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1" r:id="rId1"/>
  </p:sldMasterIdLst>
  <p:notesMasterIdLst>
    <p:notesMasterId r:id="rId43"/>
  </p:notesMasterIdLst>
  <p:handoutMasterIdLst>
    <p:handoutMasterId r:id="rId44"/>
  </p:handoutMasterIdLst>
  <p:sldIdLst>
    <p:sldId id="797" r:id="rId2"/>
    <p:sldId id="798" r:id="rId3"/>
    <p:sldId id="658" r:id="rId4"/>
    <p:sldId id="802" r:id="rId5"/>
    <p:sldId id="799" r:id="rId6"/>
    <p:sldId id="716" r:id="rId7"/>
    <p:sldId id="682" r:id="rId8"/>
    <p:sldId id="683" r:id="rId9"/>
    <p:sldId id="725" r:id="rId10"/>
    <p:sldId id="788" r:id="rId11"/>
    <p:sldId id="685" r:id="rId12"/>
    <p:sldId id="687" r:id="rId13"/>
    <p:sldId id="688" r:id="rId14"/>
    <p:sldId id="689" r:id="rId15"/>
    <p:sldId id="690" r:id="rId16"/>
    <p:sldId id="691" r:id="rId17"/>
    <p:sldId id="692" r:id="rId18"/>
    <p:sldId id="693" r:id="rId19"/>
    <p:sldId id="694" r:id="rId20"/>
    <p:sldId id="695" r:id="rId21"/>
    <p:sldId id="803" r:id="rId22"/>
    <p:sldId id="791" r:id="rId23"/>
    <p:sldId id="792" r:id="rId24"/>
    <p:sldId id="793" r:id="rId25"/>
    <p:sldId id="794" r:id="rId26"/>
    <p:sldId id="696" r:id="rId27"/>
    <p:sldId id="700" r:id="rId28"/>
    <p:sldId id="701" r:id="rId29"/>
    <p:sldId id="726" r:id="rId30"/>
    <p:sldId id="704" r:id="rId31"/>
    <p:sldId id="705" r:id="rId32"/>
    <p:sldId id="707" r:id="rId33"/>
    <p:sldId id="708" r:id="rId34"/>
    <p:sldId id="709" r:id="rId35"/>
    <p:sldId id="710" r:id="rId36"/>
    <p:sldId id="805" r:id="rId37"/>
    <p:sldId id="711" r:id="rId38"/>
    <p:sldId id="712" r:id="rId39"/>
    <p:sldId id="713" r:id="rId40"/>
    <p:sldId id="714" r:id="rId41"/>
    <p:sldId id="801" r:id="rId42"/>
  </p:sldIdLst>
  <p:sldSz cx="9144000" cy="6858000" type="screen4x3"/>
  <p:notesSz cx="9586913" cy="7302500"/>
  <p:custDataLst>
    <p:tags r:id="rId4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9999"/>
    <a:srgbClr val="FFFF99"/>
    <a:srgbClr val="DCB834"/>
    <a:srgbClr val="DFC03D"/>
    <a:srgbClr val="CDF1C5"/>
    <a:srgbClr val="F1C7C7"/>
    <a:srgbClr val="EFBFBF"/>
    <a:srgbClr val="C5FEB8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9" autoAdjust="0"/>
    <p:restoredTop sz="91864" autoAdjust="0"/>
  </p:normalViewPr>
  <p:slideViewPr>
    <p:cSldViewPr snapToGrid="0">
      <p:cViewPr varScale="1">
        <p:scale>
          <a:sx n="96" d="100"/>
          <a:sy n="96" d="100"/>
        </p:scale>
        <p:origin x="-13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2300"/>
        <p:guide pos="30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gs" Target="tags/tag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494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02017" y="0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3225" y="522288"/>
            <a:ext cx="3716338" cy="2786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485" y="3482563"/>
            <a:ext cx="7002615" cy="325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126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02017" y="6965126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509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36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Times New Roman" pitchFamily="-96" charset="0"/>
              </a:rPr>
              <a:t>Why is %rbp now general-purpose in x86-64? See slide 24, and this link:</a:t>
            </a:r>
            <a:r>
              <a:rPr lang="en-US" baseline="0">
                <a:latin typeface="Times New Roman" pitchFamily="-96" charset="0"/>
              </a:rPr>
              <a:t> </a:t>
            </a:r>
            <a:r>
              <a:rPr lang="en-US">
                <a:latin typeface="Times New Roman" pitchFamily="-96" charset="0"/>
              </a:rPr>
              <a:t>http://www.codemachine.com/article_x64deepdive.html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See figure 3.3 in textbook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p. 154 in textbook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763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compiler sees that (1 &lt;&lt; 13) – 7 is a constant,</a:t>
            </a:r>
            <a:r>
              <a:rPr lang="en-US" baseline="0"/>
              <a:t> and just replaces it with the equivalent value (8185) directly in the code – this left-shift and subtraction is computed once at compile-time, rather than every time logical() is called!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1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x86 Programming I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/>
              <a:t>x86 Programming I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The Hardware/Software Interface</a:t>
            </a:r>
            <a:br>
              <a:rPr lang="en-US" dirty="0" smtClean="0"/>
            </a:br>
            <a:r>
              <a:rPr lang="en-US" sz="2000" b="0" dirty="0" smtClean="0"/>
              <a:t>CSE351 Winter 2013</a:t>
            </a:r>
          </a:p>
        </p:txBody>
      </p:sp>
    </p:spTree>
    <p:extLst>
      <p:ext uri="{BB962C8B-B14F-4D97-AF65-F5344CB8AC3E}">
        <p14:creationId xmlns:p14="http://schemas.microsoft.com/office/powerpoint/2010/main" val="2496264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vs.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both?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30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dirty="0" smtClean="0"/>
              <a:t>Memory Addressing </a:t>
            </a:r>
            <a:r>
              <a:rPr lang="en-US" dirty="0"/>
              <a:t>Modes: Basic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611536" cy="4972050"/>
          </a:xfrm>
        </p:spPr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Indirect	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the memory address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movl</a:t>
            </a:r>
            <a:r>
              <a:rPr lang="en-US" sz="2400" b="1" dirty="0">
                <a:latin typeface="Courier New" pitchFamily="49" charset="0"/>
              </a:rPr>
              <a:t> (%</a:t>
            </a:r>
            <a:r>
              <a:rPr lang="en-US" sz="2400" b="1" dirty="0" err="1">
                <a:latin typeface="Courier New" pitchFamily="49" charset="0"/>
              </a:rPr>
              <a:t>ecx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eax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a memory address</a:t>
            </a:r>
          </a:p>
          <a:p>
            <a:pPr marL="960438" lvl="2" indent="-222250" defTabSz="895350">
              <a:tabLst>
                <a:tab pos="2349500" algn="l"/>
                <a:tab pos="4114800" algn="l"/>
              </a:tabLst>
            </a:pPr>
            <a:r>
              <a:rPr lang="en-US" dirty="0"/>
              <a:t>(e.g. the start of some memory region)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Constant displacement D specifies the offset from that address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movl</a:t>
            </a:r>
            <a:r>
              <a:rPr lang="en-US" sz="2400" b="1" dirty="0">
                <a:latin typeface="Courier New" pitchFamily="49" charset="0"/>
              </a:rPr>
              <a:t> 8(%</a:t>
            </a:r>
            <a:r>
              <a:rPr lang="en-US" sz="2400" b="1" dirty="0" err="1">
                <a:latin typeface="Courier New" pitchFamily="49" charset="0"/>
              </a:rPr>
              <a:t>ebp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edx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/>
              <a:t>Using Basic Addressing Modes</a:t>
            </a:r>
          </a:p>
        </p:txBody>
      </p:sp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304800" y="20574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4343400" y="1066800"/>
            <a:ext cx="3657600" cy="496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pushl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ebp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movl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esp,%ebp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pushl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ebx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12(%</a:t>
            </a:r>
            <a:r>
              <a:rPr lang="en-US" sz="2000" dirty="0" err="1">
                <a:latin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ecx</a:t>
            </a:r>
            <a:endParaRPr lang="en-US" sz="20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8(%</a:t>
            </a:r>
            <a:r>
              <a:rPr lang="en-US" sz="2000" dirty="0" err="1">
                <a:latin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edx</a:t>
            </a:r>
            <a:endParaRPr lang="en-US" sz="20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(%</a:t>
            </a:r>
            <a:r>
              <a:rPr lang="en-US" sz="2000" dirty="0" err="1">
                <a:latin typeface="Courier New" pitchFamily="49" charset="0"/>
              </a:rPr>
              <a:t>ecx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eax</a:t>
            </a:r>
            <a:endParaRPr lang="en-US" sz="20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(%</a:t>
            </a:r>
            <a:r>
              <a:rPr lang="en-US" sz="2000" dirty="0" err="1">
                <a:latin typeface="Courier New" pitchFamily="49" charset="0"/>
              </a:rPr>
              <a:t>edx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ebx</a:t>
            </a:r>
            <a:endParaRPr lang="en-US" sz="20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edx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ecx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20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movl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-4(%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ebp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),%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ebx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movl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ebp,%esp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popl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ebp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ret</a:t>
            </a:r>
          </a:p>
        </p:txBody>
      </p:sp>
      <p:sp>
        <p:nvSpPr>
          <p:cNvPr id="189445" name="AutoShape 5"/>
          <p:cNvSpPr>
            <a:spLocks/>
          </p:cNvSpPr>
          <p:nvPr/>
        </p:nvSpPr>
        <p:spPr bwMode="auto">
          <a:xfrm>
            <a:off x="7786688" y="2514600"/>
            <a:ext cx="271462" cy="1905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8134350" y="3282950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89447" name="AutoShape 7"/>
          <p:cNvSpPr>
            <a:spLocks/>
          </p:cNvSpPr>
          <p:nvPr/>
        </p:nvSpPr>
        <p:spPr bwMode="auto">
          <a:xfrm>
            <a:off x="7778750" y="1447800"/>
            <a:ext cx="279400" cy="838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8134350" y="1546225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Up</a:t>
            </a:r>
          </a:p>
        </p:txBody>
      </p:sp>
      <p:sp>
        <p:nvSpPr>
          <p:cNvPr id="189449" name="AutoShape 9"/>
          <p:cNvSpPr>
            <a:spLocks/>
          </p:cNvSpPr>
          <p:nvPr/>
        </p:nvSpPr>
        <p:spPr bwMode="auto">
          <a:xfrm>
            <a:off x="7777163" y="4800600"/>
            <a:ext cx="280987" cy="1219200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50" name="Text Box 10"/>
          <p:cNvSpPr txBox="1">
            <a:spLocks noChangeArrowheads="1"/>
          </p:cNvSpPr>
          <p:nvPr/>
        </p:nvSpPr>
        <p:spPr bwMode="auto">
          <a:xfrm>
            <a:off x="8134350" y="5226050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Finish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04800" y="12954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3200400" y="4419600"/>
            <a:ext cx="5943600" cy="207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(t1)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(t0)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	#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	#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391400" y="1371600"/>
            <a:ext cx="1763368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Stack</a:t>
            </a:r>
          </a:p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(in memory)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alibri" pitchFamily="34" charset="0"/>
              </a:rPr>
              <a:t>Register	</a:t>
            </a:r>
            <a:r>
              <a:rPr lang="en-US" sz="1800" dirty="0" smtClean="0">
                <a:latin typeface="Calibri" pitchFamily="34" charset="0"/>
              </a:rPr>
              <a:t>Value</a:t>
            </a:r>
            <a:endParaRPr lang="en-US" sz="1800" dirty="0">
              <a:latin typeface="Calibri" pitchFamily="34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t1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t0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57800" y="914400"/>
            <a:ext cx="3305175" cy="3352800"/>
            <a:chOff x="3408" y="672"/>
            <a:chExt cx="2082" cy="2112"/>
          </a:xfrm>
        </p:grpSpPr>
        <p:sp>
          <p:nvSpPr>
            <p:cNvPr id="160776" name="Rectangle 8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yp</a:t>
              </a:r>
            </a:p>
          </p:txBody>
        </p:sp>
        <p:sp>
          <p:nvSpPr>
            <p:cNvPr id="160777" name="Rectangle 9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xp</a:t>
              </a:r>
            </a:p>
          </p:txBody>
        </p:sp>
        <p:sp>
          <p:nvSpPr>
            <p:cNvPr id="160778" name="Rectangle 10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 err="1">
                  <a:solidFill>
                    <a:srgbClr val="7F7F7F"/>
                  </a:solidFill>
                  <a:latin typeface="Calibri" pitchFamily="34" charset="0"/>
                </a:rPr>
                <a:t>Rtn</a:t>
              </a:r>
              <a:r>
                <a:rPr lang="en-US" sz="1800" dirty="0">
                  <a:solidFill>
                    <a:srgbClr val="7F7F7F"/>
                  </a:solidFill>
                  <a:latin typeface="Calibri" pitchFamily="34" charset="0"/>
                </a:rPr>
                <a:t> </a:t>
              </a:r>
              <a:r>
                <a:rPr lang="en-US" sz="1800" dirty="0" err="1">
                  <a:solidFill>
                    <a:srgbClr val="7F7F7F"/>
                  </a:solidFill>
                  <a:latin typeface="Calibri" pitchFamily="34" charset="0"/>
                </a:rPr>
                <a:t>adr</a:t>
              </a:r>
              <a:endParaRPr lang="en-US" sz="1800" dirty="0">
                <a:solidFill>
                  <a:srgbClr val="7F7F7F"/>
                </a:solidFill>
                <a:latin typeface="Calibri" pitchFamily="34" charset="0"/>
              </a:endParaRPr>
            </a:p>
          </p:txBody>
        </p:sp>
        <p:sp>
          <p:nvSpPr>
            <p:cNvPr id="160779" name="Rectangle 11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Old %</a:t>
              </a:r>
              <a:r>
                <a:rPr lang="en-US" sz="1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 pitchFamily="49" charset="0"/>
                </a:rPr>
                <a:t>ebp</a:t>
              </a:r>
              <a:endPara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60780" name="Line 12"/>
            <p:cNvSpPr>
              <a:spLocks noChangeShapeType="1"/>
            </p:cNvSpPr>
            <p:nvPr/>
          </p:nvSpPr>
          <p:spPr bwMode="auto">
            <a:xfrm flipH="1">
              <a:off x="4656" y="2421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0781" name="Text Box 13"/>
            <p:cNvSpPr txBox="1">
              <a:spLocks noChangeArrowheads="1"/>
            </p:cNvSpPr>
            <p:nvPr/>
          </p:nvSpPr>
          <p:spPr bwMode="auto">
            <a:xfrm>
              <a:off x="5030" y="2313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60782" name="Text Box 14"/>
            <p:cNvSpPr txBox="1">
              <a:spLocks noChangeArrowheads="1"/>
            </p:cNvSpPr>
            <p:nvPr/>
          </p:nvSpPr>
          <p:spPr bwMode="auto">
            <a:xfrm>
              <a:off x="3648" y="230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0 </a:t>
              </a:r>
            </a:p>
          </p:txBody>
        </p:sp>
        <p:sp>
          <p:nvSpPr>
            <p:cNvPr id="160783" name="Text Box 15"/>
            <p:cNvSpPr txBox="1">
              <a:spLocks noChangeArrowheads="1"/>
            </p:cNvSpPr>
            <p:nvPr/>
          </p:nvSpPr>
          <p:spPr bwMode="auto">
            <a:xfrm>
              <a:off x="3648" y="206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4 </a:t>
              </a:r>
            </a:p>
          </p:txBody>
        </p:sp>
        <p:sp>
          <p:nvSpPr>
            <p:cNvPr id="160784" name="Text Box 16"/>
            <p:cNvSpPr txBox="1">
              <a:spLocks noChangeArrowheads="1"/>
            </p:cNvSpPr>
            <p:nvPr/>
          </p:nvSpPr>
          <p:spPr bwMode="auto">
            <a:xfrm>
              <a:off x="3648" y="182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8 </a:t>
              </a:r>
            </a:p>
          </p:txBody>
        </p:sp>
        <p:sp>
          <p:nvSpPr>
            <p:cNvPr id="160785" name="Text Box 17"/>
            <p:cNvSpPr txBox="1">
              <a:spLocks noChangeArrowheads="1"/>
            </p:cNvSpPr>
            <p:nvPr/>
          </p:nvSpPr>
          <p:spPr bwMode="auto">
            <a:xfrm>
              <a:off x="3648" y="158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12 </a:t>
              </a:r>
            </a:p>
          </p:txBody>
        </p:sp>
        <p:sp>
          <p:nvSpPr>
            <p:cNvPr id="160786" name="Text Box 18"/>
            <p:cNvSpPr txBox="1">
              <a:spLocks noChangeArrowheads="1"/>
            </p:cNvSpPr>
            <p:nvPr/>
          </p:nvSpPr>
          <p:spPr bwMode="auto">
            <a:xfrm>
              <a:off x="3408" y="1296"/>
              <a:ext cx="485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60787" name="Rectangle 19"/>
            <p:cNvSpPr>
              <a:spLocks noChangeArrowheads="1"/>
            </p:cNvSpPr>
            <p:nvPr/>
          </p:nvSpPr>
          <p:spPr bwMode="auto">
            <a:xfrm>
              <a:off x="3984" y="672"/>
              <a:ext cx="672" cy="91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60788" name="Rectangle 20"/>
            <p:cNvSpPr>
              <a:spLocks noChangeArrowheads="1"/>
            </p:cNvSpPr>
            <p:nvPr/>
          </p:nvSpPr>
          <p:spPr bwMode="auto">
            <a:xfrm>
              <a:off x="3984" y="254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Old %</a:t>
              </a:r>
              <a:r>
                <a:rPr lang="en-US" sz="1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 pitchFamily="49" charset="0"/>
                </a:rPr>
                <a:t>ebx</a:t>
              </a:r>
              <a:endPara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60789" name="Text Box 21"/>
            <p:cNvSpPr txBox="1">
              <a:spLocks noChangeArrowheads="1"/>
            </p:cNvSpPr>
            <p:nvPr/>
          </p:nvSpPr>
          <p:spPr bwMode="auto">
            <a:xfrm>
              <a:off x="3648" y="254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-4 </a:t>
              </a:r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2209800" y="4419600"/>
            <a:ext cx="6324600" cy="2084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(t1)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(t0)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40" name="Line 12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6141" name="Text Box 13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6142" name="Text Box 14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6145" name="Text Box 17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6146" name="Text Box 18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6148" name="Rectangle 20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49" name="Text Box 21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6151" name="Rectangle 23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6153" name="Rectangle 25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5" name="Rectangle 27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6" name="Text Box 28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6159" name="Text Box 31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6160" name="Text Box 32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6161" name="Text Box 33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6162" name="Text Box 34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6163" name="Text Box 35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6164" name="Text Box 36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6165" name="Text Box 37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6167" name="Rectangle 39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6168" name="Rectangle 40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6171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6172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3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ecx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4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6175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6176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6177" name="Rectangle 49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76178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176180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1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2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3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4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5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6" name="Rectangle 58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7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0x104</a:t>
              </a:r>
            </a:p>
          </p:txBody>
        </p:sp>
      </p:grpSp>
      <p:sp>
        <p:nvSpPr>
          <p:cNvPr id="54" name="Slide Number Placeholder 5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5" name="Date Placeholder 5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6" name="Footer Placeholder 5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205" name="Rectangle 53"/>
          <p:cNvSpPr>
            <a:spLocks noChangeArrowheads="1"/>
          </p:cNvSpPr>
          <p:nvPr/>
        </p:nvSpPr>
        <p:spPr bwMode="auto">
          <a:xfrm>
            <a:off x="2209800" y="4419600"/>
            <a:ext cx="6324600" cy="2084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movl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12(%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ebp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	</a:t>
            </a:r>
            <a:r>
              <a:rPr lang="en-US" sz="1800" dirty="0" smtClean="0">
                <a:solidFill>
                  <a:srgbClr val="CC000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yp</a:t>
            </a:r>
            <a:endParaRPr lang="en-US" sz="1800" dirty="0">
              <a:solidFill>
                <a:srgbClr val="CC0000"/>
              </a:solidFill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(t1)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(t0)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7160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7167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7169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7170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7171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2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3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4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7175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7176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7177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7178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7179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7180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7181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7182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7183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7184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7185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7186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7188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7189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7190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7191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7192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7193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7194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7195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177197" name="Rectangle 45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7198" name="Rectangle 46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7199" name="Rectangle 47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solidFill>
                  <a:srgbClr val="CC0000"/>
                </a:solidFill>
                <a:latin typeface="Courier New" pitchFamily="49" charset="0"/>
              </a:endParaRPr>
            </a:p>
          </p:txBody>
        </p:sp>
        <p:sp>
          <p:nvSpPr>
            <p:cNvPr id="177200" name="Rectangle 48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7201" name="Rectangle 49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7202" name="Rectangle 50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7203" name="Rectangle 51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7204" name="Rectangle 52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0x104</a:t>
              </a:r>
            </a:p>
          </p:txBody>
        </p:sp>
      </p:grpSp>
      <p:sp>
        <p:nvSpPr>
          <p:cNvPr id="177215" name="Rectangle 63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7216" name="Rectangle 64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C0000"/>
                </a:solidFill>
                <a:latin typeface="Courier New" pitchFamily="49" charset="0"/>
              </a:rPr>
              <a:t>0x120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7" name="Date Placeholder 5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8" name="Footer Placeholder 5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231" name="Rectangle 55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8185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8187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8188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8189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8190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8191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8192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8193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8194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8195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6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7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8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8200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8201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8202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8203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8204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8205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8206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8207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8208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8209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8210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8212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8213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78214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8215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8216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8217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8218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78219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78221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3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8224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5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6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7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8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78229" name="Rectangle 53"/>
          <p:cNvSpPr>
            <a:spLocks noChangeArrowheads="1"/>
          </p:cNvSpPr>
          <p:nvPr/>
        </p:nvSpPr>
        <p:spPr bwMode="auto">
          <a:xfrm>
            <a:off x="2209800" y="4419600"/>
            <a:ext cx="6324600" cy="2084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movl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8(%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ebp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		# 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xp</a:t>
            </a:r>
            <a:endParaRPr lang="en-US" sz="1800" dirty="0">
              <a:solidFill>
                <a:srgbClr val="CC0000"/>
              </a:solidFill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(t1)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(t0)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</a:t>
            </a:r>
          </a:p>
        </p:txBody>
      </p:sp>
      <p:sp>
        <p:nvSpPr>
          <p:cNvPr id="178230" name="Rectangle 54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8222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solidFill>
                  <a:srgbClr val="CC0000"/>
                </a:solidFill>
                <a:latin typeface="Courier New" pitchFamily="49" charset="0"/>
              </a:rPr>
              <a:t>0x124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6" name="Date Placeholder 5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56" name="Rectangle 56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9208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9211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9212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9213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9214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9215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9217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9218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9219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0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1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2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9223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9224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9225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9227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9228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9229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9230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9231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9232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9233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9234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9236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9237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79238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9239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9240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9241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9242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9243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79246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9247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9248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49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0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1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2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79253" name="Rectangle 53"/>
          <p:cNvSpPr>
            <a:spLocks noChangeArrowheads="1"/>
          </p:cNvSpPr>
          <p:nvPr/>
        </p:nvSpPr>
        <p:spPr bwMode="auto">
          <a:xfrm>
            <a:off x="2209800" y="4419600"/>
            <a:ext cx="6324600" cy="2084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movl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(%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		# 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= *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yp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(t1)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(t0)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</a:t>
            </a:r>
          </a:p>
        </p:txBody>
      </p:sp>
      <p:sp>
        <p:nvSpPr>
          <p:cNvPr id="179257" name="Rectangle 57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9245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solidFill>
                  <a:srgbClr val="CC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5" name="Date Placeholder 5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78" name="Rectangle 54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0233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0235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0236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0237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0238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0239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0240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80241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0242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0243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4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5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6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0248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0249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0250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0251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0252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0253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0254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0255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0256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80257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0258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0260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0261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0262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0263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0264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0265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0266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80267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0269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0270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0271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0273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4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5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6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80277" name="Rectangle 53"/>
          <p:cNvSpPr>
            <a:spLocks noChangeArrowheads="1"/>
          </p:cNvSpPr>
          <p:nvPr/>
        </p:nvSpPr>
        <p:spPr bwMode="auto">
          <a:xfrm>
            <a:off x="2209800" y="4419600"/>
            <a:ext cx="6324600" cy="2084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(t1)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movl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(%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ebx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		# 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ebx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= *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xp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(t0)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</a:t>
            </a:r>
          </a:p>
        </p:txBody>
      </p:sp>
      <p:sp>
        <p:nvSpPr>
          <p:cNvPr id="180280" name="Rectangle 56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0272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solidFill>
                  <a:srgbClr val="CC0000"/>
                </a:solidFill>
                <a:latin typeface="Courier New" pitchFamily="49" charset="0"/>
              </a:rPr>
              <a:t>123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5" name="Date Placeholder 5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14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3305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3308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3310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3312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83315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6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7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8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3319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3320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3321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3324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3325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3326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3327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3328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83329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3330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3332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3333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3334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3335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3336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3337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3338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83339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3350" name="Rectangle 54"/>
          <p:cNvSpPr>
            <a:spLocks noChangeArrowheads="1"/>
          </p:cNvSpPr>
          <p:nvPr/>
        </p:nvSpPr>
        <p:spPr bwMode="auto">
          <a:xfrm>
            <a:off x="1447800" y="1524000"/>
            <a:ext cx="10668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3341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3342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3343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3344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3345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6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7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8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83349" name="Rectangle 53"/>
          <p:cNvSpPr>
            <a:spLocks noChangeArrowheads="1"/>
          </p:cNvSpPr>
          <p:nvPr/>
        </p:nvSpPr>
        <p:spPr bwMode="auto">
          <a:xfrm>
            <a:off x="2209800" y="4419600"/>
            <a:ext cx="6324600" cy="2084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(t1)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(t0)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movl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,(%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)		# *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xp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eax</a:t>
            </a:r>
            <a:endParaRPr lang="en-US" sz="1800" dirty="0">
              <a:solidFill>
                <a:srgbClr val="CC0000"/>
              </a:solidFill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</a:t>
            </a:r>
          </a:p>
        </p:txBody>
      </p:sp>
      <p:sp>
        <p:nvSpPr>
          <p:cNvPr id="183351" name="Rectangle 55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183313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C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183352" name="Rectangle 56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7" name="Date Placeholder 5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8" name="Footer Placeholder 5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04800"/>
            <a:ext cx="2538582" cy="762000"/>
          </a:xfrm>
        </p:spPr>
        <p:txBody>
          <a:bodyPr/>
          <a:lstStyle/>
          <a:p>
            <a:r>
              <a:rPr lang="en-US" smtClean="0"/>
              <a:t>Roadmap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57200" y="1434490"/>
            <a:ext cx="3733800" cy="13208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car *c = malloc(sizeof(car));</a:t>
            </a:r>
          </a:p>
          <a:p>
            <a:r>
              <a:rPr lang="en-US" sz="1600" dirty="0">
                <a:latin typeface="Courier New" pitchFamily="49" charset="0"/>
              </a:rPr>
              <a:t>c-&gt;miles = 100;</a:t>
            </a:r>
          </a:p>
          <a:p>
            <a:r>
              <a:rPr lang="en-US" sz="1600" dirty="0">
                <a:latin typeface="Courier New" pitchFamily="49" charset="0"/>
              </a:rPr>
              <a:t>c-&gt;gals = 17;</a:t>
            </a:r>
          </a:p>
          <a:p>
            <a:r>
              <a:rPr lang="en-US" sz="1600" dirty="0">
                <a:latin typeface="Courier New" pitchFamily="49" charset="0"/>
              </a:rPr>
              <a:t>float mpg = get_mpg(c);</a:t>
            </a:r>
          </a:p>
          <a:p>
            <a:r>
              <a:rPr lang="en-US" sz="1600" dirty="0">
                <a:latin typeface="Courier New" pitchFamily="49" charset="0"/>
              </a:rPr>
              <a:t>free(c);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343400" y="1425714"/>
            <a:ext cx="2438400" cy="1320874"/>
          </a:xfrm>
          <a:prstGeom prst="rect">
            <a:avLst/>
          </a:prstGeom>
          <a:solidFill>
            <a:srgbClr val="D2D2F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Car c = new Car();</a:t>
            </a:r>
          </a:p>
          <a:p>
            <a:r>
              <a:rPr lang="en-US" sz="1600" dirty="0">
                <a:latin typeface="Courier New" pitchFamily="49" charset="0"/>
              </a:rPr>
              <a:t>c.setMiles(100);</a:t>
            </a:r>
          </a:p>
          <a:p>
            <a:r>
              <a:rPr lang="en-US" sz="1600" dirty="0">
                <a:latin typeface="Courier New" pitchFamily="49" charset="0"/>
              </a:rPr>
              <a:t>c.setGals(17);</a:t>
            </a:r>
          </a:p>
          <a:p>
            <a:r>
              <a:rPr lang="en-US" sz="1600" dirty="0">
                <a:latin typeface="Courier New" pitchFamily="49" charset="0"/>
              </a:rPr>
              <a:t>float mpg =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  c.getMPG();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905000" y="2938884"/>
            <a:ext cx="3471081" cy="1382430"/>
          </a:xfrm>
          <a:prstGeom prst="rect">
            <a:avLst/>
          </a:prstGeom>
          <a:solidFill>
            <a:srgbClr val="D2D2F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get_mpg:</a:t>
            </a:r>
          </a:p>
          <a:p>
            <a:r>
              <a:rPr lang="en-US" sz="1400" dirty="0">
                <a:latin typeface="Courier New" pitchFamily="49" charset="0"/>
              </a:rPr>
              <a:t>    pushq   %rbp</a:t>
            </a:r>
          </a:p>
          <a:p>
            <a:r>
              <a:rPr lang="en-US" sz="1400" dirty="0">
                <a:latin typeface="Courier New" pitchFamily="49" charset="0"/>
              </a:rPr>
              <a:t>    movq    %rsp, %rbp</a:t>
            </a:r>
          </a:p>
          <a:p>
            <a:r>
              <a:rPr lang="en-US" sz="1400" dirty="0">
                <a:latin typeface="Courier New" pitchFamily="49" charset="0"/>
              </a:rPr>
              <a:t>    ...</a:t>
            </a:r>
          </a:p>
          <a:p>
            <a:r>
              <a:rPr lang="en-US" sz="1400" dirty="0">
                <a:latin typeface="Courier New" pitchFamily="49" charset="0"/>
              </a:rPr>
              <a:t>    popq    %rbp</a:t>
            </a:r>
          </a:p>
          <a:p>
            <a:r>
              <a:rPr lang="en-US" sz="1400" dirty="0">
                <a:latin typeface="Courier New" pitchFamily="49" charset="0"/>
              </a:rPr>
              <a:t>    ret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55" y="5649630"/>
            <a:ext cx="1204945" cy="105597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5727354"/>
            <a:ext cx="1828800" cy="9326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752600" y="5649630"/>
            <a:ext cx="70104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626100" y="4444347"/>
            <a:ext cx="2984500" cy="1017305"/>
            <a:chOff x="2057400" y="4480727"/>
            <a:chExt cx="2984500" cy="10173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76600" y="4480727"/>
              <a:ext cx="772668" cy="101730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57400" y="4597400"/>
              <a:ext cx="1081903" cy="8128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267200" y="4522721"/>
              <a:ext cx="774700" cy="897741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4343400" y="10343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Java: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10187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200" y="2873514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Assembly language: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1488" y="4430696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Machine code:</a:t>
            </a: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1905000" y="4473714"/>
            <a:ext cx="3471081" cy="951542"/>
          </a:xfrm>
          <a:prstGeom prst="rect">
            <a:avLst/>
          </a:prstGeom>
          <a:solidFill>
            <a:srgbClr val="D2D2F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0111010000011000</a:t>
            </a:r>
          </a:p>
          <a:p>
            <a:r>
              <a:rPr lang="en-US" sz="1400" dirty="0">
                <a:latin typeface="Courier New" pitchFamily="49" charset="0"/>
              </a:rPr>
              <a:t>100011010000010000000010</a:t>
            </a:r>
          </a:p>
          <a:p>
            <a:r>
              <a:rPr lang="en-US" sz="1400" dirty="0">
                <a:latin typeface="Courier New" pitchFamily="49" charset="0"/>
              </a:rPr>
              <a:t>1000100111000010</a:t>
            </a:r>
          </a:p>
          <a:p>
            <a:r>
              <a:rPr lang="en-US" sz="1400" dirty="0">
                <a:latin typeface="Courier New" pitchFamily="49" charset="0"/>
              </a:rPr>
              <a:t>110000011111101000011111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561798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Computer system: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50125" y="4030586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OS: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5562600" y="4419600"/>
            <a:ext cx="30480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32" name="Straight Arrow Connector 31"/>
          <p:cNvCxnSpPr>
            <a:stCxn id="9" idx="2"/>
          </p:cNvCxnSpPr>
          <p:nvPr/>
        </p:nvCxnSpPr>
        <p:spPr bwMode="auto">
          <a:xfrm>
            <a:off x="2324100" y="2755364"/>
            <a:ext cx="571500" cy="183520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>
            <a:stCxn id="10" idx="2"/>
          </p:cNvCxnSpPr>
          <p:nvPr/>
        </p:nvCxnSpPr>
        <p:spPr bwMode="auto">
          <a:xfrm flipH="1">
            <a:off x="4876800" y="2746588"/>
            <a:ext cx="685800" cy="192296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0" name="Straight Arrow Connector 39"/>
          <p:cNvCxnSpPr>
            <a:endCxn id="27" idx="0"/>
          </p:cNvCxnSpPr>
          <p:nvPr/>
        </p:nvCxnSpPr>
        <p:spPr bwMode="auto">
          <a:xfrm>
            <a:off x="3640541" y="4191000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3640541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781800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74125" y="5776393"/>
            <a:ext cx="774475" cy="803518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7010400" y="381000"/>
            <a:ext cx="1981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Data &amp; addressing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Integers &amp; floats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Machine code &amp; C</a:t>
            </a:r>
          </a:p>
          <a:p>
            <a:r>
              <a:rPr lang="en-US" sz="1800" dirty="0">
                <a:solidFill>
                  <a:srgbClr val="FF6600"/>
                </a:solidFill>
                <a:latin typeface="Calibri" pitchFamily="34" charset="0"/>
              </a:rPr>
              <a:t>x86 assembly programming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Procedures &amp; stacks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Arrays &amp; structs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Memory &amp; caches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Processes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Virtual memory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Memory allocation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Java vs. 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  <p:sp>
        <p:nvSpPr>
          <p:cNvPr id="33" name="Rectangle 32"/>
          <p:cNvSpPr/>
          <p:nvPr/>
        </p:nvSpPr>
        <p:spPr bwMode="auto">
          <a:xfrm>
            <a:off x="441849" y="2918794"/>
            <a:ext cx="5044550" cy="1432523"/>
          </a:xfrm>
          <a:prstGeom prst="rect">
            <a:avLst/>
          </a:prstGeom>
          <a:noFill/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62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4328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4332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4333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4334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4335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C0000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184339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2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4343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4344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4346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4348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4351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4352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84353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4354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4356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4357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4358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4359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4360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4361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4362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84363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4365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4366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4367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4369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0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1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2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84373" name="Rectangle 53"/>
          <p:cNvSpPr>
            <a:spLocks noChangeArrowheads="1"/>
          </p:cNvSpPr>
          <p:nvPr/>
        </p:nvSpPr>
        <p:spPr bwMode="auto">
          <a:xfrm>
            <a:off x="2209800" y="4419600"/>
            <a:ext cx="6324600" cy="2084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(t1)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(t0)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movl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ebx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,(%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)		# *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yp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ebx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184374" name="Rectangle 54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4375" name="Rectangle 55"/>
          <p:cNvSpPr>
            <a:spLocks noChangeArrowheads="1"/>
          </p:cNvSpPr>
          <p:nvPr/>
        </p:nvSpPr>
        <p:spPr bwMode="auto">
          <a:xfrm>
            <a:off x="6553200" y="914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123</a:t>
            </a:r>
          </a:p>
        </p:txBody>
      </p:sp>
      <p:sp>
        <p:nvSpPr>
          <p:cNvPr id="184368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6" name="Date Placeholder 5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762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%rax</a:t>
            </a: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762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%rbx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762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%rcx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762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%rdx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762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%rsi</a:t>
            </a: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762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%rdi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762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%rsp</a:t>
            </a: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762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%rbp</a:t>
            </a:r>
          </a:p>
        </p:txBody>
      </p:sp>
      <p:sp>
        <p:nvSpPr>
          <p:cNvPr id="25609" name="Rectangle 10"/>
          <p:cNvSpPr>
            <a:spLocks noGrp="1" noChangeArrowheads="1"/>
          </p:cNvSpPr>
          <p:nvPr>
            <p:ph type="title"/>
          </p:nvPr>
        </p:nvSpPr>
        <p:spPr>
          <a:xfrm>
            <a:off x="357762" y="345187"/>
            <a:ext cx="8405238" cy="762000"/>
          </a:xfrm>
        </p:spPr>
        <p:txBody>
          <a:bodyPr/>
          <a:lstStyle/>
          <a:p>
            <a:r>
              <a:rPr lang="en-US" smtClean="0"/>
              <a:t>x86-64 Integer Registers</a:t>
            </a:r>
            <a:endParaRPr lang="en-US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 dirty="0"/>
          </a:p>
        </p:txBody>
      </p:sp>
      <p:sp>
        <p:nvSpPr>
          <p:cNvPr id="25610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19800"/>
            <a:ext cx="9144000" cy="442177"/>
          </a:xfrm>
        </p:spPr>
        <p:txBody>
          <a:bodyPr/>
          <a:lstStyle/>
          <a:p>
            <a:pPr marL="463550" lvl="1"/>
            <a:r>
              <a:rPr lang="en-US" dirty="0" smtClean="0">
                <a:latin typeface="Calibri" pitchFamily="-96" charset="0"/>
              </a:rPr>
              <a:t>Extend existing registers, and add 8 new ones; </a:t>
            </a:r>
            <a:r>
              <a:rPr lang="en-US" i="1" dirty="0" smtClean="0">
                <a:latin typeface="Calibri" pitchFamily="-96" charset="0"/>
              </a:rPr>
              <a:t>all</a:t>
            </a:r>
            <a:r>
              <a:rPr lang="en-US" dirty="0" smtClean="0">
                <a:latin typeface="Calibri" pitchFamily="-96" charset="0"/>
              </a:rPr>
              <a:t> accessible as 8, 16, 32, 64 bits.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2505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2505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ebx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2505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2505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edx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2505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2505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%edi</a:t>
            </a:r>
          </a:p>
        </p:txBody>
      </p:sp>
      <p:sp>
        <p:nvSpPr>
          <p:cNvPr id="25617" name="Rectangle 18"/>
          <p:cNvSpPr>
            <a:spLocks noChangeArrowheads="1"/>
          </p:cNvSpPr>
          <p:nvPr/>
        </p:nvSpPr>
        <p:spPr bwMode="auto">
          <a:xfrm>
            <a:off x="2505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2505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%ebp</a:t>
            </a:r>
          </a:p>
        </p:txBody>
      </p:sp>
      <p:sp>
        <p:nvSpPr>
          <p:cNvPr id="25619" name="Rectangle 20"/>
          <p:cNvSpPr>
            <a:spLocks noChangeArrowheads="1"/>
          </p:cNvSpPr>
          <p:nvPr/>
        </p:nvSpPr>
        <p:spPr bwMode="auto">
          <a:xfrm>
            <a:off x="4724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%r8</a:t>
            </a:r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4724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%r9</a:t>
            </a:r>
          </a:p>
        </p:txBody>
      </p:sp>
      <p:sp>
        <p:nvSpPr>
          <p:cNvPr id="25621" name="Rectangle 22"/>
          <p:cNvSpPr>
            <a:spLocks noChangeArrowheads="1"/>
          </p:cNvSpPr>
          <p:nvPr/>
        </p:nvSpPr>
        <p:spPr bwMode="auto">
          <a:xfrm>
            <a:off x="4724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%r10</a:t>
            </a:r>
          </a:p>
        </p:txBody>
      </p:sp>
      <p:sp>
        <p:nvSpPr>
          <p:cNvPr id="25622" name="Rectangle 23"/>
          <p:cNvSpPr>
            <a:spLocks noChangeArrowheads="1"/>
          </p:cNvSpPr>
          <p:nvPr/>
        </p:nvSpPr>
        <p:spPr bwMode="auto">
          <a:xfrm>
            <a:off x="4724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%r11</a:t>
            </a:r>
          </a:p>
        </p:txBody>
      </p:sp>
      <p:sp>
        <p:nvSpPr>
          <p:cNvPr id="25623" name="Rectangle 24"/>
          <p:cNvSpPr>
            <a:spLocks noChangeArrowheads="1"/>
          </p:cNvSpPr>
          <p:nvPr/>
        </p:nvSpPr>
        <p:spPr bwMode="auto">
          <a:xfrm>
            <a:off x="4724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%r12</a:t>
            </a:r>
          </a:p>
        </p:txBody>
      </p:sp>
      <p:sp>
        <p:nvSpPr>
          <p:cNvPr id="25624" name="Rectangle 25"/>
          <p:cNvSpPr>
            <a:spLocks noChangeArrowheads="1"/>
          </p:cNvSpPr>
          <p:nvPr/>
        </p:nvSpPr>
        <p:spPr bwMode="auto">
          <a:xfrm>
            <a:off x="4724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%r13</a:t>
            </a:r>
          </a:p>
        </p:txBody>
      </p:sp>
      <p:sp>
        <p:nvSpPr>
          <p:cNvPr id="25625" name="Rectangle 26"/>
          <p:cNvSpPr>
            <a:spLocks noChangeArrowheads="1"/>
          </p:cNvSpPr>
          <p:nvPr/>
        </p:nvSpPr>
        <p:spPr bwMode="auto">
          <a:xfrm>
            <a:off x="4724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%r14</a:t>
            </a:r>
          </a:p>
        </p:txBody>
      </p:sp>
      <p:sp>
        <p:nvSpPr>
          <p:cNvPr id="25626" name="Rectangle 27"/>
          <p:cNvSpPr>
            <a:spLocks noChangeArrowheads="1"/>
          </p:cNvSpPr>
          <p:nvPr/>
        </p:nvSpPr>
        <p:spPr bwMode="auto">
          <a:xfrm>
            <a:off x="4724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6467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6467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6467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6467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6467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6467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6467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6467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%r15d</a:t>
            </a:r>
          </a:p>
        </p:txBody>
      </p:sp>
      <p:sp>
        <p:nvSpPr>
          <p:cNvPr id="39" name="AutoShape 7"/>
          <p:cNvSpPr>
            <a:spLocks/>
          </p:cNvSpPr>
          <p:nvPr/>
        </p:nvSpPr>
        <p:spPr bwMode="auto">
          <a:xfrm rot="16200000" flipV="1">
            <a:off x="6357646" y="-777886"/>
            <a:ext cx="256844" cy="3496342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93130" y="441499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64-bits wide</a:t>
            </a:r>
          </a:p>
        </p:txBody>
      </p:sp>
    </p:spTree>
    <p:extLst>
      <p:ext uri="{BB962C8B-B14F-4D97-AF65-F5344CB8AC3E}">
        <p14:creationId xmlns:p14="http://schemas.microsoft.com/office/powerpoint/2010/main" val="224538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32-bit vs. 64-bit operands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 </a:t>
            </a:r>
            <a:r>
              <a:rPr lang="en-US" dirty="0" smtClean="0"/>
              <a:t>(4 Bytes) ↔ Quad 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q </a:t>
            </a:r>
            <a:r>
              <a:rPr lang="en-US" dirty="0" smtClean="0"/>
              <a:t>(8 Bytes)</a:t>
            </a:r>
          </a:p>
          <a:p>
            <a:endParaRPr lang="en-US" dirty="0" smtClean="0"/>
          </a:p>
          <a:p>
            <a:r>
              <a:rPr lang="en-US" dirty="0" smtClean="0"/>
              <a:t>New instruction forms: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→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movq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→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addq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→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salq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x86-64 can still use 32-bit instructions that generate 32-bit results</a:t>
            </a:r>
          </a:p>
          <a:p>
            <a:pPr lvl="1"/>
            <a:r>
              <a:rPr lang="en-US" dirty="0"/>
              <a:t>Higher-order bits of destination register are just set to 0</a:t>
            </a:r>
            <a:endParaRPr lang="en-US" dirty="0" smtClean="0"/>
          </a:p>
          <a:p>
            <a:pPr lvl="1"/>
            <a:r>
              <a:rPr lang="en-US" dirty="0" smtClean="0"/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33400"/>
            <a:ext cx="7658100" cy="573088"/>
          </a:xfrm>
        </p:spPr>
        <p:txBody>
          <a:bodyPr/>
          <a:lstStyle/>
          <a:p>
            <a:r>
              <a:rPr lang="en-US"/>
              <a:t>Swap Ints in 32-bit Mode</a:t>
            </a:r>
          </a:p>
        </p:txBody>
      </p:sp>
      <p:sp>
        <p:nvSpPr>
          <p:cNvPr id="280579" name="Rectangle 3"/>
          <p:cNvSpPr>
            <a:spLocks noChangeArrowheads="1"/>
          </p:cNvSpPr>
          <p:nvPr/>
        </p:nvSpPr>
        <p:spPr bwMode="auto">
          <a:xfrm>
            <a:off x="304800" y="1345657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swap(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4343400" y="1421849"/>
            <a:ext cx="3657600" cy="45217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pushl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 %esp,%ebp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pushl 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12(%ebp),%ecx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8(%ebp),%edx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(%ecx),%eax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(%edx),%ebx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%eax,(%edx)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%ebx,(%ecx)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-4(%ebp),%ebx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%ebp,%esp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popl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ret</a:t>
            </a:r>
          </a:p>
        </p:txBody>
      </p:sp>
      <p:sp>
        <p:nvSpPr>
          <p:cNvPr id="280581" name="AutoShape 5"/>
          <p:cNvSpPr>
            <a:spLocks/>
          </p:cNvSpPr>
          <p:nvPr/>
        </p:nvSpPr>
        <p:spPr bwMode="auto">
          <a:xfrm>
            <a:off x="7786688" y="2869649"/>
            <a:ext cx="271462" cy="1566863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0582" name="Text Box 6"/>
          <p:cNvSpPr txBox="1">
            <a:spLocks noChangeArrowheads="1"/>
          </p:cNvSpPr>
          <p:nvPr/>
        </p:nvSpPr>
        <p:spPr bwMode="auto">
          <a:xfrm>
            <a:off x="8134350" y="3479249"/>
            <a:ext cx="6703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</a:t>
            </a:r>
          </a:p>
        </p:txBody>
      </p:sp>
      <p:sp>
        <p:nvSpPr>
          <p:cNvPr id="280583" name="AutoShape 7"/>
          <p:cNvSpPr>
            <a:spLocks/>
          </p:cNvSpPr>
          <p:nvPr/>
        </p:nvSpPr>
        <p:spPr bwMode="auto">
          <a:xfrm>
            <a:off x="7778750" y="1802849"/>
            <a:ext cx="279400" cy="744756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0584" name="Text Box 8"/>
          <p:cNvSpPr txBox="1">
            <a:spLocks noChangeArrowheads="1"/>
          </p:cNvSpPr>
          <p:nvPr/>
        </p:nvSpPr>
        <p:spPr bwMode="auto">
          <a:xfrm>
            <a:off x="8134350" y="1978845"/>
            <a:ext cx="7344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Setup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80585" name="AutoShape 9"/>
          <p:cNvSpPr>
            <a:spLocks/>
          </p:cNvSpPr>
          <p:nvPr/>
        </p:nvSpPr>
        <p:spPr bwMode="auto">
          <a:xfrm>
            <a:off x="7777163" y="4774649"/>
            <a:ext cx="280987" cy="1066800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0586" name="Text Box 10"/>
          <p:cNvSpPr txBox="1">
            <a:spLocks noChangeArrowheads="1"/>
          </p:cNvSpPr>
          <p:nvPr/>
        </p:nvSpPr>
        <p:spPr bwMode="auto">
          <a:xfrm>
            <a:off x="8134350" y="5120742"/>
            <a:ext cx="74090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Finish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905723" y="3611736"/>
            <a:ext cx="2926826" cy="3034586"/>
            <a:chOff x="3408" y="672"/>
            <a:chExt cx="2037" cy="2112"/>
          </a:xfrm>
        </p:grpSpPr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yp</a:t>
              </a: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xp</a:t>
              </a: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 err="1">
                  <a:solidFill>
                    <a:srgbClr val="7F7F7F"/>
                  </a:solidFill>
                  <a:latin typeface="Calibri" pitchFamily="34" charset="0"/>
                </a:rPr>
                <a:t>Rtn</a:t>
              </a:r>
              <a:r>
                <a:rPr lang="en-US" sz="1800" dirty="0">
                  <a:solidFill>
                    <a:srgbClr val="7F7F7F"/>
                  </a:solidFill>
                  <a:latin typeface="Calibri" pitchFamily="34" charset="0"/>
                </a:rPr>
                <a:t> </a:t>
              </a:r>
              <a:r>
                <a:rPr lang="en-US" sz="1800" dirty="0" err="1">
                  <a:solidFill>
                    <a:srgbClr val="7F7F7F"/>
                  </a:solidFill>
                  <a:latin typeface="Calibri" pitchFamily="34" charset="0"/>
                </a:rPr>
                <a:t>adr</a:t>
              </a:r>
              <a:endParaRPr lang="en-US" sz="1800" dirty="0">
                <a:solidFill>
                  <a:srgbClr val="7F7F7F"/>
                </a:solidFill>
                <a:latin typeface="Calibri" pitchFamily="34" charset="0"/>
              </a:endParaRPr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Old %</a:t>
              </a:r>
              <a:r>
                <a:rPr lang="en-US" sz="1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 pitchFamily="49" charset="0"/>
                </a:rPr>
                <a:t>ebp</a:t>
              </a:r>
              <a:endPara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 flipH="1">
              <a:off x="4701" y="2421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0" name="Text Box 13"/>
            <p:cNvSpPr txBox="1">
              <a:spLocks noChangeArrowheads="1"/>
            </p:cNvSpPr>
            <p:nvPr/>
          </p:nvSpPr>
          <p:spPr bwMode="auto">
            <a:xfrm>
              <a:off x="4985" y="2259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3648" y="230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0 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3648" y="206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4 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3648" y="182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8 </a:t>
              </a:r>
            </a:p>
          </p:txBody>
        </p:sp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3648" y="158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12 </a:t>
              </a: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3408" y="1296"/>
              <a:ext cx="485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3984" y="672"/>
              <a:ext cx="672" cy="91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27" name="Rectangle 20"/>
            <p:cNvSpPr>
              <a:spLocks noChangeArrowheads="1"/>
            </p:cNvSpPr>
            <p:nvPr/>
          </p:nvSpPr>
          <p:spPr bwMode="auto">
            <a:xfrm>
              <a:off x="3984" y="254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Old %</a:t>
              </a:r>
              <a:r>
                <a:rPr lang="en-US" sz="1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 pitchFamily="49" charset="0"/>
                </a:rPr>
                <a:t>ebx</a:t>
              </a:r>
              <a:endPara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" name="Text Box 21"/>
            <p:cNvSpPr txBox="1">
              <a:spLocks noChangeArrowheads="1"/>
            </p:cNvSpPr>
            <p:nvPr/>
          </p:nvSpPr>
          <p:spPr bwMode="auto">
            <a:xfrm>
              <a:off x="3648" y="254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-4 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Swap Ints in 64-bit Mode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3657600"/>
            <a:ext cx="8307387" cy="2863850"/>
          </a:xfrm>
        </p:spPr>
        <p:txBody>
          <a:bodyPr/>
          <a:lstStyle/>
          <a:p>
            <a:r>
              <a:rPr lang="en-US" dirty="0"/>
              <a:t>Arguments passed in </a:t>
            </a:r>
            <a:r>
              <a:rPr lang="en-US" dirty="0" smtClean="0"/>
              <a:t>registers (why useful?)</a:t>
            </a:r>
            <a:endParaRPr lang="en-US" dirty="0"/>
          </a:p>
          <a:p>
            <a:pPr lvl="1"/>
            <a:r>
              <a:rPr lang="en-US" dirty="0"/>
              <a:t>First (</a:t>
            </a:r>
            <a:r>
              <a:rPr lang="en-US" b="1" dirty="0" err="1">
                <a:latin typeface="Courier New" pitchFamily="49" charset="0"/>
              </a:rPr>
              <a:t>xp</a:t>
            </a:r>
            <a:r>
              <a:rPr lang="en-US" dirty="0"/>
              <a:t>) in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rdi</a:t>
            </a:r>
            <a:r>
              <a:rPr lang="en-US" dirty="0"/>
              <a:t>, second (</a:t>
            </a:r>
            <a:r>
              <a:rPr lang="en-US" b="1" dirty="0" err="1">
                <a:latin typeface="Courier New" pitchFamily="49" charset="0"/>
              </a:rPr>
              <a:t>yp</a:t>
            </a:r>
            <a:r>
              <a:rPr lang="en-US" dirty="0"/>
              <a:t>) in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rsi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64-bit pointers</a:t>
            </a:r>
          </a:p>
          <a:p>
            <a:r>
              <a:rPr lang="en-US" dirty="0"/>
              <a:t>No stack operations required</a:t>
            </a:r>
          </a:p>
          <a:p>
            <a:r>
              <a:rPr lang="en-US" dirty="0">
                <a:solidFill>
                  <a:srgbClr val="FF0000"/>
                </a:solidFill>
              </a:rPr>
              <a:t>32-bit data</a:t>
            </a:r>
          </a:p>
          <a:p>
            <a:pPr lvl="1"/>
            <a:r>
              <a:rPr lang="en-US" dirty="0"/>
              <a:t>Data held in registers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eax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edx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movl</a:t>
            </a:r>
            <a:r>
              <a:rPr lang="en-US" dirty="0"/>
              <a:t> operation (the </a:t>
            </a:r>
            <a:r>
              <a:rPr lang="en-US" b="1" dirty="0" err="1">
                <a:latin typeface="Courier New" pitchFamily="49" charset="0"/>
              </a:rPr>
              <a:t>l</a:t>
            </a:r>
            <a:r>
              <a:rPr lang="en-US" dirty="0"/>
              <a:t> refers to data width, not address width)</a:t>
            </a:r>
          </a:p>
          <a:p>
            <a:pPr lvl="1"/>
            <a:endParaRPr lang="en-US" dirty="0"/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457200" y="1328737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4876800" y="1328737"/>
            <a:ext cx="3657600" cy="20287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	(%rdi), %edx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	(%rsi), 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	%eax, (%rdi)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	%edx, (%rsi)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retq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Swap Long Ints in 64-bit Mode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4343400"/>
            <a:ext cx="8307387" cy="1981200"/>
          </a:xfrm>
        </p:spPr>
        <p:txBody>
          <a:bodyPr/>
          <a:lstStyle/>
          <a:p>
            <a:r>
              <a:rPr lang="en-US" dirty="0"/>
              <a:t>64-bit data</a:t>
            </a:r>
          </a:p>
          <a:p>
            <a:pPr lvl="1"/>
            <a:r>
              <a:rPr lang="en-US" dirty="0"/>
              <a:t>Data held in registers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rdx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b="1" dirty="0"/>
              <a:t> </a:t>
            </a:r>
            <a:r>
              <a:rPr lang="en-US" b="1" dirty="0" err="1">
                <a:latin typeface="Courier New" pitchFamily="49" charset="0"/>
              </a:rPr>
              <a:t>mov</a:t>
            </a:r>
            <a:r>
              <a:rPr lang="en-US" b="1" i="1" dirty="0" err="1">
                <a:latin typeface="Courier New" pitchFamily="49" charset="0"/>
              </a:rPr>
              <a:t>q</a:t>
            </a:r>
            <a:r>
              <a:rPr lang="en-US" b="1" dirty="0"/>
              <a:t>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“q</a:t>
            </a:r>
            <a:r>
              <a:rPr lang="en-US" dirty="0"/>
              <a:t>” stands for quad-word</a:t>
            </a:r>
          </a:p>
          <a:p>
            <a:pPr lvl="1"/>
            <a:endParaRPr lang="en-US" sz="1800" dirty="0"/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533400" y="1524000"/>
            <a:ext cx="4495800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swap_l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(long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long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84677" name="Rectangle 5"/>
          <p:cNvSpPr>
            <a:spLocks noChangeArrowheads="1"/>
          </p:cNvSpPr>
          <p:nvPr/>
        </p:nvSpPr>
        <p:spPr bwMode="auto">
          <a:xfrm>
            <a:off x="5181600" y="1524000"/>
            <a:ext cx="3657600" cy="20287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swap_l: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movq	(%rdi), %rdx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movq	(%rsi), %rax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movq	%rax, (%rdi)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movq	%rdx, (%rsi)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retq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077200" cy="573088"/>
          </a:xfrm>
        </p:spPr>
        <p:txBody>
          <a:bodyPr/>
          <a:lstStyle/>
          <a:p>
            <a:r>
              <a:rPr lang="en-US" dirty="0" smtClean="0"/>
              <a:t>Complete Memory </a:t>
            </a:r>
            <a:r>
              <a:rPr lang="en-US" dirty="0"/>
              <a:t>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1260"/>
            <a:ext cx="8572388" cy="5530850"/>
          </a:xfrm>
        </p:spPr>
        <p:txBody>
          <a:bodyPr/>
          <a:lstStyle/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sz="2200" dirty="0"/>
              <a:t>Remember, the addresses used for accessing memory in </a:t>
            </a:r>
            <a:r>
              <a:rPr lang="en-US" sz="2200" dirty="0">
                <a:latin typeface="Courier New"/>
                <a:cs typeface="Courier New"/>
              </a:rPr>
              <a:t>mov</a:t>
            </a:r>
            <a:r>
              <a:rPr lang="en-US" sz="2200" dirty="0"/>
              <a:t> (and other) instructions can be computed in several different ways</a:t>
            </a:r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Most General Form: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 + 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 + D]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D: 	Constant “displacement” 1, 2, or 4 bytes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Rb</a:t>
            </a:r>
            <a:r>
              <a:rPr lang="en-US" dirty="0"/>
              <a:t>: 	Base register: Any of the 8/16 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esp</a:t>
            </a:r>
            <a:r>
              <a:rPr lang="en-US" dirty="0"/>
              <a:t> or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rsp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tabLst>
                <a:tab pos="1206500" algn="l"/>
                <a:tab pos="3657600" algn="l"/>
              </a:tabLst>
            </a:pPr>
            <a:r>
              <a:rPr lang="en-US" sz="2000" dirty="0"/>
              <a:t>Unlikely you’d use </a:t>
            </a:r>
            <a:r>
              <a:rPr lang="en-US" sz="2000" b="1" dirty="0">
                <a:latin typeface="Courier New" pitchFamily="49" charset="0"/>
              </a:rPr>
              <a:t>%</a:t>
            </a:r>
            <a:r>
              <a:rPr lang="en-US" sz="2000" b="1" dirty="0" err="1">
                <a:latin typeface="Courier New" pitchFamily="49" charset="0"/>
              </a:rPr>
              <a:t>ebp</a:t>
            </a:r>
            <a:r>
              <a:rPr lang="en-US" sz="2000" b="0" dirty="0"/>
              <a:t>,</a:t>
            </a:r>
            <a:r>
              <a:rPr lang="en-US" sz="2000" dirty="0"/>
              <a:t> either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S: 	Scale: 1, 2, 4, or </a:t>
            </a:r>
            <a:r>
              <a:rPr lang="en-US" dirty="0" smtClean="0"/>
              <a:t>8 (</a:t>
            </a:r>
            <a:r>
              <a:rPr lang="en-US" i="1" dirty="0" smtClean="0">
                <a:solidFill>
                  <a:srgbClr val="C00000"/>
                </a:solidFill>
              </a:rPr>
              <a:t>why these numbers?</a:t>
            </a:r>
            <a:r>
              <a:rPr lang="en-US" dirty="0" smtClean="0"/>
              <a:t>)</a:t>
            </a:r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 smtClean="0"/>
              <a:t>Special </a:t>
            </a:r>
            <a:r>
              <a:rPr lang="en-US" dirty="0"/>
              <a:t>Cases: can use any combination of D, Rb, Ri and S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]+D]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Computation Examples</a:t>
            </a:r>
          </a:p>
        </p:txBody>
      </p:sp>
      <p:sp>
        <p:nvSpPr>
          <p:cNvPr id="187398" name="Rectangle 6"/>
          <p:cNvSpPr>
            <a:spLocks noChangeArrowheads="1"/>
          </p:cNvSpPr>
          <p:nvPr/>
        </p:nvSpPr>
        <p:spPr bwMode="auto">
          <a:xfrm>
            <a:off x="1066800" y="1600200"/>
            <a:ext cx="12954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%edx</a:t>
            </a:r>
          </a:p>
        </p:txBody>
      </p:sp>
      <p:sp>
        <p:nvSpPr>
          <p:cNvPr id="187399" name="Rectangle 7"/>
          <p:cNvSpPr>
            <a:spLocks noChangeArrowheads="1"/>
          </p:cNvSpPr>
          <p:nvPr/>
        </p:nvSpPr>
        <p:spPr bwMode="auto">
          <a:xfrm>
            <a:off x="1066800" y="2057400"/>
            <a:ext cx="12954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%ecx</a:t>
            </a:r>
          </a:p>
        </p:txBody>
      </p:sp>
      <p:sp>
        <p:nvSpPr>
          <p:cNvPr id="187407" name="Rectangle 15"/>
          <p:cNvSpPr>
            <a:spLocks noChangeArrowheads="1"/>
          </p:cNvSpPr>
          <p:nvPr/>
        </p:nvSpPr>
        <p:spPr bwMode="auto">
          <a:xfrm>
            <a:off x="2125663" y="1600200"/>
            <a:ext cx="1303337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0xf000</a:t>
            </a:r>
          </a:p>
        </p:txBody>
      </p:sp>
      <p:sp>
        <p:nvSpPr>
          <p:cNvPr id="187408" name="Rectangle 16"/>
          <p:cNvSpPr>
            <a:spLocks noChangeArrowheads="1"/>
          </p:cNvSpPr>
          <p:nvPr/>
        </p:nvSpPr>
        <p:spPr bwMode="auto">
          <a:xfrm>
            <a:off x="2125663" y="2057400"/>
            <a:ext cx="1303337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0x100</a:t>
            </a:r>
          </a:p>
        </p:txBody>
      </p:sp>
      <p:graphicFrame>
        <p:nvGraphicFramePr>
          <p:cNvPr id="187509" name="Group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40289"/>
              </p:ext>
            </p:extLst>
          </p:nvPr>
        </p:nvGraphicFramePr>
        <p:xfrm>
          <a:off x="1066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Expression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Address Computation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Address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0x8(%edx)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(%edx,%ecx)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(%edx,%ecx,4)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0x80(,%edx,2)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22657" y="1422377"/>
            <a:ext cx="40232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sz="1800" dirty="0" smtClean="0">
                <a:latin typeface="Calibri"/>
                <a:cs typeface="Calibri"/>
              </a:rPr>
              <a:t>(</a:t>
            </a:r>
            <a:r>
              <a:rPr lang="en-US" sz="1800" dirty="0" err="1">
                <a:latin typeface="Calibri"/>
                <a:cs typeface="Calibri"/>
              </a:rPr>
              <a:t>Rb,Ri</a:t>
            </a:r>
            <a:r>
              <a:rPr lang="en-US" sz="1800" dirty="0">
                <a:latin typeface="Calibri"/>
                <a:cs typeface="Calibri"/>
              </a:rPr>
              <a:t>)	</a:t>
            </a:r>
            <a:r>
              <a:rPr lang="en-US" sz="1800" dirty="0" err="1">
                <a:latin typeface="Calibri"/>
                <a:cs typeface="Calibri"/>
              </a:rPr>
              <a:t>Mem</a:t>
            </a:r>
            <a:r>
              <a:rPr lang="en-US" sz="1800" dirty="0">
                <a:latin typeface="Calibri"/>
                <a:cs typeface="Calibri"/>
              </a:rPr>
              <a:t>[</a:t>
            </a:r>
            <a:r>
              <a:rPr lang="en-US" sz="1800" dirty="0" err="1">
                <a:latin typeface="Calibri"/>
                <a:cs typeface="Calibri"/>
              </a:rPr>
              <a:t>Reg</a:t>
            </a:r>
            <a:r>
              <a:rPr lang="en-US" sz="1800" dirty="0">
                <a:latin typeface="Calibri"/>
                <a:cs typeface="Calibri"/>
              </a:rPr>
              <a:t>[</a:t>
            </a:r>
            <a:r>
              <a:rPr lang="en-US" sz="1800" dirty="0" err="1">
                <a:latin typeface="Calibri"/>
                <a:cs typeface="Calibri"/>
              </a:rPr>
              <a:t>Rb</a:t>
            </a:r>
            <a:r>
              <a:rPr lang="en-US" sz="1800" dirty="0">
                <a:latin typeface="Calibri"/>
                <a:cs typeface="Calibri"/>
              </a:rPr>
              <a:t>]+</a:t>
            </a:r>
            <a:r>
              <a:rPr lang="en-US" sz="1800" dirty="0" err="1">
                <a:latin typeface="Calibri"/>
                <a:cs typeface="Calibri"/>
              </a:rPr>
              <a:t>Reg</a:t>
            </a:r>
            <a:r>
              <a:rPr lang="en-US" sz="1800" dirty="0">
                <a:latin typeface="Calibri"/>
                <a:cs typeface="Calibri"/>
              </a:rPr>
              <a:t>[</a:t>
            </a:r>
            <a:r>
              <a:rPr lang="en-US" sz="1800" dirty="0" err="1">
                <a:latin typeface="Calibri"/>
                <a:cs typeface="Calibri"/>
              </a:rPr>
              <a:t>Ri</a:t>
            </a:r>
            <a:r>
              <a:rPr lang="en-US" sz="1800" dirty="0">
                <a:latin typeface="Calibri"/>
                <a:cs typeface="Calibri"/>
              </a:rPr>
              <a:t>]]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sz="1800" dirty="0" smtClean="0">
                <a:latin typeface="Calibri"/>
                <a:cs typeface="Calibri"/>
              </a:rPr>
              <a:t>D</a:t>
            </a:r>
            <a:r>
              <a:rPr lang="en-US" sz="1800" dirty="0">
                <a:latin typeface="Calibri"/>
                <a:cs typeface="Calibri"/>
              </a:rPr>
              <a:t>(</a:t>
            </a:r>
            <a:r>
              <a:rPr lang="en-US" sz="1800" dirty="0" err="1">
                <a:latin typeface="Calibri"/>
                <a:cs typeface="Calibri"/>
              </a:rPr>
              <a:t>,Ri,S</a:t>
            </a:r>
            <a:r>
              <a:rPr lang="en-US" sz="1800" dirty="0">
                <a:latin typeface="Calibri"/>
                <a:cs typeface="Calibri"/>
              </a:rPr>
              <a:t>)	</a:t>
            </a:r>
            <a:r>
              <a:rPr lang="en-US" sz="1800" dirty="0" err="1">
                <a:latin typeface="Calibri"/>
                <a:cs typeface="Calibri"/>
              </a:rPr>
              <a:t>Mem</a:t>
            </a:r>
            <a:r>
              <a:rPr lang="en-US" sz="1800" dirty="0">
                <a:latin typeface="Calibri"/>
                <a:cs typeface="Calibri"/>
              </a:rPr>
              <a:t>[S*</a:t>
            </a:r>
            <a:r>
              <a:rPr lang="en-US" sz="1800" dirty="0" err="1">
                <a:latin typeface="Calibri"/>
                <a:cs typeface="Calibri"/>
              </a:rPr>
              <a:t>Reg</a:t>
            </a:r>
            <a:r>
              <a:rPr lang="en-US" sz="1800" dirty="0">
                <a:latin typeface="Calibri"/>
                <a:cs typeface="Calibri"/>
              </a:rPr>
              <a:t>[</a:t>
            </a:r>
            <a:r>
              <a:rPr lang="en-US" sz="1800" dirty="0" err="1">
                <a:latin typeface="Calibri"/>
                <a:cs typeface="Calibri"/>
              </a:rPr>
              <a:t>Ri</a:t>
            </a:r>
            <a:r>
              <a:rPr lang="en-US" sz="1800" dirty="0">
                <a:latin typeface="Calibri"/>
                <a:cs typeface="Calibri"/>
              </a:rPr>
              <a:t>]+D]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sz="1800" dirty="0" smtClean="0">
                <a:latin typeface="Calibri"/>
                <a:cs typeface="Calibri"/>
              </a:rPr>
              <a:t>(</a:t>
            </a:r>
            <a:r>
              <a:rPr lang="en-US" sz="1800" dirty="0" err="1">
                <a:latin typeface="Calibri"/>
                <a:cs typeface="Calibri"/>
              </a:rPr>
              <a:t>Rb,Ri,S</a:t>
            </a:r>
            <a:r>
              <a:rPr lang="en-US" sz="1800" dirty="0">
                <a:latin typeface="Calibri"/>
                <a:cs typeface="Calibri"/>
              </a:rPr>
              <a:t>)	</a:t>
            </a:r>
            <a:r>
              <a:rPr lang="en-US" sz="1800" dirty="0" err="1">
                <a:latin typeface="Calibri"/>
                <a:cs typeface="Calibri"/>
              </a:rPr>
              <a:t>Mem</a:t>
            </a:r>
            <a:r>
              <a:rPr lang="en-US" sz="1800" dirty="0">
                <a:latin typeface="Calibri"/>
                <a:cs typeface="Calibri"/>
              </a:rPr>
              <a:t>[</a:t>
            </a:r>
            <a:r>
              <a:rPr lang="en-US" sz="1800" dirty="0" err="1">
                <a:latin typeface="Calibri"/>
                <a:cs typeface="Calibri"/>
              </a:rPr>
              <a:t>Reg</a:t>
            </a:r>
            <a:r>
              <a:rPr lang="en-US" sz="1800" dirty="0">
                <a:latin typeface="Calibri"/>
                <a:cs typeface="Calibri"/>
              </a:rPr>
              <a:t>[</a:t>
            </a:r>
            <a:r>
              <a:rPr lang="en-US" sz="1800" dirty="0" err="1">
                <a:latin typeface="Calibri"/>
                <a:cs typeface="Calibri"/>
              </a:rPr>
              <a:t>Rb</a:t>
            </a:r>
            <a:r>
              <a:rPr lang="en-US" sz="1800" dirty="0">
                <a:latin typeface="Calibri"/>
                <a:cs typeface="Calibri"/>
              </a:rPr>
              <a:t>]+S*</a:t>
            </a:r>
            <a:r>
              <a:rPr lang="en-US" sz="1800" dirty="0" err="1">
                <a:latin typeface="Calibri"/>
                <a:cs typeface="Calibri"/>
              </a:rPr>
              <a:t>Reg</a:t>
            </a:r>
            <a:r>
              <a:rPr lang="en-US" sz="1800" dirty="0">
                <a:latin typeface="Calibri"/>
                <a:cs typeface="Calibri"/>
              </a:rPr>
              <a:t>[</a:t>
            </a:r>
            <a:r>
              <a:rPr lang="en-US" sz="1800" dirty="0" err="1">
                <a:latin typeface="Calibri"/>
                <a:cs typeface="Calibri"/>
              </a:rPr>
              <a:t>Ri</a:t>
            </a:r>
            <a:r>
              <a:rPr lang="en-US" sz="1800" dirty="0">
                <a:latin typeface="Calibri"/>
                <a:cs typeface="Calibri"/>
              </a:rPr>
              <a:t>]</a:t>
            </a:r>
            <a:r>
              <a:rPr lang="en-US" sz="1800" dirty="0" smtClean="0">
                <a:latin typeface="Calibri"/>
                <a:cs typeface="Calibri"/>
              </a:rPr>
              <a:t>]</a:t>
            </a:r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sz="1800" dirty="0">
                <a:latin typeface="Calibri"/>
                <a:cs typeface="Calibri"/>
              </a:rPr>
              <a:t>D(</a:t>
            </a:r>
            <a:r>
              <a:rPr lang="en-US" sz="1800" dirty="0" err="1" smtClean="0">
                <a:latin typeface="Calibri"/>
                <a:cs typeface="Calibri"/>
              </a:rPr>
              <a:t>Rb</a:t>
            </a:r>
            <a:r>
              <a:rPr lang="en-US" sz="1800" dirty="0" smtClean="0">
                <a:latin typeface="Calibri"/>
                <a:cs typeface="Calibri"/>
              </a:rPr>
              <a:t>)</a:t>
            </a:r>
            <a:r>
              <a:rPr lang="en-US" sz="1800" dirty="0">
                <a:latin typeface="Calibri"/>
                <a:cs typeface="Calibri"/>
              </a:rPr>
              <a:t>	</a:t>
            </a:r>
            <a:r>
              <a:rPr lang="en-US" sz="1800" dirty="0" err="1">
                <a:latin typeface="Calibri"/>
                <a:cs typeface="Calibri"/>
              </a:rPr>
              <a:t>Mem</a:t>
            </a:r>
            <a:r>
              <a:rPr lang="en-US" sz="1800" dirty="0">
                <a:latin typeface="Calibri"/>
                <a:cs typeface="Calibri"/>
              </a:rPr>
              <a:t>[</a:t>
            </a:r>
            <a:r>
              <a:rPr lang="en-US" sz="1800" dirty="0" err="1">
                <a:latin typeface="Calibri"/>
                <a:cs typeface="Calibri"/>
              </a:rPr>
              <a:t>Reg</a:t>
            </a:r>
            <a:r>
              <a:rPr lang="en-US" sz="1800" dirty="0">
                <a:latin typeface="Calibri"/>
                <a:cs typeface="Calibri"/>
              </a:rPr>
              <a:t>[</a:t>
            </a:r>
            <a:r>
              <a:rPr lang="en-US" sz="1800" dirty="0" err="1">
                <a:latin typeface="Calibri"/>
                <a:cs typeface="Calibri"/>
              </a:rPr>
              <a:t>Rb</a:t>
            </a:r>
            <a:r>
              <a:rPr lang="en-US" sz="1800" dirty="0" smtClean="0">
                <a:latin typeface="Calibri"/>
                <a:cs typeface="Calibri"/>
              </a:rPr>
              <a:t>] +</a:t>
            </a:r>
            <a:r>
              <a:rPr lang="en-US" sz="1800" dirty="0">
                <a:latin typeface="Calibri"/>
                <a:cs typeface="Calibri"/>
              </a:rPr>
              <a:t>D</a:t>
            </a:r>
            <a:r>
              <a:rPr lang="en-US" sz="1800" dirty="0" smtClean="0">
                <a:latin typeface="Calibri"/>
                <a:cs typeface="Calibri"/>
              </a:rPr>
              <a:t>]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9266" y="3648453"/>
            <a:ext cx="4272712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hangingPunct="1">
              <a:lnSpc>
                <a:spcPct val="95000"/>
              </a:lnSpc>
              <a:spcBef>
                <a:spcPct val="50000"/>
              </a:spcBef>
              <a:buClr>
                <a:srgbClr val="C00000"/>
              </a:buClr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0xf000 + 0x8	0xf008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92164" y="4143979"/>
            <a:ext cx="4272712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hangingPunct="1">
              <a:lnSpc>
                <a:spcPct val="95000"/>
              </a:lnSpc>
              <a:spcBef>
                <a:spcPct val="50000"/>
              </a:spcBef>
              <a:buClr>
                <a:srgbClr val="C00000"/>
              </a:buClr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0xf000 + 0x100	0xf100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80698" y="4651398"/>
            <a:ext cx="4272712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hangingPunct="1">
              <a:lnSpc>
                <a:spcPct val="95000"/>
              </a:lnSpc>
              <a:spcBef>
                <a:spcPct val="50000"/>
              </a:spcBef>
              <a:buClr>
                <a:srgbClr val="C00000"/>
              </a:buClr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0xf000 + 4*0x100	0xf400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82888" y="5158815"/>
            <a:ext cx="4272712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hangingPunct="1">
              <a:lnSpc>
                <a:spcPct val="95000"/>
              </a:lnSpc>
              <a:spcBef>
                <a:spcPct val="50000"/>
              </a:spcBef>
              <a:buClr>
                <a:srgbClr val="C00000"/>
              </a:buClr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2*0xf000 + 0x80	0x1e080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85800"/>
          </a:xfrm>
        </p:spPr>
        <p:txBody>
          <a:bodyPr/>
          <a:lstStyle/>
          <a:p>
            <a:r>
              <a:rPr lang="en-US"/>
              <a:t>Address Computation Instruction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624887" cy="5224462"/>
          </a:xfrm>
        </p:spPr>
        <p:txBody>
          <a:bodyPr/>
          <a:lstStyle/>
          <a:p>
            <a:r>
              <a:rPr lang="en-US" sz="2800" dirty="0" err="1">
                <a:latin typeface="Courier New" pitchFamily="49" charset="0"/>
              </a:rPr>
              <a:t>leal</a:t>
            </a:r>
            <a:r>
              <a:rPr lang="en-US" sz="2800" dirty="0"/>
              <a:t> </a:t>
            </a:r>
            <a:r>
              <a:rPr lang="en-US" sz="2800" i="1" dirty="0" err="1"/>
              <a:t>Src</a:t>
            </a:r>
            <a:r>
              <a:rPr lang="en-US" sz="2800" dirty="0" err="1"/>
              <a:t>,</a:t>
            </a:r>
            <a:r>
              <a:rPr lang="en-US" sz="2800" i="1" dirty="0" err="1"/>
              <a:t>Dest</a:t>
            </a:r>
            <a:endParaRPr lang="en-US" sz="2800" dirty="0"/>
          </a:p>
          <a:p>
            <a:pPr lvl="1"/>
            <a:r>
              <a:rPr lang="en-US" sz="2400" i="1" dirty="0" err="1"/>
              <a:t>Src</a:t>
            </a:r>
            <a:r>
              <a:rPr lang="en-US" sz="2400" dirty="0"/>
              <a:t> is address mode expression</a:t>
            </a:r>
          </a:p>
          <a:p>
            <a:pPr lvl="1"/>
            <a:r>
              <a:rPr lang="en-US" sz="2400" dirty="0"/>
              <a:t>Set </a:t>
            </a:r>
            <a:r>
              <a:rPr lang="en-US" sz="2400" i="1" dirty="0" err="1"/>
              <a:t>Dest</a:t>
            </a:r>
            <a:r>
              <a:rPr lang="en-US" sz="2400" dirty="0"/>
              <a:t> to address computed by expression</a:t>
            </a:r>
          </a:p>
          <a:p>
            <a:pPr lvl="2"/>
            <a:r>
              <a:rPr lang="en-US" sz="2400" dirty="0" smtClean="0"/>
              <a:t>(lea stands for </a:t>
            </a:r>
            <a:r>
              <a:rPr lang="en-US" sz="2400" i="1" dirty="0" smtClean="0"/>
              <a:t>load effective address)</a:t>
            </a:r>
          </a:p>
          <a:p>
            <a:pPr lvl="1"/>
            <a:r>
              <a:rPr lang="en-US" sz="2400" dirty="0" smtClean="0"/>
              <a:t>Example:</a:t>
            </a:r>
            <a:r>
              <a:rPr lang="en-US" sz="2200" dirty="0" smtClean="0">
                <a:latin typeface="Courier New"/>
                <a:cs typeface="Courier New"/>
              </a:rPr>
              <a:t> </a:t>
            </a:r>
            <a:r>
              <a:rPr lang="en-US" sz="2200" b="1" dirty="0" smtClean="0">
                <a:latin typeface="Courier New"/>
                <a:cs typeface="Courier New"/>
              </a:rPr>
              <a:t>leal </a:t>
            </a:r>
            <a:r>
              <a:rPr lang="en-US" sz="2200" b="1" dirty="0">
                <a:latin typeface="Courier New"/>
                <a:cs typeface="Courier New"/>
              </a:rPr>
              <a:t>(%edx,%ecx,4), %eax</a:t>
            </a:r>
            <a:endParaRPr lang="en-US" sz="2200" b="1" dirty="0" smtClean="0">
              <a:latin typeface="Courier New"/>
              <a:cs typeface="Courier New"/>
            </a:endParaRPr>
          </a:p>
          <a:p>
            <a:pPr lvl="1"/>
            <a:endParaRPr lang="en-US" dirty="0" smtClean="0"/>
          </a:p>
          <a:p>
            <a:r>
              <a:rPr lang="en-US" sz="2800" dirty="0" smtClean="0"/>
              <a:t>Uses</a:t>
            </a:r>
            <a:endParaRPr lang="en-US" sz="2800" dirty="0"/>
          </a:p>
          <a:p>
            <a:pPr lvl="1"/>
            <a:r>
              <a:rPr lang="en-US" sz="2400" dirty="0"/>
              <a:t>Computing addresses without a memory reference</a:t>
            </a:r>
          </a:p>
          <a:p>
            <a:pPr lvl="2"/>
            <a:r>
              <a:rPr lang="en-US" sz="2000" dirty="0"/>
              <a:t>E.g., translation of </a:t>
            </a:r>
            <a:r>
              <a:rPr lang="en-US" sz="2000" b="1" dirty="0">
                <a:latin typeface="Courier New" pitchFamily="49" charset="0"/>
              </a:rPr>
              <a:t>p = &amp;x[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];</a:t>
            </a:r>
            <a:endParaRPr lang="en-US" sz="2000" b="1" dirty="0"/>
          </a:p>
          <a:p>
            <a:pPr lvl="1"/>
            <a:r>
              <a:rPr lang="en-US" sz="2400" dirty="0"/>
              <a:t>Computing arithmetic expressions of the form x + </a:t>
            </a:r>
            <a:r>
              <a:rPr lang="en-US" sz="2400" dirty="0" err="1"/>
              <a:t>k</a:t>
            </a:r>
            <a:r>
              <a:rPr lang="en-US" sz="2400" dirty="0" smtClean="0"/>
              <a:t>*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 lvl="2"/>
            <a:r>
              <a:rPr lang="en-US" sz="2000" dirty="0"/>
              <a:t>k = 1, 2, 4, or </a:t>
            </a:r>
            <a:r>
              <a:rPr lang="en-US" sz="2000" dirty="0" smtClean="0"/>
              <a:t>8</a:t>
            </a:r>
            <a:endParaRPr lang="en-US" dirty="0" smtClean="0"/>
          </a:p>
          <a:p>
            <a:pPr lvl="2">
              <a:buNone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264400" cy="573088"/>
          </a:xfrm>
        </p:spPr>
        <p:txBody>
          <a:bodyPr/>
          <a:lstStyle/>
          <a:p>
            <a:r>
              <a:rPr lang="en-US"/>
              <a:t>Some Arithmetic Operations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82695"/>
            <a:ext cx="8366125" cy="4972050"/>
          </a:xfrm>
        </p:spPr>
        <p:txBody>
          <a:bodyPr/>
          <a:lstStyle/>
          <a:p>
            <a:pPr marL="223838" indent="-223838" defTabSz="895350">
              <a:tabLst>
                <a:tab pos="2857500" algn="l"/>
                <a:tab pos="5600700" algn="l"/>
              </a:tabLst>
            </a:pPr>
            <a:r>
              <a:rPr lang="en-US" dirty="0" smtClean="0"/>
              <a:t>Two </a:t>
            </a:r>
            <a:r>
              <a:rPr lang="en-US" dirty="0"/>
              <a:t>Operand (Binary) </a:t>
            </a:r>
            <a:r>
              <a:rPr lang="en-US" dirty="0" smtClean="0"/>
              <a:t>Instructions:</a:t>
            </a:r>
          </a:p>
          <a:p>
            <a:pPr marL="623888" lvl="1" indent="-223838" defTabSz="895350">
              <a:buNone/>
              <a:tabLst>
                <a:tab pos="2857500" algn="l"/>
                <a:tab pos="5600700" algn="l"/>
              </a:tabLst>
            </a:pPr>
            <a:r>
              <a:rPr lang="en-US" b="1" i="1" dirty="0" smtClean="0">
                <a:solidFill>
                  <a:srgbClr val="C00000"/>
                </a:solidFill>
              </a:rPr>
              <a:t>Format</a:t>
            </a:r>
            <a:r>
              <a:rPr lang="en-US" dirty="0" smtClean="0"/>
              <a:t>	</a:t>
            </a:r>
            <a:r>
              <a:rPr lang="en-US" b="1" i="1" dirty="0" smtClean="0">
                <a:solidFill>
                  <a:srgbClr val="C00000"/>
                </a:solidFill>
              </a:rPr>
              <a:t>Computation</a:t>
            </a:r>
            <a:endParaRPr lang="en-US" b="1" i="1" dirty="0">
              <a:solidFill>
                <a:srgbClr val="C00000"/>
              </a:solidFill>
            </a:endParaRP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addl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 smtClean="0"/>
              <a:t>Src</a:t>
            </a:r>
            <a:r>
              <a:rPr lang="en-US" dirty="0" err="1" smtClean="0"/>
              <a:t>,</a:t>
            </a:r>
            <a:r>
              <a:rPr lang="en-US" i="1" dirty="0" err="1" smtClean="0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+ </a:t>
            </a:r>
            <a:r>
              <a:rPr lang="en-US" i="1" dirty="0" err="1"/>
              <a:t>Src</a:t>
            </a:r>
            <a:endParaRPr lang="en-US" i="1" dirty="0"/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subl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- </a:t>
            </a:r>
            <a:r>
              <a:rPr lang="en-US" i="1" dirty="0" err="1"/>
              <a:t>Src</a:t>
            </a:r>
            <a:endParaRPr lang="en-US" i="1" dirty="0"/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imull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* </a:t>
            </a:r>
            <a:r>
              <a:rPr lang="en-US" i="1" dirty="0" err="1"/>
              <a:t>Src</a:t>
            </a:r>
            <a:endParaRPr lang="en-US" i="1" dirty="0"/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sall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&lt;&lt; </a:t>
            </a:r>
            <a:r>
              <a:rPr lang="en-US" i="1" dirty="0" err="1"/>
              <a:t>Src</a:t>
            </a:r>
            <a:r>
              <a:rPr lang="en-US" i="1" dirty="0"/>
              <a:t>	</a:t>
            </a:r>
            <a:r>
              <a:rPr lang="en-US" b="1" i="1" dirty="0">
                <a:solidFill>
                  <a:srgbClr val="C00000"/>
                </a:solidFill>
              </a:rPr>
              <a:t>Also called </a:t>
            </a:r>
            <a:r>
              <a:rPr lang="en-US" b="1" i="1" dirty="0" err="1">
                <a:solidFill>
                  <a:srgbClr val="C00000"/>
                </a:solidFill>
              </a:rPr>
              <a:t>shll</a:t>
            </a:r>
            <a:endParaRPr lang="en-US" b="1" i="1" dirty="0">
              <a:solidFill>
                <a:srgbClr val="C00000"/>
              </a:solidFill>
            </a:endParaRP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sarl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&gt;&gt; </a:t>
            </a:r>
            <a:r>
              <a:rPr lang="en-US" i="1" dirty="0" err="1"/>
              <a:t>Src</a:t>
            </a:r>
            <a:r>
              <a:rPr lang="en-US" i="1" dirty="0"/>
              <a:t>	</a:t>
            </a:r>
            <a:r>
              <a:rPr lang="en-US" b="1" i="1" dirty="0">
                <a:solidFill>
                  <a:srgbClr val="C00000"/>
                </a:solidFill>
              </a:rPr>
              <a:t>Arithmetic</a:t>
            </a: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shrl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&gt;&gt; </a:t>
            </a:r>
            <a:r>
              <a:rPr lang="en-US" i="1" dirty="0" err="1"/>
              <a:t>Src</a:t>
            </a:r>
            <a:r>
              <a:rPr lang="en-US" i="1" dirty="0"/>
              <a:t>	</a:t>
            </a:r>
            <a:r>
              <a:rPr lang="en-US" b="1" i="1" dirty="0">
                <a:solidFill>
                  <a:srgbClr val="C00000"/>
                </a:solidFill>
              </a:rPr>
              <a:t>Logical</a:t>
            </a: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xorl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^ </a:t>
            </a:r>
            <a:r>
              <a:rPr lang="en-US" i="1" dirty="0" err="1"/>
              <a:t>Src</a:t>
            </a:r>
            <a:endParaRPr lang="en-US" i="1" dirty="0"/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andl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&amp; </a:t>
            </a:r>
            <a:r>
              <a:rPr lang="en-US" i="1" dirty="0" err="1"/>
              <a:t>Src</a:t>
            </a:r>
            <a:endParaRPr lang="en-US" i="1" dirty="0"/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orl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| </a:t>
            </a:r>
            <a:r>
              <a:rPr lang="en-US" i="1" dirty="0" err="1" smtClean="0"/>
              <a:t>Src</a:t>
            </a:r>
            <a:endParaRPr lang="en-US" i="1" dirty="0" smtClean="0"/>
          </a:p>
          <a:p>
            <a:pPr marL="160338" indent="-222250" defTabSz="895350">
              <a:lnSpc>
                <a:spcPct val="90000"/>
              </a:lnSpc>
              <a:tabLst>
                <a:tab pos="2857500" algn="l"/>
                <a:tab pos="5600700" algn="l"/>
              </a:tabLst>
            </a:pPr>
            <a:r>
              <a:rPr lang="en-US" dirty="0" smtClean="0"/>
              <a:t>Watch out for argument order!  (especially </a:t>
            </a:r>
            <a:r>
              <a:rPr lang="en-US" sz="2000" dirty="0" err="1">
                <a:latin typeface="Courier New" pitchFamily="49" charset="0"/>
              </a:rPr>
              <a:t>subl</a:t>
            </a:r>
            <a:r>
              <a:rPr lang="en-US" dirty="0" smtClean="0"/>
              <a:t>)</a:t>
            </a:r>
          </a:p>
          <a:p>
            <a:pPr marL="160338" indent="-222250" defTabSz="895350">
              <a:lnSpc>
                <a:spcPct val="90000"/>
              </a:lnSpc>
              <a:tabLst>
                <a:tab pos="2857500" algn="l"/>
                <a:tab pos="5600700" algn="l"/>
              </a:tabLst>
            </a:pPr>
            <a:r>
              <a:rPr lang="en-US" dirty="0" smtClean="0"/>
              <a:t>No distinction between signed and unsigned </a:t>
            </a:r>
            <a:r>
              <a:rPr lang="en-US" dirty="0" err="1" smtClean="0"/>
              <a:t>int</a:t>
            </a:r>
            <a:r>
              <a:rPr lang="en-US" dirty="0" smtClean="0"/>
              <a:t> (why?)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35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instructions, registers, and operands</a:t>
            </a:r>
          </a:p>
          <a:p>
            <a:r>
              <a:rPr lang="en-US" dirty="0" smtClean="0"/>
              <a:t>Memory addressing modes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 example: 32-bit vs. 64-bit</a:t>
            </a:r>
            <a:endParaRPr lang="en-US" dirty="0" smtClean="0"/>
          </a:p>
          <a:p>
            <a:r>
              <a:rPr lang="en-US" dirty="0" smtClean="0"/>
              <a:t>Arithmetic operations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188200" cy="573088"/>
          </a:xfrm>
        </p:spPr>
        <p:txBody>
          <a:bodyPr/>
          <a:lstStyle/>
          <a:p>
            <a:r>
              <a:rPr lang="en-US"/>
              <a:t>Some Arithmetic Operations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857500" algn="l"/>
                <a:tab pos="5600700" algn="l"/>
              </a:tabLst>
            </a:pPr>
            <a:r>
              <a:rPr lang="en-US" dirty="0" smtClean="0"/>
              <a:t>One </a:t>
            </a:r>
            <a:r>
              <a:rPr lang="en-US" dirty="0"/>
              <a:t>Operand (Unary) Instructions</a:t>
            </a: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incl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i="1" dirty="0" err="1" smtClean="0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+ 1</a:t>
            </a: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decl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i="1" dirty="0" err="1" smtClean="0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- 1</a:t>
            </a: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negl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i="1" dirty="0" err="1" smtClean="0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smtClean="0">
                <a:latin typeface="Courier New" pitchFamily="49" charset="0"/>
              </a:rPr>
              <a:t>-</a:t>
            </a:r>
            <a:r>
              <a:rPr lang="en-US" i="1" dirty="0" err="1" smtClean="0"/>
              <a:t>Dest</a:t>
            </a:r>
            <a:endParaRPr lang="en-US" dirty="0">
              <a:latin typeface="Courier New" pitchFamily="49" charset="0"/>
            </a:endParaRP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notl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i="1" dirty="0" err="1" smtClean="0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smtClean="0">
                <a:latin typeface="Courier New" pitchFamily="49" charset="0"/>
              </a:rPr>
              <a:t>~</a:t>
            </a:r>
            <a:r>
              <a:rPr lang="en-US" i="1" dirty="0" err="1" smtClean="0"/>
              <a:t>Dest</a:t>
            </a:r>
            <a:endParaRPr lang="en-US" i="1" dirty="0" smtClean="0"/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endParaRPr lang="en-US" i="1" dirty="0" smtClean="0"/>
          </a:p>
          <a:p>
            <a:pPr marL="160338" indent="-222250" defTabSz="895350">
              <a:lnSpc>
                <a:spcPct val="110000"/>
              </a:lnSpc>
              <a:tabLst>
                <a:tab pos="2857500" algn="l"/>
                <a:tab pos="5600700" algn="l"/>
              </a:tabLst>
            </a:pPr>
            <a:r>
              <a:rPr lang="en-US" dirty="0" smtClean="0"/>
              <a:t>See textbook section 3.5.5 for more instructions: </a:t>
            </a:r>
            <a:r>
              <a:rPr lang="en-US" sz="2000" dirty="0" smtClean="0">
                <a:latin typeface="Courier New"/>
                <a:cs typeface="Courier New"/>
              </a:rPr>
              <a:t>mull</a:t>
            </a:r>
            <a:r>
              <a:rPr lang="en-US" dirty="0" smtClean="0"/>
              <a:t>, </a:t>
            </a:r>
            <a:r>
              <a:rPr lang="en-US" sz="2000" dirty="0" smtClean="0">
                <a:latin typeface="Courier New"/>
                <a:cs typeface="Courier New"/>
              </a:rPr>
              <a:t>cltd</a:t>
            </a:r>
            <a:r>
              <a:rPr lang="en-US" dirty="0" smtClean="0"/>
              <a:t>, </a:t>
            </a:r>
            <a:r>
              <a:rPr lang="en-US" sz="2000" dirty="0" smtClean="0">
                <a:latin typeface="Courier New"/>
                <a:cs typeface="Courier New"/>
              </a:rPr>
              <a:t>idivl</a:t>
            </a:r>
            <a:r>
              <a:rPr lang="en-US" dirty="0" smtClean="0"/>
              <a:t>, </a:t>
            </a:r>
            <a:r>
              <a:rPr lang="en-US" sz="2000" dirty="0" smtClean="0">
                <a:latin typeface="Courier New"/>
                <a:cs typeface="Courier New"/>
              </a:rPr>
              <a:t>divl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304800"/>
            <a:ext cx="8562975" cy="762000"/>
          </a:xfrm>
        </p:spPr>
        <p:txBody>
          <a:bodyPr/>
          <a:lstStyle/>
          <a:p>
            <a:r>
              <a:rPr lang="en-US" sz="3400"/>
              <a:t>Using </a:t>
            </a:r>
            <a:r>
              <a:rPr lang="en-US" sz="3400">
                <a:latin typeface="Courier New" pitchFamily="49" charset="0"/>
              </a:rPr>
              <a:t>leal</a:t>
            </a:r>
            <a:r>
              <a:rPr lang="en-US" sz="3400"/>
              <a:t> for Arithmetic Expressions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381000" y="1752600"/>
            <a:ext cx="3429000" cy="31226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int arith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(int x, int y, int z)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x+y;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t2 = z+t1;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t3 = x+4;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t4 = y * 48;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t5 = t3 + t4;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rval = t2 * t5;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return rval;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3657600" y="1143000"/>
            <a:ext cx="4114800" cy="448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arith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12(%ebp),%edx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edx,%eax),%ecx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(%edx,%edx,2),%edx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sall</a:t>
            </a:r>
            <a:r>
              <a:rPr lang="en-US" sz="1800" dirty="0">
                <a:latin typeface="Courier New" pitchFamily="49" charset="0"/>
              </a:rPr>
              <a:t> $4,%edx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16(%ebp),%ecx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4(%edx,%eax),%eax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ecx,%eax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164869" name="AutoShape 5"/>
          <p:cNvSpPr>
            <a:spLocks/>
          </p:cNvSpPr>
          <p:nvPr/>
        </p:nvSpPr>
        <p:spPr bwMode="auto">
          <a:xfrm>
            <a:off x="7620000" y="2362200"/>
            <a:ext cx="304800" cy="21336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8001000" y="3276600"/>
            <a:ext cx="6703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</a:t>
            </a:r>
          </a:p>
        </p:txBody>
      </p:sp>
      <p:sp>
        <p:nvSpPr>
          <p:cNvPr id="164871" name="AutoShape 7"/>
          <p:cNvSpPr>
            <a:spLocks/>
          </p:cNvSpPr>
          <p:nvPr/>
        </p:nvSpPr>
        <p:spPr bwMode="auto">
          <a:xfrm>
            <a:off x="7696200" y="1447800"/>
            <a:ext cx="228600" cy="4572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8001000" y="1524000"/>
            <a:ext cx="48763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Up</a:t>
            </a:r>
          </a:p>
        </p:txBody>
      </p:sp>
      <p:sp>
        <p:nvSpPr>
          <p:cNvPr id="164873" name="AutoShape 9"/>
          <p:cNvSpPr>
            <a:spLocks/>
          </p:cNvSpPr>
          <p:nvPr/>
        </p:nvSpPr>
        <p:spPr bwMode="auto">
          <a:xfrm>
            <a:off x="7620000" y="4800600"/>
            <a:ext cx="304800" cy="6858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7924800" y="4953000"/>
            <a:ext cx="74090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Finish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6008688" cy="573088"/>
          </a:xfrm>
        </p:spPr>
        <p:txBody>
          <a:bodyPr/>
          <a:lstStyle/>
          <a:p>
            <a:r>
              <a:rPr lang="en-US"/>
              <a:t>Understanding </a:t>
            </a:r>
            <a:r>
              <a:rPr lang="en-US">
                <a:latin typeface="Courier New" pitchFamily="49" charset="0"/>
              </a:rPr>
              <a:t>arith</a:t>
            </a:r>
            <a:endParaRPr lang="en-US"/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609600" y="1143000"/>
            <a:ext cx="3429000" cy="31226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int arith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(int x, int y, int z)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x+y;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t2 = z+t1;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t3 = x+4;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t4 = y * 48;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t5 = t3 + t4;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rval = t2 * t5;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return rval;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304800" y="4419600"/>
            <a:ext cx="67818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y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edx,%eax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x+y</a:t>
            </a:r>
            <a:r>
              <a:rPr lang="en-US" sz="1800" dirty="0">
                <a:latin typeface="Courier New" pitchFamily="49" charset="0"/>
              </a:rPr>
              <a:t>  (t1)</a:t>
            </a:r>
          </a:p>
          <a:p>
            <a:pPr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(%edx,%edx,2),%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y + 2*y = 3*y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sall</a:t>
            </a:r>
            <a:r>
              <a:rPr lang="en-US" sz="1800" dirty="0">
                <a:latin typeface="Courier New" pitchFamily="49" charset="0"/>
              </a:rPr>
              <a:t> $4,%edx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48*y (t4)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16(%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z+t1 (t2)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4(%</a:t>
            </a:r>
            <a:r>
              <a:rPr lang="en-US" sz="1800" dirty="0" err="1">
                <a:latin typeface="Courier New" pitchFamily="49" charset="0"/>
              </a:rPr>
              <a:t>edx,%eax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4+t4+x (t5)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ecx,%eax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t5*t2 (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0199" y="1219200"/>
            <a:ext cx="3305175" cy="2971800"/>
            <a:chOff x="3408" y="672"/>
            <a:chExt cx="2082" cy="1872"/>
          </a:xfrm>
        </p:grpSpPr>
        <p:sp>
          <p:nvSpPr>
            <p:cNvPr id="165894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y</a:t>
              </a:r>
            </a:p>
          </p:txBody>
        </p:sp>
        <p:sp>
          <p:nvSpPr>
            <p:cNvPr id="165895" name="Rectangle 7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</a:t>
              </a:r>
            </a:p>
          </p:txBody>
        </p:sp>
        <p:sp>
          <p:nvSpPr>
            <p:cNvPr id="165896" name="Rectangle 8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 err="1">
                  <a:latin typeface="Calibri" pitchFamily="34" charset="0"/>
                </a:rPr>
                <a:t>Rtn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 err="1">
                  <a:latin typeface="Calibri" pitchFamily="34" charset="0"/>
                </a:rPr>
                <a:t>adr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7" name="Rectangle 9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Old 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8" name="Line 10"/>
            <p:cNvSpPr>
              <a:spLocks noChangeShapeType="1"/>
            </p:cNvSpPr>
            <p:nvPr/>
          </p:nvSpPr>
          <p:spPr bwMode="auto">
            <a:xfrm flipH="1">
              <a:off x="4656" y="240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9" name="Text Box 11"/>
            <p:cNvSpPr txBox="1">
              <a:spLocks noChangeArrowheads="1"/>
            </p:cNvSpPr>
            <p:nvPr/>
          </p:nvSpPr>
          <p:spPr bwMode="auto">
            <a:xfrm>
              <a:off x="5030" y="229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165900" name="Text Box 12"/>
            <p:cNvSpPr txBox="1">
              <a:spLocks noChangeArrowheads="1"/>
            </p:cNvSpPr>
            <p:nvPr/>
          </p:nvSpPr>
          <p:spPr bwMode="auto">
            <a:xfrm>
              <a:off x="3648" y="230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0 </a:t>
              </a:r>
            </a:p>
          </p:txBody>
        </p:sp>
        <p:sp>
          <p:nvSpPr>
            <p:cNvPr id="165901" name="Text Box 13"/>
            <p:cNvSpPr txBox="1">
              <a:spLocks noChangeArrowheads="1"/>
            </p:cNvSpPr>
            <p:nvPr/>
          </p:nvSpPr>
          <p:spPr bwMode="auto">
            <a:xfrm>
              <a:off x="3648" y="206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4 </a:t>
              </a:r>
            </a:p>
          </p:txBody>
        </p:sp>
        <p:sp>
          <p:nvSpPr>
            <p:cNvPr id="165902" name="Text Box 14"/>
            <p:cNvSpPr txBox="1">
              <a:spLocks noChangeArrowheads="1"/>
            </p:cNvSpPr>
            <p:nvPr/>
          </p:nvSpPr>
          <p:spPr bwMode="auto">
            <a:xfrm>
              <a:off x="3648" y="182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8 </a:t>
              </a:r>
            </a:p>
          </p:txBody>
        </p:sp>
        <p:sp>
          <p:nvSpPr>
            <p:cNvPr id="165903" name="Text Box 15"/>
            <p:cNvSpPr txBox="1">
              <a:spLocks noChangeArrowheads="1"/>
            </p:cNvSpPr>
            <p:nvPr/>
          </p:nvSpPr>
          <p:spPr bwMode="auto">
            <a:xfrm>
              <a:off x="3648" y="158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12 </a:t>
              </a:r>
            </a:p>
          </p:txBody>
        </p:sp>
        <p:sp>
          <p:nvSpPr>
            <p:cNvPr id="165904" name="Text Box 16"/>
            <p:cNvSpPr txBox="1">
              <a:spLocks noChangeArrowheads="1"/>
            </p:cNvSpPr>
            <p:nvPr/>
          </p:nvSpPr>
          <p:spPr bwMode="auto">
            <a:xfrm>
              <a:off x="3408" y="1056"/>
              <a:ext cx="485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65905" name="Text Box 17"/>
            <p:cNvSpPr txBox="1">
              <a:spLocks noChangeArrowheads="1"/>
            </p:cNvSpPr>
            <p:nvPr/>
          </p:nvSpPr>
          <p:spPr bwMode="auto">
            <a:xfrm>
              <a:off x="4896" y="864"/>
              <a:ext cx="436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165906" name="Rectangle 18"/>
            <p:cNvSpPr>
              <a:spLocks noChangeArrowheads="1"/>
            </p:cNvSpPr>
            <p:nvPr/>
          </p:nvSpPr>
          <p:spPr bwMode="auto">
            <a:xfrm>
              <a:off x="3984" y="672"/>
              <a:ext cx="672" cy="6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65907" name="Rectangle 19"/>
            <p:cNvSpPr>
              <a:spLocks noChangeArrowheads="1"/>
            </p:cNvSpPr>
            <p:nvPr/>
          </p:nvSpPr>
          <p:spPr bwMode="auto">
            <a:xfrm>
              <a:off x="3984" y="134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z</a:t>
              </a:r>
            </a:p>
          </p:txBody>
        </p:sp>
        <p:sp>
          <p:nvSpPr>
            <p:cNvPr id="165908" name="Text Box 20"/>
            <p:cNvSpPr txBox="1">
              <a:spLocks noChangeArrowheads="1"/>
            </p:cNvSpPr>
            <p:nvPr/>
          </p:nvSpPr>
          <p:spPr bwMode="auto">
            <a:xfrm>
              <a:off x="3648" y="134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16 </a:t>
              </a: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6008688" cy="573088"/>
          </a:xfrm>
        </p:spPr>
        <p:txBody>
          <a:bodyPr/>
          <a:lstStyle/>
          <a:p>
            <a:r>
              <a:rPr lang="en-US"/>
              <a:t>Understanding </a:t>
            </a:r>
            <a:r>
              <a:rPr lang="en-US">
                <a:latin typeface="Courier New" pitchFamily="49" charset="0"/>
              </a:rPr>
              <a:t>arith</a:t>
            </a:r>
            <a:endParaRPr lang="en-US"/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609600" y="1143000"/>
            <a:ext cx="3429000" cy="31226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arith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t1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x+y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t2 = z+t1;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t3 = x+4;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t4 = y * 48;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t5 = t3 + t4;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 = t2 * t5;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304800" y="4419600"/>
            <a:ext cx="67818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y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leal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(%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edx,%eax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x+y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 (t1)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(%edx,%edx,2),%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y + 2*y = 3*y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sall</a:t>
            </a:r>
            <a:r>
              <a:rPr lang="en-US" sz="1800" dirty="0">
                <a:latin typeface="Courier New" pitchFamily="49" charset="0"/>
              </a:rPr>
              <a:t> $4,%edx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48*y (t4)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16(%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z+t1 (t2)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4(%</a:t>
            </a:r>
            <a:r>
              <a:rPr lang="en-US" sz="1800" dirty="0" err="1">
                <a:latin typeface="Courier New" pitchFamily="49" charset="0"/>
              </a:rPr>
              <a:t>edx,%eax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4+t4+x (t5)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ecx,%eax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t5*t2 (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0199" y="1219200"/>
            <a:ext cx="3305175" cy="2971800"/>
            <a:chOff x="3408" y="672"/>
            <a:chExt cx="2082" cy="1872"/>
          </a:xfrm>
        </p:grpSpPr>
        <p:sp>
          <p:nvSpPr>
            <p:cNvPr id="165894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y</a:t>
              </a:r>
            </a:p>
          </p:txBody>
        </p:sp>
        <p:sp>
          <p:nvSpPr>
            <p:cNvPr id="165895" name="Rectangle 7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</a:t>
              </a:r>
            </a:p>
          </p:txBody>
        </p:sp>
        <p:sp>
          <p:nvSpPr>
            <p:cNvPr id="165896" name="Rectangle 8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 err="1">
                  <a:latin typeface="Calibri" pitchFamily="34" charset="0"/>
                </a:rPr>
                <a:t>Rtn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 err="1">
                  <a:latin typeface="Calibri" pitchFamily="34" charset="0"/>
                </a:rPr>
                <a:t>adr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7" name="Rectangle 9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Old 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8" name="Line 10"/>
            <p:cNvSpPr>
              <a:spLocks noChangeShapeType="1"/>
            </p:cNvSpPr>
            <p:nvPr/>
          </p:nvSpPr>
          <p:spPr bwMode="auto">
            <a:xfrm flipH="1">
              <a:off x="4656" y="240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9" name="Text Box 11"/>
            <p:cNvSpPr txBox="1">
              <a:spLocks noChangeArrowheads="1"/>
            </p:cNvSpPr>
            <p:nvPr/>
          </p:nvSpPr>
          <p:spPr bwMode="auto">
            <a:xfrm>
              <a:off x="5030" y="229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165900" name="Text Box 12"/>
            <p:cNvSpPr txBox="1">
              <a:spLocks noChangeArrowheads="1"/>
            </p:cNvSpPr>
            <p:nvPr/>
          </p:nvSpPr>
          <p:spPr bwMode="auto">
            <a:xfrm>
              <a:off x="3648" y="230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0 </a:t>
              </a:r>
            </a:p>
          </p:txBody>
        </p:sp>
        <p:sp>
          <p:nvSpPr>
            <p:cNvPr id="165901" name="Text Box 13"/>
            <p:cNvSpPr txBox="1">
              <a:spLocks noChangeArrowheads="1"/>
            </p:cNvSpPr>
            <p:nvPr/>
          </p:nvSpPr>
          <p:spPr bwMode="auto">
            <a:xfrm>
              <a:off x="3648" y="206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4 </a:t>
              </a:r>
            </a:p>
          </p:txBody>
        </p:sp>
        <p:sp>
          <p:nvSpPr>
            <p:cNvPr id="165902" name="Text Box 14"/>
            <p:cNvSpPr txBox="1">
              <a:spLocks noChangeArrowheads="1"/>
            </p:cNvSpPr>
            <p:nvPr/>
          </p:nvSpPr>
          <p:spPr bwMode="auto">
            <a:xfrm>
              <a:off x="3648" y="182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8 </a:t>
              </a:r>
            </a:p>
          </p:txBody>
        </p:sp>
        <p:sp>
          <p:nvSpPr>
            <p:cNvPr id="165903" name="Text Box 15"/>
            <p:cNvSpPr txBox="1">
              <a:spLocks noChangeArrowheads="1"/>
            </p:cNvSpPr>
            <p:nvPr/>
          </p:nvSpPr>
          <p:spPr bwMode="auto">
            <a:xfrm>
              <a:off x="3648" y="158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12 </a:t>
              </a:r>
            </a:p>
          </p:txBody>
        </p:sp>
        <p:sp>
          <p:nvSpPr>
            <p:cNvPr id="165904" name="Text Box 16"/>
            <p:cNvSpPr txBox="1">
              <a:spLocks noChangeArrowheads="1"/>
            </p:cNvSpPr>
            <p:nvPr/>
          </p:nvSpPr>
          <p:spPr bwMode="auto">
            <a:xfrm>
              <a:off x="3408" y="1056"/>
              <a:ext cx="485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65905" name="Text Box 17"/>
            <p:cNvSpPr txBox="1">
              <a:spLocks noChangeArrowheads="1"/>
            </p:cNvSpPr>
            <p:nvPr/>
          </p:nvSpPr>
          <p:spPr bwMode="auto">
            <a:xfrm>
              <a:off x="4896" y="864"/>
              <a:ext cx="436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165906" name="Rectangle 18"/>
            <p:cNvSpPr>
              <a:spLocks noChangeArrowheads="1"/>
            </p:cNvSpPr>
            <p:nvPr/>
          </p:nvSpPr>
          <p:spPr bwMode="auto">
            <a:xfrm>
              <a:off x="3984" y="672"/>
              <a:ext cx="672" cy="6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65907" name="Rectangle 19"/>
            <p:cNvSpPr>
              <a:spLocks noChangeArrowheads="1"/>
            </p:cNvSpPr>
            <p:nvPr/>
          </p:nvSpPr>
          <p:spPr bwMode="auto">
            <a:xfrm>
              <a:off x="3984" y="134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z</a:t>
              </a:r>
            </a:p>
          </p:txBody>
        </p:sp>
        <p:sp>
          <p:nvSpPr>
            <p:cNvPr id="165908" name="Text Box 20"/>
            <p:cNvSpPr txBox="1">
              <a:spLocks noChangeArrowheads="1"/>
            </p:cNvSpPr>
            <p:nvPr/>
          </p:nvSpPr>
          <p:spPr bwMode="auto">
            <a:xfrm>
              <a:off x="3648" y="134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16 </a:t>
              </a: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6008688" cy="573088"/>
          </a:xfrm>
        </p:spPr>
        <p:txBody>
          <a:bodyPr/>
          <a:lstStyle/>
          <a:p>
            <a:r>
              <a:rPr lang="en-US"/>
              <a:t>Understanding </a:t>
            </a:r>
            <a:r>
              <a:rPr lang="en-US">
                <a:latin typeface="Courier New" pitchFamily="49" charset="0"/>
              </a:rPr>
              <a:t>arith</a:t>
            </a:r>
            <a:endParaRPr lang="en-US"/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609600" y="1143000"/>
            <a:ext cx="3429000" cy="31226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arith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t1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x+y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t2 = z+t1;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t3 = x+4;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t4 = y * 48;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t5 = t3 + t4;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 = t2 * t5;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304800" y="4419600"/>
            <a:ext cx="6781800" cy="230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y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leal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(%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edx,%eax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x+y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 (t1)</a:t>
            </a:r>
          </a:p>
          <a:p>
            <a:pPr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leal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(%edx,%edx,2),%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= y + 2*y = 3*y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sall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$4,%edx	# 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= 48*y (t4)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16(%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z+t1 (t2)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4(%</a:t>
            </a:r>
            <a:r>
              <a:rPr lang="en-US" sz="1800" dirty="0" err="1">
                <a:latin typeface="Courier New" pitchFamily="49" charset="0"/>
              </a:rPr>
              <a:t>edx,%eax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4+t4+x (t5)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ecx,%eax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t5*t2 (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0199" y="1219200"/>
            <a:ext cx="3305175" cy="2971800"/>
            <a:chOff x="3408" y="672"/>
            <a:chExt cx="2082" cy="1872"/>
          </a:xfrm>
        </p:grpSpPr>
        <p:sp>
          <p:nvSpPr>
            <p:cNvPr id="165894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y</a:t>
              </a:r>
            </a:p>
          </p:txBody>
        </p:sp>
        <p:sp>
          <p:nvSpPr>
            <p:cNvPr id="165895" name="Rectangle 7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</a:t>
              </a:r>
            </a:p>
          </p:txBody>
        </p:sp>
        <p:sp>
          <p:nvSpPr>
            <p:cNvPr id="165896" name="Rectangle 8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 err="1">
                  <a:latin typeface="Calibri" pitchFamily="34" charset="0"/>
                </a:rPr>
                <a:t>Rtn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 err="1">
                  <a:latin typeface="Calibri" pitchFamily="34" charset="0"/>
                </a:rPr>
                <a:t>adr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7" name="Rectangle 9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Old 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8" name="Line 10"/>
            <p:cNvSpPr>
              <a:spLocks noChangeShapeType="1"/>
            </p:cNvSpPr>
            <p:nvPr/>
          </p:nvSpPr>
          <p:spPr bwMode="auto">
            <a:xfrm flipH="1">
              <a:off x="4656" y="240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9" name="Text Box 11"/>
            <p:cNvSpPr txBox="1">
              <a:spLocks noChangeArrowheads="1"/>
            </p:cNvSpPr>
            <p:nvPr/>
          </p:nvSpPr>
          <p:spPr bwMode="auto">
            <a:xfrm>
              <a:off x="5030" y="229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165900" name="Text Box 12"/>
            <p:cNvSpPr txBox="1">
              <a:spLocks noChangeArrowheads="1"/>
            </p:cNvSpPr>
            <p:nvPr/>
          </p:nvSpPr>
          <p:spPr bwMode="auto">
            <a:xfrm>
              <a:off x="3648" y="230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0 </a:t>
              </a:r>
            </a:p>
          </p:txBody>
        </p:sp>
        <p:sp>
          <p:nvSpPr>
            <p:cNvPr id="165901" name="Text Box 13"/>
            <p:cNvSpPr txBox="1">
              <a:spLocks noChangeArrowheads="1"/>
            </p:cNvSpPr>
            <p:nvPr/>
          </p:nvSpPr>
          <p:spPr bwMode="auto">
            <a:xfrm>
              <a:off x="3648" y="206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4 </a:t>
              </a:r>
            </a:p>
          </p:txBody>
        </p:sp>
        <p:sp>
          <p:nvSpPr>
            <p:cNvPr id="165902" name="Text Box 14"/>
            <p:cNvSpPr txBox="1">
              <a:spLocks noChangeArrowheads="1"/>
            </p:cNvSpPr>
            <p:nvPr/>
          </p:nvSpPr>
          <p:spPr bwMode="auto">
            <a:xfrm>
              <a:off x="3648" y="182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8 </a:t>
              </a:r>
            </a:p>
          </p:txBody>
        </p:sp>
        <p:sp>
          <p:nvSpPr>
            <p:cNvPr id="165903" name="Text Box 15"/>
            <p:cNvSpPr txBox="1">
              <a:spLocks noChangeArrowheads="1"/>
            </p:cNvSpPr>
            <p:nvPr/>
          </p:nvSpPr>
          <p:spPr bwMode="auto">
            <a:xfrm>
              <a:off x="3648" y="158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12 </a:t>
              </a:r>
            </a:p>
          </p:txBody>
        </p:sp>
        <p:sp>
          <p:nvSpPr>
            <p:cNvPr id="165904" name="Text Box 16"/>
            <p:cNvSpPr txBox="1">
              <a:spLocks noChangeArrowheads="1"/>
            </p:cNvSpPr>
            <p:nvPr/>
          </p:nvSpPr>
          <p:spPr bwMode="auto">
            <a:xfrm>
              <a:off x="3408" y="1056"/>
              <a:ext cx="485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65905" name="Text Box 17"/>
            <p:cNvSpPr txBox="1">
              <a:spLocks noChangeArrowheads="1"/>
            </p:cNvSpPr>
            <p:nvPr/>
          </p:nvSpPr>
          <p:spPr bwMode="auto">
            <a:xfrm>
              <a:off x="4896" y="864"/>
              <a:ext cx="436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165906" name="Rectangle 18"/>
            <p:cNvSpPr>
              <a:spLocks noChangeArrowheads="1"/>
            </p:cNvSpPr>
            <p:nvPr/>
          </p:nvSpPr>
          <p:spPr bwMode="auto">
            <a:xfrm>
              <a:off x="3984" y="672"/>
              <a:ext cx="672" cy="6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65907" name="Rectangle 19"/>
            <p:cNvSpPr>
              <a:spLocks noChangeArrowheads="1"/>
            </p:cNvSpPr>
            <p:nvPr/>
          </p:nvSpPr>
          <p:spPr bwMode="auto">
            <a:xfrm>
              <a:off x="3984" y="134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z</a:t>
              </a:r>
            </a:p>
          </p:txBody>
        </p:sp>
        <p:sp>
          <p:nvSpPr>
            <p:cNvPr id="165908" name="Text Box 20"/>
            <p:cNvSpPr txBox="1">
              <a:spLocks noChangeArrowheads="1"/>
            </p:cNvSpPr>
            <p:nvPr/>
          </p:nvSpPr>
          <p:spPr bwMode="auto">
            <a:xfrm>
              <a:off x="3648" y="134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16 </a:t>
              </a: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6008688" cy="573088"/>
          </a:xfrm>
        </p:spPr>
        <p:txBody>
          <a:bodyPr/>
          <a:lstStyle/>
          <a:p>
            <a:r>
              <a:rPr lang="en-US"/>
              <a:t>Understanding </a:t>
            </a:r>
            <a:r>
              <a:rPr lang="en-US">
                <a:latin typeface="Courier New" pitchFamily="49" charset="0"/>
              </a:rPr>
              <a:t>arith</a:t>
            </a:r>
            <a:endParaRPr lang="en-US"/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609600" y="1143000"/>
            <a:ext cx="3429000" cy="31226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arith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t1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x+y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</a:rPr>
              <a:t> t2 = z+t1;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t3 = x+4;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t4 = y * 48;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t5 = t3 + t4;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 = t2 * t5;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304800" y="4419600"/>
            <a:ext cx="67818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y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leal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(%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edx,%eax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x+y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 (t1)</a:t>
            </a:r>
          </a:p>
          <a:p>
            <a:pPr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leal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(%edx,%edx,2),%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= y + 2*y = 3*y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sall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$4,%edx	# 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= 48*y (t4)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</a:rPr>
              <a:t>addl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</a:rPr>
              <a:t> 16(%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</a:rPr>
              <a:t>ebp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</a:rPr>
              <a:t> = z+t1 (t2)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leal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4(%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edx,%eax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= 4+t4+x (t5)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ecx,%eax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t5*t2 (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0199" y="1219200"/>
            <a:ext cx="3305175" cy="2971800"/>
            <a:chOff x="3408" y="672"/>
            <a:chExt cx="2082" cy="1872"/>
          </a:xfrm>
        </p:grpSpPr>
        <p:sp>
          <p:nvSpPr>
            <p:cNvPr id="165894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y</a:t>
              </a:r>
            </a:p>
          </p:txBody>
        </p:sp>
        <p:sp>
          <p:nvSpPr>
            <p:cNvPr id="165895" name="Rectangle 7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</a:t>
              </a:r>
            </a:p>
          </p:txBody>
        </p:sp>
        <p:sp>
          <p:nvSpPr>
            <p:cNvPr id="165896" name="Rectangle 8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 err="1">
                  <a:latin typeface="Calibri" pitchFamily="34" charset="0"/>
                </a:rPr>
                <a:t>Rtn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 err="1">
                  <a:latin typeface="Calibri" pitchFamily="34" charset="0"/>
                </a:rPr>
                <a:t>adr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7" name="Rectangle 9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Old 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8" name="Line 10"/>
            <p:cNvSpPr>
              <a:spLocks noChangeShapeType="1"/>
            </p:cNvSpPr>
            <p:nvPr/>
          </p:nvSpPr>
          <p:spPr bwMode="auto">
            <a:xfrm flipH="1">
              <a:off x="4656" y="240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9" name="Text Box 11"/>
            <p:cNvSpPr txBox="1">
              <a:spLocks noChangeArrowheads="1"/>
            </p:cNvSpPr>
            <p:nvPr/>
          </p:nvSpPr>
          <p:spPr bwMode="auto">
            <a:xfrm>
              <a:off x="5030" y="229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165900" name="Text Box 12"/>
            <p:cNvSpPr txBox="1">
              <a:spLocks noChangeArrowheads="1"/>
            </p:cNvSpPr>
            <p:nvPr/>
          </p:nvSpPr>
          <p:spPr bwMode="auto">
            <a:xfrm>
              <a:off x="3648" y="230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0 </a:t>
              </a:r>
            </a:p>
          </p:txBody>
        </p:sp>
        <p:sp>
          <p:nvSpPr>
            <p:cNvPr id="165901" name="Text Box 13"/>
            <p:cNvSpPr txBox="1">
              <a:spLocks noChangeArrowheads="1"/>
            </p:cNvSpPr>
            <p:nvPr/>
          </p:nvSpPr>
          <p:spPr bwMode="auto">
            <a:xfrm>
              <a:off x="3648" y="206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4 </a:t>
              </a:r>
            </a:p>
          </p:txBody>
        </p:sp>
        <p:sp>
          <p:nvSpPr>
            <p:cNvPr id="165902" name="Text Box 14"/>
            <p:cNvSpPr txBox="1">
              <a:spLocks noChangeArrowheads="1"/>
            </p:cNvSpPr>
            <p:nvPr/>
          </p:nvSpPr>
          <p:spPr bwMode="auto">
            <a:xfrm>
              <a:off x="3648" y="182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8 </a:t>
              </a:r>
            </a:p>
          </p:txBody>
        </p:sp>
        <p:sp>
          <p:nvSpPr>
            <p:cNvPr id="165903" name="Text Box 15"/>
            <p:cNvSpPr txBox="1">
              <a:spLocks noChangeArrowheads="1"/>
            </p:cNvSpPr>
            <p:nvPr/>
          </p:nvSpPr>
          <p:spPr bwMode="auto">
            <a:xfrm>
              <a:off x="3648" y="158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12 </a:t>
              </a:r>
            </a:p>
          </p:txBody>
        </p:sp>
        <p:sp>
          <p:nvSpPr>
            <p:cNvPr id="165904" name="Text Box 16"/>
            <p:cNvSpPr txBox="1">
              <a:spLocks noChangeArrowheads="1"/>
            </p:cNvSpPr>
            <p:nvPr/>
          </p:nvSpPr>
          <p:spPr bwMode="auto">
            <a:xfrm>
              <a:off x="3408" y="1056"/>
              <a:ext cx="485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65905" name="Text Box 17"/>
            <p:cNvSpPr txBox="1">
              <a:spLocks noChangeArrowheads="1"/>
            </p:cNvSpPr>
            <p:nvPr/>
          </p:nvSpPr>
          <p:spPr bwMode="auto">
            <a:xfrm>
              <a:off x="4896" y="864"/>
              <a:ext cx="436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165906" name="Rectangle 18"/>
            <p:cNvSpPr>
              <a:spLocks noChangeArrowheads="1"/>
            </p:cNvSpPr>
            <p:nvPr/>
          </p:nvSpPr>
          <p:spPr bwMode="auto">
            <a:xfrm>
              <a:off x="3984" y="672"/>
              <a:ext cx="672" cy="6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65907" name="Rectangle 19"/>
            <p:cNvSpPr>
              <a:spLocks noChangeArrowheads="1"/>
            </p:cNvSpPr>
            <p:nvPr/>
          </p:nvSpPr>
          <p:spPr bwMode="auto">
            <a:xfrm>
              <a:off x="3984" y="134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z</a:t>
              </a:r>
            </a:p>
          </p:txBody>
        </p:sp>
        <p:sp>
          <p:nvSpPr>
            <p:cNvPr id="165908" name="Text Box 20"/>
            <p:cNvSpPr txBox="1">
              <a:spLocks noChangeArrowheads="1"/>
            </p:cNvSpPr>
            <p:nvPr/>
          </p:nvSpPr>
          <p:spPr bwMode="auto">
            <a:xfrm>
              <a:off x="3648" y="134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16 </a:t>
              </a: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6008688" cy="573088"/>
          </a:xfrm>
        </p:spPr>
        <p:txBody>
          <a:bodyPr/>
          <a:lstStyle/>
          <a:p>
            <a:r>
              <a:rPr lang="en-US"/>
              <a:t>Observations about </a:t>
            </a:r>
            <a:r>
              <a:rPr lang="en-US">
                <a:latin typeface="Courier New" pitchFamily="49" charset="0"/>
              </a:rPr>
              <a:t>arith</a:t>
            </a:r>
            <a:endParaRPr lang="en-US"/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609600" y="1143000"/>
            <a:ext cx="3429000" cy="31226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arith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t1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x+y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</a:rPr>
              <a:t> t2 = z+t1;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t3 = x+4;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t4 = y * 48;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t5 = t3 + t4;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 = t2 * t5;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304800" y="4419600"/>
            <a:ext cx="67818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y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leal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(%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edx,%eax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x+y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 (t1)</a:t>
            </a:r>
          </a:p>
          <a:p>
            <a:pPr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leal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(%edx,%edx,2),%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= y + 2*y = 3*y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sall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$4,%edx	# 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= 48*y (t4)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</a:rPr>
              <a:t>addl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</a:rPr>
              <a:t> 16(%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</a:rPr>
              <a:t>ebp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</a:rPr>
              <a:t> = z+t1 (t2)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leal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4(%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edx,%eax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= 4+t4+x (t5)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ecx,%eax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t5*t2 (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  <p:sp>
        <p:nvSpPr>
          <p:cNvPr id="26" name="Content Placeholder 11"/>
          <p:cNvSpPr txBox="1">
            <a:spLocks/>
          </p:cNvSpPr>
          <p:nvPr/>
        </p:nvSpPr>
        <p:spPr>
          <a:xfrm>
            <a:off x="4661980" y="1126591"/>
            <a:ext cx="3962400" cy="3124200"/>
          </a:xfrm>
          <a:prstGeom prst="rect">
            <a:avLst/>
          </a:prstGeom>
          <a:solidFill>
            <a:srgbClr val="333399">
              <a:lumMod val="20000"/>
              <a:lumOff val="80000"/>
            </a:srgbClr>
          </a:solidFill>
        </p:spPr>
        <p:txBody>
          <a:bodyPr/>
          <a:lstStyle>
            <a:lvl1pPr marL="342900" indent="-3429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742950" indent="-2857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6002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20574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25146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9718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3429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8862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Instructions in different order from C code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Some expressions require multiple instructions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Some instructions cover multiple expressions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Get exact same code when compile: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ヒラギノ角ゴ ProN W3" charset="0"/>
                <a:cs typeface="Courier New" pitchFamily="49" charset="0"/>
                <a:sym typeface="Calibri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ヒラギノ角ゴ ProN W3" charset="0"/>
                <a:cs typeface="Courier New" pitchFamily="49" charset="0"/>
                <a:sym typeface="Calibri" charset="0"/>
              </a:rPr>
              <a:t>x+y+z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ヒラギノ角ゴ ProN W3" charset="0"/>
                <a:cs typeface="Courier New" pitchFamily="49" charset="0"/>
                <a:sym typeface="Calibri" charset="0"/>
              </a:rPr>
              <a:t>)*(x+4+48*y)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ヒラギノ角ゴ ProN W3" charset="0"/>
              <a:cs typeface="Courier New" pitchFamily="49" charset="0"/>
              <a:sym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581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905500" cy="573088"/>
          </a:xfrm>
        </p:spPr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381000" y="1447800"/>
            <a:ext cx="3733800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int logical(int x, int y)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x^y;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t2 = t1 &gt;&gt; 17;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mask = (1&lt;&lt;13) - 7;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rval = t2 &amp; mask;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return rval;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4343400" y="1143000"/>
            <a:ext cx="4114800" cy="3384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logical: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xorl</a:t>
            </a:r>
            <a:r>
              <a:rPr lang="en-US" sz="1800" dirty="0">
                <a:latin typeface="Courier New" pitchFamily="49" charset="0"/>
              </a:rPr>
              <a:t> 12(%ebp),%eax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sarl</a:t>
            </a:r>
            <a:r>
              <a:rPr lang="en-US" sz="1800" dirty="0">
                <a:latin typeface="Courier New" pitchFamily="49" charset="0"/>
              </a:rPr>
              <a:t> $17,%eax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andl</a:t>
            </a:r>
            <a:r>
              <a:rPr lang="en-US" sz="1800" dirty="0">
                <a:latin typeface="Courier New" pitchFamily="49" charset="0"/>
              </a:rPr>
              <a:t> $8185,%eax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166917" name="AutoShape 5"/>
          <p:cNvSpPr>
            <a:spLocks/>
          </p:cNvSpPr>
          <p:nvPr/>
        </p:nvSpPr>
        <p:spPr bwMode="auto">
          <a:xfrm>
            <a:off x="7620000" y="23622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8001000" y="3276600"/>
            <a:ext cx="6703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</a:t>
            </a:r>
          </a:p>
        </p:txBody>
      </p:sp>
      <p:sp>
        <p:nvSpPr>
          <p:cNvPr id="166919" name="AutoShape 7"/>
          <p:cNvSpPr>
            <a:spLocks/>
          </p:cNvSpPr>
          <p:nvPr/>
        </p:nvSpPr>
        <p:spPr bwMode="auto">
          <a:xfrm>
            <a:off x="7696200" y="1447800"/>
            <a:ext cx="228600" cy="4572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8001000" y="1371600"/>
            <a:ext cx="48763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Up</a:t>
            </a:r>
          </a:p>
        </p:txBody>
      </p:sp>
      <p:sp>
        <p:nvSpPr>
          <p:cNvPr id="166921" name="AutoShape 9"/>
          <p:cNvSpPr>
            <a:spLocks/>
          </p:cNvSpPr>
          <p:nvPr/>
        </p:nvSpPr>
        <p:spPr bwMode="auto">
          <a:xfrm>
            <a:off x="7620000" y="3733800"/>
            <a:ext cx="304800" cy="6858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6922" name="Text Box 10"/>
          <p:cNvSpPr txBox="1">
            <a:spLocks noChangeArrowheads="1"/>
          </p:cNvSpPr>
          <p:nvPr/>
        </p:nvSpPr>
        <p:spPr bwMode="auto">
          <a:xfrm>
            <a:off x="8077200" y="3962400"/>
            <a:ext cx="74090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Finish</a:t>
            </a:r>
          </a:p>
        </p:txBody>
      </p:sp>
      <p:sp>
        <p:nvSpPr>
          <p:cNvPr id="166923" name="Rectangle 11"/>
          <p:cNvSpPr>
            <a:spLocks noChangeArrowheads="1"/>
          </p:cNvSpPr>
          <p:nvPr/>
        </p:nvSpPr>
        <p:spPr bwMode="auto">
          <a:xfrm>
            <a:off x="334066" y="4883409"/>
            <a:ext cx="64770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x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xorl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</a:t>
            </a:r>
            <a:r>
              <a:rPr lang="en-US" sz="1800" dirty="0" err="1">
                <a:latin typeface="Courier New" pitchFamily="49" charset="0"/>
              </a:rPr>
              <a:t>x^y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sarl</a:t>
            </a:r>
            <a:r>
              <a:rPr lang="en-US" sz="1800" dirty="0">
                <a:latin typeface="Courier New" pitchFamily="49" charset="0"/>
              </a:rPr>
              <a:t> $17,%eax	</a:t>
            </a:r>
            <a:r>
              <a:rPr lang="en-US" sz="1800" dirty="0" smtClean="0">
                <a:latin typeface="Courier New" pitchFamily="49" charset="0"/>
              </a:rPr>
              <a:t>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t1&gt;&gt;17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andl</a:t>
            </a:r>
            <a:r>
              <a:rPr lang="en-US" sz="1800" dirty="0">
                <a:latin typeface="Courier New" pitchFamily="49" charset="0"/>
              </a:rPr>
              <a:t> $8185,%eax	</a:t>
            </a:r>
            <a:r>
              <a:rPr lang="en-US" sz="1800" dirty="0" smtClean="0">
                <a:latin typeface="Courier New" pitchFamily="49" charset="0"/>
              </a:rPr>
              <a:t>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t2 &amp;</a:t>
            </a:r>
            <a:r>
              <a:rPr lang="en-US" sz="1800" dirty="0" smtClean="0">
                <a:latin typeface="Courier New" pitchFamily="49" charset="0"/>
              </a:rPr>
              <a:t> 8185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6210437" y="4891045"/>
            <a:ext cx="2233077" cy="1778866"/>
            <a:chOff x="3408" y="864"/>
            <a:chExt cx="2119" cy="1688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y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x</a:t>
              </a: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100" dirty="0" err="1">
                  <a:latin typeface="Calibri" pitchFamily="34" charset="0"/>
                </a:rPr>
                <a:t>Rtn</a:t>
              </a:r>
              <a:r>
                <a:rPr lang="en-US" sz="1100" dirty="0">
                  <a:latin typeface="Calibri" pitchFamily="34" charset="0"/>
                </a:rPr>
                <a:t> </a:t>
              </a:r>
              <a:r>
                <a:rPr lang="en-US" sz="1100" dirty="0" err="1">
                  <a:latin typeface="Calibri" pitchFamily="34" charset="0"/>
                </a:rPr>
                <a:t>adr</a:t>
              </a:r>
              <a:endParaRPr lang="en-US" sz="1100" dirty="0">
                <a:latin typeface="Calibri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100" dirty="0">
                  <a:latin typeface="Calibri" pitchFamily="34" charset="0"/>
                </a:rPr>
                <a:t>Old %</a:t>
              </a:r>
              <a:r>
                <a:rPr lang="en-US" sz="1100" dirty="0" err="1">
                  <a:latin typeface="Courier New" pitchFamily="49" charset="0"/>
                </a:rPr>
                <a:t>ebp</a:t>
              </a:r>
              <a:endParaRPr lang="en-US" sz="1100" dirty="0">
                <a:latin typeface="Calibri" pitchFamily="34" charset="0"/>
              </a:endParaRPr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 flipH="1">
              <a:off x="4656" y="240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100" dirty="0">
                <a:latin typeface="Calibri" pitchFamily="34" charset="0"/>
              </a:endParaRPr>
            </a:p>
          </p:txBody>
        </p:sp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5030" y="2292"/>
              <a:ext cx="49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21" name="Text Box 12"/>
            <p:cNvSpPr txBox="1">
              <a:spLocks noChangeArrowheads="1"/>
            </p:cNvSpPr>
            <p:nvPr/>
          </p:nvSpPr>
          <p:spPr bwMode="auto">
            <a:xfrm>
              <a:off x="3648" y="2304"/>
              <a:ext cx="336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 0 </a:t>
              </a:r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3648" y="2064"/>
              <a:ext cx="336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 4 </a:t>
              </a:r>
            </a:p>
          </p:txBody>
        </p: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3648" y="1824"/>
              <a:ext cx="336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 8 </a:t>
              </a: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3648" y="1584"/>
              <a:ext cx="336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12 </a:t>
              </a:r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3408" y="1056"/>
              <a:ext cx="51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4896" y="864"/>
              <a:ext cx="47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27" name="Rectangle 18"/>
            <p:cNvSpPr>
              <a:spLocks noChangeArrowheads="1"/>
            </p:cNvSpPr>
            <p:nvPr/>
          </p:nvSpPr>
          <p:spPr bwMode="auto">
            <a:xfrm>
              <a:off x="3984" y="912"/>
              <a:ext cx="672" cy="6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1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1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100" dirty="0">
                  <a:latin typeface="Calibri" pitchFamily="34" charset="0"/>
                </a:rPr>
                <a:t>•</a:t>
              </a:r>
              <a:endParaRPr lang="en-US" sz="1100" dirty="0">
                <a:latin typeface="Courier New" pitchFamily="49" charset="0"/>
              </a:endParaRPr>
            </a:p>
          </p:txBody>
        </p:sp>
      </p:grpSp>
      <p:sp>
        <p:nvSpPr>
          <p:cNvPr id="28" name="Date Placeholder 2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905500" cy="573088"/>
          </a:xfrm>
        </p:spPr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381000" y="1447800"/>
            <a:ext cx="3733800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logical(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t1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x^y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t2 = t1 &gt;&gt; 17;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mask = (1&lt;&lt;13) - 7;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 = t2 &amp; mask;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4343400" y="1143000"/>
            <a:ext cx="4114800" cy="3384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logical: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pushl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%esp,%ebp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8(%ebp),%eax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xorl 12(%ebp),%eax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sarl $17,%eax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andl $8185,%eax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%ebp,%esp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popl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ret</a:t>
            </a:r>
          </a:p>
        </p:txBody>
      </p:sp>
      <p:sp>
        <p:nvSpPr>
          <p:cNvPr id="210949" name="AutoShape 5"/>
          <p:cNvSpPr>
            <a:spLocks/>
          </p:cNvSpPr>
          <p:nvPr/>
        </p:nvSpPr>
        <p:spPr bwMode="auto">
          <a:xfrm>
            <a:off x="7620000" y="23622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8001000" y="3276600"/>
            <a:ext cx="6703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</a:t>
            </a:r>
          </a:p>
        </p:txBody>
      </p:sp>
      <p:sp>
        <p:nvSpPr>
          <p:cNvPr id="210951" name="AutoShape 7"/>
          <p:cNvSpPr>
            <a:spLocks/>
          </p:cNvSpPr>
          <p:nvPr/>
        </p:nvSpPr>
        <p:spPr bwMode="auto">
          <a:xfrm>
            <a:off x="7696200" y="1447800"/>
            <a:ext cx="228600" cy="4572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8001000" y="1371600"/>
            <a:ext cx="48763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Up</a:t>
            </a:r>
          </a:p>
        </p:txBody>
      </p:sp>
      <p:sp>
        <p:nvSpPr>
          <p:cNvPr id="210953" name="AutoShape 9"/>
          <p:cNvSpPr>
            <a:spLocks/>
          </p:cNvSpPr>
          <p:nvPr/>
        </p:nvSpPr>
        <p:spPr bwMode="auto">
          <a:xfrm>
            <a:off x="7620000" y="3733800"/>
            <a:ext cx="304800" cy="6858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8077200" y="3962400"/>
            <a:ext cx="74090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Finish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1143000" y="4953000"/>
            <a:ext cx="64770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xorl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12(%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ebp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x^y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(t1)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sarl</a:t>
            </a:r>
            <a:r>
              <a:rPr lang="en-US" sz="1800" dirty="0">
                <a:latin typeface="Courier New" pitchFamily="49" charset="0"/>
              </a:rPr>
              <a:t> $17,%eax	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t1&gt;&gt;17	(t2)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andl</a:t>
            </a:r>
            <a:r>
              <a:rPr lang="en-US" sz="1800" dirty="0">
                <a:latin typeface="Courier New" pitchFamily="49" charset="0"/>
              </a:rPr>
              <a:t> $8185,%eax	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t2 &amp; 8185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905500" cy="573088"/>
          </a:xfrm>
        </p:spPr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381000" y="1447800"/>
            <a:ext cx="3733800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logical(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t1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x^y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t2 = t1 &gt;&gt; 17;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mask = (1&lt;&lt;13) - 7;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 = t2 &amp; mask;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4343400" y="1143000"/>
            <a:ext cx="4114800" cy="3384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logical: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pushl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%esp,%ebp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8(%ebp),%eax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xorl 12(%ebp),%eax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sarl $17,%eax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andl $8185,%eax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%ebp,%esp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popl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ret</a:t>
            </a:r>
          </a:p>
        </p:txBody>
      </p:sp>
      <p:sp>
        <p:nvSpPr>
          <p:cNvPr id="210949" name="AutoShape 5"/>
          <p:cNvSpPr>
            <a:spLocks/>
          </p:cNvSpPr>
          <p:nvPr/>
        </p:nvSpPr>
        <p:spPr bwMode="auto">
          <a:xfrm>
            <a:off x="7620000" y="23622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8001000" y="3276600"/>
            <a:ext cx="6703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</a:t>
            </a:r>
          </a:p>
        </p:txBody>
      </p:sp>
      <p:sp>
        <p:nvSpPr>
          <p:cNvPr id="210951" name="AutoShape 7"/>
          <p:cNvSpPr>
            <a:spLocks/>
          </p:cNvSpPr>
          <p:nvPr/>
        </p:nvSpPr>
        <p:spPr bwMode="auto">
          <a:xfrm>
            <a:off x="7696200" y="1447800"/>
            <a:ext cx="228600" cy="4572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8001000" y="1371600"/>
            <a:ext cx="48763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Up</a:t>
            </a:r>
          </a:p>
        </p:txBody>
      </p:sp>
      <p:sp>
        <p:nvSpPr>
          <p:cNvPr id="210953" name="AutoShape 9"/>
          <p:cNvSpPr>
            <a:spLocks/>
          </p:cNvSpPr>
          <p:nvPr/>
        </p:nvSpPr>
        <p:spPr bwMode="auto">
          <a:xfrm>
            <a:off x="7620000" y="3733800"/>
            <a:ext cx="304800" cy="6858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8077200" y="3962400"/>
            <a:ext cx="74090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Finish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1143000" y="4953000"/>
            <a:ext cx="64770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xorl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12(%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ebp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x^y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(t1)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sarl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$17,%eax	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= t1&gt;&gt;17	(t2)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andl</a:t>
            </a:r>
            <a:r>
              <a:rPr lang="en-US" sz="1800" dirty="0">
                <a:latin typeface="Courier New" pitchFamily="49" charset="0"/>
              </a:rPr>
              <a:t> $8185,%eax	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t2 &amp; 8185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learn assembly language?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Not to be able to write programs directly in assembly</a:t>
            </a:r>
          </a:p>
          <a:p>
            <a:pPr lvl="1"/>
            <a:r>
              <a:rPr lang="en-US"/>
              <a:t>Compilers do that for you</a:t>
            </a:r>
          </a:p>
          <a:p>
            <a:r>
              <a:rPr lang="en-US"/>
              <a:t>But to be able to </a:t>
            </a:r>
            <a:r>
              <a:rPr lang="en-US" i="1"/>
              <a:t>understand</a:t>
            </a:r>
            <a:r>
              <a:rPr lang="en-US"/>
              <a:t> the code generated by compilers, so that you can then:</a:t>
            </a:r>
          </a:p>
          <a:p>
            <a:pPr lvl="1"/>
            <a:r>
              <a:rPr lang="en-US"/>
              <a:t>Optimize performance of critical sections of code</a:t>
            </a:r>
          </a:p>
          <a:p>
            <a:pPr lvl="1"/>
            <a:r>
              <a:rPr lang="en-US"/>
              <a:t>Investigate unexpected or even buggy behavior</a:t>
            </a:r>
          </a:p>
          <a:p>
            <a:pPr lvl="1"/>
            <a:r>
              <a:rPr lang="en-US"/>
              <a:t>Understand how security vulnerabilities arise, and how to protect against them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24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905500" cy="573088"/>
          </a:xfrm>
        </p:spPr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381000" y="1447800"/>
            <a:ext cx="3733800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logical(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t1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x^y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t2 = t1 &gt;&gt; 17;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mask = (1&lt;&lt;13) - 7;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rval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= t2 &amp; mask;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4343400" y="1143000"/>
            <a:ext cx="4114800" cy="3384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logical: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pushl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%esp,%ebp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8(%ebp),%eax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xorl 12(%ebp),%eax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sarl $17,%eax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andl $8185,%eax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%ebp,%esp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popl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ret</a:t>
            </a:r>
          </a:p>
        </p:txBody>
      </p:sp>
      <p:sp>
        <p:nvSpPr>
          <p:cNvPr id="210949" name="AutoShape 5"/>
          <p:cNvSpPr>
            <a:spLocks/>
          </p:cNvSpPr>
          <p:nvPr/>
        </p:nvSpPr>
        <p:spPr bwMode="auto">
          <a:xfrm>
            <a:off x="7620000" y="23622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8001000" y="3276600"/>
            <a:ext cx="6703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</a:t>
            </a:r>
          </a:p>
        </p:txBody>
      </p:sp>
      <p:sp>
        <p:nvSpPr>
          <p:cNvPr id="210951" name="AutoShape 7"/>
          <p:cNvSpPr>
            <a:spLocks/>
          </p:cNvSpPr>
          <p:nvPr/>
        </p:nvSpPr>
        <p:spPr bwMode="auto">
          <a:xfrm>
            <a:off x="7696200" y="1447800"/>
            <a:ext cx="228600" cy="4572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8001000" y="1371600"/>
            <a:ext cx="48763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Up</a:t>
            </a:r>
          </a:p>
        </p:txBody>
      </p:sp>
      <p:sp>
        <p:nvSpPr>
          <p:cNvPr id="210953" name="AutoShape 9"/>
          <p:cNvSpPr>
            <a:spLocks/>
          </p:cNvSpPr>
          <p:nvPr/>
        </p:nvSpPr>
        <p:spPr bwMode="auto">
          <a:xfrm>
            <a:off x="7620000" y="3733800"/>
            <a:ext cx="304800" cy="6858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8077200" y="3962400"/>
            <a:ext cx="74090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Finish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1143000" y="4953000"/>
            <a:ext cx="64770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xorl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12(%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ebp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x^y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(t1)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sarl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$17,%eax	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= t1&gt;&gt;17	(t2)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andl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$8185,%eax	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= t2 &amp; 8185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32045" y="3947426"/>
            <a:ext cx="436861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2</a:t>
            </a:r>
            <a:r>
              <a:rPr lang="en-US" sz="1800" baseline="30000" dirty="0">
                <a:latin typeface="Calibri" pitchFamily="34" charset="0"/>
              </a:rPr>
              <a:t>13</a:t>
            </a:r>
            <a:r>
              <a:rPr lang="en-US" sz="1800" dirty="0">
                <a:latin typeface="Calibri" pitchFamily="34" charset="0"/>
              </a:rPr>
              <a:t> = 8192, </a:t>
            </a:r>
            <a:r>
              <a:rPr lang="en-US" sz="1800" dirty="0" smtClean="0">
                <a:latin typeface="Calibri" pitchFamily="34" charset="0"/>
              </a:rPr>
              <a:t>                     2</a:t>
            </a:r>
            <a:r>
              <a:rPr lang="en-US" sz="1800" baseline="30000" dirty="0" smtClean="0">
                <a:latin typeface="Calibri" pitchFamily="34" charset="0"/>
              </a:rPr>
              <a:t>13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–</a:t>
            </a:r>
            <a:r>
              <a:rPr lang="en-US" sz="1800" dirty="0" smtClean="0">
                <a:latin typeface="Calibri" pitchFamily="34" charset="0"/>
              </a:rPr>
              <a:t> 7 </a:t>
            </a:r>
            <a:r>
              <a:rPr lang="en-US" sz="1800" dirty="0">
                <a:latin typeface="Calibri" pitchFamily="34" charset="0"/>
              </a:rPr>
              <a:t>= </a:t>
            </a:r>
            <a:r>
              <a:rPr lang="en-US" sz="1800" dirty="0" smtClean="0">
                <a:latin typeface="Calibri" pitchFamily="34" charset="0"/>
              </a:rPr>
              <a:t>8185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…0010000000000000, …0001111111111001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26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Integer Registers (IA32)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 dirty="0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295400" y="1333501"/>
            <a:ext cx="5715000" cy="4533902"/>
            <a:chOff x="3984" y="1008"/>
            <a:chExt cx="1584" cy="22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eax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75" name="AutoShape 7"/>
          <p:cNvSpPr>
            <a:spLocks/>
          </p:cNvSpPr>
          <p:nvPr/>
        </p:nvSpPr>
        <p:spPr bwMode="auto">
          <a:xfrm rot="10800000">
            <a:off x="914400" y="1333500"/>
            <a:ext cx="279400" cy="337631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221736" y="2812536"/>
            <a:ext cx="17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general purpose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555159" y="4701317"/>
            <a:ext cx="1149674" cy="1258542"/>
            <a:chOff x="7555159" y="4701317"/>
            <a:chExt cx="1149674" cy="1258542"/>
          </a:xfrm>
        </p:grpSpPr>
        <p:sp>
          <p:nvSpPr>
            <p:cNvPr id="24" name="TextBox 23"/>
            <p:cNvSpPr txBox="1"/>
            <p:nvPr/>
          </p:nvSpPr>
          <p:spPr>
            <a:xfrm>
              <a:off x="7555159" y="4701317"/>
              <a:ext cx="11496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>
                  <a:latin typeface="Courier New" pitchFamily="49" charset="0"/>
                  <a:cs typeface="Courier New" pitchFamily="49" charset="0"/>
                </a:rPr>
                <a:t>stack </a:t>
              </a:r>
            </a:p>
            <a:p>
              <a:r>
                <a:rPr lang="en-US" sz="1800" i="1" dirty="0" smtClean="0">
                  <a:latin typeface="Courier New" pitchFamily="49" charset="0"/>
                  <a:cs typeface="Courier New" pitchFamily="49" charset="0"/>
                </a:rPr>
                <a:t>pointer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55159" y="5313528"/>
              <a:ext cx="11496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>
                  <a:latin typeface="Courier New" pitchFamily="49" charset="0"/>
                  <a:cs typeface="Courier New" pitchFamily="49" charset="0"/>
                </a:rPr>
                <a:t>base</a:t>
              </a:r>
            </a:p>
            <a:p>
              <a:r>
                <a:rPr lang="en-US" sz="1800" i="1" dirty="0" smtClean="0">
                  <a:latin typeface="Courier New" pitchFamily="49" charset="0"/>
                  <a:cs typeface="Courier New" pitchFamily="49" charset="0"/>
                </a:rPr>
                <a:t>pointer</a:t>
              </a:r>
            </a:p>
          </p:txBody>
        </p:sp>
      </p:grpSp>
      <p:sp>
        <p:nvSpPr>
          <p:cNvPr id="27" name="AutoShape 7"/>
          <p:cNvSpPr>
            <a:spLocks/>
          </p:cNvSpPr>
          <p:nvPr/>
        </p:nvSpPr>
        <p:spPr bwMode="auto">
          <a:xfrm rot="5400000">
            <a:off x="4019491" y="3222749"/>
            <a:ext cx="263383" cy="5705085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73974" y="609199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32-bits wide</a:t>
            </a:r>
          </a:p>
        </p:txBody>
      </p:sp>
    </p:spTree>
    <p:extLst>
      <p:ext uri="{BB962C8B-B14F-4D97-AF65-F5344CB8AC3E}">
        <p14:creationId xmlns:p14="http://schemas.microsoft.com/office/powerpoint/2010/main" val="3576539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 smtClean="0"/>
              <a:t>Three Basic Kinds of Instructions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27150"/>
            <a:ext cx="8548687" cy="4921250"/>
          </a:xfrm>
        </p:spPr>
        <p:txBody>
          <a:bodyPr/>
          <a:lstStyle/>
          <a:p>
            <a:r>
              <a:rPr lang="en-US" dirty="0"/>
              <a:t>Transfer data between memory and register</a:t>
            </a:r>
          </a:p>
          <a:p>
            <a:pPr lvl="1"/>
            <a:r>
              <a:rPr lang="en-US" i="1" dirty="0">
                <a:solidFill>
                  <a:srgbClr val="000090"/>
                </a:solidFill>
              </a:rPr>
              <a:t>Load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/>
              <a:t>data from memory into register</a:t>
            </a:r>
          </a:p>
          <a:p>
            <a:pPr lvl="2"/>
            <a:r>
              <a:rPr lang="en-US" dirty="0"/>
              <a:t>%</a:t>
            </a:r>
            <a:r>
              <a:rPr lang="en-US" dirty="0" err="1"/>
              <a:t>reg</a:t>
            </a:r>
            <a:r>
              <a:rPr lang="en-US" dirty="0"/>
              <a:t> = </a:t>
            </a:r>
            <a:r>
              <a:rPr lang="en-US" dirty="0" err="1"/>
              <a:t>Mem</a:t>
            </a:r>
            <a:r>
              <a:rPr lang="en-US" dirty="0"/>
              <a:t>[address] </a:t>
            </a:r>
          </a:p>
          <a:p>
            <a:pPr lvl="1"/>
            <a:r>
              <a:rPr lang="en-US" i="1" dirty="0">
                <a:solidFill>
                  <a:srgbClr val="000090"/>
                </a:solidFill>
              </a:rPr>
              <a:t>Store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/>
              <a:t>register data into memory</a:t>
            </a:r>
          </a:p>
          <a:p>
            <a:pPr lvl="2"/>
            <a:r>
              <a:rPr lang="en-US" dirty="0" err="1"/>
              <a:t>Mem</a:t>
            </a:r>
            <a:r>
              <a:rPr lang="en-US" dirty="0"/>
              <a:t>[address] = %</a:t>
            </a:r>
            <a:r>
              <a:rPr lang="en-US" dirty="0" err="1"/>
              <a:t>reg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Perform </a:t>
            </a:r>
            <a:r>
              <a:rPr lang="en-US" dirty="0"/>
              <a:t>arithmetic function on register or memory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c = a + b;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Transfer control</a:t>
            </a:r>
            <a:endParaRPr lang="en-US" dirty="0"/>
          </a:p>
          <a:p>
            <a:pPr lvl="1"/>
            <a:r>
              <a:rPr lang="en-US" dirty="0"/>
              <a:t>Unconditional jumps to/from procedures</a:t>
            </a:r>
          </a:p>
          <a:p>
            <a:pPr lvl="1"/>
            <a:r>
              <a:rPr lang="en-US" dirty="0"/>
              <a:t>Conditional branches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254178" y="2108659"/>
            <a:ext cx="2184864" cy="10156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2" eaLnBrk="1" hangingPunct="1">
              <a:spcBef>
                <a:spcPct val="20000"/>
              </a:spcBef>
              <a:buSzPct val="80000"/>
            </a:pPr>
            <a:r>
              <a:rPr lang="en-US" sz="2000" b="0" kern="0" dirty="0">
                <a:solidFill>
                  <a:srgbClr val="000000"/>
                </a:solidFill>
                <a:latin typeface="Calibri" pitchFamily="34" charset="0"/>
              </a:rPr>
              <a:t>Remember: memory is indexed just like an array[]!</a:t>
            </a:r>
          </a:p>
        </p:txBody>
      </p:sp>
    </p:spTree>
    <p:extLst>
      <p:ext uri="{BB962C8B-B14F-4D97-AF65-F5344CB8AC3E}">
        <p14:creationId xmlns:p14="http://schemas.microsoft.com/office/powerpoint/2010/main" val="1951957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/>
          <a:lstStyle/>
          <a:p>
            <a:r>
              <a:rPr lang="en-US"/>
              <a:t>Moving Data: IA32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7786687" cy="4462462"/>
          </a:xfrm>
        </p:spPr>
        <p:txBody>
          <a:bodyPr/>
          <a:lstStyle/>
          <a:p>
            <a:r>
              <a:rPr lang="en-US" dirty="0"/>
              <a:t>Moving </a:t>
            </a:r>
            <a:r>
              <a:rPr lang="en-US" dirty="0" smtClean="0"/>
              <a:t>Data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movx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i="1" dirty="0" smtClean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r>
              <a:rPr lang="en-US" b="1" dirty="0" smtClean="0">
                <a:latin typeface="Courier New" pitchFamily="49" charset="0"/>
              </a:rPr>
              <a:t> 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x</a:t>
            </a:r>
            <a:r>
              <a:rPr lang="en-US" dirty="0" smtClean="0"/>
              <a:t> is one of {</a:t>
            </a:r>
            <a:r>
              <a:rPr lang="en-US" b="1" dirty="0" smtClean="0">
                <a:latin typeface="Courier New" pitchFamily="49" charset="0"/>
              </a:rPr>
              <a:t>b, w, l</a:t>
            </a:r>
            <a:r>
              <a:rPr lang="en-US" dirty="0" smtClean="0"/>
              <a:t>}</a:t>
            </a:r>
            <a:endParaRPr lang="en-US" dirty="0"/>
          </a:p>
          <a:p>
            <a:pPr lvl="1"/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</a:rPr>
              <a:t>movl</a:t>
            </a:r>
            <a:r>
              <a:rPr lang="en-US" b="1" dirty="0" smtClean="0"/>
              <a:t> </a:t>
            </a:r>
            <a:r>
              <a:rPr lang="en-US" b="1" i="1" dirty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r>
              <a:rPr lang="en-US" b="1" dirty="0"/>
              <a:t>:</a:t>
            </a:r>
          </a:p>
          <a:p>
            <a:pPr lvl="1">
              <a:buNone/>
            </a:pPr>
            <a:r>
              <a:rPr lang="en-US" dirty="0" smtClean="0"/>
              <a:t>	Move </a:t>
            </a:r>
            <a:r>
              <a:rPr lang="en-US" dirty="0"/>
              <a:t>4-byte </a:t>
            </a:r>
            <a:r>
              <a:rPr lang="en-US" dirty="0" smtClean="0"/>
              <a:t>“long word”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movw</a:t>
            </a:r>
            <a:r>
              <a:rPr lang="en-US" b="1" dirty="0" smtClean="0"/>
              <a:t> </a:t>
            </a:r>
            <a:r>
              <a:rPr lang="en-US" b="1" i="1" dirty="0" smtClean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r>
              <a:rPr lang="en-US" b="1" dirty="0" smtClean="0"/>
              <a:t>:</a:t>
            </a:r>
          </a:p>
          <a:p>
            <a:pPr lvl="1">
              <a:buNone/>
            </a:pPr>
            <a:r>
              <a:rPr lang="en-US" dirty="0" smtClean="0"/>
              <a:t>	Move 2-byte “word”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movb</a:t>
            </a:r>
            <a:r>
              <a:rPr lang="en-US" b="1" dirty="0" smtClean="0"/>
              <a:t> </a:t>
            </a:r>
            <a:r>
              <a:rPr lang="en-US" b="1" i="1" dirty="0" smtClean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r>
              <a:rPr lang="en-US" b="1" dirty="0" smtClean="0"/>
              <a:t>:</a:t>
            </a:r>
          </a:p>
          <a:p>
            <a:pPr lvl="1">
              <a:buNone/>
            </a:pPr>
            <a:r>
              <a:rPr lang="en-US" dirty="0" smtClean="0"/>
              <a:t>	Move 1-byte “byte”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Lots </a:t>
            </a:r>
            <a:r>
              <a:rPr lang="en-US" dirty="0"/>
              <a:t>of these in typical </a:t>
            </a:r>
            <a:r>
              <a:rPr lang="en-US" dirty="0" smtClean="0"/>
              <a:t>code</a:t>
            </a:r>
            <a:endParaRPr lang="en-US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172200" y="609600"/>
            <a:ext cx="2514600" cy="3581400"/>
            <a:chOff x="3984" y="1008"/>
            <a:chExt cx="1584" cy="2256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/>
          <a:lstStyle/>
          <a:p>
            <a:r>
              <a:rPr lang="en-US"/>
              <a:t>Moving Data: IA32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00138"/>
            <a:ext cx="8396287" cy="5224462"/>
          </a:xfrm>
        </p:spPr>
        <p:txBody>
          <a:bodyPr/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movl</a:t>
            </a:r>
            <a:r>
              <a:rPr lang="en-US" b="1" dirty="0"/>
              <a:t> </a:t>
            </a:r>
            <a:r>
              <a:rPr lang="en-US" b="1" i="1" dirty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Operand </a:t>
            </a:r>
            <a:r>
              <a:rPr lang="en-US" dirty="0"/>
              <a:t>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$0x400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$-533</a:t>
            </a:r>
            <a:endParaRPr lang="en-US" dirty="0" smtClean="0"/>
          </a:p>
          <a:p>
            <a:pPr lvl="2"/>
            <a:r>
              <a:rPr lang="en-US" dirty="0" smtClean="0"/>
              <a:t>Like </a:t>
            </a:r>
            <a:r>
              <a:rPr lang="en-US" dirty="0"/>
              <a:t>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 smtClean="0"/>
              <a:t>Encoded </a:t>
            </a:r>
            <a:r>
              <a:rPr lang="en-US" dirty="0"/>
              <a:t>with 1, 2, or 4 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8 integer </a:t>
            </a:r>
            <a:r>
              <a:rPr lang="en-US" dirty="0" smtClean="0"/>
              <a:t>registers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</a:rPr>
              <a:t>, %</a:t>
            </a:r>
            <a:r>
              <a:rPr lang="en-US" b="1" dirty="0" err="1" smtClean="0">
                <a:latin typeface="Courier New" pitchFamily="49" charset="0"/>
              </a:rPr>
              <a:t>edx</a:t>
            </a:r>
            <a:endParaRPr lang="en-US" b="1" dirty="0" smtClean="0">
              <a:latin typeface="Courier New" pitchFamily="49" charset="0"/>
            </a:endParaRPr>
          </a:p>
          <a:p>
            <a:pPr lvl="2"/>
            <a:r>
              <a:rPr lang="en-US" dirty="0"/>
              <a:t>But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esp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ebp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reserved 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4 consecutive bytes of </a:t>
            </a:r>
            <a:r>
              <a:rPr lang="en-US" dirty="0" smtClean="0"/>
              <a:t>memory at address given by register</a:t>
            </a:r>
          </a:p>
          <a:p>
            <a:pPr lvl="2"/>
            <a:r>
              <a:rPr lang="en-US" dirty="0" smtClean="0"/>
              <a:t>Simplest example: </a:t>
            </a:r>
            <a:r>
              <a:rPr lang="en-US" b="1" dirty="0" smtClean="0">
                <a:latin typeface="Courier New" pitchFamily="49" charset="0"/>
              </a:rPr>
              <a:t>(%</a:t>
            </a:r>
            <a:r>
              <a:rPr lang="en-US" b="1" dirty="0" err="1" smtClean="0">
                <a:latin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Various </a:t>
            </a:r>
            <a:r>
              <a:rPr lang="en-US" dirty="0" smtClean="0"/>
              <a:t>other “address </a:t>
            </a:r>
            <a:r>
              <a:rPr lang="en-US" dirty="0"/>
              <a:t>modes”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172200" y="609600"/>
            <a:ext cx="2514600" cy="3581400"/>
            <a:chOff x="3984" y="1008"/>
            <a:chExt cx="1584" cy="2256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movl</a:t>
            </a:r>
            <a:r>
              <a:rPr lang="en-US"/>
              <a:t> Operand Combinations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144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ourier New" pitchFamily="49" charset="0"/>
              </a:rPr>
              <a:t>movl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$0x4,%eax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774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$-147,(%eax)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%eax,%edx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22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edx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22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(%eax),%edx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203162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var_a = 0x4;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203162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*p_a = -147;</a:t>
            </a: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var_d = var_a;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218553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*p_d = var_a;</a:t>
            </a: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218553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var_d = *p_a;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x86 Programming I</a:t>
            </a:r>
            <a:endParaRPr lang="en-US"/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457200" y="5655531"/>
            <a:ext cx="8140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i="1" dirty="0">
                <a:solidFill>
                  <a:srgbClr val="C00000"/>
                </a:solidFill>
              </a:rPr>
              <a:t>Cannot do memory-memory transfer with a single </a:t>
            </a:r>
            <a:r>
              <a:rPr lang="en-US" i="1" dirty="0" smtClean="0">
                <a:solidFill>
                  <a:srgbClr val="C00000"/>
                </a:solidFill>
              </a:rPr>
              <a:t>instruction.</a:t>
            </a:r>
          </a:p>
        </p:txBody>
      </p:sp>
    </p:spTree>
    <p:extLst>
      <p:ext uri="{BB962C8B-B14F-4D97-AF65-F5344CB8AC3E}">
        <p14:creationId xmlns:p14="http://schemas.microsoft.com/office/powerpoint/2010/main" val="2909838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20" grpId="0"/>
      <p:bldP spid="157721" grpId="0"/>
      <p:bldP spid="157722" grpId="0"/>
      <p:bldP spid="157723" grpId="0"/>
      <p:bldP spid="1577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22604</TotalTime>
  <Words>2893</Words>
  <Application>Microsoft Macintosh PowerPoint</Application>
  <PresentationFormat>On-screen Show (4:3)</PresentationFormat>
  <Paragraphs>1195</Paragraphs>
  <Slides>41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template2010</vt:lpstr>
      <vt:lpstr>The Hardware/Software Interface CSE351 Winter 2013</vt:lpstr>
      <vt:lpstr>Roadmap</vt:lpstr>
      <vt:lpstr>Today</vt:lpstr>
      <vt:lpstr>Why learn assembly language?</vt:lpstr>
      <vt:lpstr>Integer Registers (IA32)</vt:lpstr>
      <vt:lpstr>Three Basic Kinds of Instructions</vt:lpstr>
      <vt:lpstr>Moving Data: IA32</vt:lpstr>
      <vt:lpstr>Moving Data: IA32</vt:lpstr>
      <vt:lpstr>movl Operand Combinations</vt:lpstr>
      <vt:lpstr>Memory vs. registers</vt:lpstr>
      <vt:lpstr>Memory Addressing Modes: Basic</vt:lpstr>
      <vt:lpstr>Using Basic Addressing Modes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x86-64 Integer Registers</vt:lpstr>
      <vt:lpstr>32-bit vs. 64-bit operands</vt:lpstr>
      <vt:lpstr>Swap Ints in 32-bit Mode</vt:lpstr>
      <vt:lpstr>Swap Ints in 64-bit Mode</vt:lpstr>
      <vt:lpstr>Swap Long Ints in 64-bit Mode</vt:lpstr>
      <vt:lpstr>Complete Memory Addressing Modes</vt:lpstr>
      <vt:lpstr>Address Computation Examples</vt:lpstr>
      <vt:lpstr>Address Computation Instruction</vt:lpstr>
      <vt:lpstr>Some Arithmetic Operations</vt:lpstr>
      <vt:lpstr>Some Arithmetic Operations</vt:lpstr>
      <vt:lpstr>Using leal for Arithmetic Expressions</vt:lpstr>
      <vt:lpstr>Understanding arith</vt:lpstr>
      <vt:lpstr>Understanding arith</vt:lpstr>
      <vt:lpstr>Understanding arith</vt:lpstr>
      <vt:lpstr>Understanding arith</vt:lpstr>
      <vt:lpstr>Observations about arith</vt:lpstr>
      <vt:lpstr>Another Example</vt:lpstr>
      <vt:lpstr>Another Example</vt:lpstr>
      <vt:lpstr>Another Example</vt:lpstr>
      <vt:lpstr>Another Example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Peter Hornyack</cp:lastModifiedBy>
  <cp:revision>427</cp:revision>
  <cp:lastPrinted>2013-01-23T18:24:15Z</cp:lastPrinted>
  <dcterms:created xsi:type="dcterms:W3CDTF">2012-04-20T08:37:20Z</dcterms:created>
  <dcterms:modified xsi:type="dcterms:W3CDTF">2013-01-25T18:24:36Z</dcterms:modified>
</cp:coreProperties>
</file>