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1"/>
  </p:notesMasterIdLst>
  <p:sldIdLst>
    <p:sldId id="256" r:id="rId3"/>
    <p:sldId id="257" r:id="rId4"/>
    <p:sldId id="341" r:id="rId5"/>
    <p:sldId id="343" r:id="rId6"/>
    <p:sldId id="344" r:id="rId7"/>
    <p:sldId id="342" r:id="rId8"/>
    <p:sldId id="345" r:id="rId9"/>
    <p:sldId id="346" r:id="rId10"/>
    <p:sldId id="347" r:id="rId11"/>
    <p:sldId id="355" r:id="rId12"/>
    <p:sldId id="348" r:id="rId13"/>
    <p:sldId id="349" r:id="rId14"/>
    <p:sldId id="350" r:id="rId15"/>
    <p:sldId id="351" r:id="rId16"/>
    <p:sldId id="352" r:id="rId17"/>
    <p:sldId id="353" r:id="rId18"/>
    <p:sldId id="357" r:id="rId19"/>
    <p:sldId id="35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5FEDD-841B-43B6-A551-E52F9273A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547F-5F33-4E2A-9A38-A33D3CF0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87649" y="692453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3702"/>
            <a:ext cx="5030390" cy="41169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87649" y="692453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3702"/>
            <a:ext cx="5030390" cy="41169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7649" y="692453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3702"/>
            <a:ext cx="5030390" cy="41169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87649" y="692453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3702"/>
            <a:ext cx="5030390" cy="41169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87649" y="692453"/>
            <a:ext cx="4484192" cy="3416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6492" tIns="43246" rIns="86492" bIns="4324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5" y="4343702"/>
            <a:ext cx="5030390" cy="41169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52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4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8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C01341-A3F9-4862-8E8C-2E8E25D248DC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 351 </a:t>
            </a:r>
            <a:br>
              <a:rPr lang="en-US" dirty="0" smtClean="0"/>
            </a:br>
            <a:r>
              <a:rPr lang="en-US" dirty="0" smtClean="0"/>
              <a:t>Section </a:t>
            </a:r>
            <a:r>
              <a:rPr lang="en-US" dirty="0" smtClean="0"/>
              <a:t>10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The END</a:t>
            </a:r>
            <a:r>
              <a:rPr lang="en-US" sz="1000" i="1" dirty="0" smtClean="0"/>
              <a:t>…Almost</a:t>
            </a:r>
            <a:br>
              <a:rPr lang="en-US" sz="1000" i="1" dirty="0" smtClean="0"/>
            </a:br>
            <a:r>
              <a:rPr lang="en-US" sz="2700" i="1" dirty="0" smtClean="0"/>
              <a:t>3/7/12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8802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Assembly – 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US" dirty="0" smtClean="0"/>
              <a:t>always goes before your code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/>
              <a:t>&lt;label&gt; </a:t>
            </a:r>
            <a:r>
              <a:rPr lang="en-US" dirty="0" smtClean="0"/>
              <a:t>when you want your function to be used by other modules (i.e. public)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ushq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when entering a function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opq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dirty="0" smtClean="0"/>
              <a:t> at the end of your function</a:t>
            </a:r>
          </a:p>
          <a:p>
            <a:r>
              <a:rPr lang="en-US" dirty="0" smtClean="0"/>
              <a:t>Size suffixes must be used when the length can not be implicitly determined</a:t>
            </a:r>
          </a:p>
          <a:p>
            <a:pPr lvl="1"/>
            <a:r>
              <a:rPr lang="en-US" dirty="0" smtClean="0"/>
              <a:t>To be safe, always use them!  (e.g.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cmpb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If you need to allocate stack space to store data, the space must be a multiple of 16.</a:t>
            </a:r>
          </a:p>
          <a:p>
            <a:pPr lvl="1"/>
            <a:r>
              <a:rPr lang="en-US" dirty="0" smtClean="0"/>
              <a:t>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$32,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the start, 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$32,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the end of the function</a:t>
            </a:r>
          </a:p>
          <a:p>
            <a:r>
              <a:rPr lang="en-US" dirty="0" smtClean="0"/>
              <a:t>Register names used must match size suffix of instruction</a:t>
            </a:r>
          </a:p>
          <a:p>
            <a:pPr lvl="1"/>
            <a:r>
              <a:rPr lang="en-US" dirty="0" smtClean="0"/>
              <a:t>E.g. To use the lower byte stored in </a:t>
            </a:r>
            <a:r>
              <a:rPr lang="en-US" dirty="0" err="1" smtClean="0"/>
              <a:t>rax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cmpb</a:t>
            </a:r>
            <a:r>
              <a:rPr lang="en-US" dirty="0" smtClean="0"/>
              <a:t>, you must use %al, not %</a:t>
            </a:r>
            <a:r>
              <a:rPr lang="en-US" dirty="0" err="1" smtClean="0"/>
              <a:t>rax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Dereferencing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cmpb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Compares 1 byte in memory stored at the address in </a:t>
            </a:r>
            <a:r>
              <a:rPr lang="en-US" dirty="0" err="1" smtClean="0"/>
              <a:t>rdi</a:t>
            </a:r>
            <a:r>
              <a:rPr lang="en-US" dirty="0" smtClean="0"/>
              <a:t> with the lower byte in the </a:t>
            </a:r>
            <a:r>
              <a:rPr lang="en-US" dirty="0" err="1" smtClean="0"/>
              <a:t>rsi</a:t>
            </a:r>
            <a:r>
              <a:rPr lang="en-US" dirty="0" smtClean="0"/>
              <a:t>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Assembly – More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Read only data – data that will not change</a:t>
            </a:r>
          </a:p>
          <a:p>
            <a:pPr marL="585216" lvl="1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.section 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rodata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585216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585216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.string “Hello world”</a:t>
            </a:r>
          </a:p>
          <a:p>
            <a:pPr lvl="1"/>
            <a:r>
              <a:rPr lang="en-US" dirty="0" smtClean="0"/>
              <a:t>Access the pointer to the start of the string 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Labels really act like pointers to instructions or data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loop </a:t>
            </a:r>
            <a:r>
              <a:rPr lang="en-US" dirty="0" smtClean="0"/>
              <a:t>is really saying the next instruction lives at the address where the loop label points to</a:t>
            </a:r>
          </a:p>
          <a:p>
            <a:r>
              <a:rPr lang="en-US" dirty="0" smtClean="0"/>
              <a:t>Data segment</a:t>
            </a:r>
          </a:p>
          <a:p>
            <a:pPr marL="585216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marL="585216" lvl="1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y_array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.zero 512</a:t>
            </a:r>
          </a:p>
          <a:p>
            <a:pPr lvl="1"/>
            <a:r>
              <a:rPr lang="en-US" dirty="0" smtClean="0"/>
              <a:t>Allocates 512 bytes for </a:t>
            </a:r>
            <a:r>
              <a:rPr lang="en-US" dirty="0" err="1" smtClean="0"/>
              <a:t>my_array</a:t>
            </a:r>
            <a:r>
              <a:rPr lang="en-US" dirty="0" smtClean="0"/>
              <a:t> and initializes to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</a:t>
            </a:r>
            <a:r>
              <a:rPr lang="en-US" dirty="0" smtClean="0"/>
              <a:t>86-64 </a:t>
            </a:r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First six arguments passed in registers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di</a:t>
            </a:r>
            <a:r>
              <a:rPr lang="en-US" dirty="0" smtClean="0"/>
              <a:t>, </a:t>
            </a:r>
            <a:r>
              <a:rPr lang="en-US" dirty="0" err="1" smtClean="0"/>
              <a:t>rsi</a:t>
            </a:r>
            <a:r>
              <a:rPr lang="en-US" dirty="0" smtClean="0"/>
              <a:t>, </a:t>
            </a:r>
            <a:r>
              <a:rPr lang="en-US" dirty="0" err="1" smtClean="0"/>
              <a:t>rdx</a:t>
            </a:r>
            <a:r>
              <a:rPr lang="en-US" dirty="0" smtClean="0"/>
              <a:t>, </a:t>
            </a:r>
            <a:r>
              <a:rPr lang="en-US" dirty="0" err="1" smtClean="0"/>
              <a:t>rcx</a:t>
            </a:r>
            <a:r>
              <a:rPr lang="en-US" dirty="0" smtClean="0"/>
              <a:t>, r8, r9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saved registers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bx</a:t>
            </a:r>
            <a:r>
              <a:rPr lang="en-US" dirty="0" smtClean="0"/>
              <a:t>, </a:t>
            </a:r>
            <a:r>
              <a:rPr lang="en-US" dirty="0" err="1" smtClean="0"/>
              <a:t>rbp</a:t>
            </a:r>
            <a:r>
              <a:rPr lang="en-US" dirty="0" smtClean="0"/>
              <a:t>, r12, r13, r14, r15</a:t>
            </a:r>
          </a:p>
          <a:p>
            <a:pPr lvl="1"/>
            <a:r>
              <a:rPr lang="en-US" dirty="0" smtClean="0"/>
              <a:t>Function being called must save the values in the registers before using them, and restore them before returning.</a:t>
            </a:r>
          </a:p>
          <a:p>
            <a:r>
              <a:rPr lang="en-US" dirty="0" smtClean="0"/>
              <a:t>Caller saved registers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10, r11</a:t>
            </a:r>
          </a:p>
          <a:p>
            <a:pPr lvl="1"/>
            <a:r>
              <a:rPr lang="en-US" dirty="0" smtClean="0"/>
              <a:t>Calling function must save these registers if it wants to keep the values in them</a:t>
            </a:r>
          </a:p>
          <a:p>
            <a:r>
              <a:rPr lang="en-US" dirty="0" smtClean="0"/>
              <a:t>Return value stored in </a:t>
            </a:r>
            <a:r>
              <a:rPr lang="en-US" dirty="0" err="1" smtClean="0"/>
              <a:t>rax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/Free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when you want to want to dynamically allocate something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the size of a data structure is only known at runtime</a:t>
            </a:r>
          </a:p>
          <a:p>
            <a:pPr lvl="1"/>
            <a:r>
              <a:rPr lang="en-US" dirty="0" smtClean="0"/>
              <a:t>Data allocated on the heap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p=(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Data allocated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>
                <a:latin typeface="+mj-lt"/>
                <a:cs typeface="Courier New" pitchFamily="49" charset="0"/>
              </a:rPr>
              <a:t> must be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 err="1" smtClean="0">
                <a:latin typeface="+mj-lt"/>
                <a:cs typeface="Courier New" pitchFamily="49" charset="0"/>
              </a:rPr>
              <a:t>’d</a:t>
            </a:r>
            <a:r>
              <a:rPr lang="en-US" dirty="0" smtClean="0">
                <a:latin typeface="+mj-lt"/>
                <a:cs typeface="Courier New" pitchFamily="49" charset="0"/>
              </a:rPr>
              <a:t> when finished with it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ree(p);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3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Exploits temporal and spatial locality</a:t>
            </a:r>
          </a:p>
          <a:p>
            <a:pPr lvl="1"/>
            <a:r>
              <a:rPr lang="en-US" sz="1800" dirty="0" smtClean="0"/>
              <a:t>Temporal locality: recently referenced items likely to be referenced again in the near future</a:t>
            </a:r>
          </a:p>
          <a:p>
            <a:pPr lvl="1"/>
            <a:r>
              <a:rPr lang="en-US" sz="1800" dirty="0" smtClean="0"/>
              <a:t>Spatial locality: items with nearby addresses tend to be referenced close together in time</a:t>
            </a:r>
          </a:p>
          <a:p>
            <a:r>
              <a:rPr lang="en-US" sz="2000" dirty="0" smtClean="0"/>
              <a:t>Organized into lines and sets</a:t>
            </a:r>
          </a:p>
          <a:p>
            <a:r>
              <a:rPr lang="en-US" sz="2000" dirty="0" smtClean="0"/>
              <a:t>Number of lines per set is the associativity</a:t>
            </a:r>
          </a:p>
          <a:p>
            <a:pPr lvl="1"/>
            <a:r>
              <a:rPr lang="en-US" sz="1600" dirty="0" smtClean="0"/>
              <a:t>E.g. 2-way </a:t>
            </a:r>
            <a:r>
              <a:rPr lang="en-US" sz="1800" dirty="0" smtClean="0"/>
              <a:t>associative</a:t>
            </a:r>
            <a:r>
              <a:rPr lang="en-US" sz="1600" dirty="0" smtClean="0"/>
              <a:t> means 2 lines per set</a:t>
            </a:r>
          </a:p>
          <a:p>
            <a:r>
              <a:rPr lang="en-US" sz="2000" dirty="0" smtClean="0"/>
              <a:t>Line consists of valid bit, tag, data block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40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59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5" name="Straight Connector 6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82721" y="1344634"/>
            <a:ext cx="199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grpSp>
        <p:nvGrpSpPr>
          <p:cNvPr id="68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69" name="Rectangle 68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81" name="Rectangle 80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rgbClr val="3333CC">
                <a:lumMod val="20000"/>
                <a:lumOff val="80000"/>
              </a:srgb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rgbClr val="3333CC">
                <a:lumMod val="40000"/>
                <a:lumOff val="60000"/>
              </a:srgb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rgbClr val="0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6" name="Trapezoid 85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rgbClr val="808080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rgbClr val="3333CC">
              <a:lumMod val="40000"/>
              <a:lumOff val="60000"/>
            </a:srgb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1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2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B-1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Rectangle 93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tag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v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92556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9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85097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 bits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 bits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b bits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103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4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5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109" name="Shape 92"/>
          <p:cNvCxnSpPr>
            <a:stCxn id="107" idx="2"/>
            <a:endCxn id="81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rgbClr val="3333CC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Elbow Connector 109"/>
          <p:cNvCxnSpPr>
            <a:stCxn id="108" idx="2"/>
            <a:endCxn id="90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rgbClr val="3333CC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</a:rPr>
              <a:t>data begins at this offset</a:t>
            </a:r>
          </a:p>
        </p:txBody>
      </p:sp>
    </p:spTree>
    <p:extLst>
      <p:ext uri="{BB962C8B-B14F-4D97-AF65-F5344CB8AC3E}">
        <p14:creationId xmlns:p14="http://schemas.microsoft.com/office/powerpoint/2010/main" val="191952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 animBg="1"/>
      <p:bldP spid="98" grpId="0"/>
      <p:bldP spid="1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</a:t>
            </a:r>
            <a:br>
              <a:rPr lang="en-US" dirty="0" smtClean="0"/>
            </a:br>
            <a:r>
              <a:rPr lang="en-US" dirty="0" smtClean="0"/>
              <a:t>(Not a comprehensive list!)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Review all lecture and section slides</a:t>
            </a:r>
          </a:p>
          <a:p>
            <a:r>
              <a:rPr lang="en-US" dirty="0" smtClean="0"/>
              <a:t>Be able to write both assembly and C code to the level we’ve covered</a:t>
            </a:r>
          </a:p>
          <a:p>
            <a:pPr lvl="1"/>
            <a:r>
              <a:rPr lang="en-US" dirty="0" smtClean="0"/>
              <a:t>Practice writing code at home. Pick some functionality (like perhaps </a:t>
            </a:r>
            <a:r>
              <a:rPr lang="en-US" dirty="0" err="1" smtClean="0"/>
              <a:t>atoi</a:t>
            </a:r>
            <a:r>
              <a:rPr lang="en-US" dirty="0" smtClean="0"/>
              <a:t>) and code it in both C and assembly.</a:t>
            </a:r>
          </a:p>
          <a:p>
            <a:pPr lvl="1"/>
            <a:r>
              <a:rPr lang="en-US" dirty="0" smtClean="0"/>
              <a:t>All code you write on the final should be able to be compiled</a:t>
            </a:r>
          </a:p>
          <a:p>
            <a:pPr lvl="1"/>
            <a:r>
              <a:rPr lang="en-US" dirty="0" smtClean="0"/>
              <a:t>Have a solid understanding of pointers</a:t>
            </a:r>
          </a:p>
          <a:p>
            <a:pPr lvl="1"/>
            <a:r>
              <a:rPr lang="en-US" dirty="0" smtClean="0"/>
              <a:t>Have a solid understanding of how the stack works</a:t>
            </a:r>
          </a:p>
          <a:p>
            <a:r>
              <a:rPr lang="en-US" dirty="0" smtClean="0"/>
              <a:t>Be able to convert a C function into assembly and vice versa</a:t>
            </a:r>
          </a:p>
          <a:p>
            <a:r>
              <a:rPr lang="en-US" dirty="0" smtClean="0"/>
              <a:t>Understand data representation (2’s complement, </a:t>
            </a:r>
            <a:r>
              <a:rPr lang="en-US" dirty="0" err="1" smtClean="0"/>
              <a:t>endianness</a:t>
            </a:r>
            <a:r>
              <a:rPr lang="en-US" dirty="0" smtClean="0"/>
              <a:t>, signed/unsigned, floating point, etc.) </a:t>
            </a:r>
          </a:p>
          <a:p>
            <a:r>
              <a:rPr lang="en-US" dirty="0" smtClean="0"/>
              <a:t>Know the x64 calling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4211957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Good luck on the final and thanks for a great quarter!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Final Review</a:t>
            </a:r>
            <a:endParaRPr lang="en-US" dirty="0" smtClean="0"/>
          </a:p>
          <a:p>
            <a:pPr lvl="1"/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Calling Conventions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/Free</a:t>
            </a:r>
          </a:p>
          <a:p>
            <a:pPr lvl="1"/>
            <a:r>
              <a:rPr lang="en-US" dirty="0" smtClean="0"/>
              <a:t>Caching</a:t>
            </a:r>
          </a:p>
          <a:p>
            <a:r>
              <a:rPr lang="en-US" dirty="0" smtClean="0"/>
              <a:t>Questions, Evaluations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for 3 things</a:t>
            </a:r>
          </a:p>
          <a:p>
            <a:pPr lvl="1"/>
            <a:r>
              <a:rPr lang="en-US" dirty="0" smtClean="0"/>
              <a:t>Efficient use of main memory (RAM)</a:t>
            </a:r>
          </a:p>
          <a:p>
            <a:pPr lvl="2"/>
            <a:r>
              <a:rPr lang="en-US" dirty="0" smtClean="0"/>
              <a:t>Use RAM as cache for parts of virtual address space</a:t>
            </a:r>
          </a:p>
          <a:p>
            <a:pPr lvl="3"/>
            <a:r>
              <a:rPr lang="en-US" dirty="0" smtClean="0"/>
              <a:t>Some non-cache parts stored to disk</a:t>
            </a:r>
          </a:p>
          <a:p>
            <a:pPr lvl="3"/>
            <a:r>
              <a:rPr lang="en-US" dirty="0" smtClean="0"/>
              <a:t>Some (unallocated) non-cached parts stored nowhere</a:t>
            </a:r>
          </a:p>
          <a:p>
            <a:pPr lvl="2"/>
            <a:r>
              <a:rPr lang="en-US" dirty="0" smtClean="0"/>
              <a:t>Keep only active areas of virtual address space in memory</a:t>
            </a:r>
          </a:p>
          <a:p>
            <a:pPr lvl="3"/>
            <a:r>
              <a:rPr lang="en-US" dirty="0" smtClean="0"/>
              <a:t>Transfer data back and forth as needed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2"/>
            <a:r>
              <a:rPr lang="en-US" dirty="0" smtClean="0"/>
              <a:t>Each process gets the same full, private linear address space</a:t>
            </a:r>
          </a:p>
          <a:p>
            <a:pPr lvl="1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Isolates address spaces</a:t>
            </a:r>
          </a:p>
          <a:p>
            <a:pPr lvl="2"/>
            <a:r>
              <a:rPr lang="en-US" dirty="0" smtClean="0"/>
              <a:t>One process can’t interfere with another’s memory since they operate in different address spaces</a:t>
            </a:r>
          </a:p>
          <a:p>
            <a:pPr lvl="2"/>
            <a:r>
              <a:rPr lang="en-US" dirty="0" smtClean="0"/>
              <a:t>User process cannot access privileged information</a:t>
            </a:r>
          </a:p>
          <a:p>
            <a:pPr lvl="3"/>
            <a:r>
              <a:rPr lang="en-US" dirty="0" smtClean="0"/>
              <a:t>Different sections of address spaces have different 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4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 ( </a:t>
            </a:r>
            <a:r>
              <a:rPr lang="en-US" sz="2000" b="0" dirty="0" err="1" smtClean="0"/>
              <a:t>n</a:t>
            </a:r>
            <a:r>
              <a:rPr lang="en-US" sz="2000" b="0" dirty="0" smtClean="0"/>
              <a:t> &gt;&gt; </a:t>
            </a:r>
            <a:r>
              <a:rPr lang="en-US" sz="2000" b="0" dirty="0" err="1" smtClean="0"/>
              <a:t>m</a:t>
            </a:r>
            <a:r>
              <a:rPr lang="en-US" sz="2000" b="0" dirty="0" smtClean="0"/>
              <a:t> )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endParaRPr lang="en-US" sz="2000" b="0" dirty="0" smtClean="0"/>
          </a:p>
          <a:p>
            <a:r>
              <a:rPr lang="en-US" sz="2000" dirty="0" smtClean="0"/>
              <a:t>Every byte in main memory: </a:t>
            </a:r>
            <a:br>
              <a:rPr lang="en-US" sz="2000" dirty="0" smtClean="0"/>
            </a:br>
            <a:r>
              <a:rPr lang="en-US" sz="2000" dirty="0" smtClean="0"/>
              <a:t>one physical address, one (or more) virtual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69419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1827212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/>
              <a:t>Virtual </a:t>
            </a:r>
            <a:r>
              <a:rPr lang="en-GB" sz="2000" i="1" dirty="0" smtClean="0"/>
              <a:t>memory: </a:t>
            </a:r>
            <a:r>
              <a:rPr lang="en-GB" sz="2000" dirty="0" smtClean="0"/>
              <a:t>array </a:t>
            </a:r>
            <a:r>
              <a:rPr lang="en-GB" sz="2000" dirty="0"/>
              <a:t>of </a:t>
            </a:r>
            <a:r>
              <a:rPr lang="en-GB" sz="2000" dirty="0" smtClean="0"/>
              <a:t>N = 2</a:t>
            </a:r>
            <a:r>
              <a:rPr lang="en-GB" sz="2000" baseline="30000" dirty="0" smtClean="0"/>
              <a:t>n</a:t>
            </a:r>
            <a:r>
              <a:rPr lang="en-GB" sz="2000" dirty="0" smtClean="0"/>
              <a:t> </a:t>
            </a:r>
            <a:r>
              <a:rPr lang="en-GB" sz="2000" dirty="0"/>
              <a:t>contiguous bytes</a:t>
            </a:r>
          </a:p>
          <a:p>
            <a:pPr lvl="1"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think of the array </a:t>
            </a:r>
            <a:r>
              <a:rPr lang="en-GB" dirty="0" smtClean="0"/>
              <a:t>(allocated part) as </a:t>
            </a:r>
            <a:r>
              <a:rPr lang="en-GB" dirty="0"/>
              <a:t>being stored on disk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Physical main memory </a:t>
            </a:r>
            <a:r>
              <a:rPr lang="en-GB" sz="2000" dirty="0"/>
              <a:t>(</a:t>
            </a:r>
            <a:r>
              <a:rPr lang="en-GB" sz="2000" dirty="0" smtClean="0"/>
              <a:t>DRAM) = cache for allocated virtual memory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/>
              <a:t>Blocks are called pages; size = 2</a:t>
            </a:r>
            <a:r>
              <a:rPr lang="en-GB" sz="2000" baseline="30000" dirty="0" smtClean="0"/>
              <a:t>p</a:t>
            </a:r>
            <a:endParaRPr lang="en-GB" sz="2000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273800" y="50736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150062" y="50530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891213" y="31480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73800" y="39433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73800" y="41719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73800" y="44005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457575" y="52800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63535" y="36877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963535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652552" y="52768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148013" y="31480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457575" y="36984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457575" y="39270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457575" y="41556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457575" y="43815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457575" y="46069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457575" y="48355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150062" y="39131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150062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371975" y="40354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73800" y="48450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371975" y="47529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457575" y="50577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273800" y="46291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371975" y="47513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318000" y="35814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318000" y="5378450"/>
            <a:ext cx="398164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n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916516" y="5186007"/>
            <a:ext cx="420606" cy="24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2</a:t>
            </a:r>
            <a:r>
              <a:rPr lang="en-GB" sz="1000" baseline="30000" dirty="0" smtClean="0">
                <a:latin typeface="Calibri" pitchFamily="34" charset="0"/>
              </a:rPr>
              <a:t>m</a:t>
            </a:r>
            <a:r>
              <a:rPr lang="en-GB" sz="1000" dirty="0" smtClean="0">
                <a:latin typeface="Calibri" pitchFamily="34" charset="0"/>
              </a:rPr>
              <a:t>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76683" y="38272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2878138" y="5823718"/>
            <a:ext cx="187876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5667375" y="5823718"/>
            <a:ext cx="196872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(PP's)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0" y="3048000"/>
            <a:ext cx="19050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000" dirty="0" smtClean="0">
                <a:latin typeface="+mn-lt"/>
              </a:rPr>
              <a:t>Disk</a:t>
            </a:r>
            <a:endParaRPr lang="en-US" sz="4000" dirty="0">
              <a:latin typeface="+mn-lt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rcRect r="85880" b="11420"/>
          <a:stretch>
            <a:fillRect/>
          </a:stretch>
        </p:blipFill>
        <p:spPr>
          <a:xfrm>
            <a:off x="2103438" y="4141788"/>
            <a:ext cx="774700" cy="911225"/>
          </a:xfrm>
          <a:prstGeom prst="rect">
            <a:avLst/>
          </a:prstGeom>
        </p:spPr>
      </p:pic>
      <p:sp>
        <p:nvSpPr>
          <p:cNvPr id="40" name="Slide Number Placeholder 39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8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89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Virtual Memory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9113" y="5715000"/>
            <a:ext cx="8320087" cy="990600"/>
          </a:xfrm>
          <a:ln/>
        </p:spPr>
        <p:txBody>
          <a:bodyPr lIns="0" tIns="0" rIns="0" bIns="0"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process gets its own private </a:t>
            </a:r>
            <a:r>
              <a:rPr lang="en-GB" dirty="0" smtClean="0"/>
              <a:t>memory </a:t>
            </a:r>
            <a:r>
              <a:rPr lang="en-GB" dirty="0" smtClean="0"/>
              <a:t>space</a:t>
            </a: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564998" y="24354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memory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04555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730823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882" y="1900535"/>
            <a:ext cx="13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1335"/>
            <a:ext cx="1383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1752600"/>
            <a:ext cx="2514600" cy="3200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990000"/>
                </a:solidFill>
                <a:latin typeface="+mn-lt"/>
              </a:rPr>
              <a:t>mapping</a:t>
            </a:r>
            <a:endParaRPr lang="en-US" sz="36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133600" y="2057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 bwMode="auto">
          <a:xfrm>
            <a:off x="2133600" y="4431268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 bwMode="auto">
          <a:xfrm>
            <a:off x="21336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 bwMode="auto">
          <a:xfrm>
            <a:off x="58674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75349" y="2737301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529834" y="3311135"/>
            <a:ext cx="750332" cy="1588"/>
          </a:xfrm>
          <a:prstGeom prst="line">
            <a:avLst/>
          </a:prstGeom>
          <a:noFill/>
          <a:ln w="6985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8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</a:t>
            </a:r>
            <a:r>
              <a:rPr lang="en-GB" dirty="0"/>
              <a:t>Tables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Here: 8 VPs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145828" y="4359275"/>
            <a:ext cx="205116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(disk)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4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3528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326876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5762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840555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334000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43190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68749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93955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4494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4068472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2578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557427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40931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66489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91695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4268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6045873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4290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68300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9430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19620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4517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71029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96587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22544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48102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73952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40080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948784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276600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550988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815290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4067347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5093672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608823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178314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6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If violated, send process SIGSEGV</a:t>
            </a:r>
            <a:r>
              <a:rPr lang="en-GB" sz="1800" dirty="0" smtClean="0"/>
              <a:t> signal (</a:t>
            </a:r>
            <a:r>
              <a:rPr lang="en-GB" sz="1800" dirty="0"/>
              <a:t>segmentation fault</a:t>
            </a:r>
            <a:r>
              <a:rPr lang="en-GB" sz="1800" dirty="0" smtClean="0"/>
              <a:t>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SUP bit indicates whether processes must be running in kernel (supervisor) mode to access it</a:t>
            </a:r>
            <a:endParaRPr lang="en-GB" sz="1800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901694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657479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97237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632075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17875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6320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317875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6320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335088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335088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336675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111494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317875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037294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943100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943100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943100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26574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32972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6352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33210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26352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33210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26352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33210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0372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9462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9462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9462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13350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13350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3366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Slide Number Placeholder 6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55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1135</Words>
  <Application>Microsoft Office PowerPoint</Application>
  <PresentationFormat>On-screen Show (4:3)</PresentationFormat>
  <Paragraphs>285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Apex</vt:lpstr>
      <vt:lpstr>CSE 351  Section 10  The END…Almost 3/7/12</vt:lpstr>
      <vt:lpstr>Agenda</vt:lpstr>
      <vt:lpstr>Virtual Memory</vt:lpstr>
      <vt:lpstr>Address Spaces</vt:lpstr>
      <vt:lpstr>VM as a Tool for Caching</vt:lpstr>
      <vt:lpstr>Virtual Memory</vt:lpstr>
      <vt:lpstr>Address Translation: Page Tables</vt:lpstr>
      <vt:lpstr>VM as a Tool for Memory Management</vt:lpstr>
      <vt:lpstr>VM as a Tool for Memory Protection</vt:lpstr>
      <vt:lpstr>Final Review</vt:lpstr>
      <vt:lpstr>Assembly – Things to Remember</vt:lpstr>
      <vt:lpstr>Assembly – More Things</vt:lpstr>
      <vt:lpstr>x86-64 Calling Conventions</vt:lpstr>
      <vt:lpstr>Malloc/Free</vt:lpstr>
      <vt:lpstr>Caching</vt:lpstr>
      <vt:lpstr>Caching</vt:lpstr>
      <vt:lpstr>Suggestions (Not a comprehensive list!)</vt:lpstr>
      <vt:lpstr>Questions? Comments?  Good luck on the final and thanks for a great quarter!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351  Section 2</dc:title>
  <dc:creator>Nick</dc:creator>
  <cp:lastModifiedBy>Nick</cp:lastModifiedBy>
  <cp:revision>61</cp:revision>
  <dcterms:created xsi:type="dcterms:W3CDTF">2012-01-12T00:06:06Z</dcterms:created>
  <dcterms:modified xsi:type="dcterms:W3CDTF">2012-03-08T03:48:00Z</dcterms:modified>
</cp:coreProperties>
</file>