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1" r:id="rId1"/>
  </p:sldMasterIdLst>
  <p:notesMasterIdLst>
    <p:notesMasterId r:id="rId93"/>
  </p:notesMasterIdLst>
  <p:handoutMasterIdLst>
    <p:handoutMasterId r:id="rId94"/>
  </p:handoutMasterIdLst>
  <p:sldIdLst>
    <p:sldId id="955" r:id="rId2"/>
    <p:sldId id="958" r:id="rId3"/>
    <p:sldId id="954" r:id="rId4"/>
    <p:sldId id="879" r:id="rId5"/>
    <p:sldId id="880" r:id="rId6"/>
    <p:sldId id="881" r:id="rId7"/>
    <p:sldId id="959" r:id="rId8"/>
    <p:sldId id="882" r:id="rId9"/>
    <p:sldId id="960" r:id="rId10"/>
    <p:sldId id="961" r:id="rId11"/>
    <p:sldId id="883" r:id="rId12"/>
    <p:sldId id="884" r:id="rId13"/>
    <p:sldId id="885" r:id="rId14"/>
    <p:sldId id="962" r:id="rId15"/>
    <p:sldId id="963" r:id="rId16"/>
    <p:sldId id="964" r:id="rId17"/>
    <p:sldId id="965" r:id="rId18"/>
    <p:sldId id="966" r:id="rId19"/>
    <p:sldId id="967" r:id="rId20"/>
    <p:sldId id="968" r:id="rId21"/>
    <p:sldId id="972" r:id="rId22"/>
    <p:sldId id="886" r:id="rId23"/>
    <p:sldId id="969" r:id="rId24"/>
    <p:sldId id="970" r:id="rId25"/>
    <p:sldId id="971" r:id="rId26"/>
    <p:sldId id="973" r:id="rId27"/>
    <p:sldId id="974" r:id="rId28"/>
    <p:sldId id="975" r:id="rId29"/>
    <p:sldId id="887" r:id="rId30"/>
    <p:sldId id="976" r:id="rId31"/>
    <p:sldId id="888" r:id="rId32"/>
    <p:sldId id="977" r:id="rId33"/>
    <p:sldId id="978" r:id="rId34"/>
    <p:sldId id="889" r:id="rId35"/>
    <p:sldId id="890" r:id="rId36"/>
    <p:sldId id="891" r:id="rId37"/>
    <p:sldId id="979" r:id="rId38"/>
    <p:sldId id="980" r:id="rId39"/>
    <p:sldId id="981" r:id="rId40"/>
    <p:sldId id="892" r:id="rId41"/>
    <p:sldId id="893" r:id="rId42"/>
    <p:sldId id="894" r:id="rId43"/>
    <p:sldId id="895" r:id="rId44"/>
    <p:sldId id="896" r:id="rId45"/>
    <p:sldId id="897" r:id="rId46"/>
    <p:sldId id="898" r:id="rId47"/>
    <p:sldId id="899" r:id="rId48"/>
    <p:sldId id="900" r:id="rId49"/>
    <p:sldId id="901" r:id="rId50"/>
    <p:sldId id="902" r:id="rId51"/>
    <p:sldId id="903" r:id="rId52"/>
    <p:sldId id="904" r:id="rId53"/>
    <p:sldId id="910" r:id="rId54"/>
    <p:sldId id="914" r:id="rId55"/>
    <p:sldId id="915" r:id="rId56"/>
    <p:sldId id="916" r:id="rId57"/>
    <p:sldId id="917" r:id="rId58"/>
    <p:sldId id="918" r:id="rId59"/>
    <p:sldId id="919" r:id="rId60"/>
    <p:sldId id="920" r:id="rId61"/>
    <p:sldId id="921" r:id="rId62"/>
    <p:sldId id="922" r:id="rId63"/>
    <p:sldId id="923" r:id="rId64"/>
    <p:sldId id="924" r:id="rId65"/>
    <p:sldId id="925" r:id="rId66"/>
    <p:sldId id="926" r:id="rId67"/>
    <p:sldId id="927" r:id="rId68"/>
    <p:sldId id="909" r:id="rId69"/>
    <p:sldId id="928" r:id="rId70"/>
    <p:sldId id="929" r:id="rId71"/>
    <p:sldId id="930" r:id="rId72"/>
    <p:sldId id="931" r:id="rId73"/>
    <p:sldId id="932" r:id="rId74"/>
    <p:sldId id="933" r:id="rId75"/>
    <p:sldId id="934" r:id="rId76"/>
    <p:sldId id="935" r:id="rId77"/>
    <p:sldId id="936" r:id="rId78"/>
    <p:sldId id="937" r:id="rId79"/>
    <p:sldId id="938" r:id="rId80"/>
    <p:sldId id="939" r:id="rId81"/>
    <p:sldId id="940" r:id="rId82"/>
    <p:sldId id="941" r:id="rId83"/>
    <p:sldId id="942" r:id="rId84"/>
    <p:sldId id="943" r:id="rId85"/>
    <p:sldId id="944" r:id="rId86"/>
    <p:sldId id="945" r:id="rId87"/>
    <p:sldId id="946" r:id="rId88"/>
    <p:sldId id="953" r:id="rId89"/>
    <p:sldId id="947" r:id="rId90"/>
    <p:sldId id="952" r:id="rId91"/>
    <p:sldId id="948" r:id="rId92"/>
  </p:sldIdLst>
  <p:sldSz cx="9144000" cy="6858000" type="screen4x3"/>
  <p:notesSz cx="7302500" cy="9586913"/>
  <p:custDataLst>
    <p:tags r:id="rId9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CE455"/>
    <a:srgbClr val="FF9999"/>
    <a:srgbClr val="FFFF99"/>
    <a:srgbClr val="DCB834"/>
    <a:srgbClr val="DFC03D"/>
    <a:srgbClr val="CDF1C5"/>
    <a:srgbClr val="F1C7C7"/>
    <a:srgbClr val="EFBFBF"/>
    <a:srgbClr val="C5FEB8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85" autoAdjust="0"/>
    <p:restoredTop sz="94660" autoAdjust="0"/>
  </p:normalViewPr>
  <p:slideViewPr>
    <p:cSldViewPr snapToGrid="0">
      <p:cViewPr varScale="1">
        <p:scale>
          <a:sx n="165" d="100"/>
          <a:sy n="165" d="100"/>
        </p:scale>
        <p:origin x="-32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49" d="100"/>
          <a:sy n="49" d="100"/>
        </p:scale>
        <p:origin x="-1812" y="-90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notesMaster" Target="notesMasters/notesMaster1.xml"/><Relationship Id="rId94" Type="http://schemas.openxmlformats.org/officeDocument/2006/relationships/handoutMaster" Target="handoutMasters/handoutMaster1.xml"/><Relationship Id="rId95" Type="http://schemas.openxmlformats.org/officeDocument/2006/relationships/printerSettings" Target="printerSettings/printerSettings1.bin"/><Relationship Id="rId96" Type="http://schemas.openxmlformats.org/officeDocument/2006/relationships/tags" Target="tags/tag1.xml"/><Relationship Id="rId97" Type="http://schemas.openxmlformats.org/officeDocument/2006/relationships/presProps" Target="presProps.xml"/><Relationship Id="rId98" Type="http://schemas.openxmlformats.org/officeDocument/2006/relationships/viewProps" Target="viewProps.xml"/><Relationship Id="rId9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tableStyles" Target="tableStyles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97039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0649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7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7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7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7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7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2.xml"/></Relationships>
</file>

<file path=ppt/notesSlides/_rels/notesSlide8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3.xml"/></Relationships>
</file>

<file path=ppt/notesSlides/_rels/notesSlide8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4.xml"/></Relationships>
</file>

<file path=ppt/notesSlides/_rels/notesSlide8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5.xml"/></Relationships>
</file>

<file path=ppt/notesSlides/_rels/notesSlide8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6.xml"/></Relationships>
</file>

<file path=ppt/notesSlides/_rels/notesSlide8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7.xml"/></Relationships>
</file>

<file path=ppt/notesSlides/_rels/notesSlide8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9.xml"/></Relationships>
</file>

<file path=ppt/notesSlides/_rels/notesSlide8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0.xml"/></Relationships>
</file>

<file path=ppt/notesSlides/_rels/notesSlide8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99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09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19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19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19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19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19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19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19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19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78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30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30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30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30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30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30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30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40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40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60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81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78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12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68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181287" y="726135"/>
            <a:ext cx="4953350" cy="35805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71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2446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181287" y="726135"/>
            <a:ext cx="4953350" cy="35805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71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2446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81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91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12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68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179610" y="724518"/>
            <a:ext cx="4955028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04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261456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89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27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261456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89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37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98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49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08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261456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89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Inaugural Edition - Spring 2010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Inaugural Edition - Spring 2010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4052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Inaugural Edition - Spring 2010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Inaugural Edition - Spring 2010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05600" y="-48399"/>
            <a:ext cx="24257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rgbClr val="DCB834"/>
                </a:solidFill>
                <a:latin typeface="Calibri" pitchFamily="34" charset="0"/>
                <a:cs typeface="Calibri" pitchFamily="34" charset="0"/>
              </a:rPr>
              <a:t>University of </a:t>
            </a:r>
            <a:r>
              <a:rPr lang="en-US" sz="1200" b="1" kern="1200" dirty="0" smtClean="0">
                <a:solidFill>
                  <a:srgbClr val="DCB834"/>
                </a:solidFill>
                <a:latin typeface="Calibri" pitchFamily="34" charset="0"/>
                <a:ea typeface="+mn-ea"/>
                <a:cs typeface="Calibri" pitchFamily="34" charset="0"/>
              </a:rPr>
              <a:t>Washington</a:t>
            </a:r>
            <a:endParaRPr lang="en-US" sz="1200" b="1" kern="1200" dirty="0">
              <a:solidFill>
                <a:srgbClr val="DCB834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Inaugural Edition - Spring 2010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7" r:id="rId3"/>
    <p:sldLayoutId id="2147483678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9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0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5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8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9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0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4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5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Moving </a:t>
            </a:r>
            <a:r>
              <a:rPr lang="en-US" dirty="0" smtClean="0"/>
              <a:t>on to… Memory allocation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64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24248" y="417513"/>
            <a:ext cx="5943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Malloc Package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2913" y="1126524"/>
            <a:ext cx="8624887" cy="5486400"/>
          </a:xfrm>
          <a:ln/>
        </p:spPr>
        <p:txBody>
          <a:bodyPr/>
          <a:lstStyle/>
          <a:p>
            <a:pPr marL="346075" indent="-346075">
              <a:lnSpc>
                <a:spcPct val="94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#include &lt;</a:t>
            </a:r>
            <a:r>
              <a:rPr lang="en-GB" sz="2000" dirty="0" err="1">
                <a:latin typeface="Courier New" pitchFamily="49" charset="0"/>
              </a:rPr>
              <a:t>stdlib.h</a:t>
            </a:r>
            <a:r>
              <a:rPr lang="en-GB" sz="2000" dirty="0">
                <a:latin typeface="Courier New" pitchFamily="49" charset="0"/>
              </a:rPr>
              <a:t>&gt;</a:t>
            </a: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void *</a:t>
            </a:r>
            <a:r>
              <a:rPr lang="en-GB" sz="2000" dirty="0" err="1">
                <a:latin typeface="Courier New" pitchFamily="49" charset="0"/>
              </a:rPr>
              <a:t>malloc</a:t>
            </a:r>
            <a:r>
              <a:rPr lang="en-GB" sz="2000" dirty="0">
                <a:latin typeface="Courier New" pitchFamily="49" charset="0"/>
              </a:rPr>
              <a:t>(</a:t>
            </a:r>
            <a:r>
              <a:rPr lang="en-GB" sz="2000" dirty="0" err="1">
                <a:latin typeface="Courier New" pitchFamily="49" charset="0"/>
              </a:rPr>
              <a:t>size_t</a:t>
            </a:r>
            <a:r>
              <a:rPr lang="en-GB" sz="2000" dirty="0">
                <a:latin typeface="Courier New" pitchFamily="49" charset="0"/>
              </a:rPr>
              <a:t> size)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 smtClean="0"/>
              <a:t>Successful</a:t>
            </a:r>
            <a:r>
              <a:rPr lang="en-GB" dirty="0"/>
              <a:t>:</a:t>
            </a:r>
          </a:p>
          <a:p>
            <a:pPr lvl="2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Returns a pointer to a memory block of at least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GB" dirty="0"/>
              <a:t> </a:t>
            </a:r>
            <a:r>
              <a:rPr lang="en-GB" dirty="0" smtClean="0"/>
              <a:t>bytes</a:t>
            </a:r>
            <a:br>
              <a:rPr lang="en-GB" dirty="0" smtClean="0"/>
            </a:br>
            <a:r>
              <a:rPr lang="en-GB" dirty="0" smtClean="0"/>
              <a:t>(typically</a:t>
            </a:r>
            <a:r>
              <a:rPr lang="en-GB" dirty="0"/>
              <a:t>) aligned to 8-byte boundary</a:t>
            </a:r>
          </a:p>
          <a:p>
            <a:pPr lvl="2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If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size == 0</a:t>
            </a:r>
            <a:r>
              <a:rPr lang="en-GB" dirty="0"/>
              <a:t>, returns NULL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 smtClean="0"/>
              <a:t>Unsuccessful</a:t>
            </a:r>
            <a:r>
              <a:rPr lang="en-GB" dirty="0"/>
              <a:t>: returns NULL (0) and sets </a:t>
            </a:r>
            <a:r>
              <a:rPr lang="en-GB" dirty="0" err="1" smtClean="0"/>
              <a:t>errno</a:t>
            </a:r>
            <a:r>
              <a:rPr lang="en-GB" dirty="0" smtClean="0"/>
              <a:t> (a global variable)</a:t>
            </a: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 smtClean="0">
                <a:latin typeface="Courier New" pitchFamily="49" charset="0"/>
              </a:rPr>
              <a:t>void </a:t>
            </a:r>
            <a:r>
              <a:rPr lang="en-GB" sz="2000" dirty="0" err="1" smtClean="0">
                <a:latin typeface="Courier New" pitchFamily="49" charset="0"/>
              </a:rPr>
              <a:t>free(void</a:t>
            </a:r>
            <a:r>
              <a:rPr lang="en-GB" sz="2000" dirty="0" smtClean="0">
                <a:latin typeface="Courier New" pitchFamily="49" charset="0"/>
              </a:rPr>
              <a:t> *</a:t>
            </a:r>
            <a:r>
              <a:rPr lang="en-GB" sz="2000" dirty="0" err="1" smtClean="0">
                <a:latin typeface="Courier New" pitchFamily="49" charset="0"/>
              </a:rPr>
              <a:t>p</a:t>
            </a:r>
            <a:r>
              <a:rPr lang="en-GB" sz="2000" dirty="0" smtClean="0">
                <a:latin typeface="Courier New" pitchFamily="49" charset="0"/>
              </a:rPr>
              <a:t>)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 smtClean="0"/>
              <a:t>Returns </a:t>
            </a:r>
            <a:r>
              <a:rPr lang="en-GB" dirty="0"/>
              <a:t>the block pointed at by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/>
              <a:t> </a:t>
            </a:r>
            <a:r>
              <a:rPr lang="en-GB" dirty="0" smtClean="0"/>
              <a:t>to the </a:t>
            </a:r>
            <a:r>
              <a:rPr lang="en-GB" dirty="0"/>
              <a:t>pool of available memory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/>
              <a:t> must come from a previous call to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smtClean="0"/>
              <a:t>or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realloc</a:t>
            </a:r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void *</a:t>
            </a:r>
            <a:r>
              <a:rPr lang="en-GB" sz="2000" dirty="0" err="1">
                <a:latin typeface="Courier New" pitchFamily="49" charset="0"/>
              </a:rPr>
              <a:t>realloc</a:t>
            </a:r>
            <a:r>
              <a:rPr lang="en-GB" sz="2000" dirty="0">
                <a:latin typeface="Courier New" pitchFamily="49" charset="0"/>
              </a:rPr>
              <a:t>(void *p, </a:t>
            </a:r>
            <a:r>
              <a:rPr lang="en-GB" sz="2000" dirty="0" err="1">
                <a:latin typeface="Courier New" pitchFamily="49" charset="0"/>
              </a:rPr>
              <a:t>size_t</a:t>
            </a:r>
            <a:r>
              <a:rPr lang="en-GB" sz="2000" dirty="0">
                <a:latin typeface="Courier New" pitchFamily="49" charset="0"/>
              </a:rPr>
              <a:t> size) 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Changes size of block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/>
              <a:t> and returns pointer to new block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Contents of new block unchanged up to min of old and new size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Old block has been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free</a:t>
            </a:r>
            <a:r>
              <a:rPr lang="en-GB" dirty="0" err="1" smtClean="0"/>
              <a:t>'d</a:t>
            </a:r>
            <a:r>
              <a:rPr lang="en-GB" dirty="0" smtClean="0"/>
              <a:t>  </a:t>
            </a:r>
            <a:r>
              <a:rPr lang="en-GB" dirty="0"/>
              <a:t>(logically, if new != old)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74019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07772" y="398978"/>
            <a:ext cx="59436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Malloc</a:t>
            </a:r>
            <a:r>
              <a:rPr lang="en-GB" dirty="0"/>
              <a:t> Example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3400" y="1076325"/>
            <a:ext cx="8077200" cy="5629275"/>
          </a:xfrm>
          <a:prstGeom prst="rect">
            <a:avLst/>
          </a:prstGeom>
          <a:solidFill>
            <a:srgbClr val="F6F5BD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void </a:t>
            </a:r>
            <a:r>
              <a:rPr lang="en-GB" sz="1600" b="1" dirty="0" err="1">
                <a:latin typeface="Courier New" pitchFamily="49" charset="0"/>
              </a:rPr>
              <a:t>foo</a:t>
            </a:r>
            <a:r>
              <a:rPr lang="en-GB" sz="1600" b="1" dirty="0">
                <a:latin typeface="Courier New" pitchFamily="49" charset="0"/>
              </a:rPr>
              <a:t>(</a:t>
            </a:r>
            <a:r>
              <a:rPr lang="en-GB" sz="1600" b="1" dirty="0" err="1">
                <a:latin typeface="Courier New" pitchFamily="49" charset="0"/>
              </a:rPr>
              <a:t>int</a:t>
            </a:r>
            <a:r>
              <a:rPr lang="en-GB" sz="1600" b="1" dirty="0">
                <a:latin typeface="Courier New" pitchFamily="49" charset="0"/>
              </a:rPr>
              <a:t> n, </a:t>
            </a:r>
            <a:r>
              <a:rPr lang="en-GB" sz="1600" b="1" dirty="0" err="1">
                <a:latin typeface="Courier New" pitchFamily="49" charset="0"/>
              </a:rPr>
              <a:t>int</a:t>
            </a:r>
            <a:r>
              <a:rPr lang="en-GB" sz="1600" b="1" dirty="0">
                <a:latin typeface="Courier New" pitchFamily="49" charset="0"/>
              </a:rPr>
              <a:t> m)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</a:t>
            </a:r>
            <a:r>
              <a:rPr lang="en-GB" sz="1600" b="1" dirty="0" err="1">
                <a:latin typeface="Courier New" pitchFamily="49" charset="0"/>
              </a:rPr>
              <a:t>int</a:t>
            </a:r>
            <a:r>
              <a:rPr lang="en-GB" sz="1600" b="1" dirty="0">
                <a:latin typeface="Courier New" pitchFamily="49" charset="0"/>
              </a:rPr>
              <a:t> </a:t>
            </a:r>
            <a:r>
              <a:rPr lang="en-GB" sz="1600" b="1" dirty="0" err="1">
                <a:latin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</a:rPr>
              <a:t>, *p;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/* allocate a block of n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</a:rPr>
              <a:t>ints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p = (</a:t>
            </a:r>
            <a:r>
              <a:rPr lang="en-GB" sz="1600" b="1" dirty="0" err="1">
                <a:latin typeface="Courier New" pitchFamily="49" charset="0"/>
              </a:rPr>
              <a:t>int</a:t>
            </a:r>
            <a:r>
              <a:rPr lang="en-GB" sz="1600" b="1" dirty="0">
                <a:latin typeface="Courier New" pitchFamily="49" charset="0"/>
              </a:rPr>
              <a:t> *)</a:t>
            </a:r>
            <a:r>
              <a:rPr lang="en-GB" sz="1600" b="1" dirty="0" err="1">
                <a:latin typeface="Courier New" pitchFamily="49" charset="0"/>
              </a:rPr>
              <a:t>malloc</a:t>
            </a:r>
            <a:r>
              <a:rPr lang="en-GB" sz="1600" b="1" dirty="0">
                <a:latin typeface="Courier New" pitchFamily="49" charset="0"/>
              </a:rPr>
              <a:t>(n * </a:t>
            </a:r>
            <a:r>
              <a:rPr lang="en-GB" sz="1600" b="1" dirty="0" err="1">
                <a:latin typeface="Courier New" pitchFamily="49" charset="0"/>
              </a:rPr>
              <a:t>sizeof</a:t>
            </a:r>
            <a:r>
              <a:rPr lang="en-GB" sz="1600" b="1" dirty="0">
                <a:latin typeface="Courier New" pitchFamily="49" charset="0"/>
              </a:rPr>
              <a:t>(</a:t>
            </a:r>
            <a:r>
              <a:rPr lang="en-GB" sz="1600" b="1" dirty="0" err="1">
                <a:latin typeface="Courier New" pitchFamily="49" charset="0"/>
              </a:rPr>
              <a:t>int</a:t>
            </a:r>
            <a:r>
              <a:rPr lang="en-GB" sz="1600" b="1" dirty="0">
                <a:latin typeface="Courier New" pitchFamily="49" charset="0"/>
              </a:rPr>
              <a:t>));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if (</a:t>
            </a:r>
            <a:r>
              <a:rPr lang="en-GB" sz="1600" dirty="0">
                <a:solidFill>
                  <a:srgbClr val="FF0000"/>
                </a:solidFill>
                <a:latin typeface="Courier New" pitchFamily="49" charset="0"/>
              </a:rPr>
              <a:t>p == NULL</a:t>
            </a:r>
            <a:r>
              <a:rPr lang="en-GB" sz="1600" b="1" dirty="0">
                <a:latin typeface="Courier New" pitchFamily="49" charset="0"/>
              </a:rPr>
              <a:t>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  </a:t>
            </a:r>
            <a:r>
              <a:rPr lang="en-GB" sz="1600" b="1" dirty="0" err="1">
                <a:latin typeface="Courier New" pitchFamily="49" charset="0"/>
              </a:rPr>
              <a:t>perror</a:t>
            </a:r>
            <a:r>
              <a:rPr lang="en-GB" sz="1600" b="1" dirty="0">
                <a:latin typeface="Courier New" pitchFamily="49" charset="0"/>
              </a:rPr>
              <a:t>("</a:t>
            </a:r>
            <a:r>
              <a:rPr lang="en-GB" sz="1600" b="1" dirty="0" err="1">
                <a:latin typeface="Courier New" pitchFamily="49" charset="0"/>
              </a:rPr>
              <a:t>malloc</a:t>
            </a:r>
            <a:r>
              <a:rPr lang="en-GB" sz="1600" b="1" dirty="0">
                <a:latin typeface="Courier New" pitchFamily="49" charset="0"/>
              </a:rPr>
              <a:t>");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  exit(0);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}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for (</a:t>
            </a:r>
            <a:r>
              <a:rPr lang="en-GB" sz="1600" b="1" dirty="0" err="1">
                <a:latin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</a:rPr>
              <a:t>=0; </a:t>
            </a:r>
            <a:r>
              <a:rPr lang="en-GB" sz="1600" b="1" dirty="0" err="1">
                <a:latin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</a:rPr>
              <a:t>&lt;n; </a:t>
            </a:r>
            <a:r>
              <a:rPr lang="en-GB" sz="1600" b="1" dirty="0" err="1">
                <a:latin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</a:rPr>
              <a:t>++) </a:t>
            </a:r>
            <a:r>
              <a:rPr lang="en-GB" sz="1600" b="1" dirty="0">
                <a:solidFill>
                  <a:srgbClr val="FF0000"/>
                </a:solidFill>
                <a:latin typeface="Courier New" pitchFamily="49" charset="0"/>
              </a:rPr>
              <a:t>p[</a:t>
            </a:r>
            <a:r>
              <a:rPr lang="en-GB" sz="1600" b="1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GB" sz="1600" b="1" dirty="0">
                <a:solidFill>
                  <a:srgbClr val="FF0000"/>
                </a:solidFill>
                <a:latin typeface="Courier New" pitchFamily="49" charset="0"/>
              </a:rPr>
              <a:t>]</a:t>
            </a:r>
            <a:r>
              <a:rPr lang="en-GB" sz="1600" b="1" dirty="0">
                <a:latin typeface="Courier New" pitchFamily="49" charset="0"/>
              </a:rPr>
              <a:t> = </a:t>
            </a:r>
            <a:r>
              <a:rPr lang="en-GB" sz="1600" b="1" dirty="0" err="1">
                <a:latin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</a:rPr>
              <a:t>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/* add m bytes to end of p block */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if ((p = (</a:t>
            </a:r>
            <a:r>
              <a:rPr lang="en-GB" sz="1600" b="1" dirty="0" err="1">
                <a:latin typeface="Courier New" pitchFamily="49" charset="0"/>
              </a:rPr>
              <a:t>int</a:t>
            </a:r>
            <a:r>
              <a:rPr lang="en-GB" sz="1600" b="1" dirty="0">
                <a:latin typeface="Courier New" pitchFamily="49" charset="0"/>
              </a:rPr>
              <a:t> </a:t>
            </a:r>
            <a:r>
              <a:rPr lang="en-GB" sz="1600" b="1" dirty="0" smtClean="0">
                <a:latin typeface="Courier New" pitchFamily="49" charset="0"/>
              </a:rPr>
              <a:t>*)</a:t>
            </a:r>
            <a:r>
              <a:rPr lang="en-GB" sz="1600" b="1" dirty="0" err="1" smtClean="0">
                <a:latin typeface="Courier New" pitchFamily="49" charset="0"/>
              </a:rPr>
              <a:t>realloc</a:t>
            </a:r>
            <a:r>
              <a:rPr lang="en-GB" sz="1600" b="1" dirty="0" smtClean="0">
                <a:latin typeface="Courier New" pitchFamily="49" charset="0"/>
              </a:rPr>
              <a:t>(p</a:t>
            </a:r>
            <a:r>
              <a:rPr lang="en-GB" sz="1600" b="1" dirty="0">
                <a:latin typeface="Courier New" pitchFamily="49" charset="0"/>
              </a:rPr>
              <a:t>, (</a:t>
            </a:r>
            <a:r>
              <a:rPr lang="en-GB" sz="1600" b="1" dirty="0" err="1">
                <a:latin typeface="Courier New" pitchFamily="49" charset="0"/>
              </a:rPr>
              <a:t>n+m</a:t>
            </a:r>
            <a:r>
              <a:rPr lang="en-GB" sz="1600" b="1" dirty="0">
                <a:latin typeface="Courier New" pitchFamily="49" charset="0"/>
              </a:rPr>
              <a:t>) * </a:t>
            </a:r>
            <a:r>
              <a:rPr lang="en-GB" sz="1600" b="1" dirty="0" err="1">
                <a:latin typeface="Courier New" pitchFamily="49" charset="0"/>
              </a:rPr>
              <a:t>sizeof</a:t>
            </a:r>
            <a:r>
              <a:rPr lang="en-GB" sz="1600" b="1" dirty="0">
                <a:latin typeface="Courier New" pitchFamily="49" charset="0"/>
              </a:rPr>
              <a:t>(</a:t>
            </a:r>
            <a:r>
              <a:rPr lang="en-GB" sz="1600" b="1" dirty="0" err="1">
                <a:latin typeface="Courier New" pitchFamily="49" charset="0"/>
              </a:rPr>
              <a:t>int</a:t>
            </a:r>
            <a:r>
              <a:rPr lang="en-GB" sz="1600" b="1" dirty="0">
                <a:latin typeface="Courier New" pitchFamily="49" charset="0"/>
              </a:rPr>
              <a:t>))) == NULL)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  </a:t>
            </a:r>
            <a:r>
              <a:rPr lang="en-GB" sz="1600" b="1" dirty="0" err="1">
                <a:latin typeface="Courier New" pitchFamily="49" charset="0"/>
              </a:rPr>
              <a:t>perror</a:t>
            </a:r>
            <a:r>
              <a:rPr lang="en-GB" sz="1600" b="1" dirty="0">
                <a:latin typeface="Courier New" pitchFamily="49" charset="0"/>
              </a:rPr>
              <a:t>("</a:t>
            </a:r>
            <a:r>
              <a:rPr lang="en-GB" sz="1600" b="1" dirty="0" err="1">
                <a:latin typeface="Courier New" pitchFamily="49" charset="0"/>
              </a:rPr>
              <a:t>realloc</a:t>
            </a:r>
            <a:r>
              <a:rPr lang="en-GB" sz="1600" b="1" dirty="0">
                <a:latin typeface="Courier New" pitchFamily="49" charset="0"/>
              </a:rPr>
              <a:t>");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  exit(0);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}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for (</a:t>
            </a:r>
            <a:r>
              <a:rPr lang="en-GB" sz="1600" b="1" dirty="0" err="1">
                <a:latin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</a:rPr>
              <a:t>=n; </a:t>
            </a:r>
            <a:r>
              <a:rPr lang="en-GB" sz="1600" b="1" dirty="0" err="1">
                <a:latin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</a:rPr>
              <a:t> &lt; </a:t>
            </a:r>
            <a:r>
              <a:rPr lang="en-GB" sz="1600" b="1" dirty="0" err="1">
                <a:latin typeface="Courier New" pitchFamily="49" charset="0"/>
              </a:rPr>
              <a:t>n+m</a:t>
            </a:r>
            <a:r>
              <a:rPr lang="en-GB" sz="1600" b="1" dirty="0">
                <a:latin typeface="Courier New" pitchFamily="49" charset="0"/>
              </a:rPr>
              <a:t>; </a:t>
            </a:r>
            <a:r>
              <a:rPr lang="en-GB" sz="1600" b="1" dirty="0" err="1">
                <a:latin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</a:rPr>
              <a:t>++) p[</a:t>
            </a:r>
            <a:r>
              <a:rPr lang="en-GB" sz="1600" b="1" dirty="0" err="1">
                <a:latin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</a:rPr>
              <a:t>] = </a:t>
            </a:r>
            <a:r>
              <a:rPr lang="en-GB" sz="1600" b="1" dirty="0" err="1">
                <a:latin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</a:rPr>
              <a:t>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/* print new array */ 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for (</a:t>
            </a:r>
            <a:r>
              <a:rPr lang="en-GB" sz="1600" b="1" dirty="0" err="1">
                <a:latin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</a:rPr>
              <a:t>=0; </a:t>
            </a:r>
            <a:r>
              <a:rPr lang="en-GB" sz="1600" b="1" dirty="0" err="1">
                <a:latin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</a:rPr>
              <a:t>&lt;</a:t>
            </a:r>
            <a:r>
              <a:rPr lang="en-GB" sz="1600" b="1" dirty="0" err="1">
                <a:latin typeface="Courier New" pitchFamily="49" charset="0"/>
              </a:rPr>
              <a:t>n+m</a:t>
            </a:r>
            <a:r>
              <a:rPr lang="en-GB" sz="1600" b="1" dirty="0">
                <a:latin typeface="Courier New" pitchFamily="49" charset="0"/>
              </a:rPr>
              <a:t>; </a:t>
            </a:r>
            <a:r>
              <a:rPr lang="en-GB" sz="1600" b="1" dirty="0" err="1">
                <a:latin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</a:rPr>
              <a:t>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  </a:t>
            </a:r>
            <a:r>
              <a:rPr lang="en-GB" sz="1600" b="1" dirty="0" err="1">
                <a:latin typeface="Courier New" pitchFamily="49" charset="0"/>
              </a:rPr>
              <a:t>printf</a:t>
            </a:r>
            <a:r>
              <a:rPr lang="en-GB" sz="1600" b="1" dirty="0">
                <a:latin typeface="Courier New" pitchFamily="49" charset="0"/>
              </a:rPr>
              <a:t>("%d\n", p[</a:t>
            </a:r>
            <a:r>
              <a:rPr lang="en-GB" sz="1600" b="1" dirty="0" err="1">
                <a:latin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</a:rPr>
              <a:t>]);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solidFill>
                <a:srgbClr val="990000"/>
              </a:solidFill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  </a:t>
            </a:r>
            <a:r>
              <a:rPr lang="en-GB" sz="1600" b="1" dirty="0">
                <a:latin typeface="Courier New" pitchFamily="49" charset="0"/>
              </a:rPr>
              <a:t>free(p);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/* return p to available memory pool */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332267" y="2155564"/>
            <a:ext cx="971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 smtClean="0">
                <a:solidFill>
                  <a:srgbClr val="FF0000"/>
                </a:solidFill>
                <a:latin typeface="Calibri" pitchFamily="34" charset="0"/>
              </a:rPr>
              <a:t>Why?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 flipV="1">
            <a:off x="2495343" y="2406002"/>
            <a:ext cx="3738542" cy="17888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366712" y="457200"/>
            <a:ext cx="6796088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Assumptions Made in This Lecture</a:t>
            </a:r>
            <a:endParaRPr lang="en-GB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4699" y="1296988"/>
            <a:ext cx="8307387" cy="98901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Memory </a:t>
            </a:r>
            <a:r>
              <a:rPr lang="en-GB" dirty="0"/>
              <a:t>is word addressed (each word can hold a pointer</a:t>
            </a:r>
            <a:r>
              <a:rPr lang="en-GB" dirty="0" smtClean="0"/>
              <a:t>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block size is a multiple of words</a:t>
            </a:r>
            <a:endParaRPr lang="en-GB" dirty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300162" y="28956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604962" y="28956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909762" y="28956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214562" y="28956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25193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8241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128962" y="28956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3433762" y="28956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738562" y="28956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4043362" y="28956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43481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46529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49577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5262562" y="28956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5567362" y="28956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5872162" y="28956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61769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64817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67865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70913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186248" y="3548882"/>
            <a:ext cx="1484166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 block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(4 words)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4267200" y="3548882"/>
            <a:ext cx="1095469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 block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(3 words)</a:t>
            </a: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6532256" y="3822683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6532256" y="4203683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6913256" y="3822683"/>
            <a:ext cx="10424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 word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6910081" y="4203683"/>
            <a:ext cx="1471919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 word</a:t>
            </a:r>
          </a:p>
        </p:txBody>
      </p:sp>
      <p:sp>
        <p:nvSpPr>
          <p:cNvPr id="32" name="AutoShape 17"/>
          <p:cNvSpPr>
            <a:spLocks/>
          </p:cNvSpPr>
          <p:nvPr/>
        </p:nvSpPr>
        <p:spPr bwMode="auto">
          <a:xfrm rot="16200000">
            <a:off x="1827796" y="2743200"/>
            <a:ext cx="182880" cy="1188720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AutoShape 17"/>
          <p:cNvSpPr>
            <a:spLocks/>
          </p:cNvSpPr>
          <p:nvPr/>
        </p:nvSpPr>
        <p:spPr bwMode="auto">
          <a:xfrm rot="16200000">
            <a:off x="4716780" y="2901182"/>
            <a:ext cx="182880" cy="868680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464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Allocation </a:t>
            </a:r>
            <a:r>
              <a:rPr lang="en-GB" dirty="0" smtClean="0"/>
              <a:t>Example</a:t>
            </a:r>
            <a:endParaRPr lang="en-GB" dirty="0"/>
          </a:p>
        </p:txBody>
      </p:sp>
      <p:grpSp>
        <p:nvGrpSpPr>
          <p:cNvPr id="2" name="Group 97"/>
          <p:cNvGrpSpPr/>
          <p:nvPr/>
        </p:nvGrpSpPr>
        <p:grpSpPr>
          <a:xfrm>
            <a:off x="2992437" y="1614488"/>
            <a:ext cx="5181600" cy="304800"/>
            <a:chOff x="3006724" y="1614488"/>
            <a:chExt cx="5181600" cy="304800"/>
          </a:xfrm>
        </p:grpSpPr>
        <p:sp>
          <p:nvSpPr>
            <p:cNvPr id="11266" name="Rectangle 2"/>
            <p:cNvSpPr>
              <a:spLocks noChangeArrowheads="1"/>
            </p:cNvSpPr>
            <p:nvPr/>
          </p:nvSpPr>
          <p:spPr bwMode="auto">
            <a:xfrm>
              <a:off x="30067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33115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36163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39211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4225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4530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4835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5140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5445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5749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6054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6359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6664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Rectangle 15"/>
            <p:cNvSpPr>
              <a:spLocks noChangeArrowheads="1"/>
            </p:cNvSpPr>
            <p:nvPr/>
          </p:nvSpPr>
          <p:spPr bwMode="auto">
            <a:xfrm>
              <a:off x="6969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Rectangle 16"/>
            <p:cNvSpPr>
              <a:spLocks noChangeArrowheads="1"/>
            </p:cNvSpPr>
            <p:nvPr/>
          </p:nvSpPr>
          <p:spPr bwMode="auto">
            <a:xfrm>
              <a:off x="7273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>
              <a:off x="7578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>
              <a:off x="7883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33400" y="1582738"/>
            <a:ext cx="2111773" cy="359010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p1 = malloc(4)</a:t>
            </a:r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533400" y="2470150"/>
            <a:ext cx="2111773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p2 = malloc(5)</a:t>
            </a:r>
          </a:p>
        </p:txBody>
      </p:sp>
      <p:sp>
        <p:nvSpPr>
          <p:cNvPr id="99" name="Slide Number Placeholder 9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464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Allocation </a:t>
            </a:r>
            <a:r>
              <a:rPr lang="en-GB" dirty="0" smtClean="0"/>
              <a:t>Example</a:t>
            </a:r>
            <a:endParaRPr lang="en-GB" dirty="0"/>
          </a:p>
        </p:txBody>
      </p:sp>
      <p:grpSp>
        <p:nvGrpSpPr>
          <p:cNvPr id="2" name="Group 97"/>
          <p:cNvGrpSpPr/>
          <p:nvPr/>
        </p:nvGrpSpPr>
        <p:grpSpPr>
          <a:xfrm>
            <a:off x="2992437" y="1614488"/>
            <a:ext cx="5181600" cy="304800"/>
            <a:chOff x="3006724" y="1614488"/>
            <a:chExt cx="5181600" cy="304800"/>
          </a:xfrm>
        </p:grpSpPr>
        <p:sp>
          <p:nvSpPr>
            <p:cNvPr id="11266" name="Rectangle 2"/>
            <p:cNvSpPr>
              <a:spLocks noChangeArrowheads="1"/>
            </p:cNvSpPr>
            <p:nvPr/>
          </p:nvSpPr>
          <p:spPr bwMode="auto">
            <a:xfrm>
              <a:off x="30067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33115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36163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39211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4225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4530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4835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5140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5445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5749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6054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6359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6664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Rectangle 15"/>
            <p:cNvSpPr>
              <a:spLocks noChangeArrowheads="1"/>
            </p:cNvSpPr>
            <p:nvPr/>
          </p:nvSpPr>
          <p:spPr bwMode="auto">
            <a:xfrm>
              <a:off x="6969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Rectangle 16"/>
            <p:cNvSpPr>
              <a:spLocks noChangeArrowheads="1"/>
            </p:cNvSpPr>
            <p:nvPr/>
          </p:nvSpPr>
          <p:spPr bwMode="auto">
            <a:xfrm>
              <a:off x="7273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>
              <a:off x="7578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>
              <a:off x="7883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33400" y="1582738"/>
            <a:ext cx="2111773" cy="359010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p1 = malloc(4)</a:t>
            </a:r>
          </a:p>
        </p:txBody>
      </p:sp>
      <p:grpSp>
        <p:nvGrpSpPr>
          <p:cNvPr id="3" name="Group 96"/>
          <p:cNvGrpSpPr/>
          <p:nvPr/>
        </p:nvGrpSpPr>
        <p:grpSpPr>
          <a:xfrm>
            <a:off x="2992437" y="2501901"/>
            <a:ext cx="5181600" cy="304800"/>
            <a:chOff x="3006724" y="2501901"/>
            <a:chExt cx="5181600" cy="304800"/>
          </a:xfrm>
        </p:grpSpPr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30067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33115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>
              <a:off x="36163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Rectangle 23"/>
            <p:cNvSpPr>
              <a:spLocks noChangeArrowheads="1"/>
            </p:cNvSpPr>
            <p:nvPr/>
          </p:nvSpPr>
          <p:spPr bwMode="auto">
            <a:xfrm>
              <a:off x="39211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42259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45307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48355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51403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Rectangle 28"/>
            <p:cNvSpPr>
              <a:spLocks noChangeArrowheads="1"/>
            </p:cNvSpPr>
            <p:nvPr/>
          </p:nvSpPr>
          <p:spPr bwMode="auto">
            <a:xfrm>
              <a:off x="54451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5749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6054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6359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66643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Rectangle 33"/>
            <p:cNvSpPr>
              <a:spLocks noChangeArrowheads="1"/>
            </p:cNvSpPr>
            <p:nvPr/>
          </p:nvSpPr>
          <p:spPr bwMode="auto">
            <a:xfrm>
              <a:off x="69691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8" name="Rectangle 34"/>
            <p:cNvSpPr>
              <a:spLocks noChangeArrowheads="1"/>
            </p:cNvSpPr>
            <p:nvPr/>
          </p:nvSpPr>
          <p:spPr bwMode="auto">
            <a:xfrm>
              <a:off x="7273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9" name="Rectangle 35"/>
            <p:cNvSpPr>
              <a:spLocks noChangeArrowheads="1"/>
            </p:cNvSpPr>
            <p:nvPr/>
          </p:nvSpPr>
          <p:spPr bwMode="auto">
            <a:xfrm>
              <a:off x="7578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0" name="Rectangle 36"/>
            <p:cNvSpPr>
              <a:spLocks noChangeArrowheads="1"/>
            </p:cNvSpPr>
            <p:nvPr/>
          </p:nvSpPr>
          <p:spPr bwMode="auto">
            <a:xfrm>
              <a:off x="7883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533400" y="2470150"/>
            <a:ext cx="2111773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p2 = malloc(5)</a:t>
            </a:r>
          </a:p>
        </p:txBody>
      </p:sp>
      <p:sp>
        <p:nvSpPr>
          <p:cNvPr id="99" name="Slide Number Placeholder 9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5649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464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Allocation </a:t>
            </a:r>
            <a:r>
              <a:rPr lang="en-GB" dirty="0" smtClean="0"/>
              <a:t>Example</a:t>
            </a:r>
            <a:endParaRPr lang="en-GB" dirty="0"/>
          </a:p>
        </p:txBody>
      </p:sp>
      <p:grpSp>
        <p:nvGrpSpPr>
          <p:cNvPr id="2" name="Group 97"/>
          <p:cNvGrpSpPr/>
          <p:nvPr/>
        </p:nvGrpSpPr>
        <p:grpSpPr>
          <a:xfrm>
            <a:off x="2992437" y="1614488"/>
            <a:ext cx="5181600" cy="304800"/>
            <a:chOff x="3006724" y="1614488"/>
            <a:chExt cx="5181600" cy="304800"/>
          </a:xfrm>
        </p:grpSpPr>
        <p:sp>
          <p:nvSpPr>
            <p:cNvPr id="11266" name="Rectangle 2"/>
            <p:cNvSpPr>
              <a:spLocks noChangeArrowheads="1"/>
            </p:cNvSpPr>
            <p:nvPr/>
          </p:nvSpPr>
          <p:spPr bwMode="auto">
            <a:xfrm>
              <a:off x="30067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33115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36163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39211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4225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4530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4835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5140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5445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5749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6054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6359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6664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Rectangle 15"/>
            <p:cNvSpPr>
              <a:spLocks noChangeArrowheads="1"/>
            </p:cNvSpPr>
            <p:nvPr/>
          </p:nvSpPr>
          <p:spPr bwMode="auto">
            <a:xfrm>
              <a:off x="6969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Rectangle 16"/>
            <p:cNvSpPr>
              <a:spLocks noChangeArrowheads="1"/>
            </p:cNvSpPr>
            <p:nvPr/>
          </p:nvSpPr>
          <p:spPr bwMode="auto">
            <a:xfrm>
              <a:off x="7273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>
              <a:off x="7578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>
              <a:off x="7883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33400" y="1582738"/>
            <a:ext cx="2111773" cy="359010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p1 = malloc(4)</a:t>
            </a:r>
          </a:p>
        </p:txBody>
      </p:sp>
      <p:grpSp>
        <p:nvGrpSpPr>
          <p:cNvPr id="3" name="Group 96"/>
          <p:cNvGrpSpPr/>
          <p:nvPr/>
        </p:nvGrpSpPr>
        <p:grpSpPr>
          <a:xfrm>
            <a:off x="2992437" y="2501901"/>
            <a:ext cx="5181600" cy="304800"/>
            <a:chOff x="3006724" y="2501901"/>
            <a:chExt cx="5181600" cy="304800"/>
          </a:xfrm>
        </p:grpSpPr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30067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33115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>
              <a:off x="36163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Rectangle 23"/>
            <p:cNvSpPr>
              <a:spLocks noChangeArrowheads="1"/>
            </p:cNvSpPr>
            <p:nvPr/>
          </p:nvSpPr>
          <p:spPr bwMode="auto">
            <a:xfrm>
              <a:off x="39211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42259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45307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48355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51403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Rectangle 28"/>
            <p:cNvSpPr>
              <a:spLocks noChangeArrowheads="1"/>
            </p:cNvSpPr>
            <p:nvPr/>
          </p:nvSpPr>
          <p:spPr bwMode="auto">
            <a:xfrm>
              <a:off x="54451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5749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6054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6359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66643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Rectangle 33"/>
            <p:cNvSpPr>
              <a:spLocks noChangeArrowheads="1"/>
            </p:cNvSpPr>
            <p:nvPr/>
          </p:nvSpPr>
          <p:spPr bwMode="auto">
            <a:xfrm>
              <a:off x="69691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8" name="Rectangle 34"/>
            <p:cNvSpPr>
              <a:spLocks noChangeArrowheads="1"/>
            </p:cNvSpPr>
            <p:nvPr/>
          </p:nvSpPr>
          <p:spPr bwMode="auto">
            <a:xfrm>
              <a:off x="7273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9" name="Rectangle 35"/>
            <p:cNvSpPr>
              <a:spLocks noChangeArrowheads="1"/>
            </p:cNvSpPr>
            <p:nvPr/>
          </p:nvSpPr>
          <p:spPr bwMode="auto">
            <a:xfrm>
              <a:off x="7578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0" name="Rectangle 36"/>
            <p:cNvSpPr>
              <a:spLocks noChangeArrowheads="1"/>
            </p:cNvSpPr>
            <p:nvPr/>
          </p:nvSpPr>
          <p:spPr bwMode="auto">
            <a:xfrm>
              <a:off x="7883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533400" y="2470150"/>
            <a:ext cx="2111773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p2 = malloc(5)</a:t>
            </a:r>
          </a:p>
        </p:txBody>
      </p: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533400" y="3357563"/>
            <a:ext cx="2111773" cy="359010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p3 = malloc(6)</a:t>
            </a:r>
          </a:p>
        </p:txBody>
      </p:sp>
      <p:sp>
        <p:nvSpPr>
          <p:cNvPr id="99" name="Slide Number Placeholder 9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3537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464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Allocation </a:t>
            </a:r>
            <a:r>
              <a:rPr lang="en-GB" dirty="0" smtClean="0"/>
              <a:t>Example</a:t>
            </a:r>
            <a:endParaRPr lang="en-GB" dirty="0"/>
          </a:p>
        </p:txBody>
      </p:sp>
      <p:grpSp>
        <p:nvGrpSpPr>
          <p:cNvPr id="2" name="Group 97"/>
          <p:cNvGrpSpPr/>
          <p:nvPr/>
        </p:nvGrpSpPr>
        <p:grpSpPr>
          <a:xfrm>
            <a:off x="2992437" y="1614488"/>
            <a:ext cx="5181600" cy="304800"/>
            <a:chOff x="3006724" y="1614488"/>
            <a:chExt cx="5181600" cy="304800"/>
          </a:xfrm>
        </p:grpSpPr>
        <p:sp>
          <p:nvSpPr>
            <p:cNvPr id="11266" name="Rectangle 2"/>
            <p:cNvSpPr>
              <a:spLocks noChangeArrowheads="1"/>
            </p:cNvSpPr>
            <p:nvPr/>
          </p:nvSpPr>
          <p:spPr bwMode="auto">
            <a:xfrm>
              <a:off x="30067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33115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36163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39211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4225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4530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4835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5140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5445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5749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6054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6359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6664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Rectangle 15"/>
            <p:cNvSpPr>
              <a:spLocks noChangeArrowheads="1"/>
            </p:cNvSpPr>
            <p:nvPr/>
          </p:nvSpPr>
          <p:spPr bwMode="auto">
            <a:xfrm>
              <a:off x="6969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Rectangle 16"/>
            <p:cNvSpPr>
              <a:spLocks noChangeArrowheads="1"/>
            </p:cNvSpPr>
            <p:nvPr/>
          </p:nvSpPr>
          <p:spPr bwMode="auto">
            <a:xfrm>
              <a:off x="7273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>
              <a:off x="7578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>
              <a:off x="7883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33400" y="1582738"/>
            <a:ext cx="2111773" cy="359010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p1 = malloc(4)</a:t>
            </a:r>
          </a:p>
        </p:txBody>
      </p:sp>
      <p:grpSp>
        <p:nvGrpSpPr>
          <p:cNvPr id="3" name="Group 96"/>
          <p:cNvGrpSpPr/>
          <p:nvPr/>
        </p:nvGrpSpPr>
        <p:grpSpPr>
          <a:xfrm>
            <a:off x="2992437" y="2501901"/>
            <a:ext cx="5181600" cy="304800"/>
            <a:chOff x="3006724" y="2501901"/>
            <a:chExt cx="5181600" cy="304800"/>
          </a:xfrm>
        </p:grpSpPr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30067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33115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>
              <a:off x="36163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Rectangle 23"/>
            <p:cNvSpPr>
              <a:spLocks noChangeArrowheads="1"/>
            </p:cNvSpPr>
            <p:nvPr/>
          </p:nvSpPr>
          <p:spPr bwMode="auto">
            <a:xfrm>
              <a:off x="39211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42259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45307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48355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51403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Rectangle 28"/>
            <p:cNvSpPr>
              <a:spLocks noChangeArrowheads="1"/>
            </p:cNvSpPr>
            <p:nvPr/>
          </p:nvSpPr>
          <p:spPr bwMode="auto">
            <a:xfrm>
              <a:off x="54451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5749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6054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6359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66643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Rectangle 33"/>
            <p:cNvSpPr>
              <a:spLocks noChangeArrowheads="1"/>
            </p:cNvSpPr>
            <p:nvPr/>
          </p:nvSpPr>
          <p:spPr bwMode="auto">
            <a:xfrm>
              <a:off x="69691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8" name="Rectangle 34"/>
            <p:cNvSpPr>
              <a:spLocks noChangeArrowheads="1"/>
            </p:cNvSpPr>
            <p:nvPr/>
          </p:nvSpPr>
          <p:spPr bwMode="auto">
            <a:xfrm>
              <a:off x="7273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9" name="Rectangle 35"/>
            <p:cNvSpPr>
              <a:spLocks noChangeArrowheads="1"/>
            </p:cNvSpPr>
            <p:nvPr/>
          </p:nvSpPr>
          <p:spPr bwMode="auto">
            <a:xfrm>
              <a:off x="7578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0" name="Rectangle 36"/>
            <p:cNvSpPr>
              <a:spLocks noChangeArrowheads="1"/>
            </p:cNvSpPr>
            <p:nvPr/>
          </p:nvSpPr>
          <p:spPr bwMode="auto">
            <a:xfrm>
              <a:off x="7883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533400" y="2470150"/>
            <a:ext cx="2111773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p2 = malloc(5)</a:t>
            </a:r>
          </a:p>
        </p:txBody>
      </p:sp>
      <p:grpSp>
        <p:nvGrpSpPr>
          <p:cNvPr id="4" name="Group 95"/>
          <p:cNvGrpSpPr/>
          <p:nvPr/>
        </p:nvGrpSpPr>
        <p:grpSpPr>
          <a:xfrm>
            <a:off x="2992437" y="3389313"/>
            <a:ext cx="5181600" cy="304800"/>
            <a:chOff x="3006724" y="3389313"/>
            <a:chExt cx="5181600" cy="304800"/>
          </a:xfrm>
        </p:grpSpPr>
        <p:sp>
          <p:nvSpPr>
            <p:cNvPr id="11302" name="Rectangle 38"/>
            <p:cNvSpPr>
              <a:spLocks noChangeArrowheads="1"/>
            </p:cNvSpPr>
            <p:nvPr/>
          </p:nvSpPr>
          <p:spPr bwMode="auto">
            <a:xfrm>
              <a:off x="30067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3" name="Rectangle 39"/>
            <p:cNvSpPr>
              <a:spLocks noChangeArrowheads="1"/>
            </p:cNvSpPr>
            <p:nvPr/>
          </p:nvSpPr>
          <p:spPr bwMode="auto">
            <a:xfrm>
              <a:off x="33115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4" name="Rectangle 40"/>
            <p:cNvSpPr>
              <a:spLocks noChangeArrowheads="1"/>
            </p:cNvSpPr>
            <p:nvPr/>
          </p:nvSpPr>
          <p:spPr bwMode="auto">
            <a:xfrm>
              <a:off x="36163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" name="Rectangle 41"/>
            <p:cNvSpPr>
              <a:spLocks noChangeArrowheads="1"/>
            </p:cNvSpPr>
            <p:nvPr/>
          </p:nvSpPr>
          <p:spPr bwMode="auto">
            <a:xfrm>
              <a:off x="39211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6" name="Rectangle 42"/>
            <p:cNvSpPr>
              <a:spLocks noChangeArrowheads="1"/>
            </p:cNvSpPr>
            <p:nvPr/>
          </p:nvSpPr>
          <p:spPr bwMode="auto">
            <a:xfrm>
              <a:off x="42259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45307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48355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51403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54451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1" name="Rectangle 47"/>
            <p:cNvSpPr>
              <a:spLocks noChangeArrowheads="1"/>
            </p:cNvSpPr>
            <p:nvPr/>
          </p:nvSpPr>
          <p:spPr bwMode="auto">
            <a:xfrm>
              <a:off x="5749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" name="Rectangle 48"/>
            <p:cNvSpPr>
              <a:spLocks noChangeArrowheads="1"/>
            </p:cNvSpPr>
            <p:nvPr/>
          </p:nvSpPr>
          <p:spPr bwMode="auto">
            <a:xfrm>
              <a:off x="60547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3" name="Rectangle 49"/>
            <p:cNvSpPr>
              <a:spLocks noChangeArrowheads="1"/>
            </p:cNvSpPr>
            <p:nvPr/>
          </p:nvSpPr>
          <p:spPr bwMode="auto">
            <a:xfrm>
              <a:off x="63595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4" name="Rectangle 50"/>
            <p:cNvSpPr>
              <a:spLocks noChangeArrowheads="1"/>
            </p:cNvSpPr>
            <p:nvPr/>
          </p:nvSpPr>
          <p:spPr bwMode="auto">
            <a:xfrm>
              <a:off x="66643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5" name="Rectangle 51"/>
            <p:cNvSpPr>
              <a:spLocks noChangeArrowheads="1"/>
            </p:cNvSpPr>
            <p:nvPr/>
          </p:nvSpPr>
          <p:spPr bwMode="auto">
            <a:xfrm>
              <a:off x="69691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" name="Rectangle 52"/>
            <p:cNvSpPr>
              <a:spLocks noChangeArrowheads="1"/>
            </p:cNvSpPr>
            <p:nvPr/>
          </p:nvSpPr>
          <p:spPr bwMode="auto">
            <a:xfrm>
              <a:off x="7273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7" name="Rectangle 53"/>
            <p:cNvSpPr>
              <a:spLocks noChangeArrowheads="1"/>
            </p:cNvSpPr>
            <p:nvPr/>
          </p:nvSpPr>
          <p:spPr bwMode="auto">
            <a:xfrm>
              <a:off x="75787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Rectangle 54"/>
            <p:cNvSpPr>
              <a:spLocks noChangeArrowheads="1"/>
            </p:cNvSpPr>
            <p:nvPr/>
          </p:nvSpPr>
          <p:spPr bwMode="auto">
            <a:xfrm>
              <a:off x="78835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533400" y="3357563"/>
            <a:ext cx="2111773" cy="359010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p3 = malloc(6)</a:t>
            </a:r>
          </a:p>
        </p:txBody>
      </p:sp>
      <p:sp>
        <p:nvSpPr>
          <p:cNvPr id="99" name="Slide Number Placeholder 9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7361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464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Allocation </a:t>
            </a:r>
            <a:r>
              <a:rPr lang="en-GB" dirty="0" smtClean="0"/>
              <a:t>Example</a:t>
            </a:r>
            <a:endParaRPr lang="en-GB" dirty="0"/>
          </a:p>
        </p:txBody>
      </p:sp>
      <p:grpSp>
        <p:nvGrpSpPr>
          <p:cNvPr id="2" name="Group 97"/>
          <p:cNvGrpSpPr/>
          <p:nvPr/>
        </p:nvGrpSpPr>
        <p:grpSpPr>
          <a:xfrm>
            <a:off x="2992437" y="1614488"/>
            <a:ext cx="5181600" cy="304800"/>
            <a:chOff x="3006724" y="1614488"/>
            <a:chExt cx="5181600" cy="304800"/>
          </a:xfrm>
        </p:grpSpPr>
        <p:sp>
          <p:nvSpPr>
            <p:cNvPr id="11266" name="Rectangle 2"/>
            <p:cNvSpPr>
              <a:spLocks noChangeArrowheads="1"/>
            </p:cNvSpPr>
            <p:nvPr/>
          </p:nvSpPr>
          <p:spPr bwMode="auto">
            <a:xfrm>
              <a:off x="30067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33115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36163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39211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4225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4530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4835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5140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5445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5749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6054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6359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6664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Rectangle 15"/>
            <p:cNvSpPr>
              <a:spLocks noChangeArrowheads="1"/>
            </p:cNvSpPr>
            <p:nvPr/>
          </p:nvSpPr>
          <p:spPr bwMode="auto">
            <a:xfrm>
              <a:off x="6969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Rectangle 16"/>
            <p:cNvSpPr>
              <a:spLocks noChangeArrowheads="1"/>
            </p:cNvSpPr>
            <p:nvPr/>
          </p:nvSpPr>
          <p:spPr bwMode="auto">
            <a:xfrm>
              <a:off x="7273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>
              <a:off x="7578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>
              <a:off x="7883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33400" y="1582738"/>
            <a:ext cx="2111773" cy="359010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p1 = malloc(4)</a:t>
            </a:r>
          </a:p>
        </p:txBody>
      </p:sp>
      <p:grpSp>
        <p:nvGrpSpPr>
          <p:cNvPr id="3" name="Group 96"/>
          <p:cNvGrpSpPr/>
          <p:nvPr/>
        </p:nvGrpSpPr>
        <p:grpSpPr>
          <a:xfrm>
            <a:off x="2992437" y="2501901"/>
            <a:ext cx="5181600" cy="304800"/>
            <a:chOff x="3006724" y="2501901"/>
            <a:chExt cx="5181600" cy="304800"/>
          </a:xfrm>
        </p:grpSpPr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30067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33115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>
              <a:off x="36163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Rectangle 23"/>
            <p:cNvSpPr>
              <a:spLocks noChangeArrowheads="1"/>
            </p:cNvSpPr>
            <p:nvPr/>
          </p:nvSpPr>
          <p:spPr bwMode="auto">
            <a:xfrm>
              <a:off x="39211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42259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45307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48355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51403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Rectangle 28"/>
            <p:cNvSpPr>
              <a:spLocks noChangeArrowheads="1"/>
            </p:cNvSpPr>
            <p:nvPr/>
          </p:nvSpPr>
          <p:spPr bwMode="auto">
            <a:xfrm>
              <a:off x="54451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5749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6054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6359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66643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Rectangle 33"/>
            <p:cNvSpPr>
              <a:spLocks noChangeArrowheads="1"/>
            </p:cNvSpPr>
            <p:nvPr/>
          </p:nvSpPr>
          <p:spPr bwMode="auto">
            <a:xfrm>
              <a:off x="69691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8" name="Rectangle 34"/>
            <p:cNvSpPr>
              <a:spLocks noChangeArrowheads="1"/>
            </p:cNvSpPr>
            <p:nvPr/>
          </p:nvSpPr>
          <p:spPr bwMode="auto">
            <a:xfrm>
              <a:off x="7273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9" name="Rectangle 35"/>
            <p:cNvSpPr>
              <a:spLocks noChangeArrowheads="1"/>
            </p:cNvSpPr>
            <p:nvPr/>
          </p:nvSpPr>
          <p:spPr bwMode="auto">
            <a:xfrm>
              <a:off x="7578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0" name="Rectangle 36"/>
            <p:cNvSpPr>
              <a:spLocks noChangeArrowheads="1"/>
            </p:cNvSpPr>
            <p:nvPr/>
          </p:nvSpPr>
          <p:spPr bwMode="auto">
            <a:xfrm>
              <a:off x="7883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533400" y="2470150"/>
            <a:ext cx="2111773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p2 = malloc(5)</a:t>
            </a:r>
          </a:p>
        </p:txBody>
      </p:sp>
      <p:grpSp>
        <p:nvGrpSpPr>
          <p:cNvPr id="4" name="Group 95"/>
          <p:cNvGrpSpPr/>
          <p:nvPr/>
        </p:nvGrpSpPr>
        <p:grpSpPr>
          <a:xfrm>
            <a:off x="2992437" y="3389313"/>
            <a:ext cx="5181600" cy="304800"/>
            <a:chOff x="3006724" y="3389313"/>
            <a:chExt cx="5181600" cy="304800"/>
          </a:xfrm>
        </p:grpSpPr>
        <p:sp>
          <p:nvSpPr>
            <p:cNvPr id="11302" name="Rectangle 38"/>
            <p:cNvSpPr>
              <a:spLocks noChangeArrowheads="1"/>
            </p:cNvSpPr>
            <p:nvPr/>
          </p:nvSpPr>
          <p:spPr bwMode="auto">
            <a:xfrm>
              <a:off x="30067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3" name="Rectangle 39"/>
            <p:cNvSpPr>
              <a:spLocks noChangeArrowheads="1"/>
            </p:cNvSpPr>
            <p:nvPr/>
          </p:nvSpPr>
          <p:spPr bwMode="auto">
            <a:xfrm>
              <a:off x="33115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4" name="Rectangle 40"/>
            <p:cNvSpPr>
              <a:spLocks noChangeArrowheads="1"/>
            </p:cNvSpPr>
            <p:nvPr/>
          </p:nvSpPr>
          <p:spPr bwMode="auto">
            <a:xfrm>
              <a:off x="36163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" name="Rectangle 41"/>
            <p:cNvSpPr>
              <a:spLocks noChangeArrowheads="1"/>
            </p:cNvSpPr>
            <p:nvPr/>
          </p:nvSpPr>
          <p:spPr bwMode="auto">
            <a:xfrm>
              <a:off x="39211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6" name="Rectangle 42"/>
            <p:cNvSpPr>
              <a:spLocks noChangeArrowheads="1"/>
            </p:cNvSpPr>
            <p:nvPr/>
          </p:nvSpPr>
          <p:spPr bwMode="auto">
            <a:xfrm>
              <a:off x="42259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45307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48355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51403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54451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1" name="Rectangle 47"/>
            <p:cNvSpPr>
              <a:spLocks noChangeArrowheads="1"/>
            </p:cNvSpPr>
            <p:nvPr/>
          </p:nvSpPr>
          <p:spPr bwMode="auto">
            <a:xfrm>
              <a:off x="5749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" name="Rectangle 48"/>
            <p:cNvSpPr>
              <a:spLocks noChangeArrowheads="1"/>
            </p:cNvSpPr>
            <p:nvPr/>
          </p:nvSpPr>
          <p:spPr bwMode="auto">
            <a:xfrm>
              <a:off x="60547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3" name="Rectangle 49"/>
            <p:cNvSpPr>
              <a:spLocks noChangeArrowheads="1"/>
            </p:cNvSpPr>
            <p:nvPr/>
          </p:nvSpPr>
          <p:spPr bwMode="auto">
            <a:xfrm>
              <a:off x="63595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4" name="Rectangle 50"/>
            <p:cNvSpPr>
              <a:spLocks noChangeArrowheads="1"/>
            </p:cNvSpPr>
            <p:nvPr/>
          </p:nvSpPr>
          <p:spPr bwMode="auto">
            <a:xfrm>
              <a:off x="66643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5" name="Rectangle 51"/>
            <p:cNvSpPr>
              <a:spLocks noChangeArrowheads="1"/>
            </p:cNvSpPr>
            <p:nvPr/>
          </p:nvSpPr>
          <p:spPr bwMode="auto">
            <a:xfrm>
              <a:off x="69691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" name="Rectangle 52"/>
            <p:cNvSpPr>
              <a:spLocks noChangeArrowheads="1"/>
            </p:cNvSpPr>
            <p:nvPr/>
          </p:nvSpPr>
          <p:spPr bwMode="auto">
            <a:xfrm>
              <a:off x="7273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7" name="Rectangle 53"/>
            <p:cNvSpPr>
              <a:spLocks noChangeArrowheads="1"/>
            </p:cNvSpPr>
            <p:nvPr/>
          </p:nvSpPr>
          <p:spPr bwMode="auto">
            <a:xfrm>
              <a:off x="75787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Rectangle 54"/>
            <p:cNvSpPr>
              <a:spLocks noChangeArrowheads="1"/>
            </p:cNvSpPr>
            <p:nvPr/>
          </p:nvSpPr>
          <p:spPr bwMode="auto">
            <a:xfrm>
              <a:off x="78835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533400" y="3357563"/>
            <a:ext cx="2111773" cy="359010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p3 = malloc(6)</a:t>
            </a:r>
          </a:p>
        </p:txBody>
      </p:sp>
      <p:sp>
        <p:nvSpPr>
          <p:cNvPr id="11337" name="Text Box 73"/>
          <p:cNvSpPr txBox="1">
            <a:spLocks noChangeArrowheads="1"/>
          </p:cNvSpPr>
          <p:nvPr/>
        </p:nvSpPr>
        <p:spPr bwMode="auto">
          <a:xfrm>
            <a:off x="533400" y="4244975"/>
            <a:ext cx="1284624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sp>
        <p:nvSpPr>
          <p:cNvPr id="99" name="Slide Number Placeholder 9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1127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464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Allocation </a:t>
            </a:r>
            <a:r>
              <a:rPr lang="en-GB" dirty="0" smtClean="0"/>
              <a:t>Example</a:t>
            </a:r>
            <a:endParaRPr lang="en-GB" dirty="0"/>
          </a:p>
        </p:txBody>
      </p:sp>
      <p:grpSp>
        <p:nvGrpSpPr>
          <p:cNvPr id="2" name="Group 97"/>
          <p:cNvGrpSpPr/>
          <p:nvPr/>
        </p:nvGrpSpPr>
        <p:grpSpPr>
          <a:xfrm>
            <a:off x="2992437" y="1614488"/>
            <a:ext cx="5181600" cy="304800"/>
            <a:chOff x="3006724" y="1614488"/>
            <a:chExt cx="5181600" cy="304800"/>
          </a:xfrm>
        </p:grpSpPr>
        <p:sp>
          <p:nvSpPr>
            <p:cNvPr id="11266" name="Rectangle 2"/>
            <p:cNvSpPr>
              <a:spLocks noChangeArrowheads="1"/>
            </p:cNvSpPr>
            <p:nvPr/>
          </p:nvSpPr>
          <p:spPr bwMode="auto">
            <a:xfrm>
              <a:off x="30067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33115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36163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39211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4225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4530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4835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5140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5445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5749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6054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6359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6664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Rectangle 15"/>
            <p:cNvSpPr>
              <a:spLocks noChangeArrowheads="1"/>
            </p:cNvSpPr>
            <p:nvPr/>
          </p:nvSpPr>
          <p:spPr bwMode="auto">
            <a:xfrm>
              <a:off x="6969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Rectangle 16"/>
            <p:cNvSpPr>
              <a:spLocks noChangeArrowheads="1"/>
            </p:cNvSpPr>
            <p:nvPr/>
          </p:nvSpPr>
          <p:spPr bwMode="auto">
            <a:xfrm>
              <a:off x="7273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>
              <a:off x="7578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>
              <a:off x="7883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33400" y="1582738"/>
            <a:ext cx="2111773" cy="359010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p1 = malloc(4)</a:t>
            </a:r>
          </a:p>
        </p:txBody>
      </p:sp>
      <p:grpSp>
        <p:nvGrpSpPr>
          <p:cNvPr id="3" name="Group 96"/>
          <p:cNvGrpSpPr/>
          <p:nvPr/>
        </p:nvGrpSpPr>
        <p:grpSpPr>
          <a:xfrm>
            <a:off x="2992437" y="2501901"/>
            <a:ext cx="5181600" cy="304800"/>
            <a:chOff x="3006724" y="2501901"/>
            <a:chExt cx="5181600" cy="304800"/>
          </a:xfrm>
        </p:grpSpPr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30067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33115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>
              <a:off x="36163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Rectangle 23"/>
            <p:cNvSpPr>
              <a:spLocks noChangeArrowheads="1"/>
            </p:cNvSpPr>
            <p:nvPr/>
          </p:nvSpPr>
          <p:spPr bwMode="auto">
            <a:xfrm>
              <a:off x="39211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42259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45307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48355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51403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Rectangle 28"/>
            <p:cNvSpPr>
              <a:spLocks noChangeArrowheads="1"/>
            </p:cNvSpPr>
            <p:nvPr/>
          </p:nvSpPr>
          <p:spPr bwMode="auto">
            <a:xfrm>
              <a:off x="54451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5749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6054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6359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66643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Rectangle 33"/>
            <p:cNvSpPr>
              <a:spLocks noChangeArrowheads="1"/>
            </p:cNvSpPr>
            <p:nvPr/>
          </p:nvSpPr>
          <p:spPr bwMode="auto">
            <a:xfrm>
              <a:off x="69691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8" name="Rectangle 34"/>
            <p:cNvSpPr>
              <a:spLocks noChangeArrowheads="1"/>
            </p:cNvSpPr>
            <p:nvPr/>
          </p:nvSpPr>
          <p:spPr bwMode="auto">
            <a:xfrm>
              <a:off x="7273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9" name="Rectangle 35"/>
            <p:cNvSpPr>
              <a:spLocks noChangeArrowheads="1"/>
            </p:cNvSpPr>
            <p:nvPr/>
          </p:nvSpPr>
          <p:spPr bwMode="auto">
            <a:xfrm>
              <a:off x="7578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0" name="Rectangle 36"/>
            <p:cNvSpPr>
              <a:spLocks noChangeArrowheads="1"/>
            </p:cNvSpPr>
            <p:nvPr/>
          </p:nvSpPr>
          <p:spPr bwMode="auto">
            <a:xfrm>
              <a:off x="7883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533400" y="2470150"/>
            <a:ext cx="2111773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p2 = malloc(5)</a:t>
            </a:r>
          </a:p>
        </p:txBody>
      </p:sp>
      <p:grpSp>
        <p:nvGrpSpPr>
          <p:cNvPr id="4" name="Group 95"/>
          <p:cNvGrpSpPr/>
          <p:nvPr/>
        </p:nvGrpSpPr>
        <p:grpSpPr>
          <a:xfrm>
            <a:off x="2992437" y="3389313"/>
            <a:ext cx="5181600" cy="304800"/>
            <a:chOff x="3006724" y="3389313"/>
            <a:chExt cx="5181600" cy="304800"/>
          </a:xfrm>
        </p:grpSpPr>
        <p:sp>
          <p:nvSpPr>
            <p:cNvPr id="11302" name="Rectangle 38"/>
            <p:cNvSpPr>
              <a:spLocks noChangeArrowheads="1"/>
            </p:cNvSpPr>
            <p:nvPr/>
          </p:nvSpPr>
          <p:spPr bwMode="auto">
            <a:xfrm>
              <a:off x="30067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3" name="Rectangle 39"/>
            <p:cNvSpPr>
              <a:spLocks noChangeArrowheads="1"/>
            </p:cNvSpPr>
            <p:nvPr/>
          </p:nvSpPr>
          <p:spPr bwMode="auto">
            <a:xfrm>
              <a:off x="33115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4" name="Rectangle 40"/>
            <p:cNvSpPr>
              <a:spLocks noChangeArrowheads="1"/>
            </p:cNvSpPr>
            <p:nvPr/>
          </p:nvSpPr>
          <p:spPr bwMode="auto">
            <a:xfrm>
              <a:off x="36163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" name="Rectangle 41"/>
            <p:cNvSpPr>
              <a:spLocks noChangeArrowheads="1"/>
            </p:cNvSpPr>
            <p:nvPr/>
          </p:nvSpPr>
          <p:spPr bwMode="auto">
            <a:xfrm>
              <a:off x="39211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6" name="Rectangle 42"/>
            <p:cNvSpPr>
              <a:spLocks noChangeArrowheads="1"/>
            </p:cNvSpPr>
            <p:nvPr/>
          </p:nvSpPr>
          <p:spPr bwMode="auto">
            <a:xfrm>
              <a:off x="42259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45307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48355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51403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54451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1" name="Rectangle 47"/>
            <p:cNvSpPr>
              <a:spLocks noChangeArrowheads="1"/>
            </p:cNvSpPr>
            <p:nvPr/>
          </p:nvSpPr>
          <p:spPr bwMode="auto">
            <a:xfrm>
              <a:off x="5749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" name="Rectangle 48"/>
            <p:cNvSpPr>
              <a:spLocks noChangeArrowheads="1"/>
            </p:cNvSpPr>
            <p:nvPr/>
          </p:nvSpPr>
          <p:spPr bwMode="auto">
            <a:xfrm>
              <a:off x="60547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3" name="Rectangle 49"/>
            <p:cNvSpPr>
              <a:spLocks noChangeArrowheads="1"/>
            </p:cNvSpPr>
            <p:nvPr/>
          </p:nvSpPr>
          <p:spPr bwMode="auto">
            <a:xfrm>
              <a:off x="63595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4" name="Rectangle 50"/>
            <p:cNvSpPr>
              <a:spLocks noChangeArrowheads="1"/>
            </p:cNvSpPr>
            <p:nvPr/>
          </p:nvSpPr>
          <p:spPr bwMode="auto">
            <a:xfrm>
              <a:off x="66643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5" name="Rectangle 51"/>
            <p:cNvSpPr>
              <a:spLocks noChangeArrowheads="1"/>
            </p:cNvSpPr>
            <p:nvPr/>
          </p:nvSpPr>
          <p:spPr bwMode="auto">
            <a:xfrm>
              <a:off x="69691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" name="Rectangle 52"/>
            <p:cNvSpPr>
              <a:spLocks noChangeArrowheads="1"/>
            </p:cNvSpPr>
            <p:nvPr/>
          </p:nvSpPr>
          <p:spPr bwMode="auto">
            <a:xfrm>
              <a:off x="7273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7" name="Rectangle 53"/>
            <p:cNvSpPr>
              <a:spLocks noChangeArrowheads="1"/>
            </p:cNvSpPr>
            <p:nvPr/>
          </p:nvSpPr>
          <p:spPr bwMode="auto">
            <a:xfrm>
              <a:off x="75787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Rectangle 54"/>
            <p:cNvSpPr>
              <a:spLocks noChangeArrowheads="1"/>
            </p:cNvSpPr>
            <p:nvPr/>
          </p:nvSpPr>
          <p:spPr bwMode="auto">
            <a:xfrm>
              <a:off x="78835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533400" y="3357563"/>
            <a:ext cx="2111773" cy="359010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p3 = malloc(6)</a:t>
            </a:r>
          </a:p>
        </p:txBody>
      </p:sp>
      <p:grpSp>
        <p:nvGrpSpPr>
          <p:cNvPr id="5" name="Group 93"/>
          <p:cNvGrpSpPr/>
          <p:nvPr/>
        </p:nvGrpSpPr>
        <p:grpSpPr>
          <a:xfrm>
            <a:off x="2992437" y="4276726"/>
            <a:ext cx="5181600" cy="304800"/>
            <a:chOff x="3036887" y="4276726"/>
            <a:chExt cx="5181600" cy="304800"/>
          </a:xfrm>
        </p:grpSpPr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30368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Rectangle 57"/>
            <p:cNvSpPr>
              <a:spLocks noChangeArrowheads="1"/>
            </p:cNvSpPr>
            <p:nvPr/>
          </p:nvSpPr>
          <p:spPr bwMode="auto">
            <a:xfrm>
              <a:off x="33416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Rectangle 58"/>
            <p:cNvSpPr>
              <a:spLocks noChangeArrowheads="1"/>
            </p:cNvSpPr>
            <p:nvPr/>
          </p:nvSpPr>
          <p:spPr bwMode="auto">
            <a:xfrm>
              <a:off x="36464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Rectangle 59"/>
            <p:cNvSpPr>
              <a:spLocks noChangeArrowheads="1"/>
            </p:cNvSpPr>
            <p:nvPr/>
          </p:nvSpPr>
          <p:spPr bwMode="auto">
            <a:xfrm>
              <a:off x="39512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4" name="Rectangle 60"/>
            <p:cNvSpPr>
              <a:spLocks noChangeArrowheads="1"/>
            </p:cNvSpPr>
            <p:nvPr/>
          </p:nvSpPr>
          <p:spPr bwMode="auto">
            <a:xfrm>
              <a:off x="42560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Rectangle 61"/>
            <p:cNvSpPr>
              <a:spLocks noChangeArrowheads="1"/>
            </p:cNvSpPr>
            <p:nvPr/>
          </p:nvSpPr>
          <p:spPr bwMode="auto">
            <a:xfrm>
              <a:off x="4560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4865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Rectangle 63"/>
            <p:cNvSpPr>
              <a:spLocks noChangeArrowheads="1"/>
            </p:cNvSpPr>
            <p:nvPr/>
          </p:nvSpPr>
          <p:spPr bwMode="auto">
            <a:xfrm>
              <a:off x="51704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54752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9" name="Rectangle 65"/>
            <p:cNvSpPr>
              <a:spLocks noChangeArrowheads="1"/>
            </p:cNvSpPr>
            <p:nvPr/>
          </p:nvSpPr>
          <p:spPr bwMode="auto">
            <a:xfrm>
              <a:off x="5780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0" name="Rectangle 66"/>
            <p:cNvSpPr>
              <a:spLocks noChangeArrowheads="1"/>
            </p:cNvSpPr>
            <p:nvPr/>
          </p:nvSpPr>
          <p:spPr bwMode="auto">
            <a:xfrm>
              <a:off x="60848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1" name="Rectangle 67"/>
            <p:cNvSpPr>
              <a:spLocks noChangeArrowheads="1"/>
            </p:cNvSpPr>
            <p:nvPr/>
          </p:nvSpPr>
          <p:spPr bwMode="auto">
            <a:xfrm>
              <a:off x="63896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2" name="Rectangle 68"/>
            <p:cNvSpPr>
              <a:spLocks noChangeArrowheads="1"/>
            </p:cNvSpPr>
            <p:nvPr/>
          </p:nvSpPr>
          <p:spPr bwMode="auto">
            <a:xfrm>
              <a:off x="66944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3" name="Rectangle 69"/>
            <p:cNvSpPr>
              <a:spLocks noChangeArrowheads="1"/>
            </p:cNvSpPr>
            <p:nvPr/>
          </p:nvSpPr>
          <p:spPr bwMode="auto">
            <a:xfrm>
              <a:off x="69992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4" name="Rectangle 70"/>
            <p:cNvSpPr>
              <a:spLocks noChangeArrowheads="1"/>
            </p:cNvSpPr>
            <p:nvPr/>
          </p:nvSpPr>
          <p:spPr bwMode="auto">
            <a:xfrm>
              <a:off x="7304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Rectangle 71"/>
            <p:cNvSpPr>
              <a:spLocks noChangeArrowheads="1"/>
            </p:cNvSpPr>
            <p:nvPr/>
          </p:nvSpPr>
          <p:spPr bwMode="auto">
            <a:xfrm>
              <a:off x="7608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6" name="Rectangle 72"/>
            <p:cNvSpPr>
              <a:spLocks noChangeArrowheads="1"/>
            </p:cNvSpPr>
            <p:nvPr/>
          </p:nvSpPr>
          <p:spPr bwMode="auto">
            <a:xfrm>
              <a:off x="7913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37" name="Text Box 73"/>
          <p:cNvSpPr txBox="1">
            <a:spLocks noChangeArrowheads="1"/>
          </p:cNvSpPr>
          <p:nvPr/>
        </p:nvSpPr>
        <p:spPr bwMode="auto">
          <a:xfrm>
            <a:off x="533400" y="4244975"/>
            <a:ext cx="1284624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sp>
        <p:nvSpPr>
          <p:cNvPr id="99" name="Slide Number Placeholder 9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8981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464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Allocation </a:t>
            </a:r>
            <a:r>
              <a:rPr lang="en-GB" dirty="0" smtClean="0"/>
              <a:t>Example</a:t>
            </a:r>
            <a:endParaRPr lang="en-GB" dirty="0"/>
          </a:p>
        </p:txBody>
      </p:sp>
      <p:grpSp>
        <p:nvGrpSpPr>
          <p:cNvPr id="2" name="Group 97"/>
          <p:cNvGrpSpPr/>
          <p:nvPr/>
        </p:nvGrpSpPr>
        <p:grpSpPr>
          <a:xfrm>
            <a:off x="2992437" y="1614488"/>
            <a:ext cx="5181600" cy="304800"/>
            <a:chOff x="3006724" y="1614488"/>
            <a:chExt cx="5181600" cy="304800"/>
          </a:xfrm>
        </p:grpSpPr>
        <p:sp>
          <p:nvSpPr>
            <p:cNvPr id="11266" name="Rectangle 2"/>
            <p:cNvSpPr>
              <a:spLocks noChangeArrowheads="1"/>
            </p:cNvSpPr>
            <p:nvPr/>
          </p:nvSpPr>
          <p:spPr bwMode="auto">
            <a:xfrm>
              <a:off x="30067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33115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36163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39211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4225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4530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4835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5140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5445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5749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6054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6359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6664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Rectangle 15"/>
            <p:cNvSpPr>
              <a:spLocks noChangeArrowheads="1"/>
            </p:cNvSpPr>
            <p:nvPr/>
          </p:nvSpPr>
          <p:spPr bwMode="auto">
            <a:xfrm>
              <a:off x="6969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Rectangle 16"/>
            <p:cNvSpPr>
              <a:spLocks noChangeArrowheads="1"/>
            </p:cNvSpPr>
            <p:nvPr/>
          </p:nvSpPr>
          <p:spPr bwMode="auto">
            <a:xfrm>
              <a:off x="7273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>
              <a:off x="7578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>
              <a:off x="7883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33400" y="1582738"/>
            <a:ext cx="2111773" cy="359010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p1 = malloc(4)</a:t>
            </a:r>
          </a:p>
        </p:txBody>
      </p:sp>
      <p:grpSp>
        <p:nvGrpSpPr>
          <p:cNvPr id="3" name="Group 96"/>
          <p:cNvGrpSpPr/>
          <p:nvPr/>
        </p:nvGrpSpPr>
        <p:grpSpPr>
          <a:xfrm>
            <a:off x="2992437" y="2501901"/>
            <a:ext cx="5181600" cy="304800"/>
            <a:chOff x="3006724" y="2501901"/>
            <a:chExt cx="5181600" cy="304800"/>
          </a:xfrm>
        </p:grpSpPr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30067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33115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>
              <a:off x="36163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Rectangle 23"/>
            <p:cNvSpPr>
              <a:spLocks noChangeArrowheads="1"/>
            </p:cNvSpPr>
            <p:nvPr/>
          </p:nvSpPr>
          <p:spPr bwMode="auto">
            <a:xfrm>
              <a:off x="39211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42259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45307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48355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51403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Rectangle 28"/>
            <p:cNvSpPr>
              <a:spLocks noChangeArrowheads="1"/>
            </p:cNvSpPr>
            <p:nvPr/>
          </p:nvSpPr>
          <p:spPr bwMode="auto">
            <a:xfrm>
              <a:off x="54451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5749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6054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6359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66643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Rectangle 33"/>
            <p:cNvSpPr>
              <a:spLocks noChangeArrowheads="1"/>
            </p:cNvSpPr>
            <p:nvPr/>
          </p:nvSpPr>
          <p:spPr bwMode="auto">
            <a:xfrm>
              <a:off x="69691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8" name="Rectangle 34"/>
            <p:cNvSpPr>
              <a:spLocks noChangeArrowheads="1"/>
            </p:cNvSpPr>
            <p:nvPr/>
          </p:nvSpPr>
          <p:spPr bwMode="auto">
            <a:xfrm>
              <a:off x="7273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9" name="Rectangle 35"/>
            <p:cNvSpPr>
              <a:spLocks noChangeArrowheads="1"/>
            </p:cNvSpPr>
            <p:nvPr/>
          </p:nvSpPr>
          <p:spPr bwMode="auto">
            <a:xfrm>
              <a:off x="7578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0" name="Rectangle 36"/>
            <p:cNvSpPr>
              <a:spLocks noChangeArrowheads="1"/>
            </p:cNvSpPr>
            <p:nvPr/>
          </p:nvSpPr>
          <p:spPr bwMode="auto">
            <a:xfrm>
              <a:off x="7883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533400" y="2470150"/>
            <a:ext cx="2111773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p2 = malloc(5)</a:t>
            </a:r>
          </a:p>
        </p:txBody>
      </p:sp>
      <p:grpSp>
        <p:nvGrpSpPr>
          <p:cNvPr id="4" name="Group 95"/>
          <p:cNvGrpSpPr/>
          <p:nvPr/>
        </p:nvGrpSpPr>
        <p:grpSpPr>
          <a:xfrm>
            <a:off x="2992437" y="3389313"/>
            <a:ext cx="5181600" cy="304800"/>
            <a:chOff x="3006724" y="3389313"/>
            <a:chExt cx="5181600" cy="304800"/>
          </a:xfrm>
        </p:grpSpPr>
        <p:sp>
          <p:nvSpPr>
            <p:cNvPr id="11302" name="Rectangle 38"/>
            <p:cNvSpPr>
              <a:spLocks noChangeArrowheads="1"/>
            </p:cNvSpPr>
            <p:nvPr/>
          </p:nvSpPr>
          <p:spPr bwMode="auto">
            <a:xfrm>
              <a:off x="30067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3" name="Rectangle 39"/>
            <p:cNvSpPr>
              <a:spLocks noChangeArrowheads="1"/>
            </p:cNvSpPr>
            <p:nvPr/>
          </p:nvSpPr>
          <p:spPr bwMode="auto">
            <a:xfrm>
              <a:off x="33115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4" name="Rectangle 40"/>
            <p:cNvSpPr>
              <a:spLocks noChangeArrowheads="1"/>
            </p:cNvSpPr>
            <p:nvPr/>
          </p:nvSpPr>
          <p:spPr bwMode="auto">
            <a:xfrm>
              <a:off x="36163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" name="Rectangle 41"/>
            <p:cNvSpPr>
              <a:spLocks noChangeArrowheads="1"/>
            </p:cNvSpPr>
            <p:nvPr/>
          </p:nvSpPr>
          <p:spPr bwMode="auto">
            <a:xfrm>
              <a:off x="39211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6" name="Rectangle 42"/>
            <p:cNvSpPr>
              <a:spLocks noChangeArrowheads="1"/>
            </p:cNvSpPr>
            <p:nvPr/>
          </p:nvSpPr>
          <p:spPr bwMode="auto">
            <a:xfrm>
              <a:off x="42259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45307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48355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51403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54451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1" name="Rectangle 47"/>
            <p:cNvSpPr>
              <a:spLocks noChangeArrowheads="1"/>
            </p:cNvSpPr>
            <p:nvPr/>
          </p:nvSpPr>
          <p:spPr bwMode="auto">
            <a:xfrm>
              <a:off x="5749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" name="Rectangle 48"/>
            <p:cNvSpPr>
              <a:spLocks noChangeArrowheads="1"/>
            </p:cNvSpPr>
            <p:nvPr/>
          </p:nvSpPr>
          <p:spPr bwMode="auto">
            <a:xfrm>
              <a:off x="60547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3" name="Rectangle 49"/>
            <p:cNvSpPr>
              <a:spLocks noChangeArrowheads="1"/>
            </p:cNvSpPr>
            <p:nvPr/>
          </p:nvSpPr>
          <p:spPr bwMode="auto">
            <a:xfrm>
              <a:off x="63595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4" name="Rectangle 50"/>
            <p:cNvSpPr>
              <a:spLocks noChangeArrowheads="1"/>
            </p:cNvSpPr>
            <p:nvPr/>
          </p:nvSpPr>
          <p:spPr bwMode="auto">
            <a:xfrm>
              <a:off x="66643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5" name="Rectangle 51"/>
            <p:cNvSpPr>
              <a:spLocks noChangeArrowheads="1"/>
            </p:cNvSpPr>
            <p:nvPr/>
          </p:nvSpPr>
          <p:spPr bwMode="auto">
            <a:xfrm>
              <a:off x="69691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" name="Rectangle 52"/>
            <p:cNvSpPr>
              <a:spLocks noChangeArrowheads="1"/>
            </p:cNvSpPr>
            <p:nvPr/>
          </p:nvSpPr>
          <p:spPr bwMode="auto">
            <a:xfrm>
              <a:off x="7273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7" name="Rectangle 53"/>
            <p:cNvSpPr>
              <a:spLocks noChangeArrowheads="1"/>
            </p:cNvSpPr>
            <p:nvPr/>
          </p:nvSpPr>
          <p:spPr bwMode="auto">
            <a:xfrm>
              <a:off x="75787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Rectangle 54"/>
            <p:cNvSpPr>
              <a:spLocks noChangeArrowheads="1"/>
            </p:cNvSpPr>
            <p:nvPr/>
          </p:nvSpPr>
          <p:spPr bwMode="auto">
            <a:xfrm>
              <a:off x="78835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533400" y="3357563"/>
            <a:ext cx="2111773" cy="359010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p3 = malloc(6)</a:t>
            </a:r>
          </a:p>
        </p:txBody>
      </p:sp>
      <p:grpSp>
        <p:nvGrpSpPr>
          <p:cNvPr id="5" name="Group 93"/>
          <p:cNvGrpSpPr/>
          <p:nvPr/>
        </p:nvGrpSpPr>
        <p:grpSpPr>
          <a:xfrm>
            <a:off x="2992437" y="4276726"/>
            <a:ext cx="5181600" cy="304800"/>
            <a:chOff x="3036887" y="4276726"/>
            <a:chExt cx="5181600" cy="304800"/>
          </a:xfrm>
        </p:grpSpPr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30368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Rectangle 57"/>
            <p:cNvSpPr>
              <a:spLocks noChangeArrowheads="1"/>
            </p:cNvSpPr>
            <p:nvPr/>
          </p:nvSpPr>
          <p:spPr bwMode="auto">
            <a:xfrm>
              <a:off x="33416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Rectangle 58"/>
            <p:cNvSpPr>
              <a:spLocks noChangeArrowheads="1"/>
            </p:cNvSpPr>
            <p:nvPr/>
          </p:nvSpPr>
          <p:spPr bwMode="auto">
            <a:xfrm>
              <a:off x="36464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Rectangle 59"/>
            <p:cNvSpPr>
              <a:spLocks noChangeArrowheads="1"/>
            </p:cNvSpPr>
            <p:nvPr/>
          </p:nvSpPr>
          <p:spPr bwMode="auto">
            <a:xfrm>
              <a:off x="39512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4" name="Rectangle 60"/>
            <p:cNvSpPr>
              <a:spLocks noChangeArrowheads="1"/>
            </p:cNvSpPr>
            <p:nvPr/>
          </p:nvSpPr>
          <p:spPr bwMode="auto">
            <a:xfrm>
              <a:off x="42560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Rectangle 61"/>
            <p:cNvSpPr>
              <a:spLocks noChangeArrowheads="1"/>
            </p:cNvSpPr>
            <p:nvPr/>
          </p:nvSpPr>
          <p:spPr bwMode="auto">
            <a:xfrm>
              <a:off x="4560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4865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Rectangle 63"/>
            <p:cNvSpPr>
              <a:spLocks noChangeArrowheads="1"/>
            </p:cNvSpPr>
            <p:nvPr/>
          </p:nvSpPr>
          <p:spPr bwMode="auto">
            <a:xfrm>
              <a:off x="51704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54752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9" name="Rectangle 65"/>
            <p:cNvSpPr>
              <a:spLocks noChangeArrowheads="1"/>
            </p:cNvSpPr>
            <p:nvPr/>
          </p:nvSpPr>
          <p:spPr bwMode="auto">
            <a:xfrm>
              <a:off x="5780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0" name="Rectangle 66"/>
            <p:cNvSpPr>
              <a:spLocks noChangeArrowheads="1"/>
            </p:cNvSpPr>
            <p:nvPr/>
          </p:nvSpPr>
          <p:spPr bwMode="auto">
            <a:xfrm>
              <a:off x="60848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1" name="Rectangle 67"/>
            <p:cNvSpPr>
              <a:spLocks noChangeArrowheads="1"/>
            </p:cNvSpPr>
            <p:nvPr/>
          </p:nvSpPr>
          <p:spPr bwMode="auto">
            <a:xfrm>
              <a:off x="63896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2" name="Rectangle 68"/>
            <p:cNvSpPr>
              <a:spLocks noChangeArrowheads="1"/>
            </p:cNvSpPr>
            <p:nvPr/>
          </p:nvSpPr>
          <p:spPr bwMode="auto">
            <a:xfrm>
              <a:off x="66944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3" name="Rectangle 69"/>
            <p:cNvSpPr>
              <a:spLocks noChangeArrowheads="1"/>
            </p:cNvSpPr>
            <p:nvPr/>
          </p:nvSpPr>
          <p:spPr bwMode="auto">
            <a:xfrm>
              <a:off x="69992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4" name="Rectangle 70"/>
            <p:cNvSpPr>
              <a:spLocks noChangeArrowheads="1"/>
            </p:cNvSpPr>
            <p:nvPr/>
          </p:nvSpPr>
          <p:spPr bwMode="auto">
            <a:xfrm>
              <a:off x="7304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Rectangle 71"/>
            <p:cNvSpPr>
              <a:spLocks noChangeArrowheads="1"/>
            </p:cNvSpPr>
            <p:nvPr/>
          </p:nvSpPr>
          <p:spPr bwMode="auto">
            <a:xfrm>
              <a:off x="7608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6" name="Rectangle 72"/>
            <p:cNvSpPr>
              <a:spLocks noChangeArrowheads="1"/>
            </p:cNvSpPr>
            <p:nvPr/>
          </p:nvSpPr>
          <p:spPr bwMode="auto">
            <a:xfrm>
              <a:off x="7913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37" name="Text Box 73"/>
          <p:cNvSpPr txBox="1">
            <a:spLocks noChangeArrowheads="1"/>
          </p:cNvSpPr>
          <p:nvPr/>
        </p:nvSpPr>
        <p:spPr bwMode="auto">
          <a:xfrm>
            <a:off x="533400" y="4244975"/>
            <a:ext cx="1284624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sp>
        <p:nvSpPr>
          <p:cNvPr id="11355" name="Text Box 91"/>
          <p:cNvSpPr txBox="1">
            <a:spLocks noChangeArrowheads="1"/>
          </p:cNvSpPr>
          <p:nvPr/>
        </p:nvSpPr>
        <p:spPr bwMode="auto">
          <a:xfrm>
            <a:off x="533400" y="5132388"/>
            <a:ext cx="2111773" cy="359010"/>
          </a:xfrm>
          <a:prstGeom prst="rect">
            <a:avLst/>
          </a:prstGeom>
          <a:solidFill>
            <a:srgbClr val="D5F1C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p4 = malloc(2)</a:t>
            </a:r>
          </a:p>
        </p:txBody>
      </p:sp>
      <p:sp>
        <p:nvSpPr>
          <p:cNvPr id="99" name="Slide Number Placeholder 9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2917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360362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VM Simplifies Memory Layout</a:t>
            </a:r>
            <a:endParaRPr lang="en-GB" dirty="0"/>
          </a:p>
        </p:txBody>
      </p:sp>
      <p:sp>
        <p:nvSpPr>
          <p:cNvPr id="23578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3962400" cy="4778910"/>
          </a:xfrm>
          <a:ln/>
        </p:spPr>
        <p:txBody>
          <a:bodyPr/>
          <a:lstStyle/>
          <a:p>
            <a:pPr marL="228600" indent="-228600">
              <a:spcBef>
                <a:spcPts val="1250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Linking</a:t>
            </a:r>
            <a:r>
              <a:rPr lang="en-GB" b="0" dirty="0">
                <a:effectLst/>
              </a:rPr>
              <a:t> </a:t>
            </a:r>
          </a:p>
          <a:p>
            <a:pPr marL="457200" lvl="1" indent="-228600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Each program has similar virtual address space</a:t>
            </a:r>
          </a:p>
          <a:p>
            <a:pPr marL="457200" lvl="1" indent="-228600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/>
              <a:t>Code</a:t>
            </a:r>
            <a:r>
              <a:rPr lang="en-GB" sz="1800" dirty="0"/>
              <a:t>, stack, and shared libraries always start at the same address</a:t>
            </a:r>
          </a:p>
          <a:p>
            <a:pPr lvl="1"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>
              <a:spcBef>
                <a:spcPts val="1125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>
              <a:solidFill>
                <a:srgbClr val="000066"/>
              </a:solidFill>
              <a:effectLst/>
            </a:endParaRPr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4998661" y="1262063"/>
            <a:ext cx="2789237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Kernel virtual memory</a:t>
            </a:r>
          </a:p>
        </p:txBody>
      </p:sp>
      <p:sp>
        <p:nvSpPr>
          <p:cNvPr id="30" name="Rectangle 15"/>
          <p:cNvSpPr>
            <a:spLocks noChangeArrowheads="1"/>
          </p:cNvSpPr>
          <p:nvPr/>
        </p:nvSpPr>
        <p:spPr bwMode="auto">
          <a:xfrm>
            <a:off x="4998661" y="2963863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Memory-mapped region for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shared libraries</a:t>
            </a:r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4998661" y="3629025"/>
            <a:ext cx="2789237" cy="7239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17"/>
          <p:cNvSpPr>
            <a:spLocks noChangeArrowheads="1"/>
          </p:cNvSpPr>
          <p:nvPr/>
        </p:nvSpPr>
        <p:spPr bwMode="auto">
          <a:xfrm>
            <a:off x="4998662" y="4350808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Run-time heap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by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" name="Rectangle 18"/>
          <p:cNvSpPr>
            <a:spLocks noChangeArrowheads="1"/>
          </p:cNvSpPr>
          <p:nvPr/>
        </p:nvSpPr>
        <p:spPr bwMode="auto">
          <a:xfrm>
            <a:off x="4998661" y="2054225"/>
            <a:ext cx="2789237" cy="90646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19"/>
          <p:cNvSpPr>
            <a:spLocks noChangeShapeType="1"/>
          </p:cNvSpPr>
          <p:nvPr/>
        </p:nvSpPr>
        <p:spPr bwMode="auto">
          <a:xfrm flipV="1">
            <a:off x="6388782" y="3957638"/>
            <a:ext cx="1588" cy="3841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Rectangle 20"/>
          <p:cNvSpPr>
            <a:spLocks noChangeArrowheads="1"/>
          </p:cNvSpPr>
          <p:nvPr/>
        </p:nvSpPr>
        <p:spPr bwMode="auto">
          <a:xfrm>
            <a:off x="4998661" y="1719263"/>
            <a:ext cx="2789237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stack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at runtime)</a:t>
            </a:r>
          </a:p>
        </p:txBody>
      </p:sp>
      <p:sp>
        <p:nvSpPr>
          <p:cNvPr id="36" name="Line 21"/>
          <p:cNvSpPr>
            <a:spLocks noChangeShapeType="1"/>
          </p:cNvSpPr>
          <p:nvPr/>
        </p:nvSpPr>
        <p:spPr bwMode="auto">
          <a:xfrm flipV="1">
            <a:off x="6388782" y="2738438"/>
            <a:ext cx="1588" cy="2317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22"/>
          <p:cNvSpPr>
            <a:spLocks noChangeShapeType="1"/>
          </p:cNvSpPr>
          <p:nvPr/>
        </p:nvSpPr>
        <p:spPr bwMode="auto">
          <a:xfrm>
            <a:off x="6388782" y="2282825"/>
            <a:ext cx="1588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Rectangle 23"/>
          <p:cNvSpPr>
            <a:spLocks noChangeArrowheads="1"/>
          </p:cNvSpPr>
          <p:nvPr/>
        </p:nvSpPr>
        <p:spPr bwMode="auto">
          <a:xfrm>
            <a:off x="4998661" y="6312958"/>
            <a:ext cx="2789238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39" name="Text Box 24"/>
          <p:cNvSpPr txBox="1">
            <a:spLocks noChangeArrowheads="1"/>
          </p:cNvSpPr>
          <p:nvPr/>
        </p:nvSpPr>
        <p:spPr bwMode="auto">
          <a:xfrm>
            <a:off x="4733026" y="653151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40" name="Text Box 25"/>
          <p:cNvSpPr txBox="1">
            <a:spLocks noChangeArrowheads="1"/>
          </p:cNvSpPr>
          <p:nvPr/>
        </p:nvSpPr>
        <p:spPr bwMode="auto">
          <a:xfrm>
            <a:off x="8146053" y="2108200"/>
            <a:ext cx="869831" cy="808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%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esp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(stack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pointer)</a:t>
            </a:r>
          </a:p>
        </p:txBody>
      </p:sp>
      <p:sp>
        <p:nvSpPr>
          <p:cNvPr id="41" name="Line 26"/>
          <p:cNvSpPr>
            <a:spLocks noChangeShapeType="1"/>
          </p:cNvSpPr>
          <p:nvPr/>
        </p:nvSpPr>
        <p:spPr bwMode="auto">
          <a:xfrm flipH="1">
            <a:off x="7839666" y="2279650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Text Box 27"/>
          <p:cNvSpPr txBox="1">
            <a:spLocks noChangeArrowheads="1"/>
          </p:cNvSpPr>
          <p:nvPr/>
        </p:nvSpPr>
        <p:spPr bwMode="auto">
          <a:xfrm>
            <a:off x="8008032" y="990600"/>
            <a:ext cx="1149972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invisible to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code</a:t>
            </a:r>
          </a:p>
        </p:txBody>
      </p:sp>
      <p:sp>
        <p:nvSpPr>
          <p:cNvPr id="43" name="Line 28"/>
          <p:cNvSpPr>
            <a:spLocks noChangeShapeType="1"/>
          </p:cNvSpPr>
          <p:nvPr/>
        </p:nvSpPr>
        <p:spPr bwMode="auto">
          <a:xfrm flipV="1">
            <a:off x="7855632" y="1257568"/>
            <a:ext cx="1588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8200120" y="4173538"/>
            <a:ext cx="552052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brk</a:t>
            </a:r>
          </a:p>
        </p:txBody>
      </p:sp>
      <p:sp>
        <p:nvSpPr>
          <p:cNvPr id="45" name="Line 30"/>
          <p:cNvSpPr>
            <a:spLocks noChangeShapeType="1"/>
          </p:cNvSpPr>
          <p:nvPr/>
        </p:nvSpPr>
        <p:spPr bwMode="auto">
          <a:xfrm flipH="1">
            <a:off x="7815945" y="4340225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3886882" y="1595216"/>
            <a:ext cx="1111500" cy="268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>
                <a:latin typeface="Courier New" pitchFamily="49" charset="0"/>
                <a:ea typeface="msgothic" charset="0"/>
                <a:cs typeface="msgothic" charset="0"/>
              </a:rPr>
              <a:t>0xc0000000</a:t>
            </a:r>
          </a:p>
        </p:txBody>
      </p:sp>
      <p:sp>
        <p:nvSpPr>
          <p:cNvPr id="47" name="Text Box 32"/>
          <p:cNvSpPr txBox="1">
            <a:spLocks noChangeArrowheads="1"/>
          </p:cNvSpPr>
          <p:nvPr/>
        </p:nvSpPr>
        <p:spPr bwMode="auto">
          <a:xfrm>
            <a:off x="3878945" y="6189452"/>
            <a:ext cx="1111500" cy="268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latin typeface="Courier New" pitchFamily="49" charset="0"/>
                <a:ea typeface="msgothic" charset="0"/>
                <a:cs typeface="msgothic" charset="0"/>
              </a:rPr>
              <a:t>0x08048000</a:t>
            </a:r>
          </a:p>
        </p:txBody>
      </p:sp>
      <p:sp>
        <p:nvSpPr>
          <p:cNvPr id="48" name="Text Box 33"/>
          <p:cNvSpPr txBox="1">
            <a:spLocks noChangeArrowheads="1"/>
          </p:cNvSpPr>
          <p:nvPr/>
        </p:nvSpPr>
        <p:spPr bwMode="auto">
          <a:xfrm>
            <a:off x="3905932" y="3498907"/>
            <a:ext cx="1111500" cy="268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latin typeface="Courier New" pitchFamily="49" charset="0"/>
                <a:ea typeface="msgothic" charset="0"/>
                <a:cs typeface="msgothic" charset="0"/>
              </a:rPr>
              <a:t>0x40000000</a:t>
            </a:r>
          </a:p>
        </p:txBody>
      </p:sp>
      <p:sp>
        <p:nvSpPr>
          <p:cNvPr id="49" name="Rectangle 34"/>
          <p:cNvSpPr>
            <a:spLocks noChangeArrowheads="1"/>
          </p:cNvSpPr>
          <p:nvPr/>
        </p:nvSpPr>
        <p:spPr bwMode="auto">
          <a:xfrm>
            <a:off x="4998661" y="5017558"/>
            <a:ext cx="2789238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Read/write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50" name="Rectangle 35"/>
          <p:cNvSpPr>
            <a:spLocks noChangeArrowheads="1"/>
          </p:cNvSpPr>
          <p:nvPr/>
        </p:nvSpPr>
        <p:spPr bwMode="auto">
          <a:xfrm>
            <a:off x="4998661" y="5643033"/>
            <a:ext cx="2789238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Read-only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.init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51" name="AutoShape 36"/>
          <p:cNvSpPr>
            <a:spLocks/>
          </p:cNvSpPr>
          <p:nvPr/>
        </p:nvSpPr>
        <p:spPr bwMode="auto">
          <a:xfrm>
            <a:off x="7836582" y="5026025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Text Box 37"/>
          <p:cNvSpPr txBox="1">
            <a:spLocks noChangeArrowheads="1"/>
          </p:cNvSpPr>
          <p:nvPr/>
        </p:nvSpPr>
        <p:spPr bwMode="auto">
          <a:xfrm>
            <a:off x="7988982" y="5010150"/>
            <a:ext cx="1149459" cy="13009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Loaded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from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the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executable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file</a:t>
            </a:r>
          </a:p>
        </p:txBody>
      </p:sp>
      <p:sp>
        <p:nvSpPr>
          <p:cNvPr id="53" name="Slide Number Placeholder 5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7998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464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Allocation </a:t>
            </a:r>
            <a:r>
              <a:rPr lang="en-GB" dirty="0" smtClean="0"/>
              <a:t>Example</a:t>
            </a:r>
            <a:endParaRPr lang="en-GB" dirty="0"/>
          </a:p>
        </p:txBody>
      </p:sp>
      <p:grpSp>
        <p:nvGrpSpPr>
          <p:cNvPr id="2" name="Group 97"/>
          <p:cNvGrpSpPr/>
          <p:nvPr/>
        </p:nvGrpSpPr>
        <p:grpSpPr>
          <a:xfrm>
            <a:off x="2992437" y="1614488"/>
            <a:ext cx="5181600" cy="304800"/>
            <a:chOff x="3006724" y="1614488"/>
            <a:chExt cx="5181600" cy="304800"/>
          </a:xfrm>
        </p:grpSpPr>
        <p:sp>
          <p:nvSpPr>
            <p:cNvPr id="11266" name="Rectangle 2"/>
            <p:cNvSpPr>
              <a:spLocks noChangeArrowheads="1"/>
            </p:cNvSpPr>
            <p:nvPr/>
          </p:nvSpPr>
          <p:spPr bwMode="auto">
            <a:xfrm>
              <a:off x="30067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33115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36163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39211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4225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4530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4835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5140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5445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5749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6054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6359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6664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Rectangle 15"/>
            <p:cNvSpPr>
              <a:spLocks noChangeArrowheads="1"/>
            </p:cNvSpPr>
            <p:nvPr/>
          </p:nvSpPr>
          <p:spPr bwMode="auto">
            <a:xfrm>
              <a:off x="6969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Rectangle 16"/>
            <p:cNvSpPr>
              <a:spLocks noChangeArrowheads="1"/>
            </p:cNvSpPr>
            <p:nvPr/>
          </p:nvSpPr>
          <p:spPr bwMode="auto">
            <a:xfrm>
              <a:off x="7273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>
              <a:off x="7578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>
              <a:off x="7883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33400" y="1582738"/>
            <a:ext cx="2111773" cy="359010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p1 = malloc(4)</a:t>
            </a:r>
          </a:p>
        </p:txBody>
      </p:sp>
      <p:grpSp>
        <p:nvGrpSpPr>
          <p:cNvPr id="3" name="Group 96"/>
          <p:cNvGrpSpPr/>
          <p:nvPr/>
        </p:nvGrpSpPr>
        <p:grpSpPr>
          <a:xfrm>
            <a:off x="2992437" y="2501901"/>
            <a:ext cx="5181600" cy="304800"/>
            <a:chOff x="3006724" y="2501901"/>
            <a:chExt cx="5181600" cy="304800"/>
          </a:xfrm>
        </p:grpSpPr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30067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33115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>
              <a:off x="36163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Rectangle 23"/>
            <p:cNvSpPr>
              <a:spLocks noChangeArrowheads="1"/>
            </p:cNvSpPr>
            <p:nvPr/>
          </p:nvSpPr>
          <p:spPr bwMode="auto">
            <a:xfrm>
              <a:off x="39211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42259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45307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48355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51403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Rectangle 28"/>
            <p:cNvSpPr>
              <a:spLocks noChangeArrowheads="1"/>
            </p:cNvSpPr>
            <p:nvPr/>
          </p:nvSpPr>
          <p:spPr bwMode="auto">
            <a:xfrm>
              <a:off x="54451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5749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6054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6359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66643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Rectangle 33"/>
            <p:cNvSpPr>
              <a:spLocks noChangeArrowheads="1"/>
            </p:cNvSpPr>
            <p:nvPr/>
          </p:nvSpPr>
          <p:spPr bwMode="auto">
            <a:xfrm>
              <a:off x="69691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8" name="Rectangle 34"/>
            <p:cNvSpPr>
              <a:spLocks noChangeArrowheads="1"/>
            </p:cNvSpPr>
            <p:nvPr/>
          </p:nvSpPr>
          <p:spPr bwMode="auto">
            <a:xfrm>
              <a:off x="7273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9" name="Rectangle 35"/>
            <p:cNvSpPr>
              <a:spLocks noChangeArrowheads="1"/>
            </p:cNvSpPr>
            <p:nvPr/>
          </p:nvSpPr>
          <p:spPr bwMode="auto">
            <a:xfrm>
              <a:off x="7578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0" name="Rectangle 36"/>
            <p:cNvSpPr>
              <a:spLocks noChangeArrowheads="1"/>
            </p:cNvSpPr>
            <p:nvPr/>
          </p:nvSpPr>
          <p:spPr bwMode="auto">
            <a:xfrm>
              <a:off x="7883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533400" y="2470150"/>
            <a:ext cx="2111773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p2 = malloc(5)</a:t>
            </a:r>
          </a:p>
        </p:txBody>
      </p:sp>
      <p:grpSp>
        <p:nvGrpSpPr>
          <p:cNvPr id="4" name="Group 95"/>
          <p:cNvGrpSpPr/>
          <p:nvPr/>
        </p:nvGrpSpPr>
        <p:grpSpPr>
          <a:xfrm>
            <a:off x="2992437" y="3389313"/>
            <a:ext cx="5181600" cy="304800"/>
            <a:chOff x="3006724" y="3389313"/>
            <a:chExt cx="5181600" cy="304800"/>
          </a:xfrm>
        </p:grpSpPr>
        <p:sp>
          <p:nvSpPr>
            <p:cNvPr id="11302" name="Rectangle 38"/>
            <p:cNvSpPr>
              <a:spLocks noChangeArrowheads="1"/>
            </p:cNvSpPr>
            <p:nvPr/>
          </p:nvSpPr>
          <p:spPr bwMode="auto">
            <a:xfrm>
              <a:off x="30067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3" name="Rectangle 39"/>
            <p:cNvSpPr>
              <a:spLocks noChangeArrowheads="1"/>
            </p:cNvSpPr>
            <p:nvPr/>
          </p:nvSpPr>
          <p:spPr bwMode="auto">
            <a:xfrm>
              <a:off x="33115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4" name="Rectangle 40"/>
            <p:cNvSpPr>
              <a:spLocks noChangeArrowheads="1"/>
            </p:cNvSpPr>
            <p:nvPr/>
          </p:nvSpPr>
          <p:spPr bwMode="auto">
            <a:xfrm>
              <a:off x="36163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" name="Rectangle 41"/>
            <p:cNvSpPr>
              <a:spLocks noChangeArrowheads="1"/>
            </p:cNvSpPr>
            <p:nvPr/>
          </p:nvSpPr>
          <p:spPr bwMode="auto">
            <a:xfrm>
              <a:off x="39211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6" name="Rectangle 42"/>
            <p:cNvSpPr>
              <a:spLocks noChangeArrowheads="1"/>
            </p:cNvSpPr>
            <p:nvPr/>
          </p:nvSpPr>
          <p:spPr bwMode="auto">
            <a:xfrm>
              <a:off x="42259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45307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48355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51403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54451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1" name="Rectangle 47"/>
            <p:cNvSpPr>
              <a:spLocks noChangeArrowheads="1"/>
            </p:cNvSpPr>
            <p:nvPr/>
          </p:nvSpPr>
          <p:spPr bwMode="auto">
            <a:xfrm>
              <a:off x="5749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" name="Rectangle 48"/>
            <p:cNvSpPr>
              <a:spLocks noChangeArrowheads="1"/>
            </p:cNvSpPr>
            <p:nvPr/>
          </p:nvSpPr>
          <p:spPr bwMode="auto">
            <a:xfrm>
              <a:off x="60547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3" name="Rectangle 49"/>
            <p:cNvSpPr>
              <a:spLocks noChangeArrowheads="1"/>
            </p:cNvSpPr>
            <p:nvPr/>
          </p:nvSpPr>
          <p:spPr bwMode="auto">
            <a:xfrm>
              <a:off x="63595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4" name="Rectangle 50"/>
            <p:cNvSpPr>
              <a:spLocks noChangeArrowheads="1"/>
            </p:cNvSpPr>
            <p:nvPr/>
          </p:nvSpPr>
          <p:spPr bwMode="auto">
            <a:xfrm>
              <a:off x="66643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5" name="Rectangle 51"/>
            <p:cNvSpPr>
              <a:spLocks noChangeArrowheads="1"/>
            </p:cNvSpPr>
            <p:nvPr/>
          </p:nvSpPr>
          <p:spPr bwMode="auto">
            <a:xfrm>
              <a:off x="69691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" name="Rectangle 52"/>
            <p:cNvSpPr>
              <a:spLocks noChangeArrowheads="1"/>
            </p:cNvSpPr>
            <p:nvPr/>
          </p:nvSpPr>
          <p:spPr bwMode="auto">
            <a:xfrm>
              <a:off x="7273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7" name="Rectangle 53"/>
            <p:cNvSpPr>
              <a:spLocks noChangeArrowheads="1"/>
            </p:cNvSpPr>
            <p:nvPr/>
          </p:nvSpPr>
          <p:spPr bwMode="auto">
            <a:xfrm>
              <a:off x="75787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Rectangle 54"/>
            <p:cNvSpPr>
              <a:spLocks noChangeArrowheads="1"/>
            </p:cNvSpPr>
            <p:nvPr/>
          </p:nvSpPr>
          <p:spPr bwMode="auto">
            <a:xfrm>
              <a:off x="78835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533400" y="3357563"/>
            <a:ext cx="2111773" cy="359010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p3 = malloc(6)</a:t>
            </a:r>
          </a:p>
        </p:txBody>
      </p:sp>
      <p:grpSp>
        <p:nvGrpSpPr>
          <p:cNvPr id="5" name="Group 93"/>
          <p:cNvGrpSpPr/>
          <p:nvPr/>
        </p:nvGrpSpPr>
        <p:grpSpPr>
          <a:xfrm>
            <a:off x="2992437" y="4276726"/>
            <a:ext cx="5181600" cy="304800"/>
            <a:chOff x="3036887" y="4276726"/>
            <a:chExt cx="5181600" cy="304800"/>
          </a:xfrm>
        </p:grpSpPr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30368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Rectangle 57"/>
            <p:cNvSpPr>
              <a:spLocks noChangeArrowheads="1"/>
            </p:cNvSpPr>
            <p:nvPr/>
          </p:nvSpPr>
          <p:spPr bwMode="auto">
            <a:xfrm>
              <a:off x="33416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Rectangle 58"/>
            <p:cNvSpPr>
              <a:spLocks noChangeArrowheads="1"/>
            </p:cNvSpPr>
            <p:nvPr/>
          </p:nvSpPr>
          <p:spPr bwMode="auto">
            <a:xfrm>
              <a:off x="36464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Rectangle 59"/>
            <p:cNvSpPr>
              <a:spLocks noChangeArrowheads="1"/>
            </p:cNvSpPr>
            <p:nvPr/>
          </p:nvSpPr>
          <p:spPr bwMode="auto">
            <a:xfrm>
              <a:off x="39512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4" name="Rectangle 60"/>
            <p:cNvSpPr>
              <a:spLocks noChangeArrowheads="1"/>
            </p:cNvSpPr>
            <p:nvPr/>
          </p:nvSpPr>
          <p:spPr bwMode="auto">
            <a:xfrm>
              <a:off x="42560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Rectangle 61"/>
            <p:cNvSpPr>
              <a:spLocks noChangeArrowheads="1"/>
            </p:cNvSpPr>
            <p:nvPr/>
          </p:nvSpPr>
          <p:spPr bwMode="auto">
            <a:xfrm>
              <a:off x="4560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4865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Rectangle 63"/>
            <p:cNvSpPr>
              <a:spLocks noChangeArrowheads="1"/>
            </p:cNvSpPr>
            <p:nvPr/>
          </p:nvSpPr>
          <p:spPr bwMode="auto">
            <a:xfrm>
              <a:off x="51704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54752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9" name="Rectangle 65"/>
            <p:cNvSpPr>
              <a:spLocks noChangeArrowheads="1"/>
            </p:cNvSpPr>
            <p:nvPr/>
          </p:nvSpPr>
          <p:spPr bwMode="auto">
            <a:xfrm>
              <a:off x="5780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0" name="Rectangle 66"/>
            <p:cNvSpPr>
              <a:spLocks noChangeArrowheads="1"/>
            </p:cNvSpPr>
            <p:nvPr/>
          </p:nvSpPr>
          <p:spPr bwMode="auto">
            <a:xfrm>
              <a:off x="60848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1" name="Rectangle 67"/>
            <p:cNvSpPr>
              <a:spLocks noChangeArrowheads="1"/>
            </p:cNvSpPr>
            <p:nvPr/>
          </p:nvSpPr>
          <p:spPr bwMode="auto">
            <a:xfrm>
              <a:off x="63896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2" name="Rectangle 68"/>
            <p:cNvSpPr>
              <a:spLocks noChangeArrowheads="1"/>
            </p:cNvSpPr>
            <p:nvPr/>
          </p:nvSpPr>
          <p:spPr bwMode="auto">
            <a:xfrm>
              <a:off x="66944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3" name="Rectangle 69"/>
            <p:cNvSpPr>
              <a:spLocks noChangeArrowheads="1"/>
            </p:cNvSpPr>
            <p:nvPr/>
          </p:nvSpPr>
          <p:spPr bwMode="auto">
            <a:xfrm>
              <a:off x="69992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4" name="Rectangle 70"/>
            <p:cNvSpPr>
              <a:spLocks noChangeArrowheads="1"/>
            </p:cNvSpPr>
            <p:nvPr/>
          </p:nvSpPr>
          <p:spPr bwMode="auto">
            <a:xfrm>
              <a:off x="7304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Rectangle 71"/>
            <p:cNvSpPr>
              <a:spLocks noChangeArrowheads="1"/>
            </p:cNvSpPr>
            <p:nvPr/>
          </p:nvSpPr>
          <p:spPr bwMode="auto">
            <a:xfrm>
              <a:off x="7608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6" name="Rectangle 72"/>
            <p:cNvSpPr>
              <a:spLocks noChangeArrowheads="1"/>
            </p:cNvSpPr>
            <p:nvPr/>
          </p:nvSpPr>
          <p:spPr bwMode="auto">
            <a:xfrm>
              <a:off x="7913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37" name="Text Box 73"/>
          <p:cNvSpPr txBox="1">
            <a:spLocks noChangeArrowheads="1"/>
          </p:cNvSpPr>
          <p:nvPr/>
        </p:nvSpPr>
        <p:spPr bwMode="auto">
          <a:xfrm>
            <a:off x="533400" y="4244975"/>
            <a:ext cx="1284624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grpSp>
        <p:nvGrpSpPr>
          <p:cNvPr id="6" name="Group 94"/>
          <p:cNvGrpSpPr/>
          <p:nvPr/>
        </p:nvGrpSpPr>
        <p:grpSpPr>
          <a:xfrm>
            <a:off x="2992437" y="5164138"/>
            <a:ext cx="5181600" cy="304800"/>
            <a:chOff x="2992437" y="5164138"/>
            <a:chExt cx="5181600" cy="304800"/>
          </a:xfrm>
        </p:grpSpPr>
        <p:sp>
          <p:nvSpPr>
            <p:cNvPr id="11338" name="Rectangle 74"/>
            <p:cNvSpPr>
              <a:spLocks noChangeArrowheads="1"/>
            </p:cNvSpPr>
            <p:nvPr/>
          </p:nvSpPr>
          <p:spPr bwMode="auto">
            <a:xfrm>
              <a:off x="29924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9" name="Rectangle 75"/>
            <p:cNvSpPr>
              <a:spLocks noChangeArrowheads="1"/>
            </p:cNvSpPr>
            <p:nvPr/>
          </p:nvSpPr>
          <p:spPr bwMode="auto">
            <a:xfrm>
              <a:off x="32972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0" name="Rectangle 76"/>
            <p:cNvSpPr>
              <a:spLocks noChangeArrowheads="1"/>
            </p:cNvSpPr>
            <p:nvPr/>
          </p:nvSpPr>
          <p:spPr bwMode="auto">
            <a:xfrm>
              <a:off x="36020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1" name="Rectangle 77"/>
            <p:cNvSpPr>
              <a:spLocks noChangeArrowheads="1"/>
            </p:cNvSpPr>
            <p:nvPr/>
          </p:nvSpPr>
          <p:spPr bwMode="auto">
            <a:xfrm>
              <a:off x="39068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2" name="Rectangle 78"/>
            <p:cNvSpPr>
              <a:spLocks noChangeArrowheads="1"/>
            </p:cNvSpPr>
            <p:nvPr/>
          </p:nvSpPr>
          <p:spPr bwMode="auto">
            <a:xfrm>
              <a:off x="4211637" y="5164138"/>
              <a:ext cx="3048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3" name="Rectangle 79"/>
            <p:cNvSpPr>
              <a:spLocks noChangeArrowheads="1"/>
            </p:cNvSpPr>
            <p:nvPr/>
          </p:nvSpPr>
          <p:spPr bwMode="auto">
            <a:xfrm>
              <a:off x="4516437" y="5164138"/>
              <a:ext cx="3048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4" name="Rectangle 80"/>
            <p:cNvSpPr>
              <a:spLocks noChangeArrowheads="1"/>
            </p:cNvSpPr>
            <p:nvPr/>
          </p:nvSpPr>
          <p:spPr bwMode="auto">
            <a:xfrm>
              <a:off x="48212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5" name="Rectangle 81"/>
            <p:cNvSpPr>
              <a:spLocks noChangeArrowheads="1"/>
            </p:cNvSpPr>
            <p:nvPr/>
          </p:nvSpPr>
          <p:spPr bwMode="auto">
            <a:xfrm>
              <a:off x="51260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" name="Rectangle 82"/>
            <p:cNvSpPr>
              <a:spLocks noChangeArrowheads="1"/>
            </p:cNvSpPr>
            <p:nvPr/>
          </p:nvSpPr>
          <p:spPr bwMode="auto">
            <a:xfrm>
              <a:off x="54308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Rectangle 83"/>
            <p:cNvSpPr>
              <a:spLocks noChangeArrowheads="1"/>
            </p:cNvSpPr>
            <p:nvPr/>
          </p:nvSpPr>
          <p:spPr bwMode="auto">
            <a:xfrm>
              <a:off x="57356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8" name="Rectangle 84"/>
            <p:cNvSpPr>
              <a:spLocks noChangeArrowheads="1"/>
            </p:cNvSpPr>
            <p:nvPr/>
          </p:nvSpPr>
          <p:spPr bwMode="auto">
            <a:xfrm>
              <a:off x="60404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9" name="Rectangle 85"/>
            <p:cNvSpPr>
              <a:spLocks noChangeArrowheads="1"/>
            </p:cNvSpPr>
            <p:nvPr/>
          </p:nvSpPr>
          <p:spPr bwMode="auto">
            <a:xfrm>
              <a:off x="63452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0" name="Rectangle 86"/>
            <p:cNvSpPr>
              <a:spLocks noChangeArrowheads="1"/>
            </p:cNvSpPr>
            <p:nvPr/>
          </p:nvSpPr>
          <p:spPr bwMode="auto">
            <a:xfrm>
              <a:off x="66500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1" name="Rectangle 87"/>
            <p:cNvSpPr>
              <a:spLocks noChangeArrowheads="1"/>
            </p:cNvSpPr>
            <p:nvPr/>
          </p:nvSpPr>
          <p:spPr bwMode="auto">
            <a:xfrm>
              <a:off x="69548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2" name="Rectangle 88"/>
            <p:cNvSpPr>
              <a:spLocks noChangeArrowheads="1"/>
            </p:cNvSpPr>
            <p:nvPr/>
          </p:nvSpPr>
          <p:spPr bwMode="auto">
            <a:xfrm>
              <a:off x="72596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3" name="Rectangle 89"/>
            <p:cNvSpPr>
              <a:spLocks noChangeArrowheads="1"/>
            </p:cNvSpPr>
            <p:nvPr/>
          </p:nvSpPr>
          <p:spPr bwMode="auto">
            <a:xfrm>
              <a:off x="75644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4" name="Rectangle 90"/>
            <p:cNvSpPr>
              <a:spLocks noChangeArrowheads="1"/>
            </p:cNvSpPr>
            <p:nvPr/>
          </p:nvSpPr>
          <p:spPr bwMode="auto">
            <a:xfrm>
              <a:off x="78692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55" name="Text Box 91"/>
          <p:cNvSpPr txBox="1">
            <a:spLocks noChangeArrowheads="1"/>
          </p:cNvSpPr>
          <p:nvPr/>
        </p:nvSpPr>
        <p:spPr bwMode="auto">
          <a:xfrm>
            <a:off x="533400" y="5132388"/>
            <a:ext cx="2111773" cy="359010"/>
          </a:xfrm>
          <a:prstGeom prst="rect">
            <a:avLst/>
          </a:prstGeom>
          <a:solidFill>
            <a:srgbClr val="D5F1C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p4 = malloc(2)</a:t>
            </a:r>
          </a:p>
        </p:txBody>
      </p:sp>
      <p:sp>
        <p:nvSpPr>
          <p:cNvPr id="99" name="Slide Number Placeholder 9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87016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going to implement that?!?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1" dirty="0" smtClean="0">
                <a:solidFill>
                  <a:srgbClr val="FF0000"/>
                </a:solidFill>
              </a:rPr>
              <a:t>Ideas?</a:t>
            </a:r>
            <a:endParaRPr lang="en-US" b="0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54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342900" y="381000"/>
            <a:ext cx="55245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Constraints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2893" y="1143000"/>
            <a:ext cx="8307387" cy="5562600"/>
          </a:xfrm>
          <a:ln/>
        </p:spPr>
        <p:txBody>
          <a:bodyPr/>
          <a:lstStyle/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Applications</a:t>
            </a:r>
            <a:endParaRPr lang="en-GB" dirty="0"/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issue arbitrary sequence of </a:t>
            </a:r>
            <a:r>
              <a:rPr lang="en-GB" dirty="0" err="1"/>
              <a:t>malloc</a:t>
            </a:r>
            <a:r>
              <a:rPr lang="en-GB" dirty="0"/>
              <a:t>() and free()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free</a:t>
            </a:r>
            <a:r>
              <a:rPr lang="en-GB" dirty="0"/>
              <a:t>() requests must </a:t>
            </a:r>
            <a:r>
              <a:rPr lang="en-GB" dirty="0" smtClean="0"/>
              <a:t>be to </a:t>
            </a:r>
            <a:r>
              <a:rPr lang="en-GB" dirty="0"/>
              <a:t>a </a:t>
            </a:r>
            <a:r>
              <a:rPr lang="en-GB" dirty="0" err="1"/>
              <a:t>malloc</a:t>
            </a:r>
            <a:r>
              <a:rPr lang="en-GB" dirty="0"/>
              <a:t>()’d block</a:t>
            </a:r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342900" y="381000"/>
            <a:ext cx="55245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Constraints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2893" y="1143000"/>
            <a:ext cx="8307387" cy="5562600"/>
          </a:xfrm>
          <a:ln/>
        </p:spPr>
        <p:txBody>
          <a:bodyPr/>
          <a:lstStyle/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Applications</a:t>
            </a:r>
            <a:endParaRPr lang="en-GB" dirty="0"/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issue arbitrary sequence of </a:t>
            </a:r>
            <a:r>
              <a:rPr lang="en-GB" dirty="0" err="1"/>
              <a:t>malloc</a:t>
            </a:r>
            <a:r>
              <a:rPr lang="en-GB" dirty="0"/>
              <a:t>() and free()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free</a:t>
            </a:r>
            <a:r>
              <a:rPr lang="en-GB" dirty="0"/>
              <a:t>() requests must </a:t>
            </a:r>
            <a:r>
              <a:rPr lang="en-GB" dirty="0" smtClean="0"/>
              <a:t>be to </a:t>
            </a:r>
            <a:r>
              <a:rPr lang="en-GB" dirty="0"/>
              <a:t>a </a:t>
            </a:r>
            <a:r>
              <a:rPr lang="en-GB" dirty="0" err="1"/>
              <a:t>malloc</a:t>
            </a:r>
            <a:r>
              <a:rPr lang="en-GB" dirty="0"/>
              <a:t>()’d block</a:t>
            </a:r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/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Allocators</a:t>
            </a:r>
            <a:endParaRPr lang="en-GB" dirty="0"/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control number or size of allocated </a:t>
            </a:r>
            <a:r>
              <a:rPr lang="en-GB" dirty="0" smtClean="0"/>
              <a:t>blocks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2794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342900" y="381000"/>
            <a:ext cx="55245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Constraints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2893" y="1143000"/>
            <a:ext cx="8307387" cy="5562600"/>
          </a:xfrm>
          <a:ln/>
        </p:spPr>
        <p:txBody>
          <a:bodyPr/>
          <a:lstStyle/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Applications</a:t>
            </a:r>
            <a:endParaRPr lang="en-GB" dirty="0"/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issue arbitrary sequence of </a:t>
            </a:r>
            <a:r>
              <a:rPr lang="en-GB" dirty="0" err="1"/>
              <a:t>malloc</a:t>
            </a:r>
            <a:r>
              <a:rPr lang="en-GB" dirty="0"/>
              <a:t>() and free()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free</a:t>
            </a:r>
            <a:r>
              <a:rPr lang="en-GB" dirty="0"/>
              <a:t>() requests must </a:t>
            </a:r>
            <a:r>
              <a:rPr lang="en-GB" dirty="0" smtClean="0"/>
              <a:t>be to </a:t>
            </a:r>
            <a:r>
              <a:rPr lang="en-GB" dirty="0"/>
              <a:t>a </a:t>
            </a:r>
            <a:r>
              <a:rPr lang="en-GB" dirty="0" err="1"/>
              <a:t>malloc</a:t>
            </a:r>
            <a:r>
              <a:rPr lang="en-GB" dirty="0"/>
              <a:t>()’d block</a:t>
            </a:r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/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Allocators</a:t>
            </a:r>
            <a:endParaRPr lang="en-GB" dirty="0"/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control number or size of allocated blocks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respond immediately to </a:t>
            </a:r>
            <a:r>
              <a:rPr lang="en-GB" dirty="0" err="1"/>
              <a:t>malloc</a:t>
            </a:r>
            <a:r>
              <a:rPr lang="en-GB" dirty="0"/>
              <a:t>() requests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can’t reorder or buffer </a:t>
            </a:r>
            <a:r>
              <a:rPr lang="en-GB" dirty="0" smtClean="0"/>
              <a:t>requests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2794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342900" y="381000"/>
            <a:ext cx="55245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Constraints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2893" y="1143000"/>
            <a:ext cx="8307387" cy="5562600"/>
          </a:xfrm>
          <a:ln/>
        </p:spPr>
        <p:txBody>
          <a:bodyPr/>
          <a:lstStyle/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Applications</a:t>
            </a:r>
            <a:endParaRPr lang="en-GB" dirty="0"/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issue arbitrary sequence of </a:t>
            </a:r>
            <a:r>
              <a:rPr lang="en-GB" dirty="0" err="1"/>
              <a:t>malloc</a:t>
            </a:r>
            <a:r>
              <a:rPr lang="en-GB" dirty="0"/>
              <a:t>() and free()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free</a:t>
            </a:r>
            <a:r>
              <a:rPr lang="en-GB" dirty="0"/>
              <a:t>() requests must </a:t>
            </a:r>
            <a:r>
              <a:rPr lang="en-GB" dirty="0" smtClean="0"/>
              <a:t>be to </a:t>
            </a:r>
            <a:r>
              <a:rPr lang="en-GB" dirty="0"/>
              <a:t>a </a:t>
            </a:r>
            <a:r>
              <a:rPr lang="en-GB" dirty="0" err="1"/>
              <a:t>malloc</a:t>
            </a:r>
            <a:r>
              <a:rPr lang="en-GB" dirty="0"/>
              <a:t>()’d block</a:t>
            </a:r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/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Allocators</a:t>
            </a:r>
            <a:endParaRPr lang="en-GB" dirty="0"/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control number or size of allocated blocks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respond immediately to </a:t>
            </a:r>
            <a:r>
              <a:rPr lang="en-GB" dirty="0" err="1"/>
              <a:t>malloc</a:t>
            </a:r>
            <a:r>
              <a:rPr lang="en-GB" dirty="0"/>
              <a:t>() requests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can’t reorder or buffer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allocate blocks from free memory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 only place allocated blocks in free </a:t>
            </a:r>
            <a:r>
              <a:rPr lang="en-GB" dirty="0" smtClean="0"/>
              <a:t>memory, </a:t>
            </a:r>
            <a:r>
              <a:rPr lang="en-GB" i="1" dirty="0" smtClean="0">
                <a:solidFill>
                  <a:srgbClr val="FF0000"/>
                </a:solidFill>
              </a:rPr>
              <a:t>why?</a:t>
            </a:r>
            <a:endParaRPr lang="en-GB" i="1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2794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342900" y="381000"/>
            <a:ext cx="55245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Constraints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2893" y="1143000"/>
            <a:ext cx="8307387" cy="5562600"/>
          </a:xfrm>
          <a:ln/>
        </p:spPr>
        <p:txBody>
          <a:bodyPr/>
          <a:lstStyle/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Applications</a:t>
            </a:r>
            <a:endParaRPr lang="en-GB" dirty="0"/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issue arbitrary sequence of </a:t>
            </a:r>
            <a:r>
              <a:rPr lang="en-GB" dirty="0" err="1"/>
              <a:t>malloc</a:t>
            </a:r>
            <a:r>
              <a:rPr lang="en-GB" dirty="0"/>
              <a:t>() and free()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free</a:t>
            </a:r>
            <a:r>
              <a:rPr lang="en-GB" dirty="0"/>
              <a:t>() requests must </a:t>
            </a:r>
            <a:r>
              <a:rPr lang="en-GB" dirty="0" smtClean="0"/>
              <a:t>be to </a:t>
            </a:r>
            <a:r>
              <a:rPr lang="en-GB" dirty="0"/>
              <a:t>a </a:t>
            </a:r>
            <a:r>
              <a:rPr lang="en-GB" dirty="0" err="1"/>
              <a:t>malloc</a:t>
            </a:r>
            <a:r>
              <a:rPr lang="en-GB" dirty="0"/>
              <a:t>()’d block</a:t>
            </a:r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/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Allocators</a:t>
            </a:r>
            <a:endParaRPr lang="en-GB" dirty="0"/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control number or size of allocated blocks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respond immediately to </a:t>
            </a:r>
            <a:r>
              <a:rPr lang="en-GB" dirty="0" err="1"/>
              <a:t>malloc</a:t>
            </a:r>
            <a:r>
              <a:rPr lang="en-GB" dirty="0"/>
              <a:t>() requests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can’t reorder or buffer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allocate blocks from free memory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 only place allocated blocks in free memory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align blocks so they satisfy all alignment requirements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8 byte alignment for GNU </a:t>
            </a:r>
            <a:r>
              <a:rPr lang="en-GB" dirty="0" err="1"/>
              <a:t>malloc</a:t>
            </a:r>
            <a:r>
              <a:rPr lang="en-GB" dirty="0"/>
              <a:t> (</a:t>
            </a:r>
            <a:r>
              <a:rPr lang="en-GB" b="1" dirty="0" err="1">
                <a:latin typeface="Courier New" pitchFamily="49" charset="0"/>
              </a:rPr>
              <a:t>libc</a:t>
            </a:r>
            <a:r>
              <a:rPr lang="en-GB" dirty="0"/>
              <a:t> </a:t>
            </a:r>
            <a:r>
              <a:rPr lang="en-GB" dirty="0" err="1"/>
              <a:t>malloc</a:t>
            </a:r>
            <a:r>
              <a:rPr lang="en-GB" dirty="0"/>
              <a:t>) on Linux </a:t>
            </a:r>
            <a:r>
              <a:rPr lang="en-GB" dirty="0" smtClean="0"/>
              <a:t>boxes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64484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342900" y="381000"/>
            <a:ext cx="55245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Constraints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2893" y="1143000"/>
            <a:ext cx="8307387" cy="5562600"/>
          </a:xfrm>
          <a:ln/>
        </p:spPr>
        <p:txBody>
          <a:bodyPr/>
          <a:lstStyle/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Applications</a:t>
            </a:r>
            <a:endParaRPr lang="en-GB" dirty="0"/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issue arbitrary sequence of </a:t>
            </a:r>
            <a:r>
              <a:rPr lang="en-GB" dirty="0" err="1"/>
              <a:t>malloc</a:t>
            </a:r>
            <a:r>
              <a:rPr lang="en-GB" dirty="0"/>
              <a:t>() and free()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free</a:t>
            </a:r>
            <a:r>
              <a:rPr lang="en-GB" dirty="0"/>
              <a:t>() requests must </a:t>
            </a:r>
            <a:r>
              <a:rPr lang="en-GB" dirty="0" smtClean="0"/>
              <a:t>be to </a:t>
            </a:r>
            <a:r>
              <a:rPr lang="en-GB" dirty="0"/>
              <a:t>a </a:t>
            </a:r>
            <a:r>
              <a:rPr lang="en-GB" dirty="0" err="1"/>
              <a:t>malloc</a:t>
            </a:r>
            <a:r>
              <a:rPr lang="en-GB" dirty="0"/>
              <a:t>()’d block</a:t>
            </a:r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/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Allocators</a:t>
            </a:r>
            <a:endParaRPr lang="en-GB" dirty="0"/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control number or size of allocated blocks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respond immediately to </a:t>
            </a:r>
            <a:r>
              <a:rPr lang="en-GB" dirty="0" err="1"/>
              <a:t>malloc</a:t>
            </a:r>
            <a:r>
              <a:rPr lang="en-GB" dirty="0"/>
              <a:t>() requests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can’t reorder or buffer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allocate blocks from free memory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 only place allocated blocks in free memory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align blocks so they satisfy all alignment requirements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8 byte alignment for GNU </a:t>
            </a:r>
            <a:r>
              <a:rPr lang="en-GB" dirty="0" err="1"/>
              <a:t>malloc</a:t>
            </a:r>
            <a:r>
              <a:rPr lang="en-GB" dirty="0"/>
              <a:t> (</a:t>
            </a:r>
            <a:r>
              <a:rPr lang="en-GB" b="1" dirty="0" err="1">
                <a:latin typeface="Courier New" pitchFamily="49" charset="0"/>
              </a:rPr>
              <a:t>libc</a:t>
            </a:r>
            <a:r>
              <a:rPr lang="en-GB" dirty="0"/>
              <a:t> </a:t>
            </a:r>
            <a:r>
              <a:rPr lang="en-GB" dirty="0" err="1"/>
              <a:t>malloc</a:t>
            </a:r>
            <a:r>
              <a:rPr lang="en-GB" dirty="0"/>
              <a:t>) on Linux boxes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manipulate and modify only free </a:t>
            </a:r>
            <a:r>
              <a:rPr lang="en-GB" dirty="0" smtClean="0"/>
              <a:t>memory, </a:t>
            </a:r>
            <a:r>
              <a:rPr lang="en-GB" i="1" dirty="0" smtClean="0">
                <a:solidFill>
                  <a:srgbClr val="FF0000"/>
                </a:solidFill>
              </a:rPr>
              <a:t>why and what for?</a:t>
            </a:r>
            <a:endParaRPr lang="en-GB" i="1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7271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342900" y="381000"/>
            <a:ext cx="55245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Constraints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2893" y="1143000"/>
            <a:ext cx="8307387" cy="5562600"/>
          </a:xfrm>
          <a:ln/>
        </p:spPr>
        <p:txBody>
          <a:bodyPr/>
          <a:lstStyle/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Applications</a:t>
            </a:r>
            <a:endParaRPr lang="en-GB" dirty="0"/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issue arbitrary sequence of </a:t>
            </a:r>
            <a:r>
              <a:rPr lang="en-GB" dirty="0" err="1"/>
              <a:t>malloc</a:t>
            </a:r>
            <a:r>
              <a:rPr lang="en-GB" dirty="0"/>
              <a:t>() and free()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free</a:t>
            </a:r>
            <a:r>
              <a:rPr lang="en-GB" dirty="0"/>
              <a:t>() requests must </a:t>
            </a:r>
            <a:r>
              <a:rPr lang="en-GB" dirty="0" smtClean="0"/>
              <a:t>be to </a:t>
            </a:r>
            <a:r>
              <a:rPr lang="en-GB" dirty="0"/>
              <a:t>a </a:t>
            </a:r>
            <a:r>
              <a:rPr lang="en-GB" dirty="0" err="1"/>
              <a:t>malloc</a:t>
            </a:r>
            <a:r>
              <a:rPr lang="en-GB" dirty="0"/>
              <a:t>()’d block</a:t>
            </a:r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/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Allocators</a:t>
            </a:r>
            <a:endParaRPr lang="en-GB" dirty="0"/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control number or size of allocated blocks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respond immediately to </a:t>
            </a:r>
            <a:r>
              <a:rPr lang="en-GB" dirty="0" err="1"/>
              <a:t>malloc</a:t>
            </a:r>
            <a:r>
              <a:rPr lang="en-GB" dirty="0"/>
              <a:t>() requests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can’t reorder or buffer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allocate blocks from free memory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 only place allocated blocks in free memory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align blocks so they satisfy all alignment requirements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8 byte alignment for GNU </a:t>
            </a:r>
            <a:r>
              <a:rPr lang="en-GB" dirty="0" err="1"/>
              <a:t>malloc</a:t>
            </a:r>
            <a:r>
              <a:rPr lang="en-GB" dirty="0"/>
              <a:t> (</a:t>
            </a:r>
            <a:r>
              <a:rPr lang="en-GB" b="1" dirty="0" err="1">
                <a:latin typeface="Courier New" pitchFamily="49" charset="0"/>
              </a:rPr>
              <a:t>libc</a:t>
            </a:r>
            <a:r>
              <a:rPr lang="en-GB" dirty="0"/>
              <a:t> </a:t>
            </a:r>
            <a:r>
              <a:rPr lang="en-GB" dirty="0" err="1"/>
              <a:t>malloc</a:t>
            </a:r>
            <a:r>
              <a:rPr lang="en-GB" dirty="0"/>
              <a:t>) on Linux boxes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manipulate and modify only free memory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move the allocated blocks once they are </a:t>
            </a:r>
            <a:r>
              <a:rPr lang="en-GB" dirty="0" err="1"/>
              <a:t>malloc</a:t>
            </a:r>
            <a:r>
              <a:rPr lang="en-GB" dirty="0"/>
              <a:t>()’</a:t>
            </a:r>
            <a:r>
              <a:rPr lang="en-GB" dirty="0" smtClean="0"/>
              <a:t>d</a:t>
            </a:r>
            <a:endParaRPr lang="en-GB" dirty="0"/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compaction is not </a:t>
            </a:r>
            <a:r>
              <a:rPr lang="en-GB" dirty="0" smtClean="0"/>
              <a:t>allowed. </a:t>
            </a:r>
            <a:r>
              <a:rPr lang="en-GB" i="1" dirty="0" smtClean="0">
                <a:solidFill>
                  <a:srgbClr val="FF0000"/>
                </a:solidFill>
              </a:rPr>
              <a:t>Why not?</a:t>
            </a:r>
            <a:endParaRPr lang="en-GB" i="1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4853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364524" y="569913"/>
            <a:ext cx="7670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</a:t>
            </a:r>
            <a:r>
              <a:rPr lang="en-GB" dirty="0" smtClean="0"/>
              <a:t>Goal: </a:t>
            </a:r>
            <a:r>
              <a:rPr lang="en-GB" dirty="0"/>
              <a:t>Throughput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04938"/>
            <a:ext cx="87010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Given some sequence of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/>
              <a:t> and </a:t>
            </a:r>
            <a:r>
              <a:rPr lang="en-GB" dirty="0">
                <a:latin typeface="Courier New" pitchFamily="49" charset="0"/>
              </a:rPr>
              <a:t>free</a:t>
            </a:r>
            <a:r>
              <a:rPr lang="en-GB" dirty="0"/>
              <a:t> requests: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i="1" dirty="0"/>
              <a:t>R</a:t>
            </a:r>
            <a:r>
              <a:rPr lang="en-GB" i="1" baseline="-25000" dirty="0"/>
              <a:t>0</a:t>
            </a:r>
            <a:r>
              <a:rPr lang="en-GB" i="1" dirty="0"/>
              <a:t>, R</a:t>
            </a:r>
            <a:r>
              <a:rPr lang="en-GB" i="1" baseline="-25000" dirty="0"/>
              <a:t>1</a:t>
            </a:r>
            <a:r>
              <a:rPr lang="en-GB" i="1" dirty="0"/>
              <a:t>, ...,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dirty="0"/>
              <a:t>, ... , R</a:t>
            </a:r>
            <a:r>
              <a:rPr lang="en-GB" i="1" baseline="-25000" dirty="0"/>
              <a:t>n-1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i="1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Goals: maximize throughput and peak memory utilization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These goals are often </a:t>
            </a:r>
            <a:r>
              <a:rPr lang="en-GB" dirty="0" smtClean="0"/>
              <a:t>conflicting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smtClean="0">
                <a:solidFill>
                  <a:srgbClr val="FF0000"/>
                </a:solidFill>
              </a:rPr>
              <a:t>What’s throughput?</a:t>
            </a:r>
            <a:endParaRPr lang="en-GB" i="1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65532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Process Memory Image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457575" y="1233488"/>
            <a:ext cx="3200400" cy="487362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kernel virtual memory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457575" y="1981200"/>
            <a:ext cx="3200400" cy="2343150"/>
          </a:xfrm>
          <a:prstGeom prst="rect">
            <a:avLst/>
          </a:prstGeom>
          <a:solidFill>
            <a:srgbClr val="C0C0C0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457575" y="4327525"/>
            <a:ext cx="3200400" cy="669925"/>
          </a:xfrm>
          <a:prstGeom prst="rect">
            <a:avLst/>
          </a:prstGeom>
          <a:solidFill>
            <a:srgbClr val="D5F1CF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run-time </a:t>
            </a:r>
            <a:r>
              <a:rPr lang="en-GB" sz="1800" b="1" dirty="0" smtClean="0">
                <a:latin typeface="Calibri" pitchFamily="34" charset="0"/>
              </a:rPr>
              <a:t>heap</a:t>
            </a:r>
            <a:endParaRPr lang="en-GB" sz="1800" b="1" dirty="0">
              <a:latin typeface="Calibri" pitchFamily="34" charset="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457575" y="5743575"/>
            <a:ext cx="3200400" cy="396875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program text (.</a:t>
            </a:r>
            <a:r>
              <a:rPr lang="en-GB" sz="1800" b="1" dirty="0">
                <a:latin typeface="Courier New" pitchFamily="49" charset="0"/>
              </a:rPr>
              <a:t>text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3457575" y="5362575"/>
            <a:ext cx="3200400" cy="396875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initialized data (.</a:t>
            </a:r>
            <a:r>
              <a:rPr lang="en-GB" sz="1800" b="1" dirty="0">
                <a:latin typeface="Courier New" pitchFamily="49" charset="0"/>
              </a:rPr>
              <a:t>data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3457575" y="4981575"/>
            <a:ext cx="3200400" cy="396875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uninitialized data (.</a:t>
            </a:r>
            <a:r>
              <a:rPr lang="en-GB" sz="1800" b="1" dirty="0" err="1">
                <a:latin typeface="Courier New" pitchFamily="49" charset="0"/>
              </a:rPr>
              <a:t>bss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3457575" y="1690688"/>
            <a:ext cx="3200400" cy="334962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stack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3457575" y="6124575"/>
            <a:ext cx="3200400" cy="396875"/>
          </a:xfrm>
          <a:prstGeom prst="rect">
            <a:avLst/>
          </a:prstGeom>
          <a:solidFill>
            <a:srgbClr val="C0C0C0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154363" y="6339601"/>
            <a:ext cx="298778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361900" y="1847767"/>
            <a:ext cx="1087437" cy="384176"/>
            <a:chOff x="1493" y="1138"/>
            <a:chExt cx="685" cy="242"/>
          </a:xfrm>
        </p:grpSpPr>
        <p:sp>
          <p:nvSpPr>
            <p:cNvPr id="7184" name="Text Box 16"/>
            <p:cNvSpPr txBox="1">
              <a:spLocks noChangeArrowheads="1"/>
            </p:cNvSpPr>
            <p:nvPr/>
          </p:nvSpPr>
          <p:spPr bwMode="auto">
            <a:xfrm>
              <a:off x="1493" y="1138"/>
              <a:ext cx="502" cy="24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7185" name="Line 17"/>
            <p:cNvSpPr>
              <a:spLocks noChangeShapeType="1"/>
            </p:cNvSpPr>
            <p:nvPr/>
          </p:nvSpPr>
          <p:spPr bwMode="auto">
            <a:xfrm flipV="1">
              <a:off x="1956" y="1251"/>
              <a:ext cx="222" cy="5"/>
            </a:xfrm>
            <a:prstGeom prst="line">
              <a:avLst/>
            </a:prstGeom>
            <a:noFill/>
            <a:ln w="2556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6781800" y="1129098"/>
            <a:ext cx="2119313" cy="638175"/>
            <a:chOff x="4272" y="732"/>
            <a:chExt cx="1335" cy="402"/>
          </a:xfrm>
        </p:grpSpPr>
        <p:sp>
          <p:nvSpPr>
            <p:cNvPr id="7186" name="Text Box 18"/>
            <p:cNvSpPr txBox="1">
              <a:spLocks noChangeArrowheads="1"/>
            </p:cNvSpPr>
            <p:nvPr/>
          </p:nvSpPr>
          <p:spPr bwMode="auto">
            <a:xfrm>
              <a:off x="4365" y="732"/>
              <a:ext cx="1242" cy="40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990000"/>
                  </a:solidFill>
                  <a:latin typeface="Calibri" pitchFamily="34" charset="0"/>
                </a:rPr>
                <a:t>memory protected</a:t>
              </a:r>
              <a:br>
                <a:rPr lang="en-GB" sz="1800" b="1" dirty="0">
                  <a:solidFill>
                    <a:srgbClr val="990000"/>
                  </a:solidFill>
                  <a:latin typeface="Calibri" pitchFamily="34" charset="0"/>
                </a:rPr>
              </a:br>
              <a:r>
                <a:rPr lang="en-GB" sz="1800" b="1" dirty="0">
                  <a:solidFill>
                    <a:srgbClr val="990000"/>
                  </a:solidFill>
                  <a:latin typeface="Calibri" pitchFamily="34" charset="0"/>
                </a:rPr>
                <a:t>from user code</a:t>
              </a:r>
            </a:p>
          </p:txBody>
        </p:sp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 flipV="1">
              <a:off x="4272" y="747"/>
              <a:ext cx="1" cy="338"/>
            </a:xfrm>
            <a:prstGeom prst="line">
              <a:avLst/>
            </a:prstGeom>
            <a:noFill/>
            <a:ln w="38160">
              <a:solidFill>
                <a:srgbClr val="99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990000"/>
                </a:solidFill>
              </a:endParaRPr>
            </a:p>
          </p:txBody>
        </p:sp>
      </p:grpSp>
      <p:sp>
        <p:nvSpPr>
          <p:cNvPr id="7195" name="Rectangle 27"/>
          <p:cNvSpPr>
            <a:spLocks noChangeArrowheads="1"/>
          </p:cNvSpPr>
          <p:nvPr/>
        </p:nvSpPr>
        <p:spPr bwMode="auto">
          <a:xfrm>
            <a:off x="8763000" y="6477000"/>
            <a:ext cx="152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Down Arrow 24"/>
          <p:cNvSpPr/>
          <p:nvPr/>
        </p:nvSpPr>
        <p:spPr bwMode="auto">
          <a:xfrm>
            <a:off x="4800600" y="2032457"/>
            <a:ext cx="533400" cy="435411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6" name="Down Arrow 25"/>
          <p:cNvSpPr/>
          <p:nvPr/>
        </p:nvSpPr>
        <p:spPr bwMode="auto">
          <a:xfrm flipV="1">
            <a:off x="4800600" y="3877962"/>
            <a:ext cx="533400" cy="435411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8878" y="3452479"/>
            <a:ext cx="20283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 smtClean="0">
                <a:solidFill>
                  <a:srgbClr val="FF0000"/>
                </a:solidFill>
                <a:latin typeface="Calibri" pitchFamily="34" charset="0"/>
              </a:rPr>
              <a:t>What is the heap for?</a:t>
            </a:r>
          </a:p>
          <a:p>
            <a:r>
              <a:rPr lang="en-US" sz="1600" b="0" i="1" dirty="0" smtClean="0">
                <a:solidFill>
                  <a:srgbClr val="FF0000"/>
                </a:solidFill>
                <a:latin typeface="Calibri" pitchFamily="34" charset="0"/>
              </a:rPr>
              <a:t>How do we use it?</a:t>
            </a:r>
          </a:p>
        </p:txBody>
      </p:sp>
    </p:spTree>
    <p:extLst>
      <p:ext uri="{BB962C8B-B14F-4D97-AF65-F5344CB8AC3E}">
        <p14:creationId xmlns:p14="http://schemas.microsoft.com/office/powerpoint/2010/main" val="36629094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364524" y="569913"/>
            <a:ext cx="7670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</a:t>
            </a:r>
            <a:r>
              <a:rPr lang="en-GB" dirty="0" smtClean="0"/>
              <a:t>Goal: </a:t>
            </a:r>
            <a:r>
              <a:rPr lang="en-GB" dirty="0"/>
              <a:t>Throughput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04938"/>
            <a:ext cx="87010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Given some sequence of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/>
              <a:t> and </a:t>
            </a:r>
            <a:r>
              <a:rPr lang="en-GB" dirty="0">
                <a:latin typeface="Courier New" pitchFamily="49" charset="0"/>
              </a:rPr>
              <a:t>free</a:t>
            </a:r>
            <a:r>
              <a:rPr lang="en-GB" dirty="0"/>
              <a:t> requests: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i="1" dirty="0"/>
              <a:t>R</a:t>
            </a:r>
            <a:r>
              <a:rPr lang="en-GB" i="1" baseline="-25000" dirty="0"/>
              <a:t>0</a:t>
            </a:r>
            <a:r>
              <a:rPr lang="en-GB" i="1" dirty="0"/>
              <a:t>, R</a:t>
            </a:r>
            <a:r>
              <a:rPr lang="en-GB" i="1" baseline="-25000" dirty="0"/>
              <a:t>1</a:t>
            </a:r>
            <a:r>
              <a:rPr lang="en-GB" i="1" dirty="0"/>
              <a:t>, ...,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dirty="0"/>
              <a:t>, ... , R</a:t>
            </a:r>
            <a:r>
              <a:rPr lang="en-GB" i="1" baseline="-25000" dirty="0"/>
              <a:t>n-1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i="1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Goals: maximize throughput and peak memory utilization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These goals are often </a:t>
            </a:r>
            <a:r>
              <a:rPr lang="en-GB" dirty="0" smtClean="0"/>
              <a:t>conflicting</a:t>
            </a: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Throughput: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Number of completed requests per unit time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Example: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5,000  </a:t>
            </a:r>
            <a:r>
              <a:rPr lang="en-GB" b="1" dirty="0" err="1">
                <a:latin typeface="Courier New" pitchFamily="49" charset="0"/>
              </a:rPr>
              <a:t>malloc</a:t>
            </a:r>
            <a:r>
              <a:rPr lang="en-GB" b="1" dirty="0">
                <a:latin typeface="Courier New" pitchFamily="49" charset="0"/>
              </a:rPr>
              <a:t>()</a:t>
            </a:r>
            <a:r>
              <a:rPr lang="en-GB" dirty="0"/>
              <a:t> calls and 5,000 </a:t>
            </a:r>
            <a:r>
              <a:rPr lang="en-GB" b="1" dirty="0">
                <a:latin typeface="Courier New" pitchFamily="49" charset="0"/>
              </a:rPr>
              <a:t>free()</a:t>
            </a:r>
            <a:r>
              <a:rPr lang="en-GB" b="1" dirty="0"/>
              <a:t> </a:t>
            </a:r>
            <a:r>
              <a:rPr lang="en-GB" dirty="0"/>
              <a:t>calls in 10 seconds 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Throughput is 1,000 </a:t>
            </a:r>
            <a:r>
              <a:rPr lang="en-GB" dirty="0" smtClean="0"/>
              <a:t>operations/second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 smtClean="0">
                <a:solidFill>
                  <a:srgbClr val="C00000"/>
                </a:solidFill>
              </a:rPr>
              <a:t>How to do </a:t>
            </a:r>
            <a:r>
              <a:rPr lang="en-GB" b="1" i="1" dirty="0" err="1" smtClean="0">
                <a:solidFill>
                  <a:srgbClr val="C00000"/>
                </a:solidFill>
                <a:latin typeface="Courier New" pitchFamily="49" charset="0"/>
              </a:rPr>
              <a:t>malloc</a:t>
            </a:r>
            <a:r>
              <a:rPr lang="en-GB" b="1" i="1" dirty="0" smtClean="0">
                <a:solidFill>
                  <a:srgbClr val="C00000"/>
                </a:solidFill>
                <a:latin typeface="Courier New" pitchFamily="49" charset="0"/>
              </a:rPr>
              <a:t>()</a:t>
            </a:r>
            <a:r>
              <a:rPr lang="en-GB" b="1" i="1" dirty="0" smtClean="0">
                <a:solidFill>
                  <a:srgbClr val="C00000"/>
                </a:solidFill>
              </a:rPr>
              <a:t> and </a:t>
            </a:r>
            <a:r>
              <a:rPr lang="en-GB" b="1" i="1" dirty="0" smtClean="0">
                <a:solidFill>
                  <a:srgbClr val="C00000"/>
                </a:solidFill>
                <a:latin typeface="Courier New" pitchFamily="49" charset="0"/>
              </a:rPr>
              <a:t>free()</a:t>
            </a:r>
            <a:r>
              <a:rPr lang="en-GB" b="1" i="1" dirty="0" smtClean="0">
                <a:solidFill>
                  <a:srgbClr val="C00000"/>
                </a:solidFill>
              </a:rPr>
              <a:t> in O(1)? What’s the problem?</a:t>
            </a:r>
            <a:endParaRPr lang="en-GB" b="1" i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2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699500" cy="10969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</a:t>
            </a:r>
            <a:r>
              <a:rPr lang="en-GB" dirty="0" smtClean="0"/>
              <a:t>Goal: Peak </a:t>
            </a:r>
            <a:r>
              <a:rPr lang="en-GB" dirty="0"/>
              <a:t>Memory Utilization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8300" y="1295400"/>
            <a:ext cx="8470900" cy="5216525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Given some sequence of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/>
              <a:t> and </a:t>
            </a:r>
            <a:r>
              <a:rPr lang="en-GB" dirty="0">
                <a:latin typeface="Courier New" pitchFamily="49" charset="0"/>
              </a:rPr>
              <a:t>free</a:t>
            </a:r>
            <a:r>
              <a:rPr lang="en-GB" dirty="0"/>
              <a:t> requests: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i="1" dirty="0"/>
              <a:t>R</a:t>
            </a:r>
            <a:r>
              <a:rPr lang="en-GB" i="1" baseline="-25000" dirty="0"/>
              <a:t>0</a:t>
            </a:r>
            <a:r>
              <a:rPr lang="en-GB" i="1" dirty="0"/>
              <a:t>, R</a:t>
            </a:r>
            <a:r>
              <a:rPr lang="en-GB" i="1" baseline="-25000" dirty="0"/>
              <a:t>1</a:t>
            </a:r>
            <a:r>
              <a:rPr lang="en-GB" i="1" dirty="0"/>
              <a:t>, ...,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dirty="0"/>
              <a:t>, ... , </a:t>
            </a:r>
            <a:r>
              <a:rPr lang="en-GB" i="1" dirty="0" smtClean="0"/>
              <a:t>R</a:t>
            </a:r>
            <a:r>
              <a:rPr lang="en-GB" i="1" baseline="-25000" dirty="0" smtClean="0"/>
              <a:t>n-1</a:t>
            </a:r>
            <a:endParaRPr lang="en-GB" sz="1200" i="1" dirty="0"/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Def:</a:t>
            </a:r>
            <a:r>
              <a:rPr lang="en-GB" i="1" dirty="0"/>
              <a:t> Aggregate </a:t>
            </a:r>
            <a:r>
              <a:rPr lang="en-GB" i="1" dirty="0" smtClean="0"/>
              <a:t>payload </a:t>
            </a:r>
            <a:r>
              <a:rPr lang="en-GB" i="1" dirty="0" err="1" smtClean="0"/>
              <a:t>P</a:t>
            </a:r>
            <a:r>
              <a:rPr lang="en-GB" i="1" baseline="-25000" dirty="0" err="1" smtClean="0"/>
              <a:t>k</a:t>
            </a:r>
            <a:r>
              <a:rPr lang="en-GB" dirty="0" smtClean="0"/>
              <a:t> </a:t>
            </a:r>
            <a:endParaRPr lang="en-GB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dirty="0" err="1">
                <a:latin typeface="Courier New" pitchFamily="49" charset="0"/>
              </a:rPr>
              <a:t>malloc</a:t>
            </a:r>
            <a:r>
              <a:rPr lang="en-GB" b="1" dirty="0">
                <a:latin typeface="Courier New" pitchFamily="49" charset="0"/>
              </a:rPr>
              <a:t>(p)</a:t>
            </a:r>
            <a:r>
              <a:rPr lang="en-GB" dirty="0"/>
              <a:t> results in a block with a </a:t>
            </a:r>
            <a:r>
              <a:rPr lang="en-GB" b="1" i="1" dirty="0">
                <a:solidFill>
                  <a:srgbClr val="C00000"/>
                </a:solidFill>
              </a:rPr>
              <a:t>payload</a:t>
            </a:r>
            <a:r>
              <a:rPr lang="en-GB" dirty="0"/>
              <a:t> of </a:t>
            </a:r>
            <a:r>
              <a:rPr lang="en-GB" b="1" dirty="0">
                <a:latin typeface="Courier New" pitchFamily="49" charset="0"/>
              </a:rPr>
              <a:t>p</a:t>
            </a:r>
            <a:r>
              <a:rPr lang="en-GB" dirty="0"/>
              <a:t> bytes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After request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baseline="-25000" dirty="0"/>
              <a:t> </a:t>
            </a:r>
            <a:r>
              <a:rPr lang="en-GB" dirty="0"/>
              <a:t>has completed, the </a:t>
            </a:r>
            <a:r>
              <a:rPr lang="en-GB" b="1" i="1" dirty="0">
                <a:solidFill>
                  <a:srgbClr val="C00000"/>
                </a:solidFill>
              </a:rPr>
              <a:t>aggregate payload </a:t>
            </a:r>
            <a:r>
              <a:rPr lang="en-GB" i="1" dirty="0" err="1"/>
              <a:t>P</a:t>
            </a:r>
            <a:r>
              <a:rPr lang="en-GB" i="1" baseline="-25000" dirty="0" err="1"/>
              <a:t>k</a:t>
            </a:r>
            <a:r>
              <a:rPr lang="en-GB" i="1" baseline="-25000" dirty="0"/>
              <a:t>  </a:t>
            </a:r>
            <a:r>
              <a:rPr lang="en-GB" dirty="0"/>
              <a:t>is the sum of currently allocated </a:t>
            </a:r>
            <a:r>
              <a:rPr lang="en-GB" dirty="0" smtClean="0"/>
              <a:t>payloads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699500" cy="10969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</a:t>
            </a:r>
            <a:r>
              <a:rPr lang="en-GB" dirty="0" smtClean="0"/>
              <a:t>Goal: Peak </a:t>
            </a:r>
            <a:r>
              <a:rPr lang="en-GB" dirty="0"/>
              <a:t>Memory Utilization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8300" y="1295400"/>
            <a:ext cx="8470900" cy="5216525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Given some sequence of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/>
              <a:t> and </a:t>
            </a:r>
            <a:r>
              <a:rPr lang="en-GB" dirty="0">
                <a:latin typeface="Courier New" pitchFamily="49" charset="0"/>
              </a:rPr>
              <a:t>free</a:t>
            </a:r>
            <a:r>
              <a:rPr lang="en-GB" dirty="0"/>
              <a:t> requests: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i="1" dirty="0"/>
              <a:t>R</a:t>
            </a:r>
            <a:r>
              <a:rPr lang="en-GB" i="1" baseline="-25000" dirty="0"/>
              <a:t>0</a:t>
            </a:r>
            <a:r>
              <a:rPr lang="en-GB" i="1" dirty="0"/>
              <a:t>, R</a:t>
            </a:r>
            <a:r>
              <a:rPr lang="en-GB" i="1" baseline="-25000" dirty="0"/>
              <a:t>1</a:t>
            </a:r>
            <a:r>
              <a:rPr lang="en-GB" i="1" dirty="0"/>
              <a:t>, ...,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dirty="0"/>
              <a:t>, ... , </a:t>
            </a:r>
            <a:r>
              <a:rPr lang="en-GB" i="1" dirty="0" smtClean="0"/>
              <a:t>R</a:t>
            </a:r>
            <a:r>
              <a:rPr lang="en-GB" i="1" baseline="-25000" dirty="0" smtClean="0"/>
              <a:t>n-1</a:t>
            </a:r>
            <a:endParaRPr lang="en-GB" sz="1200" i="1" dirty="0"/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Def:</a:t>
            </a:r>
            <a:r>
              <a:rPr lang="en-GB" i="1" dirty="0"/>
              <a:t> Aggregate </a:t>
            </a:r>
            <a:r>
              <a:rPr lang="en-GB" i="1" dirty="0" smtClean="0"/>
              <a:t>payload </a:t>
            </a:r>
            <a:r>
              <a:rPr lang="en-GB" i="1" dirty="0" err="1" smtClean="0"/>
              <a:t>P</a:t>
            </a:r>
            <a:r>
              <a:rPr lang="en-GB" i="1" baseline="-25000" dirty="0" err="1" smtClean="0"/>
              <a:t>k</a:t>
            </a:r>
            <a:r>
              <a:rPr lang="en-GB" dirty="0" smtClean="0"/>
              <a:t> </a:t>
            </a:r>
            <a:endParaRPr lang="en-GB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dirty="0" err="1">
                <a:latin typeface="Courier New" pitchFamily="49" charset="0"/>
              </a:rPr>
              <a:t>malloc</a:t>
            </a:r>
            <a:r>
              <a:rPr lang="en-GB" b="1" dirty="0">
                <a:latin typeface="Courier New" pitchFamily="49" charset="0"/>
              </a:rPr>
              <a:t>(p)</a:t>
            </a:r>
            <a:r>
              <a:rPr lang="en-GB" dirty="0"/>
              <a:t> results in a block with a </a:t>
            </a:r>
            <a:r>
              <a:rPr lang="en-GB" b="1" i="1" dirty="0">
                <a:solidFill>
                  <a:srgbClr val="C00000"/>
                </a:solidFill>
              </a:rPr>
              <a:t>payload</a:t>
            </a:r>
            <a:r>
              <a:rPr lang="en-GB" dirty="0"/>
              <a:t> of </a:t>
            </a:r>
            <a:r>
              <a:rPr lang="en-GB" b="1" dirty="0">
                <a:latin typeface="Courier New" pitchFamily="49" charset="0"/>
              </a:rPr>
              <a:t>p</a:t>
            </a:r>
            <a:r>
              <a:rPr lang="en-GB" dirty="0"/>
              <a:t> bytes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After request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baseline="-25000" dirty="0"/>
              <a:t> </a:t>
            </a:r>
            <a:r>
              <a:rPr lang="en-GB" dirty="0"/>
              <a:t>has completed, the </a:t>
            </a:r>
            <a:r>
              <a:rPr lang="en-GB" b="1" i="1" dirty="0">
                <a:solidFill>
                  <a:srgbClr val="C00000"/>
                </a:solidFill>
              </a:rPr>
              <a:t>aggregate payload </a:t>
            </a:r>
            <a:r>
              <a:rPr lang="en-GB" i="1" dirty="0" err="1"/>
              <a:t>P</a:t>
            </a:r>
            <a:r>
              <a:rPr lang="en-GB" i="1" baseline="-25000" dirty="0" err="1"/>
              <a:t>k</a:t>
            </a:r>
            <a:r>
              <a:rPr lang="en-GB" i="1" baseline="-25000" dirty="0"/>
              <a:t>  </a:t>
            </a:r>
            <a:r>
              <a:rPr lang="en-GB" dirty="0"/>
              <a:t>is the sum of currently allocated payloads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err="1" smtClean="0">
                <a:solidFill>
                  <a:srgbClr val="C00000"/>
                </a:solidFill>
              </a:rPr>
              <a:t>Def</a:t>
            </a:r>
            <a:r>
              <a:rPr lang="en-GB" i="1" dirty="0">
                <a:solidFill>
                  <a:srgbClr val="C00000"/>
                </a:solidFill>
              </a:rPr>
              <a:t>:</a:t>
            </a:r>
            <a:r>
              <a:rPr lang="en-GB" i="1" dirty="0"/>
              <a:t> Current heap size </a:t>
            </a:r>
            <a:r>
              <a:rPr lang="en-GB" i="1" dirty="0" smtClean="0"/>
              <a:t>= </a:t>
            </a:r>
            <a:r>
              <a:rPr lang="en-GB" i="1" dirty="0" err="1" smtClean="0"/>
              <a:t>H</a:t>
            </a:r>
            <a:r>
              <a:rPr lang="en-GB" i="1" baseline="-25000" dirty="0" err="1" smtClean="0"/>
              <a:t>k</a:t>
            </a:r>
            <a:endParaRPr lang="en-GB" i="1" baseline="-25000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Assume </a:t>
            </a:r>
            <a:r>
              <a:rPr lang="en-GB" i="1" dirty="0" err="1" smtClean="0"/>
              <a:t>H</a:t>
            </a:r>
            <a:r>
              <a:rPr lang="en-GB" i="1" baseline="-25000" dirty="0" err="1" smtClean="0"/>
              <a:t>k</a:t>
            </a:r>
            <a:r>
              <a:rPr lang="en-GB" dirty="0" smtClean="0"/>
              <a:t> </a:t>
            </a:r>
            <a:r>
              <a:rPr lang="en-GB" dirty="0"/>
              <a:t>is monotonically </a:t>
            </a:r>
            <a:r>
              <a:rPr lang="en-GB" dirty="0" err="1"/>
              <a:t>nondecreasing</a:t>
            </a:r>
            <a:endParaRPr lang="en-GB" dirty="0" smtClean="0"/>
          </a:p>
          <a:p>
            <a:pPr lvl="2">
              <a:lnSpc>
                <a:spcPct val="94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Allocator can increase size of heap using </a:t>
            </a:r>
            <a:r>
              <a:rPr lang="en-GB" b="1" dirty="0" err="1" smtClean="0">
                <a:latin typeface="Courier New" pitchFamily="49" charset="0"/>
              </a:rPr>
              <a:t>sbrk</a:t>
            </a:r>
            <a:r>
              <a:rPr lang="en-GB" b="1" dirty="0">
                <a:latin typeface="Courier New" pitchFamily="49" charset="0"/>
              </a:rPr>
              <a:t>(</a:t>
            </a:r>
            <a:r>
              <a:rPr lang="en-GB" b="1" dirty="0" smtClean="0">
                <a:latin typeface="Courier New" pitchFamily="49" charset="0"/>
              </a:rPr>
              <a:t>)</a:t>
            </a:r>
            <a:endParaRPr lang="en-GB" b="1" dirty="0">
              <a:latin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4834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699500" cy="10969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</a:t>
            </a:r>
            <a:r>
              <a:rPr lang="en-GB" dirty="0" smtClean="0"/>
              <a:t>Goal: Peak </a:t>
            </a:r>
            <a:r>
              <a:rPr lang="en-GB" dirty="0"/>
              <a:t>Memory Utilization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8300" y="1295400"/>
            <a:ext cx="8470900" cy="5216525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Given some sequence of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/>
              <a:t> and </a:t>
            </a:r>
            <a:r>
              <a:rPr lang="en-GB" dirty="0">
                <a:latin typeface="Courier New" pitchFamily="49" charset="0"/>
              </a:rPr>
              <a:t>free</a:t>
            </a:r>
            <a:r>
              <a:rPr lang="en-GB" dirty="0"/>
              <a:t> requests: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i="1" dirty="0"/>
              <a:t>R</a:t>
            </a:r>
            <a:r>
              <a:rPr lang="en-GB" i="1" baseline="-25000" dirty="0"/>
              <a:t>0</a:t>
            </a:r>
            <a:r>
              <a:rPr lang="en-GB" i="1" dirty="0"/>
              <a:t>, R</a:t>
            </a:r>
            <a:r>
              <a:rPr lang="en-GB" i="1" baseline="-25000" dirty="0"/>
              <a:t>1</a:t>
            </a:r>
            <a:r>
              <a:rPr lang="en-GB" i="1" dirty="0"/>
              <a:t>, ...,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dirty="0"/>
              <a:t>, ... , </a:t>
            </a:r>
            <a:r>
              <a:rPr lang="en-GB" i="1" dirty="0" smtClean="0"/>
              <a:t>R</a:t>
            </a:r>
            <a:r>
              <a:rPr lang="en-GB" i="1" baseline="-25000" dirty="0" smtClean="0"/>
              <a:t>n-1</a:t>
            </a:r>
            <a:endParaRPr lang="en-GB" sz="1200" i="1" dirty="0"/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Def:</a:t>
            </a:r>
            <a:r>
              <a:rPr lang="en-GB" i="1" dirty="0"/>
              <a:t> Aggregate </a:t>
            </a:r>
            <a:r>
              <a:rPr lang="en-GB" i="1" dirty="0" smtClean="0"/>
              <a:t>payload </a:t>
            </a:r>
            <a:r>
              <a:rPr lang="en-GB" i="1" dirty="0" err="1" smtClean="0"/>
              <a:t>P</a:t>
            </a:r>
            <a:r>
              <a:rPr lang="en-GB" i="1" baseline="-25000" dirty="0" err="1" smtClean="0"/>
              <a:t>k</a:t>
            </a:r>
            <a:r>
              <a:rPr lang="en-GB" dirty="0" smtClean="0"/>
              <a:t> </a:t>
            </a:r>
            <a:endParaRPr lang="en-GB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dirty="0" err="1">
                <a:latin typeface="Courier New" pitchFamily="49" charset="0"/>
              </a:rPr>
              <a:t>malloc</a:t>
            </a:r>
            <a:r>
              <a:rPr lang="en-GB" b="1" dirty="0">
                <a:latin typeface="Courier New" pitchFamily="49" charset="0"/>
              </a:rPr>
              <a:t>(p)</a:t>
            </a:r>
            <a:r>
              <a:rPr lang="en-GB" dirty="0"/>
              <a:t> results in a block with a </a:t>
            </a:r>
            <a:r>
              <a:rPr lang="en-GB" b="1" i="1" dirty="0">
                <a:solidFill>
                  <a:srgbClr val="C00000"/>
                </a:solidFill>
              </a:rPr>
              <a:t>payload</a:t>
            </a:r>
            <a:r>
              <a:rPr lang="en-GB" dirty="0"/>
              <a:t> of </a:t>
            </a:r>
            <a:r>
              <a:rPr lang="en-GB" b="1" dirty="0">
                <a:latin typeface="Courier New" pitchFamily="49" charset="0"/>
              </a:rPr>
              <a:t>p</a:t>
            </a:r>
            <a:r>
              <a:rPr lang="en-GB" dirty="0"/>
              <a:t> bytes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After request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baseline="-25000" dirty="0"/>
              <a:t> </a:t>
            </a:r>
            <a:r>
              <a:rPr lang="en-GB" dirty="0"/>
              <a:t>has completed, the </a:t>
            </a:r>
            <a:r>
              <a:rPr lang="en-GB" b="1" i="1" dirty="0">
                <a:solidFill>
                  <a:srgbClr val="C00000"/>
                </a:solidFill>
              </a:rPr>
              <a:t>aggregate payload </a:t>
            </a:r>
            <a:r>
              <a:rPr lang="en-GB" i="1" dirty="0" err="1"/>
              <a:t>P</a:t>
            </a:r>
            <a:r>
              <a:rPr lang="en-GB" i="1" baseline="-25000" dirty="0" err="1"/>
              <a:t>k</a:t>
            </a:r>
            <a:r>
              <a:rPr lang="en-GB" i="1" baseline="-25000" dirty="0"/>
              <a:t>  </a:t>
            </a:r>
            <a:r>
              <a:rPr lang="en-GB" dirty="0"/>
              <a:t>is the sum of currently allocated payloads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err="1" smtClean="0">
                <a:solidFill>
                  <a:srgbClr val="C00000"/>
                </a:solidFill>
              </a:rPr>
              <a:t>Def</a:t>
            </a:r>
            <a:r>
              <a:rPr lang="en-GB" i="1" dirty="0">
                <a:solidFill>
                  <a:srgbClr val="C00000"/>
                </a:solidFill>
              </a:rPr>
              <a:t>:</a:t>
            </a:r>
            <a:r>
              <a:rPr lang="en-GB" i="1" dirty="0"/>
              <a:t> Current heap size </a:t>
            </a:r>
            <a:r>
              <a:rPr lang="en-GB" i="1" dirty="0" smtClean="0"/>
              <a:t>= </a:t>
            </a:r>
            <a:r>
              <a:rPr lang="en-GB" i="1" dirty="0" err="1" smtClean="0"/>
              <a:t>H</a:t>
            </a:r>
            <a:r>
              <a:rPr lang="en-GB" i="1" baseline="-25000" dirty="0" err="1" smtClean="0"/>
              <a:t>k</a:t>
            </a:r>
            <a:endParaRPr lang="en-GB" i="1" baseline="-25000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Assume </a:t>
            </a:r>
            <a:r>
              <a:rPr lang="en-GB" i="1" dirty="0" err="1" smtClean="0"/>
              <a:t>H</a:t>
            </a:r>
            <a:r>
              <a:rPr lang="en-GB" i="1" baseline="-25000" dirty="0" err="1" smtClean="0"/>
              <a:t>k</a:t>
            </a:r>
            <a:r>
              <a:rPr lang="en-GB" dirty="0" smtClean="0"/>
              <a:t> </a:t>
            </a:r>
            <a:r>
              <a:rPr lang="en-GB" dirty="0"/>
              <a:t>is monotonically </a:t>
            </a:r>
            <a:r>
              <a:rPr lang="en-GB" dirty="0" err="1"/>
              <a:t>nondecreasing</a:t>
            </a:r>
            <a:endParaRPr lang="en-GB" dirty="0" smtClean="0"/>
          </a:p>
          <a:p>
            <a:pPr lvl="2">
              <a:lnSpc>
                <a:spcPct val="94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Allocator can increase size of heap using </a:t>
            </a:r>
            <a:r>
              <a:rPr lang="en-GB" b="1" dirty="0" err="1" smtClean="0">
                <a:latin typeface="Courier New" pitchFamily="49" charset="0"/>
              </a:rPr>
              <a:t>sbrk</a:t>
            </a:r>
            <a:r>
              <a:rPr lang="en-GB" b="1" dirty="0">
                <a:latin typeface="Courier New" pitchFamily="49" charset="0"/>
              </a:rPr>
              <a:t>()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Def:</a:t>
            </a:r>
            <a:r>
              <a:rPr lang="en-GB" i="1" dirty="0"/>
              <a:t> Peak memory </a:t>
            </a:r>
            <a:r>
              <a:rPr lang="en-GB" i="1" dirty="0" smtClean="0"/>
              <a:t>utilization after k requests </a:t>
            </a:r>
            <a:endParaRPr lang="en-GB" i="1" dirty="0"/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err="1" smtClean="0"/>
              <a:t>U</a:t>
            </a:r>
            <a:r>
              <a:rPr lang="en-GB" i="1" baseline="-25000" dirty="0" err="1" smtClean="0"/>
              <a:t>k</a:t>
            </a:r>
            <a:r>
              <a:rPr lang="en-GB" i="1" dirty="0" smtClean="0"/>
              <a:t> </a:t>
            </a:r>
            <a:r>
              <a:rPr lang="en-GB" i="1" dirty="0"/>
              <a:t>= ( max</a:t>
            </a:r>
            <a:r>
              <a:rPr lang="en-GB" i="1" baseline="-25000" dirty="0"/>
              <a:t>i&lt;k</a:t>
            </a:r>
            <a:r>
              <a:rPr lang="en-GB" i="1" dirty="0"/>
              <a:t> P</a:t>
            </a:r>
            <a:r>
              <a:rPr lang="en-GB" i="1" baseline="-25000" dirty="0"/>
              <a:t>i </a:t>
            </a:r>
            <a:r>
              <a:rPr lang="en-GB" i="1" dirty="0"/>
              <a:t>)  /  </a:t>
            </a:r>
            <a:r>
              <a:rPr lang="en-GB" i="1" dirty="0" err="1" smtClean="0"/>
              <a:t>H</a:t>
            </a:r>
            <a:r>
              <a:rPr lang="en-GB" i="1" baseline="-25000" dirty="0" err="1" smtClean="0"/>
              <a:t>k</a:t>
            </a:r>
            <a:endParaRPr lang="en-GB" i="1" baseline="-25000" dirty="0" smtClean="0"/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Goal: maximize utilization for a </a:t>
            </a:r>
            <a:r>
              <a:rPr lang="en-GB" dirty="0" err="1" smtClean="0"/>
              <a:t>seq</a:t>
            </a:r>
            <a:r>
              <a:rPr lang="en-GB" dirty="0" smtClean="0"/>
              <a:t> of requests.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smtClean="0">
                <a:solidFill>
                  <a:srgbClr val="FF0000"/>
                </a:solidFill>
              </a:rPr>
              <a:t>Is this hard? Why? And what happens to throughput?</a:t>
            </a:r>
            <a:endParaRPr lang="en-GB" i="1" baseline="-250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4451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Poor memory utilization caused by </a:t>
            </a:r>
            <a:r>
              <a:rPr lang="en-GB" i="1" dirty="0" smtClean="0">
                <a:solidFill>
                  <a:srgbClr val="C00000"/>
                </a:solidFill>
              </a:rPr>
              <a:t>fragmentation</a:t>
            </a:r>
            <a:endParaRPr lang="en-GB" dirty="0" smtClean="0">
              <a:solidFill>
                <a:srgbClr val="C00000"/>
              </a:solidFill>
            </a:endParaRP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 smtClean="0">
                <a:solidFill>
                  <a:srgbClr val="C00000"/>
                </a:solidFill>
                <a:ea typeface="+mn-ea"/>
                <a:cs typeface="+mn-cs"/>
              </a:rPr>
              <a:t>internal</a:t>
            </a:r>
            <a:r>
              <a:rPr lang="en-GB" dirty="0" smtClean="0"/>
              <a:t> fragmentation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 smtClean="0">
                <a:solidFill>
                  <a:srgbClr val="C00000"/>
                </a:solidFill>
                <a:ea typeface="+mn-ea"/>
                <a:cs typeface="+mn-cs"/>
              </a:rPr>
              <a:t>external</a:t>
            </a:r>
            <a:r>
              <a:rPr lang="en-GB" dirty="0" smtClean="0"/>
              <a:t> fragmentation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6731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Internal Fragmentation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20788"/>
            <a:ext cx="8307387" cy="5408612"/>
          </a:xfrm>
          <a:ln/>
        </p:spPr>
        <p:txBody>
          <a:bodyPr/>
          <a:lstStyle/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smtClean="0"/>
              <a:t>For </a:t>
            </a:r>
            <a:r>
              <a:rPr lang="en-GB" sz="2000" dirty="0"/>
              <a:t>a given block, </a:t>
            </a:r>
            <a:r>
              <a:rPr lang="en-GB" sz="2000" i="1" dirty="0" smtClean="0">
                <a:solidFill>
                  <a:srgbClr val="C00000"/>
                </a:solidFill>
              </a:rPr>
              <a:t>internal fragmentation </a:t>
            </a:r>
            <a:r>
              <a:rPr lang="en-GB" sz="2000" dirty="0" smtClean="0"/>
              <a:t>occurs if payload is smaller than block size</a:t>
            </a:r>
            <a:endParaRPr lang="en-GB" sz="20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 smtClean="0"/>
          </a:p>
          <a:p>
            <a:pPr>
              <a:lnSpc>
                <a:spcPct val="88000"/>
              </a:lnSpc>
              <a:spcBef>
                <a:spcPts val="563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smtClean="0"/>
              <a:t>Caused </a:t>
            </a:r>
            <a:r>
              <a:rPr lang="en-GB" sz="2000" dirty="0"/>
              <a:t>by </a:t>
            </a:r>
            <a:endParaRPr lang="en-GB" sz="2000" dirty="0" smtClean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>
                <a:ea typeface="+mn-ea"/>
                <a:cs typeface="+mn-cs"/>
              </a:rPr>
              <a:t>overhead of maintaining heap data structures (inside block, outside payload)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>
                <a:ea typeface="+mn-ea"/>
                <a:cs typeface="+mn-cs"/>
              </a:rPr>
              <a:t>padding for alignment purposes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>
                <a:ea typeface="+mn-ea"/>
                <a:cs typeface="+mn-cs"/>
              </a:rPr>
              <a:t>explicit policy decisions </a:t>
            </a:r>
            <a:br>
              <a:rPr lang="en-GB" sz="1800" dirty="0" smtClean="0">
                <a:ea typeface="+mn-ea"/>
                <a:cs typeface="+mn-cs"/>
              </a:rPr>
            </a:br>
            <a:r>
              <a:rPr lang="en-GB" sz="1800" dirty="0" smtClean="0">
                <a:ea typeface="+mn-ea"/>
                <a:cs typeface="+mn-cs"/>
              </a:rPr>
              <a:t>(e.g., to return a big block to satisfy a small request, </a:t>
            </a:r>
            <a:r>
              <a:rPr lang="en-GB" sz="1800" i="1" dirty="0" smtClean="0">
                <a:solidFill>
                  <a:srgbClr val="FF0000"/>
                </a:solidFill>
                <a:ea typeface="+mn-ea"/>
                <a:cs typeface="+mn-cs"/>
              </a:rPr>
              <a:t>why would anyone do that? Crazy people.</a:t>
            </a:r>
            <a:r>
              <a:rPr lang="en-GB" sz="1800" dirty="0" smtClean="0">
                <a:ea typeface="+mn-ea"/>
                <a:cs typeface="+mn-cs"/>
              </a:rPr>
              <a:t>)</a:t>
            </a:r>
            <a:endParaRPr lang="en-GB" dirty="0" smtClean="0"/>
          </a:p>
          <a:p>
            <a:pPr>
              <a:lnSpc>
                <a:spcPct val="88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smtClean="0"/>
              <a:t>Depends </a:t>
            </a:r>
            <a:r>
              <a:rPr lang="en-GB" sz="2000" dirty="0"/>
              <a:t>only on the pattern of </a:t>
            </a:r>
            <a:r>
              <a:rPr lang="en-GB" sz="2000" i="1" dirty="0">
                <a:solidFill>
                  <a:srgbClr val="C00000"/>
                </a:solidFill>
              </a:rPr>
              <a:t>previous</a:t>
            </a:r>
            <a:r>
              <a:rPr lang="en-GB" sz="2000" dirty="0"/>
              <a:t> requests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thus, easy to measure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094846" y="2895600"/>
            <a:ext cx="2819400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payload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914246" y="2895600"/>
            <a:ext cx="7620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332846" y="2895600"/>
            <a:ext cx="7620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148335" y="2911642"/>
            <a:ext cx="140254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Internal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fragmentation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>
            <a:off x="6321425" y="3200400"/>
            <a:ext cx="765175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8" name="AutoShape 8"/>
          <p:cNvSpPr>
            <a:spLocks/>
          </p:cNvSpPr>
          <p:nvPr/>
        </p:nvSpPr>
        <p:spPr bwMode="auto">
          <a:xfrm rot="16200000">
            <a:off x="4350559" y="495300"/>
            <a:ext cx="304800" cy="4343400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184773" y="2133600"/>
            <a:ext cx="637011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block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84814" y="2911642"/>
            <a:ext cx="140254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Internal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fragmentation</a:t>
            </a: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2057400" y="3200400"/>
            <a:ext cx="685800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Occurs when there is enough aggregate heap memory, but no single free block is large enough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297237" y="2470150"/>
            <a:ext cx="5181600" cy="304800"/>
            <a:chOff x="3006724" y="1614488"/>
            <a:chExt cx="5181600" cy="30480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30067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33115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36163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39211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4225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530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835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5140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5445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5749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6054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6359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6664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6969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7273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7578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7883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838200" y="2438400"/>
            <a:ext cx="2111773" cy="359010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p1 = malloc(4)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297237" y="3079751"/>
            <a:ext cx="5181600" cy="304800"/>
            <a:chOff x="3006724" y="2501901"/>
            <a:chExt cx="5181600" cy="304800"/>
          </a:xfrm>
        </p:grpSpPr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30067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33115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36163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39211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42259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45307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48355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51403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54451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5749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6054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6359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66643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69691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7273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7578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7883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" name="Text Box 37"/>
          <p:cNvSpPr txBox="1">
            <a:spLocks noChangeArrowheads="1"/>
          </p:cNvSpPr>
          <p:nvPr/>
        </p:nvSpPr>
        <p:spPr bwMode="auto">
          <a:xfrm>
            <a:off x="838200" y="3048000"/>
            <a:ext cx="2111773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p2 = malloc(5)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3297237" y="3689350"/>
            <a:ext cx="5181600" cy="304800"/>
            <a:chOff x="3006724" y="3389313"/>
            <a:chExt cx="5181600" cy="304800"/>
          </a:xfrm>
        </p:grpSpPr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30067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33115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36163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39211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42259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45307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48355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51403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Rectangle 46"/>
            <p:cNvSpPr>
              <a:spLocks noChangeArrowheads="1"/>
            </p:cNvSpPr>
            <p:nvPr/>
          </p:nvSpPr>
          <p:spPr bwMode="auto">
            <a:xfrm>
              <a:off x="54451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5749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Rectangle 48"/>
            <p:cNvSpPr>
              <a:spLocks noChangeArrowheads="1"/>
            </p:cNvSpPr>
            <p:nvPr/>
          </p:nvSpPr>
          <p:spPr bwMode="auto">
            <a:xfrm>
              <a:off x="60547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49"/>
            <p:cNvSpPr>
              <a:spLocks noChangeArrowheads="1"/>
            </p:cNvSpPr>
            <p:nvPr/>
          </p:nvSpPr>
          <p:spPr bwMode="auto">
            <a:xfrm>
              <a:off x="63595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>
              <a:off x="66643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69691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Rectangle 52"/>
            <p:cNvSpPr>
              <a:spLocks noChangeArrowheads="1"/>
            </p:cNvSpPr>
            <p:nvPr/>
          </p:nvSpPr>
          <p:spPr bwMode="auto">
            <a:xfrm>
              <a:off x="7273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53"/>
            <p:cNvSpPr>
              <a:spLocks noChangeArrowheads="1"/>
            </p:cNvSpPr>
            <p:nvPr/>
          </p:nvSpPr>
          <p:spPr bwMode="auto">
            <a:xfrm>
              <a:off x="75787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54"/>
            <p:cNvSpPr>
              <a:spLocks noChangeArrowheads="1"/>
            </p:cNvSpPr>
            <p:nvPr/>
          </p:nvSpPr>
          <p:spPr bwMode="auto">
            <a:xfrm>
              <a:off x="78835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" name="Text Box 55"/>
          <p:cNvSpPr txBox="1">
            <a:spLocks noChangeArrowheads="1"/>
          </p:cNvSpPr>
          <p:nvPr/>
        </p:nvSpPr>
        <p:spPr bwMode="auto">
          <a:xfrm>
            <a:off x="838200" y="3657600"/>
            <a:ext cx="2111773" cy="359010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p3 = malloc(6)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3297237" y="4298951"/>
            <a:ext cx="5181600" cy="304800"/>
            <a:chOff x="3036887" y="4276726"/>
            <a:chExt cx="5181600" cy="304800"/>
          </a:xfrm>
        </p:grpSpPr>
        <p:sp>
          <p:nvSpPr>
            <p:cNvPr id="62" name="Rectangle 56"/>
            <p:cNvSpPr>
              <a:spLocks noChangeArrowheads="1"/>
            </p:cNvSpPr>
            <p:nvPr/>
          </p:nvSpPr>
          <p:spPr bwMode="auto">
            <a:xfrm>
              <a:off x="30368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57"/>
            <p:cNvSpPr>
              <a:spLocks noChangeArrowheads="1"/>
            </p:cNvSpPr>
            <p:nvPr/>
          </p:nvSpPr>
          <p:spPr bwMode="auto">
            <a:xfrm>
              <a:off x="33416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58"/>
            <p:cNvSpPr>
              <a:spLocks noChangeArrowheads="1"/>
            </p:cNvSpPr>
            <p:nvPr/>
          </p:nvSpPr>
          <p:spPr bwMode="auto">
            <a:xfrm>
              <a:off x="36464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59"/>
            <p:cNvSpPr>
              <a:spLocks noChangeArrowheads="1"/>
            </p:cNvSpPr>
            <p:nvPr/>
          </p:nvSpPr>
          <p:spPr bwMode="auto">
            <a:xfrm>
              <a:off x="39512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60"/>
            <p:cNvSpPr>
              <a:spLocks noChangeArrowheads="1"/>
            </p:cNvSpPr>
            <p:nvPr/>
          </p:nvSpPr>
          <p:spPr bwMode="auto">
            <a:xfrm>
              <a:off x="42560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Rectangle 61"/>
            <p:cNvSpPr>
              <a:spLocks noChangeArrowheads="1"/>
            </p:cNvSpPr>
            <p:nvPr/>
          </p:nvSpPr>
          <p:spPr bwMode="auto">
            <a:xfrm>
              <a:off x="4560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Rectangle 62"/>
            <p:cNvSpPr>
              <a:spLocks noChangeArrowheads="1"/>
            </p:cNvSpPr>
            <p:nvPr/>
          </p:nvSpPr>
          <p:spPr bwMode="auto">
            <a:xfrm>
              <a:off x="4865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Rectangle 63"/>
            <p:cNvSpPr>
              <a:spLocks noChangeArrowheads="1"/>
            </p:cNvSpPr>
            <p:nvPr/>
          </p:nvSpPr>
          <p:spPr bwMode="auto">
            <a:xfrm>
              <a:off x="51704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Rectangle 64"/>
            <p:cNvSpPr>
              <a:spLocks noChangeArrowheads="1"/>
            </p:cNvSpPr>
            <p:nvPr/>
          </p:nvSpPr>
          <p:spPr bwMode="auto">
            <a:xfrm>
              <a:off x="54752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Rectangle 65"/>
            <p:cNvSpPr>
              <a:spLocks noChangeArrowheads="1"/>
            </p:cNvSpPr>
            <p:nvPr/>
          </p:nvSpPr>
          <p:spPr bwMode="auto">
            <a:xfrm>
              <a:off x="5780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Rectangle 66"/>
            <p:cNvSpPr>
              <a:spLocks noChangeArrowheads="1"/>
            </p:cNvSpPr>
            <p:nvPr/>
          </p:nvSpPr>
          <p:spPr bwMode="auto">
            <a:xfrm>
              <a:off x="60848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Rectangle 67"/>
            <p:cNvSpPr>
              <a:spLocks noChangeArrowheads="1"/>
            </p:cNvSpPr>
            <p:nvPr/>
          </p:nvSpPr>
          <p:spPr bwMode="auto">
            <a:xfrm>
              <a:off x="63896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Rectangle 68"/>
            <p:cNvSpPr>
              <a:spLocks noChangeArrowheads="1"/>
            </p:cNvSpPr>
            <p:nvPr/>
          </p:nvSpPr>
          <p:spPr bwMode="auto">
            <a:xfrm>
              <a:off x="66944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69"/>
            <p:cNvSpPr>
              <a:spLocks noChangeArrowheads="1"/>
            </p:cNvSpPr>
            <p:nvPr/>
          </p:nvSpPr>
          <p:spPr bwMode="auto">
            <a:xfrm>
              <a:off x="69992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Rectangle 70"/>
            <p:cNvSpPr>
              <a:spLocks noChangeArrowheads="1"/>
            </p:cNvSpPr>
            <p:nvPr/>
          </p:nvSpPr>
          <p:spPr bwMode="auto">
            <a:xfrm>
              <a:off x="7304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Rectangle 71"/>
            <p:cNvSpPr>
              <a:spLocks noChangeArrowheads="1"/>
            </p:cNvSpPr>
            <p:nvPr/>
          </p:nvSpPr>
          <p:spPr bwMode="auto">
            <a:xfrm>
              <a:off x="7608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Rectangle 72"/>
            <p:cNvSpPr>
              <a:spLocks noChangeArrowheads="1"/>
            </p:cNvSpPr>
            <p:nvPr/>
          </p:nvSpPr>
          <p:spPr bwMode="auto">
            <a:xfrm>
              <a:off x="7913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" name="Text Box 73"/>
          <p:cNvSpPr txBox="1">
            <a:spLocks noChangeArrowheads="1"/>
          </p:cNvSpPr>
          <p:nvPr/>
        </p:nvSpPr>
        <p:spPr bwMode="auto">
          <a:xfrm>
            <a:off x="838200" y="4267200"/>
            <a:ext cx="1284624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sp>
        <p:nvSpPr>
          <p:cNvPr id="83" name="Slide Number Placeholder 8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Occurs when there is enough aggregate heap memory, but no single free block is large enough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297237" y="2470150"/>
            <a:ext cx="5181600" cy="304800"/>
            <a:chOff x="3006724" y="1614488"/>
            <a:chExt cx="5181600" cy="30480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30067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33115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36163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39211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4225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530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835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5140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5445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5749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6054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6359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6664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6969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7273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7578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7883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838200" y="2438400"/>
            <a:ext cx="2111773" cy="359010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p1 = malloc(4)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297237" y="3079751"/>
            <a:ext cx="5181600" cy="304800"/>
            <a:chOff x="3006724" y="2501901"/>
            <a:chExt cx="5181600" cy="304800"/>
          </a:xfrm>
        </p:grpSpPr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30067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33115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36163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39211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42259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45307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48355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51403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54451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5749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6054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6359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66643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69691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7273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7578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7883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" name="Text Box 37"/>
          <p:cNvSpPr txBox="1">
            <a:spLocks noChangeArrowheads="1"/>
          </p:cNvSpPr>
          <p:nvPr/>
        </p:nvSpPr>
        <p:spPr bwMode="auto">
          <a:xfrm>
            <a:off x="838200" y="3048000"/>
            <a:ext cx="2111773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p2 = malloc(5)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3297237" y="3689350"/>
            <a:ext cx="5181600" cy="304800"/>
            <a:chOff x="3006724" y="3389313"/>
            <a:chExt cx="5181600" cy="304800"/>
          </a:xfrm>
        </p:grpSpPr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30067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33115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36163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39211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42259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45307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48355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51403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Rectangle 46"/>
            <p:cNvSpPr>
              <a:spLocks noChangeArrowheads="1"/>
            </p:cNvSpPr>
            <p:nvPr/>
          </p:nvSpPr>
          <p:spPr bwMode="auto">
            <a:xfrm>
              <a:off x="54451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5749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Rectangle 48"/>
            <p:cNvSpPr>
              <a:spLocks noChangeArrowheads="1"/>
            </p:cNvSpPr>
            <p:nvPr/>
          </p:nvSpPr>
          <p:spPr bwMode="auto">
            <a:xfrm>
              <a:off x="60547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49"/>
            <p:cNvSpPr>
              <a:spLocks noChangeArrowheads="1"/>
            </p:cNvSpPr>
            <p:nvPr/>
          </p:nvSpPr>
          <p:spPr bwMode="auto">
            <a:xfrm>
              <a:off x="63595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>
              <a:off x="66643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69691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Rectangle 52"/>
            <p:cNvSpPr>
              <a:spLocks noChangeArrowheads="1"/>
            </p:cNvSpPr>
            <p:nvPr/>
          </p:nvSpPr>
          <p:spPr bwMode="auto">
            <a:xfrm>
              <a:off x="7273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53"/>
            <p:cNvSpPr>
              <a:spLocks noChangeArrowheads="1"/>
            </p:cNvSpPr>
            <p:nvPr/>
          </p:nvSpPr>
          <p:spPr bwMode="auto">
            <a:xfrm>
              <a:off x="75787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54"/>
            <p:cNvSpPr>
              <a:spLocks noChangeArrowheads="1"/>
            </p:cNvSpPr>
            <p:nvPr/>
          </p:nvSpPr>
          <p:spPr bwMode="auto">
            <a:xfrm>
              <a:off x="78835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" name="Text Box 55"/>
          <p:cNvSpPr txBox="1">
            <a:spLocks noChangeArrowheads="1"/>
          </p:cNvSpPr>
          <p:nvPr/>
        </p:nvSpPr>
        <p:spPr bwMode="auto">
          <a:xfrm>
            <a:off x="838200" y="3657600"/>
            <a:ext cx="2111773" cy="359010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p3 = malloc(6)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3297237" y="4298951"/>
            <a:ext cx="5181600" cy="304800"/>
            <a:chOff x="3036887" y="4276726"/>
            <a:chExt cx="5181600" cy="304800"/>
          </a:xfrm>
        </p:grpSpPr>
        <p:sp>
          <p:nvSpPr>
            <p:cNvPr id="62" name="Rectangle 56"/>
            <p:cNvSpPr>
              <a:spLocks noChangeArrowheads="1"/>
            </p:cNvSpPr>
            <p:nvPr/>
          </p:nvSpPr>
          <p:spPr bwMode="auto">
            <a:xfrm>
              <a:off x="30368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57"/>
            <p:cNvSpPr>
              <a:spLocks noChangeArrowheads="1"/>
            </p:cNvSpPr>
            <p:nvPr/>
          </p:nvSpPr>
          <p:spPr bwMode="auto">
            <a:xfrm>
              <a:off x="33416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58"/>
            <p:cNvSpPr>
              <a:spLocks noChangeArrowheads="1"/>
            </p:cNvSpPr>
            <p:nvPr/>
          </p:nvSpPr>
          <p:spPr bwMode="auto">
            <a:xfrm>
              <a:off x="36464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59"/>
            <p:cNvSpPr>
              <a:spLocks noChangeArrowheads="1"/>
            </p:cNvSpPr>
            <p:nvPr/>
          </p:nvSpPr>
          <p:spPr bwMode="auto">
            <a:xfrm>
              <a:off x="39512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60"/>
            <p:cNvSpPr>
              <a:spLocks noChangeArrowheads="1"/>
            </p:cNvSpPr>
            <p:nvPr/>
          </p:nvSpPr>
          <p:spPr bwMode="auto">
            <a:xfrm>
              <a:off x="42560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Rectangle 61"/>
            <p:cNvSpPr>
              <a:spLocks noChangeArrowheads="1"/>
            </p:cNvSpPr>
            <p:nvPr/>
          </p:nvSpPr>
          <p:spPr bwMode="auto">
            <a:xfrm>
              <a:off x="4560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Rectangle 62"/>
            <p:cNvSpPr>
              <a:spLocks noChangeArrowheads="1"/>
            </p:cNvSpPr>
            <p:nvPr/>
          </p:nvSpPr>
          <p:spPr bwMode="auto">
            <a:xfrm>
              <a:off x="4865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Rectangle 63"/>
            <p:cNvSpPr>
              <a:spLocks noChangeArrowheads="1"/>
            </p:cNvSpPr>
            <p:nvPr/>
          </p:nvSpPr>
          <p:spPr bwMode="auto">
            <a:xfrm>
              <a:off x="51704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Rectangle 64"/>
            <p:cNvSpPr>
              <a:spLocks noChangeArrowheads="1"/>
            </p:cNvSpPr>
            <p:nvPr/>
          </p:nvSpPr>
          <p:spPr bwMode="auto">
            <a:xfrm>
              <a:off x="54752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Rectangle 65"/>
            <p:cNvSpPr>
              <a:spLocks noChangeArrowheads="1"/>
            </p:cNvSpPr>
            <p:nvPr/>
          </p:nvSpPr>
          <p:spPr bwMode="auto">
            <a:xfrm>
              <a:off x="5780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Rectangle 66"/>
            <p:cNvSpPr>
              <a:spLocks noChangeArrowheads="1"/>
            </p:cNvSpPr>
            <p:nvPr/>
          </p:nvSpPr>
          <p:spPr bwMode="auto">
            <a:xfrm>
              <a:off x="60848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Rectangle 67"/>
            <p:cNvSpPr>
              <a:spLocks noChangeArrowheads="1"/>
            </p:cNvSpPr>
            <p:nvPr/>
          </p:nvSpPr>
          <p:spPr bwMode="auto">
            <a:xfrm>
              <a:off x="63896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Rectangle 68"/>
            <p:cNvSpPr>
              <a:spLocks noChangeArrowheads="1"/>
            </p:cNvSpPr>
            <p:nvPr/>
          </p:nvSpPr>
          <p:spPr bwMode="auto">
            <a:xfrm>
              <a:off x="66944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69"/>
            <p:cNvSpPr>
              <a:spLocks noChangeArrowheads="1"/>
            </p:cNvSpPr>
            <p:nvPr/>
          </p:nvSpPr>
          <p:spPr bwMode="auto">
            <a:xfrm>
              <a:off x="69992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Rectangle 70"/>
            <p:cNvSpPr>
              <a:spLocks noChangeArrowheads="1"/>
            </p:cNvSpPr>
            <p:nvPr/>
          </p:nvSpPr>
          <p:spPr bwMode="auto">
            <a:xfrm>
              <a:off x="7304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Rectangle 71"/>
            <p:cNvSpPr>
              <a:spLocks noChangeArrowheads="1"/>
            </p:cNvSpPr>
            <p:nvPr/>
          </p:nvSpPr>
          <p:spPr bwMode="auto">
            <a:xfrm>
              <a:off x="7608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Rectangle 72"/>
            <p:cNvSpPr>
              <a:spLocks noChangeArrowheads="1"/>
            </p:cNvSpPr>
            <p:nvPr/>
          </p:nvSpPr>
          <p:spPr bwMode="auto">
            <a:xfrm>
              <a:off x="7913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" name="Text Box 73"/>
          <p:cNvSpPr txBox="1">
            <a:spLocks noChangeArrowheads="1"/>
          </p:cNvSpPr>
          <p:nvPr/>
        </p:nvSpPr>
        <p:spPr bwMode="auto">
          <a:xfrm>
            <a:off x="838200" y="4267200"/>
            <a:ext cx="1284624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sp>
        <p:nvSpPr>
          <p:cNvPr id="80" name="Text Box 91"/>
          <p:cNvSpPr txBox="1">
            <a:spLocks noChangeArrowheads="1"/>
          </p:cNvSpPr>
          <p:nvPr/>
        </p:nvSpPr>
        <p:spPr bwMode="auto">
          <a:xfrm>
            <a:off x="838200" y="4876800"/>
            <a:ext cx="2111773" cy="354906"/>
          </a:xfrm>
          <a:prstGeom prst="rect">
            <a:avLst/>
          </a:prstGeom>
          <a:solidFill>
            <a:srgbClr val="D5F1C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p4 = </a:t>
            </a:r>
            <a:r>
              <a:rPr lang="en-GB" sz="1800" b="1" dirty="0" err="1" smtClean="0">
                <a:latin typeface="Courier New" pitchFamily="49" charset="0"/>
              </a:rPr>
              <a:t>malloc</a:t>
            </a:r>
            <a:r>
              <a:rPr lang="en-GB" sz="1800" b="1" dirty="0" smtClean="0">
                <a:latin typeface="Courier New" pitchFamily="49" charset="0"/>
              </a:rPr>
              <a:t>(6)</a:t>
            </a:r>
            <a:endParaRPr lang="en-GB" sz="1800" b="1" dirty="0">
              <a:latin typeface="Courier New" pitchFamily="49" charset="0"/>
            </a:endParaRPr>
          </a:p>
        </p:txBody>
      </p:sp>
      <p:sp>
        <p:nvSpPr>
          <p:cNvPr id="83" name="Slide Number Placeholder 8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32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Occurs when there is enough aggregate heap memory, but no single free block is large enough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3297237" y="2470150"/>
            <a:ext cx="5181600" cy="304800"/>
            <a:chOff x="3006724" y="1614488"/>
            <a:chExt cx="5181600" cy="30480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30067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33115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36163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39211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4225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530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835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5140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5445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5749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6054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6359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6664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6969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7273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7578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7883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838200" y="2438400"/>
            <a:ext cx="2111773" cy="359010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p1 = malloc(4)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297237" y="3079751"/>
            <a:ext cx="5181600" cy="304800"/>
            <a:chOff x="3006724" y="2501901"/>
            <a:chExt cx="5181600" cy="304800"/>
          </a:xfrm>
        </p:grpSpPr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30067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33115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36163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39211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42259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45307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48355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51403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54451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5749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6054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6359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66643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69691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7273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7578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7883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" name="Text Box 37"/>
          <p:cNvSpPr txBox="1">
            <a:spLocks noChangeArrowheads="1"/>
          </p:cNvSpPr>
          <p:nvPr/>
        </p:nvSpPr>
        <p:spPr bwMode="auto">
          <a:xfrm>
            <a:off x="838200" y="3048000"/>
            <a:ext cx="2111773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p2 = malloc(5)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3297237" y="3689350"/>
            <a:ext cx="5181600" cy="304800"/>
            <a:chOff x="3006724" y="3389313"/>
            <a:chExt cx="5181600" cy="304800"/>
          </a:xfrm>
        </p:grpSpPr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30067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33115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36163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39211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42259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45307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48355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51403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Rectangle 46"/>
            <p:cNvSpPr>
              <a:spLocks noChangeArrowheads="1"/>
            </p:cNvSpPr>
            <p:nvPr/>
          </p:nvSpPr>
          <p:spPr bwMode="auto">
            <a:xfrm>
              <a:off x="54451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5749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Rectangle 48"/>
            <p:cNvSpPr>
              <a:spLocks noChangeArrowheads="1"/>
            </p:cNvSpPr>
            <p:nvPr/>
          </p:nvSpPr>
          <p:spPr bwMode="auto">
            <a:xfrm>
              <a:off x="60547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49"/>
            <p:cNvSpPr>
              <a:spLocks noChangeArrowheads="1"/>
            </p:cNvSpPr>
            <p:nvPr/>
          </p:nvSpPr>
          <p:spPr bwMode="auto">
            <a:xfrm>
              <a:off x="63595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>
              <a:off x="66643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69691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Rectangle 52"/>
            <p:cNvSpPr>
              <a:spLocks noChangeArrowheads="1"/>
            </p:cNvSpPr>
            <p:nvPr/>
          </p:nvSpPr>
          <p:spPr bwMode="auto">
            <a:xfrm>
              <a:off x="7273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53"/>
            <p:cNvSpPr>
              <a:spLocks noChangeArrowheads="1"/>
            </p:cNvSpPr>
            <p:nvPr/>
          </p:nvSpPr>
          <p:spPr bwMode="auto">
            <a:xfrm>
              <a:off x="75787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54"/>
            <p:cNvSpPr>
              <a:spLocks noChangeArrowheads="1"/>
            </p:cNvSpPr>
            <p:nvPr/>
          </p:nvSpPr>
          <p:spPr bwMode="auto">
            <a:xfrm>
              <a:off x="78835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" name="Text Box 55"/>
          <p:cNvSpPr txBox="1">
            <a:spLocks noChangeArrowheads="1"/>
          </p:cNvSpPr>
          <p:nvPr/>
        </p:nvSpPr>
        <p:spPr bwMode="auto">
          <a:xfrm>
            <a:off x="838200" y="3657600"/>
            <a:ext cx="2111773" cy="359010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p3 = malloc(6)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3297237" y="4298951"/>
            <a:ext cx="5181600" cy="304800"/>
            <a:chOff x="3036887" y="4276726"/>
            <a:chExt cx="5181600" cy="304800"/>
          </a:xfrm>
        </p:grpSpPr>
        <p:sp>
          <p:nvSpPr>
            <p:cNvPr id="62" name="Rectangle 56"/>
            <p:cNvSpPr>
              <a:spLocks noChangeArrowheads="1"/>
            </p:cNvSpPr>
            <p:nvPr/>
          </p:nvSpPr>
          <p:spPr bwMode="auto">
            <a:xfrm>
              <a:off x="30368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57"/>
            <p:cNvSpPr>
              <a:spLocks noChangeArrowheads="1"/>
            </p:cNvSpPr>
            <p:nvPr/>
          </p:nvSpPr>
          <p:spPr bwMode="auto">
            <a:xfrm>
              <a:off x="33416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58"/>
            <p:cNvSpPr>
              <a:spLocks noChangeArrowheads="1"/>
            </p:cNvSpPr>
            <p:nvPr/>
          </p:nvSpPr>
          <p:spPr bwMode="auto">
            <a:xfrm>
              <a:off x="36464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59"/>
            <p:cNvSpPr>
              <a:spLocks noChangeArrowheads="1"/>
            </p:cNvSpPr>
            <p:nvPr/>
          </p:nvSpPr>
          <p:spPr bwMode="auto">
            <a:xfrm>
              <a:off x="39512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60"/>
            <p:cNvSpPr>
              <a:spLocks noChangeArrowheads="1"/>
            </p:cNvSpPr>
            <p:nvPr/>
          </p:nvSpPr>
          <p:spPr bwMode="auto">
            <a:xfrm>
              <a:off x="42560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Rectangle 61"/>
            <p:cNvSpPr>
              <a:spLocks noChangeArrowheads="1"/>
            </p:cNvSpPr>
            <p:nvPr/>
          </p:nvSpPr>
          <p:spPr bwMode="auto">
            <a:xfrm>
              <a:off x="4560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Rectangle 62"/>
            <p:cNvSpPr>
              <a:spLocks noChangeArrowheads="1"/>
            </p:cNvSpPr>
            <p:nvPr/>
          </p:nvSpPr>
          <p:spPr bwMode="auto">
            <a:xfrm>
              <a:off x="4865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Rectangle 63"/>
            <p:cNvSpPr>
              <a:spLocks noChangeArrowheads="1"/>
            </p:cNvSpPr>
            <p:nvPr/>
          </p:nvSpPr>
          <p:spPr bwMode="auto">
            <a:xfrm>
              <a:off x="51704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Rectangle 64"/>
            <p:cNvSpPr>
              <a:spLocks noChangeArrowheads="1"/>
            </p:cNvSpPr>
            <p:nvPr/>
          </p:nvSpPr>
          <p:spPr bwMode="auto">
            <a:xfrm>
              <a:off x="54752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Rectangle 65"/>
            <p:cNvSpPr>
              <a:spLocks noChangeArrowheads="1"/>
            </p:cNvSpPr>
            <p:nvPr/>
          </p:nvSpPr>
          <p:spPr bwMode="auto">
            <a:xfrm>
              <a:off x="5780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Rectangle 66"/>
            <p:cNvSpPr>
              <a:spLocks noChangeArrowheads="1"/>
            </p:cNvSpPr>
            <p:nvPr/>
          </p:nvSpPr>
          <p:spPr bwMode="auto">
            <a:xfrm>
              <a:off x="60848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Rectangle 67"/>
            <p:cNvSpPr>
              <a:spLocks noChangeArrowheads="1"/>
            </p:cNvSpPr>
            <p:nvPr/>
          </p:nvSpPr>
          <p:spPr bwMode="auto">
            <a:xfrm>
              <a:off x="63896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Rectangle 68"/>
            <p:cNvSpPr>
              <a:spLocks noChangeArrowheads="1"/>
            </p:cNvSpPr>
            <p:nvPr/>
          </p:nvSpPr>
          <p:spPr bwMode="auto">
            <a:xfrm>
              <a:off x="66944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69"/>
            <p:cNvSpPr>
              <a:spLocks noChangeArrowheads="1"/>
            </p:cNvSpPr>
            <p:nvPr/>
          </p:nvSpPr>
          <p:spPr bwMode="auto">
            <a:xfrm>
              <a:off x="69992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Rectangle 70"/>
            <p:cNvSpPr>
              <a:spLocks noChangeArrowheads="1"/>
            </p:cNvSpPr>
            <p:nvPr/>
          </p:nvSpPr>
          <p:spPr bwMode="auto">
            <a:xfrm>
              <a:off x="7304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Rectangle 71"/>
            <p:cNvSpPr>
              <a:spLocks noChangeArrowheads="1"/>
            </p:cNvSpPr>
            <p:nvPr/>
          </p:nvSpPr>
          <p:spPr bwMode="auto">
            <a:xfrm>
              <a:off x="7608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Rectangle 72"/>
            <p:cNvSpPr>
              <a:spLocks noChangeArrowheads="1"/>
            </p:cNvSpPr>
            <p:nvPr/>
          </p:nvSpPr>
          <p:spPr bwMode="auto">
            <a:xfrm>
              <a:off x="7913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" name="Text Box 73"/>
          <p:cNvSpPr txBox="1">
            <a:spLocks noChangeArrowheads="1"/>
          </p:cNvSpPr>
          <p:nvPr/>
        </p:nvSpPr>
        <p:spPr bwMode="auto">
          <a:xfrm>
            <a:off x="838200" y="4267200"/>
            <a:ext cx="1284624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sp>
        <p:nvSpPr>
          <p:cNvPr id="80" name="Text Box 91"/>
          <p:cNvSpPr txBox="1">
            <a:spLocks noChangeArrowheads="1"/>
          </p:cNvSpPr>
          <p:nvPr/>
        </p:nvSpPr>
        <p:spPr bwMode="auto">
          <a:xfrm>
            <a:off x="838200" y="4876800"/>
            <a:ext cx="2111773" cy="354906"/>
          </a:xfrm>
          <a:prstGeom prst="rect">
            <a:avLst/>
          </a:prstGeom>
          <a:solidFill>
            <a:srgbClr val="D5F1C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p4 = </a:t>
            </a:r>
            <a:r>
              <a:rPr lang="en-GB" sz="1800" b="1" dirty="0" err="1" smtClean="0">
                <a:latin typeface="Courier New" pitchFamily="49" charset="0"/>
              </a:rPr>
              <a:t>malloc</a:t>
            </a:r>
            <a:r>
              <a:rPr lang="en-GB" sz="1800" b="1" dirty="0" smtClean="0">
                <a:latin typeface="Courier New" pitchFamily="49" charset="0"/>
              </a:rPr>
              <a:t>(6)</a:t>
            </a:r>
            <a:endParaRPr lang="en-GB" sz="1800" b="1" dirty="0">
              <a:latin typeface="Courier New" pitchFamily="49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200400" y="4782744"/>
            <a:ext cx="4508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  <a:latin typeface="Calibri" pitchFamily="34" charset="0"/>
              </a:rPr>
              <a:t>Oops! (what would happen now?)</a:t>
            </a:r>
          </a:p>
        </p:txBody>
      </p:sp>
      <p:sp>
        <p:nvSpPr>
          <p:cNvPr id="83" name="Slide Number Placeholder 8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348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Occurs when there is enough aggregate heap memory, but no single free block is large enough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Depends on the pattern of future requests</a:t>
            </a:r>
          </a:p>
          <a:p>
            <a:pPr lv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Thus, difficult to measure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297237" y="2470150"/>
            <a:ext cx="5181600" cy="304800"/>
            <a:chOff x="3006724" y="1614488"/>
            <a:chExt cx="5181600" cy="30480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30067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33115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36163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39211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4225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530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835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5140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5445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5749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6054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6359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6664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6969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7273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7578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7883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838200" y="2438400"/>
            <a:ext cx="2111773" cy="359010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p1 = malloc(4)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297237" y="3079751"/>
            <a:ext cx="5181600" cy="304800"/>
            <a:chOff x="3006724" y="2501901"/>
            <a:chExt cx="5181600" cy="304800"/>
          </a:xfrm>
        </p:grpSpPr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30067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33115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36163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39211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42259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45307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48355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51403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54451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5749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6054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6359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66643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69691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7273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7578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7883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" name="Text Box 37"/>
          <p:cNvSpPr txBox="1">
            <a:spLocks noChangeArrowheads="1"/>
          </p:cNvSpPr>
          <p:nvPr/>
        </p:nvSpPr>
        <p:spPr bwMode="auto">
          <a:xfrm>
            <a:off x="838200" y="3048000"/>
            <a:ext cx="2111773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p2 = malloc(5)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3297237" y="3689350"/>
            <a:ext cx="5181600" cy="304800"/>
            <a:chOff x="3006724" y="3389313"/>
            <a:chExt cx="5181600" cy="304800"/>
          </a:xfrm>
        </p:grpSpPr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30067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33115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36163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39211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42259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45307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48355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51403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Rectangle 46"/>
            <p:cNvSpPr>
              <a:spLocks noChangeArrowheads="1"/>
            </p:cNvSpPr>
            <p:nvPr/>
          </p:nvSpPr>
          <p:spPr bwMode="auto">
            <a:xfrm>
              <a:off x="54451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5749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Rectangle 48"/>
            <p:cNvSpPr>
              <a:spLocks noChangeArrowheads="1"/>
            </p:cNvSpPr>
            <p:nvPr/>
          </p:nvSpPr>
          <p:spPr bwMode="auto">
            <a:xfrm>
              <a:off x="60547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49"/>
            <p:cNvSpPr>
              <a:spLocks noChangeArrowheads="1"/>
            </p:cNvSpPr>
            <p:nvPr/>
          </p:nvSpPr>
          <p:spPr bwMode="auto">
            <a:xfrm>
              <a:off x="63595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>
              <a:off x="66643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69691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Rectangle 52"/>
            <p:cNvSpPr>
              <a:spLocks noChangeArrowheads="1"/>
            </p:cNvSpPr>
            <p:nvPr/>
          </p:nvSpPr>
          <p:spPr bwMode="auto">
            <a:xfrm>
              <a:off x="7273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53"/>
            <p:cNvSpPr>
              <a:spLocks noChangeArrowheads="1"/>
            </p:cNvSpPr>
            <p:nvPr/>
          </p:nvSpPr>
          <p:spPr bwMode="auto">
            <a:xfrm>
              <a:off x="75787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54"/>
            <p:cNvSpPr>
              <a:spLocks noChangeArrowheads="1"/>
            </p:cNvSpPr>
            <p:nvPr/>
          </p:nvSpPr>
          <p:spPr bwMode="auto">
            <a:xfrm>
              <a:off x="78835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" name="Text Box 55"/>
          <p:cNvSpPr txBox="1">
            <a:spLocks noChangeArrowheads="1"/>
          </p:cNvSpPr>
          <p:nvPr/>
        </p:nvSpPr>
        <p:spPr bwMode="auto">
          <a:xfrm>
            <a:off x="838200" y="3657600"/>
            <a:ext cx="2111773" cy="359010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p3 = malloc(6)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3297237" y="4298951"/>
            <a:ext cx="5181600" cy="304800"/>
            <a:chOff x="3036887" y="4276726"/>
            <a:chExt cx="5181600" cy="304800"/>
          </a:xfrm>
        </p:grpSpPr>
        <p:sp>
          <p:nvSpPr>
            <p:cNvPr id="62" name="Rectangle 56"/>
            <p:cNvSpPr>
              <a:spLocks noChangeArrowheads="1"/>
            </p:cNvSpPr>
            <p:nvPr/>
          </p:nvSpPr>
          <p:spPr bwMode="auto">
            <a:xfrm>
              <a:off x="30368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57"/>
            <p:cNvSpPr>
              <a:spLocks noChangeArrowheads="1"/>
            </p:cNvSpPr>
            <p:nvPr/>
          </p:nvSpPr>
          <p:spPr bwMode="auto">
            <a:xfrm>
              <a:off x="33416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58"/>
            <p:cNvSpPr>
              <a:spLocks noChangeArrowheads="1"/>
            </p:cNvSpPr>
            <p:nvPr/>
          </p:nvSpPr>
          <p:spPr bwMode="auto">
            <a:xfrm>
              <a:off x="36464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59"/>
            <p:cNvSpPr>
              <a:spLocks noChangeArrowheads="1"/>
            </p:cNvSpPr>
            <p:nvPr/>
          </p:nvSpPr>
          <p:spPr bwMode="auto">
            <a:xfrm>
              <a:off x="39512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60"/>
            <p:cNvSpPr>
              <a:spLocks noChangeArrowheads="1"/>
            </p:cNvSpPr>
            <p:nvPr/>
          </p:nvSpPr>
          <p:spPr bwMode="auto">
            <a:xfrm>
              <a:off x="42560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Rectangle 61"/>
            <p:cNvSpPr>
              <a:spLocks noChangeArrowheads="1"/>
            </p:cNvSpPr>
            <p:nvPr/>
          </p:nvSpPr>
          <p:spPr bwMode="auto">
            <a:xfrm>
              <a:off x="4560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Rectangle 62"/>
            <p:cNvSpPr>
              <a:spLocks noChangeArrowheads="1"/>
            </p:cNvSpPr>
            <p:nvPr/>
          </p:nvSpPr>
          <p:spPr bwMode="auto">
            <a:xfrm>
              <a:off x="4865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Rectangle 63"/>
            <p:cNvSpPr>
              <a:spLocks noChangeArrowheads="1"/>
            </p:cNvSpPr>
            <p:nvPr/>
          </p:nvSpPr>
          <p:spPr bwMode="auto">
            <a:xfrm>
              <a:off x="51704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Rectangle 64"/>
            <p:cNvSpPr>
              <a:spLocks noChangeArrowheads="1"/>
            </p:cNvSpPr>
            <p:nvPr/>
          </p:nvSpPr>
          <p:spPr bwMode="auto">
            <a:xfrm>
              <a:off x="54752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Rectangle 65"/>
            <p:cNvSpPr>
              <a:spLocks noChangeArrowheads="1"/>
            </p:cNvSpPr>
            <p:nvPr/>
          </p:nvSpPr>
          <p:spPr bwMode="auto">
            <a:xfrm>
              <a:off x="5780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Rectangle 66"/>
            <p:cNvSpPr>
              <a:spLocks noChangeArrowheads="1"/>
            </p:cNvSpPr>
            <p:nvPr/>
          </p:nvSpPr>
          <p:spPr bwMode="auto">
            <a:xfrm>
              <a:off x="60848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Rectangle 67"/>
            <p:cNvSpPr>
              <a:spLocks noChangeArrowheads="1"/>
            </p:cNvSpPr>
            <p:nvPr/>
          </p:nvSpPr>
          <p:spPr bwMode="auto">
            <a:xfrm>
              <a:off x="63896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Rectangle 68"/>
            <p:cNvSpPr>
              <a:spLocks noChangeArrowheads="1"/>
            </p:cNvSpPr>
            <p:nvPr/>
          </p:nvSpPr>
          <p:spPr bwMode="auto">
            <a:xfrm>
              <a:off x="66944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69"/>
            <p:cNvSpPr>
              <a:spLocks noChangeArrowheads="1"/>
            </p:cNvSpPr>
            <p:nvPr/>
          </p:nvSpPr>
          <p:spPr bwMode="auto">
            <a:xfrm>
              <a:off x="69992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Rectangle 70"/>
            <p:cNvSpPr>
              <a:spLocks noChangeArrowheads="1"/>
            </p:cNvSpPr>
            <p:nvPr/>
          </p:nvSpPr>
          <p:spPr bwMode="auto">
            <a:xfrm>
              <a:off x="7304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Rectangle 71"/>
            <p:cNvSpPr>
              <a:spLocks noChangeArrowheads="1"/>
            </p:cNvSpPr>
            <p:nvPr/>
          </p:nvSpPr>
          <p:spPr bwMode="auto">
            <a:xfrm>
              <a:off x="7608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Rectangle 72"/>
            <p:cNvSpPr>
              <a:spLocks noChangeArrowheads="1"/>
            </p:cNvSpPr>
            <p:nvPr/>
          </p:nvSpPr>
          <p:spPr bwMode="auto">
            <a:xfrm>
              <a:off x="7913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" name="Text Box 73"/>
          <p:cNvSpPr txBox="1">
            <a:spLocks noChangeArrowheads="1"/>
          </p:cNvSpPr>
          <p:nvPr/>
        </p:nvSpPr>
        <p:spPr bwMode="auto">
          <a:xfrm>
            <a:off x="838200" y="4267200"/>
            <a:ext cx="1284624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sp>
        <p:nvSpPr>
          <p:cNvPr id="80" name="Text Box 91"/>
          <p:cNvSpPr txBox="1">
            <a:spLocks noChangeArrowheads="1"/>
          </p:cNvSpPr>
          <p:nvPr/>
        </p:nvSpPr>
        <p:spPr bwMode="auto">
          <a:xfrm>
            <a:off x="838200" y="4876800"/>
            <a:ext cx="2111773" cy="354906"/>
          </a:xfrm>
          <a:prstGeom prst="rect">
            <a:avLst/>
          </a:prstGeom>
          <a:solidFill>
            <a:srgbClr val="D5F1C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p4 = </a:t>
            </a:r>
            <a:r>
              <a:rPr lang="en-GB" sz="1800" b="1" dirty="0" err="1" smtClean="0">
                <a:latin typeface="Courier New" pitchFamily="49" charset="0"/>
              </a:rPr>
              <a:t>malloc</a:t>
            </a:r>
            <a:r>
              <a:rPr lang="en-GB" sz="1800" b="1" dirty="0" smtClean="0">
                <a:latin typeface="Courier New" pitchFamily="49" charset="0"/>
              </a:rPr>
              <a:t>(6)</a:t>
            </a:r>
            <a:endParaRPr lang="en-GB" sz="1800" b="1" dirty="0">
              <a:latin typeface="Courier New" pitchFamily="49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200400" y="4782744"/>
            <a:ext cx="4508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  <a:latin typeface="Calibri" pitchFamily="34" charset="0"/>
              </a:rPr>
              <a:t>Oops! (what would happen now?)</a:t>
            </a:r>
          </a:p>
        </p:txBody>
      </p:sp>
      <p:sp>
        <p:nvSpPr>
          <p:cNvPr id="83" name="Slide Number Placeholder 8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348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memory allocation</a:t>
            </a:r>
          </a:p>
          <a:p>
            <a:pPr lvl="1"/>
            <a:r>
              <a:rPr lang="en-US" dirty="0" smtClean="0"/>
              <a:t>Size of data structures may only be known at run time</a:t>
            </a:r>
          </a:p>
          <a:p>
            <a:pPr lvl="1"/>
            <a:r>
              <a:rPr lang="en-US" dirty="0" smtClean="0"/>
              <a:t>Need to allocate space on the heap</a:t>
            </a:r>
          </a:p>
          <a:p>
            <a:pPr lvl="1"/>
            <a:r>
              <a:rPr lang="en-US" dirty="0" smtClean="0"/>
              <a:t>Need to de-allocate (free) unused memory so it can be re-allocated</a:t>
            </a:r>
          </a:p>
          <a:p>
            <a:r>
              <a:rPr lang="en-US" dirty="0" smtClean="0"/>
              <a:t>Implementation  --- “Memory allocator”</a:t>
            </a:r>
          </a:p>
          <a:p>
            <a:pPr lvl="1"/>
            <a:r>
              <a:rPr lang="en-US" dirty="0" smtClean="0"/>
              <a:t>Implicit free lists</a:t>
            </a:r>
          </a:p>
          <a:p>
            <a:pPr lvl="1"/>
            <a:r>
              <a:rPr lang="en-US" dirty="0" smtClean="0"/>
              <a:t>Explicit free lists – subject of next programming assignment</a:t>
            </a:r>
          </a:p>
          <a:p>
            <a:pPr lvl="1"/>
            <a:r>
              <a:rPr lang="en-US" dirty="0" smtClean="0"/>
              <a:t>Segregated free lists</a:t>
            </a:r>
          </a:p>
          <a:p>
            <a:r>
              <a:rPr lang="en-US" dirty="0" smtClean="0"/>
              <a:t>Garbage collection</a:t>
            </a:r>
          </a:p>
          <a:p>
            <a:r>
              <a:rPr lang="en-US" dirty="0" smtClean="0"/>
              <a:t>Common memory-related bugs in C programs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444500" y="533400"/>
            <a:ext cx="6718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Implementation Issues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2487" y="1371600"/>
            <a:ext cx="8178114" cy="4479925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</a:t>
            </a:r>
            <a:r>
              <a:rPr lang="en-GB" dirty="0" smtClean="0"/>
              <a:t>to know </a:t>
            </a:r>
            <a:r>
              <a:rPr lang="en-GB" dirty="0"/>
              <a:t>how much memory is being </a:t>
            </a:r>
            <a:r>
              <a:rPr lang="en-GB" dirty="0">
                <a:latin typeface="Courier New" pitchFamily="49" charset="0"/>
              </a:rPr>
              <a:t>free()</a:t>
            </a:r>
            <a:r>
              <a:rPr lang="en-GB" dirty="0"/>
              <a:t>’d when </a:t>
            </a:r>
            <a:r>
              <a:rPr lang="en-GB" dirty="0" smtClean="0"/>
              <a:t>it is given </a:t>
            </a:r>
            <a:r>
              <a:rPr lang="en-GB" dirty="0"/>
              <a:t>only a pointer </a:t>
            </a:r>
            <a:r>
              <a:rPr lang="en-GB" dirty="0" smtClean="0"/>
              <a:t>(and no </a:t>
            </a:r>
            <a:r>
              <a:rPr lang="en-GB" dirty="0"/>
              <a:t>length)?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How to keep </a:t>
            </a:r>
            <a:r>
              <a:rPr lang="en-GB" dirty="0"/>
              <a:t>track of the free blocks?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What to do </a:t>
            </a:r>
            <a:r>
              <a:rPr lang="en-GB" dirty="0"/>
              <a:t>with extra space when allocating a block that is smaller than the free block it is placed in?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How to pick </a:t>
            </a:r>
            <a:r>
              <a:rPr lang="en-GB" dirty="0"/>
              <a:t>a block to use for </a:t>
            </a:r>
            <a:r>
              <a:rPr lang="en-GB" dirty="0" smtClean="0"/>
              <a:t>allocation—many </a:t>
            </a:r>
            <a:r>
              <a:rPr lang="en-GB" dirty="0"/>
              <a:t>might fit?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How to reinsert </a:t>
            </a:r>
            <a:r>
              <a:rPr lang="en-GB" dirty="0"/>
              <a:t>a freed block into the heap?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Knowing How Much to 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method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Keep the length of a block in the word preceding the block.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This word is often called the </a:t>
            </a:r>
            <a:r>
              <a:rPr lang="en-GB" b="1" i="1" dirty="0" smtClean="0">
                <a:solidFill>
                  <a:srgbClr val="C00000"/>
                </a:solidFill>
              </a:rPr>
              <a:t>header field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r>
              <a:rPr lang="en-GB" dirty="0" smtClean="0"/>
              <a:t>or</a:t>
            </a:r>
            <a:r>
              <a:rPr lang="en-GB" i="1" dirty="0" smtClean="0"/>
              <a:t> </a:t>
            </a:r>
            <a:r>
              <a:rPr lang="en-GB" b="1" i="1" dirty="0" smtClean="0">
                <a:solidFill>
                  <a:srgbClr val="C00000"/>
                </a:solidFill>
              </a:rPr>
              <a:t>header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Requires an extra word for every allocated block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358900" y="5774724"/>
            <a:ext cx="1169208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free(p0)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09600" y="4563762"/>
            <a:ext cx="1909795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p0 = malloc(4)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11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8162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1210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4258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730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035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3402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6450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9498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559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8642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1690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4738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778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0834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3882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254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511425" y="57912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2816225" y="57912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3121025" y="57912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3425825" y="57912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730625" y="57912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4035425" y="57912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4340225" y="57912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4645025" y="57912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949825" y="57912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5559425" y="57912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5864225" y="57912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6169025" y="57912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6473825" y="57912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6778625" y="57912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7083425" y="57912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7388225" y="57912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5254625" y="57912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5509912" y="3962400"/>
            <a:ext cx="4254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p0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5114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28162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31210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34258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7306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40354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43402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46450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49498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5559425" y="45720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5864225" y="45720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169025" y="45720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6473825" y="45720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67786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70834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>
            <a:off x="6778625" y="4394886"/>
            <a:ext cx="1588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Text Box 57"/>
          <p:cNvSpPr txBox="1">
            <a:spLocks noChangeArrowheads="1"/>
          </p:cNvSpPr>
          <p:nvPr/>
        </p:nvSpPr>
        <p:spPr bwMode="auto">
          <a:xfrm>
            <a:off x="4911810" y="5334000"/>
            <a:ext cx="995507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b</a:t>
            </a:r>
            <a:r>
              <a:rPr lang="en-GB" sz="1600" b="1" dirty="0" smtClean="0">
                <a:latin typeface="Calibri" pitchFamily="34" charset="0"/>
              </a:rPr>
              <a:t>lock </a:t>
            </a:r>
            <a:r>
              <a:rPr lang="en-GB" sz="1600" b="1" dirty="0">
                <a:latin typeface="Calibri" pitchFamily="34" charset="0"/>
              </a:rPr>
              <a:t>size</a:t>
            </a:r>
          </a:p>
        </p:txBody>
      </p:sp>
      <p:sp>
        <p:nvSpPr>
          <p:cNvPr id="60" name="Text Box 59"/>
          <p:cNvSpPr txBox="1">
            <a:spLocks noChangeArrowheads="1"/>
          </p:cNvSpPr>
          <p:nvPr/>
        </p:nvSpPr>
        <p:spPr bwMode="auto">
          <a:xfrm>
            <a:off x="6068436" y="5334000"/>
            <a:ext cx="56096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d</a:t>
            </a:r>
            <a:r>
              <a:rPr lang="en-GB" sz="1600" b="1" dirty="0" smtClean="0">
                <a:latin typeface="Calibri" pitchFamily="34" charset="0"/>
              </a:rPr>
              <a:t>ata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5" name="Line 64"/>
          <p:cNvSpPr>
            <a:spLocks noChangeShapeType="1"/>
          </p:cNvSpPr>
          <p:nvPr/>
        </p:nvSpPr>
        <p:spPr bwMode="auto">
          <a:xfrm>
            <a:off x="5711825" y="4267200"/>
            <a:ext cx="1588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5254625" y="4572000"/>
            <a:ext cx="304800" cy="3048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5</a:t>
            </a:r>
          </a:p>
        </p:txBody>
      </p:sp>
      <p:sp>
        <p:nvSpPr>
          <p:cNvPr id="66" name="Line 65"/>
          <p:cNvSpPr>
            <a:spLocks noChangeShapeType="1"/>
          </p:cNvSpPr>
          <p:nvPr/>
        </p:nvSpPr>
        <p:spPr bwMode="auto">
          <a:xfrm>
            <a:off x="5254625" y="4394886"/>
            <a:ext cx="1588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69" name="Straight Arrow Connector 68"/>
          <p:cNvCxnSpPr>
            <a:stCxn id="58" idx="0"/>
            <a:endCxn id="67" idx="2"/>
          </p:cNvCxnSpPr>
          <p:nvPr/>
        </p:nvCxnSpPr>
        <p:spPr bwMode="auto">
          <a:xfrm rot="16200000" flipV="1">
            <a:off x="5179695" y="5104130"/>
            <a:ext cx="457200" cy="2539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stCxn id="60" idx="0"/>
            <a:endCxn id="50" idx="2"/>
          </p:cNvCxnSpPr>
          <p:nvPr/>
        </p:nvCxnSpPr>
        <p:spPr bwMode="auto">
          <a:xfrm rot="16200000" flipV="1">
            <a:off x="5801772" y="4786853"/>
            <a:ext cx="457200" cy="637093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>
            <a:stCxn id="60" idx="0"/>
            <a:endCxn id="51" idx="2"/>
          </p:cNvCxnSpPr>
          <p:nvPr/>
        </p:nvCxnSpPr>
        <p:spPr bwMode="auto">
          <a:xfrm rot="16200000" flipV="1">
            <a:off x="5954172" y="4939253"/>
            <a:ext cx="457200" cy="332293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stCxn id="60" idx="0"/>
            <a:endCxn id="52" idx="2"/>
          </p:cNvCxnSpPr>
          <p:nvPr/>
        </p:nvCxnSpPr>
        <p:spPr bwMode="auto">
          <a:xfrm rot="16200000" flipV="1">
            <a:off x="6106572" y="5091653"/>
            <a:ext cx="457200" cy="27493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60" idx="0"/>
            <a:endCxn id="53" idx="2"/>
          </p:cNvCxnSpPr>
          <p:nvPr/>
        </p:nvCxnSpPr>
        <p:spPr bwMode="auto">
          <a:xfrm rot="5400000" flipH="1" flipV="1">
            <a:off x="6258971" y="4966747"/>
            <a:ext cx="457200" cy="277307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70" name="Slide Number Placeholder 6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8" grpId="0"/>
      <p:bldP spid="60" grpId="0"/>
      <p:bldP spid="65" grpId="0" animBg="1"/>
      <p:bldP spid="67" grpId="0" animBg="1"/>
      <p:bldP spid="6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1197678"/>
            <a:ext cx="8061325" cy="18503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Track of Free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289925" cy="5375190"/>
          </a:xfrm>
        </p:spPr>
        <p:txBody>
          <a:bodyPr/>
          <a:lstStyle/>
          <a:p>
            <a:r>
              <a:rPr lang="en-US" dirty="0" smtClean="0"/>
              <a:t>Method 1: </a:t>
            </a:r>
            <a:r>
              <a:rPr lang="en-US" i="1" dirty="0" smtClean="0">
                <a:solidFill>
                  <a:srgbClr val="C00000"/>
                </a:solidFill>
              </a:rPr>
              <a:t>Implicit list </a:t>
            </a:r>
            <a:r>
              <a:rPr lang="en-US" dirty="0" smtClean="0"/>
              <a:t>using length—links all blocks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Method 2: </a:t>
            </a:r>
            <a:r>
              <a:rPr lang="en-GB" i="1" dirty="0" smtClean="0">
                <a:solidFill>
                  <a:srgbClr val="C00000"/>
                </a:solidFill>
              </a:rPr>
              <a:t>Explicit list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smtClean="0"/>
              <a:t>among the free blocks using pointers</a:t>
            </a:r>
          </a:p>
          <a:p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Method 3: </a:t>
            </a:r>
            <a:r>
              <a:rPr lang="en-GB" i="1" dirty="0" smtClean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Different free lists for different size classes</a:t>
            </a:r>
            <a:endParaRPr lang="en-US" dirty="0" smtClean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 smtClean="0"/>
              <a:t>Method 4: </a:t>
            </a:r>
            <a:r>
              <a:rPr lang="en-GB" i="1" dirty="0" smtClean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Can use a balanced binary tree (e.g. red-black tree) with pointers within each free block, and the length used as a key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00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05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09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514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819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124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429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7338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0386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648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953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5257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562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5867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6172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6477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4343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524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3276600" y="1972962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495800" y="1972962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16002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19050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22098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25146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2819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31242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34290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37338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40386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46482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49530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52578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55626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5867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61722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39" name="Rectangle 36"/>
          <p:cNvSpPr>
            <a:spLocks noChangeArrowheads="1"/>
          </p:cNvSpPr>
          <p:nvPr/>
        </p:nvSpPr>
        <p:spPr bwMode="auto">
          <a:xfrm>
            <a:off x="64770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37"/>
          <p:cNvSpPr>
            <a:spLocks noChangeArrowheads="1"/>
          </p:cNvSpPr>
          <p:nvPr/>
        </p:nvSpPr>
        <p:spPr bwMode="auto">
          <a:xfrm>
            <a:off x="4343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41" name="Freeform 38"/>
          <p:cNvSpPr>
            <a:spLocks/>
          </p:cNvSpPr>
          <p:nvPr/>
        </p:nvSpPr>
        <p:spPr bwMode="auto">
          <a:xfrm>
            <a:off x="2057400" y="3632200"/>
            <a:ext cx="2438400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359376" y="473676"/>
            <a:ext cx="6591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Implicit </a:t>
            </a:r>
            <a:r>
              <a:rPr lang="en-GB" dirty="0"/>
              <a:t>List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92212"/>
            <a:ext cx="8255000" cy="2160588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For each block we </a:t>
            </a:r>
            <a:r>
              <a:rPr lang="en-GB" dirty="0" smtClean="0"/>
              <a:t>need: length</a:t>
            </a:r>
            <a:r>
              <a:rPr lang="en-GB" dirty="0"/>
              <a:t>, is-allocated</a:t>
            </a:r>
            <a:r>
              <a:rPr lang="en-GB" dirty="0" smtClean="0"/>
              <a:t>?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Could store this information in two </a:t>
            </a:r>
            <a:r>
              <a:rPr lang="en-GB" dirty="0" smtClean="0"/>
              <a:t>words: wasteful</a:t>
            </a:r>
            <a:r>
              <a:rPr lang="en-GB" dirty="0"/>
              <a:t>!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solidFill>
                  <a:srgbClr val="FF0000"/>
                </a:solidFill>
              </a:rPr>
              <a:t>Standard trick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blocks are aligned, some low-order address bits are always 0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Instead of storing an always-0 bit, use it as a allocated/free flag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reading size word, must mask out this bit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971800" y="4279900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size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423604" y="3610125"/>
            <a:ext cx="77544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 word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821724" y="4707924"/>
            <a:ext cx="1623435" cy="99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971800" y="4660900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payload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006975" y="4302556"/>
            <a:ext cx="2395505" cy="20247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1: allocated 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0: free 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size: 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payload: application 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4343400" y="42799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2971800" y="5943600"/>
            <a:ext cx="16764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optional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11" name="AutoShape 8"/>
          <p:cNvSpPr>
            <a:spLocks/>
          </p:cNvSpPr>
          <p:nvPr/>
        </p:nvSpPr>
        <p:spPr bwMode="auto">
          <a:xfrm rot="16200000">
            <a:off x="3695702" y="3222024"/>
            <a:ext cx="228600" cy="1676401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  <p:bldP spid="20484" grpId="0"/>
      <p:bldP spid="20485" grpId="0"/>
      <p:bldP spid="20486" grpId="0" animBg="1"/>
      <p:bldP spid="20487" grpId="0"/>
      <p:bldP spid="20488" grpId="0" animBg="1"/>
      <p:bldP spid="20489" grpId="0" animBg="1"/>
      <p:bldP spid="11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562475"/>
            <a:ext cx="7896225" cy="2143125"/>
          </a:xfrm>
        </p:spPr>
        <p:txBody>
          <a:bodyPr/>
          <a:lstStyle/>
          <a:p>
            <a:r>
              <a:rPr lang="en-US" dirty="0" smtClean="0"/>
              <a:t>8-byte alignment</a:t>
            </a:r>
          </a:p>
          <a:p>
            <a:pPr lvl="1"/>
            <a:r>
              <a:rPr lang="en-US" dirty="0" smtClean="0"/>
              <a:t>May require initial unused word</a:t>
            </a:r>
          </a:p>
          <a:p>
            <a:pPr lvl="1"/>
            <a:r>
              <a:rPr lang="en-US" dirty="0" smtClean="0"/>
              <a:t>Causes some internal fragmentation</a:t>
            </a:r>
          </a:p>
          <a:p>
            <a:r>
              <a:rPr lang="en-US" dirty="0" smtClean="0"/>
              <a:t>One word (0/1) to mark end of list</a:t>
            </a:r>
          </a:p>
          <a:p>
            <a:r>
              <a:rPr lang="en-US" dirty="0" smtClean="0"/>
              <a:t>Here: block size in words for simplicity</a:t>
            </a:r>
            <a:endParaRPr lang="en-US" dirty="0"/>
          </a:p>
        </p:txBody>
      </p:sp>
      <p:grpSp>
        <p:nvGrpSpPr>
          <p:cNvPr id="4" name="Group 44"/>
          <p:cNvGrpSpPr/>
          <p:nvPr/>
        </p:nvGrpSpPr>
        <p:grpSpPr>
          <a:xfrm>
            <a:off x="378942" y="2026506"/>
            <a:ext cx="8536458" cy="2316894"/>
            <a:chOff x="378942" y="1416906"/>
            <a:chExt cx="8536458" cy="2316894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90152" y="2127420"/>
              <a:ext cx="304800" cy="3048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endParaRPr lang="en-US" sz="1400" dirty="0" smtClean="0">
                <a:latin typeface="+mj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794952" y="212742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400" dirty="0" smtClean="0">
                  <a:latin typeface="+mj-lt"/>
                </a:rPr>
                <a:t>2/0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099752" y="212742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404552" y="212742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400" dirty="0" smtClean="0">
                  <a:latin typeface="+mj-lt"/>
                </a:rPr>
                <a:t>4/1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709352" y="212742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014152" y="212742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623752" y="212742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400" dirty="0" smtClean="0">
                  <a:latin typeface="+mj-lt"/>
                </a:rPr>
                <a:t>8/0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928552" y="212742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233352" y="212742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3538152" y="212742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842952" y="212742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5062152" y="212742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400" dirty="0" smtClean="0">
                  <a:latin typeface="+mj-lt"/>
                </a:rPr>
                <a:t>4/1</a:t>
              </a: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5366952" y="212742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2318952" y="2127420"/>
              <a:ext cx="304800" cy="3048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endParaRPr lang="en-US" sz="1400" dirty="0" smtClean="0">
                <a:latin typeface="+mj-lt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4147752" y="212742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4452552" y="212742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4757352" y="212742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5671752" y="212742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5976552" y="212742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6281352" y="2127420"/>
              <a:ext cx="304800" cy="3048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400" dirty="0" smtClean="0">
                  <a:latin typeface="+mj-lt"/>
                </a:rPr>
                <a:t>0/1</a:t>
              </a:r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7058013" y="174642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7058013" y="212742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Text Box 29"/>
            <p:cNvSpPr txBox="1">
              <a:spLocks noChangeArrowheads="1"/>
            </p:cNvSpPr>
            <p:nvPr/>
          </p:nvSpPr>
          <p:spPr bwMode="auto">
            <a:xfrm>
              <a:off x="7439013" y="1746420"/>
              <a:ext cx="1042443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Free word</a:t>
              </a:r>
            </a:p>
          </p:txBody>
        </p:sp>
        <p:sp>
          <p:nvSpPr>
            <p:cNvPr id="30" name="Text Box 30"/>
            <p:cNvSpPr txBox="1">
              <a:spLocks noChangeArrowheads="1"/>
            </p:cNvSpPr>
            <p:nvPr/>
          </p:nvSpPr>
          <p:spPr bwMode="auto">
            <a:xfrm>
              <a:off x="7435838" y="2127420"/>
              <a:ext cx="1471919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Allocated word</a:t>
              </a:r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7070719" y="2539419"/>
              <a:ext cx="304800" cy="3048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7443481" y="2508420"/>
              <a:ext cx="1471919" cy="57708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Allocated </a:t>
              </a:r>
              <a:r>
                <a:rPr lang="en-GB" sz="1600" b="1" dirty="0" smtClean="0">
                  <a:latin typeface="Calibri" pitchFamily="34" charset="0"/>
                </a:rPr>
                <a:t>word</a:t>
              </a:r>
              <a:br>
                <a:rPr lang="en-GB" sz="1600" b="1" dirty="0" smtClean="0">
                  <a:latin typeface="Calibri" pitchFamily="34" charset="0"/>
                </a:rPr>
              </a:br>
              <a:r>
                <a:rPr lang="en-GB" sz="1600" b="1" dirty="0" smtClean="0">
                  <a:latin typeface="Calibri" pitchFamily="34" charset="0"/>
                </a:rPr>
                <a:t>unused</a:t>
              </a:r>
              <a:endParaRPr lang="en-GB" sz="1600" b="1" dirty="0">
                <a:latin typeface="Calibri" pitchFamily="34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 rot="5400000">
              <a:off x="307890" y="1945158"/>
              <a:ext cx="381000" cy="1588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378942" y="1416906"/>
              <a:ext cx="14263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Start of heap</a:t>
              </a:r>
            </a:p>
          </p:txBody>
        </p:sp>
        <p:cxnSp>
          <p:nvCxnSpPr>
            <p:cNvPr id="37" name="Straight Connector 36"/>
            <p:cNvCxnSpPr/>
            <p:nvPr/>
          </p:nvCxnSpPr>
          <p:spPr bwMode="auto">
            <a:xfrm rot="5400000">
              <a:off x="1573058" y="2572995"/>
              <a:ext cx="274320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963457" y="2572995"/>
              <a:ext cx="274320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rot="5400000">
              <a:off x="2792258" y="2572995"/>
              <a:ext cx="274320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 rot="5400000">
              <a:off x="2182657" y="2572995"/>
              <a:ext cx="274320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rot="5400000">
              <a:off x="4013047" y="2572995"/>
              <a:ext cx="274320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rot="5400000">
              <a:off x="3403446" y="2572995"/>
              <a:ext cx="274320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5232247" y="2572995"/>
              <a:ext cx="274320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rot="5400000">
              <a:off x="4622646" y="2572995"/>
              <a:ext cx="274320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5841846" y="2572995"/>
              <a:ext cx="274320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47" name="TextBox 46"/>
            <p:cNvSpPr txBox="1"/>
            <p:nvPr/>
          </p:nvSpPr>
          <p:spPr>
            <a:xfrm>
              <a:off x="1170955" y="3364468"/>
              <a:ext cx="28243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8 bytes = 2 word alignment</a:t>
              </a:r>
            </a:p>
          </p:txBody>
        </p:sp>
        <p:cxnSp>
          <p:nvCxnSpPr>
            <p:cNvPr id="49" name="Straight Arrow Connector 48"/>
            <p:cNvCxnSpPr>
              <a:stCxn id="47" idx="0"/>
            </p:cNvCxnSpPr>
            <p:nvPr/>
          </p:nvCxnSpPr>
          <p:spPr bwMode="auto">
            <a:xfrm rot="16200000" flipV="1">
              <a:off x="2171807" y="2953120"/>
              <a:ext cx="566730" cy="25596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51" name="Straight Arrow Connector 50"/>
            <p:cNvCxnSpPr>
              <a:stCxn id="47" idx="0"/>
            </p:cNvCxnSpPr>
            <p:nvPr/>
          </p:nvCxnSpPr>
          <p:spPr bwMode="auto">
            <a:xfrm rot="5400000" flipH="1" flipV="1">
              <a:off x="2777288" y="2603604"/>
              <a:ext cx="566730" cy="954998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48" name="TextBox 47"/>
          <p:cNvSpPr txBox="1"/>
          <p:nvPr/>
        </p:nvSpPr>
        <p:spPr>
          <a:xfrm>
            <a:off x="372533" y="1295400"/>
            <a:ext cx="447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Calibri" pitchFamily="34" charset="0"/>
              </a:rPr>
              <a:t>Sequence of blocks in heap: 2/0, 4/1, 8/0, 4/1</a:t>
            </a:r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Finding a Free Block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143000"/>
            <a:ext cx="8307387" cy="5608638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First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list from beginning, choose </a:t>
            </a:r>
            <a:r>
              <a:rPr lang="en-GB" sz="1800" b="1" i="1" dirty="0">
                <a:solidFill>
                  <a:srgbClr val="C00000"/>
                </a:solidFill>
              </a:rPr>
              <a:t>first</a:t>
            </a:r>
            <a:r>
              <a:rPr lang="en-GB" sz="1800" b="0" dirty="0"/>
              <a:t> free block that </a:t>
            </a:r>
            <a:r>
              <a:rPr lang="en-GB" sz="1800" b="0" dirty="0" smtClean="0"/>
              <a:t>fits: </a:t>
            </a:r>
            <a:r>
              <a:rPr lang="en-GB" b="1" i="1" dirty="0" smtClean="0">
                <a:solidFill>
                  <a:srgbClr val="C00000"/>
                </a:solidFill>
                <a:ea typeface="+mn-ea"/>
                <a:cs typeface="+mn-cs"/>
              </a:rPr>
              <a:t>(Cost?)</a:t>
            </a:r>
            <a:endParaRPr lang="en-GB" b="1" i="1" dirty="0">
              <a:solidFill>
                <a:srgbClr val="C00000"/>
              </a:solidFill>
              <a:ea typeface="+mn-ea"/>
              <a:cs typeface="+mn-cs"/>
            </a:endParaRPr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Can take linear time in total number of blocks (allocated and free)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In practice it can cause “splinters” at beginning of list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Next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Like first-fit, but search list starting where previous search finished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Should often be faster than </a:t>
            </a:r>
            <a:r>
              <a:rPr lang="en-GB" sz="1800" dirty="0" smtClean="0"/>
              <a:t>first-fit: avoids </a:t>
            </a:r>
            <a:r>
              <a:rPr lang="en-GB" sz="1800" dirty="0"/>
              <a:t>re-scanning unhelpful blocks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Some research suggests that fragmentation is </a:t>
            </a:r>
            <a:r>
              <a:rPr lang="en-GB" sz="1800" dirty="0" smtClean="0"/>
              <a:t>worse</a:t>
            </a:r>
            <a:endParaRPr lang="en-GB" sz="18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Best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the list, choose the </a:t>
            </a:r>
            <a:r>
              <a:rPr lang="en-GB" sz="1800" b="1" i="1" dirty="0">
                <a:solidFill>
                  <a:srgbClr val="C00000"/>
                </a:solidFill>
              </a:rPr>
              <a:t>best</a:t>
            </a:r>
            <a:r>
              <a:rPr lang="en-GB" sz="1800" b="0" dirty="0"/>
              <a:t> free block: fits, with fewest bytes left over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Keeps fragments </a:t>
            </a:r>
            <a:r>
              <a:rPr lang="en-GB" sz="1800" b="0" dirty="0" smtClean="0"/>
              <a:t>small—usually </a:t>
            </a:r>
            <a:r>
              <a:rPr lang="en-GB" sz="1800" b="0" dirty="0"/>
              <a:t>helps fragmentation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Will typically run slower than first-fit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143000" y="1911265"/>
            <a:ext cx="7464201" cy="125188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p = start;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while ((p &lt; end) &amp;&amp;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not passed end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     ((*p &amp; 1) ||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already allocated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     (*p &lt;= </a:t>
            </a:r>
            <a:r>
              <a:rPr lang="en-GB" sz="1600" b="1" dirty="0" err="1">
                <a:latin typeface="Courier New" pitchFamily="49" charset="0"/>
              </a:rPr>
              <a:t>len</a:t>
            </a:r>
            <a:r>
              <a:rPr lang="en-GB" sz="1600" b="1" dirty="0">
                <a:latin typeface="Courier New" pitchFamily="49" charset="0"/>
              </a:rPr>
              <a:t>)))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too small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p = p + (*p &amp;</a:t>
            </a:r>
            <a:r>
              <a:rPr lang="en-GB" sz="1600" b="1" dirty="0" smtClean="0">
                <a:latin typeface="Courier New" pitchFamily="49" charset="0"/>
              </a:rPr>
              <a:t> -2)</a:t>
            </a:r>
            <a:r>
              <a:rPr lang="en-GB" sz="1600" b="1" dirty="0">
                <a:latin typeface="Courier New" pitchFamily="49" charset="0"/>
              </a:rPr>
              <a:t>;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</a:rPr>
              <a:t>goto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 next </a:t>
            </a:r>
            <a:r>
              <a:rPr lang="en-GB" sz="1600" b="1" dirty="0" smtClean="0">
                <a:solidFill>
                  <a:srgbClr val="990000"/>
                </a:solidFill>
                <a:latin typeface="Courier New" pitchFamily="49" charset="0"/>
              </a:rPr>
              <a:t>block (word addressed)</a:t>
            </a:r>
            <a:endParaRPr lang="en-GB" sz="1600" b="1" dirty="0">
              <a:solidFill>
                <a:srgbClr val="990000"/>
              </a:solidFill>
              <a:latin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" y="493713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Allocating in Free Block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Allocating in a free </a:t>
            </a:r>
            <a:r>
              <a:rPr lang="en-GB" dirty="0" smtClean="0"/>
              <a:t>block: </a:t>
            </a:r>
            <a:r>
              <a:rPr lang="en-GB" i="1" dirty="0" smtClean="0">
                <a:solidFill>
                  <a:srgbClr val="C00000"/>
                </a:solidFill>
              </a:rPr>
              <a:t>splitting</a:t>
            </a:r>
            <a:endParaRPr lang="en-GB" i="1" dirty="0">
              <a:solidFill>
                <a:srgbClr val="C00000"/>
              </a:solidFill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Since allocated space might be smaller than free space, we might want to split the block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13952" y="4910915"/>
            <a:ext cx="8328219" cy="171848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void addblock(ptr p, int len)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int newsize = ((len + 1) &gt;&gt; 1) &lt;&lt; 1;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</a:t>
            </a:r>
            <a:r>
              <a:rPr lang="en-GB" sz="1600" dirty="0" smtClean="0">
                <a:solidFill>
                  <a:srgbClr val="990000"/>
                </a:solidFill>
                <a:latin typeface="Courier New" pitchFamily="49" charset="0"/>
              </a:rPr>
              <a:t>round up to even</a:t>
            </a:r>
            <a:endParaRPr lang="en-GB" sz="1600" dirty="0">
              <a:solidFill>
                <a:srgbClr val="990000"/>
              </a:solidFill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int oldsize = *p &amp; -2;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mask out low bit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*p = newsize | 1;   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set new length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if (newsize &lt; oldsize)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*(p+newsize) = oldsize - newsize;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set length in remaining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}                     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  part of block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0574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3622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6670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9718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2766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5814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38862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1910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4800600" y="275143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5105400" y="275143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5410200" y="275143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715000" y="275143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6019800" y="275143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63246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66294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4495800" y="275143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3572" name="Freeform 20"/>
          <p:cNvSpPr>
            <a:spLocks/>
          </p:cNvSpPr>
          <p:nvPr/>
        </p:nvSpPr>
        <p:spPr bwMode="auto">
          <a:xfrm>
            <a:off x="34290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4648200" y="2514600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32766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35814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38862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41910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4800600" y="4250789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5105400" y="4250789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5410200" y="4250789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5715000" y="4250789"/>
            <a:ext cx="304800" cy="304800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6019800" y="4250789"/>
            <a:ext cx="304800" cy="304800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63246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66294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4495800" y="4250789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86" name="Freeform 34"/>
          <p:cNvSpPr>
            <a:spLocks/>
          </p:cNvSpPr>
          <p:nvPr/>
        </p:nvSpPr>
        <p:spPr bwMode="auto">
          <a:xfrm>
            <a:off x="34290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V="1">
            <a:off x="4638408" y="3054651"/>
            <a:ext cx="1588" cy="2317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4482833" y="3208638"/>
            <a:ext cx="29236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</a:t>
            </a:r>
          </a:p>
        </p:txBody>
      </p:sp>
      <p:sp>
        <p:nvSpPr>
          <p:cNvPr id="23589" name="Freeform 37"/>
          <p:cNvSpPr>
            <a:spLocks/>
          </p:cNvSpPr>
          <p:nvPr/>
        </p:nvSpPr>
        <p:spPr bwMode="auto">
          <a:xfrm>
            <a:off x="22098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5731476" y="42362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91" name="Freeform 39"/>
          <p:cNvSpPr>
            <a:spLocks/>
          </p:cNvSpPr>
          <p:nvPr/>
        </p:nvSpPr>
        <p:spPr bwMode="auto">
          <a:xfrm>
            <a:off x="4572000" y="4013951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2" name="Freeform 40"/>
          <p:cNvSpPr>
            <a:spLocks/>
          </p:cNvSpPr>
          <p:nvPr/>
        </p:nvSpPr>
        <p:spPr bwMode="auto">
          <a:xfrm>
            <a:off x="5867400" y="4090151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20574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23622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26670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29718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7" name="Freeform 45"/>
          <p:cNvSpPr>
            <a:spLocks/>
          </p:cNvSpPr>
          <p:nvPr/>
        </p:nvSpPr>
        <p:spPr bwMode="auto">
          <a:xfrm>
            <a:off x="22098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688975" y="3685639"/>
            <a:ext cx="1820371" cy="3038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</a:rPr>
              <a:t>addblock</a:t>
            </a:r>
            <a:r>
              <a:rPr lang="en-GB" sz="1600" b="1" dirty="0">
                <a:latin typeface="Courier New" pitchFamily="49" charset="0"/>
              </a:rPr>
              <a:t>(p, </a:t>
            </a:r>
            <a:r>
              <a:rPr lang="en-GB" sz="1600" b="1" dirty="0" smtClean="0">
                <a:latin typeface="Courier New" pitchFamily="49" charset="0"/>
              </a:rPr>
              <a:t>4)</a:t>
            </a:r>
            <a:endParaRPr lang="en-GB" sz="1600" b="1" dirty="0">
              <a:latin typeface="Courier New" pitchFamily="49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5393266" y="4927849"/>
            <a:ext cx="3291840" cy="1682496"/>
          </a:xfrm>
          <a:prstGeom prst="rect">
            <a:avLst/>
          </a:prstGeom>
          <a:solidFill>
            <a:srgbClr val="F6F5BD"/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2000" i="1" dirty="0" smtClean="0">
              <a:latin typeface="+mn-lt"/>
            </a:endParaRPr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  <p:bldP spid="23574" grpId="0" animBg="1"/>
      <p:bldP spid="23575" grpId="0" animBg="1"/>
      <p:bldP spid="23576" grpId="0" animBg="1"/>
      <p:bldP spid="23577" grpId="0" animBg="1"/>
      <p:bldP spid="23578" grpId="0" animBg="1"/>
      <p:bldP spid="23579" grpId="0" animBg="1"/>
      <p:bldP spid="23580" grpId="0" animBg="1"/>
      <p:bldP spid="23581" grpId="0" animBg="1"/>
      <p:bldP spid="23582" grpId="0" animBg="1"/>
      <p:bldP spid="23583" grpId="0" animBg="1"/>
      <p:bldP spid="23584" grpId="0" animBg="1"/>
      <p:bldP spid="23585" grpId="0" animBg="1"/>
      <p:bldP spid="23586" grpId="0" animBg="1"/>
      <p:bldP spid="23590" grpId="0"/>
      <p:bldP spid="23591" grpId="0" animBg="1"/>
      <p:bldP spid="23592" grpId="0" animBg="1"/>
      <p:bldP spid="23593" grpId="0" animBg="1"/>
      <p:bldP spid="23594" grpId="0" animBg="1"/>
      <p:bldP spid="23595" grpId="0" animBg="1"/>
      <p:bldP spid="23596" grpId="0" animBg="1"/>
      <p:bldP spid="23597" grpId="0" animBg="1"/>
      <p:bldP spid="23598" grpId="0"/>
      <p:bldP spid="48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" y="493713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Allocating in Free Block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Allocating in a free </a:t>
            </a:r>
            <a:r>
              <a:rPr lang="en-GB" dirty="0" smtClean="0"/>
              <a:t>block: </a:t>
            </a:r>
            <a:r>
              <a:rPr lang="en-GB" i="1" dirty="0" smtClean="0">
                <a:solidFill>
                  <a:srgbClr val="C00000"/>
                </a:solidFill>
              </a:rPr>
              <a:t>splitting</a:t>
            </a:r>
            <a:endParaRPr lang="en-GB" i="1" dirty="0">
              <a:solidFill>
                <a:srgbClr val="C00000"/>
              </a:solidFill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Since allocated space might be smaller than free space, we might want to split the block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13952" y="4910915"/>
            <a:ext cx="8328219" cy="171848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void addblock(ptr p, int len)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int newsize = ((len + 1) &gt;&gt; 1) &lt;&lt; 1;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</a:t>
            </a:r>
            <a:r>
              <a:rPr lang="en-GB" sz="1600" dirty="0" smtClean="0">
                <a:solidFill>
                  <a:srgbClr val="990000"/>
                </a:solidFill>
                <a:latin typeface="Courier New" pitchFamily="49" charset="0"/>
              </a:rPr>
              <a:t>round up to even</a:t>
            </a:r>
            <a:endParaRPr lang="en-GB" sz="1600" dirty="0">
              <a:solidFill>
                <a:srgbClr val="990000"/>
              </a:solidFill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int oldsize = *p &amp; -2;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mask out low bit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*p = newsize | 1;   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set new length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if (newsize &lt; oldsize)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*(p+newsize) = oldsize - newsize;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set length in remaining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}                     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  part of block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0574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3622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6670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9718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2766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5814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38862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1910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4800600" y="275143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5105400" y="275143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5410200" y="275143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715000" y="275143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6019800" y="275143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63246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66294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4495800" y="275143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3572" name="Freeform 20"/>
          <p:cNvSpPr>
            <a:spLocks/>
          </p:cNvSpPr>
          <p:nvPr/>
        </p:nvSpPr>
        <p:spPr bwMode="auto">
          <a:xfrm>
            <a:off x="34290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4648200" y="2514600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32766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35814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38862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41910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4800600" y="4250789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5105400" y="4250789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5410200" y="4250789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5715000" y="4250789"/>
            <a:ext cx="304800" cy="304800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6019800" y="4250789"/>
            <a:ext cx="304800" cy="304800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63246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66294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4495800" y="4250789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86" name="Freeform 34"/>
          <p:cNvSpPr>
            <a:spLocks/>
          </p:cNvSpPr>
          <p:nvPr/>
        </p:nvSpPr>
        <p:spPr bwMode="auto">
          <a:xfrm>
            <a:off x="34290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V="1">
            <a:off x="4638408" y="3054651"/>
            <a:ext cx="1588" cy="2317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4482833" y="3208638"/>
            <a:ext cx="29236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</a:t>
            </a:r>
          </a:p>
        </p:txBody>
      </p:sp>
      <p:sp>
        <p:nvSpPr>
          <p:cNvPr id="23589" name="Freeform 37"/>
          <p:cNvSpPr>
            <a:spLocks/>
          </p:cNvSpPr>
          <p:nvPr/>
        </p:nvSpPr>
        <p:spPr bwMode="auto">
          <a:xfrm>
            <a:off x="22098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5731476" y="42362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91" name="Freeform 39"/>
          <p:cNvSpPr>
            <a:spLocks/>
          </p:cNvSpPr>
          <p:nvPr/>
        </p:nvSpPr>
        <p:spPr bwMode="auto">
          <a:xfrm>
            <a:off x="4572000" y="4013951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2" name="Freeform 40"/>
          <p:cNvSpPr>
            <a:spLocks/>
          </p:cNvSpPr>
          <p:nvPr/>
        </p:nvSpPr>
        <p:spPr bwMode="auto">
          <a:xfrm>
            <a:off x="5867400" y="4090151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20574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23622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26670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29718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7" name="Freeform 45"/>
          <p:cNvSpPr>
            <a:spLocks/>
          </p:cNvSpPr>
          <p:nvPr/>
        </p:nvSpPr>
        <p:spPr bwMode="auto">
          <a:xfrm>
            <a:off x="22098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688975" y="3685639"/>
            <a:ext cx="1820371" cy="3038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</a:rPr>
              <a:t>addblock</a:t>
            </a:r>
            <a:r>
              <a:rPr lang="en-GB" sz="1600" b="1" dirty="0">
                <a:latin typeface="Courier New" pitchFamily="49" charset="0"/>
              </a:rPr>
              <a:t>(p, </a:t>
            </a:r>
            <a:r>
              <a:rPr lang="en-GB" sz="1600" b="1" dirty="0" smtClean="0">
                <a:latin typeface="Courier New" pitchFamily="49" charset="0"/>
              </a:rPr>
              <a:t>4)</a:t>
            </a:r>
            <a:endParaRPr lang="en-GB" sz="1600" b="1" dirty="0">
              <a:latin typeface="Courier New" pitchFamily="49" charset="0"/>
            </a:endParaRPr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" y="533400"/>
            <a:ext cx="72009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Freeing a Block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408612"/>
          </a:xfrm>
          <a:ln/>
        </p:spPr>
        <p:txBody>
          <a:bodyPr/>
          <a:lstStyle/>
          <a:p>
            <a:pPr marL="346075" indent="-346075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Simplest implementation:</a:t>
            </a:r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Need only clear the “allocated” flag</a:t>
            </a:r>
          </a:p>
          <a:p>
            <a:pPr marL="1249363" lvl="2" indent="-341313">
              <a:lnSpc>
                <a:spcPct val="101000"/>
              </a:lnSpc>
              <a:spcBef>
                <a:spcPts val="200"/>
              </a:spcBef>
              <a:buSzPct val="90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>
                <a:latin typeface="Courier New" pitchFamily="49" charset="0"/>
              </a:rPr>
              <a:t>  </a:t>
            </a:r>
            <a:r>
              <a:rPr lang="en-GB" sz="1600" b="1" dirty="0">
                <a:latin typeface="Courier New" pitchFamily="49" charset="0"/>
              </a:rPr>
              <a:t>void </a:t>
            </a:r>
            <a:r>
              <a:rPr lang="en-GB" sz="1600" b="1" dirty="0" err="1">
                <a:latin typeface="Courier New" pitchFamily="49" charset="0"/>
              </a:rPr>
              <a:t>free_block</a:t>
            </a:r>
            <a:r>
              <a:rPr lang="en-GB" sz="1600" b="1" dirty="0">
                <a:latin typeface="Courier New" pitchFamily="49" charset="0"/>
              </a:rPr>
              <a:t>(</a:t>
            </a:r>
            <a:r>
              <a:rPr lang="en-GB" sz="1600" b="1" dirty="0" err="1">
                <a:latin typeface="Courier New" pitchFamily="49" charset="0"/>
              </a:rPr>
              <a:t>ptr</a:t>
            </a:r>
            <a:r>
              <a:rPr lang="en-GB" sz="1600" b="1" dirty="0">
                <a:latin typeface="Courier New" pitchFamily="49" charset="0"/>
              </a:rPr>
              <a:t> p) { *p = *p &amp; -</a:t>
            </a:r>
            <a:r>
              <a:rPr lang="en-GB" sz="1600" b="1" dirty="0" smtClean="0">
                <a:latin typeface="Courier New" pitchFamily="49" charset="0"/>
              </a:rPr>
              <a:t>2 }</a:t>
            </a:r>
            <a:endParaRPr lang="en-GB" sz="1600" b="1" dirty="0">
              <a:latin typeface="Courier New" pitchFamily="49" charset="0"/>
            </a:endParaRPr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But can lead to “false fragmentation” </a:t>
            </a:r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i="1" dirty="0">
              <a:solidFill>
                <a:srgbClr val="FF0000"/>
              </a:solidFill>
            </a:endParaRPr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b="1" i="1" dirty="0" smtClean="0">
              <a:solidFill>
                <a:srgbClr val="C00000"/>
              </a:solidFill>
            </a:endParaRPr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b="1" i="1" dirty="0" smtClean="0">
                <a:solidFill>
                  <a:srgbClr val="C00000"/>
                </a:solidFill>
              </a:rPr>
              <a:t>There </a:t>
            </a:r>
            <a:r>
              <a:rPr lang="en-GB" b="1" i="1" dirty="0">
                <a:solidFill>
                  <a:srgbClr val="C00000"/>
                </a:solidFill>
              </a:rPr>
              <a:t>is enough free space, but the allocator won’t be able to find it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52800" y="3124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657600" y="3124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962400" y="3124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267200" y="31242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4876800" y="31242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181600" y="31242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486400" y="31242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5791200" y="31242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6096000" y="31242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6400800" y="31242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6705600" y="31242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4572000" y="31242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4591" name="Freeform 15"/>
          <p:cNvSpPr>
            <a:spLocks/>
          </p:cNvSpPr>
          <p:nvPr/>
        </p:nvSpPr>
        <p:spPr bwMode="auto">
          <a:xfrm>
            <a:off x="3505200" y="2887362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5776913" y="311785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4593" name="Freeform 17"/>
          <p:cNvSpPr>
            <a:spLocks/>
          </p:cNvSpPr>
          <p:nvPr/>
        </p:nvSpPr>
        <p:spPr bwMode="auto">
          <a:xfrm>
            <a:off x="4648200" y="2887362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Freeform 18"/>
          <p:cNvSpPr>
            <a:spLocks/>
          </p:cNvSpPr>
          <p:nvPr/>
        </p:nvSpPr>
        <p:spPr bwMode="auto">
          <a:xfrm>
            <a:off x="5943600" y="2963562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825500" y="3582988"/>
            <a:ext cx="1045777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free(p)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4573588" y="3505200"/>
            <a:ext cx="305190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</a:t>
            </a:r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V="1">
            <a:off x="4724400" y="3427413"/>
            <a:ext cx="1588" cy="155575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2133600" y="4114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2438400" y="4114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2743200" y="4114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3048000" y="4114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33528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36576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39624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4267200" y="41148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Rectangle 30"/>
          <p:cNvSpPr>
            <a:spLocks noChangeArrowheads="1"/>
          </p:cNvSpPr>
          <p:nvPr/>
        </p:nvSpPr>
        <p:spPr bwMode="auto">
          <a:xfrm>
            <a:off x="6400800" y="4114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6705600" y="4114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Freeform 32"/>
          <p:cNvSpPr>
            <a:spLocks/>
          </p:cNvSpPr>
          <p:nvPr/>
        </p:nvSpPr>
        <p:spPr bwMode="auto">
          <a:xfrm>
            <a:off x="3505200" y="3877962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Freeform 33"/>
          <p:cNvSpPr>
            <a:spLocks/>
          </p:cNvSpPr>
          <p:nvPr/>
        </p:nvSpPr>
        <p:spPr bwMode="auto">
          <a:xfrm>
            <a:off x="2286000" y="3877962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2133600" y="31242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4612" name="Rectangle 36"/>
          <p:cNvSpPr>
            <a:spLocks noChangeArrowheads="1"/>
          </p:cNvSpPr>
          <p:nvPr/>
        </p:nvSpPr>
        <p:spPr bwMode="auto">
          <a:xfrm>
            <a:off x="2438400" y="31242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2743200" y="31242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3048000" y="31242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5" name="Freeform 39"/>
          <p:cNvSpPr>
            <a:spLocks/>
          </p:cNvSpPr>
          <p:nvPr/>
        </p:nvSpPr>
        <p:spPr bwMode="auto">
          <a:xfrm>
            <a:off x="2286000" y="2887362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4876800" y="4114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5181600" y="4114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8" name="Rectangle 42"/>
          <p:cNvSpPr>
            <a:spLocks noChangeArrowheads="1"/>
          </p:cNvSpPr>
          <p:nvPr/>
        </p:nvSpPr>
        <p:spPr bwMode="auto">
          <a:xfrm>
            <a:off x="5486400" y="4114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5791200" y="4114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6096000" y="4114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21" name="Rectangle 45"/>
          <p:cNvSpPr>
            <a:spLocks noChangeArrowheads="1"/>
          </p:cNvSpPr>
          <p:nvPr/>
        </p:nvSpPr>
        <p:spPr bwMode="auto">
          <a:xfrm>
            <a:off x="4572000" y="4114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5776913" y="410845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4623" name="Freeform 47"/>
          <p:cNvSpPr>
            <a:spLocks/>
          </p:cNvSpPr>
          <p:nvPr/>
        </p:nvSpPr>
        <p:spPr bwMode="auto">
          <a:xfrm>
            <a:off x="4648200" y="3877962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24" name="Freeform 48"/>
          <p:cNvSpPr>
            <a:spLocks/>
          </p:cNvSpPr>
          <p:nvPr/>
        </p:nvSpPr>
        <p:spPr bwMode="auto">
          <a:xfrm>
            <a:off x="5943600" y="3954162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25" name="Text Box 49"/>
          <p:cNvSpPr txBox="1">
            <a:spLocks noChangeArrowheads="1"/>
          </p:cNvSpPr>
          <p:nvPr/>
        </p:nvSpPr>
        <p:spPr bwMode="auto">
          <a:xfrm>
            <a:off x="841375" y="4781550"/>
            <a:ext cx="1292639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</a:rPr>
              <a:t>malloc</a:t>
            </a:r>
            <a:r>
              <a:rPr lang="en-GB" sz="1600" b="1" dirty="0">
                <a:latin typeface="Courier New" pitchFamily="49" charset="0"/>
              </a:rPr>
              <a:t>(5)</a:t>
            </a:r>
          </a:p>
        </p:txBody>
      </p:sp>
      <p:sp>
        <p:nvSpPr>
          <p:cNvPr id="24626" name="Text Box 50"/>
          <p:cNvSpPr txBox="1">
            <a:spLocks noChangeArrowheads="1"/>
          </p:cNvSpPr>
          <p:nvPr/>
        </p:nvSpPr>
        <p:spPr bwMode="auto">
          <a:xfrm>
            <a:off x="2092325" y="4689390"/>
            <a:ext cx="943313" cy="4583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rgbClr val="C00000"/>
                </a:solidFill>
                <a:latin typeface="Calibri" pitchFamily="34" charset="0"/>
              </a:rPr>
              <a:t>Oops</a:t>
            </a:r>
            <a:r>
              <a:rPr lang="en-GB" b="1" i="1" dirty="0">
                <a:solidFill>
                  <a:srgbClr val="C00000"/>
                </a:solidFill>
                <a:latin typeface="Calibri" pitchFamily="34" charset="0"/>
              </a:rPr>
              <a:t>!</a:t>
            </a:r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/>
      <p:bldP spid="24580" grpId="0" animBg="1"/>
      <p:bldP spid="24581" grpId="0" animBg="1"/>
      <p:bldP spid="24582" grpId="0" animBg="1"/>
      <p:bldP spid="24583" grpId="0" animBg="1"/>
      <p:bldP spid="24584" grpId="0" animBg="1"/>
      <p:bldP spid="24585" grpId="0" animBg="1"/>
      <p:bldP spid="24586" grpId="0" animBg="1"/>
      <p:bldP spid="24587" grpId="0" animBg="1"/>
      <p:bldP spid="24588" grpId="0" animBg="1"/>
      <p:bldP spid="24589" grpId="0" animBg="1"/>
      <p:bldP spid="24590" grpId="0" animBg="1"/>
      <p:bldP spid="24591" grpId="0" animBg="1"/>
      <p:bldP spid="24592" grpId="0"/>
      <p:bldP spid="24593" grpId="0" animBg="1"/>
      <p:bldP spid="24594" grpId="0" animBg="1"/>
      <p:bldP spid="24595" grpId="0"/>
      <p:bldP spid="24596" grpId="0"/>
      <p:bldP spid="24597" grpId="0" animBg="1"/>
      <p:bldP spid="24598" grpId="0" animBg="1"/>
      <p:bldP spid="24599" grpId="0" animBg="1"/>
      <p:bldP spid="24600" grpId="0" animBg="1"/>
      <p:bldP spid="24601" grpId="0" animBg="1"/>
      <p:bldP spid="24602" grpId="0" animBg="1"/>
      <p:bldP spid="24603" grpId="0" animBg="1"/>
      <p:bldP spid="24604" grpId="0" animBg="1"/>
      <p:bldP spid="24605" grpId="0" animBg="1"/>
      <p:bldP spid="24606" grpId="0" animBg="1"/>
      <p:bldP spid="24607" grpId="0" animBg="1"/>
      <p:bldP spid="24608" grpId="0" animBg="1"/>
      <p:bldP spid="24609" grpId="0" animBg="1"/>
      <p:bldP spid="24611" grpId="0" animBg="1"/>
      <p:bldP spid="24612" grpId="0" animBg="1"/>
      <p:bldP spid="24613" grpId="0" animBg="1"/>
      <p:bldP spid="24614" grpId="0" animBg="1"/>
      <p:bldP spid="24615" grpId="0" animBg="1"/>
      <p:bldP spid="24616" grpId="0" animBg="1"/>
      <p:bldP spid="24617" grpId="0" animBg="1"/>
      <p:bldP spid="24618" grpId="0" animBg="1"/>
      <p:bldP spid="24619" grpId="0" animBg="1"/>
      <p:bldP spid="24620" grpId="0" animBg="1"/>
      <p:bldP spid="24621" grpId="0" animBg="1"/>
      <p:bldP spid="24622" grpId="0"/>
      <p:bldP spid="24623" grpId="0" animBg="1"/>
      <p:bldP spid="24624" grpId="0" animBg="1"/>
      <p:bldP spid="24625" grpId="0"/>
      <p:bldP spid="24626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6769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Coalescing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19689" y="1220788"/>
            <a:ext cx="8307387" cy="5486400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Join </a:t>
            </a:r>
            <a:r>
              <a:rPr lang="en-GB" i="1" dirty="0">
                <a:solidFill>
                  <a:srgbClr val="C00000"/>
                </a:solidFill>
              </a:rPr>
              <a:t>(coalesce) </a:t>
            </a:r>
            <a:r>
              <a:rPr lang="en-GB" dirty="0"/>
              <a:t>with </a:t>
            </a:r>
            <a:r>
              <a:rPr lang="en-GB" dirty="0" smtClean="0"/>
              <a:t>next/previous </a:t>
            </a:r>
            <a:r>
              <a:rPr lang="en-GB" dirty="0"/>
              <a:t>blocks, if they are free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with next block</a:t>
            </a:r>
          </a:p>
          <a:p>
            <a:pPr marL="1144588" lvl="2" indent="-236538">
              <a:lnSpc>
                <a:spcPct val="91000"/>
              </a:lnSpc>
              <a:buSzPct val="9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  </a:t>
            </a:r>
            <a:r>
              <a:rPr lang="en-GB" b="0" dirty="0">
                <a:latin typeface="Courier New" pitchFamily="49" charset="0"/>
              </a:rPr>
              <a:t> </a:t>
            </a: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 how do we coalesce with </a:t>
            </a:r>
            <a:r>
              <a:rPr lang="en-GB" i="1" dirty="0"/>
              <a:t>previous</a:t>
            </a:r>
            <a:r>
              <a:rPr lang="en-GB" dirty="0"/>
              <a:t> block?</a:t>
            </a:r>
          </a:p>
        </p:txBody>
      </p: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1981200" y="2597150"/>
            <a:ext cx="6477000" cy="1663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Rectangle 48"/>
          <p:cNvSpPr>
            <a:spLocks noChangeArrowheads="1"/>
          </p:cNvSpPr>
          <p:nvPr/>
        </p:nvSpPr>
        <p:spPr bwMode="auto">
          <a:xfrm>
            <a:off x="1074738" y="2597150"/>
            <a:ext cx="7535862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9" name="Text Box 49"/>
          <p:cNvSpPr txBox="1">
            <a:spLocks noChangeArrowheads="1"/>
          </p:cNvSpPr>
          <p:nvPr/>
        </p:nvSpPr>
        <p:spPr bwMode="auto">
          <a:xfrm>
            <a:off x="887027" y="3999389"/>
            <a:ext cx="6353319" cy="148701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buClr>
                <a:srgbClr val="005400"/>
              </a:buClr>
              <a:buSzPct val="90000"/>
              <a:buFont typeface="Wingdings" pitchFamily="2" charset="2"/>
              <a:buNone/>
              <a:tabLst>
                <a:tab pos="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void free_block(ptr p) {</a:t>
            </a:r>
            <a:br>
              <a:rPr lang="en-GB" sz="1600" dirty="0"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*p = *p &amp; -2;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clear allocated flag</a:t>
            </a:r>
            <a:br>
              <a:rPr lang="en-GB" sz="1600" dirty="0">
                <a:solidFill>
                  <a:srgbClr val="990000"/>
                </a:solidFill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next = p + *p;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find next block</a:t>
            </a:r>
            <a:r>
              <a:rPr lang="en-GB" sz="1600" dirty="0">
                <a:latin typeface="Courier New" pitchFamily="49" charset="0"/>
              </a:rPr>
              <a:t/>
            </a:r>
            <a:br>
              <a:rPr lang="en-GB" sz="1600" dirty="0"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if ((*next &amp; 1) == 0)</a:t>
            </a:r>
            <a:br>
              <a:rPr lang="en-GB" sz="1600" dirty="0"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  *p = *p + *next;    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 smtClean="0">
                <a:solidFill>
                  <a:srgbClr val="990000"/>
                </a:solidFill>
                <a:latin typeface="Courier New" pitchFamily="49" charset="0"/>
              </a:rPr>
              <a:t>//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add to this block if</a:t>
            </a:r>
            <a:br>
              <a:rPr lang="en-GB" sz="1600" dirty="0">
                <a:solidFill>
                  <a:srgbClr val="990000"/>
                </a:solidFill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}                         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 smtClean="0">
                <a:solidFill>
                  <a:srgbClr val="990000"/>
                </a:solidFill>
                <a:latin typeface="Courier New" pitchFamily="49" charset="0"/>
              </a:rPr>
              <a:t>//    not allocated</a:t>
            </a:r>
          </a:p>
        </p:txBody>
      </p: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35814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38862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5"/>
          <p:cNvSpPr>
            <a:spLocks noChangeArrowheads="1"/>
          </p:cNvSpPr>
          <p:nvPr/>
        </p:nvSpPr>
        <p:spPr bwMode="auto">
          <a:xfrm>
            <a:off x="41910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44958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51054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54102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9"/>
          <p:cNvSpPr>
            <a:spLocks noChangeArrowheads="1"/>
          </p:cNvSpPr>
          <p:nvPr/>
        </p:nvSpPr>
        <p:spPr bwMode="auto">
          <a:xfrm>
            <a:off x="57150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10"/>
          <p:cNvSpPr>
            <a:spLocks noChangeArrowheads="1"/>
          </p:cNvSpPr>
          <p:nvPr/>
        </p:nvSpPr>
        <p:spPr bwMode="auto">
          <a:xfrm>
            <a:off x="6019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11"/>
          <p:cNvSpPr>
            <a:spLocks noChangeArrowheads="1"/>
          </p:cNvSpPr>
          <p:nvPr/>
        </p:nvSpPr>
        <p:spPr bwMode="auto">
          <a:xfrm>
            <a:off x="6324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12"/>
          <p:cNvSpPr>
            <a:spLocks noChangeArrowheads="1"/>
          </p:cNvSpPr>
          <p:nvPr/>
        </p:nvSpPr>
        <p:spPr bwMode="auto">
          <a:xfrm>
            <a:off x="66294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69342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14"/>
          <p:cNvSpPr>
            <a:spLocks noChangeArrowheads="1"/>
          </p:cNvSpPr>
          <p:nvPr/>
        </p:nvSpPr>
        <p:spPr bwMode="auto">
          <a:xfrm>
            <a:off x="48006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66" name="Freeform 15"/>
          <p:cNvSpPr>
            <a:spLocks/>
          </p:cNvSpPr>
          <p:nvPr/>
        </p:nvSpPr>
        <p:spPr bwMode="auto">
          <a:xfrm>
            <a:off x="3733800" y="21769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16"/>
          <p:cNvSpPr txBox="1">
            <a:spLocks noChangeArrowheads="1"/>
          </p:cNvSpPr>
          <p:nvPr/>
        </p:nvSpPr>
        <p:spPr bwMode="auto">
          <a:xfrm>
            <a:off x="6030227" y="24074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68" name="Freeform 17"/>
          <p:cNvSpPr>
            <a:spLocks/>
          </p:cNvSpPr>
          <p:nvPr/>
        </p:nvSpPr>
        <p:spPr bwMode="auto">
          <a:xfrm>
            <a:off x="4876800" y="2176913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Freeform 18"/>
          <p:cNvSpPr>
            <a:spLocks/>
          </p:cNvSpPr>
          <p:nvPr/>
        </p:nvSpPr>
        <p:spPr bwMode="auto">
          <a:xfrm>
            <a:off x="6172200" y="2253113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1054100" y="2872539"/>
            <a:ext cx="1045777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free(p)</a:t>
            </a: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4802188" y="2794751"/>
            <a:ext cx="305190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</a:t>
            </a:r>
          </a:p>
        </p:txBody>
      </p:sp>
      <p:sp>
        <p:nvSpPr>
          <p:cNvPr id="72" name="Line 21"/>
          <p:cNvSpPr>
            <a:spLocks noChangeShapeType="1"/>
          </p:cNvSpPr>
          <p:nvPr/>
        </p:nvSpPr>
        <p:spPr bwMode="auto">
          <a:xfrm flipV="1">
            <a:off x="4953000" y="2716964"/>
            <a:ext cx="1588" cy="155575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Rectangle 22"/>
          <p:cNvSpPr>
            <a:spLocks noChangeArrowheads="1"/>
          </p:cNvSpPr>
          <p:nvPr/>
        </p:nvSpPr>
        <p:spPr bwMode="auto">
          <a:xfrm>
            <a:off x="2362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74" name="Rectangle 23"/>
          <p:cNvSpPr>
            <a:spLocks noChangeArrowheads="1"/>
          </p:cNvSpPr>
          <p:nvPr/>
        </p:nvSpPr>
        <p:spPr bwMode="auto">
          <a:xfrm>
            <a:off x="2667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24"/>
          <p:cNvSpPr>
            <a:spLocks noChangeArrowheads="1"/>
          </p:cNvSpPr>
          <p:nvPr/>
        </p:nvSpPr>
        <p:spPr bwMode="auto">
          <a:xfrm>
            <a:off x="2971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25"/>
          <p:cNvSpPr>
            <a:spLocks noChangeArrowheads="1"/>
          </p:cNvSpPr>
          <p:nvPr/>
        </p:nvSpPr>
        <p:spPr bwMode="auto">
          <a:xfrm>
            <a:off x="3276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26"/>
          <p:cNvSpPr>
            <a:spLocks noChangeArrowheads="1"/>
          </p:cNvSpPr>
          <p:nvPr/>
        </p:nvSpPr>
        <p:spPr bwMode="auto">
          <a:xfrm>
            <a:off x="35814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78" name="Rectangle 27"/>
          <p:cNvSpPr>
            <a:spLocks noChangeArrowheads="1"/>
          </p:cNvSpPr>
          <p:nvPr/>
        </p:nvSpPr>
        <p:spPr bwMode="auto">
          <a:xfrm>
            <a:off x="38862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28"/>
          <p:cNvSpPr>
            <a:spLocks noChangeArrowheads="1"/>
          </p:cNvSpPr>
          <p:nvPr/>
        </p:nvSpPr>
        <p:spPr bwMode="auto">
          <a:xfrm>
            <a:off x="41910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29"/>
          <p:cNvSpPr>
            <a:spLocks noChangeArrowheads="1"/>
          </p:cNvSpPr>
          <p:nvPr/>
        </p:nvSpPr>
        <p:spPr bwMode="auto">
          <a:xfrm>
            <a:off x="44958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30"/>
          <p:cNvSpPr>
            <a:spLocks noChangeArrowheads="1"/>
          </p:cNvSpPr>
          <p:nvPr/>
        </p:nvSpPr>
        <p:spPr bwMode="auto">
          <a:xfrm>
            <a:off x="66294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82" name="Rectangle 31"/>
          <p:cNvSpPr>
            <a:spLocks noChangeArrowheads="1"/>
          </p:cNvSpPr>
          <p:nvPr/>
        </p:nvSpPr>
        <p:spPr bwMode="auto">
          <a:xfrm>
            <a:off x="69342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Freeform 32"/>
          <p:cNvSpPr>
            <a:spLocks/>
          </p:cNvSpPr>
          <p:nvPr/>
        </p:nvSpPr>
        <p:spPr bwMode="auto">
          <a:xfrm>
            <a:off x="3733800" y="31675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Freeform 33"/>
          <p:cNvSpPr>
            <a:spLocks/>
          </p:cNvSpPr>
          <p:nvPr/>
        </p:nvSpPr>
        <p:spPr bwMode="auto">
          <a:xfrm>
            <a:off x="2514600" y="31675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35"/>
          <p:cNvSpPr>
            <a:spLocks noChangeArrowheads="1"/>
          </p:cNvSpPr>
          <p:nvPr/>
        </p:nvSpPr>
        <p:spPr bwMode="auto">
          <a:xfrm>
            <a:off x="23622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86" name="Rectangle 36"/>
          <p:cNvSpPr>
            <a:spLocks noChangeArrowheads="1"/>
          </p:cNvSpPr>
          <p:nvPr/>
        </p:nvSpPr>
        <p:spPr bwMode="auto">
          <a:xfrm>
            <a:off x="26670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37"/>
          <p:cNvSpPr>
            <a:spLocks noChangeArrowheads="1"/>
          </p:cNvSpPr>
          <p:nvPr/>
        </p:nvSpPr>
        <p:spPr bwMode="auto">
          <a:xfrm>
            <a:off x="2971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38"/>
          <p:cNvSpPr>
            <a:spLocks noChangeArrowheads="1"/>
          </p:cNvSpPr>
          <p:nvPr/>
        </p:nvSpPr>
        <p:spPr bwMode="auto">
          <a:xfrm>
            <a:off x="3276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Freeform 39"/>
          <p:cNvSpPr>
            <a:spLocks/>
          </p:cNvSpPr>
          <p:nvPr/>
        </p:nvSpPr>
        <p:spPr bwMode="auto">
          <a:xfrm>
            <a:off x="2514600" y="21769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40"/>
          <p:cNvSpPr>
            <a:spLocks noChangeArrowheads="1"/>
          </p:cNvSpPr>
          <p:nvPr/>
        </p:nvSpPr>
        <p:spPr bwMode="auto">
          <a:xfrm>
            <a:off x="51054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Rectangle 41"/>
          <p:cNvSpPr>
            <a:spLocks noChangeArrowheads="1"/>
          </p:cNvSpPr>
          <p:nvPr/>
        </p:nvSpPr>
        <p:spPr bwMode="auto">
          <a:xfrm>
            <a:off x="5410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Rectangle 42"/>
          <p:cNvSpPr>
            <a:spLocks noChangeArrowheads="1"/>
          </p:cNvSpPr>
          <p:nvPr/>
        </p:nvSpPr>
        <p:spPr bwMode="auto">
          <a:xfrm>
            <a:off x="5715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Rectangle 43"/>
          <p:cNvSpPr>
            <a:spLocks noChangeArrowheads="1"/>
          </p:cNvSpPr>
          <p:nvPr/>
        </p:nvSpPr>
        <p:spPr bwMode="auto">
          <a:xfrm>
            <a:off x="6019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Rectangle 44"/>
          <p:cNvSpPr>
            <a:spLocks noChangeArrowheads="1"/>
          </p:cNvSpPr>
          <p:nvPr/>
        </p:nvSpPr>
        <p:spPr bwMode="auto">
          <a:xfrm>
            <a:off x="6324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Rectangle 45"/>
          <p:cNvSpPr>
            <a:spLocks noChangeArrowheads="1"/>
          </p:cNvSpPr>
          <p:nvPr/>
        </p:nvSpPr>
        <p:spPr bwMode="auto">
          <a:xfrm>
            <a:off x="4800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6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96" name="Text Box 46"/>
          <p:cNvSpPr txBox="1">
            <a:spLocks noChangeArrowheads="1"/>
          </p:cNvSpPr>
          <p:nvPr/>
        </p:nvSpPr>
        <p:spPr bwMode="auto">
          <a:xfrm>
            <a:off x="6030227" y="33980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97" name="Freeform 47"/>
          <p:cNvSpPr>
            <a:spLocks/>
          </p:cNvSpPr>
          <p:nvPr/>
        </p:nvSpPr>
        <p:spPr bwMode="auto">
          <a:xfrm>
            <a:off x="4876800" y="3167513"/>
            <a:ext cx="1905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543800" y="2535827"/>
            <a:ext cx="10627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C00000"/>
                </a:solidFill>
                <a:latin typeface="Calibri" pitchFamily="34" charset="0"/>
              </a:rPr>
              <a:t>logically</a:t>
            </a:r>
          </a:p>
          <a:p>
            <a:r>
              <a:rPr lang="en-US" sz="2000" i="1" dirty="0" smtClean="0">
                <a:solidFill>
                  <a:srgbClr val="C00000"/>
                </a:solidFill>
                <a:latin typeface="Calibri" pitchFamily="34" charset="0"/>
              </a:rPr>
              <a:t>gone</a:t>
            </a:r>
          </a:p>
        </p:txBody>
      </p:sp>
      <p:cxnSp>
        <p:nvCxnSpPr>
          <p:cNvPr id="101" name="Straight Arrow Connector 100"/>
          <p:cNvCxnSpPr>
            <a:stCxn id="99" idx="1"/>
            <a:endCxn id="96" idx="0"/>
          </p:cNvCxnSpPr>
          <p:nvPr/>
        </p:nvCxnSpPr>
        <p:spPr bwMode="auto">
          <a:xfrm rot="10800000" flipV="1">
            <a:off x="6173204" y="2889769"/>
            <a:ext cx="1370596" cy="508231"/>
          </a:xfrm>
          <a:prstGeom prst="straightConnector1">
            <a:avLst/>
          </a:prstGeom>
          <a:noFill/>
          <a:ln w="28575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98" name="Slide Number Placeholder 9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65532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Process Memory Image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457575" y="1233488"/>
            <a:ext cx="3200400" cy="487362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kernel virtual memory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457575" y="1981200"/>
            <a:ext cx="3200400" cy="2343150"/>
          </a:xfrm>
          <a:prstGeom prst="rect">
            <a:avLst/>
          </a:prstGeom>
          <a:solidFill>
            <a:srgbClr val="C0C0C0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457575" y="4327525"/>
            <a:ext cx="3200400" cy="669925"/>
          </a:xfrm>
          <a:prstGeom prst="rect">
            <a:avLst/>
          </a:prstGeom>
          <a:solidFill>
            <a:srgbClr val="D5F1CF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run-time heap (via </a:t>
            </a:r>
            <a:r>
              <a:rPr lang="en-GB" sz="1800" b="1" dirty="0" err="1">
                <a:latin typeface="Courier New" pitchFamily="49" charset="0"/>
              </a:rPr>
              <a:t>malloc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457575" y="5743575"/>
            <a:ext cx="3200400" cy="396875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program text (.</a:t>
            </a:r>
            <a:r>
              <a:rPr lang="en-GB" sz="1800" b="1" dirty="0">
                <a:latin typeface="Courier New" pitchFamily="49" charset="0"/>
              </a:rPr>
              <a:t>text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3457575" y="5362575"/>
            <a:ext cx="3200400" cy="396875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initialized data (.</a:t>
            </a:r>
            <a:r>
              <a:rPr lang="en-GB" sz="1800" b="1" dirty="0">
                <a:latin typeface="Courier New" pitchFamily="49" charset="0"/>
              </a:rPr>
              <a:t>data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3457575" y="4981575"/>
            <a:ext cx="3200400" cy="396875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uninitialized data (.</a:t>
            </a:r>
            <a:r>
              <a:rPr lang="en-GB" sz="1800" b="1" dirty="0" err="1">
                <a:latin typeface="Courier New" pitchFamily="49" charset="0"/>
              </a:rPr>
              <a:t>bss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3457575" y="1690688"/>
            <a:ext cx="3200400" cy="334962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stack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3457575" y="6124575"/>
            <a:ext cx="3200400" cy="396875"/>
          </a:xfrm>
          <a:prstGeom prst="rect">
            <a:avLst/>
          </a:prstGeom>
          <a:solidFill>
            <a:srgbClr val="C0C0C0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154363" y="6339601"/>
            <a:ext cx="298778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361900" y="1847767"/>
            <a:ext cx="1087437" cy="384176"/>
            <a:chOff x="1493" y="1138"/>
            <a:chExt cx="685" cy="242"/>
          </a:xfrm>
        </p:grpSpPr>
        <p:sp>
          <p:nvSpPr>
            <p:cNvPr id="7184" name="Text Box 16"/>
            <p:cNvSpPr txBox="1">
              <a:spLocks noChangeArrowheads="1"/>
            </p:cNvSpPr>
            <p:nvPr/>
          </p:nvSpPr>
          <p:spPr bwMode="auto">
            <a:xfrm>
              <a:off x="1493" y="1138"/>
              <a:ext cx="502" cy="24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7185" name="Line 17"/>
            <p:cNvSpPr>
              <a:spLocks noChangeShapeType="1"/>
            </p:cNvSpPr>
            <p:nvPr/>
          </p:nvSpPr>
          <p:spPr bwMode="auto">
            <a:xfrm flipV="1">
              <a:off x="1956" y="1251"/>
              <a:ext cx="222" cy="5"/>
            </a:xfrm>
            <a:prstGeom prst="line">
              <a:avLst/>
            </a:prstGeom>
            <a:noFill/>
            <a:ln w="2556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6781800" y="1129098"/>
            <a:ext cx="2119313" cy="638175"/>
            <a:chOff x="4272" y="732"/>
            <a:chExt cx="1335" cy="402"/>
          </a:xfrm>
        </p:grpSpPr>
        <p:sp>
          <p:nvSpPr>
            <p:cNvPr id="7186" name="Text Box 18"/>
            <p:cNvSpPr txBox="1">
              <a:spLocks noChangeArrowheads="1"/>
            </p:cNvSpPr>
            <p:nvPr/>
          </p:nvSpPr>
          <p:spPr bwMode="auto">
            <a:xfrm>
              <a:off x="4365" y="732"/>
              <a:ext cx="1242" cy="40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990000"/>
                  </a:solidFill>
                  <a:latin typeface="Calibri" pitchFamily="34" charset="0"/>
                </a:rPr>
                <a:t>memory protected</a:t>
              </a:r>
              <a:br>
                <a:rPr lang="en-GB" sz="1800" b="1" dirty="0">
                  <a:solidFill>
                    <a:srgbClr val="990000"/>
                  </a:solidFill>
                  <a:latin typeface="Calibri" pitchFamily="34" charset="0"/>
                </a:rPr>
              </a:br>
              <a:r>
                <a:rPr lang="en-GB" sz="1800" b="1" dirty="0">
                  <a:solidFill>
                    <a:srgbClr val="990000"/>
                  </a:solidFill>
                  <a:latin typeface="Calibri" pitchFamily="34" charset="0"/>
                </a:rPr>
                <a:t>from user code</a:t>
              </a:r>
            </a:p>
          </p:txBody>
        </p:sp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 flipV="1">
              <a:off x="4272" y="747"/>
              <a:ext cx="1" cy="338"/>
            </a:xfrm>
            <a:prstGeom prst="line">
              <a:avLst/>
            </a:prstGeom>
            <a:noFill/>
            <a:ln w="38160">
              <a:solidFill>
                <a:srgbClr val="99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990000"/>
                </a:solidFill>
              </a:endParaRP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6665312" y="4102401"/>
            <a:ext cx="2081212" cy="396875"/>
            <a:chOff x="4175" y="2579"/>
            <a:chExt cx="1311" cy="250"/>
          </a:xfrm>
        </p:grpSpPr>
        <p:sp>
          <p:nvSpPr>
            <p:cNvPr id="7188" name="Text Box 20"/>
            <p:cNvSpPr txBox="1">
              <a:spLocks noChangeArrowheads="1"/>
            </p:cNvSpPr>
            <p:nvPr/>
          </p:nvSpPr>
          <p:spPr bwMode="auto">
            <a:xfrm>
              <a:off x="4409" y="2579"/>
              <a:ext cx="1077" cy="2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dirty="0">
                  <a:latin typeface="Calibri" pitchFamily="34" charset="0"/>
                </a:rPr>
                <a:t>the “</a:t>
              </a:r>
              <a:r>
                <a:rPr lang="en-GB" sz="2000" b="1" dirty="0" err="1">
                  <a:latin typeface="Courier New" pitchFamily="49" charset="0"/>
                </a:rPr>
                <a:t>brk</a:t>
              </a:r>
              <a:r>
                <a:rPr lang="en-GB" sz="2000" b="1" dirty="0">
                  <a:latin typeface="Calibri" pitchFamily="34" charset="0"/>
                </a:rPr>
                <a:t>” </a:t>
              </a:r>
              <a:r>
                <a:rPr lang="en-GB" sz="2000" b="1" dirty="0" err="1">
                  <a:latin typeface="Calibri" pitchFamily="34" charset="0"/>
                </a:rPr>
                <a:t>ptr</a:t>
              </a:r>
              <a:endParaRPr lang="en-GB" sz="2000" b="1" dirty="0">
                <a:latin typeface="Calibri" pitchFamily="34" charset="0"/>
              </a:endParaRPr>
            </a:p>
          </p:txBody>
        </p:sp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 flipH="1">
              <a:off x="4175" y="2716"/>
              <a:ext cx="242" cy="1"/>
            </a:xfrm>
            <a:prstGeom prst="line">
              <a:avLst/>
            </a:prstGeom>
            <a:noFill/>
            <a:ln w="2556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80577" y="3124200"/>
            <a:ext cx="3457575" cy="1723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Allocators request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latin typeface="Calibri" pitchFamily="34" charset="0"/>
              </a:rPr>
              <a:t>additional</a:t>
            </a:r>
            <a:r>
              <a:rPr lang="en-GB" sz="1800" b="1" dirty="0" smtClean="0">
                <a:latin typeface="Calibri" pitchFamily="34" charset="0"/>
              </a:rPr>
              <a:t> </a:t>
            </a:r>
            <a:r>
              <a:rPr lang="en-GB" sz="1800" b="1" dirty="0">
                <a:latin typeface="Calibri" pitchFamily="34" charset="0"/>
              </a:rPr>
              <a:t>heap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from the kernel using the </a:t>
            </a:r>
            <a:r>
              <a:rPr lang="en-GB" sz="1800" b="1" dirty="0" smtClean="0">
                <a:latin typeface="Calibri" pitchFamily="34" charset="0"/>
              </a:rPr>
              <a:t/>
            </a:r>
            <a:br>
              <a:rPr lang="en-GB" sz="1800" b="1" dirty="0" smtClean="0">
                <a:latin typeface="Calibri" pitchFamily="34" charset="0"/>
              </a:rPr>
            </a:br>
            <a:r>
              <a:rPr lang="en-GB" sz="1800" b="1" dirty="0" err="1" smtClean="0">
                <a:latin typeface="Courier New" pitchFamily="49" charset="0"/>
              </a:rPr>
              <a:t>sbrk</a:t>
            </a:r>
            <a:r>
              <a:rPr lang="en-GB" sz="1800" b="1" dirty="0">
                <a:latin typeface="Courier New" pitchFamily="49" charset="0"/>
              </a:rPr>
              <a:t>()</a:t>
            </a:r>
            <a:r>
              <a:rPr lang="en-GB" sz="1800" b="1" dirty="0">
                <a:latin typeface="Calibri" pitchFamily="34" charset="0"/>
              </a:rPr>
              <a:t> function</a:t>
            </a:r>
            <a:r>
              <a:rPr lang="en-GB" sz="1800" b="1" dirty="0" smtClean="0">
                <a:latin typeface="Calibri" pitchFamily="34" charset="0"/>
              </a:rPr>
              <a:t>: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error 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sbrk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amt_more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7195" name="Rectangle 27"/>
          <p:cNvSpPr>
            <a:spLocks noChangeArrowheads="1"/>
          </p:cNvSpPr>
          <p:nvPr/>
        </p:nvSpPr>
        <p:spPr bwMode="auto">
          <a:xfrm>
            <a:off x="8763000" y="6477000"/>
            <a:ext cx="152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Down Arrow 24"/>
          <p:cNvSpPr/>
          <p:nvPr/>
        </p:nvSpPr>
        <p:spPr bwMode="auto">
          <a:xfrm>
            <a:off x="4800600" y="2032457"/>
            <a:ext cx="533400" cy="435411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6" name="Down Arrow 25"/>
          <p:cNvSpPr/>
          <p:nvPr/>
        </p:nvSpPr>
        <p:spPr bwMode="auto">
          <a:xfrm flipV="1">
            <a:off x="4800600" y="3877962"/>
            <a:ext cx="533400" cy="435411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763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Bidirectional Coalescing 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4127" y="1220788"/>
            <a:ext cx="8307387" cy="1325562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Boundary tags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sz="2000" b="0" dirty="0"/>
              <a:t>[Knuth73]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Replicate size/allocated word at “bottom” (end) of free blocks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Allows us to traverse the “list” backwards, but requires extra space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Important and general technique!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11500" y="4275288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size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81000" y="4703913"/>
            <a:ext cx="1623435" cy="99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111500" y="4656288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payload and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083175" y="4453088"/>
            <a:ext cx="2395505" cy="20247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1: allocated 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0: free 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size: total 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payload: application 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4483100" y="4275288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3109913" y="5936872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size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483100" y="5936872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296937" y="5910498"/>
            <a:ext cx="1326815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Boundary tag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</a:rPr>
              <a:t>(</a:t>
            </a:r>
            <a:r>
              <a:rPr lang="en-GB" sz="1600" b="1" dirty="0">
                <a:latin typeface="Calibri" pitchFamily="34" charset="0"/>
              </a:rPr>
              <a:t>footer)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2590800" y="6104088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38"/>
          <p:cNvGrpSpPr/>
          <p:nvPr/>
        </p:nvGrpSpPr>
        <p:grpSpPr>
          <a:xfrm>
            <a:off x="1524000" y="2895600"/>
            <a:ext cx="5486400" cy="785054"/>
            <a:chOff x="1524000" y="5706762"/>
            <a:chExt cx="5486400" cy="785054"/>
          </a:xfrm>
        </p:grpSpPr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1524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>
              <a:off x="1828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Rectangle 15"/>
            <p:cNvSpPr>
              <a:spLocks noChangeArrowheads="1"/>
            </p:cNvSpPr>
            <p:nvPr/>
          </p:nvSpPr>
          <p:spPr bwMode="auto">
            <a:xfrm>
              <a:off x="2133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Rectangle 16"/>
            <p:cNvSpPr>
              <a:spLocks noChangeArrowheads="1"/>
            </p:cNvSpPr>
            <p:nvPr/>
          </p:nvSpPr>
          <p:spPr bwMode="auto">
            <a:xfrm>
              <a:off x="2438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41" name="Rectangle 17"/>
            <p:cNvSpPr>
              <a:spLocks noChangeArrowheads="1"/>
            </p:cNvSpPr>
            <p:nvPr/>
          </p:nvSpPr>
          <p:spPr bwMode="auto">
            <a:xfrm>
              <a:off x="2743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42" name="Rectangle 18"/>
            <p:cNvSpPr>
              <a:spLocks noChangeArrowheads="1"/>
            </p:cNvSpPr>
            <p:nvPr/>
          </p:nvSpPr>
          <p:spPr bwMode="auto">
            <a:xfrm>
              <a:off x="3048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19"/>
            <p:cNvSpPr>
              <a:spLocks noChangeArrowheads="1"/>
            </p:cNvSpPr>
            <p:nvPr/>
          </p:nvSpPr>
          <p:spPr bwMode="auto">
            <a:xfrm>
              <a:off x="3352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0"/>
            <p:cNvSpPr>
              <a:spLocks noChangeArrowheads="1"/>
            </p:cNvSpPr>
            <p:nvPr/>
          </p:nvSpPr>
          <p:spPr bwMode="auto">
            <a:xfrm>
              <a:off x="3657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45" name="Rectangle 21"/>
            <p:cNvSpPr>
              <a:spLocks noChangeArrowheads="1"/>
            </p:cNvSpPr>
            <p:nvPr/>
          </p:nvSpPr>
          <p:spPr bwMode="auto">
            <a:xfrm>
              <a:off x="42672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Rectangle 22"/>
            <p:cNvSpPr>
              <a:spLocks noChangeArrowheads="1"/>
            </p:cNvSpPr>
            <p:nvPr/>
          </p:nvSpPr>
          <p:spPr bwMode="auto">
            <a:xfrm>
              <a:off x="4572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Rectangle 23"/>
            <p:cNvSpPr>
              <a:spLocks noChangeArrowheads="1"/>
            </p:cNvSpPr>
            <p:nvPr/>
          </p:nvSpPr>
          <p:spPr bwMode="auto">
            <a:xfrm>
              <a:off x="4876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Rectangle 24"/>
            <p:cNvSpPr>
              <a:spLocks noChangeArrowheads="1"/>
            </p:cNvSpPr>
            <p:nvPr/>
          </p:nvSpPr>
          <p:spPr bwMode="auto">
            <a:xfrm>
              <a:off x="5181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25"/>
            <p:cNvSpPr>
              <a:spLocks noChangeArrowheads="1"/>
            </p:cNvSpPr>
            <p:nvPr/>
          </p:nvSpPr>
          <p:spPr bwMode="auto">
            <a:xfrm>
              <a:off x="5486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26650" name="Rectangle 26"/>
            <p:cNvSpPr>
              <a:spLocks noChangeArrowheads="1"/>
            </p:cNvSpPr>
            <p:nvPr/>
          </p:nvSpPr>
          <p:spPr bwMode="auto">
            <a:xfrm>
              <a:off x="5791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51" name="Rectangle 27"/>
            <p:cNvSpPr>
              <a:spLocks noChangeArrowheads="1"/>
            </p:cNvSpPr>
            <p:nvPr/>
          </p:nvSpPr>
          <p:spPr bwMode="auto">
            <a:xfrm>
              <a:off x="6096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2" name="Rectangle 28"/>
            <p:cNvSpPr>
              <a:spLocks noChangeArrowheads="1"/>
            </p:cNvSpPr>
            <p:nvPr/>
          </p:nvSpPr>
          <p:spPr bwMode="auto">
            <a:xfrm>
              <a:off x="3962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26653" name="Freeform 29"/>
            <p:cNvSpPr>
              <a:spLocks/>
            </p:cNvSpPr>
            <p:nvPr/>
          </p:nvSpPr>
          <p:spPr bwMode="auto">
            <a:xfrm>
              <a:off x="28956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Freeform 30"/>
            <p:cNvSpPr>
              <a:spLocks/>
            </p:cNvSpPr>
            <p:nvPr/>
          </p:nvSpPr>
          <p:spPr bwMode="auto">
            <a:xfrm>
              <a:off x="4114800" y="5706762"/>
              <a:ext cx="18288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76" y="0"/>
                </a:cxn>
                <a:cxn ang="0">
                  <a:pos x="1152" y="144"/>
                </a:cxn>
              </a:cxnLst>
              <a:rect l="0" t="0" r="r" b="b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5" name="Freeform 31"/>
            <p:cNvSpPr>
              <a:spLocks/>
            </p:cNvSpPr>
            <p:nvPr/>
          </p:nvSpPr>
          <p:spPr bwMode="auto">
            <a:xfrm>
              <a:off x="16764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Rectangle 32"/>
            <p:cNvSpPr>
              <a:spLocks noChangeArrowheads="1"/>
            </p:cNvSpPr>
            <p:nvPr/>
          </p:nvSpPr>
          <p:spPr bwMode="auto">
            <a:xfrm>
              <a:off x="6400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7" name="Rectangle 33"/>
            <p:cNvSpPr>
              <a:spLocks noChangeArrowheads="1"/>
            </p:cNvSpPr>
            <p:nvPr/>
          </p:nvSpPr>
          <p:spPr bwMode="auto">
            <a:xfrm>
              <a:off x="6705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58" name="Freeform 34"/>
            <p:cNvSpPr>
              <a:spLocks/>
            </p:cNvSpPr>
            <p:nvPr/>
          </p:nvSpPr>
          <p:spPr bwMode="auto">
            <a:xfrm>
              <a:off x="2590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36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16" y="72"/>
                    <a:pt x="464" y="144"/>
                    <a:pt x="336" y="144"/>
                  </a:cubicBezTo>
                  <a:cubicBezTo>
                    <a:pt x="208" y="144"/>
                    <a:pt x="104" y="72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Freeform 35"/>
            <p:cNvSpPr>
              <a:spLocks/>
            </p:cNvSpPr>
            <p:nvPr/>
          </p:nvSpPr>
          <p:spPr bwMode="auto">
            <a:xfrm>
              <a:off x="3810000" y="6263216"/>
              <a:ext cx="1828800" cy="228600"/>
            </a:xfrm>
            <a:custGeom>
              <a:avLst/>
              <a:gdLst/>
              <a:ahLst/>
              <a:cxnLst>
                <a:cxn ang="0">
                  <a:pos x="1152" y="0"/>
                </a:cxn>
                <a:cxn ang="0">
                  <a:pos x="576" y="144"/>
                </a:cxn>
                <a:cxn ang="0">
                  <a:pos x="0" y="0"/>
                </a:cxn>
              </a:cxnLst>
              <a:rect l="0" t="0" r="r" b="b"/>
              <a:pathLst>
                <a:path w="1152" h="144">
                  <a:moveTo>
                    <a:pt x="1152" y="0"/>
                  </a:moveTo>
                  <a:cubicBezTo>
                    <a:pt x="960" y="72"/>
                    <a:pt x="768" y="144"/>
                    <a:pt x="576" y="144"/>
                  </a:cubicBezTo>
                  <a:cubicBezTo>
                    <a:pt x="384" y="144"/>
                    <a:pt x="192" y="72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Freeform 36"/>
            <p:cNvSpPr>
              <a:spLocks/>
            </p:cNvSpPr>
            <p:nvPr/>
          </p:nvSpPr>
          <p:spPr bwMode="auto">
            <a:xfrm>
              <a:off x="5638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84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40" y="72"/>
                    <a:pt x="512" y="144"/>
                    <a:pt x="384" y="144"/>
                  </a:cubicBezTo>
                  <a:cubicBezTo>
                    <a:pt x="256" y="144"/>
                    <a:pt x="63" y="23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1788680" y="4267200"/>
            <a:ext cx="8021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Header</a:t>
            </a:r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>
            <a:off x="2590800" y="4427688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  <p:bldP spid="26629" grpId="0"/>
      <p:bldP spid="26630" grpId="0" animBg="1"/>
      <p:bldP spid="26631" grpId="0"/>
      <p:bldP spid="26632" grpId="0" animBg="1"/>
      <p:bldP spid="26633" grpId="0" animBg="1"/>
      <p:bldP spid="26634" grpId="0" animBg="1"/>
      <p:bldP spid="26635" grpId="0"/>
      <p:bldP spid="26636" grpId="0" animBg="1"/>
      <p:bldP spid="26661" grpId="0"/>
      <p:bldP spid="26662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444500" y="569913"/>
            <a:ext cx="7023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</a:t>
            </a: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438400" y="2895600"/>
            <a:ext cx="11430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438400" y="25908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438400" y="32004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962400" y="2895600"/>
            <a:ext cx="11430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962400" y="25908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3962400" y="32004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5486400" y="2895600"/>
            <a:ext cx="11430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5486400" y="25908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5486400" y="32004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7010400" y="2895600"/>
            <a:ext cx="11430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7010400" y="25908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</a:t>
            </a: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7010400" y="32004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81000" y="2749550"/>
            <a:ext cx="1271800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block being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freed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1828800" y="3048000"/>
            <a:ext cx="4572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2590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1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4114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2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638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3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7162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4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Rectangle 159"/>
          <p:cNvSpPr/>
          <p:nvPr/>
        </p:nvSpPr>
        <p:spPr bwMode="auto">
          <a:xfrm>
            <a:off x="0" y="3918757"/>
            <a:ext cx="4534186" cy="27809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4532314" y="1138666"/>
            <a:ext cx="4611685" cy="27809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483417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Constant Time </a:t>
            </a:r>
            <a:r>
              <a:rPr lang="en-GB" dirty="0" smtClean="0"/>
              <a:t>Coalescing</a:t>
            </a:r>
            <a:endParaRPr lang="en-GB" dirty="0"/>
          </a:p>
        </p:txBody>
      </p:sp>
      <p:grpSp>
        <p:nvGrpSpPr>
          <p:cNvPr id="50" name="Group 49"/>
          <p:cNvGrpSpPr/>
          <p:nvPr/>
        </p:nvGrpSpPr>
        <p:grpSpPr>
          <a:xfrm>
            <a:off x="285619" y="1324718"/>
            <a:ext cx="3797844" cy="2398638"/>
            <a:chOff x="482676" y="1324718"/>
            <a:chExt cx="4343400" cy="2743200"/>
          </a:xfrm>
        </p:grpSpPr>
        <p:sp>
          <p:nvSpPr>
            <p:cNvPr id="28673" name="Rectangle 1"/>
            <p:cNvSpPr>
              <a:spLocks noChangeArrowheads="1"/>
            </p:cNvSpPr>
            <p:nvPr/>
          </p:nvSpPr>
          <p:spPr bwMode="auto">
            <a:xfrm>
              <a:off x="482676" y="1324718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674" name="Rectangle 2"/>
            <p:cNvSpPr>
              <a:spLocks noChangeArrowheads="1"/>
            </p:cNvSpPr>
            <p:nvPr/>
          </p:nvSpPr>
          <p:spPr bwMode="auto">
            <a:xfrm>
              <a:off x="1778076" y="1324718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675" name="Rectangle 3"/>
            <p:cNvSpPr>
              <a:spLocks noChangeArrowheads="1"/>
            </p:cNvSpPr>
            <p:nvPr/>
          </p:nvSpPr>
          <p:spPr bwMode="auto">
            <a:xfrm>
              <a:off x="482676" y="1629518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7" name="Rectangle 5"/>
            <p:cNvSpPr>
              <a:spLocks noChangeArrowheads="1"/>
            </p:cNvSpPr>
            <p:nvPr/>
          </p:nvSpPr>
          <p:spPr bwMode="auto">
            <a:xfrm>
              <a:off x="482676" y="1934318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8" name="Rectangle 6"/>
            <p:cNvSpPr>
              <a:spLocks noChangeArrowheads="1"/>
            </p:cNvSpPr>
            <p:nvPr/>
          </p:nvSpPr>
          <p:spPr bwMode="auto">
            <a:xfrm>
              <a:off x="482676" y="1934318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679" name="Rectangle 7"/>
            <p:cNvSpPr>
              <a:spLocks noChangeArrowheads="1"/>
            </p:cNvSpPr>
            <p:nvPr/>
          </p:nvSpPr>
          <p:spPr bwMode="auto">
            <a:xfrm>
              <a:off x="1778076" y="1934318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680" name="Rectangle 8"/>
            <p:cNvSpPr>
              <a:spLocks noChangeArrowheads="1"/>
            </p:cNvSpPr>
            <p:nvPr/>
          </p:nvSpPr>
          <p:spPr bwMode="auto">
            <a:xfrm>
              <a:off x="482676" y="1324718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1" name="Line 9"/>
            <p:cNvSpPr>
              <a:spLocks noChangeShapeType="1"/>
            </p:cNvSpPr>
            <p:nvPr/>
          </p:nvSpPr>
          <p:spPr bwMode="auto">
            <a:xfrm>
              <a:off x="1320876" y="3610718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82" name="Rectangle 10"/>
            <p:cNvSpPr>
              <a:spLocks noChangeArrowheads="1"/>
            </p:cNvSpPr>
            <p:nvPr/>
          </p:nvSpPr>
          <p:spPr bwMode="auto">
            <a:xfrm>
              <a:off x="482676" y="2239118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683" name="Rectangle 11"/>
            <p:cNvSpPr>
              <a:spLocks noChangeArrowheads="1"/>
            </p:cNvSpPr>
            <p:nvPr/>
          </p:nvSpPr>
          <p:spPr bwMode="auto">
            <a:xfrm>
              <a:off x="1778076" y="2239118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684" name="Rectangle 12"/>
            <p:cNvSpPr>
              <a:spLocks noChangeArrowheads="1"/>
            </p:cNvSpPr>
            <p:nvPr/>
          </p:nvSpPr>
          <p:spPr bwMode="auto">
            <a:xfrm>
              <a:off x="482676" y="2543918"/>
              <a:ext cx="16764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5" name="Rectangle 13"/>
            <p:cNvSpPr>
              <a:spLocks noChangeArrowheads="1"/>
            </p:cNvSpPr>
            <p:nvPr/>
          </p:nvSpPr>
          <p:spPr bwMode="auto">
            <a:xfrm>
              <a:off x="482676" y="2848718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6" name="Rectangle 14"/>
            <p:cNvSpPr>
              <a:spLocks noChangeArrowheads="1"/>
            </p:cNvSpPr>
            <p:nvPr/>
          </p:nvSpPr>
          <p:spPr bwMode="auto">
            <a:xfrm>
              <a:off x="482676" y="2848718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687" name="Rectangle 15"/>
            <p:cNvSpPr>
              <a:spLocks noChangeArrowheads="1"/>
            </p:cNvSpPr>
            <p:nvPr/>
          </p:nvSpPr>
          <p:spPr bwMode="auto">
            <a:xfrm>
              <a:off x="1778076" y="2848718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688" name="Rectangle 16"/>
            <p:cNvSpPr>
              <a:spLocks noChangeArrowheads="1"/>
            </p:cNvSpPr>
            <p:nvPr/>
          </p:nvSpPr>
          <p:spPr bwMode="auto">
            <a:xfrm>
              <a:off x="482676" y="2239118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9" name="Rectangle 17"/>
            <p:cNvSpPr>
              <a:spLocks noChangeArrowheads="1"/>
            </p:cNvSpPr>
            <p:nvPr/>
          </p:nvSpPr>
          <p:spPr bwMode="auto">
            <a:xfrm>
              <a:off x="482676" y="3153518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690" name="Rectangle 18"/>
            <p:cNvSpPr>
              <a:spLocks noChangeArrowheads="1"/>
            </p:cNvSpPr>
            <p:nvPr/>
          </p:nvSpPr>
          <p:spPr bwMode="auto">
            <a:xfrm>
              <a:off x="1778076" y="3153518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691" name="Rectangle 19"/>
            <p:cNvSpPr>
              <a:spLocks noChangeArrowheads="1"/>
            </p:cNvSpPr>
            <p:nvPr/>
          </p:nvSpPr>
          <p:spPr bwMode="auto">
            <a:xfrm>
              <a:off x="482676" y="3458318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2" name="Rectangle 20"/>
            <p:cNvSpPr>
              <a:spLocks noChangeArrowheads="1"/>
            </p:cNvSpPr>
            <p:nvPr/>
          </p:nvSpPr>
          <p:spPr bwMode="auto">
            <a:xfrm>
              <a:off x="482676" y="3763118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3" name="Rectangle 21"/>
            <p:cNvSpPr>
              <a:spLocks noChangeArrowheads="1"/>
            </p:cNvSpPr>
            <p:nvPr/>
          </p:nvSpPr>
          <p:spPr bwMode="auto">
            <a:xfrm>
              <a:off x="482676" y="3763118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694" name="Rectangle 22"/>
            <p:cNvSpPr>
              <a:spLocks noChangeArrowheads="1"/>
            </p:cNvSpPr>
            <p:nvPr/>
          </p:nvSpPr>
          <p:spPr bwMode="auto">
            <a:xfrm>
              <a:off x="1778076" y="3763118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695" name="Rectangle 23"/>
            <p:cNvSpPr>
              <a:spLocks noChangeArrowheads="1"/>
            </p:cNvSpPr>
            <p:nvPr/>
          </p:nvSpPr>
          <p:spPr bwMode="auto">
            <a:xfrm>
              <a:off x="482676" y="3153518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6" name="Rectangle 24"/>
            <p:cNvSpPr>
              <a:spLocks noChangeArrowheads="1"/>
            </p:cNvSpPr>
            <p:nvPr/>
          </p:nvSpPr>
          <p:spPr bwMode="auto">
            <a:xfrm>
              <a:off x="3149676" y="1324718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697" name="Rectangle 25"/>
            <p:cNvSpPr>
              <a:spLocks noChangeArrowheads="1"/>
            </p:cNvSpPr>
            <p:nvPr/>
          </p:nvSpPr>
          <p:spPr bwMode="auto">
            <a:xfrm>
              <a:off x="4445076" y="1324718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698" name="Rectangle 26"/>
            <p:cNvSpPr>
              <a:spLocks noChangeArrowheads="1"/>
            </p:cNvSpPr>
            <p:nvPr/>
          </p:nvSpPr>
          <p:spPr bwMode="auto">
            <a:xfrm>
              <a:off x="3149676" y="1629518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9" name="Rectangle 27"/>
            <p:cNvSpPr>
              <a:spLocks noChangeArrowheads="1"/>
            </p:cNvSpPr>
            <p:nvPr/>
          </p:nvSpPr>
          <p:spPr bwMode="auto">
            <a:xfrm>
              <a:off x="3149676" y="1934318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0" name="Rectangle 28"/>
            <p:cNvSpPr>
              <a:spLocks noChangeArrowheads="1"/>
            </p:cNvSpPr>
            <p:nvPr/>
          </p:nvSpPr>
          <p:spPr bwMode="auto">
            <a:xfrm>
              <a:off x="3149676" y="1934318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701" name="Rectangle 29"/>
            <p:cNvSpPr>
              <a:spLocks noChangeArrowheads="1"/>
            </p:cNvSpPr>
            <p:nvPr/>
          </p:nvSpPr>
          <p:spPr bwMode="auto">
            <a:xfrm>
              <a:off x="4445076" y="1934318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02" name="Rectangle 30"/>
            <p:cNvSpPr>
              <a:spLocks noChangeArrowheads="1"/>
            </p:cNvSpPr>
            <p:nvPr/>
          </p:nvSpPr>
          <p:spPr bwMode="auto">
            <a:xfrm>
              <a:off x="3149676" y="1324718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3" name="Line 31"/>
            <p:cNvSpPr>
              <a:spLocks noChangeShapeType="1"/>
            </p:cNvSpPr>
            <p:nvPr/>
          </p:nvSpPr>
          <p:spPr bwMode="auto">
            <a:xfrm>
              <a:off x="3987876" y="3610718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04" name="Rectangle 32"/>
            <p:cNvSpPr>
              <a:spLocks noChangeArrowheads="1"/>
            </p:cNvSpPr>
            <p:nvPr/>
          </p:nvSpPr>
          <p:spPr bwMode="auto">
            <a:xfrm>
              <a:off x="3149676" y="2239118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5" name="Rectangle 33"/>
            <p:cNvSpPr>
              <a:spLocks noChangeArrowheads="1"/>
            </p:cNvSpPr>
            <p:nvPr/>
          </p:nvSpPr>
          <p:spPr bwMode="auto">
            <a:xfrm>
              <a:off x="4445076" y="2239118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8706" name="Rectangle 34"/>
            <p:cNvSpPr>
              <a:spLocks noChangeArrowheads="1"/>
            </p:cNvSpPr>
            <p:nvPr/>
          </p:nvSpPr>
          <p:spPr bwMode="auto">
            <a:xfrm>
              <a:off x="3149676" y="2543918"/>
              <a:ext cx="1676400" cy="3048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7" name="Rectangle 35"/>
            <p:cNvSpPr>
              <a:spLocks noChangeArrowheads="1"/>
            </p:cNvSpPr>
            <p:nvPr/>
          </p:nvSpPr>
          <p:spPr bwMode="auto">
            <a:xfrm>
              <a:off x="3149676" y="2848718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8" name="Rectangle 36"/>
            <p:cNvSpPr>
              <a:spLocks noChangeArrowheads="1"/>
            </p:cNvSpPr>
            <p:nvPr/>
          </p:nvSpPr>
          <p:spPr bwMode="auto">
            <a:xfrm>
              <a:off x="3149676" y="2848718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9" name="Rectangle 37"/>
            <p:cNvSpPr>
              <a:spLocks noChangeArrowheads="1"/>
            </p:cNvSpPr>
            <p:nvPr/>
          </p:nvSpPr>
          <p:spPr bwMode="auto">
            <a:xfrm>
              <a:off x="4445076" y="2848718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8710" name="Rectangle 38"/>
            <p:cNvSpPr>
              <a:spLocks noChangeArrowheads="1"/>
            </p:cNvSpPr>
            <p:nvPr/>
          </p:nvSpPr>
          <p:spPr bwMode="auto">
            <a:xfrm>
              <a:off x="3149676" y="2239118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1" name="Rectangle 39"/>
            <p:cNvSpPr>
              <a:spLocks noChangeArrowheads="1"/>
            </p:cNvSpPr>
            <p:nvPr/>
          </p:nvSpPr>
          <p:spPr bwMode="auto">
            <a:xfrm>
              <a:off x="3149676" y="3153518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712" name="Rectangle 40"/>
            <p:cNvSpPr>
              <a:spLocks noChangeArrowheads="1"/>
            </p:cNvSpPr>
            <p:nvPr/>
          </p:nvSpPr>
          <p:spPr bwMode="auto">
            <a:xfrm>
              <a:off x="4445076" y="3153518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13" name="Rectangle 41"/>
            <p:cNvSpPr>
              <a:spLocks noChangeArrowheads="1"/>
            </p:cNvSpPr>
            <p:nvPr/>
          </p:nvSpPr>
          <p:spPr bwMode="auto">
            <a:xfrm>
              <a:off x="3149676" y="3458318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4" name="Rectangle 42"/>
            <p:cNvSpPr>
              <a:spLocks noChangeArrowheads="1"/>
            </p:cNvSpPr>
            <p:nvPr/>
          </p:nvSpPr>
          <p:spPr bwMode="auto">
            <a:xfrm>
              <a:off x="3149676" y="3763118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5" name="Rectangle 43"/>
            <p:cNvSpPr>
              <a:spLocks noChangeArrowheads="1"/>
            </p:cNvSpPr>
            <p:nvPr/>
          </p:nvSpPr>
          <p:spPr bwMode="auto">
            <a:xfrm>
              <a:off x="3149676" y="3763118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716" name="Rectangle 44"/>
            <p:cNvSpPr>
              <a:spLocks noChangeArrowheads="1"/>
            </p:cNvSpPr>
            <p:nvPr/>
          </p:nvSpPr>
          <p:spPr bwMode="auto">
            <a:xfrm>
              <a:off x="4445076" y="3763118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17" name="Rectangle 45"/>
            <p:cNvSpPr>
              <a:spLocks noChangeArrowheads="1"/>
            </p:cNvSpPr>
            <p:nvPr/>
          </p:nvSpPr>
          <p:spPr bwMode="auto">
            <a:xfrm>
              <a:off x="3149676" y="3153518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8" name="Line 46"/>
            <p:cNvSpPr>
              <a:spLocks noChangeShapeType="1"/>
            </p:cNvSpPr>
            <p:nvPr/>
          </p:nvSpPr>
          <p:spPr bwMode="auto">
            <a:xfrm>
              <a:off x="2311476" y="2696318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" name="Slide Number Placeholder 4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52</a:t>
            </a:fld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4976628" y="1324718"/>
            <a:ext cx="3934734" cy="2400855"/>
            <a:chOff x="1752600" y="1905000"/>
            <a:chExt cx="4495800" cy="2743200"/>
          </a:xfrm>
        </p:grpSpPr>
        <p:sp>
          <p:nvSpPr>
            <p:cNvPr id="52" name="Rectangle 1"/>
            <p:cNvSpPr>
              <a:spLocks noChangeArrowheads="1"/>
            </p:cNvSpPr>
            <p:nvPr/>
          </p:nvSpPr>
          <p:spPr bwMode="auto">
            <a:xfrm>
              <a:off x="4572000" y="1905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53" name="Rectangle 2"/>
            <p:cNvSpPr>
              <a:spLocks noChangeArrowheads="1"/>
            </p:cNvSpPr>
            <p:nvPr/>
          </p:nvSpPr>
          <p:spPr bwMode="auto">
            <a:xfrm>
              <a:off x="5867400" y="1905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4" name="Rectangle 3"/>
            <p:cNvSpPr>
              <a:spLocks noChangeArrowheads="1"/>
            </p:cNvSpPr>
            <p:nvPr/>
          </p:nvSpPr>
          <p:spPr bwMode="auto">
            <a:xfrm>
              <a:off x="4572000" y="22098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Rectangle 5"/>
            <p:cNvSpPr>
              <a:spLocks noChangeArrowheads="1"/>
            </p:cNvSpPr>
            <p:nvPr/>
          </p:nvSpPr>
          <p:spPr bwMode="auto">
            <a:xfrm>
              <a:off x="4572000" y="25146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6"/>
            <p:cNvSpPr>
              <a:spLocks noChangeArrowheads="1"/>
            </p:cNvSpPr>
            <p:nvPr/>
          </p:nvSpPr>
          <p:spPr bwMode="auto">
            <a:xfrm>
              <a:off x="4572000" y="25146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57" name="Rectangle 7"/>
            <p:cNvSpPr>
              <a:spLocks noChangeArrowheads="1"/>
            </p:cNvSpPr>
            <p:nvPr/>
          </p:nvSpPr>
          <p:spPr bwMode="auto">
            <a:xfrm>
              <a:off x="5867400" y="25146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8" name="Rectangle 8"/>
            <p:cNvSpPr>
              <a:spLocks noChangeArrowheads="1"/>
            </p:cNvSpPr>
            <p:nvPr/>
          </p:nvSpPr>
          <p:spPr bwMode="auto">
            <a:xfrm>
              <a:off x="45720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9"/>
            <p:cNvSpPr>
              <a:spLocks noChangeArrowheads="1"/>
            </p:cNvSpPr>
            <p:nvPr/>
          </p:nvSpPr>
          <p:spPr bwMode="auto">
            <a:xfrm>
              <a:off x="45720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60" name="Rectangle 10"/>
            <p:cNvSpPr>
              <a:spLocks noChangeArrowheads="1"/>
            </p:cNvSpPr>
            <p:nvPr/>
          </p:nvSpPr>
          <p:spPr bwMode="auto">
            <a:xfrm>
              <a:off x="58674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61" name="Rectangle 11"/>
            <p:cNvSpPr>
              <a:spLocks noChangeArrowheads="1"/>
            </p:cNvSpPr>
            <p:nvPr/>
          </p:nvSpPr>
          <p:spPr bwMode="auto">
            <a:xfrm>
              <a:off x="45720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Rectangle 12"/>
            <p:cNvSpPr>
              <a:spLocks noChangeArrowheads="1"/>
            </p:cNvSpPr>
            <p:nvPr/>
          </p:nvSpPr>
          <p:spPr bwMode="auto">
            <a:xfrm>
              <a:off x="45720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63" name="Rectangle 13"/>
            <p:cNvSpPr>
              <a:spLocks noChangeArrowheads="1"/>
            </p:cNvSpPr>
            <p:nvPr/>
          </p:nvSpPr>
          <p:spPr bwMode="auto">
            <a:xfrm>
              <a:off x="58674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64" name="Rectangle 14"/>
            <p:cNvSpPr>
              <a:spLocks noChangeArrowheads="1"/>
            </p:cNvSpPr>
            <p:nvPr/>
          </p:nvSpPr>
          <p:spPr bwMode="auto">
            <a:xfrm>
              <a:off x="1752600" y="1905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65" name="Rectangle 15"/>
            <p:cNvSpPr>
              <a:spLocks noChangeArrowheads="1"/>
            </p:cNvSpPr>
            <p:nvPr/>
          </p:nvSpPr>
          <p:spPr bwMode="auto">
            <a:xfrm>
              <a:off x="3048000" y="1905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66" name="Rectangle 16"/>
            <p:cNvSpPr>
              <a:spLocks noChangeArrowheads="1"/>
            </p:cNvSpPr>
            <p:nvPr/>
          </p:nvSpPr>
          <p:spPr bwMode="auto">
            <a:xfrm>
              <a:off x="1752600" y="22098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Rectangle 17"/>
            <p:cNvSpPr>
              <a:spLocks noChangeArrowheads="1"/>
            </p:cNvSpPr>
            <p:nvPr/>
          </p:nvSpPr>
          <p:spPr bwMode="auto">
            <a:xfrm>
              <a:off x="1752600" y="25146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Rectangle 18"/>
            <p:cNvSpPr>
              <a:spLocks noChangeArrowheads="1"/>
            </p:cNvSpPr>
            <p:nvPr/>
          </p:nvSpPr>
          <p:spPr bwMode="auto">
            <a:xfrm>
              <a:off x="1752600" y="25146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69" name="Rectangle 19"/>
            <p:cNvSpPr>
              <a:spLocks noChangeArrowheads="1"/>
            </p:cNvSpPr>
            <p:nvPr/>
          </p:nvSpPr>
          <p:spPr bwMode="auto">
            <a:xfrm>
              <a:off x="3048000" y="25146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0" name="Rectangle 20"/>
            <p:cNvSpPr>
              <a:spLocks noChangeArrowheads="1"/>
            </p:cNvSpPr>
            <p:nvPr/>
          </p:nvSpPr>
          <p:spPr bwMode="auto">
            <a:xfrm>
              <a:off x="17526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21"/>
            <p:cNvSpPr>
              <a:spLocks noChangeShapeType="1"/>
            </p:cNvSpPr>
            <p:nvPr/>
          </p:nvSpPr>
          <p:spPr bwMode="auto">
            <a:xfrm>
              <a:off x="25908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22"/>
            <p:cNvSpPr>
              <a:spLocks noChangeArrowheads="1"/>
            </p:cNvSpPr>
            <p:nvPr/>
          </p:nvSpPr>
          <p:spPr bwMode="auto">
            <a:xfrm>
              <a:off x="17526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73" name="Rectangle 23"/>
            <p:cNvSpPr>
              <a:spLocks noChangeArrowheads="1"/>
            </p:cNvSpPr>
            <p:nvPr/>
          </p:nvSpPr>
          <p:spPr bwMode="auto">
            <a:xfrm>
              <a:off x="30480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4" name="Rectangle 24"/>
            <p:cNvSpPr>
              <a:spLocks noChangeArrowheads="1"/>
            </p:cNvSpPr>
            <p:nvPr/>
          </p:nvSpPr>
          <p:spPr bwMode="auto">
            <a:xfrm>
              <a:off x="1752600" y="3124200"/>
              <a:ext cx="16764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25"/>
            <p:cNvSpPr>
              <a:spLocks noChangeArrowheads="1"/>
            </p:cNvSpPr>
            <p:nvPr/>
          </p:nvSpPr>
          <p:spPr bwMode="auto">
            <a:xfrm>
              <a:off x="17526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Rectangle 26"/>
            <p:cNvSpPr>
              <a:spLocks noChangeArrowheads="1"/>
            </p:cNvSpPr>
            <p:nvPr/>
          </p:nvSpPr>
          <p:spPr bwMode="auto">
            <a:xfrm>
              <a:off x="17526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77" name="Rectangle 27"/>
            <p:cNvSpPr>
              <a:spLocks noChangeArrowheads="1"/>
            </p:cNvSpPr>
            <p:nvPr/>
          </p:nvSpPr>
          <p:spPr bwMode="auto">
            <a:xfrm>
              <a:off x="30480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8" name="Rectangle 28"/>
            <p:cNvSpPr>
              <a:spLocks noChangeArrowheads="1"/>
            </p:cNvSpPr>
            <p:nvPr/>
          </p:nvSpPr>
          <p:spPr bwMode="auto">
            <a:xfrm>
              <a:off x="1752600" y="28194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Rectangle 29"/>
            <p:cNvSpPr>
              <a:spLocks noChangeArrowheads="1"/>
            </p:cNvSpPr>
            <p:nvPr/>
          </p:nvSpPr>
          <p:spPr bwMode="auto">
            <a:xfrm>
              <a:off x="1752600" y="37338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3048000" y="37338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81" name="Rectangle 31"/>
            <p:cNvSpPr>
              <a:spLocks noChangeArrowheads="1"/>
            </p:cNvSpPr>
            <p:nvPr/>
          </p:nvSpPr>
          <p:spPr bwMode="auto">
            <a:xfrm>
              <a:off x="1752600" y="40386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32"/>
            <p:cNvSpPr>
              <a:spLocks noChangeArrowheads="1"/>
            </p:cNvSpPr>
            <p:nvPr/>
          </p:nvSpPr>
          <p:spPr bwMode="auto">
            <a:xfrm>
              <a:off x="1752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33"/>
            <p:cNvSpPr>
              <a:spLocks noChangeArrowheads="1"/>
            </p:cNvSpPr>
            <p:nvPr/>
          </p:nvSpPr>
          <p:spPr bwMode="auto">
            <a:xfrm>
              <a:off x="17526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84" name="Rectangle 34"/>
            <p:cNvSpPr>
              <a:spLocks noChangeArrowheads="1"/>
            </p:cNvSpPr>
            <p:nvPr/>
          </p:nvSpPr>
          <p:spPr bwMode="auto">
            <a:xfrm>
              <a:off x="30480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85" name="Rectangle 35"/>
            <p:cNvSpPr>
              <a:spLocks noChangeArrowheads="1"/>
            </p:cNvSpPr>
            <p:nvPr/>
          </p:nvSpPr>
          <p:spPr bwMode="auto">
            <a:xfrm>
              <a:off x="17526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36"/>
            <p:cNvSpPr>
              <a:spLocks noChangeShapeType="1"/>
            </p:cNvSpPr>
            <p:nvPr/>
          </p:nvSpPr>
          <p:spPr bwMode="auto">
            <a:xfrm>
              <a:off x="37338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Rectangle 37"/>
            <p:cNvSpPr>
              <a:spLocks noChangeArrowheads="1"/>
            </p:cNvSpPr>
            <p:nvPr/>
          </p:nvSpPr>
          <p:spPr bwMode="auto">
            <a:xfrm>
              <a:off x="4572000" y="3124200"/>
              <a:ext cx="1676400" cy="12192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Rectangle 38"/>
            <p:cNvSpPr>
              <a:spLocks noChangeArrowheads="1"/>
            </p:cNvSpPr>
            <p:nvPr/>
          </p:nvSpPr>
          <p:spPr bwMode="auto">
            <a:xfrm>
              <a:off x="4572000" y="2819400"/>
              <a:ext cx="1676400" cy="1828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285619" y="4114800"/>
            <a:ext cx="3797843" cy="2398638"/>
            <a:chOff x="1752600" y="1905000"/>
            <a:chExt cx="4343400" cy="2743200"/>
          </a:xfrm>
        </p:grpSpPr>
        <p:sp>
          <p:nvSpPr>
            <p:cNvPr id="90" name="Rectangle 1"/>
            <p:cNvSpPr>
              <a:spLocks noChangeArrowheads="1"/>
            </p:cNvSpPr>
            <p:nvPr/>
          </p:nvSpPr>
          <p:spPr bwMode="auto">
            <a:xfrm>
              <a:off x="1752600" y="1905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91" name="Rectangle 2"/>
            <p:cNvSpPr>
              <a:spLocks noChangeArrowheads="1"/>
            </p:cNvSpPr>
            <p:nvPr/>
          </p:nvSpPr>
          <p:spPr bwMode="auto">
            <a:xfrm>
              <a:off x="3048000" y="1905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2" name="Rectangle 3"/>
            <p:cNvSpPr>
              <a:spLocks noChangeArrowheads="1"/>
            </p:cNvSpPr>
            <p:nvPr/>
          </p:nvSpPr>
          <p:spPr bwMode="auto">
            <a:xfrm>
              <a:off x="1752600" y="22098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Rectangle 5"/>
            <p:cNvSpPr>
              <a:spLocks noChangeArrowheads="1"/>
            </p:cNvSpPr>
            <p:nvPr/>
          </p:nvSpPr>
          <p:spPr bwMode="auto">
            <a:xfrm>
              <a:off x="1752600" y="25146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Rectangle 6"/>
            <p:cNvSpPr>
              <a:spLocks noChangeArrowheads="1"/>
            </p:cNvSpPr>
            <p:nvPr/>
          </p:nvSpPr>
          <p:spPr bwMode="auto">
            <a:xfrm>
              <a:off x="1752600" y="25146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95" name="Rectangle 7"/>
            <p:cNvSpPr>
              <a:spLocks noChangeArrowheads="1"/>
            </p:cNvSpPr>
            <p:nvPr/>
          </p:nvSpPr>
          <p:spPr bwMode="auto">
            <a:xfrm>
              <a:off x="3048000" y="25146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6" name="Rectangle 8"/>
            <p:cNvSpPr>
              <a:spLocks noChangeArrowheads="1"/>
            </p:cNvSpPr>
            <p:nvPr/>
          </p:nvSpPr>
          <p:spPr bwMode="auto">
            <a:xfrm>
              <a:off x="17526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9"/>
            <p:cNvSpPr>
              <a:spLocks noChangeShapeType="1"/>
            </p:cNvSpPr>
            <p:nvPr/>
          </p:nvSpPr>
          <p:spPr bwMode="auto">
            <a:xfrm>
              <a:off x="25908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Rectangle 10"/>
            <p:cNvSpPr>
              <a:spLocks noChangeArrowheads="1"/>
            </p:cNvSpPr>
            <p:nvPr/>
          </p:nvSpPr>
          <p:spPr bwMode="auto">
            <a:xfrm>
              <a:off x="17526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99" name="Rectangle 11"/>
            <p:cNvSpPr>
              <a:spLocks noChangeArrowheads="1"/>
            </p:cNvSpPr>
            <p:nvPr/>
          </p:nvSpPr>
          <p:spPr bwMode="auto">
            <a:xfrm>
              <a:off x="30480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00" name="Rectangle 12"/>
            <p:cNvSpPr>
              <a:spLocks noChangeArrowheads="1"/>
            </p:cNvSpPr>
            <p:nvPr/>
          </p:nvSpPr>
          <p:spPr bwMode="auto">
            <a:xfrm>
              <a:off x="1752600" y="3124200"/>
              <a:ext cx="16764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Rectangle 13"/>
            <p:cNvSpPr>
              <a:spLocks noChangeArrowheads="1"/>
            </p:cNvSpPr>
            <p:nvPr/>
          </p:nvSpPr>
          <p:spPr bwMode="auto">
            <a:xfrm>
              <a:off x="17526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Rectangle 14"/>
            <p:cNvSpPr>
              <a:spLocks noChangeArrowheads="1"/>
            </p:cNvSpPr>
            <p:nvPr/>
          </p:nvSpPr>
          <p:spPr bwMode="auto">
            <a:xfrm>
              <a:off x="17526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103" name="Rectangle 15"/>
            <p:cNvSpPr>
              <a:spLocks noChangeArrowheads="1"/>
            </p:cNvSpPr>
            <p:nvPr/>
          </p:nvSpPr>
          <p:spPr bwMode="auto">
            <a:xfrm>
              <a:off x="30480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04" name="Rectangle 16"/>
            <p:cNvSpPr>
              <a:spLocks noChangeArrowheads="1"/>
            </p:cNvSpPr>
            <p:nvPr/>
          </p:nvSpPr>
          <p:spPr bwMode="auto">
            <a:xfrm>
              <a:off x="1752600" y="28194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Rectangle 17"/>
            <p:cNvSpPr>
              <a:spLocks noChangeArrowheads="1"/>
            </p:cNvSpPr>
            <p:nvPr/>
          </p:nvSpPr>
          <p:spPr bwMode="auto">
            <a:xfrm>
              <a:off x="1752600" y="37338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106" name="Rectangle 18"/>
            <p:cNvSpPr>
              <a:spLocks noChangeArrowheads="1"/>
            </p:cNvSpPr>
            <p:nvPr/>
          </p:nvSpPr>
          <p:spPr bwMode="auto">
            <a:xfrm>
              <a:off x="3048000" y="37338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07" name="Rectangle 19"/>
            <p:cNvSpPr>
              <a:spLocks noChangeArrowheads="1"/>
            </p:cNvSpPr>
            <p:nvPr/>
          </p:nvSpPr>
          <p:spPr bwMode="auto">
            <a:xfrm>
              <a:off x="1752600" y="40386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Rectangle 20"/>
            <p:cNvSpPr>
              <a:spLocks noChangeArrowheads="1"/>
            </p:cNvSpPr>
            <p:nvPr/>
          </p:nvSpPr>
          <p:spPr bwMode="auto">
            <a:xfrm>
              <a:off x="1752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Rectangle 21"/>
            <p:cNvSpPr>
              <a:spLocks noChangeArrowheads="1"/>
            </p:cNvSpPr>
            <p:nvPr/>
          </p:nvSpPr>
          <p:spPr bwMode="auto">
            <a:xfrm>
              <a:off x="17526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110" name="Rectangle 22"/>
            <p:cNvSpPr>
              <a:spLocks noChangeArrowheads="1"/>
            </p:cNvSpPr>
            <p:nvPr/>
          </p:nvSpPr>
          <p:spPr bwMode="auto">
            <a:xfrm>
              <a:off x="30480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11" name="Rectangle 23"/>
            <p:cNvSpPr>
              <a:spLocks noChangeArrowheads="1"/>
            </p:cNvSpPr>
            <p:nvPr/>
          </p:nvSpPr>
          <p:spPr bwMode="auto">
            <a:xfrm>
              <a:off x="17526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</a:t>
              </a:r>
            </a:p>
          </p:txBody>
        </p:sp>
        <p:sp>
          <p:nvSpPr>
            <p:cNvPr id="113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14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12192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Line 27"/>
            <p:cNvSpPr>
              <a:spLocks noChangeShapeType="1"/>
            </p:cNvSpPr>
            <p:nvPr/>
          </p:nvSpPr>
          <p:spPr bwMode="auto">
            <a:xfrm>
              <a:off x="52578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Rectangle 28"/>
            <p:cNvSpPr>
              <a:spLocks noChangeArrowheads="1"/>
            </p:cNvSpPr>
            <p:nvPr/>
          </p:nvSpPr>
          <p:spPr bwMode="auto">
            <a:xfrm>
              <a:off x="44196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Rectangle 29"/>
            <p:cNvSpPr>
              <a:spLocks noChangeArrowheads="1"/>
            </p:cNvSpPr>
            <p:nvPr/>
          </p:nvSpPr>
          <p:spPr bwMode="auto">
            <a:xfrm>
              <a:off x="44196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</a:t>
              </a:r>
            </a:p>
          </p:txBody>
        </p:sp>
        <p:sp>
          <p:nvSpPr>
            <p:cNvPr id="118" name="Rectangle 30"/>
            <p:cNvSpPr>
              <a:spLocks noChangeArrowheads="1"/>
            </p:cNvSpPr>
            <p:nvPr/>
          </p:nvSpPr>
          <p:spPr bwMode="auto">
            <a:xfrm>
              <a:off x="57150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19" name="Rectangle 31"/>
            <p:cNvSpPr>
              <a:spLocks noChangeArrowheads="1"/>
            </p:cNvSpPr>
            <p:nvPr/>
          </p:nvSpPr>
          <p:spPr bwMode="auto">
            <a:xfrm>
              <a:off x="4419600" y="37338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120" name="Rectangle 32"/>
            <p:cNvSpPr>
              <a:spLocks noChangeArrowheads="1"/>
            </p:cNvSpPr>
            <p:nvPr/>
          </p:nvSpPr>
          <p:spPr bwMode="auto">
            <a:xfrm>
              <a:off x="5715000" y="37338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21" name="Rectangle 33"/>
            <p:cNvSpPr>
              <a:spLocks noChangeArrowheads="1"/>
            </p:cNvSpPr>
            <p:nvPr/>
          </p:nvSpPr>
          <p:spPr bwMode="auto">
            <a:xfrm>
              <a:off x="4419600" y="40386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Rectangle 34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Rectangle 35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124" name="Rectangle 36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25" name="Rectangle 37"/>
            <p:cNvSpPr>
              <a:spLocks noChangeArrowheads="1"/>
            </p:cNvSpPr>
            <p:nvPr/>
          </p:nvSpPr>
          <p:spPr bwMode="auto">
            <a:xfrm>
              <a:off x="44196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Line 38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Rectangle 39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1828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4975763" y="4114800"/>
            <a:ext cx="3938184" cy="2487274"/>
            <a:chOff x="1752600" y="1905000"/>
            <a:chExt cx="4343400" cy="2743200"/>
          </a:xfrm>
        </p:grpSpPr>
        <p:sp>
          <p:nvSpPr>
            <p:cNvPr id="129" name="Rectangle 1"/>
            <p:cNvSpPr>
              <a:spLocks noChangeArrowheads="1"/>
            </p:cNvSpPr>
            <p:nvPr/>
          </p:nvSpPr>
          <p:spPr bwMode="auto">
            <a:xfrm>
              <a:off x="1752600" y="1905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130" name="Rectangle 2"/>
            <p:cNvSpPr>
              <a:spLocks noChangeArrowheads="1"/>
            </p:cNvSpPr>
            <p:nvPr/>
          </p:nvSpPr>
          <p:spPr bwMode="auto">
            <a:xfrm>
              <a:off x="3048000" y="1905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31" name="Rectangle 3"/>
            <p:cNvSpPr>
              <a:spLocks noChangeArrowheads="1"/>
            </p:cNvSpPr>
            <p:nvPr/>
          </p:nvSpPr>
          <p:spPr bwMode="auto">
            <a:xfrm>
              <a:off x="1752600" y="22098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Rectangle 5"/>
            <p:cNvSpPr>
              <a:spLocks noChangeArrowheads="1"/>
            </p:cNvSpPr>
            <p:nvPr/>
          </p:nvSpPr>
          <p:spPr bwMode="auto">
            <a:xfrm>
              <a:off x="1752600" y="25146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Rectangle 6"/>
            <p:cNvSpPr>
              <a:spLocks noChangeArrowheads="1"/>
            </p:cNvSpPr>
            <p:nvPr/>
          </p:nvSpPr>
          <p:spPr bwMode="auto">
            <a:xfrm>
              <a:off x="1752600" y="25146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134" name="Rectangle 7"/>
            <p:cNvSpPr>
              <a:spLocks noChangeArrowheads="1"/>
            </p:cNvSpPr>
            <p:nvPr/>
          </p:nvSpPr>
          <p:spPr bwMode="auto">
            <a:xfrm>
              <a:off x="3048000" y="25146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35" name="Rectangle 8"/>
            <p:cNvSpPr>
              <a:spLocks noChangeArrowheads="1"/>
            </p:cNvSpPr>
            <p:nvPr/>
          </p:nvSpPr>
          <p:spPr bwMode="auto">
            <a:xfrm>
              <a:off x="17526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Line 9"/>
            <p:cNvSpPr>
              <a:spLocks noChangeShapeType="1"/>
            </p:cNvSpPr>
            <p:nvPr/>
          </p:nvSpPr>
          <p:spPr bwMode="auto">
            <a:xfrm>
              <a:off x="25908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Rectangle 10"/>
            <p:cNvSpPr>
              <a:spLocks noChangeArrowheads="1"/>
            </p:cNvSpPr>
            <p:nvPr/>
          </p:nvSpPr>
          <p:spPr bwMode="auto">
            <a:xfrm>
              <a:off x="17526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138" name="Rectangle 11"/>
            <p:cNvSpPr>
              <a:spLocks noChangeArrowheads="1"/>
            </p:cNvSpPr>
            <p:nvPr/>
          </p:nvSpPr>
          <p:spPr bwMode="auto">
            <a:xfrm>
              <a:off x="30480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39" name="Rectangle 12"/>
            <p:cNvSpPr>
              <a:spLocks noChangeArrowheads="1"/>
            </p:cNvSpPr>
            <p:nvPr/>
          </p:nvSpPr>
          <p:spPr bwMode="auto">
            <a:xfrm>
              <a:off x="1752600" y="3124200"/>
              <a:ext cx="16764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Rectangle 13"/>
            <p:cNvSpPr>
              <a:spLocks noChangeArrowheads="1"/>
            </p:cNvSpPr>
            <p:nvPr/>
          </p:nvSpPr>
          <p:spPr bwMode="auto">
            <a:xfrm>
              <a:off x="17526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Rectangle 14"/>
            <p:cNvSpPr>
              <a:spLocks noChangeArrowheads="1"/>
            </p:cNvSpPr>
            <p:nvPr/>
          </p:nvSpPr>
          <p:spPr bwMode="auto">
            <a:xfrm>
              <a:off x="17526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142" name="Rectangle 15"/>
            <p:cNvSpPr>
              <a:spLocks noChangeArrowheads="1"/>
            </p:cNvSpPr>
            <p:nvPr/>
          </p:nvSpPr>
          <p:spPr bwMode="auto">
            <a:xfrm>
              <a:off x="30480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43" name="Rectangle 16"/>
            <p:cNvSpPr>
              <a:spLocks noChangeArrowheads="1"/>
            </p:cNvSpPr>
            <p:nvPr/>
          </p:nvSpPr>
          <p:spPr bwMode="auto">
            <a:xfrm>
              <a:off x="1752600" y="28194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" name="Rectangle 17"/>
            <p:cNvSpPr>
              <a:spLocks noChangeArrowheads="1"/>
            </p:cNvSpPr>
            <p:nvPr/>
          </p:nvSpPr>
          <p:spPr bwMode="auto">
            <a:xfrm>
              <a:off x="1752600" y="37338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145" name="Rectangle 18"/>
            <p:cNvSpPr>
              <a:spLocks noChangeArrowheads="1"/>
            </p:cNvSpPr>
            <p:nvPr/>
          </p:nvSpPr>
          <p:spPr bwMode="auto">
            <a:xfrm>
              <a:off x="3048000" y="37338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46" name="Rectangle 19"/>
            <p:cNvSpPr>
              <a:spLocks noChangeArrowheads="1"/>
            </p:cNvSpPr>
            <p:nvPr/>
          </p:nvSpPr>
          <p:spPr bwMode="auto">
            <a:xfrm>
              <a:off x="1752600" y="40386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" name="Rectangle 20"/>
            <p:cNvSpPr>
              <a:spLocks noChangeArrowheads="1"/>
            </p:cNvSpPr>
            <p:nvPr/>
          </p:nvSpPr>
          <p:spPr bwMode="auto">
            <a:xfrm>
              <a:off x="1752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" name="Rectangle 21"/>
            <p:cNvSpPr>
              <a:spLocks noChangeArrowheads="1"/>
            </p:cNvSpPr>
            <p:nvPr/>
          </p:nvSpPr>
          <p:spPr bwMode="auto">
            <a:xfrm>
              <a:off x="17526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149" name="Rectangle 22"/>
            <p:cNvSpPr>
              <a:spLocks noChangeArrowheads="1"/>
            </p:cNvSpPr>
            <p:nvPr/>
          </p:nvSpPr>
          <p:spPr bwMode="auto">
            <a:xfrm>
              <a:off x="30480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50" name="Rectangle 23"/>
            <p:cNvSpPr>
              <a:spLocks noChangeArrowheads="1"/>
            </p:cNvSpPr>
            <p:nvPr/>
          </p:nvSpPr>
          <p:spPr bwMode="auto">
            <a:xfrm>
              <a:off x="17526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n+m1+m2</a:t>
              </a:r>
            </a:p>
          </p:txBody>
        </p:sp>
        <p:sp>
          <p:nvSpPr>
            <p:cNvPr id="152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53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21336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Rectangle 27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Rectangle 28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n+m1+m2</a:t>
              </a:r>
            </a:p>
          </p:txBody>
        </p:sp>
        <p:sp>
          <p:nvSpPr>
            <p:cNvPr id="156" name="Rectangle 29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57" name="Line 30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Rectangle 31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27432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440724" y="458703"/>
            <a:ext cx="67564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Lists: Summary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0266" y="1160463"/>
            <a:ext cx="8307387" cy="5392737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Implementation: very simple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cost: </a:t>
            </a:r>
            <a:endParaRPr lang="en-GB" dirty="0" smtClean="0"/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linear </a:t>
            </a:r>
            <a:r>
              <a:rPr lang="en-GB" dirty="0"/>
              <a:t>time worst case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 cost: </a:t>
            </a:r>
            <a:endParaRPr lang="en-GB" dirty="0" smtClean="0"/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constant </a:t>
            </a:r>
            <a:r>
              <a:rPr lang="en-GB" dirty="0"/>
              <a:t>time worst case</a:t>
            </a:r>
          </a:p>
          <a:p>
            <a:pPr lvl="1">
              <a:lnSpc>
                <a:spcPct val="88000"/>
              </a:lnSpc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even with coalescing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usage: </a:t>
            </a:r>
            <a:endParaRPr lang="en-GB" dirty="0" smtClean="0"/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will </a:t>
            </a:r>
            <a:r>
              <a:rPr lang="en-GB" dirty="0"/>
              <a:t>depend on placement policy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First-fit, next-fit or best-fit</a:t>
            </a:r>
          </a:p>
          <a:p>
            <a:pPr lvl="1">
              <a:lnSpc>
                <a:spcPct val="88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Not used in practice for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>
                <a:latin typeface="Courier New" pitchFamily="49" charset="0"/>
              </a:rPr>
              <a:t>()/free()</a:t>
            </a:r>
            <a:r>
              <a:rPr lang="en-GB" dirty="0"/>
              <a:t> because of linear-time allocation</a:t>
            </a:r>
          </a:p>
          <a:p>
            <a:pPr lvl="1">
              <a:lnSpc>
                <a:spcPct val="88000"/>
              </a:lnSpc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in many special purpose applications</a:t>
            </a:r>
          </a:p>
          <a:p>
            <a:pPr lvl="1">
              <a:lnSpc>
                <a:spcPct val="88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mtClean="0"/>
              <a:t>The concepts </a:t>
            </a:r>
            <a:r>
              <a:rPr lang="en-GB" dirty="0"/>
              <a:t>of splitting and boundary tag coalescing are general to </a:t>
            </a:r>
            <a:r>
              <a:rPr lang="en-GB" i="1" dirty="0">
                <a:solidFill>
                  <a:srgbClr val="C00000"/>
                </a:solidFill>
              </a:rPr>
              <a:t>all</a:t>
            </a:r>
            <a:r>
              <a:rPr lang="en-GB" dirty="0"/>
              <a:t> allocators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2941520"/>
            <a:ext cx="8594725" cy="16217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Track of Free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594725" cy="5375190"/>
          </a:xfrm>
        </p:spPr>
        <p:txBody>
          <a:bodyPr/>
          <a:lstStyle/>
          <a:p>
            <a:r>
              <a:rPr lang="en-US" dirty="0" smtClean="0"/>
              <a:t>Method 1: </a:t>
            </a:r>
            <a:r>
              <a:rPr lang="en-US" i="1" dirty="0" smtClean="0">
                <a:solidFill>
                  <a:srgbClr val="C00000"/>
                </a:solidFill>
              </a:rPr>
              <a:t>Implicit free list </a:t>
            </a:r>
            <a:r>
              <a:rPr lang="en-US" dirty="0" smtClean="0"/>
              <a:t>using length—links all blocks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Method 2: </a:t>
            </a:r>
            <a:r>
              <a:rPr lang="en-GB" i="1" dirty="0" smtClean="0">
                <a:solidFill>
                  <a:srgbClr val="C00000"/>
                </a:solidFill>
              </a:rPr>
              <a:t>Explicit free list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smtClean="0"/>
              <a:t>among the free blocks using pointers</a:t>
            </a:r>
          </a:p>
          <a:p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Method 3: </a:t>
            </a:r>
            <a:r>
              <a:rPr lang="en-GB" i="1" dirty="0" smtClean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Different free lists for different size classes</a:t>
            </a:r>
            <a:endParaRPr lang="en-US" dirty="0" smtClean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 smtClean="0"/>
              <a:t>Method 4: </a:t>
            </a:r>
            <a:r>
              <a:rPr lang="en-GB" i="1" dirty="0" smtClean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Can use a balanced tree (e.g. Red-Black tree) with pointers within each free block, and the length used as a key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00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05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09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514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819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124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429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7338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0386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648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953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5257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562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5867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6172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6477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4343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524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3276600" y="1972962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495800" y="1972962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16002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19050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22098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25146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28194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31242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34290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37338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40386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46482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49530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52578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55626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58674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61722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39" name="Rectangle 36"/>
          <p:cNvSpPr>
            <a:spLocks noChangeArrowheads="1"/>
          </p:cNvSpPr>
          <p:nvPr/>
        </p:nvSpPr>
        <p:spPr bwMode="auto">
          <a:xfrm>
            <a:off x="64770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37"/>
          <p:cNvSpPr>
            <a:spLocks noChangeArrowheads="1"/>
          </p:cNvSpPr>
          <p:nvPr/>
        </p:nvSpPr>
        <p:spPr bwMode="auto">
          <a:xfrm>
            <a:off x="43434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41" name="Freeform 38"/>
          <p:cNvSpPr>
            <a:spLocks/>
          </p:cNvSpPr>
          <p:nvPr/>
        </p:nvSpPr>
        <p:spPr bwMode="auto">
          <a:xfrm>
            <a:off x="2057400" y="3632200"/>
            <a:ext cx="2599744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92688" y="481601"/>
            <a:ext cx="7786656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Explicit Free </a:t>
            </a:r>
            <a:r>
              <a:rPr lang="en-GB" dirty="0" smtClean="0"/>
              <a:t>Lists</a:t>
            </a:r>
            <a:endParaRPr lang="en-GB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4710113"/>
            <a:ext cx="8307387" cy="1843087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Maintain list(s) of </a:t>
            </a:r>
            <a:r>
              <a:rPr lang="en-GB" i="1" dirty="0">
                <a:solidFill>
                  <a:srgbClr val="C00000"/>
                </a:solidFill>
              </a:rPr>
              <a:t>free</a:t>
            </a:r>
            <a:r>
              <a:rPr lang="en-GB" dirty="0"/>
              <a:t> blocks, not </a:t>
            </a:r>
            <a:r>
              <a:rPr lang="en-GB" i="1" dirty="0">
                <a:solidFill>
                  <a:srgbClr val="C00000"/>
                </a:solidFill>
              </a:rPr>
              <a:t>all</a:t>
            </a:r>
            <a:r>
              <a:rPr lang="en-GB" dirty="0"/>
              <a:t> blocks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“next” free block could be anywhere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 we need to store forward/back pointers, not just sizes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Still need boundary tags for coalescing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Luckily we track only free blocks, so we can use payload area</a:t>
            </a:r>
          </a:p>
        </p:txBody>
      </p:sp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1600200" y="1752600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size</a:t>
            </a:r>
          </a:p>
        </p:txBody>
      </p: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1600200" y="2133600"/>
            <a:ext cx="1676400" cy="1524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payload and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2971800" y="1752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52" name="Rectangle 9"/>
          <p:cNvSpPr>
            <a:spLocks noChangeArrowheads="1"/>
          </p:cNvSpPr>
          <p:nvPr/>
        </p:nvSpPr>
        <p:spPr bwMode="auto">
          <a:xfrm>
            <a:off x="1598612" y="3657600"/>
            <a:ext cx="1373187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size</a:t>
            </a:r>
          </a:p>
        </p:txBody>
      </p:sp>
      <p:sp>
        <p:nvSpPr>
          <p:cNvPr id="53" name="Rectangle 10"/>
          <p:cNvSpPr>
            <a:spLocks noChangeArrowheads="1"/>
          </p:cNvSpPr>
          <p:nvPr/>
        </p:nvSpPr>
        <p:spPr bwMode="auto">
          <a:xfrm>
            <a:off x="2971800" y="3657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59" name="Rectangle 3"/>
          <p:cNvSpPr>
            <a:spLocks noChangeArrowheads="1"/>
          </p:cNvSpPr>
          <p:nvPr/>
        </p:nvSpPr>
        <p:spPr bwMode="auto">
          <a:xfrm>
            <a:off x="5105400" y="1752600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size</a:t>
            </a:r>
          </a:p>
        </p:txBody>
      </p:sp>
      <p:sp>
        <p:nvSpPr>
          <p:cNvPr id="60" name="Rectangle 6"/>
          <p:cNvSpPr>
            <a:spLocks noChangeArrowheads="1"/>
          </p:cNvSpPr>
          <p:nvPr/>
        </p:nvSpPr>
        <p:spPr bwMode="auto">
          <a:xfrm>
            <a:off x="5105400" y="2895600"/>
            <a:ext cx="16764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61" name="Rectangle 8"/>
          <p:cNvSpPr>
            <a:spLocks noChangeArrowheads="1"/>
          </p:cNvSpPr>
          <p:nvPr/>
        </p:nvSpPr>
        <p:spPr bwMode="auto">
          <a:xfrm>
            <a:off x="6477000" y="1752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62" name="Rectangle 9"/>
          <p:cNvSpPr>
            <a:spLocks noChangeArrowheads="1"/>
          </p:cNvSpPr>
          <p:nvPr/>
        </p:nvSpPr>
        <p:spPr bwMode="auto">
          <a:xfrm>
            <a:off x="5103812" y="3657600"/>
            <a:ext cx="1373187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size</a:t>
            </a:r>
          </a:p>
        </p:txBody>
      </p:sp>
      <p:sp>
        <p:nvSpPr>
          <p:cNvPr id="63" name="Rectangle 10"/>
          <p:cNvSpPr>
            <a:spLocks noChangeArrowheads="1"/>
          </p:cNvSpPr>
          <p:nvPr/>
        </p:nvSpPr>
        <p:spPr bwMode="auto">
          <a:xfrm>
            <a:off x="6477000" y="3657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64" name="Rectangle 3"/>
          <p:cNvSpPr>
            <a:spLocks noChangeArrowheads="1"/>
          </p:cNvSpPr>
          <p:nvPr/>
        </p:nvSpPr>
        <p:spPr bwMode="auto">
          <a:xfrm>
            <a:off x="5105400" y="2133600"/>
            <a:ext cx="16764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</a:rPr>
              <a:t>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5" name="Rectangle 3"/>
          <p:cNvSpPr>
            <a:spLocks noChangeArrowheads="1"/>
          </p:cNvSpPr>
          <p:nvPr/>
        </p:nvSpPr>
        <p:spPr bwMode="auto">
          <a:xfrm>
            <a:off x="5105400" y="2514600"/>
            <a:ext cx="16764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 smtClean="0">
                <a:latin typeface="Calibri" pitchFamily="34" charset="0"/>
              </a:rPr>
              <a:t>prev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371600" y="1307068"/>
            <a:ext cx="2163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Allocated (as before)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638800" y="1295400"/>
            <a:ext cx="600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Free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1" grpId="0" animBg="1"/>
      <p:bldP spid="52" grpId="0" animBg="1"/>
      <p:bldP spid="53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/>
      <p:bldP spid="67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Line 1"/>
          <p:cNvSpPr>
            <a:spLocks noChangeShapeType="1"/>
          </p:cNvSpPr>
          <p:nvPr/>
        </p:nvSpPr>
        <p:spPr bwMode="auto">
          <a:xfrm>
            <a:off x="3276600" y="2057399"/>
            <a:ext cx="4572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4572000" y="2057399"/>
            <a:ext cx="3810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6096000" y="2057399"/>
            <a:ext cx="3810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92688" y="481601"/>
            <a:ext cx="60706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Explicit Free Lists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8681" y="1269236"/>
            <a:ext cx="8307387" cy="243681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Logically (doubly-linked lists):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Physically: blocks can be in any order</a:t>
            </a:r>
            <a:endParaRPr lang="en-GB" dirty="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438400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733800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B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4953000" y="1981200"/>
            <a:ext cx="1143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C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4570413" y="2209800"/>
            <a:ext cx="3841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3275013" y="2209800"/>
            <a:ext cx="4603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2132013" y="2209800"/>
            <a:ext cx="3079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11863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14911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17959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21007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24055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27103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30151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33199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39295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42343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45391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48439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51487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57583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36247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66727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54535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73" name="Rectangle 29"/>
          <p:cNvSpPr>
            <a:spLocks noChangeArrowheads="1"/>
          </p:cNvSpPr>
          <p:nvPr/>
        </p:nvSpPr>
        <p:spPr bwMode="auto">
          <a:xfrm>
            <a:off x="60631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63679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75" name="Rectangle 31"/>
          <p:cNvSpPr>
            <a:spLocks noChangeArrowheads="1"/>
          </p:cNvSpPr>
          <p:nvPr/>
        </p:nvSpPr>
        <p:spPr bwMode="auto">
          <a:xfrm>
            <a:off x="69775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6" name="Rectangle 32"/>
          <p:cNvSpPr>
            <a:spLocks noChangeArrowheads="1"/>
          </p:cNvSpPr>
          <p:nvPr/>
        </p:nvSpPr>
        <p:spPr bwMode="auto">
          <a:xfrm>
            <a:off x="72823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Rectangle 33"/>
          <p:cNvSpPr>
            <a:spLocks noChangeArrowheads="1"/>
          </p:cNvSpPr>
          <p:nvPr/>
        </p:nvSpPr>
        <p:spPr bwMode="auto">
          <a:xfrm>
            <a:off x="75871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78" name="Freeform 34"/>
          <p:cNvSpPr>
            <a:spLocks/>
          </p:cNvSpPr>
          <p:nvPr/>
        </p:nvSpPr>
        <p:spPr bwMode="auto">
          <a:xfrm>
            <a:off x="1643589" y="4484687"/>
            <a:ext cx="5181600" cy="558800"/>
          </a:xfrm>
          <a:custGeom>
            <a:avLst/>
            <a:gdLst/>
            <a:ahLst/>
            <a:cxnLst>
              <a:cxn ang="0">
                <a:pos x="0" y="352"/>
              </a:cxn>
              <a:cxn ang="0">
                <a:pos x="1968" y="16"/>
              </a:cxn>
              <a:cxn ang="0">
                <a:pos x="3264" y="256"/>
              </a:cxn>
            </a:cxnLst>
            <a:rect l="0" t="0" r="r" b="b"/>
            <a:pathLst>
              <a:path w="3264" h="352">
                <a:moveTo>
                  <a:pt x="0" y="352"/>
                </a:moveTo>
                <a:cubicBezTo>
                  <a:pt x="712" y="191"/>
                  <a:pt x="1424" y="31"/>
                  <a:pt x="1968" y="16"/>
                </a:cubicBezTo>
                <a:cubicBezTo>
                  <a:pt x="2511" y="0"/>
                  <a:pt x="2887" y="128"/>
                  <a:pt x="3264" y="256"/>
                </a:cubicBezTo>
              </a:path>
            </a:pathLst>
          </a:custGeom>
          <a:noFill/>
          <a:ln w="2556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9" name="Freeform 35"/>
          <p:cNvSpPr>
            <a:spLocks/>
          </p:cNvSpPr>
          <p:nvPr/>
        </p:nvSpPr>
        <p:spPr bwMode="auto">
          <a:xfrm>
            <a:off x="3777189" y="4408487"/>
            <a:ext cx="3352800" cy="635000"/>
          </a:xfrm>
          <a:custGeom>
            <a:avLst/>
            <a:gdLst/>
            <a:ahLst/>
            <a:cxnLst>
              <a:cxn ang="0">
                <a:pos x="2112" y="400"/>
              </a:cxn>
              <a:cxn ang="0">
                <a:pos x="1680" y="16"/>
              </a:cxn>
              <a:cxn ang="0">
                <a:pos x="0" y="304"/>
              </a:cxn>
            </a:cxnLst>
            <a:rect l="0" t="0" r="r" b="b"/>
            <a:pathLst>
              <a:path w="2112" h="400">
                <a:moveTo>
                  <a:pt x="2112" y="400"/>
                </a:moveTo>
                <a:cubicBezTo>
                  <a:pt x="2072" y="216"/>
                  <a:pt x="2032" y="32"/>
                  <a:pt x="1680" y="16"/>
                </a:cubicBezTo>
                <a:cubicBezTo>
                  <a:pt x="1328" y="0"/>
                  <a:pt x="280" y="256"/>
                  <a:pt x="0" y="304"/>
                </a:cubicBezTo>
              </a:path>
            </a:pathLst>
          </a:custGeom>
          <a:noFill/>
          <a:ln w="25560">
            <a:solidFill>
              <a:srgbClr val="00B05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0" name="Freeform 36"/>
          <p:cNvSpPr>
            <a:spLocks/>
          </p:cNvSpPr>
          <p:nvPr/>
        </p:nvSpPr>
        <p:spPr bwMode="auto">
          <a:xfrm>
            <a:off x="1338789" y="5043487"/>
            <a:ext cx="6096000" cy="671513"/>
          </a:xfrm>
          <a:custGeom>
            <a:avLst/>
            <a:gdLst/>
            <a:ahLst/>
            <a:cxnLst>
              <a:cxn ang="0">
                <a:pos x="3840" y="0"/>
              </a:cxn>
              <a:cxn ang="0">
                <a:pos x="3072" y="336"/>
              </a:cxn>
              <a:cxn ang="0">
                <a:pos x="672" y="384"/>
              </a:cxn>
              <a:cxn ang="0">
                <a:pos x="0" y="96"/>
              </a:cxn>
            </a:cxnLst>
            <a:rect l="0" t="0" r="r" b="b"/>
            <a:pathLst>
              <a:path w="3840" h="423">
                <a:moveTo>
                  <a:pt x="3840" y="0"/>
                </a:moveTo>
                <a:cubicBezTo>
                  <a:pt x="3719" y="136"/>
                  <a:pt x="3599" y="272"/>
                  <a:pt x="3072" y="336"/>
                </a:cubicBezTo>
                <a:cubicBezTo>
                  <a:pt x="2544" y="399"/>
                  <a:pt x="1183" y="423"/>
                  <a:pt x="672" y="384"/>
                </a:cubicBezTo>
                <a:cubicBezTo>
                  <a:pt x="160" y="344"/>
                  <a:pt x="80" y="220"/>
                  <a:pt x="0" y="96"/>
                </a:cubicBezTo>
              </a:path>
            </a:pathLst>
          </a:custGeom>
          <a:noFill/>
          <a:ln w="25560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1" name="Freeform 37"/>
          <p:cNvSpPr>
            <a:spLocks/>
          </p:cNvSpPr>
          <p:nvPr/>
        </p:nvSpPr>
        <p:spPr bwMode="auto">
          <a:xfrm>
            <a:off x="4386789" y="5043487"/>
            <a:ext cx="2438400" cy="4810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88"/>
              </a:cxn>
              <a:cxn ang="0">
                <a:pos x="1536" y="96"/>
              </a:cxn>
            </a:cxnLst>
            <a:rect l="0" t="0" r="r" b="b"/>
            <a:pathLst>
              <a:path w="1536" h="303">
                <a:moveTo>
                  <a:pt x="0" y="0"/>
                </a:moveTo>
                <a:cubicBezTo>
                  <a:pt x="280" y="136"/>
                  <a:pt x="560" y="272"/>
                  <a:pt x="816" y="288"/>
                </a:cubicBezTo>
                <a:cubicBezTo>
                  <a:pt x="1071" y="303"/>
                  <a:pt x="1303" y="199"/>
                  <a:pt x="1536" y="96"/>
                </a:cubicBezTo>
              </a:path>
            </a:pathLst>
          </a:custGeom>
          <a:noFill/>
          <a:ln w="25560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6826777" y="4205287"/>
            <a:ext cx="1876453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66FF66"/>
              </a:buClr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B050"/>
                </a:solidFill>
                <a:latin typeface="Calibri" pitchFamily="34" charset="0"/>
                <a:ea typeface="msgothic" charset="0"/>
                <a:cs typeface="msgothic" charset="0"/>
              </a:rPr>
              <a:t>Forward </a:t>
            </a:r>
            <a:r>
              <a:rPr lang="en-GB" sz="1600" b="1" dirty="0" smtClean="0">
                <a:solidFill>
                  <a:srgbClr val="00B050"/>
                </a:solidFill>
                <a:latin typeface="Calibri" pitchFamily="34" charset="0"/>
                <a:ea typeface="msgothic" charset="0"/>
                <a:cs typeface="msgothic" charset="0"/>
              </a:rPr>
              <a:t>(next) links</a:t>
            </a:r>
            <a:endParaRPr lang="en-GB" sz="1600" b="1" dirty="0">
              <a:solidFill>
                <a:srgbClr val="00B05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7112527" y="5341937"/>
            <a:ext cx="1572908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0066"/>
              </a:buClr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Back 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 err="1" smtClean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prev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) links</a:t>
            </a:r>
            <a:endParaRPr lang="en-GB" sz="1600" b="1" dirty="0">
              <a:solidFill>
                <a:srgbClr val="C000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7647514" y="4960937"/>
            <a:ext cx="1841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Freeform 41"/>
          <p:cNvSpPr>
            <a:spLocks/>
          </p:cNvSpPr>
          <p:nvPr/>
        </p:nvSpPr>
        <p:spPr bwMode="auto">
          <a:xfrm>
            <a:off x="4081989" y="3986212"/>
            <a:ext cx="3495675" cy="1057275"/>
          </a:xfrm>
          <a:custGeom>
            <a:avLst/>
            <a:gdLst/>
            <a:ahLst/>
            <a:cxnLst>
              <a:cxn ang="0">
                <a:pos x="0" y="666"/>
              </a:cxn>
              <a:cxn ang="0">
                <a:pos x="422" y="178"/>
              </a:cxn>
              <a:cxn ang="0">
                <a:pos x="2202" y="0"/>
              </a:cxn>
            </a:cxnLst>
            <a:rect l="0" t="0" r="r" b="b"/>
            <a:pathLst>
              <a:path w="2202" h="666">
                <a:moveTo>
                  <a:pt x="0" y="666"/>
                </a:moveTo>
                <a:cubicBezTo>
                  <a:pt x="70" y="585"/>
                  <a:pt x="55" y="289"/>
                  <a:pt x="422" y="178"/>
                </a:cubicBezTo>
                <a:cubicBezTo>
                  <a:pt x="789" y="67"/>
                  <a:pt x="1831" y="37"/>
                  <a:pt x="2202" y="0"/>
                </a:cubicBezTo>
              </a:path>
            </a:pathLst>
          </a:custGeom>
          <a:noFill/>
          <a:ln w="25560">
            <a:solidFill>
              <a:srgbClr val="00B05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6" name="Freeform 42"/>
          <p:cNvSpPr>
            <a:spLocks/>
          </p:cNvSpPr>
          <p:nvPr/>
        </p:nvSpPr>
        <p:spPr bwMode="auto">
          <a:xfrm>
            <a:off x="1186389" y="5043487"/>
            <a:ext cx="762000" cy="457200"/>
          </a:xfrm>
          <a:custGeom>
            <a:avLst/>
            <a:gdLst/>
            <a:ahLst/>
            <a:cxnLst>
              <a:cxn ang="0">
                <a:pos x="480" y="0"/>
              </a:cxn>
              <a:cxn ang="0">
                <a:pos x="336" y="240"/>
              </a:cxn>
              <a:cxn ang="0">
                <a:pos x="0" y="288"/>
              </a:cxn>
            </a:cxnLst>
            <a:rect l="0" t="0" r="r" b="b"/>
            <a:pathLst>
              <a:path w="480" h="288">
                <a:moveTo>
                  <a:pt x="480" y="0"/>
                </a:moveTo>
                <a:cubicBezTo>
                  <a:pt x="448" y="96"/>
                  <a:pt x="416" y="192"/>
                  <a:pt x="336" y="240"/>
                </a:cubicBezTo>
                <a:cubicBezTo>
                  <a:pt x="256" y="288"/>
                  <a:pt x="128" y="288"/>
                  <a:pt x="0" y="288"/>
                </a:cubicBezTo>
              </a:path>
            </a:pathLst>
          </a:custGeom>
          <a:noFill/>
          <a:ln w="25560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1624539" y="4581525"/>
            <a:ext cx="306792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7207777" y="4586287"/>
            <a:ext cx="29717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B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4386789" y="5197475"/>
            <a:ext cx="290762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C</a:t>
            </a:r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1" name="Rectangle 73"/>
          <p:cNvSpPr>
            <a:spLocks noChangeArrowheads="1"/>
          </p:cNvSpPr>
          <p:nvPr/>
        </p:nvSpPr>
        <p:spPr bwMode="auto">
          <a:xfrm>
            <a:off x="487480" y="3649663"/>
            <a:ext cx="7607300" cy="28289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40" name="Rectangle 72"/>
          <p:cNvSpPr>
            <a:spLocks noChangeArrowheads="1"/>
          </p:cNvSpPr>
          <p:nvPr/>
        </p:nvSpPr>
        <p:spPr bwMode="auto">
          <a:xfrm>
            <a:off x="487480" y="1377950"/>
            <a:ext cx="7607300" cy="2003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69312"/>
            <a:ext cx="80010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Allocating From Explicit Free </a:t>
            </a:r>
            <a:r>
              <a:rPr lang="en-GB" dirty="0" smtClean="0"/>
              <a:t>Lists</a:t>
            </a:r>
            <a:endParaRPr lang="en-GB" dirty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567105" y="5181600"/>
            <a:ext cx="7620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567104" y="3810000"/>
            <a:ext cx="761999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2567105" y="2227263"/>
            <a:ext cx="36576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2567103" y="1541465"/>
            <a:ext cx="762001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2567105" y="2913063"/>
            <a:ext cx="7620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0" name="Oval 32"/>
          <p:cNvSpPr>
            <a:spLocks noChangeArrowheads="1"/>
          </p:cNvSpPr>
          <p:nvPr/>
        </p:nvSpPr>
        <p:spPr bwMode="auto">
          <a:xfrm>
            <a:off x="2643305" y="23034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>
            <a:off x="2719505" y="2379663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2" name="Oval 34"/>
          <p:cNvSpPr>
            <a:spLocks noChangeArrowheads="1"/>
          </p:cNvSpPr>
          <p:nvPr/>
        </p:nvSpPr>
        <p:spPr bwMode="auto">
          <a:xfrm>
            <a:off x="2643305" y="16176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2719505" y="1693863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4" name="Oval 36"/>
          <p:cNvSpPr>
            <a:spLocks noChangeArrowheads="1"/>
          </p:cNvSpPr>
          <p:nvPr/>
        </p:nvSpPr>
        <p:spPr bwMode="auto">
          <a:xfrm flipV="1">
            <a:off x="2948105" y="29876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 flipV="1">
            <a:off x="3024305" y="2528888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7206" name="Oval 38"/>
          <p:cNvSpPr>
            <a:spLocks noChangeArrowheads="1"/>
          </p:cNvSpPr>
          <p:nvPr/>
        </p:nvSpPr>
        <p:spPr bwMode="auto">
          <a:xfrm flipV="1">
            <a:off x="2948105" y="23018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7" name="Line 39"/>
          <p:cNvSpPr>
            <a:spLocks noChangeShapeType="1"/>
          </p:cNvSpPr>
          <p:nvPr/>
        </p:nvSpPr>
        <p:spPr bwMode="auto">
          <a:xfrm flipV="1">
            <a:off x="3024305" y="1843088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7210" name="Oval 42"/>
          <p:cNvSpPr>
            <a:spLocks noChangeArrowheads="1"/>
          </p:cNvSpPr>
          <p:nvPr/>
        </p:nvSpPr>
        <p:spPr bwMode="auto">
          <a:xfrm>
            <a:off x="1576505" y="6096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1" name="Line 43"/>
          <p:cNvSpPr>
            <a:spLocks noChangeShapeType="1"/>
          </p:cNvSpPr>
          <p:nvPr/>
        </p:nvSpPr>
        <p:spPr bwMode="auto">
          <a:xfrm flipV="1">
            <a:off x="1652705" y="4799013"/>
            <a:ext cx="914400" cy="1374775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14" name="Rectangle 46"/>
          <p:cNvSpPr>
            <a:spLocks noChangeArrowheads="1"/>
          </p:cNvSpPr>
          <p:nvPr/>
        </p:nvSpPr>
        <p:spPr bwMode="auto">
          <a:xfrm>
            <a:off x="4395905" y="4495800"/>
            <a:ext cx="1828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8" name="Rectangle 50"/>
          <p:cNvSpPr>
            <a:spLocks noChangeArrowheads="1"/>
          </p:cNvSpPr>
          <p:nvPr/>
        </p:nvSpPr>
        <p:spPr bwMode="auto">
          <a:xfrm>
            <a:off x="2567105" y="4495800"/>
            <a:ext cx="1828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2" name="Oval 54"/>
          <p:cNvSpPr>
            <a:spLocks noChangeArrowheads="1"/>
          </p:cNvSpPr>
          <p:nvPr/>
        </p:nvSpPr>
        <p:spPr bwMode="auto">
          <a:xfrm>
            <a:off x="4472105" y="45720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3" name="Oval 55"/>
          <p:cNvSpPr>
            <a:spLocks noChangeArrowheads="1"/>
          </p:cNvSpPr>
          <p:nvPr/>
        </p:nvSpPr>
        <p:spPr bwMode="auto">
          <a:xfrm>
            <a:off x="2643305" y="38862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4" name="Oval 56"/>
          <p:cNvSpPr>
            <a:spLocks noChangeArrowheads="1"/>
          </p:cNvSpPr>
          <p:nvPr/>
        </p:nvSpPr>
        <p:spPr bwMode="auto">
          <a:xfrm flipV="1">
            <a:off x="2948105" y="52578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7" name="Oval 59"/>
          <p:cNvSpPr>
            <a:spLocks noChangeArrowheads="1"/>
          </p:cNvSpPr>
          <p:nvPr/>
        </p:nvSpPr>
        <p:spPr bwMode="auto">
          <a:xfrm>
            <a:off x="2643305" y="29892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8" name="Oval 60"/>
          <p:cNvSpPr>
            <a:spLocks noChangeArrowheads="1"/>
          </p:cNvSpPr>
          <p:nvPr/>
        </p:nvSpPr>
        <p:spPr bwMode="auto">
          <a:xfrm>
            <a:off x="2643305" y="52578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9" name="Oval 61"/>
          <p:cNvSpPr>
            <a:spLocks noChangeArrowheads="1"/>
          </p:cNvSpPr>
          <p:nvPr/>
        </p:nvSpPr>
        <p:spPr bwMode="auto">
          <a:xfrm flipV="1">
            <a:off x="2948105" y="38862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0" name="Oval 62"/>
          <p:cNvSpPr>
            <a:spLocks noChangeArrowheads="1"/>
          </p:cNvSpPr>
          <p:nvPr/>
        </p:nvSpPr>
        <p:spPr bwMode="auto">
          <a:xfrm flipV="1">
            <a:off x="2948105" y="16160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1" name="Text Box 63"/>
          <p:cNvSpPr txBox="1">
            <a:spLocks noChangeArrowheads="1"/>
          </p:cNvSpPr>
          <p:nvPr/>
        </p:nvSpPr>
        <p:spPr bwMode="auto">
          <a:xfrm>
            <a:off x="552097" y="1371600"/>
            <a:ext cx="93249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7232" name="Text Box 64"/>
          <p:cNvSpPr txBox="1">
            <a:spLocks noChangeArrowheads="1"/>
          </p:cNvSpPr>
          <p:nvPr/>
        </p:nvSpPr>
        <p:spPr bwMode="auto">
          <a:xfrm>
            <a:off x="552097" y="3657600"/>
            <a:ext cx="74045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7233" name="Oval 65"/>
          <p:cNvSpPr>
            <a:spLocks noChangeArrowheads="1"/>
          </p:cNvSpPr>
          <p:nvPr/>
        </p:nvSpPr>
        <p:spPr bwMode="auto">
          <a:xfrm flipV="1">
            <a:off x="4776905" y="45720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4" name="Freeform 66"/>
          <p:cNvSpPr>
            <a:spLocks/>
          </p:cNvSpPr>
          <p:nvPr/>
        </p:nvSpPr>
        <p:spPr bwMode="auto">
          <a:xfrm>
            <a:off x="2719505" y="3962400"/>
            <a:ext cx="18288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3" y="197"/>
              </a:cxn>
              <a:cxn ang="0">
                <a:pos x="965" y="207"/>
              </a:cxn>
              <a:cxn ang="0">
                <a:pos x="1152" y="336"/>
              </a:cxn>
            </a:cxnLst>
            <a:rect l="0" t="0" r="r" b="b"/>
            <a:pathLst>
              <a:path w="1152" h="336">
                <a:moveTo>
                  <a:pt x="0" y="0"/>
                </a:moveTo>
                <a:cubicBezTo>
                  <a:pt x="50" y="33"/>
                  <a:pt x="142" y="163"/>
                  <a:pt x="303" y="197"/>
                </a:cubicBezTo>
                <a:cubicBezTo>
                  <a:pt x="464" y="231"/>
                  <a:pt x="824" y="184"/>
                  <a:pt x="965" y="207"/>
                </a:cubicBezTo>
                <a:cubicBezTo>
                  <a:pt x="1106" y="230"/>
                  <a:pt x="1113" y="309"/>
                  <a:pt x="1152" y="336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5" name="Freeform 67"/>
          <p:cNvSpPr>
            <a:spLocks/>
          </p:cNvSpPr>
          <p:nvPr/>
        </p:nvSpPr>
        <p:spPr bwMode="auto">
          <a:xfrm flipH="1">
            <a:off x="2719505" y="4648200"/>
            <a:ext cx="18288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3" y="197"/>
              </a:cxn>
              <a:cxn ang="0">
                <a:pos x="965" y="207"/>
              </a:cxn>
              <a:cxn ang="0">
                <a:pos x="1152" y="336"/>
              </a:cxn>
            </a:cxnLst>
            <a:rect l="0" t="0" r="r" b="b"/>
            <a:pathLst>
              <a:path w="1152" h="336">
                <a:moveTo>
                  <a:pt x="0" y="0"/>
                </a:moveTo>
                <a:cubicBezTo>
                  <a:pt x="50" y="33"/>
                  <a:pt x="142" y="163"/>
                  <a:pt x="303" y="197"/>
                </a:cubicBezTo>
                <a:cubicBezTo>
                  <a:pt x="464" y="231"/>
                  <a:pt x="824" y="184"/>
                  <a:pt x="965" y="207"/>
                </a:cubicBezTo>
                <a:cubicBezTo>
                  <a:pt x="1106" y="230"/>
                  <a:pt x="1113" y="309"/>
                  <a:pt x="1152" y="336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8" name="Text Box 70"/>
          <p:cNvSpPr txBox="1">
            <a:spLocks noChangeArrowheads="1"/>
          </p:cNvSpPr>
          <p:nvPr/>
        </p:nvSpPr>
        <p:spPr bwMode="auto">
          <a:xfrm>
            <a:off x="1762243" y="5972175"/>
            <a:ext cx="212013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= malloc(…)</a:t>
            </a:r>
          </a:p>
        </p:txBody>
      </p:sp>
      <p:sp>
        <p:nvSpPr>
          <p:cNvPr id="7239" name="Text Box 71"/>
          <p:cNvSpPr txBox="1">
            <a:spLocks noChangeArrowheads="1"/>
          </p:cNvSpPr>
          <p:nvPr/>
        </p:nvSpPr>
        <p:spPr bwMode="auto">
          <a:xfrm>
            <a:off x="6086043" y="3657600"/>
            <a:ext cx="196746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(with splitting)</a:t>
            </a:r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3329104" y="1465265"/>
            <a:ext cx="3048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3329105" y="2836863"/>
            <a:ext cx="304800" cy="4571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3329105" y="3733800"/>
            <a:ext cx="304800" cy="45720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7" name="Freeform 69"/>
          <p:cNvSpPr>
            <a:spLocks/>
          </p:cNvSpPr>
          <p:nvPr/>
        </p:nvSpPr>
        <p:spPr bwMode="auto">
          <a:xfrm>
            <a:off x="3176704" y="4038600"/>
            <a:ext cx="1684339" cy="596900"/>
          </a:xfrm>
          <a:custGeom>
            <a:avLst/>
            <a:gdLst/>
            <a:ahLst/>
            <a:cxnLst>
              <a:cxn ang="0">
                <a:pos x="965" y="424"/>
              </a:cxn>
              <a:cxn ang="0">
                <a:pos x="758" y="126"/>
              </a:cxn>
              <a:cxn ang="0">
                <a:pos x="263" y="76"/>
              </a:cxn>
              <a:cxn ang="0">
                <a:pos x="0" y="0"/>
              </a:cxn>
            </a:cxnLst>
            <a:rect l="0" t="0" r="r" b="b"/>
            <a:pathLst>
              <a:path w="965" h="424">
                <a:moveTo>
                  <a:pt x="965" y="424"/>
                </a:moveTo>
                <a:cubicBezTo>
                  <a:pt x="930" y="374"/>
                  <a:pt x="875" y="184"/>
                  <a:pt x="758" y="126"/>
                </a:cubicBezTo>
                <a:cubicBezTo>
                  <a:pt x="641" y="68"/>
                  <a:pt x="389" y="97"/>
                  <a:pt x="263" y="76"/>
                </a:cubicBezTo>
                <a:cubicBezTo>
                  <a:pt x="137" y="55"/>
                  <a:pt x="55" y="16"/>
                  <a:pt x="0" y="0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329105" y="5105400"/>
            <a:ext cx="304800" cy="45720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6" name="Freeform 68"/>
          <p:cNvSpPr>
            <a:spLocks/>
          </p:cNvSpPr>
          <p:nvPr/>
        </p:nvSpPr>
        <p:spPr bwMode="auto">
          <a:xfrm>
            <a:off x="3024305" y="4800600"/>
            <a:ext cx="1828800" cy="5334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318" y="184"/>
              </a:cxn>
              <a:cxn ang="0">
                <a:pos x="955" y="154"/>
              </a:cxn>
              <a:cxn ang="0">
                <a:pos x="1152" y="0"/>
              </a:cxn>
            </a:cxnLst>
            <a:rect l="0" t="0" r="r" b="b"/>
            <a:pathLst>
              <a:path w="1152" h="336">
                <a:moveTo>
                  <a:pt x="0" y="336"/>
                </a:moveTo>
                <a:cubicBezTo>
                  <a:pt x="53" y="311"/>
                  <a:pt x="159" y="214"/>
                  <a:pt x="318" y="184"/>
                </a:cubicBezTo>
                <a:cubicBezTo>
                  <a:pt x="477" y="154"/>
                  <a:pt x="816" y="185"/>
                  <a:pt x="955" y="154"/>
                </a:cubicBezTo>
                <a:cubicBezTo>
                  <a:pt x="1094" y="123"/>
                  <a:pt x="1111" y="32"/>
                  <a:pt x="1152" y="0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43864" y="1066800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493713"/>
            <a:ext cx="74549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Explicit Free Lists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9024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Insertion policy</a:t>
            </a:r>
            <a:r>
              <a:rPr lang="en-GB" dirty="0">
                <a:solidFill>
                  <a:srgbClr val="C00000"/>
                </a:solidFill>
              </a:rPr>
              <a:t>: </a:t>
            </a:r>
            <a:r>
              <a:rPr lang="en-GB" dirty="0"/>
              <a:t>Where in the free list do you put a newly freed block?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LIFO (last-in-first-out) policy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freed block at the beginning of the free list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Pro:</a:t>
            </a:r>
            <a:r>
              <a:rPr lang="en-GB" dirty="0"/>
              <a:t> simple and constant time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Con:</a:t>
            </a:r>
            <a:r>
              <a:rPr lang="en-GB" dirty="0"/>
              <a:t> studies suggest fragmentation is worse than address </a:t>
            </a:r>
            <a:r>
              <a:rPr lang="en-GB" dirty="0" smtClean="0"/>
              <a:t>ordered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Address-ordered policy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freed blocks so that free list blocks are always in address </a:t>
            </a:r>
            <a:r>
              <a:rPr lang="en-GB" dirty="0" smtClean="0"/>
              <a:t>order: </a:t>
            </a:r>
            <a:br>
              <a:rPr lang="en-GB" dirty="0" smtClean="0"/>
            </a:br>
            <a:r>
              <a:rPr lang="en-GB" dirty="0" smtClean="0"/>
              <a:t>	         </a:t>
            </a:r>
            <a:r>
              <a:rPr lang="en-GB" i="1" dirty="0" err="1" smtClean="0"/>
              <a:t>addr</a:t>
            </a:r>
            <a:r>
              <a:rPr lang="en-GB" i="1" dirty="0" smtClean="0"/>
              <a:t>(</a:t>
            </a:r>
            <a:r>
              <a:rPr lang="en-GB" i="1" dirty="0" err="1" smtClean="0"/>
              <a:t>prev</a:t>
            </a:r>
            <a:r>
              <a:rPr lang="en-GB" i="1" dirty="0" smtClean="0"/>
              <a:t>) </a:t>
            </a:r>
            <a:r>
              <a:rPr lang="en-GB" i="1" dirty="0"/>
              <a:t>&lt; </a:t>
            </a:r>
            <a:r>
              <a:rPr lang="en-GB" i="1" dirty="0" err="1"/>
              <a:t>addr</a:t>
            </a:r>
            <a:r>
              <a:rPr lang="en-GB" i="1" dirty="0"/>
              <a:t>(</a:t>
            </a:r>
            <a:r>
              <a:rPr lang="en-GB" i="1" dirty="0" err="1"/>
              <a:t>curr</a:t>
            </a:r>
            <a:r>
              <a:rPr lang="en-GB" i="1" dirty="0"/>
              <a:t>) </a:t>
            </a:r>
            <a:r>
              <a:rPr lang="en-GB" i="1" dirty="0" smtClean="0"/>
              <a:t>&lt; </a:t>
            </a:r>
            <a:r>
              <a:rPr lang="en-GB" i="1" dirty="0" err="1" smtClean="0"/>
              <a:t>addr</a:t>
            </a:r>
            <a:r>
              <a:rPr lang="en-GB" i="1" dirty="0" smtClean="0"/>
              <a:t>(next)</a:t>
            </a:r>
            <a:endParaRPr lang="en-GB" i="1" dirty="0"/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i="1" dirty="0">
                <a:solidFill>
                  <a:srgbClr val="C00000"/>
                </a:solidFill>
              </a:rPr>
              <a:t>Con:</a:t>
            </a:r>
            <a:r>
              <a:rPr lang="en-GB" dirty="0"/>
              <a:t> requires search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i="1" dirty="0">
                <a:solidFill>
                  <a:srgbClr val="C00000"/>
                </a:solidFill>
              </a:rPr>
              <a:t>Pro:</a:t>
            </a:r>
            <a:r>
              <a:rPr lang="en-GB" dirty="0"/>
              <a:t> studies suggest fragmentation is lower than LIFO</a:t>
            </a:r>
          </a:p>
          <a:p>
            <a:pPr lvl="2">
              <a:lnSpc>
                <a:spcPct val="107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6" name="Rectangle 60"/>
          <p:cNvSpPr>
            <a:spLocks noChangeArrowheads="1"/>
          </p:cNvSpPr>
          <p:nvPr/>
        </p:nvSpPr>
        <p:spPr bwMode="auto">
          <a:xfrm>
            <a:off x="382588" y="4424363"/>
            <a:ext cx="8151812" cy="17478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5" name="Rectangle 59"/>
          <p:cNvSpPr>
            <a:spLocks noChangeArrowheads="1"/>
          </p:cNvSpPr>
          <p:nvPr/>
        </p:nvSpPr>
        <p:spPr bwMode="auto">
          <a:xfrm>
            <a:off x="382588" y="1452563"/>
            <a:ext cx="8151812" cy="20351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997325" y="2616201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Freeform 2"/>
          <p:cNvSpPr>
            <a:spLocks/>
          </p:cNvSpPr>
          <p:nvPr/>
        </p:nvSpPr>
        <p:spPr bwMode="auto">
          <a:xfrm>
            <a:off x="1474788" y="2455863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a LIFO Policy (Case 1)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3794125"/>
            <a:ext cx="8307387" cy="554038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the freed block at the root of the list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9973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3021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6069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9117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8261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61309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27781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30829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33877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36925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52165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55213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1177925" y="2692401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7350125" y="2616201"/>
            <a:ext cx="1065213" cy="455612"/>
            <a:chOff x="4560" y="1399"/>
            <a:chExt cx="671" cy="287"/>
          </a:xfrm>
        </p:grpSpPr>
        <p:sp>
          <p:nvSpPr>
            <p:cNvPr id="9235" name="Rectangle 19"/>
            <p:cNvSpPr>
              <a:spLocks noChangeArrowheads="1"/>
            </p:cNvSpPr>
            <p:nvPr/>
          </p:nvSpPr>
          <p:spPr bwMode="auto">
            <a:xfrm>
              <a:off x="4560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Rectangle 20"/>
            <p:cNvSpPr>
              <a:spLocks noChangeArrowheads="1"/>
            </p:cNvSpPr>
            <p:nvPr/>
          </p:nvSpPr>
          <p:spPr bwMode="auto">
            <a:xfrm>
              <a:off x="4752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4944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5040" y="1399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39" name="Oval 23"/>
          <p:cNvSpPr>
            <a:spLocks noChangeArrowheads="1"/>
          </p:cNvSpPr>
          <p:nvPr/>
        </p:nvSpPr>
        <p:spPr bwMode="auto">
          <a:xfrm>
            <a:off x="7426325" y="2768601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7502525" y="2844801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1" name="Oval 25"/>
          <p:cNvSpPr>
            <a:spLocks noChangeArrowheads="1"/>
          </p:cNvSpPr>
          <p:nvPr/>
        </p:nvSpPr>
        <p:spPr bwMode="auto">
          <a:xfrm>
            <a:off x="7731125" y="2768601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3625850" y="1778001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9243" name="Oval 27"/>
          <p:cNvSpPr>
            <a:spLocks noChangeArrowheads="1"/>
          </p:cNvSpPr>
          <p:nvPr/>
        </p:nvSpPr>
        <p:spPr bwMode="auto">
          <a:xfrm>
            <a:off x="4606925" y="1930401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 flipH="1">
            <a:off x="4148138" y="2006601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3997325" y="53038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4302125" y="53038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4606925" y="53038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4911725" y="53038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58261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61309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27781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30829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3" name="Rectangle 37"/>
          <p:cNvSpPr>
            <a:spLocks noChangeArrowheads="1"/>
          </p:cNvSpPr>
          <p:nvPr/>
        </p:nvSpPr>
        <p:spPr bwMode="auto">
          <a:xfrm>
            <a:off x="33877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4" name="Rectangle 38"/>
          <p:cNvSpPr>
            <a:spLocks noChangeArrowheads="1"/>
          </p:cNvSpPr>
          <p:nvPr/>
        </p:nvSpPr>
        <p:spPr bwMode="auto">
          <a:xfrm>
            <a:off x="36925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5" name="Oval 39"/>
          <p:cNvSpPr>
            <a:spLocks noChangeArrowheads="1"/>
          </p:cNvSpPr>
          <p:nvPr/>
        </p:nvSpPr>
        <p:spPr bwMode="auto">
          <a:xfrm>
            <a:off x="4073525" y="5380038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6" name="Rectangle 40"/>
          <p:cNvSpPr>
            <a:spLocks noChangeArrowheads="1"/>
          </p:cNvSpPr>
          <p:nvPr/>
        </p:nvSpPr>
        <p:spPr bwMode="auto">
          <a:xfrm>
            <a:off x="55213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7" name="Rectangle 41"/>
          <p:cNvSpPr>
            <a:spLocks noChangeArrowheads="1"/>
          </p:cNvSpPr>
          <p:nvPr/>
        </p:nvSpPr>
        <p:spPr bwMode="auto">
          <a:xfrm>
            <a:off x="1202639" y="5303838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7350125" y="5227638"/>
            <a:ext cx="1065213" cy="455612"/>
            <a:chOff x="4560" y="3395"/>
            <a:chExt cx="671" cy="287"/>
          </a:xfrm>
        </p:grpSpPr>
        <p:sp>
          <p:nvSpPr>
            <p:cNvPr id="9259" name="Rectangle 43"/>
            <p:cNvSpPr>
              <a:spLocks noChangeArrowheads="1"/>
            </p:cNvSpPr>
            <p:nvPr/>
          </p:nvSpPr>
          <p:spPr bwMode="auto">
            <a:xfrm>
              <a:off x="4560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0" name="Rectangle 44"/>
            <p:cNvSpPr>
              <a:spLocks noChangeArrowheads="1"/>
            </p:cNvSpPr>
            <p:nvPr/>
          </p:nvSpPr>
          <p:spPr bwMode="auto">
            <a:xfrm>
              <a:off x="4752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1" name="Rectangle 45"/>
            <p:cNvSpPr>
              <a:spLocks noChangeArrowheads="1"/>
            </p:cNvSpPr>
            <p:nvPr/>
          </p:nvSpPr>
          <p:spPr bwMode="auto">
            <a:xfrm>
              <a:off x="4944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2" name="Rectangle 46"/>
            <p:cNvSpPr>
              <a:spLocks noChangeArrowheads="1"/>
            </p:cNvSpPr>
            <p:nvPr/>
          </p:nvSpPr>
          <p:spPr bwMode="auto">
            <a:xfrm>
              <a:off x="5040" y="339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63" name="Oval 47"/>
          <p:cNvSpPr>
            <a:spLocks noChangeArrowheads="1"/>
          </p:cNvSpPr>
          <p:nvPr/>
        </p:nvSpPr>
        <p:spPr bwMode="auto">
          <a:xfrm>
            <a:off x="7426325" y="5380038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4" name="Line 48"/>
          <p:cNvSpPr>
            <a:spLocks noChangeShapeType="1"/>
          </p:cNvSpPr>
          <p:nvPr/>
        </p:nvSpPr>
        <p:spPr bwMode="auto">
          <a:xfrm>
            <a:off x="7502525" y="5456238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5" name="Oval 49"/>
          <p:cNvSpPr>
            <a:spLocks noChangeArrowheads="1"/>
          </p:cNvSpPr>
          <p:nvPr/>
        </p:nvSpPr>
        <p:spPr bwMode="auto">
          <a:xfrm>
            <a:off x="7731125" y="5380038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6" name="Rectangle 50"/>
          <p:cNvSpPr>
            <a:spLocks noChangeArrowheads="1"/>
          </p:cNvSpPr>
          <p:nvPr/>
        </p:nvSpPr>
        <p:spPr bwMode="auto">
          <a:xfrm>
            <a:off x="52165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7" name="Freeform 51"/>
          <p:cNvSpPr>
            <a:spLocks/>
          </p:cNvSpPr>
          <p:nvPr/>
        </p:nvSpPr>
        <p:spPr bwMode="auto">
          <a:xfrm>
            <a:off x="4149725" y="5151438"/>
            <a:ext cx="3200400" cy="304800"/>
          </a:xfrm>
          <a:custGeom>
            <a:avLst/>
            <a:gdLst/>
            <a:ahLst/>
            <a:cxnLst>
              <a:cxn ang="0">
                <a:pos x="0" y="218"/>
              </a:cxn>
              <a:cxn ang="0">
                <a:pos x="472" y="31"/>
              </a:cxn>
              <a:cxn ang="0">
                <a:pos x="2109" y="31"/>
              </a:cxn>
              <a:cxn ang="0">
                <a:pos x="2784" y="218"/>
              </a:cxn>
            </a:cxnLst>
            <a:rect l="0" t="0" r="r" b="b"/>
            <a:pathLst>
              <a:path w="2784" h="218">
                <a:moveTo>
                  <a:pt x="0" y="218"/>
                </a:moveTo>
                <a:cubicBezTo>
                  <a:pt x="79" y="187"/>
                  <a:pt x="121" y="62"/>
                  <a:pt x="472" y="31"/>
                </a:cubicBezTo>
                <a:cubicBezTo>
                  <a:pt x="823" y="0"/>
                  <a:pt x="1724" y="0"/>
                  <a:pt x="2109" y="31"/>
                </a:cubicBezTo>
                <a:cubicBezTo>
                  <a:pt x="2494" y="62"/>
                  <a:pt x="2644" y="179"/>
                  <a:pt x="2784" y="218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8" name="Freeform 52"/>
          <p:cNvSpPr>
            <a:spLocks/>
          </p:cNvSpPr>
          <p:nvPr/>
        </p:nvSpPr>
        <p:spPr bwMode="auto">
          <a:xfrm>
            <a:off x="5059363" y="5464175"/>
            <a:ext cx="2752725" cy="371475"/>
          </a:xfrm>
          <a:custGeom>
            <a:avLst/>
            <a:gdLst/>
            <a:ahLst/>
            <a:cxnLst>
              <a:cxn ang="0">
                <a:pos x="1734" y="0"/>
              </a:cxn>
              <a:cxn ang="0">
                <a:pos x="1481" y="192"/>
              </a:cxn>
              <a:cxn ang="0">
                <a:pos x="304" y="217"/>
              </a:cxn>
              <a:cxn ang="0">
                <a:pos x="0" y="91"/>
              </a:cxn>
            </a:cxnLst>
            <a:rect l="0" t="0" r="r" b="b"/>
            <a:pathLst>
              <a:path w="1734" h="234">
                <a:moveTo>
                  <a:pt x="1734" y="0"/>
                </a:moveTo>
                <a:cubicBezTo>
                  <a:pt x="1692" y="32"/>
                  <a:pt x="1719" y="156"/>
                  <a:pt x="1481" y="192"/>
                </a:cubicBezTo>
                <a:cubicBezTo>
                  <a:pt x="1243" y="228"/>
                  <a:pt x="551" y="234"/>
                  <a:pt x="304" y="217"/>
                </a:cubicBezTo>
                <a:cubicBezTo>
                  <a:pt x="57" y="200"/>
                  <a:pt x="63" y="117"/>
                  <a:pt x="0" y="91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400050" y="2640013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415925" y="5253038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435624" y="1462088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9272" name="Text Box 56"/>
          <p:cNvSpPr txBox="1">
            <a:spLocks noChangeArrowheads="1"/>
          </p:cNvSpPr>
          <p:nvPr/>
        </p:nvSpPr>
        <p:spPr bwMode="auto">
          <a:xfrm>
            <a:off x="420688" y="4424363"/>
            <a:ext cx="74417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9273" name="Oval 57"/>
          <p:cNvSpPr>
            <a:spLocks noChangeArrowheads="1"/>
          </p:cNvSpPr>
          <p:nvPr/>
        </p:nvSpPr>
        <p:spPr bwMode="auto">
          <a:xfrm>
            <a:off x="4378325" y="5380038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4" name="Freeform 58"/>
          <p:cNvSpPr>
            <a:spLocks/>
          </p:cNvSpPr>
          <p:nvPr/>
        </p:nvSpPr>
        <p:spPr bwMode="auto">
          <a:xfrm>
            <a:off x="1482725" y="5014913"/>
            <a:ext cx="2671763" cy="441325"/>
          </a:xfrm>
          <a:custGeom>
            <a:avLst/>
            <a:gdLst/>
            <a:ahLst/>
            <a:cxnLst>
              <a:cxn ang="0">
                <a:pos x="0" y="278"/>
              </a:cxn>
              <a:cxn ang="0">
                <a:pos x="480" y="41"/>
              </a:cxn>
              <a:cxn ang="0">
                <a:pos x="1445" y="30"/>
              </a:cxn>
              <a:cxn ang="0">
                <a:pos x="1683" y="182"/>
              </a:cxn>
            </a:cxnLst>
            <a:rect l="0" t="0" r="r" b="b"/>
            <a:pathLst>
              <a:path w="1683" h="278">
                <a:moveTo>
                  <a:pt x="0" y="278"/>
                </a:moveTo>
                <a:cubicBezTo>
                  <a:pt x="80" y="238"/>
                  <a:pt x="239" y="82"/>
                  <a:pt x="480" y="41"/>
                </a:cubicBezTo>
                <a:cubicBezTo>
                  <a:pt x="721" y="0"/>
                  <a:pt x="1245" y="7"/>
                  <a:pt x="1445" y="30"/>
                </a:cubicBezTo>
                <a:cubicBezTo>
                  <a:pt x="1645" y="53"/>
                  <a:pt x="1634" y="150"/>
                  <a:pt x="1683" y="182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6676350" y="1104515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6" grpId="0" animBg="1"/>
      <p:bldP spid="9245" grpId="0" animBg="1"/>
      <p:bldP spid="9246" grpId="0" animBg="1"/>
      <p:bldP spid="9247" grpId="0" animBg="1"/>
      <p:bldP spid="9248" grpId="0" animBg="1"/>
      <p:bldP spid="9249" grpId="0" animBg="1"/>
      <p:bldP spid="9250" grpId="0" animBg="1"/>
      <p:bldP spid="9251" grpId="0" animBg="1"/>
      <p:bldP spid="9252" grpId="0" animBg="1"/>
      <p:bldP spid="9253" grpId="0" animBg="1"/>
      <p:bldP spid="9254" grpId="0" animBg="1"/>
      <p:bldP spid="9255" grpId="0" animBg="1"/>
      <p:bldP spid="9256" grpId="0" animBg="1"/>
      <p:bldP spid="9257" grpId="0" animBg="1"/>
      <p:bldP spid="9263" grpId="0" animBg="1"/>
      <p:bldP spid="9264" grpId="0" animBg="1"/>
      <p:bldP spid="9265" grpId="0" animBg="1"/>
      <p:bldP spid="9266" grpId="0" animBg="1"/>
      <p:bldP spid="9267" grpId="0" animBg="1"/>
      <p:bldP spid="9268" grpId="0" animBg="1"/>
      <p:bldP spid="9270" grpId="0"/>
      <p:bldP spid="9272" grpId="0"/>
      <p:bldP spid="9273" grpId="0" animBg="1"/>
      <p:bldP spid="927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397476" y="433989"/>
            <a:ext cx="73152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Dynamic Memory Allocation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19100" y="1282700"/>
            <a:ext cx="8343900" cy="5270500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smtClean="0"/>
              <a:t>Memory allocator?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/>
              <a:t>VM hardware and kernel allocate pages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/>
              <a:t>Application objects are typically smaller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/>
              <a:t>Allocator manages objects within pages </a:t>
            </a:r>
            <a:endParaRPr lang="en-GB" sz="2000" dirty="0" smtClean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 smtClean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i="1" dirty="0" smtClean="0">
                <a:solidFill>
                  <a:srgbClr val="FF0000"/>
                </a:solidFill>
              </a:rPr>
              <a:t>How should the application code allocate memory?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5334000" y="1388076"/>
            <a:ext cx="3505200" cy="457200"/>
          </a:xfrm>
          <a:prstGeom prst="rect">
            <a:avLst/>
          </a:prstGeom>
          <a:solidFill>
            <a:srgbClr val="FFFFFF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Application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334000" y="1845276"/>
            <a:ext cx="3505200" cy="4572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Dynamic Memory Allocator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334000" y="2302476"/>
            <a:ext cx="3505200" cy="457200"/>
          </a:xfrm>
          <a:prstGeom prst="rect">
            <a:avLst/>
          </a:prstGeom>
          <a:solidFill>
            <a:srgbClr val="FFFFFF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Heap Memory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6" name="Rectangle 96"/>
          <p:cNvSpPr>
            <a:spLocks noChangeArrowheads="1"/>
          </p:cNvSpPr>
          <p:nvPr/>
        </p:nvSpPr>
        <p:spPr bwMode="auto">
          <a:xfrm>
            <a:off x="397476" y="4498975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5" name="Rectangle 95"/>
          <p:cNvSpPr>
            <a:spLocks noChangeArrowheads="1"/>
          </p:cNvSpPr>
          <p:nvPr/>
        </p:nvSpPr>
        <p:spPr bwMode="auto">
          <a:xfrm>
            <a:off x="397476" y="1295400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012213" y="2206625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793013" y="6097587"/>
            <a:ext cx="1065213" cy="455613"/>
            <a:chOff x="1680" y="3714"/>
            <a:chExt cx="671" cy="287"/>
          </a:xfrm>
        </p:grpSpPr>
        <p:sp>
          <p:nvSpPr>
            <p:cNvPr id="10243" name="Rectangle 3"/>
            <p:cNvSpPr>
              <a:spLocks noChangeArrowheads="1"/>
            </p:cNvSpPr>
            <p:nvPr/>
          </p:nvSpPr>
          <p:spPr bwMode="auto">
            <a:xfrm>
              <a:off x="1680" y="3762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" name="Rectangle 4"/>
            <p:cNvSpPr>
              <a:spLocks noChangeArrowheads="1"/>
            </p:cNvSpPr>
            <p:nvPr/>
          </p:nvSpPr>
          <p:spPr bwMode="auto">
            <a:xfrm>
              <a:off x="1872" y="3762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2064" y="3762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2160" y="3714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3250213" y="5105400"/>
            <a:ext cx="1588" cy="12223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793013" y="4725987"/>
            <a:ext cx="1065213" cy="455613"/>
            <a:chOff x="1680" y="2850"/>
            <a:chExt cx="671" cy="287"/>
          </a:xfrm>
        </p:grpSpPr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1680" y="289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872" y="289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2064" y="289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2160" y="2850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2945413" y="4954587"/>
            <a:ext cx="1588" cy="12192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4" name="Freeform 14"/>
          <p:cNvSpPr>
            <a:spLocks/>
          </p:cNvSpPr>
          <p:nvPr/>
        </p:nvSpPr>
        <p:spPr bwMode="auto">
          <a:xfrm>
            <a:off x="1489676" y="2046287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a LIFO Policy (Case 2)</a:t>
            </a:r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288324" y="3657600"/>
            <a:ext cx="8307387" cy="784225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Splice out predecessor block, coalesce both memory blocks, and insert the new block at the root of the list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40122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43170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46218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49266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58410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61458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2793013" y="22828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3097813" y="22828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3402613" y="22828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3707413" y="22828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2793013" y="1520825"/>
            <a:ext cx="1065213" cy="455612"/>
            <a:chOff x="1680" y="831"/>
            <a:chExt cx="671" cy="287"/>
          </a:xfrm>
        </p:grpSpPr>
        <p:sp>
          <p:nvSpPr>
            <p:cNvPr id="10268" name="Rectangle 28"/>
            <p:cNvSpPr>
              <a:spLocks noChangeArrowheads="1"/>
            </p:cNvSpPr>
            <p:nvPr/>
          </p:nvSpPr>
          <p:spPr bwMode="auto">
            <a:xfrm>
              <a:off x="1680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9" name="Rectangle 29"/>
            <p:cNvSpPr>
              <a:spLocks noChangeArrowheads="1"/>
            </p:cNvSpPr>
            <p:nvPr/>
          </p:nvSpPr>
          <p:spPr bwMode="auto">
            <a:xfrm>
              <a:off x="1872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0" name="Rectangle 30"/>
            <p:cNvSpPr>
              <a:spLocks noChangeArrowheads="1"/>
            </p:cNvSpPr>
            <p:nvPr/>
          </p:nvSpPr>
          <p:spPr bwMode="auto">
            <a:xfrm>
              <a:off x="2064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Rectangle 31"/>
            <p:cNvSpPr>
              <a:spLocks noChangeArrowheads="1"/>
            </p:cNvSpPr>
            <p:nvPr/>
          </p:nvSpPr>
          <p:spPr bwMode="auto">
            <a:xfrm>
              <a:off x="2160" y="831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2793013" y="2892425"/>
            <a:ext cx="1065213" cy="455612"/>
            <a:chOff x="1680" y="1695"/>
            <a:chExt cx="671" cy="287"/>
          </a:xfrm>
        </p:grpSpPr>
        <p:sp>
          <p:nvSpPr>
            <p:cNvPr id="10273" name="Rectangle 33"/>
            <p:cNvSpPr>
              <a:spLocks noChangeArrowheads="1"/>
            </p:cNvSpPr>
            <p:nvPr/>
          </p:nvSpPr>
          <p:spPr bwMode="auto">
            <a:xfrm>
              <a:off x="1680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4" name="Rectangle 34"/>
            <p:cNvSpPr>
              <a:spLocks noChangeArrowheads="1"/>
            </p:cNvSpPr>
            <p:nvPr/>
          </p:nvSpPr>
          <p:spPr bwMode="auto">
            <a:xfrm>
              <a:off x="1872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5" name="Rectangle 35"/>
            <p:cNvSpPr>
              <a:spLocks noChangeArrowheads="1"/>
            </p:cNvSpPr>
            <p:nvPr/>
          </p:nvSpPr>
          <p:spPr bwMode="auto">
            <a:xfrm>
              <a:off x="2064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6" name="Rectangle 36"/>
            <p:cNvSpPr>
              <a:spLocks noChangeArrowheads="1"/>
            </p:cNvSpPr>
            <p:nvPr/>
          </p:nvSpPr>
          <p:spPr bwMode="auto">
            <a:xfrm>
              <a:off x="2160" y="169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7" name="Oval 37"/>
          <p:cNvSpPr>
            <a:spLocks noChangeArrowheads="1"/>
          </p:cNvSpPr>
          <p:nvPr/>
        </p:nvSpPr>
        <p:spPr bwMode="auto">
          <a:xfrm>
            <a:off x="2869213" y="23590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>
            <a:off x="2945413" y="24352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9" name="Oval 39"/>
          <p:cNvSpPr>
            <a:spLocks noChangeArrowheads="1"/>
          </p:cNvSpPr>
          <p:nvPr/>
        </p:nvSpPr>
        <p:spPr bwMode="auto">
          <a:xfrm>
            <a:off x="2869213" y="16732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Line 40"/>
          <p:cNvSpPr>
            <a:spLocks noChangeShapeType="1"/>
          </p:cNvSpPr>
          <p:nvPr/>
        </p:nvSpPr>
        <p:spPr bwMode="auto">
          <a:xfrm>
            <a:off x="2945413" y="17494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1" name="Oval 41"/>
          <p:cNvSpPr>
            <a:spLocks noChangeArrowheads="1"/>
          </p:cNvSpPr>
          <p:nvPr/>
        </p:nvSpPr>
        <p:spPr bwMode="auto">
          <a:xfrm flipV="1">
            <a:off x="3174013" y="304323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2" name="Line 42"/>
          <p:cNvSpPr>
            <a:spLocks noChangeShapeType="1"/>
          </p:cNvSpPr>
          <p:nvPr/>
        </p:nvSpPr>
        <p:spPr bwMode="auto">
          <a:xfrm flipV="1">
            <a:off x="3250213" y="2584450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3" name="Oval 43"/>
          <p:cNvSpPr>
            <a:spLocks noChangeArrowheads="1"/>
          </p:cNvSpPr>
          <p:nvPr/>
        </p:nvSpPr>
        <p:spPr bwMode="auto">
          <a:xfrm flipV="1">
            <a:off x="3174013" y="235743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4" name="Line 44"/>
          <p:cNvSpPr>
            <a:spLocks noChangeShapeType="1"/>
          </p:cNvSpPr>
          <p:nvPr/>
        </p:nvSpPr>
        <p:spPr bwMode="auto">
          <a:xfrm flipV="1">
            <a:off x="3250213" y="1898650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5" name="Rectangle 45"/>
          <p:cNvSpPr>
            <a:spLocks noChangeArrowheads="1"/>
          </p:cNvSpPr>
          <p:nvPr/>
        </p:nvSpPr>
        <p:spPr bwMode="auto">
          <a:xfrm>
            <a:off x="52314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6" name="Rectangle 46"/>
          <p:cNvSpPr>
            <a:spLocks noChangeArrowheads="1"/>
          </p:cNvSpPr>
          <p:nvPr/>
        </p:nvSpPr>
        <p:spPr bwMode="auto">
          <a:xfrm>
            <a:off x="55362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7" name="Rectangle 47"/>
          <p:cNvSpPr>
            <a:spLocks noChangeArrowheads="1"/>
          </p:cNvSpPr>
          <p:nvPr/>
        </p:nvSpPr>
        <p:spPr bwMode="auto">
          <a:xfrm>
            <a:off x="1192813" y="2282825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7365013" y="2206625"/>
            <a:ext cx="1065213" cy="455612"/>
            <a:chOff x="4560" y="1263"/>
            <a:chExt cx="671" cy="287"/>
          </a:xfrm>
        </p:grpSpPr>
        <p:sp>
          <p:nvSpPr>
            <p:cNvPr id="10289" name="Rectangle 49"/>
            <p:cNvSpPr>
              <a:spLocks noChangeArrowheads="1"/>
            </p:cNvSpPr>
            <p:nvPr/>
          </p:nvSpPr>
          <p:spPr bwMode="auto">
            <a:xfrm>
              <a:off x="4560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0" name="Rectangle 50"/>
            <p:cNvSpPr>
              <a:spLocks noChangeArrowheads="1"/>
            </p:cNvSpPr>
            <p:nvPr/>
          </p:nvSpPr>
          <p:spPr bwMode="auto">
            <a:xfrm>
              <a:off x="4752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1" name="Rectangle 51"/>
            <p:cNvSpPr>
              <a:spLocks noChangeArrowheads="1"/>
            </p:cNvSpPr>
            <p:nvPr/>
          </p:nvSpPr>
          <p:spPr bwMode="auto">
            <a:xfrm>
              <a:off x="4944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2" name="Rectangle 52"/>
            <p:cNvSpPr>
              <a:spLocks noChangeArrowheads="1"/>
            </p:cNvSpPr>
            <p:nvPr/>
          </p:nvSpPr>
          <p:spPr bwMode="auto">
            <a:xfrm>
              <a:off x="5040" y="126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93" name="Oval 53"/>
          <p:cNvSpPr>
            <a:spLocks noChangeArrowheads="1"/>
          </p:cNvSpPr>
          <p:nvPr/>
        </p:nvSpPr>
        <p:spPr bwMode="auto">
          <a:xfrm>
            <a:off x="7441213" y="23590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4" name="Line 54"/>
          <p:cNvSpPr>
            <a:spLocks noChangeShapeType="1"/>
          </p:cNvSpPr>
          <p:nvPr/>
        </p:nvSpPr>
        <p:spPr bwMode="auto">
          <a:xfrm>
            <a:off x="7517413" y="24352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5" name="Oval 55"/>
          <p:cNvSpPr>
            <a:spLocks noChangeArrowheads="1"/>
          </p:cNvSpPr>
          <p:nvPr/>
        </p:nvSpPr>
        <p:spPr bwMode="auto">
          <a:xfrm>
            <a:off x="7746013" y="2359025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3640738" y="1368425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0297" name="Oval 57"/>
          <p:cNvSpPr>
            <a:spLocks noChangeArrowheads="1"/>
          </p:cNvSpPr>
          <p:nvPr/>
        </p:nvSpPr>
        <p:spPr bwMode="auto">
          <a:xfrm>
            <a:off x="4621813" y="1520825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8" name="Line 58"/>
          <p:cNvSpPr>
            <a:spLocks noChangeShapeType="1"/>
          </p:cNvSpPr>
          <p:nvPr/>
        </p:nvSpPr>
        <p:spPr bwMode="auto">
          <a:xfrm flipH="1">
            <a:off x="4163026" y="1597025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>
            <a:off x="40122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>
            <a:off x="43170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1" name="Rectangle 61"/>
          <p:cNvSpPr>
            <a:spLocks noChangeArrowheads="1"/>
          </p:cNvSpPr>
          <p:nvPr/>
        </p:nvSpPr>
        <p:spPr bwMode="auto">
          <a:xfrm>
            <a:off x="46218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2" name="Rectangle 62"/>
          <p:cNvSpPr>
            <a:spLocks noChangeArrowheads="1"/>
          </p:cNvSpPr>
          <p:nvPr/>
        </p:nvSpPr>
        <p:spPr bwMode="auto">
          <a:xfrm>
            <a:off x="49266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3" name="Rectangle 63"/>
          <p:cNvSpPr>
            <a:spLocks noChangeArrowheads="1"/>
          </p:cNvSpPr>
          <p:nvPr/>
        </p:nvSpPr>
        <p:spPr bwMode="auto">
          <a:xfrm>
            <a:off x="5841013" y="54879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4" name="Rectangle 64"/>
          <p:cNvSpPr>
            <a:spLocks noChangeArrowheads="1"/>
          </p:cNvSpPr>
          <p:nvPr/>
        </p:nvSpPr>
        <p:spPr bwMode="auto">
          <a:xfrm>
            <a:off x="6145813" y="54879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5" name="Rectangle 65"/>
          <p:cNvSpPr>
            <a:spLocks noChangeArrowheads="1"/>
          </p:cNvSpPr>
          <p:nvPr/>
        </p:nvSpPr>
        <p:spPr bwMode="auto">
          <a:xfrm>
            <a:off x="27930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6" name="Rectangle 66"/>
          <p:cNvSpPr>
            <a:spLocks noChangeArrowheads="1"/>
          </p:cNvSpPr>
          <p:nvPr/>
        </p:nvSpPr>
        <p:spPr bwMode="auto">
          <a:xfrm>
            <a:off x="30978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7" name="Rectangle 67"/>
          <p:cNvSpPr>
            <a:spLocks noChangeArrowheads="1"/>
          </p:cNvSpPr>
          <p:nvPr/>
        </p:nvSpPr>
        <p:spPr bwMode="auto">
          <a:xfrm>
            <a:off x="34026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8" name="Rectangle 68"/>
          <p:cNvSpPr>
            <a:spLocks noChangeArrowheads="1"/>
          </p:cNvSpPr>
          <p:nvPr/>
        </p:nvSpPr>
        <p:spPr bwMode="auto">
          <a:xfrm>
            <a:off x="37074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9" name="Oval 69"/>
          <p:cNvSpPr>
            <a:spLocks noChangeArrowheads="1"/>
          </p:cNvSpPr>
          <p:nvPr/>
        </p:nvSpPr>
        <p:spPr bwMode="auto">
          <a:xfrm>
            <a:off x="2869213" y="55641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0" name="Oval 70"/>
          <p:cNvSpPr>
            <a:spLocks noChangeArrowheads="1"/>
          </p:cNvSpPr>
          <p:nvPr/>
        </p:nvSpPr>
        <p:spPr bwMode="auto">
          <a:xfrm>
            <a:off x="2869213" y="48783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1" name="Oval 71"/>
          <p:cNvSpPr>
            <a:spLocks noChangeArrowheads="1"/>
          </p:cNvSpPr>
          <p:nvPr/>
        </p:nvSpPr>
        <p:spPr bwMode="auto">
          <a:xfrm flipV="1">
            <a:off x="3174013" y="62484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2" name="Rectangle 72"/>
          <p:cNvSpPr>
            <a:spLocks noChangeArrowheads="1"/>
          </p:cNvSpPr>
          <p:nvPr/>
        </p:nvSpPr>
        <p:spPr bwMode="auto">
          <a:xfrm>
            <a:off x="5536213" y="54879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3" name="Rectangle 73"/>
          <p:cNvSpPr>
            <a:spLocks noChangeArrowheads="1"/>
          </p:cNvSpPr>
          <p:nvPr/>
        </p:nvSpPr>
        <p:spPr bwMode="auto">
          <a:xfrm>
            <a:off x="1192813" y="5487987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74"/>
          <p:cNvGrpSpPr>
            <a:grpSpLocks/>
          </p:cNvGrpSpPr>
          <p:nvPr/>
        </p:nvGrpSpPr>
        <p:grpSpPr bwMode="auto">
          <a:xfrm>
            <a:off x="7365013" y="5411787"/>
            <a:ext cx="1065213" cy="455613"/>
            <a:chOff x="4560" y="3282"/>
            <a:chExt cx="671" cy="287"/>
          </a:xfrm>
        </p:grpSpPr>
        <p:sp>
          <p:nvSpPr>
            <p:cNvPr id="10315" name="Rectangle 75"/>
            <p:cNvSpPr>
              <a:spLocks noChangeArrowheads="1"/>
            </p:cNvSpPr>
            <p:nvPr/>
          </p:nvSpPr>
          <p:spPr bwMode="auto">
            <a:xfrm>
              <a:off x="4560" y="3330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6" name="Rectangle 76"/>
            <p:cNvSpPr>
              <a:spLocks noChangeArrowheads="1"/>
            </p:cNvSpPr>
            <p:nvPr/>
          </p:nvSpPr>
          <p:spPr bwMode="auto">
            <a:xfrm>
              <a:off x="4752" y="3330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7" name="Rectangle 77"/>
            <p:cNvSpPr>
              <a:spLocks noChangeArrowheads="1"/>
            </p:cNvSpPr>
            <p:nvPr/>
          </p:nvSpPr>
          <p:spPr bwMode="auto">
            <a:xfrm>
              <a:off x="4944" y="3330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8" name="Rectangle 78"/>
            <p:cNvSpPr>
              <a:spLocks noChangeArrowheads="1"/>
            </p:cNvSpPr>
            <p:nvPr/>
          </p:nvSpPr>
          <p:spPr bwMode="auto">
            <a:xfrm>
              <a:off x="5040" y="3282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19" name="Oval 79"/>
          <p:cNvSpPr>
            <a:spLocks noChangeArrowheads="1"/>
          </p:cNvSpPr>
          <p:nvPr/>
        </p:nvSpPr>
        <p:spPr bwMode="auto">
          <a:xfrm>
            <a:off x="7441213" y="55641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0" name="Line 80"/>
          <p:cNvSpPr>
            <a:spLocks noChangeShapeType="1"/>
          </p:cNvSpPr>
          <p:nvPr/>
        </p:nvSpPr>
        <p:spPr bwMode="auto">
          <a:xfrm>
            <a:off x="7517413" y="56403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1" name="Oval 81"/>
          <p:cNvSpPr>
            <a:spLocks noChangeArrowheads="1"/>
          </p:cNvSpPr>
          <p:nvPr/>
        </p:nvSpPr>
        <p:spPr bwMode="auto">
          <a:xfrm>
            <a:off x="7746013" y="55641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2" name="Line 82"/>
          <p:cNvSpPr>
            <a:spLocks noChangeShapeType="1"/>
          </p:cNvSpPr>
          <p:nvPr/>
        </p:nvSpPr>
        <p:spPr bwMode="auto">
          <a:xfrm>
            <a:off x="1421413" y="5640387"/>
            <a:ext cx="1371600" cy="1588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3" name="Rectangle 83"/>
          <p:cNvSpPr>
            <a:spLocks noChangeArrowheads="1"/>
          </p:cNvSpPr>
          <p:nvPr/>
        </p:nvSpPr>
        <p:spPr bwMode="auto">
          <a:xfrm>
            <a:off x="5231413" y="54879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4" name="Oval 84"/>
          <p:cNvSpPr>
            <a:spLocks noChangeArrowheads="1"/>
          </p:cNvSpPr>
          <p:nvPr/>
        </p:nvSpPr>
        <p:spPr bwMode="auto">
          <a:xfrm>
            <a:off x="3174013" y="5564187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5" name="Freeform 85"/>
          <p:cNvSpPr>
            <a:spLocks/>
          </p:cNvSpPr>
          <p:nvPr/>
        </p:nvSpPr>
        <p:spPr bwMode="auto">
          <a:xfrm>
            <a:off x="2945413" y="5294312"/>
            <a:ext cx="4419600" cy="346075"/>
          </a:xfrm>
          <a:custGeom>
            <a:avLst/>
            <a:gdLst/>
            <a:ahLst/>
            <a:cxnLst>
              <a:cxn ang="0">
                <a:pos x="0" y="218"/>
              </a:cxn>
              <a:cxn ang="0">
                <a:pos x="472" y="31"/>
              </a:cxn>
              <a:cxn ang="0">
                <a:pos x="2109" y="31"/>
              </a:cxn>
              <a:cxn ang="0">
                <a:pos x="2784" y="218"/>
              </a:cxn>
            </a:cxnLst>
            <a:rect l="0" t="0" r="r" b="b"/>
            <a:pathLst>
              <a:path w="2784" h="218">
                <a:moveTo>
                  <a:pt x="0" y="218"/>
                </a:moveTo>
                <a:cubicBezTo>
                  <a:pt x="79" y="187"/>
                  <a:pt x="121" y="62"/>
                  <a:pt x="472" y="31"/>
                </a:cubicBezTo>
                <a:cubicBezTo>
                  <a:pt x="823" y="0"/>
                  <a:pt x="1724" y="0"/>
                  <a:pt x="2109" y="31"/>
                </a:cubicBezTo>
                <a:cubicBezTo>
                  <a:pt x="2494" y="62"/>
                  <a:pt x="2644" y="179"/>
                  <a:pt x="2784" y="218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6" name="Freeform 86"/>
          <p:cNvSpPr>
            <a:spLocks/>
          </p:cNvSpPr>
          <p:nvPr/>
        </p:nvSpPr>
        <p:spPr bwMode="auto">
          <a:xfrm>
            <a:off x="5091713" y="5640387"/>
            <a:ext cx="2730500" cy="395288"/>
          </a:xfrm>
          <a:custGeom>
            <a:avLst/>
            <a:gdLst/>
            <a:ahLst/>
            <a:cxnLst>
              <a:cxn ang="0">
                <a:pos x="1720" y="0"/>
              </a:cxn>
              <a:cxn ang="0">
                <a:pos x="1389" y="212"/>
              </a:cxn>
              <a:cxn ang="0">
                <a:pos x="262" y="222"/>
              </a:cxn>
              <a:cxn ang="0">
                <a:pos x="0" y="101"/>
              </a:cxn>
            </a:cxnLst>
            <a:rect l="0" t="0" r="r" b="b"/>
            <a:pathLst>
              <a:path w="1720" h="249">
                <a:moveTo>
                  <a:pt x="1720" y="0"/>
                </a:moveTo>
                <a:cubicBezTo>
                  <a:pt x="1665" y="35"/>
                  <a:pt x="1632" y="175"/>
                  <a:pt x="1389" y="212"/>
                </a:cubicBezTo>
                <a:cubicBezTo>
                  <a:pt x="1146" y="249"/>
                  <a:pt x="493" y="240"/>
                  <a:pt x="262" y="222"/>
                </a:cubicBezTo>
                <a:cubicBezTo>
                  <a:pt x="31" y="204"/>
                  <a:pt x="55" y="126"/>
                  <a:pt x="0" y="101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7" name="Oval 87"/>
          <p:cNvSpPr>
            <a:spLocks noChangeArrowheads="1"/>
          </p:cNvSpPr>
          <p:nvPr/>
        </p:nvSpPr>
        <p:spPr bwMode="auto">
          <a:xfrm>
            <a:off x="2869213" y="30448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8" name="Oval 88"/>
          <p:cNvSpPr>
            <a:spLocks noChangeArrowheads="1"/>
          </p:cNvSpPr>
          <p:nvPr/>
        </p:nvSpPr>
        <p:spPr bwMode="auto">
          <a:xfrm>
            <a:off x="2869213" y="62499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9" name="Oval 89"/>
          <p:cNvSpPr>
            <a:spLocks noChangeArrowheads="1"/>
          </p:cNvSpPr>
          <p:nvPr/>
        </p:nvSpPr>
        <p:spPr bwMode="auto">
          <a:xfrm flipV="1">
            <a:off x="3174013" y="48768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0" name="Oval 90"/>
          <p:cNvSpPr>
            <a:spLocks noChangeArrowheads="1"/>
          </p:cNvSpPr>
          <p:nvPr/>
        </p:nvSpPr>
        <p:spPr bwMode="auto">
          <a:xfrm flipV="1">
            <a:off x="3174013" y="167163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1" name="Text Box 91"/>
          <p:cNvSpPr txBox="1">
            <a:spLocks noChangeArrowheads="1"/>
          </p:cNvSpPr>
          <p:nvPr/>
        </p:nvSpPr>
        <p:spPr bwMode="auto">
          <a:xfrm>
            <a:off x="414938" y="2230437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0332" name="Text Box 92"/>
          <p:cNvSpPr txBox="1">
            <a:spLocks noChangeArrowheads="1"/>
          </p:cNvSpPr>
          <p:nvPr/>
        </p:nvSpPr>
        <p:spPr bwMode="auto">
          <a:xfrm>
            <a:off x="430813" y="5437187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0333" name="Text Box 93"/>
          <p:cNvSpPr txBox="1">
            <a:spLocks noChangeArrowheads="1"/>
          </p:cNvSpPr>
          <p:nvPr/>
        </p:nvSpPr>
        <p:spPr bwMode="auto">
          <a:xfrm>
            <a:off x="430813" y="1298699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334" name="Text Box 94"/>
          <p:cNvSpPr txBox="1">
            <a:spLocks noChangeArrowheads="1"/>
          </p:cNvSpPr>
          <p:nvPr/>
        </p:nvSpPr>
        <p:spPr bwMode="auto">
          <a:xfrm>
            <a:off x="435576" y="4499099"/>
            <a:ext cx="74417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676350" y="949410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  <p:sp>
        <p:nvSpPr>
          <p:cNvPr id="100" name="Slide Number Placeholder 9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6" grpId="0" animBg="1"/>
      <p:bldP spid="10247" grpId="0" animBg="1"/>
      <p:bldP spid="10253" grpId="0" animBg="1"/>
      <p:bldP spid="10299" grpId="0" animBg="1"/>
      <p:bldP spid="10300" grpId="0" animBg="1"/>
      <p:bldP spid="10301" grpId="0" animBg="1"/>
      <p:bldP spid="10302" grpId="0" animBg="1"/>
      <p:bldP spid="10303" grpId="0" animBg="1"/>
      <p:bldP spid="10304" grpId="0" animBg="1"/>
      <p:bldP spid="10305" grpId="0" animBg="1"/>
      <p:bldP spid="10306" grpId="0" animBg="1"/>
      <p:bldP spid="10307" grpId="0" animBg="1"/>
      <p:bldP spid="10308" grpId="0" animBg="1"/>
      <p:bldP spid="10309" grpId="0" animBg="1"/>
      <p:bldP spid="10310" grpId="0" animBg="1"/>
      <p:bldP spid="10311" grpId="0" animBg="1"/>
      <p:bldP spid="10312" grpId="0" animBg="1"/>
      <p:bldP spid="10313" grpId="0" animBg="1"/>
      <p:bldP spid="10319" grpId="0" animBg="1"/>
      <p:bldP spid="10320" grpId="0" animBg="1"/>
      <p:bldP spid="10321" grpId="0" animBg="1"/>
      <p:bldP spid="10322" grpId="0" animBg="1"/>
      <p:bldP spid="10323" grpId="0" animBg="1"/>
      <p:bldP spid="10324" grpId="0" animBg="1"/>
      <p:bldP spid="10325" grpId="0" animBg="1"/>
      <p:bldP spid="10326" grpId="0" animBg="1"/>
      <p:bldP spid="10328" grpId="0" animBg="1"/>
      <p:bldP spid="10329" grpId="0" animBg="1"/>
      <p:bldP spid="10332" grpId="0"/>
      <p:bldP spid="10334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0" name="Rectangle 96"/>
          <p:cNvSpPr>
            <a:spLocks noChangeArrowheads="1"/>
          </p:cNvSpPr>
          <p:nvPr/>
        </p:nvSpPr>
        <p:spPr bwMode="auto">
          <a:xfrm>
            <a:off x="397476" y="4575175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9" name="Rectangle 95"/>
          <p:cNvSpPr>
            <a:spLocks noChangeArrowheads="1"/>
          </p:cNvSpPr>
          <p:nvPr/>
        </p:nvSpPr>
        <p:spPr bwMode="auto">
          <a:xfrm>
            <a:off x="397476" y="1263650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012213" y="2209800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231413" y="6137275"/>
            <a:ext cx="1065213" cy="455613"/>
            <a:chOff x="3216" y="3782"/>
            <a:chExt cx="671" cy="287"/>
          </a:xfrm>
        </p:grpSpPr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3216" y="3830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3408" y="3830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3600" y="3830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3696" y="3782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71" name="Line 7"/>
          <p:cNvSpPr>
            <a:spLocks noChangeShapeType="1"/>
          </p:cNvSpPr>
          <p:nvPr/>
        </p:nvSpPr>
        <p:spPr bwMode="auto">
          <a:xfrm flipV="1">
            <a:off x="5688613" y="5145088"/>
            <a:ext cx="1588" cy="12223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1489676" y="2049463"/>
            <a:ext cx="5862637" cy="388937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a LIFO Policy (Case 3)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88324" y="3692525"/>
            <a:ext cx="8307387" cy="784225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Splice out successor block, coalesce both memory blocks and insert the new block at the root of the list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40122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43170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46218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49266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5841013" y="22860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6145813" y="22860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27930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30978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34026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37074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5231413" y="22860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5536213" y="22860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231413" y="1524000"/>
            <a:ext cx="1065213" cy="455613"/>
            <a:chOff x="3216" y="876"/>
            <a:chExt cx="671" cy="287"/>
          </a:xfrm>
        </p:grpSpPr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3216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3408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3600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3696" y="876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5231413" y="2895600"/>
            <a:ext cx="1065213" cy="455613"/>
            <a:chOff x="3216" y="1740"/>
            <a:chExt cx="671" cy="287"/>
          </a:xfrm>
        </p:grpSpPr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3216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3408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3600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3696" y="1740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97" name="Oval 33"/>
          <p:cNvSpPr>
            <a:spLocks noChangeArrowheads="1"/>
          </p:cNvSpPr>
          <p:nvPr/>
        </p:nvSpPr>
        <p:spPr bwMode="auto">
          <a:xfrm>
            <a:off x="5307613" y="23622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5383813" y="2438400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9" name="Oval 35"/>
          <p:cNvSpPr>
            <a:spLocks noChangeArrowheads="1"/>
          </p:cNvSpPr>
          <p:nvPr/>
        </p:nvSpPr>
        <p:spPr bwMode="auto">
          <a:xfrm>
            <a:off x="5307613" y="16764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5383813" y="1752600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1" name="Oval 37"/>
          <p:cNvSpPr>
            <a:spLocks noChangeArrowheads="1"/>
          </p:cNvSpPr>
          <p:nvPr/>
        </p:nvSpPr>
        <p:spPr bwMode="auto">
          <a:xfrm flipV="1">
            <a:off x="5612413" y="30480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 flipV="1">
            <a:off x="5688613" y="2589213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3" name="Oval 39"/>
          <p:cNvSpPr>
            <a:spLocks noChangeArrowheads="1"/>
          </p:cNvSpPr>
          <p:nvPr/>
        </p:nvSpPr>
        <p:spPr bwMode="auto">
          <a:xfrm flipV="1">
            <a:off x="5612413" y="23622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 flipV="1">
            <a:off x="5688613" y="1903413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5" name="Rectangle 41"/>
          <p:cNvSpPr>
            <a:spLocks noChangeArrowheads="1"/>
          </p:cNvSpPr>
          <p:nvPr/>
        </p:nvSpPr>
        <p:spPr bwMode="auto">
          <a:xfrm>
            <a:off x="1192813" y="2286000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7365013" y="2209800"/>
            <a:ext cx="1065213" cy="455613"/>
            <a:chOff x="4560" y="1308"/>
            <a:chExt cx="671" cy="287"/>
          </a:xfrm>
        </p:grpSpPr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4560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4752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4944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5040" y="1308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11" name="Oval 47"/>
          <p:cNvSpPr>
            <a:spLocks noChangeArrowheads="1"/>
          </p:cNvSpPr>
          <p:nvPr/>
        </p:nvSpPr>
        <p:spPr bwMode="auto">
          <a:xfrm>
            <a:off x="7441213" y="23622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2" name="Line 48"/>
          <p:cNvSpPr>
            <a:spLocks noChangeShapeType="1"/>
          </p:cNvSpPr>
          <p:nvPr/>
        </p:nvSpPr>
        <p:spPr bwMode="auto">
          <a:xfrm>
            <a:off x="7517413" y="2438400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3" name="Oval 49"/>
          <p:cNvSpPr>
            <a:spLocks noChangeArrowheads="1"/>
          </p:cNvSpPr>
          <p:nvPr/>
        </p:nvSpPr>
        <p:spPr bwMode="auto">
          <a:xfrm>
            <a:off x="7746013" y="2362200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3640738" y="1371600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1315" name="Oval 51"/>
          <p:cNvSpPr>
            <a:spLocks noChangeArrowheads="1"/>
          </p:cNvSpPr>
          <p:nvPr/>
        </p:nvSpPr>
        <p:spPr bwMode="auto">
          <a:xfrm>
            <a:off x="4621813" y="152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6" name="Line 52"/>
          <p:cNvSpPr>
            <a:spLocks noChangeShapeType="1"/>
          </p:cNvSpPr>
          <p:nvPr/>
        </p:nvSpPr>
        <p:spPr bwMode="auto">
          <a:xfrm flipH="1">
            <a:off x="4163026" y="1600200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7" name="Rectangle 53"/>
          <p:cNvSpPr>
            <a:spLocks noChangeArrowheads="1"/>
          </p:cNvSpPr>
          <p:nvPr/>
        </p:nvSpPr>
        <p:spPr bwMode="auto">
          <a:xfrm>
            <a:off x="4012213" y="552767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8" name="Rectangle 54"/>
          <p:cNvSpPr>
            <a:spLocks noChangeArrowheads="1"/>
          </p:cNvSpPr>
          <p:nvPr/>
        </p:nvSpPr>
        <p:spPr bwMode="auto">
          <a:xfrm>
            <a:off x="4317013" y="552767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9" name="Rectangle 55"/>
          <p:cNvSpPr>
            <a:spLocks noChangeArrowheads="1"/>
          </p:cNvSpPr>
          <p:nvPr/>
        </p:nvSpPr>
        <p:spPr bwMode="auto">
          <a:xfrm>
            <a:off x="4621813" y="552767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0" name="Rectangle 56"/>
          <p:cNvSpPr>
            <a:spLocks noChangeArrowheads="1"/>
          </p:cNvSpPr>
          <p:nvPr/>
        </p:nvSpPr>
        <p:spPr bwMode="auto">
          <a:xfrm>
            <a:off x="4926613" y="552767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1" name="Rectangle 57"/>
          <p:cNvSpPr>
            <a:spLocks noChangeArrowheads="1"/>
          </p:cNvSpPr>
          <p:nvPr/>
        </p:nvSpPr>
        <p:spPr bwMode="auto">
          <a:xfrm>
            <a:off x="5841013" y="552767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2" name="Rectangle 58"/>
          <p:cNvSpPr>
            <a:spLocks noChangeArrowheads="1"/>
          </p:cNvSpPr>
          <p:nvPr/>
        </p:nvSpPr>
        <p:spPr bwMode="auto">
          <a:xfrm>
            <a:off x="6145813" y="552767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3" name="Rectangle 59"/>
          <p:cNvSpPr>
            <a:spLocks noChangeArrowheads="1"/>
          </p:cNvSpPr>
          <p:nvPr/>
        </p:nvSpPr>
        <p:spPr bwMode="auto">
          <a:xfrm>
            <a:off x="2793013" y="552767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4" name="Rectangle 60"/>
          <p:cNvSpPr>
            <a:spLocks noChangeArrowheads="1"/>
          </p:cNvSpPr>
          <p:nvPr/>
        </p:nvSpPr>
        <p:spPr bwMode="auto">
          <a:xfrm>
            <a:off x="3097813" y="552767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" name="Rectangle 61"/>
          <p:cNvSpPr>
            <a:spLocks noChangeArrowheads="1"/>
          </p:cNvSpPr>
          <p:nvPr/>
        </p:nvSpPr>
        <p:spPr bwMode="auto">
          <a:xfrm>
            <a:off x="3402613" y="552767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" name="Rectangle 62"/>
          <p:cNvSpPr>
            <a:spLocks noChangeArrowheads="1"/>
          </p:cNvSpPr>
          <p:nvPr/>
        </p:nvSpPr>
        <p:spPr bwMode="auto">
          <a:xfrm>
            <a:off x="3707413" y="552767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" name="Oval 63"/>
          <p:cNvSpPr>
            <a:spLocks noChangeArrowheads="1"/>
          </p:cNvSpPr>
          <p:nvPr/>
        </p:nvSpPr>
        <p:spPr bwMode="auto">
          <a:xfrm>
            <a:off x="4088413" y="560387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" name="Rectangle 64"/>
          <p:cNvSpPr>
            <a:spLocks noChangeArrowheads="1"/>
          </p:cNvSpPr>
          <p:nvPr/>
        </p:nvSpPr>
        <p:spPr bwMode="auto">
          <a:xfrm>
            <a:off x="5536213" y="552767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65"/>
          <p:cNvGrpSpPr>
            <a:grpSpLocks/>
          </p:cNvGrpSpPr>
          <p:nvPr/>
        </p:nvGrpSpPr>
        <p:grpSpPr bwMode="auto">
          <a:xfrm>
            <a:off x="5231413" y="4765675"/>
            <a:ext cx="1065213" cy="455613"/>
            <a:chOff x="3216" y="2918"/>
            <a:chExt cx="671" cy="287"/>
          </a:xfrm>
        </p:grpSpPr>
        <p:sp>
          <p:nvSpPr>
            <p:cNvPr id="11330" name="Rectangle 66"/>
            <p:cNvSpPr>
              <a:spLocks noChangeArrowheads="1"/>
            </p:cNvSpPr>
            <p:nvPr/>
          </p:nvSpPr>
          <p:spPr bwMode="auto">
            <a:xfrm>
              <a:off x="3216" y="296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1" name="Rectangle 67"/>
            <p:cNvSpPr>
              <a:spLocks noChangeArrowheads="1"/>
            </p:cNvSpPr>
            <p:nvPr/>
          </p:nvSpPr>
          <p:spPr bwMode="auto">
            <a:xfrm>
              <a:off x="3408" y="296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2" name="Rectangle 68"/>
            <p:cNvSpPr>
              <a:spLocks noChangeArrowheads="1"/>
            </p:cNvSpPr>
            <p:nvPr/>
          </p:nvSpPr>
          <p:spPr bwMode="auto">
            <a:xfrm>
              <a:off x="3600" y="296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3" name="Rectangle 69"/>
            <p:cNvSpPr>
              <a:spLocks noChangeArrowheads="1"/>
            </p:cNvSpPr>
            <p:nvPr/>
          </p:nvSpPr>
          <p:spPr bwMode="auto">
            <a:xfrm>
              <a:off x="3696" y="2918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34" name="Oval 70"/>
          <p:cNvSpPr>
            <a:spLocks noChangeArrowheads="1"/>
          </p:cNvSpPr>
          <p:nvPr/>
        </p:nvSpPr>
        <p:spPr bwMode="auto">
          <a:xfrm>
            <a:off x="5307613" y="491807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" name="Line 71"/>
          <p:cNvSpPr>
            <a:spLocks noChangeShapeType="1"/>
          </p:cNvSpPr>
          <p:nvPr/>
        </p:nvSpPr>
        <p:spPr bwMode="auto">
          <a:xfrm>
            <a:off x="5383813" y="4994275"/>
            <a:ext cx="1588" cy="12192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36" name="Oval 72"/>
          <p:cNvSpPr>
            <a:spLocks noChangeArrowheads="1"/>
          </p:cNvSpPr>
          <p:nvPr/>
        </p:nvSpPr>
        <p:spPr bwMode="auto">
          <a:xfrm flipV="1">
            <a:off x="5612413" y="6288088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" name="Rectangle 73"/>
          <p:cNvSpPr>
            <a:spLocks noChangeArrowheads="1"/>
          </p:cNvSpPr>
          <p:nvPr/>
        </p:nvSpPr>
        <p:spPr bwMode="auto">
          <a:xfrm>
            <a:off x="1192813" y="5527675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74"/>
          <p:cNvGrpSpPr>
            <a:grpSpLocks/>
          </p:cNvGrpSpPr>
          <p:nvPr/>
        </p:nvGrpSpPr>
        <p:grpSpPr bwMode="auto">
          <a:xfrm>
            <a:off x="7365013" y="5451475"/>
            <a:ext cx="1065213" cy="455613"/>
            <a:chOff x="4560" y="3350"/>
            <a:chExt cx="671" cy="287"/>
          </a:xfrm>
        </p:grpSpPr>
        <p:sp>
          <p:nvSpPr>
            <p:cNvPr id="11339" name="Rectangle 75"/>
            <p:cNvSpPr>
              <a:spLocks noChangeArrowheads="1"/>
            </p:cNvSpPr>
            <p:nvPr/>
          </p:nvSpPr>
          <p:spPr bwMode="auto">
            <a:xfrm>
              <a:off x="4560" y="339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0" name="Rectangle 76"/>
            <p:cNvSpPr>
              <a:spLocks noChangeArrowheads="1"/>
            </p:cNvSpPr>
            <p:nvPr/>
          </p:nvSpPr>
          <p:spPr bwMode="auto">
            <a:xfrm>
              <a:off x="4752" y="339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1" name="Rectangle 77"/>
            <p:cNvSpPr>
              <a:spLocks noChangeArrowheads="1"/>
            </p:cNvSpPr>
            <p:nvPr/>
          </p:nvSpPr>
          <p:spPr bwMode="auto">
            <a:xfrm>
              <a:off x="4944" y="339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2" name="Rectangle 78"/>
            <p:cNvSpPr>
              <a:spLocks noChangeArrowheads="1"/>
            </p:cNvSpPr>
            <p:nvPr/>
          </p:nvSpPr>
          <p:spPr bwMode="auto">
            <a:xfrm>
              <a:off x="5040" y="3350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43" name="Oval 79"/>
          <p:cNvSpPr>
            <a:spLocks noChangeArrowheads="1"/>
          </p:cNvSpPr>
          <p:nvPr/>
        </p:nvSpPr>
        <p:spPr bwMode="auto">
          <a:xfrm>
            <a:off x="7441213" y="560387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" name="Line 80"/>
          <p:cNvSpPr>
            <a:spLocks noChangeShapeType="1"/>
          </p:cNvSpPr>
          <p:nvPr/>
        </p:nvSpPr>
        <p:spPr bwMode="auto">
          <a:xfrm>
            <a:off x="7517413" y="568007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45" name="Oval 81"/>
          <p:cNvSpPr>
            <a:spLocks noChangeArrowheads="1"/>
          </p:cNvSpPr>
          <p:nvPr/>
        </p:nvSpPr>
        <p:spPr bwMode="auto">
          <a:xfrm>
            <a:off x="7746013" y="56038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" name="Rectangle 82"/>
          <p:cNvSpPr>
            <a:spLocks noChangeArrowheads="1"/>
          </p:cNvSpPr>
          <p:nvPr/>
        </p:nvSpPr>
        <p:spPr bwMode="auto">
          <a:xfrm>
            <a:off x="5231413" y="552767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" name="Oval 83"/>
          <p:cNvSpPr>
            <a:spLocks noChangeArrowheads="1"/>
          </p:cNvSpPr>
          <p:nvPr/>
        </p:nvSpPr>
        <p:spPr bwMode="auto">
          <a:xfrm>
            <a:off x="4393213" y="5603875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" name="Freeform 84"/>
          <p:cNvSpPr>
            <a:spLocks/>
          </p:cNvSpPr>
          <p:nvPr/>
        </p:nvSpPr>
        <p:spPr bwMode="auto">
          <a:xfrm>
            <a:off x="4151913" y="5326063"/>
            <a:ext cx="3213100" cy="354012"/>
          </a:xfrm>
          <a:custGeom>
            <a:avLst/>
            <a:gdLst/>
            <a:ahLst/>
            <a:cxnLst>
              <a:cxn ang="0">
                <a:pos x="0" y="223"/>
              </a:cxn>
              <a:cxn ang="0">
                <a:pos x="288" y="31"/>
              </a:cxn>
              <a:cxn ang="0">
                <a:pos x="1349" y="36"/>
              </a:cxn>
              <a:cxn ang="0">
                <a:pos x="2024" y="223"/>
              </a:cxn>
            </a:cxnLst>
            <a:rect l="0" t="0" r="r" b="b"/>
            <a:pathLst>
              <a:path w="2024" h="223">
                <a:moveTo>
                  <a:pt x="0" y="223"/>
                </a:moveTo>
                <a:cubicBezTo>
                  <a:pt x="48" y="191"/>
                  <a:pt x="63" y="62"/>
                  <a:pt x="288" y="31"/>
                </a:cubicBezTo>
                <a:cubicBezTo>
                  <a:pt x="513" y="0"/>
                  <a:pt x="1060" y="4"/>
                  <a:pt x="1349" y="36"/>
                </a:cubicBezTo>
                <a:cubicBezTo>
                  <a:pt x="1638" y="68"/>
                  <a:pt x="1884" y="184"/>
                  <a:pt x="2024" y="223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" name="Freeform 85"/>
          <p:cNvSpPr>
            <a:spLocks/>
          </p:cNvSpPr>
          <p:nvPr/>
        </p:nvSpPr>
        <p:spPr bwMode="auto">
          <a:xfrm>
            <a:off x="6450613" y="5656263"/>
            <a:ext cx="1371600" cy="365125"/>
          </a:xfrm>
          <a:custGeom>
            <a:avLst/>
            <a:gdLst/>
            <a:ahLst/>
            <a:cxnLst>
              <a:cxn ang="0">
                <a:pos x="864" y="15"/>
              </a:cxn>
              <a:cxn ang="0">
                <a:pos x="745" y="227"/>
              </a:cxn>
              <a:cxn ang="0">
                <a:pos x="210" y="35"/>
              </a:cxn>
              <a:cxn ang="0">
                <a:pos x="0" y="15"/>
              </a:cxn>
            </a:cxnLst>
            <a:rect l="0" t="0" r="r" b="b"/>
            <a:pathLst>
              <a:path w="864" h="230">
                <a:moveTo>
                  <a:pt x="864" y="15"/>
                </a:moveTo>
                <a:cubicBezTo>
                  <a:pt x="844" y="50"/>
                  <a:pt x="854" y="224"/>
                  <a:pt x="745" y="227"/>
                </a:cubicBezTo>
                <a:cubicBezTo>
                  <a:pt x="636" y="230"/>
                  <a:pt x="334" y="70"/>
                  <a:pt x="210" y="35"/>
                </a:cubicBezTo>
                <a:cubicBezTo>
                  <a:pt x="86" y="0"/>
                  <a:pt x="44" y="19"/>
                  <a:pt x="0" y="15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" name="Oval 86"/>
          <p:cNvSpPr>
            <a:spLocks noChangeArrowheads="1"/>
          </p:cNvSpPr>
          <p:nvPr/>
        </p:nvSpPr>
        <p:spPr bwMode="auto">
          <a:xfrm>
            <a:off x="5307613" y="30480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" name="Oval 87"/>
          <p:cNvSpPr>
            <a:spLocks noChangeArrowheads="1"/>
          </p:cNvSpPr>
          <p:nvPr/>
        </p:nvSpPr>
        <p:spPr bwMode="auto">
          <a:xfrm>
            <a:off x="5307613" y="628967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" name="Oval 88"/>
          <p:cNvSpPr>
            <a:spLocks noChangeArrowheads="1"/>
          </p:cNvSpPr>
          <p:nvPr/>
        </p:nvSpPr>
        <p:spPr bwMode="auto">
          <a:xfrm flipV="1">
            <a:off x="5612413" y="4916488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" name="Oval 89"/>
          <p:cNvSpPr>
            <a:spLocks noChangeArrowheads="1"/>
          </p:cNvSpPr>
          <p:nvPr/>
        </p:nvSpPr>
        <p:spPr bwMode="auto">
          <a:xfrm flipV="1">
            <a:off x="5612413" y="16764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" name="Text Box 90"/>
          <p:cNvSpPr txBox="1">
            <a:spLocks noChangeArrowheads="1"/>
          </p:cNvSpPr>
          <p:nvPr/>
        </p:nvSpPr>
        <p:spPr bwMode="auto">
          <a:xfrm>
            <a:off x="414938" y="2233613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1355" name="Text Box 91"/>
          <p:cNvSpPr txBox="1">
            <a:spLocks noChangeArrowheads="1"/>
          </p:cNvSpPr>
          <p:nvPr/>
        </p:nvSpPr>
        <p:spPr bwMode="auto">
          <a:xfrm>
            <a:off x="430813" y="5476875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1356" name="Text Box 92"/>
          <p:cNvSpPr txBox="1">
            <a:spLocks noChangeArrowheads="1"/>
          </p:cNvSpPr>
          <p:nvPr/>
        </p:nvSpPr>
        <p:spPr bwMode="auto">
          <a:xfrm>
            <a:off x="430813" y="1276350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1357" name="Text Box 93"/>
          <p:cNvSpPr txBox="1">
            <a:spLocks noChangeArrowheads="1"/>
          </p:cNvSpPr>
          <p:nvPr/>
        </p:nvSpPr>
        <p:spPr bwMode="auto">
          <a:xfrm>
            <a:off x="448635" y="4583237"/>
            <a:ext cx="74417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1358" name="Freeform 94"/>
          <p:cNvSpPr>
            <a:spLocks/>
          </p:cNvSpPr>
          <p:nvPr/>
        </p:nvSpPr>
        <p:spPr bwMode="auto">
          <a:xfrm>
            <a:off x="1481738" y="5235575"/>
            <a:ext cx="2662238" cy="436563"/>
          </a:xfrm>
          <a:custGeom>
            <a:avLst/>
            <a:gdLst/>
            <a:ahLst/>
            <a:cxnLst>
              <a:cxn ang="0">
                <a:pos x="0" y="275"/>
              </a:cxn>
              <a:cxn ang="0">
                <a:pos x="515" y="43"/>
              </a:cxn>
              <a:cxn ang="0">
                <a:pos x="1389" y="22"/>
              </a:cxn>
              <a:cxn ang="0">
                <a:pos x="1677" y="174"/>
              </a:cxn>
            </a:cxnLst>
            <a:rect l="0" t="0" r="r" b="b"/>
            <a:pathLst>
              <a:path w="1677" h="275">
                <a:moveTo>
                  <a:pt x="0" y="275"/>
                </a:moveTo>
                <a:cubicBezTo>
                  <a:pt x="86" y="236"/>
                  <a:pt x="284" y="85"/>
                  <a:pt x="515" y="43"/>
                </a:cubicBezTo>
                <a:cubicBezTo>
                  <a:pt x="746" y="1"/>
                  <a:pt x="1195" y="0"/>
                  <a:pt x="1389" y="22"/>
                </a:cubicBezTo>
                <a:cubicBezTo>
                  <a:pt x="1583" y="44"/>
                  <a:pt x="1617" y="142"/>
                  <a:pt x="1677" y="174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6676350" y="895350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  <p:sp>
        <p:nvSpPr>
          <p:cNvPr id="100" name="Slide Number Placeholder 9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20" name="Rectangle 132"/>
          <p:cNvSpPr>
            <a:spLocks noChangeArrowheads="1"/>
          </p:cNvSpPr>
          <p:nvPr/>
        </p:nvSpPr>
        <p:spPr bwMode="auto">
          <a:xfrm>
            <a:off x="405329" y="4498975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9" name="Rectangle 131"/>
          <p:cNvSpPr>
            <a:spLocks noChangeArrowheads="1"/>
          </p:cNvSpPr>
          <p:nvPr/>
        </p:nvSpPr>
        <p:spPr bwMode="auto">
          <a:xfrm>
            <a:off x="405329" y="1277937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020066" y="2224087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800866" y="6096000"/>
            <a:ext cx="1065213" cy="455612"/>
            <a:chOff x="1680" y="3827"/>
            <a:chExt cx="671" cy="287"/>
          </a:xfrm>
        </p:grpSpPr>
        <p:sp>
          <p:nvSpPr>
            <p:cNvPr id="12291" name="Rectangle 3"/>
            <p:cNvSpPr>
              <a:spLocks noChangeArrowheads="1"/>
            </p:cNvSpPr>
            <p:nvPr/>
          </p:nvSpPr>
          <p:spPr bwMode="auto">
            <a:xfrm>
              <a:off x="1680" y="387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2" name="Rectangle 4"/>
            <p:cNvSpPr>
              <a:spLocks noChangeArrowheads="1"/>
            </p:cNvSpPr>
            <p:nvPr/>
          </p:nvSpPr>
          <p:spPr bwMode="auto">
            <a:xfrm>
              <a:off x="1872" y="387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3" name="Rectangle 5"/>
            <p:cNvSpPr>
              <a:spLocks noChangeArrowheads="1"/>
            </p:cNvSpPr>
            <p:nvPr/>
          </p:nvSpPr>
          <p:spPr bwMode="auto">
            <a:xfrm>
              <a:off x="2064" y="387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>
              <a:off x="2160" y="3827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5" name="Line 7"/>
          <p:cNvSpPr>
            <a:spLocks noChangeShapeType="1"/>
          </p:cNvSpPr>
          <p:nvPr/>
        </p:nvSpPr>
        <p:spPr bwMode="auto">
          <a:xfrm flipV="1">
            <a:off x="3258066" y="5103812"/>
            <a:ext cx="1588" cy="12223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800866" y="4724400"/>
            <a:ext cx="1065213" cy="455612"/>
            <a:chOff x="1680" y="2963"/>
            <a:chExt cx="671" cy="287"/>
          </a:xfrm>
        </p:grpSpPr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1680" y="30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1872" y="30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2064" y="30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Rectangle 12"/>
            <p:cNvSpPr>
              <a:spLocks noChangeArrowheads="1"/>
            </p:cNvSpPr>
            <p:nvPr/>
          </p:nvSpPr>
          <p:spPr bwMode="auto">
            <a:xfrm>
              <a:off x="2160" y="296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2953266" y="4953000"/>
            <a:ext cx="1588" cy="12192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5239266" y="6096000"/>
            <a:ext cx="1065213" cy="455612"/>
            <a:chOff x="3216" y="3827"/>
            <a:chExt cx="671" cy="287"/>
          </a:xfrm>
        </p:grpSpPr>
        <p:sp>
          <p:nvSpPr>
            <p:cNvPr id="12303" name="Rectangle 15"/>
            <p:cNvSpPr>
              <a:spLocks noChangeArrowheads="1"/>
            </p:cNvSpPr>
            <p:nvPr/>
          </p:nvSpPr>
          <p:spPr bwMode="auto">
            <a:xfrm>
              <a:off x="3216" y="387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4" name="Rectangle 16"/>
            <p:cNvSpPr>
              <a:spLocks noChangeArrowheads="1"/>
            </p:cNvSpPr>
            <p:nvPr/>
          </p:nvSpPr>
          <p:spPr bwMode="auto">
            <a:xfrm>
              <a:off x="3408" y="387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5" name="Rectangle 17"/>
            <p:cNvSpPr>
              <a:spLocks noChangeArrowheads="1"/>
            </p:cNvSpPr>
            <p:nvPr/>
          </p:nvSpPr>
          <p:spPr bwMode="auto">
            <a:xfrm>
              <a:off x="3600" y="387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6" name="Rectangle 18"/>
            <p:cNvSpPr>
              <a:spLocks noChangeArrowheads="1"/>
            </p:cNvSpPr>
            <p:nvPr/>
          </p:nvSpPr>
          <p:spPr bwMode="auto">
            <a:xfrm>
              <a:off x="3696" y="3827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07" name="Line 19"/>
          <p:cNvSpPr>
            <a:spLocks noChangeShapeType="1"/>
          </p:cNvSpPr>
          <p:nvPr/>
        </p:nvSpPr>
        <p:spPr bwMode="auto">
          <a:xfrm flipV="1">
            <a:off x="5696466" y="5103812"/>
            <a:ext cx="1588" cy="12223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8" name="Freeform 20"/>
          <p:cNvSpPr>
            <a:spLocks/>
          </p:cNvSpPr>
          <p:nvPr/>
        </p:nvSpPr>
        <p:spPr bwMode="auto">
          <a:xfrm>
            <a:off x="1497529" y="2063749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Rectangle 2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a LIFO Policy (Case 4)</a:t>
            </a:r>
          </a:p>
        </p:txBody>
      </p:sp>
      <p:sp>
        <p:nvSpPr>
          <p:cNvPr id="12310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304800" y="3613149"/>
            <a:ext cx="8472487" cy="1131888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Splice out predecessor and successor blocks, coalesce all 3 memory blocks and insert the new block at the root of the list</a:t>
            </a: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4020066" y="23002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4324866" y="23002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4629666" y="23002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4934466" y="23002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58488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61536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Rectangle 29"/>
          <p:cNvSpPr>
            <a:spLocks noChangeArrowheads="1"/>
          </p:cNvSpPr>
          <p:nvPr/>
        </p:nvSpPr>
        <p:spPr bwMode="auto">
          <a:xfrm>
            <a:off x="28008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Rectangle 30"/>
          <p:cNvSpPr>
            <a:spLocks noChangeArrowheads="1"/>
          </p:cNvSpPr>
          <p:nvPr/>
        </p:nvSpPr>
        <p:spPr bwMode="auto">
          <a:xfrm>
            <a:off x="31056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Rectangle 31"/>
          <p:cNvSpPr>
            <a:spLocks noChangeArrowheads="1"/>
          </p:cNvSpPr>
          <p:nvPr/>
        </p:nvSpPr>
        <p:spPr bwMode="auto">
          <a:xfrm>
            <a:off x="34104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37152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2800866" y="1538287"/>
            <a:ext cx="1065213" cy="455612"/>
            <a:chOff x="1680" y="853"/>
            <a:chExt cx="671" cy="287"/>
          </a:xfrm>
        </p:grpSpPr>
        <p:sp>
          <p:nvSpPr>
            <p:cNvPr id="12322" name="Rectangle 34"/>
            <p:cNvSpPr>
              <a:spLocks noChangeArrowheads="1"/>
            </p:cNvSpPr>
            <p:nvPr/>
          </p:nvSpPr>
          <p:spPr bwMode="auto">
            <a:xfrm>
              <a:off x="1680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3" name="Rectangle 35"/>
            <p:cNvSpPr>
              <a:spLocks noChangeArrowheads="1"/>
            </p:cNvSpPr>
            <p:nvPr/>
          </p:nvSpPr>
          <p:spPr bwMode="auto">
            <a:xfrm>
              <a:off x="1872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4" name="Rectangle 36"/>
            <p:cNvSpPr>
              <a:spLocks noChangeArrowheads="1"/>
            </p:cNvSpPr>
            <p:nvPr/>
          </p:nvSpPr>
          <p:spPr bwMode="auto">
            <a:xfrm>
              <a:off x="2064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5" name="Rectangle 37"/>
            <p:cNvSpPr>
              <a:spLocks noChangeArrowheads="1"/>
            </p:cNvSpPr>
            <p:nvPr/>
          </p:nvSpPr>
          <p:spPr bwMode="auto">
            <a:xfrm>
              <a:off x="2160" y="85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2800866" y="2909887"/>
            <a:ext cx="1065213" cy="455612"/>
            <a:chOff x="1680" y="1717"/>
            <a:chExt cx="671" cy="287"/>
          </a:xfrm>
        </p:grpSpPr>
        <p:sp>
          <p:nvSpPr>
            <p:cNvPr id="12327" name="Rectangle 39"/>
            <p:cNvSpPr>
              <a:spLocks noChangeArrowheads="1"/>
            </p:cNvSpPr>
            <p:nvPr/>
          </p:nvSpPr>
          <p:spPr bwMode="auto">
            <a:xfrm>
              <a:off x="1680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8" name="Rectangle 40"/>
            <p:cNvSpPr>
              <a:spLocks noChangeArrowheads="1"/>
            </p:cNvSpPr>
            <p:nvPr/>
          </p:nvSpPr>
          <p:spPr bwMode="auto">
            <a:xfrm>
              <a:off x="1872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9" name="Rectangle 41"/>
            <p:cNvSpPr>
              <a:spLocks noChangeArrowheads="1"/>
            </p:cNvSpPr>
            <p:nvPr/>
          </p:nvSpPr>
          <p:spPr bwMode="auto">
            <a:xfrm>
              <a:off x="2064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0" name="Rectangle 42"/>
            <p:cNvSpPr>
              <a:spLocks noChangeArrowheads="1"/>
            </p:cNvSpPr>
            <p:nvPr/>
          </p:nvSpPr>
          <p:spPr bwMode="auto">
            <a:xfrm>
              <a:off x="2160" y="1717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31" name="Oval 43"/>
          <p:cNvSpPr>
            <a:spLocks noChangeArrowheads="1"/>
          </p:cNvSpPr>
          <p:nvPr/>
        </p:nvSpPr>
        <p:spPr bwMode="auto">
          <a:xfrm>
            <a:off x="2877066" y="23764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2" name="Line 44"/>
          <p:cNvSpPr>
            <a:spLocks noChangeShapeType="1"/>
          </p:cNvSpPr>
          <p:nvPr/>
        </p:nvSpPr>
        <p:spPr bwMode="auto">
          <a:xfrm>
            <a:off x="2953266" y="24526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3" name="Oval 45"/>
          <p:cNvSpPr>
            <a:spLocks noChangeArrowheads="1"/>
          </p:cNvSpPr>
          <p:nvPr/>
        </p:nvSpPr>
        <p:spPr bwMode="auto">
          <a:xfrm>
            <a:off x="2877066" y="16906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4" name="Line 46"/>
          <p:cNvSpPr>
            <a:spLocks noChangeShapeType="1"/>
          </p:cNvSpPr>
          <p:nvPr/>
        </p:nvSpPr>
        <p:spPr bwMode="auto">
          <a:xfrm>
            <a:off x="2953266" y="17668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5" name="Oval 47"/>
          <p:cNvSpPr>
            <a:spLocks noChangeArrowheads="1"/>
          </p:cNvSpPr>
          <p:nvPr/>
        </p:nvSpPr>
        <p:spPr bwMode="auto">
          <a:xfrm flipV="1">
            <a:off x="3181866" y="30622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6" name="Line 48"/>
          <p:cNvSpPr>
            <a:spLocks noChangeShapeType="1"/>
          </p:cNvSpPr>
          <p:nvPr/>
        </p:nvSpPr>
        <p:spPr bwMode="auto">
          <a:xfrm flipV="1">
            <a:off x="3258066" y="2603499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7" name="Oval 49"/>
          <p:cNvSpPr>
            <a:spLocks noChangeArrowheads="1"/>
          </p:cNvSpPr>
          <p:nvPr/>
        </p:nvSpPr>
        <p:spPr bwMode="auto">
          <a:xfrm flipV="1">
            <a:off x="3181866" y="23764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8" name="Line 50"/>
          <p:cNvSpPr>
            <a:spLocks noChangeShapeType="1"/>
          </p:cNvSpPr>
          <p:nvPr/>
        </p:nvSpPr>
        <p:spPr bwMode="auto">
          <a:xfrm flipV="1">
            <a:off x="3258066" y="1917699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9" name="Rectangle 51"/>
          <p:cNvSpPr>
            <a:spLocks noChangeArrowheads="1"/>
          </p:cNvSpPr>
          <p:nvPr/>
        </p:nvSpPr>
        <p:spPr bwMode="auto">
          <a:xfrm>
            <a:off x="52392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40" name="Rectangle 52"/>
          <p:cNvSpPr>
            <a:spLocks noChangeArrowheads="1"/>
          </p:cNvSpPr>
          <p:nvPr/>
        </p:nvSpPr>
        <p:spPr bwMode="auto">
          <a:xfrm>
            <a:off x="55440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5239266" y="1538287"/>
            <a:ext cx="1065213" cy="455612"/>
            <a:chOff x="3216" y="853"/>
            <a:chExt cx="671" cy="287"/>
          </a:xfrm>
        </p:grpSpPr>
        <p:sp>
          <p:nvSpPr>
            <p:cNvPr id="12342" name="Rectangle 54"/>
            <p:cNvSpPr>
              <a:spLocks noChangeArrowheads="1"/>
            </p:cNvSpPr>
            <p:nvPr/>
          </p:nvSpPr>
          <p:spPr bwMode="auto">
            <a:xfrm>
              <a:off x="3216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3" name="Rectangle 55"/>
            <p:cNvSpPr>
              <a:spLocks noChangeArrowheads="1"/>
            </p:cNvSpPr>
            <p:nvPr/>
          </p:nvSpPr>
          <p:spPr bwMode="auto">
            <a:xfrm>
              <a:off x="3408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4" name="Rectangle 56"/>
            <p:cNvSpPr>
              <a:spLocks noChangeArrowheads="1"/>
            </p:cNvSpPr>
            <p:nvPr/>
          </p:nvSpPr>
          <p:spPr bwMode="auto">
            <a:xfrm>
              <a:off x="3600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5" name="Rectangle 57"/>
            <p:cNvSpPr>
              <a:spLocks noChangeArrowheads="1"/>
            </p:cNvSpPr>
            <p:nvPr/>
          </p:nvSpPr>
          <p:spPr bwMode="auto">
            <a:xfrm>
              <a:off x="3696" y="85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5239266" y="2909887"/>
            <a:ext cx="1065213" cy="455612"/>
            <a:chOff x="3216" y="1717"/>
            <a:chExt cx="671" cy="287"/>
          </a:xfrm>
        </p:grpSpPr>
        <p:sp>
          <p:nvSpPr>
            <p:cNvPr id="12347" name="Rectangle 59"/>
            <p:cNvSpPr>
              <a:spLocks noChangeArrowheads="1"/>
            </p:cNvSpPr>
            <p:nvPr/>
          </p:nvSpPr>
          <p:spPr bwMode="auto">
            <a:xfrm>
              <a:off x="3216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8" name="Rectangle 60"/>
            <p:cNvSpPr>
              <a:spLocks noChangeArrowheads="1"/>
            </p:cNvSpPr>
            <p:nvPr/>
          </p:nvSpPr>
          <p:spPr bwMode="auto">
            <a:xfrm>
              <a:off x="3408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9" name="Rectangle 61"/>
            <p:cNvSpPr>
              <a:spLocks noChangeArrowheads="1"/>
            </p:cNvSpPr>
            <p:nvPr/>
          </p:nvSpPr>
          <p:spPr bwMode="auto">
            <a:xfrm>
              <a:off x="3600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0" name="Rectangle 62"/>
            <p:cNvSpPr>
              <a:spLocks noChangeArrowheads="1"/>
            </p:cNvSpPr>
            <p:nvPr/>
          </p:nvSpPr>
          <p:spPr bwMode="auto">
            <a:xfrm>
              <a:off x="3696" y="1717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51" name="Oval 63"/>
          <p:cNvSpPr>
            <a:spLocks noChangeArrowheads="1"/>
          </p:cNvSpPr>
          <p:nvPr/>
        </p:nvSpPr>
        <p:spPr bwMode="auto">
          <a:xfrm>
            <a:off x="5315466" y="23764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2" name="Line 64"/>
          <p:cNvSpPr>
            <a:spLocks noChangeShapeType="1"/>
          </p:cNvSpPr>
          <p:nvPr/>
        </p:nvSpPr>
        <p:spPr bwMode="auto">
          <a:xfrm>
            <a:off x="5391666" y="24526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3" name="Oval 65"/>
          <p:cNvSpPr>
            <a:spLocks noChangeArrowheads="1"/>
          </p:cNvSpPr>
          <p:nvPr/>
        </p:nvSpPr>
        <p:spPr bwMode="auto">
          <a:xfrm>
            <a:off x="5315466" y="16906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4" name="Line 66"/>
          <p:cNvSpPr>
            <a:spLocks noChangeShapeType="1"/>
          </p:cNvSpPr>
          <p:nvPr/>
        </p:nvSpPr>
        <p:spPr bwMode="auto">
          <a:xfrm>
            <a:off x="5391666" y="17668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5" name="Oval 67"/>
          <p:cNvSpPr>
            <a:spLocks noChangeArrowheads="1"/>
          </p:cNvSpPr>
          <p:nvPr/>
        </p:nvSpPr>
        <p:spPr bwMode="auto">
          <a:xfrm flipV="1">
            <a:off x="5620266" y="30622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6" name="Line 68"/>
          <p:cNvSpPr>
            <a:spLocks noChangeShapeType="1"/>
          </p:cNvSpPr>
          <p:nvPr/>
        </p:nvSpPr>
        <p:spPr bwMode="auto">
          <a:xfrm flipV="1">
            <a:off x="5696466" y="2603499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7" name="Oval 69"/>
          <p:cNvSpPr>
            <a:spLocks noChangeArrowheads="1"/>
          </p:cNvSpPr>
          <p:nvPr/>
        </p:nvSpPr>
        <p:spPr bwMode="auto">
          <a:xfrm flipV="1">
            <a:off x="5620266" y="23764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8" name="Line 70"/>
          <p:cNvSpPr>
            <a:spLocks noChangeShapeType="1"/>
          </p:cNvSpPr>
          <p:nvPr/>
        </p:nvSpPr>
        <p:spPr bwMode="auto">
          <a:xfrm flipV="1">
            <a:off x="5696466" y="1917699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9" name="Rectangle 71"/>
          <p:cNvSpPr>
            <a:spLocks noChangeArrowheads="1"/>
          </p:cNvSpPr>
          <p:nvPr/>
        </p:nvSpPr>
        <p:spPr bwMode="auto">
          <a:xfrm>
            <a:off x="1200666" y="2300287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72"/>
          <p:cNvGrpSpPr>
            <a:grpSpLocks/>
          </p:cNvGrpSpPr>
          <p:nvPr/>
        </p:nvGrpSpPr>
        <p:grpSpPr bwMode="auto">
          <a:xfrm>
            <a:off x="7372866" y="2224087"/>
            <a:ext cx="1065213" cy="455612"/>
            <a:chOff x="4560" y="1285"/>
            <a:chExt cx="671" cy="287"/>
          </a:xfrm>
        </p:grpSpPr>
        <p:sp>
          <p:nvSpPr>
            <p:cNvPr id="12361" name="Rectangle 73"/>
            <p:cNvSpPr>
              <a:spLocks noChangeArrowheads="1"/>
            </p:cNvSpPr>
            <p:nvPr/>
          </p:nvSpPr>
          <p:spPr bwMode="auto">
            <a:xfrm>
              <a:off x="4560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2" name="Rectangle 74"/>
            <p:cNvSpPr>
              <a:spLocks noChangeArrowheads="1"/>
            </p:cNvSpPr>
            <p:nvPr/>
          </p:nvSpPr>
          <p:spPr bwMode="auto">
            <a:xfrm>
              <a:off x="4752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3" name="Rectangle 75"/>
            <p:cNvSpPr>
              <a:spLocks noChangeArrowheads="1"/>
            </p:cNvSpPr>
            <p:nvPr/>
          </p:nvSpPr>
          <p:spPr bwMode="auto">
            <a:xfrm>
              <a:off x="4944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4" name="Rectangle 76"/>
            <p:cNvSpPr>
              <a:spLocks noChangeArrowheads="1"/>
            </p:cNvSpPr>
            <p:nvPr/>
          </p:nvSpPr>
          <p:spPr bwMode="auto">
            <a:xfrm>
              <a:off x="5040" y="128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65" name="Oval 77"/>
          <p:cNvSpPr>
            <a:spLocks noChangeArrowheads="1"/>
          </p:cNvSpPr>
          <p:nvPr/>
        </p:nvSpPr>
        <p:spPr bwMode="auto">
          <a:xfrm>
            <a:off x="7449066" y="23764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6" name="Line 78"/>
          <p:cNvSpPr>
            <a:spLocks noChangeShapeType="1"/>
          </p:cNvSpPr>
          <p:nvPr/>
        </p:nvSpPr>
        <p:spPr bwMode="auto">
          <a:xfrm>
            <a:off x="7525266" y="24526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67" name="Oval 79"/>
          <p:cNvSpPr>
            <a:spLocks noChangeArrowheads="1"/>
          </p:cNvSpPr>
          <p:nvPr/>
        </p:nvSpPr>
        <p:spPr bwMode="auto">
          <a:xfrm>
            <a:off x="7753866" y="2376487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8" name="Text Box 80"/>
          <p:cNvSpPr txBox="1">
            <a:spLocks noChangeArrowheads="1"/>
          </p:cNvSpPr>
          <p:nvPr/>
        </p:nvSpPr>
        <p:spPr bwMode="auto">
          <a:xfrm>
            <a:off x="3648591" y="1385887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2369" name="Oval 81"/>
          <p:cNvSpPr>
            <a:spLocks noChangeArrowheads="1"/>
          </p:cNvSpPr>
          <p:nvPr/>
        </p:nvSpPr>
        <p:spPr bwMode="auto">
          <a:xfrm>
            <a:off x="4629666" y="1538287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0" name="Line 82"/>
          <p:cNvSpPr>
            <a:spLocks noChangeShapeType="1"/>
          </p:cNvSpPr>
          <p:nvPr/>
        </p:nvSpPr>
        <p:spPr bwMode="auto">
          <a:xfrm flipH="1">
            <a:off x="4170879" y="1614487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71" name="Rectangle 83"/>
          <p:cNvSpPr>
            <a:spLocks noChangeArrowheads="1"/>
          </p:cNvSpPr>
          <p:nvPr/>
        </p:nvSpPr>
        <p:spPr bwMode="auto">
          <a:xfrm>
            <a:off x="40200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2" name="Rectangle 84"/>
          <p:cNvSpPr>
            <a:spLocks noChangeArrowheads="1"/>
          </p:cNvSpPr>
          <p:nvPr/>
        </p:nvSpPr>
        <p:spPr bwMode="auto">
          <a:xfrm>
            <a:off x="43248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3" name="Rectangle 85"/>
          <p:cNvSpPr>
            <a:spLocks noChangeArrowheads="1"/>
          </p:cNvSpPr>
          <p:nvPr/>
        </p:nvSpPr>
        <p:spPr bwMode="auto">
          <a:xfrm>
            <a:off x="46296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4" name="Rectangle 86"/>
          <p:cNvSpPr>
            <a:spLocks noChangeArrowheads="1"/>
          </p:cNvSpPr>
          <p:nvPr/>
        </p:nvSpPr>
        <p:spPr bwMode="auto">
          <a:xfrm>
            <a:off x="49344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5" name="Rectangle 87"/>
          <p:cNvSpPr>
            <a:spLocks noChangeArrowheads="1"/>
          </p:cNvSpPr>
          <p:nvPr/>
        </p:nvSpPr>
        <p:spPr bwMode="auto">
          <a:xfrm>
            <a:off x="58488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6" name="Rectangle 88"/>
          <p:cNvSpPr>
            <a:spLocks noChangeArrowheads="1"/>
          </p:cNvSpPr>
          <p:nvPr/>
        </p:nvSpPr>
        <p:spPr bwMode="auto">
          <a:xfrm>
            <a:off x="61536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7" name="Rectangle 89"/>
          <p:cNvSpPr>
            <a:spLocks noChangeArrowheads="1"/>
          </p:cNvSpPr>
          <p:nvPr/>
        </p:nvSpPr>
        <p:spPr bwMode="auto">
          <a:xfrm>
            <a:off x="28008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8" name="Rectangle 90"/>
          <p:cNvSpPr>
            <a:spLocks noChangeArrowheads="1"/>
          </p:cNvSpPr>
          <p:nvPr/>
        </p:nvSpPr>
        <p:spPr bwMode="auto">
          <a:xfrm>
            <a:off x="31056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9" name="Rectangle 91"/>
          <p:cNvSpPr>
            <a:spLocks noChangeArrowheads="1"/>
          </p:cNvSpPr>
          <p:nvPr/>
        </p:nvSpPr>
        <p:spPr bwMode="auto">
          <a:xfrm>
            <a:off x="34104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80" name="Rectangle 92"/>
          <p:cNvSpPr>
            <a:spLocks noChangeArrowheads="1"/>
          </p:cNvSpPr>
          <p:nvPr/>
        </p:nvSpPr>
        <p:spPr bwMode="auto">
          <a:xfrm>
            <a:off x="37152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81" name="Oval 93"/>
          <p:cNvSpPr>
            <a:spLocks noChangeArrowheads="1"/>
          </p:cNvSpPr>
          <p:nvPr/>
        </p:nvSpPr>
        <p:spPr bwMode="auto">
          <a:xfrm>
            <a:off x="2877066" y="55626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82" name="Oval 94"/>
          <p:cNvSpPr>
            <a:spLocks noChangeArrowheads="1"/>
          </p:cNvSpPr>
          <p:nvPr/>
        </p:nvSpPr>
        <p:spPr bwMode="auto">
          <a:xfrm>
            <a:off x="2877066" y="48768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83" name="Oval 95"/>
          <p:cNvSpPr>
            <a:spLocks noChangeArrowheads="1"/>
          </p:cNvSpPr>
          <p:nvPr/>
        </p:nvSpPr>
        <p:spPr bwMode="auto">
          <a:xfrm flipV="1">
            <a:off x="3181866" y="62484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84" name="Rectangle 96"/>
          <p:cNvSpPr>
            <a:spLocks noChangeArrowheads="1"/>
          </p:cNvSpPr>
          <p:nvPr/>
        </p:nvSpPr>
        <p:spPr bwMode="auto">
          <a:xfrm>
            <a:off x="55440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97"/>
          <p:cNvGrpSpPr>
            <a:grpSpLocks/>
          </p:cNvGrpSpPr>
          <p:nvPr/>
        </p:nvGrpSpPr>
        <p:grpSpPr bwMode="auto">
          <a:xfrm>
            <a:off x="5239266" y="4724400"/>
            <a:ext cx="1065213" cy="455612"/>
            <a:chOff x="3216" y="2963"/>
            <a:chExt cx="671" cy="287"/>
          </a:xfrm>
        </p:grpSpPr>
        <p:sp>
          <p:nvSpPr>
            <p:cNvPr id="12386" name="Rectangle 98"/>
            <p:cNvSpPr>
              <a:spLocks noChangeArrowheads="1"/>
            </p:cNvSpPr>
            <p:nvPr/>
          </p:nvSpPr>
          <p:spPr bwMode="auto">
            <a:xfrm>
              <a:off x="3216" y="30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7" name="Rectangle 99"/>
            <p:cNvSpPr>
              <a:spLocks noChangeArrowheads="1"/>
            </p:cNvSpPr>
            <p:nvPr/>
          </p:nvSpPr>
          <p:spPr bwMode="auto">
            <a:xfrm>
              <a:off x="3408" y="30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8" name="Rectangle 100"/>
            <p:cNvSpPr>
              <a:spLocks noChangeArrowheads="1"/>
            </p:cNvSpPr>
            <p:nvPr/>
          </p:nvSpPr>
          <p:spPr bwMode="auto">
            <a:xfrm>
              <a:off x="3600" y="30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9" name="Rectangle 101"/>
            <p:cNvSpPr>
              <a:spLocks noChangeArrowheads="1"/>
            </p:cNvSpPr>
            <p:nvPr/>
          </p:nvSpPr>
          <p:spPr bwMode="auto">
            <a:xfrm>
              <a:off x="3696" y="296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90" name="Oval 102"/>
          <p:cNvSpPr>
            <a:spLocks noChangeArrowheads="1"/>
          </p:cNvSpPr>
          <p:nvPr/>
        </p:nvSpPr>
        <p:spPr bwMode="auto">
          <a:xfrm>
            <a:off x="5315466" y="48768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1" name="Line 103"/>
          <p:cNvSpPr>
            <a:spLocks noChangeShapeType="1"/>
          </p:cNvSpPr>
          <p:nvPr/>
        </p:nvSpPr>
        <p:spPr bwMode="auto">
          <a:xfrm>
            <a:off x="5391666" y="4953000"/>
            <a:ext cx="1588" cy="12192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92" name="Oval 104"/>
          <p:cNvSpPr>
            <a:spLocks noChangeArrowheads="1"/>
          </p:cNvSpPr>
          <p:nvPr/>
        </p:nvSpPr>
        <p:spPr bwMode="auto">
          <a:xfrm flipV="1">
            <a:off x="5620266" y="62484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3" name="Rectangle 105"/>
          <p:cNvSpPr>
            <a:spLocks noChangeArrowheads="1"/>
          </p:cNvSpPr>
          <p:nvPr/>
        </p:nvSpPr>
        <p:spPr bwMode="auto">
          <a:xfrm>
            <a:off x="1200666" y="5486400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06"/>
          <p:cNvGrpSpPr>
            <a:grpSpLocks/>
          </p:cNvGrpSpPr>
          <p:nvPr/>
        </p:nvGrpSpPr>
        <p:grpSpPr bwMode="auto">
          <a:xfrm>
            <a:off x="7372866" y="5410200"/>
            <a:ext cx="1065213" cy="455612"/>
            <a:chOff x="4560" y="3395"/>
            <a:chExt cx="671" cy="287"/>
          </a:xfrm>
        </p:grpSpPr>
        <p:sp>
          <p:nvSpPr>
            <p:cNvPr id="12395" name="Rectangle 107"/>
            <p:cNvSpPr>
              <a:spLocks noChangeArrowheads="1"/>
            </p:cNvSpPr>
            <p:nvPr/>
          </p:nvSpPr>
          <p:spPr bwMode="auto">
            <a:xfrm>
              <a:off x="4560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6" name="Rectangle 108"/>
            <p:cNvSpPr>
              <a:spLocks noChangeArrowheads="1"/>
            </p:cNvSpPr>
            <p:nvPr/>
          </p:nvSpPr>
          <p:spPr bwMode="auto">
            <a:xfrm>
              <a:off x="4752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7" name="Rectangle 109"/>
            <p:cNvSpPr>
              <a:spLocks noChangeArrowheads="1"/>
            </p:cNvSpPr>
            <p:nvPr/>
          </p:nvSpPr>
          <p:spPr bwMode="auto">
            <a:xfrm>
              <a:off x="4944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8" name="Rectangle 110"/>
            <p:cNvSpPr>
              <a:spLocks noChangeArrowheads="1"/>
            </p:cNvSpPr>
            <p:nvPr/>
          </p:nvSpPr>
          <p:spPr bwMode="auto">
            <a:xfrm>
              <a:off x="5040" y="339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99" name="Oval 111"/>
          <p:cNvSpPr>
            <a:spLocks noChangeArrowheads="1"/>
          </p:cNvSpPr>
          <p:nvPr/>
        </p:nvSpPr>
        <p:spPr bwMode="auto">
          <a:xfrm>
            <a:off x="7449066" y="55626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0" name="Line 112"/>
          <p:cNvSpPr>
            <a:spLocks noChangeShapeType="1"/>
          </p:cNvSpPr>
          <p:nvPr/>
        </p:nvSpPr>
        <p:spPr bwMode="auto">
          <a:xfrm>
            <a:off x="7525266" y="5638800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01" name="Oval 113"/>
          <p:cNvSpPr>
            <a:spLocks noChangeArrowheads="1"/>
          </p:cNvSpPr>
          <p:nvPr/>
        </p:nvSpPr>
        <p:spPr bwMode="auto">
          <a:xfrm>
            <a:off x="7753866" y="55626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2" name="Line 114"/>
          <p:cNvSpPr>
            <a:spLocks noChangeShapeType="1"/>
          </p:cNvSpPr>
          <p:nvPr/>
        </p:nvSpPr>
        <p:spPr bwMode="auto">
          <a:xfrm>
            <a:off x="1429266" y="5638800"/>
            <a:ext cx="1371600" cy="1587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03" name="Rectangle 115"/>
          <p:cNvSpPr>
            <a:spLocks noChangeArrowheads="1"/>
          </p:cNvSpPr>
          <p:nvPr/>
        </p:nvSpPr>
        <p:spPr bwMode="auto">
          <a:xfrm>
            <a:off x="5239266" y="5486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4" name="Oval 116"/>
          <p:cNvSpPr>
            <a:spLocks noChangeArrowheads="1"/>
          </p:cNvSpPr>
          <p:nvPr/>
        </p:nvSpPr>
        <p:spPr bwMode="auto">
          <a:xfrm>
            <a:off x="3181866" y="5562600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5" name="Freeform 117"/>
          <p:cNvSpPr>
            <a:spLocks/>
          </p:cNvSpPr>
          <p:nvPr/>
        </p:nvSpPr>
        <p:spPr bwMode="auto">
          <a:xfrm>
            <a:off x="2953266" y="5292725"/>
            <a:ext cx="4419600" cy="346075"/>
          </a:xfrm>
          <a:custGeom>
            <a:avLst/>
            <a:gdLst/>
            <a:ahLst/>
            <a:cxnLst>
              <a:cxn ang="0">
                <a:pos x="0" y="218"/>
              </a:cxn>
              <a:cxn ang="0">
                <a:pos x="472" y="31"/>
              </a:cxn>
              <a:cxn ang="0">
                <a:pos x="2109" y="31"/>
              </a:cxn>
              <a:cxn ang="0">
                <a:pos x="2784" y="218"/>
              </a:cxn>
            </a:cxnLst>
            <a:rect l="0" t="0" r="r" b="b"/>
            <a:pathLst>
              <a:path w="2784" h="218">
                <a:moveTo>
                  <a:pt x="0" y="218"/>
                </a:moveTo>
                <a:cubicBezTo>
                  <a:pt x="79" y="187"/>
                  <a:pt x="121" y="62"/>
                  <a:pt x="472" y="31"/>
                </a:cubicBezTo>
                <a:cubicBezTo>
                  <a:pt x="823" y="0"/>
                  <a:pt x="1724" y="0"/>
                  <a:pt x="2109" y="31"/>
                </a:cubicBezTo>
                <a:cubicBezTo>
                  <a:pt x="2494" y="62"/>
                  <a:pt x="2644" y="179"/>
                  <a:pt x="2784" y="218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6" name="Freeform 118"/>
          <p:cNvSpPr>
            <a:spLocks/>
          </p:cNvSpPr>
          <p:nvPr/>
        </p:nvSpPr>
        <p:spPr bwMode="auto">
          <a:xfrm>
            <a:off x="6458466" y="5614987"/>
            <a:ext cx="1371600" cy="365125"/>
          </a:xfrm>
          <a:custGeom>
            <a:avLst/>
            <a:gdLst/>
            <a:ahLst/>
            <a:cxnLst>
              <a:cxn ang="0">
                <a:pos x="864" y="15"/>
              </a:cxn>
              <a:cxn ang="0">
                <a:pos x="745" y="227"/>
              </a:cxn>
              <a:cxn ang="0">
                <a:pos x="210" y="35"/>
              </a:cxn>
              <a:cxn ang="0">
                <a:pos x="0" y="15"/>
              </a:cxn>
            </a:cxnLst>
            <a:rect l="0" t="0" r="r" b="b"/>
            <a:pathLst>
              <a:path w="864" h="230">
                <a:moveTo>
                  <a:pt x="864" y="15"/>
                </a:moveTo>
                <a:cubicBezTo>
                  <a:pt x="844" y="50"/>
                  <a:pt x="854" y="224"/>
                  <a:pt x="745" y="227"/>
                </a:cubicBezTo>
                <a:cubicBezTo>
                  <a:pt x="636" y="230"/>
                  <a:pt x="334" y="70"/>
                  <a:pt x="210" y="35"/>
                </a:cubicBezTo>
                <a:cubicBezTo>
                  <a:pt x="86" y="0"/>
                  <a:pt x="44" y="19"/>
                  <a:pt x="0" y="15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7" name="Oval 119"/>
          <p:cNvSpPr>
            <a:spLocks noChangeArrowheads="1"/>
          </p:cNvSpPr>
          <p:nvPr/>
        </p:nvSpPr>
        <p:spPr bwMode="auto">
          <a:xfrm>
            <a:off x="5315466" y="30622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8" name="Oval 120"/>
          <p:cNvSpPr>
            <a:spLocks noChangeArrowheads="1"/>
          </p:cNvSpPr>
          <p:nvPr/>
        </p:nvSpPr>
        <p:spPr bwMode="auto">
          <a:xfrm>
            <a:off x="2877066" y="30622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9" name="Oval 121"/>
          <p:cNvSpPr>
            <a:spLocks noChangeArrowheads="1"/>
          </p:cNvSpPr>
          <p:nvPr/>
        </p:nvSpPr>
        <p:spPr bwMode="auto">
          <a:xfrm>
            <a:off x="2877066" y="62484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0" name="Oval 122"/>
          <p:cNvSpPr>
            <a:spLocks noChangeArrowheads="1"/>
          </p:cNvSpPr>
          <p:nvPr/>
        </p:nvSpPr>
        <p:spPr bwMode="auto">
          <a:xfrm>
            <a:off x="5315466" y="62484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1" name="Oval 123"/>
          <p:cNvSpPr>
            <a:spLocks noChangeArrowheads="1"/>
          </p:cNvSpPr>
          <p:nvPr/>
        </p:nvSpPr>
        <p:spPr bwMode="auto">
          <a:xfrm flipV="1">
            <a:off x="5620266" y="48768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2" name="Oval 124"/>
          <p:cNvSpPr>
            <a:spLocks noChangeArrowheads="1"/>
          </p:cNvSpPr>
          <p:nvPr/>
        </p:nvSpPr>
        <p:spPr bwMode="auto">
          <a:xfrm flipV="1">
            <a:off x="5620266" y="16906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3" name="Oval 125"/>
          <p:cNvSpPr>
            <a:spLocks noChangeArrowheads="1"/>
          </p:cNvSpPr>
          <p:nvPr/>
        </p:nvSpPr>
        <p:spPr bwMode="auto">
          <a:xfrm flipV="1">
            <a:off x="3181866" y="48768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4" name="Oval 126"/>
          <p:cNvSpPr>
            <a:spLocks noChangeArrowheads="1"/>
          </p:cNvSpPr>
          <p:nvPr/>
        </p:nvSpPr>
        <p:spPr bwMode="auto">
          <a:xfrm flipV="1">
            <a:off x="3181866" y="16906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5" name="Text Box 127"/>
          <p:cNvSpPr txBox="1">
            <a:spLocks noChangeArrowheads="1"/>
          </p:cNvSpPr>
          <p:nvPr/>
        </p:nvSpPr>
        <p:spPr bwMode="auto">
          <a:xfrm>
            <a:off x="422791" y="2247899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2416" name="Text Box 128"/>
          <p:cNvSpPr txBox="1">
            <a:spLocks noChangeArrowheads="1"/>
          </p:cNvSpPr>
          <p:nvPr/>
        </p:nvSpPr>
        <p:spPr bwMode="auto">
          <a:xfrm>
            <a:off x="438666" y="5435600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2417" name="Text Box 129"/>
          <p:cNvSpPr txBox="1">
            <a:spLocks noChangeArrowheads="1"/>
          </p:cNvSpPr>
          <p:nvPr/>
        </p:nvSpPr>
        <p:spPr bwMode="auto">
          <a:xfrm>
            <a:off x="438666" y="1290637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2418" name="Text Box 130"/>
          <p:cNvSpPr txBox="1">
            <a:spLocks noChangeArrowheads="1"/>
          </p:cNvSpPr>
          <p:nvPr/>
        </p:nvSpPr>
        <p:spPr bwMode="auto">
          <a:xfrm>
            <a:off x="443429" y="4516437"/>
            <a:ext cx="74417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6701064" y="939114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  <p:sp>
        <p:nvSpPr>
          <p:cNvPr id="136" name="Slide Number Placeholder 1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493713"/>
            <a:ext cx="65405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Explicit List Summary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5080" y="1220788"/>
            <a:ext cx="8307387" cy="5475287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Comparison to implicit list: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is linear time in number of </a:t>
            </a:r>
            <a:r>
              <a:rPr lang="en-GB" b="1" i="1" dirty="0">
                <a:solidFill>
                  <a:srgbClr val="C00000"/>
                </a:solidFill>
              </a:rPr>
              <a:t>free</a:t>
            </a:r>
            <a:r>
              <a:rPr lang="en-GB" dirty="0"/>
              <a:t> blocks instead of </a:t>
            </a:r>
            <a:r>
              <a:rPr lang="en-GB" b="1" i="1" dirty="0" smtClean="0">
                <a:solidFill>
                  <a:srgbClr val="C00000"/>
                </a:solidFill>
              </a:rPr>
              <a:t>all</a:t>
            </a:r>
            <a:r>
              <a:rPr lang="en-GB" dirty="0" smtClean="0"/>
              <a:t> blocks</a:t>
            </a:r>
            <a:endParaRPr lang="en-GB" dirty="0"/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 smtClean="0">
                <a:solidFill>
                  <a:srgbClr val="C00000"/>
                </a:solidFill>
              </a:rPr>
              <a:t>Much </a:t>
            </a:r>
            <a:r>
              <a:rPr lang="en-GB" b="1" i="1" dirty="0">
                <a:solidFill>
                  <a:srgbClr val="C00000"/>
                </a:solidFill>
              </a:rPr>
              <a:t>faster </a:t>
            </a:r>
            <a:r>
              <a:rPr lang="en-GB" dirty="0"/>
              <a:t>when most of the memory is full 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Slightly more complicated allocate and free since needs to splice blocks in and out of the list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Some extra space for the links (2 extra  words needed for each block</a:t>
            </a:r>
            <a:r>
              <a:rPr lang="en-GB" dirty="0" smtClean="0"/>
              <a:t>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Does this increase internal fragmentation?</a:t>
            </a: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Most common use of linked lists is in conjunction with segregated free lists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Keep multiple linked lists of different size classes, or possibly for different types of objects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4535664"/>
            <a:ext cx="8061325" cy="1066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Track of Free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289925" cy="5375190"/>
          </a:xfrm>
        </p:spPr>
        <p:txBody>
          <a:bodyPr/>
          <a:lstStyle/>
          <a:p>
            <a:r>
              <a:rPr lang="en-US" dirty="0" smtClean="0"/>
              <a:t>Method 1: </a:t>
            </a:r>
            <a:r>
              <a:rPr lang="en-US" i="1" dirty="0" smtClean="0">
                <a:solidFill>
                  <a:srgbClr val="C00000"/>
                </a:solidFill>
              </a:rPr>
              <a:t>Implicit list </a:t>
            </a:r>
            <a:r>
              <a:rPr lang="en-US" dirty="0" smtClean="0"/>
              <a:t>using length—links all blocks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Method 2: </a:t>
            </a:r>
            <a:r>
              <a:rPr lang="en-GB" i="1" dirty="0" smtClean="0">
                <a:solidFill>
                  <a:srgbClr val="C00000"/>
                </a:solidFill>
              </a:rPr>
              <a:t>Explicit list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smtClean="0"/>
              <a:t>among the free blocks using pointers</a:t>
            </a:r>
          </a:p>
          <a:p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Method 3: </a:t>
            </a:r>
            <a:r>
              <a:rPr lang="en-GB" i="1" dirty="0" smtClean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Different free lists for different size classes</a:t>
            </a:r>
            <a:endParaRPr lang="en-US" dirty="0" smtClean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 smtClean="0"/>
              <a:t>Method 4: </a:t>
            </a:r>
            <a:r>
              <a:rPr lang="en-GB" i="1" dirty="0" smtClean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Can use a balanced tree (e.g. Red-Black tree) with pointers within each free block, and the length used as a key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00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05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09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514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819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124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429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7338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0386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648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953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5257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562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5867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6172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6477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4343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524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3276600" y="1972962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495800" y="1972962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16002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19050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22098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25146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2819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31242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34290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37338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40386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46482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49530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52578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55626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5867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61722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39" name="Rectangle 36"/>
          <p:cNvSpPr>
            <a:spLocks noChangeArrowheads="1"/>
          </p:cNvSpPr>
          <p:nvPr/>
        </p:nvSpPr>
        <p:spPr bwMode="auto">
          <a:xfrm>
            <a:off x="64770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37"/>
          <p:cNvSpPr>
            <a:spLocks noChangeArrowheads="1"/>
          </p:cNvSpPr>
          <p:nvPr/>
        </p:nvSpPr>
        <p:spPr bwMode="auto">
          <a:xfrm>
            <a:off x="4343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41" name="Freeform 38"/>
          <p:cNvSpPr>
            <a:spLocks/>
          </p:cNvSpPr>
          <p:nvPr/>
        </p:nvSpPr>
        <p:spPr bwMode="auto">
          <a:xfrm>
            <a:off x="2057400" y="3632200"/>
            <a:ext cx="2438400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93713"/>
            <a:ext cx="82296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Segregated List (Seglist) Allocators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2625" y="1220788"/>
            <a:ext cx="8307387" cy="525621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</a:t>
            </a:r>
            <a:r>
              <a:rPr lang="en-GB" i="1" dirty="0">
                <a:solidFill>
                  <a:srgbClr val="C00000"/>
                </a:solidFill>
              </a:rPr>
              <a:t>size class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of blocks has its own free </a:t>
            </a:r>
            <a:r>
              <a:rPr lang="en-GB" dirty="0" smtClean="0"/>
              <a:t>list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Often have separate classes for each small size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For larger sizes: One class for each two-power size</a:t>
            </a:r>
            <a:endParaRPr lang="en-GB" dirty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4478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7526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3622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6670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2766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35814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41910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44958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14478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7526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20574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26670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29718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32766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38862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41910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44958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51054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54102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57150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14478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17526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20574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23622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29718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32766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35814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38862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1" name="Rectangle 31"/>
          <p:cNvSpPr>
            <a:spLocks noChangeArrowheads="1"/>
          </p:cNvSpPr>
          <p:nvPr/>
        </p:nvSpPr>
        <p:spPr bwMode="auto">
          <a:xfrm>
            <a:off x="44958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2" name="Rectangle 32"/>
          <p:cNvSpPr>
            <a:spLocks noChangeArrowheads="1"/>
          </p:cNvSpPr>
          <p:nvPr/>
        </p:nvSpPr>
        <p:spPr bwMode="auto">
          <a:xfrm>
            <a:off x="48006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3" name="Rectangle 33"/>
          <p:cNvSpPr>
            <a:spLocks noChangeArrowheads="1"/>
          </p:cNvSpPr>
          <p:nvPr/>
        </p:nvSpPr>
        <p:spPr bwMode="auto">
          <a:xfrm>
            <a:off x="51054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4" name="Rectangle 34"/>
          <p:cNvSpPr>
            <a:spLocks noChangeArrowheads="1"/>
          </p:cNvSpPr>
          <p:nvPr/>
        </p:nvSpPr>
        <p:spPr bwMode="auto">
          <a:xfrm>
            <a:off x="54102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5" name="Rectangle 35"/>
          <p:cNvSpPr>
            <a:spLocks noChangeArrowheads="1"/>
          </p:cNvSpPr>
          <p:nvPr/>
        </p:nvSpPr>
        <p:spPr bwMode="auto">
          <a:xfrm>
            <a:off x="14478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6" name="Rectangle 36"/>
          <p:cNvSpPr>
            <a:spLocks noChangeArrowheads="1"/>
          </p:cNvSpPr>
          <p:nvPr/>
        </p:nvSpPr>
        <p:spPr bwMode="auto">
          <a:xfrm>
            <a:off x="17526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7" name="Rectangle 37"/>
          <p:cNvSpPr>
            <a:spLocks noChangeArrowheads="1"/>
          </p:cNvSpPr>
          <p:nvPr/>
        </p:nvSpPr>
        <p:spPr bwMode="auto">
          <a:xfrm>
            <a:off x="20574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8" name="Rectangle 38"/>
          <p:cNvSpPr>
            <a:spLocks noChangeArrowheads="1"/>
          </p:cNvSpPr>
          <p:nvPr/>
        </p:nvSpPr>
        <p:spPr bwMode="auto">
          <a:xfrm>
            <a:off x="23622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9" name="Rectangle 39"/>
          <p:cNvSpPr>
            <a:spLocks noChangeArrowheads="1"/>
          </p:cNvSpPr>
          <p:nvPr/>
        </p:nvSpPr>
        <p:spPr bwMode="auto">
          <a:xfrm>
            <a:off x="26670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29718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1" name="Rectangle 41"/>
          <p:cNvSpPr>
            <a:spLocks noChangeArrowheads="1"/>
          </p:cNvSpPr>
          <p:nvPr/>
        </p:nvSpPr>
        <p:spPr bwMode="auto">
          <a:xfrm>
            <a:off x="32766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2" name="Rectangle 42"/>
          <p:cNvSpPr>
            <a:spLocks noChangeArrowheads="1"/>
          </p:cNvSpPr>
          <p:nvPr/>
        </p:nvSpPr>
        <p:spPr bwMode="auto">
          <a:xfrm>
            <a:off x="35814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3" name="Rectangle 43"/>
          <p:cNvSpPr>
            <a:spLocks noChangeArrowheads="1"/>
          </p:cNvSpPr>
          <p:nvPr/>
        </p:nvSpPr>
        <p:spPr bwMode="auto">
          <a:xfrm>
            <a:off x="41910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4" name="Rectangle 44"/>
          <p:cNvSpPr>
            <a:spLocks noChangeArrowheads="1"/>
          </p:cNvSpPr>
          <p:nvPr/>
        </p:nvSpPr>
        <p:spPr bwMode="auto">
          <a:xfrm>
            <a:off x="44958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5" name="Rectangle 45"/>
          <p:cNvSpPr>
            <a:spLocks noChangeArrowheads="1"/>
          </p:cNvSpPr>
          <p:nvPr/>
        </p:nvSpPr>
        <p:spPr bwMode="auto">
          <a:xfrm>
            <a:off x="48006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6" name="Rectangle 46"/>
          <p:cNvSpPr>
            <a:spLocks noChangeArrowheads="1"/>
          </p:cNvSpPr>
          <p:nvPr/>
        </p:nvSpPr>
        <p:spPr bwMode="auto">
          <a:xfrm>
            <a:off x="51054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7" name="Rectangle 47"/>
          <p:cNvSpPr>
            <a:spLocks noChangeArrowheads="1"/>
          </p:cNvSpPr>
          <p:nvPr/>
        </p:nvSpPr>
        <p:spPr bwMode="auto">
          <a:xfrm>
            <a:off x="54102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8" name="Rectangle 48"/>
          <p:cNvSpPr>
            <a:spLocks noChangeArrowheads="1"/>
          </p:cNvSpPr>
          <p:nvPr/>
        </p:nvSpPr>
        <p:spPr bwMode="auto">
          <a:xfrm>
            <a:off x="57150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9" name="Rectangle 49"/>
          <p:cNvSpPr>
            <a:spLocks noChangeArrowheads="1"/>
          </p:cNvSpPr>
          <p:nvPr/>
        </p:nvSpPr>
        <p:spPr bwMode="auto">
          <a:xfrm>
            <a:off x="63246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0" name="Rectangle 50"/>
          <p:cNvSpPr>
            <a:spLocks noChangeArrowheads="1"/>
          </p:cNvSpPr>
          <p:nvPr/>
        </p:nvSpPr>
        <p:spPr bwMode="auto">
          <a:xfrm>
            <a:off x="66294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1" name="Rectangle 51"/>
          <p:cNvSpPr>
            <a:spLocks noChangeArrowheads="1"/>
          </p:cNvSpPr>
          <p:nvPr/>
        </p:nvSpPr>
        <p:spPr bwMode="auto">
          <a:xfrm>
            <a:off x="69342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2" name="Rectangle 52"/>
          <p:cNvSpPr>
            <a:spLocks noChangeArrowheads="1"/>
          </p:cNvSpPr>
          <p:nvPr/>
        </p:nvSpPr>
        <p:spPr bwMode="auto">
          <a:xfrm>
            <a:off x="14478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3" name="Rectangle 53"/>
          <p:cNvSpPr>
            <a:spLocks noChangeArrowheads="1"/>
          </p:cNvSpPr>
          <p:nvPr/>
        </p:nvSpPr>
        <p:spPr bwMode="auto">
          <a:xfrm>
            <a:off x="17526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4" name="Rectangle 54"/>
          <p:cNvSpPr>
            <a:spLocks noChangeArrowheads="1"/>
          </p:cNvSpPr>
          <p:nvPr/>
        </p:nvSpPr>
        <p:spPr bwMode="auto">
          <a:xfrm>
            <a:off x="20574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5" name="Rectangle 55"/>
          <p:cNvSpPr>
            <a:spLocks noChangeArrowheads="1"/>
          </p:cNvSpPr>
          <p:nvPr/>
        </p:nvSpPr>
        <p:spPr bwMode="auto">
          <a:xfrm>
            <a:off x="23622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6" name="Rectangle 56"/>
          <p:cNvSpPr>
            <a:spLocks noChangeArrowheads="1"/>
          </p:cNvSpPr>
          <p:nvPr/>
        </p:nvSpPr>
        <p:spPr bwMode="auto">
          <a:xfrm>
            <a:off x="26670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7" name="Rectangle 57"/>
          <p:cNvSpPr>
            <a:spLocks noChangeArrowheads="1"/>
          </p:cNvSpPr>
          <p:nvPr/>
        </p:nvSpPr>
        <p:spPr bwMode="auto">
          <a:xfrm>
            <a:off x="29718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8" name="Rectangle 58"/>
          <p:cNvSpPr>
            <a:spLocks noChangeArrowheads="1"/>
          </p:cNvSpPr>
          <p:nvPr/>
        </p:nvSpPr>
        <p:spPr bwMode="auto">
          <a:xfrm>
            <a:off x="32766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9" name="Rectangle 59"/>
          <p:cNvSpPr>
            <a:spLocks noChangeArrowheads="1"/>
          </p:cNvSpPr>
          <p:nvPr/>
        </p:nvSpPr>
        <p:spPr bwMode="auto">
          <a:xfrm>
            <a:off x="35814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0" name="Rectangle 60"/>
          <p:cNvSpPr>
            <a:spLocks noChangeArrowheads="1"/>
          </p:cNvSpPr>
          <p:nvPr/>
        </p:nvSpPr>
        <p:spPr bwMode="auto">
          <a:xfrm>
            <a:off x="38862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1" name="Rectangle 61"/>
          <p:cNvSpPr>
            <a:spLocks noChangeArrowheads="1"/>
          </p:cNvSpPr>
          <p:nvPr/>
        </p:nvSpPr>
        <p:spPr bwMode="auto">
          <a:xfrm>
            <a:off x="41910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2" name="Rectangle 62"/>
          <p:cNvSpPr>
            <a:spLocks noChangeArrowheads="1"/>
          </p:cNvSpPr>
          <p:nvPr/>
        </p:nvSpPr>
        <p:spPr bwMode="auto">
          <a:xfrm>
            <a:off x="44958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3" name="Rectangle 63"/>
          <p:cNvSpPr>
            <a:spLocks noChangeArrowheads="1"/>
          </p:cNvSpPr>
          <p:nvPr/>
        </p:nvSpPr>
        <p:spPr bwMode="auto">
          <a:xfrm>
            <a:off x="48006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4" name="Rectangle 64"/>
          <p:cNvSpPr>
            <a:spLocks noChangeArrowheads="1"/>
          </p:cNvSpPr>
          <p:nvPr/>
        </p:nvSpPr>
        <p:spPr bwMode="auto">
          <a:xfrm>
            <a:off x="51054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5" name="Rectangle 65"/>
          <p:cNvSpPr>
            <a:spLocks noChangeArrowheads="1"/>
          </p:cNvSpPr>
          <p:nvPr/>
        </p:nvSpPr>
        <p:spPr bwMode="auto">
          <a:xfrm>
            <a:off x="54102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6" name="Rectangle 66"/>
          <p:cNvSpPr>
            <a:spLocks noChangeArrowheads="1"/>
          </p:cNvSpPr>
          <p:nvPr/>
        </p:nvSpPr>
        <p:spPr bwMode="auto">
          <a:xfrm>
            <a:off x="57150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7" name="Rectangle 67"/>
          <p:cNvSpPr>
            <a:spLocks noChangeArrowheads="1"/>
          </p:cNvSpPr>
          <p:nvPr/>
        </p:nvSpPr>
        <p:spPr bwMode="auto">
          <a:xfrm>
            <a:off x="60198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8" name="Text Box 68"/>
          <p:cNvSpPr txBox="1">
            <a:spLocks noChangeArrowheads="1"/>
          </p:cNvSpPr>
          <p:nvPr/>
        </p:nvSpPr>
        <p:spPr bwMode="auto">
          <a:xfrm>
            <a:off x="915988" y="1949450"/>
            <a:ext cx="45266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1-2</a:t>
            </a:r>
          </a:p>
        </p:txBody>
      </p:sp>
      <p:sp>
        <p:nvSpPr>
          <p:cNvPr id="15429" name="Text Box 69"/>
          <p:cNvSpPr txBox="1">
            <a:spLocks noChangeArrowheads="1"/>
          </p:cNvSpPr>
          <p:nvPr/>
        </p:nvSpPr>
        <p:spPr bwMode="auto">
          <a:xfrm>
            <a:off x="1068388" y="2635250"/>
            <a:ext cx="293687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3</a:t>
            </a:r>
          </a:p>
        </p:txBody>
      </p:sp>
      <p:sp>
        <p:nvSpPr>
          <p:cNvPr id="15430" name="Text Box 70"/>
          <p:cNvSpPr txBox="1">
            <a:spLocks noChangeArrowheads="1"/>
          </p:cNvSpPr>
          <p:nvPr/>
        </p:nvSpPr>
        <p:spPr bwMode="auto">
          <a:xfrm>
            <a:off x="1050925" y="3305175"/>
            <a:ext cx="295275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15431" name="Text Box 71"/>
          <p:cNvSpPr txBox="1">
            <a:spLocks noChangeArrowheads="1"/>
          </p:cNvSpPr>
          <p:nvPr/>
        </p:nvSpPr>
        <p:spPr bwMode="auto">
          <a:xfrm>
            <a:off x="915988" y="4006850"/>
            <a:ext cx="45266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5-8</a:t>
            </a:r>
          </a:p>
        </p:txBody>
      </p:sp>
      <p:sp>
        <p:nvSpPr>
          <p:cNvPr id="15432" name="Text Box 72"/>
          <p:cNvSpPr txBox="1">
            <a:spLocks noChangeArrowheads="1"/>
          </p:cNvSpPr>
          <p:nvPr/>
        </p:nvSpPr>
        <p:spPr bwMode="auto">
          <a:xfrm>
            <a:off x="763588" y="4692650"/>
            <a:ext cx="573403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9-inf</a:t>
            </a:r>
          </a:p>
        </p:txBody>
      </p:sp>
      <p:sp>
        <p:nvSpPr>
          <p:cNvPr id="15433" name="Line 73"/>
          <p:cNvSpPr>
            <a:spLocks noChangeShapeType="1"/>
          </p:cNvSpPr>
          <p:nvPr/>
        </p:nvSpPr>
        <p:spPr bwMode="auto">
          <a:xfrm>
            <a:off x="2057400" y="21018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4" name="Line 74"/>
          <p:cNvSpPr>
            <a:spLocks noChangeShapeType="1"/>
          </p:cNvSpPr>
          <p:nvPr/>
        </p:nvSpPr>
        <p:spPr bwMode="auto">
          <a:xfrm>
            <a:off x="2971800" y="21018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5" name="Line 75"/>
          <p:cNvSpPr>
            <a:spLocks noChangeShapeType="1"/>
          </p:cNvSpPr>
          <p:nvPr/>
        </p:nvSpPr>
        <p:spPr bwMode="auto">
          <a:xfrm>
            <a:off x="3886200" y="41592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6" name="Line 76"/>
          <p:cNvSpPr>
            <a:spLocks noChangeShapeType="1"/>
          </p:cNvSpPr>
          <p:nvPr/>
        </p:nvSpPr>
        <p:spPr bwMode="auto">
          <a:xfrm>
            <a:off x="3886200" y="21018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7" name="Line 77"/>
          <p:cNvSpPr>
            <a:spLocks noChangeShapeType="1"/>
          </p:cNvSpPr>
          <p:nvPr/>
        </p:nvSpPr>
        <p:spPr bwMode="auto">
          <a:xfrm>
            <a:off x="2362200" y="27876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8" name="Line 78"/>
          <p:cNvSpPr>
            <a:spLocks noChangeShapeType="1"/>
          </p:cNvSpPr>
          <p:nvPr/>
        </p:nvSpPr>
        <p:spPr bwMode="auto">
          <a:xfrm>
            <a:off x="4800600" y="27876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9" name="Line 79"/>
          <p:cNvSpPr>
            <a:spLocks noChangeShapeType="1"/>
          </p:cNvSpPr>
          <p:nvPr/>
        </p:nvSpPr>
        <p:spPr bwMode="auto">
          <a:xfrm>
            <a:off x="3581400" y="27876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0" name="Line 80"/>
          <p:cNvSpPr>
            <a:spLocks noChangeShapeType="1"/>
          </p:cNvSpPr>
          <p:nvPr/>
        </p:nvSpPr>
        <p:spPr bwMode="auto">
          <a:xfrm>
            <a:off x="2667000" y="34734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1" name="Line 81"/>
          <p:cNvSpPr>
            <a:spLocks noChangeShapeType="1"/>
          </p:cNvSpPr>
          <p:nvPr/>
        </p:nvSpPr>
        <p:spPr bwMode="auto">
          <a:xfrm>
            <a:off x="6019800" y="27876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2" name="Line 82"/>
          <p:cNvSpPr>
            <a:spLocks noChangeShapeType="1"/>
          </p:cNvSpPr>
          <p:nvPr/>
        </p:nvSpPr>
        <p:spPr bwMode="auto">
          <a:xfrm>
            <a:off x="4191000" y="34734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3" name="Line 83"/>
          <p:cNvSpPr>
            <a:spLocks noChangeShapeType="1"/>
          </p:cNvSpPr>
          <p:nvPr/>
        </p:nvSpPr>
        <p:spPr bwMode="auto">
          <a:xfrm>
            <a:off x="4800600" y="21018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4" name="Line 84"/>
          <p:cNvSpPr>
            <a:spLocks noChangeShapeType="1"/>
          </p:cNvSpPr>
          <p:nvPr/>
        </p:nvSpPr>
        <p:spPr bwMode="auto">
          <a:xfrm>
            <a:off x="7239000" y="27876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5" name="Line 85"/>
          <p:cNvSpPr>
            <a:spLocks noChangeShapeType="1"/>
          </p:cNvSpPr>
          <p:nvPr/>
        </p:nvSpPr>
        <p:spPr bwMode="auto">
          <a:xfrm>
            <a:off x="6019800" y="41592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6" name="Line 86"/>
          <p:cNvSpPr>
            <a:spLocks noChangeShapeType="1"/>
          </p:cNvSpPr>
          <p:nvPr/>
        </p:nvSpPr>
        <p:spPr bwMode="auto">
          <a:xfrm>
            <a:off x="5715000" y="34734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7" name="Line 87"/>
          <p:cNvSpPr>
            <a:spLocks noChangeShapeType="1"/>
          </p:cNvSpPr>
          <p:nvPr/>
        </p:nvSpPr>
        <p:spPr bwMode="auto">
          <a:xfrm>
            <a:off x="6324600" y="48450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8" name="Rectangle 88"/>
          <p:cNvSpPr>
            <a:spLocks noChangeArrowheads="1"/>
          </p:cNvSpPr>
          <p:nvPr/>
        </p:nvSpPr>
        <p:spPr bwMode="auto">
          <a:xfrm>
            <a:off x="457200" y="5410200"/>
            <a:ext cx="8534400" cy="129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742950" lvl="1" indent="-246063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None/>
              <a:tabLst>
                <a:tab pos="742950" algn="l"/>
                <a:tab pos="1657350" algn="l"/>
                <a:tab pos="2571750" algn="l"/>
                <a:tab pos="3486150" algn="l"/>
                <a:tab pos="4400550" algn="l"/>
                <a:tab pos="5314950" algn="l"/>
                <a:tab pos="6229350" algn="l"/>
                <a:tab pos="7143750" algn="l"/>
                <a:tab pos="8058150" algn="l"/>
                <a:tab pos="8972550" algn="l"/>
                <a:tab pos="9886950" algn="l"/>
                <a:tab pos="10801350" algn="l"/>
              </a:tabLst>
            </a:pPr>
            <a:endParaRPr lang="en-GB" sz="2000" dirty="0">
              <a:solidFill>
                <a:srgbClr val="000066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91" name="Slide Number Placeholder 9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Seglist Allocator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7021" y="1220788"/>
            <a:ext cx="8307387" cy="522446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Given an array of free lists, each one for some size class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To </a:t>
            </a:r>
            <a:r>
              <a:rPr lang="en-GB" dirty="0"/>
              <a:t>allocate a block of size </a:t>
            </a:r>
            <a:r>
              <a:rPr lang="en-GB" i="1" dirty="0"/>
              <a:t>n</a:t>
            </a:r>
            <a:r>
              <a:rPr lang="en-GB" dirty="0"/>
              <a:t>: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Search appropriate free list for block of size </a:t>
            </a:r>
            <a:r>
              <a:rPr lang="en-GB" i="1" dirty="0"/>
              <a:t>m &gt; n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an appropriate block is found:</a:t>
            </a:r>
          </a:p>
          <a:p>
            <a:pPr lvl="2">
              <a:lnSpc>
                <a:spcPct val="9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Split block and place fragment on appropriate list (optional)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no block is found, try next larger class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Repeat until block is found</a:t>
            </a:r>
          </a:p>
          <a:p>
            <a:pPr lvl="1">
              <a:lnSpc>
                <a:spcPct val="9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no block is found: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Request additional heap memory from OS (using </a:t>
            </a:r>
            <a:r>
              <a:rPr lang="en-GB" b="1" dirty="0" err="1" smtClean="0">
                <a:latin typeface="Courier New" pitchFamily="49" charset="0"/>
              </a:rPr>
              <a:t>sbrk</a:t>
            </a:r>
            <a:r>
              <a:rPr lang="en-GB" b="1" dirty="0" smtClean="0">
                <a:latin typeface="Courier New" pitchFamily="49" charset="0"/>
              </a:rPr>
              <a:t>()</a:t>
            </a:r>
            <a:r>
              <a:rPr lang="en-GB" dirty="0" smtClean="0"/>
              <a:t>)</a:t>
            </a:r>
            <a:endParaRPr lang="en-GB" dirty="0"/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block of </a:t>
            </a:r>
            <a:r>
              <a:rPr lang="en-GB" i="1" dirty="0"/>
              <a:t>n</a:t>
            </a:r>
            <a:r>
              <a:rPr lang="en-GB" dirty="0"/>
              <a:t> bytes from this new memory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Place remainder as a single free block in largest size </a:t>
            </a:r>
            <a:r>
              <a:rPr lang="en-GB" dirty="0" smtClean="0"/>
              <a:t>class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Seglist</a:t>
            </a:r>
            <a:r>
              <a:rPr lang="en-GB" dirty="0"/>
              <a:t> Allocator (</a:t>
            </a:r>
            <a:r>
              <a:rPr lang="en-GB" dirty="0" smtClean="0"/>
              <a:t>cont.)</a:t>
            </a:r>
            <a:endParaRPr lang="en-GB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189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To free </a:t>
            </a:r>
            <a:r>
              <a:rPr lang="en-GB" dirty="0"/>
              <a:t>a block: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and place on appropriate list (optional)</a:t>
            </a:r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Advantages of </a:t>
            </a:r>
            <a:r>
              <a:rPr lang="en-GB" dirty="0" err="1"/>
              <a:t>seglist</a:t>
            </a:r>
            <a:r>
              <a:rPr lang="en-GB" dirty="0"/>
              <a:t> allocators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Higher throughput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dirty="0" smtClean="0"/>
              <a:t>log </a:t>
            </a:r>
            <a:r>
              <a:rPr lang="en-GB" dirty="0"/>
              <a:t>time for power-of-two size classes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Better memory utilization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 search of segregated free list approximates a best-fit search of entire heap.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Extreme case: Giving each block its own size class is equivalent to best-fit.</a:t>
            </a:r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Summary of Key Allocator Policies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143000"/>
            <a:ext cx="8307387" cy="549751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Placement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First-fit, next-fit, best-fit, etc.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Trades off lower throughput for less fragmentation	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Interesting observation</a:t>
            </a:r>
            <a:r>
              <a:rPr lang="en-GB" b="1" dirty="0">
                <a:solidFill>
                  <a:srgbClr val="C00000"/>
                </a:solidFill>
              </a:rPr>
              <a:t>: </a:t>
            </a:r>
            <a:r>
              <a:rPr lang="en-GB" dirty="0"/>
              <a:t>segregated free lists</a:t>
            </a:r>
            <a:r>
              <a:rPr lang="en-GB" dirty="0" smtClean="0"/>
              <a:t> approximate </a:t>
            </a:r>
            <a:r>
              <a:rPr lang="en-GB" dirty="0"/>
              <a:t>a best fit placement policy without having to search entire free list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Splitting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do we go ahead and split free blocks?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much internal fragmentation are we willing to tolerate?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Immediate coalescing: </a:t>
            </a:r>
            <a:r>
              <a:rPr lang="en-GB" dirty="0"/>
              <a:t>coalesce each time </a:t>
            </a:r>
            <a:r>
              <a:rPr lang="en-GB" b="1" dirty="0">
                <a:latin typeface="Courier New" pitchFamily="49" charset="0"/>
              </a:rPr>
              <a:t>free()</a:t>
            </a:r>
            <a:r>
              <a:rPr lang="en-GB" b="1" dirty="0"/>
              <a:t> </a:t>
            </a:r>
            <a:r>
              <a:rPr lang="en-GB" dirty="0"/>
              <a:t>is called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Deferred coalescing: </a:t>
            </a:r>
            <a:r>
              <a:rPr lang="en-GB" dirty="0"/>
              <a:t>try to improve performance of </a:t>
            </a:r>
            <a:r>
              <a:rPr lang="en-GB" b="1" dirty="0">
                <a:latin typeface="Courier New" pitchFamily="49" charset="0"/>
              </a:rPr>
              <a:t>free()</a:t>
            </a:r>
            <a:r>
              <a:rPr lang="en-GB" b="1" dirty="0"/>
              <a:t> </a:t>
            </a:r>
            <a:r>
              <a:rPr lang="en-GB" dirty="0"/>
              <a:t>by deferring coalescing until needed. </a:t>
            </a:r>
            <a:r>
              <a:rPr lang="en-GB" dirty="0" smtClean="0"/>
              <a:t>Examples:</a:t>
            </a:r>
            <a:endParaRPr lang="en-GB" dirty="0"/>
          </a:p>
          <a:p>
            <a:pPr lvl="2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as you scan the free list for </a:t>
            </a:r>
            <a:r>
              <a:rPr lang="en-GB" b="1" dirty="0" err="1">
                <a:latin typeface="Courier New" pitchFamily="49" charset="0"/>
              </a:rPr>
              <a:t>malloc</a:t>
            </a:r>
            <a:r>
              <a:rPr lang="en-GB" b="1" dirty="0">
                <a:latin typeface="Courier New" pitchFamily="49" charset="0"/>
              </a:rPr>
              <a:t>()</a:t>
            </a:r>
            <a:endParaRPr lang="en-GB" b="1" dirty="0"/>
          </a:p>
          <a:p>
            <a:pPr lvl="2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when the amount of external fragmentation reaches some threshold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7302500" cy="1096963"/>
          </a:xfrm>
          <a:ln/>
        </p:spPr>
        <p:txBody>
          <a:bodyPr/>
          <a:lstStyle/>
          <a:p>
            <a:pPr marL="0" indent="0"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Memory Management:</a:t>
            </a:r>
            <a:br>
              <a:rPr lang="en-GB" dirty="0"/>
            </a:br>
            <a:r>
              <a:rPr lang="en-GB" dirty="0"/>
              <a:t>Garbage Collection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534400" cy="4876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Garbage collection: </a:t>
            </a:r>
            <a:r>
              <a:rPr lang="en-GB" dirty="0"/>
              <a:t>automatic reclamation of heap-allocated </a:t>
            </a:r>
            <a:r>
              <a:rPr lang="en-GB" dirty="0" smtClean="0"/>
              <a:t>storage—application </a:t>
            </a:r>
            <a:r>
              <a:rPr lang="en-GB" dirty="0"/>
              <a:t>never has to </a:t>
            </a:r>
            <a:r>
              <a:rPr lang="en-GB" dirty="0" smtClean="0"/>
              <a:t>free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msgothic" charset="0"/>
                <a:cs typeface="msgothic" charset="0"/>
              </a:rPr>
              <a:t>Common in functional languages, scripting languages, and modern object oriented languages: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msgothic" charset="0"/>
                <a:cs typeface="msgothic" charset="0"/>
              </a:rPr>
              <a:t>Lisp, ML, Java, Perl, </a:t>
            </a:r>
            <a:r>
              <a:rPr lang="en-GB" dirty="0" err="1" smtClean="0">
                <a:ea typeface="msgothic" charset="0"/>
                <a:cs typeface="msgothic" charset="0"/>
              </a:rPr>
              <a:t>Mathematica</a:t>
            </a:r>
            <a:endParaRPr lang="en-GB" dirty="0" smtClean="0">
              <a:ea typeface="msgothic" charset="0"/>
              <a:cs typeface="msgothic" charset="0"/>
            </a:endParaRP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>
              <a:ea typeface="msgothic" charset="0"/>
              <a:cs typeface="msgothic" charset="0"/>
            </a:endParaRP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msgothic" charset="0"/>
                <a:cs typeface="msgothic" charset="0"/>
              </a:rPr>
              <a:t>Variants (“conservative” garbage collectors) exist for C and C++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msgothic" charset="0"/>
                <a:cs typeface="msgothic" charset="0"/>
              </a:rPr>
              <a:t>However, cannot necessarily collect all garbage</a:t>
            </a:r>
          </a:p>
          <a:p>
            <a:pPr>
              <a:lnSpc>
                <a:spcPct val="95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>
              <a:solidFill>
                <a:srgbClr val="003300"/>
              </a:solidFill>
              <a:ea typeface="msgothic" charset="0"/>
              <a:cs typeface="msgothic" charset="0"/>
            </a:endParaRP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>
              <a:solidFill>
                <a:srgbClr val="003300"/>
              </a:solidFill>
              <a:ea typeface="msgothic" charset="0"/>
              <a:cs typeface="msgothic" charset="0"/>
            </a:endParaRP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38200" y="2667000"/>
            <a:ext cx="4995576" cy="1079399"/>
          </a:xfrm>
          <a:prstGeom prst="rect">
            <a:avLst/>
          </a:prstGeom>
          <a:solidFill>
            <a:srgbClr val="F6F5B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void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foo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*p =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(128);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return;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/* p block is now garbage */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397476" y="433989"/>
            <a:ext cx="73152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Dynamic Memory Allocation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19100" y="1282700"/>
            <a:ext cx="8343900" cy="5270500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smtClean="0"/>
              <a:t>Memory allocator?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/>
              <a:t>VM hardware and kernel allocate pages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/>
              <a:t>Application objects are typically smaller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/>
              <a:t>Allocator manages objects within pages </a:t>
            </a:r>
            <a:endParaRPr lang="en-GB" sz="2000" dirty="0" smtClean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 smtClean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smtClean="0"/>
              <a:t>Explicit </a:t>
            </a:r>
            <a:r>
              <a:rPr lang="en-GB" sz="2000" dirty="0"/>
              <a:t>vs. Implicit Memory Allocator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1" i="1" dirty="0">
                <a:solidFill>
                  <a:srgbClr val="C00000"/>
                </a:solidFill>
                <a:ea typeface="+mn-ea"/>
                <a:cs typeface="+mn-cs"/>
              </a:rPr>
              <a:t>Explicit:</a:t>
            </a:r>
            <a:r>
              <a:rPr lang="en-GB" sz="1800" dirty="0"/>
              <a:t>  application allocates and frees space </a:t>
            </a:r>
          </a:p>
          <a:p>
            <a:pPr lvl="2">
              <a:lnSpc>
                <a:spcPct val="95000"/>
              </a:lnSpc>
              <a:spcBef>
                <a:spcPts val="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600" dirty="0" smtClean="0"/>
              <a:t>In C:  </a:t>
            </a:r>
            <a:r>
              <a:rPr lang="en-GB" sz="1600" b="1" dirty="0" err="1">
                <a:latin typeface="Courier New" pitchFamily="49" charset="0"/>
              </a:rPr>
              <a:t>malloc</a:t>
            </a:r>
            <a:r>
              <a:rPr lang="en-GB" sz="1600" b="1" dirty="0">
                <a:latin typeface="Courier New" pitchFamily="49" charset="0"/>
              </a:rPr>
              <a:t>()</a:t>
            </a:r>
            <a:r>
              <a:rPr lang="en-GB" sz="1600" b="1" dirty="0"/>
              <a:t> </a:t>
            </a:r>
            <a:r>
              <a:rPr lang="en-GB" sz="1600" dirty="0"/>
              <a:t>and </a:t>
            </a:r>
            <a:r>
              <a:rPr lang="en-GB" sz="1600" b="1" dirty="0">
                <a:latin typeface="Courier New" pitchFamily="49" charset="0"/>
              </a:rPr>
              <a:t>free</a:t>
            </a:r>
            <a:r>
              <a:rPr lang="en-GB" sz="1600" b="1" dirty="0" smtClean="0">
                <a:latin typeface="Courier New" pitchFamily="49" charset="0"/>
              </a:rPr>
              <a:t>()</a:t>
            </a:r>
            <a:endParaRPr lang="en-GB" sz="1600" dirty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1" i="1" dirty="0">
                <a:solidFill>
                  <a:srgbClr val="C00000"/>
                </a:solidFill>
                <a:ea typeface="+mn-ea"/>
                <a:cs typeface="+mn-cs"/>
              </a:rPr>
              <a:t>Implicit:</a:t>
            </a:r>
            <a:r>
              <a:rPr lang="en-GB" sz="1800" dirty="0"/>
              <a:t> application allocates, but does not free space</a:t>
            </a:r>
          </a:p>
          <a:p>
            <a:pPr lvl="2">
              <a:lnSpc>
                <a:spcPct val="95000"/>
              </a:lnSpc>
              <a:spcBef>
                <a:spcPts val="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600" dirty="0" smtClean="0"/>
              <a:t>In Java, ML, Lisp:  </a:t>
            </a:r>
            <a:r>
              <a:rPr lang="en-GB" sz="1600" dirty="0"/>
              <a:t>garbage </a:t>
            </a:r>
            <a:r>
              <a:rPr lang="en-GB" sz="1600" dirty="0" smtClean="0"/>
              <a:t>collection</a:t>
            </a:r>
            <a:endParaRPr lang="en-GB" sz="16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Allocation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 memory allocator doles out </a:t>
            </a:r>
            <a:r>
              <a:rPr lang="en-GB" sz="1800" dirty="0">
                <a:solidFill>
                  <a:srgbClr val="FF0000"/>
                </a:solidFill>
              </a:rPr>
              <a:t>memory blocks </a:t>
            </a:r>
            <a:r>
              <a:rPr lang="en-GB" sz="1800" dirty="0"/>
              <a:t>to application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 </a:t>
            </a:r>
            <a:r>
              <a:rPr lang="en-GB" sz="1800" dirty="0">
                <a:solidFill>
                  <a:srgbClr val="FF0000"/>
                </a:solidFill>
              </a:rPr>
              <a:t>“block” is a contiguous range of </a:t>
            </a:r>
            <a:r>
              <a:rPr lang="en-GB" sz="1800" dirty="0" smtClean="0">
                <a:solidFill>
                  <a:srgbClr val="FF0000"/>
                </a:solidFill>
              </a:rPr>
              <a:t>bytes </a:t>
            </a:r>
            <a:r>
              <a:rPr lang="en-GB" sz="1800" dirty="0" smtClean="0"/>
              <a:t>of the appropriate size</a:t>
            </a:r>
          </a:p>
          <a:p>
            <a:pPr lvl="2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/>
              <a:t>What is appropriate size? 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5334000" y="1388076"/>
            <a:ext cx="3505200" cy="457200"/>
          </a:xfrm>
          <a:prstGeom prst="rect">
            <a:avLst/>
          </a:prstGeom>
          <a:solidFill>
            <a:srgbClr val="FFFFFF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Application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334000" y="1845276"/>
            <a:ext cx="3505200" cy="4572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Dynamic Memory Allocator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334000" y="2302476"/>
            <a:ext cx="3505200" cy="457200"/>
          </a:xfrm>
          <a:prstGeom prst="rect">
            <a:avLst/>
          </a:prstGeom>
          <a:solidFill>
            <a:srgbClr val="FFFFFF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Heap Memory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3142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9544" y="533400"/>
            <a:ext cx="63500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Garbage Collection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600" y="1371600"/>
            <a:ext cx="8483600" cy="4953000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does </a:t>
            </a:r>
            <a:r>
              <a:rPr lang="en-GB" dirty="0" smtClean="0"/>
              <a:t>the memory </a:t>
            </a:r>
            <a:r>
              <a:rPr lang="en-GB" dirty="0"/>
              <a:t>manager know when memory can be freed?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 </a:t>
            </a:r>
            <a:r>
              <a:rPr lang="en-GB" dirty="0" smtClean="0"/>
              <a:t>general, </a:t>
            </a:r>
            <a:r>
              <a:rPr lang="en-GB" dirty="0"/>
              <a:t>we cannot know what is going to be used in the future since it depends on conditionals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But, </a:t>
            </a:r>
            <a:r>
              <a:rPr lang="en-GB" dirty="0"/>
              <a:t>we can tell that certain blocks cannot be used if there are no pointers to them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Must make certain assumptions about pointers</a:t>
            </a:r>
          </a:p>
          <a:p>
            <a:pPr lvl="1">
              <a:lnSpc>
                <a:spcPct val="90000"/>
              </a:lnSpc>
              <a:buSzPct val="100000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manager can distinguish pointers from non-pointers</a:t>
            </a:r>
          </a:p>
          <a:p>
            <a:pPr lvl="1">
              <a:lnSpc>
                <a:spcPct val="90000"/>
              </a:lnSpc>
              <a:buSzPct val="100000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 pointers point to the start of a block</a:t>
            </a:r>
            <a:r>
              <a:rPr lang="en-GB" dirty="0" smtClean="0"/>
              <a:t> in the heap</a:t>
            </a:r>
          </a:p>
          <a:p>
            <a:pPr lvl="1">
              <a:lnSpc>
                <a:spcPct val="90000"/>
              </a:lnSpc>
              <a:buSzPct val="100000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Cannot hide pointers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/>
              <a:t>e.g., by</a:t>
            </a:r>
            <a:r>
              <a:rPr lang="en-GB" dirty="0" smtClean="0"/>
              <a:t> casting (</a:t>
            </a:r>
            <a:r>
              <a:rPr lang="en-GB" i="1" dirty="0" smtClean="0"/>
              <a:t>coercing</a:t>
            </a:r>
            <a:r>
              <a:rPr lang="en-GB" dirty="0" smtClean="0"/>
              <a:t>) them </a:t>
            </a:r>
            <a:r>
              <a:rPr lang="en-GB" dirty="0"/>
              <a:t>to an </a:t>
            </a:r>
            <a:r>
              <a:rPr lang="en-GB" b="1" dirty="0" err="1">
                <a:latin typeface="Courier New" pitchFamily="49" charset="0"/>
              </a:rPr>
              <a:t>int</a:t>
            </a:r>
            <a:r>
              <a:rPr lang="en-GB" dirty="0"/>
              <a:t>, and then back again)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68834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Classical GC Algorithms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66812"/>
            <a:ext cx="8318500" cy="5462588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Mark-and-sweep collection (McCarthy, 1960)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Does not move blocks (unless you also “compact”</a:t>
            </a:r>
            <a:r>
              <a:rPr lang="en-GB" dirty="0" smtClean="0"/>
              <a:t>)</a:t>
            </a:r>
            <a:br>
              <a:rPr lang="en-GB" dirty="0" smtClean="0"/>
            </a:b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Reference counting (Collins, 1960)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Does not move blocks (not discussed)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Copying collection (</a:t>
            </a:r>
            <a:r>
              <a:rPr lang="en-GB" dirty="0" err="1"/>
              <a:t>Minsky</a:t>
            </a:r>
            <a:r>
              <a:rPr lang="en-GB" dirty="0"/>
              <a:t>, 1963)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Moves blocks (not discussed)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Generational Collectors (Lieberman and Hewitt, 1983)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Collection based on lifetimes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Most allocations become garbage very soon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 focus reclamation work on zones of memory recently allocated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For more </a:t>
            </a:r>
            <a:r>
              <a:rPr lang="en-GB" dirty="0" smtClean="0"/>
              <a:t>information: </a:t>
            </a:r>
            <a:br>
              <a:rPr lang="en-GB" dirty="0" smtClean="0"/>
            </a:br>
            <a:r>
              <a:rPr lang="en-GB" dirty="0" smtClean="0"/>
              <a:t>Jones </a:t>
            </a:r>
            <a:r>
              <a:rPr lang="en-GB" dirty="0"/>
              <a:t>and Lin, “</a:t>
            </a:r>
            <a:r>
              <a:rPr lang="en-GB" i="1" dirty="0"/>
              <a:t>Garbage Collection: Algorithms for Automatic Dynamic Memory</a:t>
            </a:r>
            <a:r>
              <a:rPr lang="en-GB" dirty="0"/>
              <a:t>”, John Wiley &amp; Sons, 1996.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932851" y="3803944"/>
            <a:ext cx="5984875" cy="2057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8300" y="457200"/>
            <a:ext cx="63373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Memory as a Graph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470900" cy="1547813"/>
          </a:xfrm>
          <a:ln/>
        </p:spPr>
        <p:txBody>
          <a:bodyPr/>
          <a:lstStyle/>
          <a:p>
            <a:pPr>
              <a:lnSpc>
                <a:spcPct val="85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We view memory as a directed graph</a:t>
            </a:r>
          </a:p>
          <a:p>
            <a:pPr lvl="1">
              <a:lnSpc>
                <a:spcPct val="90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block is a node in the graph </a:t>
            </a:r>
          </a:p>
          <a:p>
            <a:pPr lvl="1">
              <a:lnSpc>
                <a:spcPct val="90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pointer is an edge in the graph</a:t>
            </a:r>
          </a:p>
          <a:p>
            <a:pPr lvl="1">
              <a:lnSpc>
                <a:spcPct val="90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Locations not in the heap that contain pointers into the heap are called </a:t>
            </a:r>
            <a:r>
              <a:rPr lang="en-GB" b="1" i="1" dirty="0">
                <a:solidFill>
                  <a:srgbClr val="C00000"/>
                </a:solidFill>
              </a:rPr>
              <a:t>root</a:t>
            </a:r>
            <a:r>
              <a:rPr lang="en-GB" dirty="0"/>
              <a:t>  nodes  (e.g. registers, locations on the stack, global variables)</a:t>
            </a:r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2644176" y="31181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3710976" y="31181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4853976" y="31181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>
            <a:off x="2337789" y="3422944"/>
            <a:ext cx="384175" cy="9144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932851" y="3082209"/>
            <a:ext cx="114798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Root nodes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939383" y="3803944"/>
            <a:ext cx="118844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Heap nodes</a:t>
            </a:r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3863376" y="3422944"/>
            <a:ext cx="1588" cy="9144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5082576" y="3422944"/>
            <a:ext cx="533400" cy="965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0" name="Oval 12"/>
          <p:cNvSpPr>
            <a:spLocks noChangeArrowheads="1"/>
          </p:cNvSpPr>
          <p:nvPr/>
        </p:nvSpPr>
        <p:spPr bwMode="auto">
          <a:xfrm>
            <a:off x="2186976" y="43373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Oval 13"/>
          <p:cNvSpPr>
            <a:spLocks noChangeArrowheads="1"/>
          </p:cNvSpPr>
          <p:nvPr/>
        </p:nvSpPr>
        <p:spPr bwMode="auto">
          <a:xfrm>
            <a:off x="3710976" y="43373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Oval 14"/>
          <p:cNvSpPr>
            <a:spLocks noChangeArrowheads="1"/>
          </p:cNvSpPr>
          <p:nvPr/>
        </p:nvSpPr>
        <p:spPr bwMode="auto">
          <a:xfrm>
            <a:off x="5539776" y="43373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H="1">
            <a:off x="1651989" y="4565944"/>
            <a:ext cx="536575" cy="685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4" name="Oval 16"/>
          <p:cNvSpPr>
            <a:spLocks noChangeArrowheads="1"/>
          </p:cNvSpPr>
          <p:nvPr/>
        </p:nvSpPr>
        <p:spPr bwMode="auto">
          <a:xfrm>
            <a:off x="1501176" y="52517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2491776" y="4565944"/>
            <a:ext cx="533400" cy="685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6" name="Oval 18"/>
          <p:cNvSpPr>
            <a:spLocks noChangeArrowheads="1"/>
          </p:cNvSpPr>
          <p:nvPr/>
        </p:nvSpPr>
        <p:spPr bwMode="auto">
          <a:xfrm>
            <a:off x="2872776" y="52517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5692176" y="4642144"/>
            <a:ext cx="1588" cy="6096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8" name="Oval 20"/>
          <p:cNvSpPr>
            <a:spLocks noChangeArrowheads="1"/>
          </p:cNvSpPr>
          <p:nvPr/>
        </p:nvSpPr>
        <p:spPr bwMode="auto">
          <a:xfrm>
            <a:off x="5539776" y="52517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Oval 21"/>
          <p:cNvSpPr>
            <a:spLocks noChangeArrowheads="1"/>
          </p:cNvSpPr>
          <p:nvPr/>
        </p:nvSpPr>
        <p:spPr bwMode="auto">
          <a:xfrm>
            <a:off x="4590451" y="4642144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Oval 22"/>
          <p:cNvSpPr>
            <a:spLocks noChangeArrowheads="1"/>
          </p:cNvSpPr>
          <p:nvPr/>
        </p:nvSpPr>
        <p:spPr bwMode="auto">
          <a:xfrm>
            <a:off x="4590451" y="5404144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4742851" y="4946944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2" name="Oval 24"/>
          <p:cNvSpPr>
            <a:spLocks noChangeArrowheads="1"/>
          </p:cNvSpPr>
          <p:nvPr/>
        </p:nvSpPr>
        <p:spPr bwMode="auto">
          <a:xfrm>
            <a:off x="3828451" y="5099344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 flipH="1" flipV="1">
            <a:off x="4131664" y="5326357"/>
            <a:ext cx="460375" cy="1555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 flipV="1">
            <a:off x="4145432" y="4901024"/>
            <a:ext cx="460376" cy="25441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5" name="Oval 27"/>
          <p:cNvSpPr>
            <a:spLocks noChangeArrowheads="1"/>
          </p:cNvSpPr>
          <p:nvPr/>
        </p:nvSpPr>
        <p:spPr bwMode="auto">
          <a:xfrm>
            <a:off x="6266851" y="4794544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Oval 28"/>
          <p:cNvSpPr>
            <a:spLocks noChangeArrowheads="1"/>
          </p:cNvSpPr>
          <p:nvPr/>
        </p:nvSpPr>
        <p:spPr bwMode="auto">
          <a:xfrm>
            <a:off x="7170139" y="39309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Oval 29"/>
          <p:cNvSpPr>
            <a:spLocks noChangeArrowheads="1"/>
          </p:cNvSpPr>
          <p:nvPr/>
        </p:nvSpPr>
        <p:spPr bwMode="auto">
          <a:xfrm>
            <a:off x="7170139" y="4388144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7549551" y="4337344"/>
            <a:ext cx="1396129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Not-reachable</a:t>
            </a:r>
            <a:b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</a:b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(garbage)</a:t>
            </a:r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7560664" y="3880144"/>
            <a:ext cx="1017821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reachable</a:t>
            </a:r>
          </a:p>
        </p:txBody>
      </p:sp>
      <p:sp>
        <p:nvSpPr>
          <p:cNvPr id="22560" name="Rectangle 32"/>
          <p:cNvSpPr>
            <a:spLocks noChangeArrowheads="1"/>
          </p:cNvSpPr>
          <p:nvPr/>
        </p:nvSpPr>
        <p:spPr bwMode="auto">
          <a:xfrm>
            <a:off x="843951" y="5943600"/>
            <a:ext cx="74041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4175" indent="-384175" eaLnBrk="1" hangingPunct="1">
              <a:lnSpc>
                <a:spcPct val="95000"/>
              </a:lnSpc>
              <a:spcBef>
                <a:spcPts val="1125"/>
              </a:spcBef>
              <a:buClr>
                <a:srgbClr val="660033"/>
              </a:buClr>
              <a:buFont typeface="Wingdings" charset="2"/>
              <a:buNone/>
              <a:tabLst>
                <a:tab pos="384175" algn="l"/>
                <a:tab pos="1298575" algn="l"/>
                <a:tab pos="2212975" algn="l"/>
                <a:tab pos="3127375" algn="l"/>
                <a:tab pos="4041775" algn="l"/>
                <a:tab pos="4956175" algn="l"/>
                <a:tab pos="5870575" algn="l"/>
                <a:tab pos="6784975" algn="l"/>
                <a:tab pos="7699375" algn="l"/>
                <a:tab pos="8613775" algn="l"/>
                <a:tab pos="9528175" algn="l"/>
                <a:tab pos="10442575" algn="l"/>
              </a:tabLst>
            </a:pPr>
            <a:r>
              <a:rPr lang="en-GB" sz="1800" dirty="0">
                <a:latin typeface="Calibri" pitchFamily="34" charset="0"/>
                <a:ea typeface="msgothic" charset="0"/>
                <a:cs typeface="msgothic" charset="0"/>
              </a:rPr>
              <a:t>A node (block) is </a:t>
            </a:r>
            <a:r>
              <a:rPr lang="en-GB" sz="1800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reachable</a:t>
            </a:r>
            <a:r>
              <a:rPr lang="en-GB" sz="1800" dirty="0">
                <a:latin typeface="Calibri" pitchFamily="34" charset="0"/>
                <a:ea typeface="msgothic" charset="0"/>
                <a:cs typeface="msgothic" charset="0"/>
              </a:rPr>
              <a:t>  if there is a path from any root to that </a:t>
            </a:r>
            <a:r>
              <a:rPr lang="en-GB" sz="1800" dirty="0" smtClean="0">
                <a:latin typeface="Calibri" pitchFamily="34" charset="0"/>
                <a:ea typeface="msgothic" charset="0"/>
                <a:cs typeface="msgothic" charset="0"/>
              </a:rPr>
              <a:t>node</a:t>
            </a:r>
          </a:p>
          <a:p>
            <a:pPr marL="384175" indent="-384175" eaLnBrk="1" hangingPunct="1">
              <a:lnSpc>
                <a:spcPct val="95000"/>
              </a:lnSpc>
              <a:spcBef>
                <a:spcPts val="1125"/>
              </a:spcBef>
              <a:buClr>
                <a:srgbClr val="660033"/>
              </a:buClr>
              <a:buFont typeface="Wingdings" charset="2"/>
              <a:buNone/>
              <a:tabLst>
                <a:tab pos="384175" algn="l"/>
                <a:tab pos="1298575" algn="l"/>
                <a:tab pos="2212975" algn="l"/>
                <a:tab pos="3127375" algn="l"/>
                <a:tab pos="4041775" algn="l"/>
                <a:tab pos="4956175" algn="l"/>
                <a:tab pos="5870575" algn="l"/>
                <a:tab pos="6784975" algn="l"/>
                <a:tab pos="7699375" algn="l"/>
                <a:tab pos="8613775" algn="l"/>
                <a:tab pos="9528175" algn="l"/>
                <a:tab pos="10442575" algn="l"/>
              </a:tabLst>
            </a:pPr>
            <a:r>
              <a:rPr lang="en-GB" sz="1800" dirty="0">
                <a:latin typeface="Calibri" pitchFamily="34" charset="0"/>
                <a:ea typeface="msgothic" charset="0"/>
                <a:cs typeface="msgothic" charset="0"/>
              </a:rPr>
              <a:t>Non-reachable nodes are </a:t>
            </a:r>
            <a:r>
              <a:rPr lang="en-GB" sz="1800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garbage</a:t>
            </a:r>
            <a:r>
              <a:rPr lang="en-GB" sz="1800" i="1" dirty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800" dirty="0">
                <a:latin typeface="Calibri" pitchFamily="34" charset="0"/>
                <a:ea typeface="msgothic" charset="0"/>
                <a:cs typeface="msgothic" charset="0"/>
              </a:rPr>
              <a:t>(cannot be needed by the application)</a:t>
            </a: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019800" y="5130800"/>
            <a:ext cx="304800" cy="304800"/>
          </a:xfrm>
          <a:prstGeom prst="rect">
            <a:avLst/>
          </a:prstGeom>
          <a:solidFill>
            <a:srgbClr val="EBAFA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886200" y="5130800"/>
            <a:ext cx="304800" cy="304800"/>
          </a:xfrm>
          <a:prstGeom prst="rect">
            <a:avLst/>
          </a:prstGeom>
          <a:solidFill>
            <a:srgbClr val="EBAFA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276600" y="5130800"/>
            <a:ext cx="304800" cy="304800"/>
          </a:xfrm>
          <a:prstGeom prst="rect">
            <a:avLst/>
          </a:prstGeom>
          <a:solidFill>
            <a:srgbClr val="EBAFA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71501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Mark and Sweep Collecting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79413" y="1174750"/>
            <a:ext cx="8307387" cy="240665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build on top of </a:t>
            </a:r>
            <a:r>
              <a:rPr lang="en-GB" dirty="0" err="1"/>
              <a:t>malloc</a:t>
            </a:r>
            <a:r>
              <a:rPr lang="en-GB" dirty="0"/>
              <a:t>/free package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0" dirty="0"/>
              <a:t>Allocate using </a:t>
            </a:r>
            <a:r>
              <a:rPr lang="en-GB" dirty="0" err="1"/>
              <a:t>malloc</a:t>
            </a:r>
            <a:r>
              <a:rPr lang="en-GB" b="0" dirty="0"/>
              <a:t> until you “run out of space”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out of space: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0" dirty="0"/>
              <a:t>Use extra </a:t>
            </a:r>
            <a:r>
              <a:rPr lang="en-GB" b="1" i="1" dirty="0">
                <a:solidFill>
                  <a:srgbClr val="C00000"/>
                </a:solidFill>
              </a:rPr>
              <a:t>mark bit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b="0" dirty="0"/>
              <a:t>in the head of each block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Mark:</a:t>
            </a:r>
            <a:r>
              <a:rPr lang="en-GB" dirty="0"/>
              <a:t> </a:t>
            </a:r>
            <a:r>
              <a:rPr lang="en-GB" b="0" dirty="0"/>
              <a:t>Start at roots and set </a:t>
            </a:r>
            <a:r>
              <a:rPr lang="en-GB" dirty="0"/>
              <a:t>mark bit</a:t>
            </a:r>
            <a:r>
              <a:rPr lang="en-GB" b="0" dirty="0"/>
              <a:t> on each reachable block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Sweep:</a:t>
            </a:r>
            <a:r>
              <a:rPr lang="en-GB" dirty="0"/>
              <a:t> </a:t>
            </a:r>
            <a:r>
              <a:rPr lang="en-GB" b="0" dirty="0"/>
              <a:t>Scan all blocks and </a:t>
            </a:r>
            <a:r>
              <a:rPr lang="en-GB" dirty="0"/>
              <a:t>free</a:t>
            </a:r>
            <a:r>
              <a:rPr lang="en-GB" b="0" dirty="0"/>
              <a:t> blocks that are </a:t>
            </a:r>
            <a:r>
              <a:rPr lang="en-GB" dirty="0"/>
              <a:t>not marked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24582" name="Freeform 6"/>
          <p:cNvSpPr>
            <a:spLocks/>
          </p:cNvSpPr>
          <p:nvPr/>
        </p:nvSpPr>
        <p:spPr bwMode="auto">
          <a:xfrm>
            <a:off x="3657600" y="3689350"/>
            <a:ext cx="685800" cy="482600"/>
          </a:xfrm>
          <a:custGeom>
            <a:avLst/>
            <a:gdLst/>
            <a:ahLst/>
            <a:cxnLst>
              <a:cxn ang="0">
                <a:pos x="768" y="304"/>
              </a:cxn>
              <a:cxn ang="0">
                <a:pos x="384" y="16"/>
              </a:cxn>
              <a:cxn ang="0">
                <a:pos x="0" y="208"/>
              </a:cxn>
            </a:cxnLst>
            <a:rect l="0" t="0" r="r" b="b"/>
            <a:pathLst>
              <a:path w="768" h="304">
                <a:moveTo>
                  <a:pt x="768" y="304"/>
                </a:moveTo>
                <a:cubicBezTo>
                  <a:pt x="640" y="168"/>
                  <a:pt x="512" y="32"/>
                  <a:pt x="384" y="16"/>
                </a:cubicBezTo>
                <a:cubicBezTo>
                  <a:pt x="256" y="0"/>
                  <a:pt x="128" y="104"/>
                  <a:pt x="0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Freeform 7"/>
          <p:cNvSpPr>
            <a:spLocks/>
          </p:cNvSpPr>
          <p:nvPr/>
        </p:nvSpPr>
        <p:spPr bwMode="auto">
          <a:xfrm>
            <a:off x="4648200" y="3663950"/>
            <a:ext cx="1752600" cy="558800"/>
          </a:xfrm>
          <a:custGeom>
            <a:avLst/>
            <a:gdLst/>
            <a:ahLst/>
            <a:cxnLst>
              <a:cxn ang="0">
                <a:pos x="0" y="352"/>
              </a:cxn>
              <a:cxn ang="0">
                <a:pos x="432" y="16"/>
              </a:cxn>
              <a:cxn ang="0">
                <a:pos x="960" y="256"/>
              </a:cxn>
            </a:cxnLst>
            <a:rect l="0" t="0" r="r" b="b"/>
            <a:pathLst>
              <a:path w="960" h="352">
                <a:moveTo>
                  <a:pt x="0" y="352"/>
                </a:moveTo>
                <a:cubicBezTo>
                  <a:pt x="136" y="192"/>
                  <a:pt x="272" y="32"/>
                  <a:pt x="432" y="16"/>
                </a:cubicBezTo>
                <a:cubicBezTo>
                  <a:pt x="592" y="0"/>
                  <a:pt x="776" y="128"/>
                  <a:pt x="960" y="25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Freeform 8"/>
          <p:cNvSpPr>
            <a:spLocks/>
          </p:cNvSpPr>
          <p:nvPr/>
        </p:nvSpPr>
        <p:spPr bwMode="auto">
          <a:xfrm>
            <a:off x="2362200" y="4222750"/>
            <a:ext cx="1371600" cy="381000"/>
          </a:xfrm>
          <a:custGeom>
            <a:avLst/>
            <a:gdLst/>
            <a:ahLst/>
            <a:cxnLst>
              <a:cxn ang="0">
                <a:pos x="768" y="0"/>
              </a:cxn>
              <a:cxn ang="0">
                <a:pos x="384" y="240"/>
              </a:cxn>
              <a:cxn ang="0">
                <a:pos x="0" y="96"/>
              </a:cxn>
            </a:cxnLst>
            <a:rect l="0" t="0" r="r" b="b"/>
            <a:pathLst>
              <a:path w="768" h="256">
                <a:moveTo>
                  <a:pt x="768" y="0"/>
                </a:moveTo>
                <a:cubicBezTo>
                  <a:pt x="640" y="112"/>
                  <a:pt x="512" y="224"/>
                  <a:pt x="384" y="240"/>
                </a:cubicBezTo>
                <a:cubicBezTo>
                  <a:pt x="256" y="256"/>
                  <a:pt x="128" y="176"/>
                  <a:pt x="0" y="9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379413" y="4035340"/>
            <a:ext cx="1495579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 mark</a:t>
            </a: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4343400" y="3816350"/>
            <a:ext cx="1588" cy="228600"/>
          </a:xfrm>
          <a:prstGeom prst="line">
            <a:avLst/>
          </a:prstGeom>
          <a:noFill/>
          <a:ln w="5715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4030807" y="3461952"/>
            <a:ext cx="633869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2057400" y="4070350"/>
            <a:ext cx="609600" cy="304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2667000" y="4070350"/>
            <a:ext cx="609600" cy="304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3276600" y="4070350"/>
            <a:ext cx="609600" cy="304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3886200" y="4070350"/>
            <a:ext cx="914400" cy="304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4800600" y="4070350"/>
            <a:ext cx="1219200" cy="304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6019800" y="4070350"/>
            <a:ext cx="914400" cy="304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2971800" y="4070350"/>
            <a:ext cx="1588" cy="30480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2362200" y="4070350"/>
            <a:ext cx="1588" cy="30480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3581400" y="4070350"/>
            <a:ext cx="1588" cy="30480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4191000" y="4070350"/>
            <a:ext cx="1588" cy="30480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4495800" y="4070350"/>
            <a:ext cx="1588" cy="30480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5105400" y="4070350"/>
            <a:ext cx="1588" cy="30480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5410200" y="4070350"/>
            <a:ext cx="1588" cy="30480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1" name="Line 25"/>
          <p:cNvSpPr>
            <a:spLocks noChangeShapeType="1"/>
          </p:cNvSpPr>
          <p:nvPr/>
        </p:nvSpPr>
        <p:spPr bwMode="auto">
          <a:xfrm>
            <a:off x="5715000" y="4070350"/>
            <a:ext cx="1588" cy="30480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>
            <a:off x="6324600" y="4070350"/>
            <a:ext cx="1588" cy="30480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6629400" y="4070350"/>
            <a:ext cx="1588" cy="30480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4" name="Freeform 28"/>
          <p:cNvSpPr>
            <a:spLocks/>
          </p:cNvSpPr>
          <p:nvPr/>
        </p:nvSpPr>
        <p:spPr bwMode="auto">
          <a:xfrm>
            <a:off x="3657600" y="4749800"/>
            <a:ext cx="685800" cy="482600"/>
          </a:xfrm>
          <a:custGeom>
            <a:avLst/>
            <a:gdLst/>
            <a:ahLst/>
            <a:cxnLst>
              <a:cxn ang="0">
                <a:pos x="768" y="304"/>
              </a:cxn>
              <a:cxn ang="0">
                <a:pos x="384" y="16"/>
              </a:cxn>
              <a:cxn ang="0">
                <a:pos x="0" y="208"/>
              </a:cxn>
            </a:cxnLst>
            <a:rect l="0" t="0" r="r" b="b"/>
            <a:pathLst>
              <a:path w="768" h="304">
                <a:moveTo>
                  <a:pt x="768" y="304"/>
                </a:moveTo>
                <a:cubicBezTo>
                  <a:pt x="640" y="168"/>
                  <a:pt x="512" y="32"/>
                  <a:pt x="384" y="16"/>
                </a:cubicBezTo>
                <a:cubicBezTo>
                  <a:pt x="256" y="0"/>
                  <a:pt x="128" y="104"/>
                  <a:pt x="0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Freeform 29"/>
          <p:cNvSpPr>
            <a:spLocks/>
          </p:cNvSpPr>
          <p:nvPr/>
        </p:nvSpPr>
        <p:spPr bwMode="auto">
          <a:xfrm>
            <a:off x="4648200" y="4724400"/>
            <a:ext cx="1752600" cy="558800"/>
          </a:xfrm>
          <a:custGeom>
            <a:avLst/>
            <a:gdLst/>
            <a:ahLst/>
            <a:cxnLst>
              <a:cxn ang="0">
                <a:pos x="0" y="352"/>
              </a:cxn>
              <a:cxn ang="0">
                <a:pos x="432" y="16"/>
              </a:cxn>
              <a:cxn ang="0">
                <a:pos x="960" y="256"/>
              </a:cxn>
            </a:cxnLst>
            <a:rect l="0" t="0" r="r" b="b"/>
            <a:pathLst>
              <a:path w="960" h="352">
                <a:moveTo>
                  <a:pt x="0" y="352"/>
                </a:moveTo>
                <a:cubicBezTo>
                  <a:pt x="136" y="192"/>
                  <a:pt x="272" y="32"/>
                  <a:pt x="432" y="16"/>
                </a:cubicBezTo>
                <a:cubicBezTo>
                  <a:pt x="592" y="0"/>
                  <a:pt x="776" y="128"/>
                  <a:pt x="960" y="25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Freeform 30"/>
          <p:cNvSpPr>
            <a:spLocks/>
          </p:cNvSpPr>
          <p:nvPr/>
        </p:nvSpPr>
        <p:spPr bwMode="auto">
          <a:xfrm>
            <a:off x="2514600" y="5283200"/>
            <a:ext cx="1219200" cy="381000"/>
          </a:xfrm>
          <a:custGeom>
            <a:avLst/>
            <a:gdLst/>
            <a:ahLst/>
            <a:cxnLst>
              <a:cxn ang="0">
                <a:pos x="768" y="0"/>
              </a:cxn>
              <a:cxn ang="0">
                <a:pos x="384" y="240"/>
              </a:cxn>
              <a:cxn ang="0">
                <a:pos x="0" y="96"/>
              </a:cxn>
            </a:cxnLst>
            <a:rect l="0" t="0" r="r" b="b"/>
            <a:pathLst>
              <a:path w="768" h="256">
                <a:moveTo>
                  <a:pt x="768" y="0"/>
                </a:moveTo>
                <a:cubicBezTo>
                  <a:pt x="640" y="112"/>
                  <a:pt x="512" y="224"/>
                  <a:pt x="384" y="240"/>
                </a:cubicBezTo>
                <a:cubicBezTo>
                  <a:pt x="256" y="256"/>
                  <a:pt x="128" y="176"/>
                  <a:pt x="0" y="9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377825" y="5086866"/>
            <a:ext cx="1332779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 mark</a:t>
            </a:r>
          </a:p>
        </p:txBody>
      </p:sp>
      <p:sp>
        <p:nvSpPr>
          <p:cNvPr id="24608" name="Line 32"/>
          <p:cNvSpPr>
            <a:spLocks noChangeShapeType="1"/>
          </p:cNvSpPr>
          <p:nvPr/>
        </p:nvSpPr>
        <p:spPr bwMode="auto">
          <a:xfrm>
            <a:off x="4343400" y="4876800"/>
            <a:ext cx="1588" cy="228600"/>
          </a:xfrm>
          <a:prstGeom prst="line">
            <a:avLst/>
          </a:prstGeom>
          <a:noFill/>
          <a:ln w="5715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9" name="Rectangle 33"/>
          <p:cNvSpPr>
            <a:spLocks noChangeArrowheads="1"/>
          </p:cNvSpPr>
          <p:nvPr/>
        </p:nvSpPr>
        <p:spPr bwMode="auto">
          <a:xfrm>
            <a:off x="2057400" y="5130800"/>
            <a:ext cx="609600" cy="304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2667000" y="5130800"/>
            <a:ext cx="609600" cy="304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3276600" y="5130800"/>
            <a:ext cx="609600" cy="304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2" name="Rectangle 36"/>
          <p:cNvSpPr>
            <a:spLocks noChangeArrowheads="1"/>
          </p:cNvSpPr>
          <p:nvPr/>
        </p:nvSpPr>
        <p:spPr bwMode="auto">
          <a:xfrm>
            <a:off x="3886200" y="5130800"/>
            <a:ext cx="914400" cy="304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4800600" y="5130800"/>
            <a:ext cx="1219200" cy="304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6019800" y="5130800"/>
            <a:ext cx="914400" cy="304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5" name="Line 39"/>
          <p:cNvSpPr>
            <a:spLocks noChangeShapeType="1"/>
          </p:cNvSpPr>
          <p:nvPr/>
        </p:nvSpPr>
        <p:spPr bwMode="auto">
          <a:xfrm>
            <a:off x="2971800" y="5130800"/>
            <a:ext cx="1588" cy="30480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16" name="Line 40"/>
          <p:cNvSpPr>
            <a:spLocks noChangeShapeType="1"/>
          </p:cNvSpPr>
          <p:nvPr/>
        </p:nvSpPr>
        <p:spPr bwMode="auto">
          <a:xfrm>
            <a:off x="2362200" y="5130800"/>
            <a:ext cx="1588" cy="30480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17" name="Line 41"/>
          <p:cNvSpPr>
            <a:spLocks noChangeShapeType="1"/>
          </p:cNvSpPr>
          <p:nvPr/>
        </p:nvSpPr>
        <p:spPr bwMode="auto">
          <a:xfrm>
            <a:off x="3581400" y="5130800"/>
            <a:ext cx="1588" cy="30480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18" name="Line 42"/>
          <p:cNvSpPr>
            <a:spLocks noChangeShapeType="1"/>
          </p:cNvSpPr>
          <p:nvPr/>
        </p:nvSpPr>
        <p:spPr bwMode="auto">
          <a:xfrm>
            <a:off x="4191000" y="5130800"/>
            <a:ext cx="1588" cy="30480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19" name="Line 43"/>
          <p:cNvSpPr>
            <a:spLocks noChangeShapeType="1"/>
          </p:cNvSpPr>
          <p:nvPr/>
        </p:nvSpPr>
        <p:spPr bwMode="auto">
          <a:xfrm>
            <a:off x="4495800" y="5130800"/>
            <a:ext cx="1588" cy="30480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20" name="Line 44"/>
          <p:cNvSpPr>
            <a:spLocks noChangeShapeType="1"/>
          </p:cNvSpPr>
          <p:nvPr/>
        </p:nvSpPr>
        <p:spPr bwMode="auto">
          <a:xfrm>
            <a:off x="5105400" y="5130800"/>
            <a:ext cx="1588" cy="30480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21" name="Line 45"/>
          <p:cNvSpPr>
            <a:spLocks noChangeShapeType="1"/>
          </p:cNvSpPr>
          <p:nvPr/>
        </p:nvSpPr>
        <p:spPr bwMode="auto">
          <a:xfrm>
            <a:off x="5410200" y="5130800"/>
            <a:ext cx="1588" cy="30480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22" name="Line 46"/>
          <p:cNvSpPr>
            <a:spLocks noChangeShapeType="1"/>
          </p:cNvSpPr>
          <p:nvPr/>
        </p:nvSpPr>
        <p:spPr bwMode="auto">
          <a:xfrm>
            <a:off x="5715000" y="5130800"/>
            <a:ext cx="1588" cy="30480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23" name="Line 47"/>
          <p:cNvSpPr>
            <a:spLocks noChangeShapeType="1"/>
          </p:cNvSpPr>
          <p:nvPr/>
        </p:nvSpPr>
        <p:spPr bwMode="auto">
          <a:xfrm>
            <a:off x="6324600" y="5130800"/>
            <a:ext cx="1588" cy="30480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24" name="Line 48"/>
          <p:cNvSpPr>
            <a:spLocks noChangeShapeType="1"/>
          </p:cNvSpPr>
          <p:nvPr/>
        </p:nvSpPr>
        <p:spPr bwMode="auto">
          <a:xfrm>
            <a:off x="6629400" y="5130800"/>
            <a:ext cx="1588" cy="30480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2057400" y="5130800"/>
            <a:ext cx="304800" cy="304800"/>
          </a:xfrm>
          <a:prstGeom prst="rect">
            <a:avLst/>
          </a:prstGeom>
          <a:solidFill>
            <a:srgbClr val="EBAFA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26" name="Freeform 50"/>
          <p:cNvSpPr>
            <a:spLocks/>
          </p:cNvSpPr>
          <p:nvPr/>
        </p:nvSpPr>
        <p:spPr bwMode="auto">
          <a:xfrm>
            <a:off x="3657600" y="5867400"/>
            <a:ext cx="685800" cy="482600"/>
          </a:xfrm>
          <a:custGeom>
            <a:avLst/>
            <a:gdLst/>
            <a:ahLst/>
            <a:cxnLst>
              <a:cxn ang="0">
                <a:pos x="768" y="304"/>
              </a:cxn>
              <a:cxn ang="0">
                <a:pos x="384" y="16"/>
              </a:cxn>
              <a:cxn ang="0">
                <a:pos x="0" y="208"/>
              </a:cxn>
            </a:cxnLst>
            <a:rect l="0" t="0" r="r" b="b"/>
            <a:pathLst>
              <a:path w="768" h="304">
                <a:moveTo>
                  <a:pt x="768" y="304"/>
                </a:moveTo>
                <a:cubicBezTo>
                  <a:pt x="640" y="168"/>
                  <a:pt x="512" y="32"/>
                  <a:pt x="384" y="16"/>
                </a:cubicBezTo>
                <a:cubicBezTo>
                  <a:pt x="256" y="0"/>
                  <a:pt x="128" y="104"/>
                  <a:pt x="0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27" name="Freeform 51"/>
          <p:cNvSpPr>
            <a:spLocks/>
          </p:cNvSpPr>
          <p:nvPr/>
        </p:nvSpPr>
        <p:spPr bwMode="auto">
          <a:xfrm>
            <a:off x="4648200" y="5842000"/>
            <a:ext cx="1752600" cy="558800"/>
          </a:xfrm>
          <a:custGeom>
            <a:avLst/>
            <a:gdLst/>
            <a:ahLst/>
            <a:cxnLst>
              <a:cxn ang="0">
                <a:pos x="0" y="352"/>
              </a:cxn>
              <a:cxn ang="0">
                <a:pos x="432" y="16"/>
              </a:cxn>
              <a:cxn ang="0">
                <a:pos x="960" y="256"/>
              </a:cxn>
            </a:cxnLst>
            <a:rect l="0" t="0" r="r" b="b"/>
            <a:pathLst>
              <a:path w="960" h="352">
                <a:moveTo>
                  <a:pt x="0" y="352"/>
                </a:moveTo>
                <a:cubicBezTo>
                  <a:pt x="136" y="192"/>
                  <a:pt x="272" y="32"/>
                  <a:pt x="432" y="16"/>
                </a:cubicBezTo>
                <a:cubicBezTo>
                  <a:pt x="592" y="0"/>
                  <a:pt x="776" y="128"/>
                  <a:pt x="960" y="25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28" name="Freeform 52"/>
          <p:cNvSpPr>
            <a:spLocks/>
          </p:cNvSpPr>
          <p:nvPr/>
        </p:nvSpPr>
        <p:spPr bwMode="auto">
          <a:xfrm>
            <a:off x="2514600" y="6400800"/>
            <a:ext cx="1219200" cy="381000"/>
          </a:xfrm>
          <a:custGeom>
            <a:avLst/>
            <a:gdLst/>
            <a:ahLst/>
            <a:cxnLst>
              <a:cxn ang="0">
                <a:pos x="768" y="0"/>
              </a:cxn>
              <a:cxn ang="0">
                <a:pos x="384" y="240"/>
              </a:cxn>
              <a:cxn ang="0">
                <a:pos x="0" y="96"/>
              </a:cxn>
            </a:cxnLst>
            <a:rect l="0" t="0" r="r" b="b"/>
            <a:pathLst>
              <a:path w="768" h="256">
                <a:moveTo>
                  <a:pt x="768" y="0"/>
                </a:moveTo>
                <a:cubicBezTo>
                  <a:pt x="640" y="112"/>
                  <a:pt x="512" y="224"/>
                  <a:pt x="384" y="240"/>
                </a:cubicBezTo>
                <a:cubicBezTo>
                  <a:pt x="256" y="256"/>
                  <a:pt x="128" y="176"/>
                  <a:pt x="0" y="9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29" name="Text Box 53"/>
          <p:cNvSpPr txBox="1">
            <a:spLocks noChangeArrowheads="1"/>
          </p:cNvSpPr>
          <p:nvPr/>
        </p:nvSpPr>
        <p:spPr bwMode="auto">
          <a:xfrm>
            <a:off x="382588" y="6202395"/>
            <a:ext cx="1470572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 sweep</a:t>
            </a:r>
          </a:p>
        </p:txBody>
      </p:sp>
      <p:sp>
        <p:nvSpPr>
          <p:cNvPr id="24630" name="Line 54"/>
          <p:cNvSpPr>
            <a:spLocks noChangeShapeType="1"/>
          </p:cNvSpPr>
          <p:nvPr/>
        </p:nvSpPr>
        <p:spPr bwMode="auto">
          <a:xfrm>
            <a:off x="4343400" y="5994400"/>
            <a:ext cx="1588" cy="228600"/>
          </a:xfrm>
          <a:prstGeom prst="line">
            <a:avLst/>
          </a:prstGeom>
          <a:noFill/>
          <a:ln w="5715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2057400" y="6248400"/>
            <a:ext cx="609600" cy="304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2667000" y="6248400"/>
            <a:ext cx="609600" cy="304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33" name="Rectangle 57"/>
          <p:cNvSpPr>
            <a:spLocks noChangeArrowheads="1"/>
          </p:cNvSpPr>
          <p:nvPr/>
        </p:nvSpPr>
        <p:spPr bwMode="auto">
          <a:xfrm>
            <a:off x="3276600" y="6248400"/>
            <a:ext cx="609600" cy="304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3886200" y="6248400"/>
            <a:ext cx="914400" cy="304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4800600" y="6248400"/>
            <a:ext cx="1219200" cy="304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36" name="Rectangle 60"/>
          <p:cNvSpPr>
            <a:spLocks noChangeArrowheads="1"/>
          </p:cNvSpPr>
          <p:nvPr/>
        </p:nvSpPr>
        <p:spPr bwMode="auto">
          <a:xfrm>
            <a:off x="6019800" y="6248400"/>
            <a:ext cx="914400" cy="304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37" name="Line 61"/>
          <p:cNvSpPr>
            <a:spLocks noChangeShapeType="1"/>
          </p:cNvSpPr>
          <p:nvPr/>
        </p:nvSpPr>
        <p:spPr bwMode="auto">
          <a:xfrm>
            <a:off x="2971800" y="6248400"/>
            <a:ext cx="1588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38" name="Line 62"/>
          <p:cNvSpPr>
            <a:spLocks noChangeShapeType="1"/>
          </p:cNvSpPr>
          <p:nvPr/>
        </p:nvSpPr>
        <p:spPr bwMode="auto">
          <a:xfrm>
            <a:off x="2362200" y="6248400"/>
            <a:ext cx="1588" cy="30480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39" name="Line 63"/>
          <p:cNvSpPr>
            <a:spLocks noChangeShapeType="1"/>
          </p:cNvSpPr>
          <p:nvPr/>
        </p:nvSpPr>
        <p:spPr bwMode="auto">
          <a:xfrm>
            <a:off x="3581400" y="6248400"/>
            <a:ext cx="1588" cy="30480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40" name="Line 64"/>
          <p:cNvSpPr>
            <a:spLocks noChangeShapeType="1"/>
          </p:cNvSpPr>
          <p:nvPr/>
        </p:nvSpPr>
        <p:spPr bwMode="auto">
          <a:xfrm>
            <a:off x="4191000" y="6248400"/>
            <a:ext cx="1588" cy="30480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41" name="Line 65"/>
          <p:cNvSpPr>
            <a:spLocks noChangeShapeType="1"/>
          </p:cNvSpPr>
          <p:nvPr/>
        </p:nvSpPr>
        <p:spPr bwMode="auto">
          <a:xfrm>
            <a:off x="4495800" y="6248400"/>
            <a:ext cx="1588" cy="30480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42" name="Line 66"/>
          <p:cNvSpPr>
            <a:spLocks noChangeShapeType="1"/>
          </p:cNvSpPr>
          <p:nvPr/>
        </p:nvSpPr>
        <p:spPr bwMode="auto">
          <a:xfrm>
            <a:off x="5105400" y="6248400"/>
            <a:ext cx="1588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43" name="Line 67"/>
          <p:cNvSpPr>
            <a:spLocks noChangeShapeType="1"/>
          </p:cNvSpPr>
          <p:nvPr/>
        </p:nvSpPr>
        <p:spPr bwMode="auto">
          <a:xfrm>
            <a:off x="5410200" y="6248400"/>
            <a:ext cx="1588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44" name="Line 68"/>
          <p:cNvSpPr>
            <a:spLocks noChangeShapeType="1"/>
          </p:cNvSpPr>
          <p:nvPr/>
        </p:nvSpPr>
        <p:spPr bwMode="auto">
          <a:xfrm>
            <a:off x="5715000" y="6248400"/>
            <a:ext cx="1588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45" name="Line 69"/>
          <p:cNvSpPr>
            <a:spLocks noChangeShapeType="1"/>
          </p:cNvSpPr>
          <p:nvPr/>
        </p:nvSpPr>
        <p:spPr bwMode="auto">
          <a:xfrm>
            <a:off x="6324600" y="6248400"/>
            <a:ext cx="1588" cy="30480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46" name="Line 70"/>
          <p:cNvSpPr>
            <a:spLocks noChangeShapeType="1"/>
          </p:cNvSpPr>
          <p:nvPr/>
        </p:nvSpPr>
        <p:spPr bwMode="auto">
          <a:xfrm>
            <a:off x="6629400" y="6248400"/>
            <a:ext cx="1588" cy="304800"/>
          </a:xfrm>
          <a:prstGeom prst="lin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4800600" y="6248400"/>
            <a:ext cx="1219200" cy="3048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free</a:t>
            </a:r>
          </a:p>
        </p:txBody>
      </p:sp>
      <p:sp>
        <p:nvSpPr>
          <p:cNvPr id="24648" name="Rectangle 72"/>
          <p:cNvSpPr>
            <a:spLocks noChangeArrowheads="1"/>
          </p:cNvSpPr>
          <p:nvPr/>
        </p:nvSpPr>
        <p:spPr bwMode="auto">
          <a:xfrm>
            <a:off x="7391400" y="5111341"/>
            <a:ext cx="304800" cy="304800"/>
          </a:xfrm>
          <a:prstGeom prst="rect">
            <a:avLst/>
          </a:prstGeom>
          <a:solidFill>
            <a:srgbClr val="EBAFAF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49" name="Text Box 73"/>
          <p:cNvSpPr txBox="1">
            <a:spLocks noChangeArrowheads="1"/>
          </p:cNvSpPr>
          <p:nvPr/>
        </p:nvSpPr>
        <p:spPr bwMode="auto">
          <a:xfrm>
            <a:off x="7718425" y="5111341"/>
            <a:ext cx="1211079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Mark bit set</a:t>
            </a:r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2667000" y="6248400"/>
            <a:ext cx="609600" cy="3048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free</a:t>
            </a:r>
          </a:p>
        </p:txBody>
      </p:sp>
      <p:sp>
        <p:nvSpPr>
          <p:cNvPr id="77" name="Slide Number Placeholder 7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 animBg="1"/>
      <p:bldP spid="24578" grpId="0" animBg="1"/>
      <p:bldP spid="24579" grpId="0" animBg="1"/>
      <p:bldP spid="24582" grpId="0" animBg="1"/>
      <p:bldP spid="24583" grpId="0" animBg="1"/>
      <p:bldP spid="24584" grpId="0" animBg="1"/>
      <p:bldP spid="24585" grpId="0"/>
      <p:bldP spid="24586" grpId="0" animBg="1"/>
      <p:bldP spid="24587" grpId="0"/>
      <p:bldP spid="24588" grpId="0" animBg="1"/>
      <p:bldP spid="24589" grpId="0" animBg="1"/>
      <p:bldP spid="24590" grpId="0" animBg="1"/>
      <p:bldP spid="24591" grpId="0" animBg="1"/>
      <p:bldP spid="24592" grpId="0" animBg="1"/>
      <p:bldP spid="24593" grpId="0" animBg="1"/>
      <p:bldP spid="24594" grpId="0" animBg="1"/>
      <p:bldP spid="24595" grpId="0" animBg="1"/>
      <p:bldP spid="24596" grpId="0" animBg="1"/>
      <p:bldP spid="24597" grpId="0" animBg="1"/>
      <p:bldP spid="24598" grpId="0" animBg="1"/>
      <p:bldP spid="24599" grpId="0" animBg="1"/>
      <p:bldP spid="24600" grpId="0" animBg="1"/>
      <p:bldP spid="24601" grpId="0" animBg="1"/>
      <p:bldP spid="24602" grpId="0" animBg="1"/>
      <p:bldP spid="24603" grpId="0" animBg="1"/>
      <p:bldP spid="24604" grpId="0" animBg="1"/>
      <p:bldP spid="24605" grpId="0" animBg="1"/>
      <p:bldP spid="24606" grpId="0" animBg="1"/>
      <p:bldP spid="24607" grpId="0"/>
      <p:bldP spid="24608" grpId="0" animBg="1"/>
      <p:bldP spid="24609" grpId="0" animBg="1"/>
      <p:bldP spid="24610" grpId="0" animBg="1"/>
      <p:bldP spid="24611" grpId="0" animBg="1"/>
      <p:bldP spid="24612" grpId="0" animBg="1"/>
      <p:bldP spid="24613" grpId="0" animBg="1"/>
      <p:bldP spid="24614" grpId="0" animBg="1"/>
      <p:bldP spid="24615" grpId="0" animBg="1"/>
      <p:bldP spid="24616" grpId="0" animBg="1"/>
      <p:bldP spid="24617" grpId="0" animBg="1"/>
      <p:bldP spid="24618" grpId="0" animBg="1"/>
      <p:bldP spid="24619" grpId="0" animBg="1"/>
      <p:bldP spid="24620" grpId="0" animBg="1"/>
      <p:bldP spid="24621" grpId="0" animBg="1"/>
      <p:bldP spid="24622" grpId="0" animBg="1"/>
      <p:bldP spid="24623" grpId="0" animBg="1"/>
      <p:bldP spid="24624" grpId="0" animBg="1"/>
      <p:bldP spid="24625" grpId="0" animBg="1"/>
      <p:bldP spid="24626" grpId="0" animBg="1"/>
      <p:bldP spid="24627" grpId="0" animBg="1"/>
      <p:bldP spid="24628" grpId="0" animBg="1"/>
      <p:bldP spid="24629" grpId="0"/>
      <p:bldP spid="24630" grpId="0" animBg="1"/>
      <p:bldP spid="24631" grpId="0" animBg="1"/>
      <p:bldP spid="24632" grpId="0" animBg="1"/>
      <p:bldP spid="24633" grpId="0" animBg="1"/>
      <p:bldP spid="24634" grpId="0" animBg="1"/>
      <p:bldP spid="24635" grpId="0" animBg="1"/>
      <p:bldP spid="24636" grpId="0" animBg="1"/>
      <p:bldP spid="24637" grpId="0" animBg="1"/>
      <p:bldP spid="24638" grpId="0" animBg="1"/>
      <p:bldP spid="24639" grpId="0" animBg="1"/>
      <p:bldP spid="24640" grpId="0" animBg="1"/>
      <p:bldP spid="24641" grpId="0" animBg="1"/>
      <p:bldP spid="24642" grpId="0" animBg="1"/>
      <p:bldP spid="24643" grpId="0" animBg="1"/>
      <p:bldP spid="24644" grpId="0" animBg="1"/>
      <p:bldP spid="24645" grpId="0" animBg="1"/>
      <p:bldP spid="24646" grpId="0" animBg="1"/>
      <p:bldP spid="24647" grpId="0" animBg="1"/>
      <p:bldP spid="24648" grpId="0" animBg="1"/>
      <p:bldP spid="24649" grpId="0"/>
      <p:bldP spid="24650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93713"/>
            <a:ext cx="84582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Assumptions For a Simple Implementation</a:t>
            </a:r>
            <a:endParaRPr lang="en-GB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74750"/>
            <a:ext cx="8701087" cy="5378450"/>
          </a:xfrm>
          <a:ln/>
        </p:spPr>
        <p:txBody>
          <a:bodyPr/>
          <a:lstStyle/>
          <a:p>
            <a:pPr marL="288925" indent="-288925">
              <a:lnSpc>
                <a:spcPct val="95000"/>
              </a:lnSpc>
              <a:tabLst>
                <a:tab pos="288925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Application</a:t>
            </a:r>
          </a:p>
          <a:p>
            <a:pPr marL="568325" lvl="1" indent="-279400">
              <a:lnSpc>
                <a:spcPct val="100000"/>
              </a:lnSpc>
              <a:buClr>
                <a:srgbClr val="000000"/>
              </a:buClr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</a:rPr>
              <a:t>new(n)</a:t>
            </a:r>
            <a:r>
              <a:rPr lang="en-GB" b="1" dirty="0"/>
              <a:t>: </a:t>
            </a:r>
            <a:r>
              <a:rPr lang="en-GB" b="1" dirty="0" smtClean="0"/>
              <a:t> </a:t>
            </a:r>
            <a:r>
              <a:rPr lang="en-GB" dirty="0" smtClean="0"/>
              <a:t>returns </a:t>
            </a:r>
            <a:r>
              <a:rPr lang="en-GB" dirty="0"/>
              <a:t>pointer to new block with all locations cleared</a:t>
            </a:r>
          </a:p>
          <a:p>
            <a:pPr marL="568325" lvl="1" indent="-279400">
              <a:lnSpc>
                <a:spcPct val="100000"/>
              </a:lnSpc>
              <a:buClr>
                <a:srgbClr val="000000"/>
              </a:buClr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</a:rPr>
              <a:t>read(</a:t>
            </a:r>
            <a:r>
              <a:rPr lang="en-GB" b="1" dirty="0" err="1">
                <a:latin typeface="Courier New" pitchFamily="49" charset="0"/>
              </a:rPr>
              <a:t>b,i</a:t>
            </a:r>
            <a:r>
              <a:rPr lang="en-GB" b="1" dirty="0">
                <a:latin typeface="Courier New" pitchFamily="49" charset="0"/>
              </a:rPr>
              <a:t>):</a:t>
            </a:r>
            <a:r>
              <a:rPr lang="en-GB" b="1" dirty="0"/>
              <a:t> </a:t>
            </a:r>
            <a:r>
              <a:rPr lang="en-GB" dirty="0"/>
              <a:t>read location </a:t>
            </a:r>
            <a:r>
              <a:rPr lang="en-GB" b="1" dirty="0" err="1">
                <a:latin typeface="Courier New" pitchFamily="49" charset="0"/>
              </a:rPr>
              <a:t>i</a:t>
            </a:r>
            <a:r>
              <a:rPr lang="en-GB" dirty="0"/>
              <a:t> of block </a:t>
            </a:r>
            <a:r>
              <a:rPr lang="en-GB" b="1" dirty="0">
                <a:latin typeface="Courier New" pitchFamily="49" charset="0"/>
              </a:rPr>
              <a:t>b</a:t>
            </a:r>
            <a:r>
              <a:rPr lang="en-GB" dirty="0"/>
              <a:t> into register</a:t>
            </a:r>
          </a:p>
          <a:p>
            <a:pPr marL="568325" lvl="1" indent="-279400">
              <a:lnSpc>
                <a:spcPct val="100000"/>
              </a:lnSpc>
              <a:buClr>
                <a:srgbClr val="000000"/>
              </a:buClr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</a:rPr>
              <a:t>write(</a:t>
            </a:r>
            <a:r>
              <a:rPr lang="en-GB" b="1" dirty="0" err="1">
                <a:latin typeface="Courier New" pitchFamily="49" charset="0"/>
              </a:rPr>
              <a:t>b,i,v</a:t>
            </a:r>
            <a:r>
              <a:rPr lang="en-GB" b="1" dirty="0">
                <a:latin typeface="Courier New" pitchFamily="49" charset="0"/>
              </a:rPr>
              <a:t>): </a:t>
            </a:r>
            <a:r>
              <a:rPr lang="en-GB" dirty="0"/>
              <a:t>write </a:t>
            </a:r>
            <a:r>
              <a:rPr lang="en-GB" b="1" dirty="0">
                <a:latin typeface="Courier New" pitchFamily="49" charset="0"/>
              </a:rPr>
              <a:t>v</a:t>
            </a:r>
            <a:r>
              <a:rPr lang="en-GB" dirty="0"/>
              <a:t> into location </a:t>
            </a:r>
            <a:r>
              <a:rPr lang="en-GB" b="1" dirty="0" err="1">
                <a:latin typeface="Courier New" pitchFamily="49" charset="0"/>
              </a:rPr>
              <a:t>i</a:t>
            </a:r>
            <a:r>
              <a:rPr lang="en-GB" dirty="0"/>
              <a:t> of block </a:t>
            </a:r>
            <a:r>
              <a:rPr lang="en-GB" b="1" dirty="0">
                <a:latin typeface="Courier New" pitchFamily="49" charset="0"/>
              </a:rPr>
              <a:t>b</a:t>
            </a:r>
          </a:p>
          <a:p>
            <a:pPr marL="0" indent="0">
              <a:lnSpc>
                <a:spcPct val="95000"/>
              </a:lnSpc>
              <a:spcBef>
                <a:spcPts val="1125"/>
              </a:spcBef>
              <a:buSzPct val="100000"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endParaRPr lang="en-GB" sz="1800" dirty="0">
              <a:solidFill>
                <a:srgbClr val="000066"/>
              </a:solidFill>
            </a:endParaRPr>
          </a:p>
          <a:p>
            <a:pPr marL="288925" indent="-288925">
              <a:lnSpc>
                <a:spcPct val="95000"/>
              </a:lnSpc>
              <a:tabLst>
                <a:tab pos="288925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Each block will have a header word</a:t>
            </a:r>
            <a:endParaRPr lang="en-GB" dirty="0" smtClean="0"/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 smtClean="0"/>
              <a:t>Addressed </a:t>
            </a:r>
            <a:r>
              <a:rPr lang="en-GB" dirty="0"/>
              <a:t>as </a:t>
            </a:r>
            <a:r>
              <a:rPr lang="en-GB" b="1" dirty="0">
                <a:latin typeface="Courier New" pitchFamily="49" charset="0"/>
              </a:rPr>
              <a:t>b[-1]</a:t>
            </a:r>
            <a:r>
              <a:rPr lang="en-GB" dirty="0"/>
              <a:t>, for a block </a:t>
            </a:r>
            <a:r>
              <a:rPr lang="en-GB" b="1" dirty="0" err="1">
                <a:latin typeface="Courier New" pitchFamily="49" charset="0"/>
              </a:rPr>
              <a:t>b</a:t>
            </a:r>
            <a:endParaRPr lang="en-GB" b="1" dirty="0" smtClean="0">
              <a:latin typeface="Courier New" pitchFamily="49" charset="0"/>
            </a:endParaRPr>
          </a:p>
          <a:p>
            <a:pPr marL="431800" lvl="1" indent="-215900">
              <a:lnSpc>
                <a:spcPct val="100000"/>
              </a:lnSpc>
              <a:buSzPct val="75000"/>
              <a:buFont typeface="Wingdings" charset="2"/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endParaRPr lang="en-GB" dirty="0" smtClean="0"/>
          </a:p>
          <a:p>
            <a:pPr marL="288925" indent="-288925">
              <a:lnSpc>
                <a:spcPct val="95000"/>
              </a:lnSpc>
              <a:tabLst>
                <a:tab pos="288925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Instructions used by the Garbage Collector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solidFill>
                  <a:srgbClr val="990000"/>
                </a:solidFill>
                <a:latin typeface="Courier New" pitchFamily="49" charset="0"/>
              </a:rPr>
              <a:t>is_ptr</a:t>
            </a:r>
            <a:r>
              <a:rPr lang="en-GB" b="1" dirty="0">
                <a:solidFill>
                  <a:srgbClr val="990000"/>
                </a:solidFill>
                <a:latin typeface="Courier New" pitchFamily="49" charset="0"/>
              </a:rPr>
              <a:t>(p):</a:t>
            </a:r>
            <a:r>
              <a:rPr lang="en-GB" dirty="0">
                <a:solidFill>
                  <a:srgbClr val="990000"/>
                </a:solidFill>
              </a:rPr>
              <a:t> determines whether </a:t>
            </a:r>
            <a:r>
              <a:rPr lang="en-GB" b="1" dirty="0">
                <a:solidFill>
                  <a:srgbClr val="990000"/>
                </a:solidFill>
                <a:latin typeface="Courier New" pitchFamily="49" charset="0"/>
              </a:rPr>
              <a:t>p</a:t>
            </a:r>
            <a:r>
              <a:rPr lang="en-GB" dirty="0">
                <a:solidFill>
                  <a:srgbClr val="990000"/>
                </a:solidFill>
              </a:rPr>
              <a:t> is a pointer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solidFill>
                  <a:srgbClr val="990000"/>
                </a:solidFill>
                <a:latin typeface="Courier New" pitchFamily="49" charset="0"/>
              </a:rPr>
              <a:t>length(b</a:t>
            </a:r>
            <a:r>
              <a:rPr lang="en-GB" b="1" dirty="0">
                <a:solidFill>
                  <a:srgbClr val="990000"/>
                </a:solidFill>
              </a:rPr>
              <a:t>): </a:t>
            </a:r>
            <a:r>
              <a:rPr lang="en-GB" b="1" dirty="0" smtClean="0">
                <a:solidFill>
                  <a:srgbClr val="990000"/>
                </a:solidFill>
              </a:rPr>
              <a:t> </a:t>
            </a:r>
            <a:r>
              <a:rPr lang="en-GB" dirty="0" smtClean="0">
                <a:solidFill>
                  <a:srgbClr val="990000"/>
                </a:solidFill>
              </a:rPr>
              <a:t>returns </a:t>
            </a:r>
            <a:r>
              <a:rPr lang="en-GB" dirty="0">
                <a:solidFill>
                  <a:srgbClr val="990000"/>
                </a:solidFill>
              </a:rPr>
              <a:t>the length of block </a:t>
            </a:r>
            <a:r>
              <a:rPr lang="en-GB" b="1" dirty="0">
                <a:solidFill>
                  <a:srgbClr val="990000"/>
                </a:solidFill>
                <a:latin typeface="Courier New" pitchFamily="49" charset="0"/>
              </a:rPr>
              <a:t>b</a:t>
            </a:r>
            <a:r>
              <a:rPr lang="en-GB" dirty="0">
                <a:solidFill>
                  <a:srgbClr val="990000"/>
                </a:solidFill>
              </a:rPr>
              <a:t>, not including the header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latin typeface="Courier New" pitchFamily="49" charset="0"/>
              </a:rPr>
              <a:t>get_roots</a:t>
            </a:r>
            <a:r>
              <a:rPr lang="en-GB" b="1" dirty="0">
                <a:latin typeface="Courier New" pitchFamily="49" charset="0"/>
              </a:rPr>
              <a:t>()</a:t>
            </a:r>
            <a:r>
              <a:rPr lang="en-GB" b="1" dirty="0"/>
              <a:t>: </a:t>
            </a:r>
            <a:r>
              <a:rPr lang="en-GB" b="1" dirty="0" smtClean="0"/>
              <a:t> </a:t>
            </a:r>
            <a:r>
              <a:rPr lang="en-GB" dirty="0" smtClean="0"/>
              <a:t>returns </a:t>
            </a:r>
            <a:r>
              <a:rPr lang="en-GB" dirty="0"/>
              <a:t>all the roots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8048" y="490152"/>
            <a:ext cx="67818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Mark and Sweep (cont.)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71306" y="1593316"/>
            <a:ext cx="7815859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mark(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p)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(!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is_ptr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do nothing if not pointer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check if already marked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setMarkBit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(p);         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set the mark bit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&lt; length(p);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++)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</a:t>
            </a:r>
            <a:r>
              <a:rPr lang="en-GB" sz="1600" b="1" dirty="0" smtClean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recursivel</a:t>
            </a:r>
            <a:r>
              <a:rPr lang="en-GB" sz="1600" dirty="0" smtClean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y </a:t>
            </a:r>
            <a:r>
              <a:rPr lang="en-GB" sz="1600" b="1" dirty="0" smtClean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call mark on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mark(p[i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]); 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		    </a:t>
            </a:r>
            <a:r>
              <a:rPr lang="en-GB" sz="1600" dirty="0" smtClean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  all words in the block</a:t>
            </a:r>
            <a:endParaRPr lang="en-GB" sz="1600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62154" y="1212316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Mark using depth-first traversal of the memory graph 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81000" y="3946525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Sweep using lengths to find next block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71306" y="4337050"/>
            <a:ext cx="4378419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sweep(ptr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,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end)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while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&lt; end)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if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markBitSet(p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)</a:t>
            </a:r>
            <a:b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</a:b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clearMarkBit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else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allocateBitSet(p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))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free(p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+=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length(p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73063"/>
            <a:ext cx="8001000" cy="76993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Conservative Mark &amp; Sweep in C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4498975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“conservative </a:t>
            </a:r>
            <a:r>
              <a:rPr lang="en-GB" dirty="0" smtClean="0"/>
              <a:t>garbage collector</a:t>
            </a:r>
            <a:r>
              <a:rPr lang="en-GB" dirty="0"/>
              <a:t>” for C programs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err="1">
                <a:latin typeface="Courier New" pitchFamily="49" charset="0"/>
              </a:rPr>
              <a:t>is_ptr</a:t>
            </a:r>
            <a:r>
              <a:rPr lang="en-GB" b="1" dirty="0">
                <a:latin typeface="Courier New" pitchFamily="49" charset="0"/>
              </a:rPr>
              <a:t>()</a:t>
            </a:r>
            <a:r>
              <a:rPr lang="en-GB" b="1" dirty="0"/>
              <a:t> </a:t>
            </a:r>
            <a:r>
              <a:rPr lang="en-GB" dirty="0"/>
              <a:t>determines if a word is a pointer by checking if it points to an allocated block of </a:t>
            </a:r>
            <a:r>
              <a:rPr lang="en-GB" dirty="0" smtClean="0"/>
              <a:t>memory</a:t>
            </a:r>
            <a:endParaRPr lang="en-GB" dirty="0"/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But, in C </a:t>
            </a:r>
            <a:r>
              <a:rPr lang="en-GB" dirty="0" smtClean="0"/>
              <a:t>pointers </a:t>
            </a:r>
            <a:r>
              <a:rPr lang="en-GB" dirty="0"/>
              <a:t>can point to the middle of a </a:t>
            </a:r>
            <a:r>
              <a:rPr lang="en-GB" dirty="0" smtClean="0"/>
              <a:t>block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 how </a:t>
            </a:r>
            <a:r>
              <a:rPr lang="en-GB" dirty="0" smtClean="0"/>
              <a:t>to find </a:t>
            </a:r>
            <a:r>
              <a:rPr lang="en-GB" dirty="0"/>
              <a:t>the beginning of the block?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use a balanced </a:t>
            </a:r>
            <a:r>
              <a:rPr lang="en-GB" dirty="0" smtClean="0"/>
              <a:t>binary tree </a:t>
            </a:r>
            <a:r>
              <a:rPr lang="en-GB" dirty="0"/>
              <a:t>to keep track of all allocated blocks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/>
              <a:t>key is start-of-block)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Balanced-tree pointers can be stored in header (use two additional words)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607276" y="3216275"/>
            <a:ext cx="32004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607276" y="3216275"/>
            <a:ext cx="304800" cy="30480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370438" y="2886761"/>
            <a:ext cx="78288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header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829651" y="2590800"/>
            <a:ext cx="452438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ptr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4055076" y="2911475"/>
            <a:ext cx="1588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1235676" y="3216275"/>
            <a:ext cx="13716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1235676" y="3216275"/>
            <a:ext cx="304800" cy="30480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969476" y="3216275"/>
            <a:ext cx="304800" cy="30480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2879725" y="5759450"/>
            <a:ext cx="1097280" cy="335358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3962400" y="5759450"/>
            <a:ext cx="1828800" cy="335358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084513" y="5438775"/>
            <a:ext cx="60655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head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4410075" y="5438775"/>
            <a:ext cx="56096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data</a:t>
            </a:r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3794125" y="5988050"/>
            <a:ext cx="228600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2895600" y="6369050"/>
            <a:ext cx="485775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left</a:t>
            </a: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3719513" y="6369050"/>
            <a:ext cx="582188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right</a:t>
            </a: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2844114" y="5784850"/>
            <a:ext cx="457346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size</a:t>
            </a: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3276600" y="5756190"/>
            <a:ext cx="338618" cy="338618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H="1">
            <a:off x="3106738" y="5988050"/>
            <a:ext cx="307975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400800" y="5943600"/>
            <a:ext cx="2366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Left:</a:t>
            </a:r>
            <a:r>
              <a:rPr lang="en-US" sz="1800" b="0" dirty="0" smtClean="0">
                <a:latin typeface="Calibri" pitchFamily="34" charset="0"/>
              </a:rPr>
              <a:t> smaller addresses</a:t>
            </a:r>
          </a:p>
          <a:p>
            <a:r>
              <a:rPr lang="en-US" sz="1800" dirty="0" smtClean="0">
                <a:latin typeface="Calibri" pitchFamily="34" charset="0"/>
              </a:rPr>
              <a:t>Right:</a:t>
            </a:r>
            <a:r>
              <a:rPr lang="en-US" sz="1800" b="0" dirty="0" smtClean="0">
                <a:latin typeface="Calibri" pitchFamily="34" charset="0"/>
              </a:rPr>
              <a:t> larger addresses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5" grpId="0" animBg="1"/>
      <p:bldP spid="26638" grpId="0" animBg="1"/>
      <p:bldP spid="26639" grpId="0"/>
      <p:bldP spid="26640" grpId="0"/>
      <p:bldP spid="26642" grpId="0" animBg="1"/>
      <p:bldP spid="26643" grpId="0"/>
      <p:bldP spid="26644" grpId="0"/>
      <p:bldP spid="26645" grpId="0"/>
      <p:bldP spid="23" grpId="0" animBg="1"/>
      <p:bldP spid="26641" grpId="0" animBg="1"/>
      <p:bldP spid="22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6286" y="493713"/>
            <a:ext cx="80010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Memory-Related Perils and Pitfalls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Dereferencing bad pointers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Reading uninitialized memory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Overwriting memory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Referencing nonexistent variables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Freeing blocks multiple times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Referencing freed blocks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Failing to free blocks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Dereferencing Bad Pointers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The classic </a:t>
            </a:r>
            <a:r>
              <a:rPr lang="en-GB">
                <a:latin typeface="Courier New" pitchFamily="49" charset="0"/>
              </a:rPr>
              <a:t>scanf</a:t>
            </a:r>
            <a:r>
              <a:rPr lang="en-GB"/>
              <a:t> bug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762000" y="1948003"/>
            <a:ext cx="2797859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b="1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...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err="1">
                <a:latin typeface="Courier New" pitchFamily="49" charset="0"/>
                <a:ea typeface="msgothic" charset="0"/>
                <a:cs typeface="msgothic" charset="0"/>
              </a:rPr>
              <a:t>scanf</a:t>
            </a: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(“%d”, </a:t>
            </a:r>
            <a:r>
              <a:rPr lang="en-GB" sz="2000" b="1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/>
      <p:bldP spid="28674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Reading Uninitialized Memory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Assuming that heap data is initialized to zero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809727" y="1930144"/>
            <a:ext cx="6030464" cy="3480056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/* return y = </a:t>
            </a:r>
            <a:r>
              <a:rPr lang="en-GB" sz="20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Ax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*/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matvec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**A,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*x) {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*y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( N * </a:t>
            </a:r>
            <a:r>
              <a:rPr lang="en-GB" sz="2000" dirty="0" err="1" smtClean="0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(int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) )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j;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&lt;N;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for (j=0; j&lt;N; j++)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y[i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 +=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A[i][j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] * </a:t>
            </a:r>
            <a:r>
              <a:rPr lang="en-GB" sz="2000" dirty="0" err="1" smtClean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[j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 y;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7" grpId="0"/>
      <p:bldP spid="2969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24248" y="417513"/>
            <a:ext cx="5943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Malloc Package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2913" y="1126524"/>
            <a:ext cx="8624887" cy="5486400"/>
          </a:xfrm>
          <a:ln/>
        </p:spPr>
        <p:txBody>
          <a:bodyPr/>
          <a:lstStyle/>
          <a:p>
            <a:pPr marL="346075" indent="-346075">
              <a:lnSpc>
                <a:spcPct val="94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#include &lt;</a:t>
            </a:r>
            <a:r>
              <a:rPr lang="en-GB" sz="2000" dirty="0" err="1">
                <a:latin typeface="Courier New" pitchFamily="49" charset="0"/>
              </a:rPr>
              <a:t>stdlib.h</a:t>
            </a:r>
            <a:r>
              <a:rPr lang="en-GB" sz="2000" dirty="0">
                <a:latin typeface="Courier New" pitchFamily="49" charset="0"/>
              </a:rPr>
              <a:t>&gt;</a:t>
            </a: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void *</a:t>
            </a:r>
            <a:r>
              <a:rPr lang="en-GB" sz="2000" dirty="0" err="1">
                <a:latin typeface="Courier New" pitchFamily="49" charset="0"/>
              </a:rPr>
              <a:t>malloc</a:t>
            </a:r>
            <a:r>
              <a:rPr lang="en-GB" sz="2000" dirty="0">
                <a:latin typeface="Courier New" pitchFamily="49" charset="0"/>
              </a:rPr>
              <a:t>(</a:t>
            </a:r>
            <a:r>
              <a:rPr lang="en-GB" sz="2000" dirty="0" err="1">
                <a:latin typeface="Courier New" pitchFamily="49" charset="0"/>
              </a:rPr>
              <a:t>size_t</a:t>
            </a:r>
            <a:r>
              <a:rPr lang="en-GB" sz="2000" dirty="0">
                <a:latin typeface="Courier New" pitchFamily="49" charset="0"/>
              </a:rPr>
              <a:t> size)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 smtClean="0"/>
              <a:t>Successful</a:t>
            </a:r>
            <a:r>
              <a:rPr lang="en-GB" dirty="0"/>
              <a:t>:</a:t>
            </a:r>
          </a:p>
          <a:p>
            <a:pPr lvl="2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Returns a pointer to a memory block of at least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GB" dirty="0"/>
              <a:t> </a:t>
            </a:r>
            <a:r>
              <a:rPr lang="en-GB" dirty="0" smtClean="0"/>
              <a:t>bytes</a:t>
            </a:r>
            <a:br>
              <a:rPr lang="en-GB" dirty="0" smtClean="0"/>
            </a:br>
            <a:r>
              <a:rPr lang="en-GB" dirty="0" smtClean="0"/>
              <a:t>(typically</a:t>
            </a:r>
            <a:r>
              <a:rPr lang="en-GB" dirty="0"/>
              <a:t>) aligned to 8-byte boundary</a:t>
            </a:r>
          </a:p>
          <a:p>
            <a:pPr lvl="2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If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size == 0</a:t>
            </a:r>
            <a:r>
              <a:rPr lang="en-GB" dirty="0"/>
              <a:t>, returns NULL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 smtClean="0"/>
              <a:t>Unsuccessful</a:t>
            </a:r>
            <a:r>
              <a:rPr lang="en-GB" dirty="0"/>
              <a:t>: returns NULL (0) and sets </a:t>
            </a:r>
            <a:r>
              <a:rPr lang="en-GB" dirty="0" err="1" smtClean="0"/>
              <a:t>errno</a:t>
            </a:r>
            <a:r>
              <a:rPr lang="en-GB" dirty="0" smtClean="0"/>
              <a:t> (a global variable)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endParaRPr lang="en-GB" dirty="0"/>
          </a:p>
          <a:p>
            <a:pPr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0" i="1" dirty="0" smtClean="0">
                <a:solidFill>
                  <a:srgbClr val="FF0000"/>
                </a:solidFill>
              </a:rPr>
              <a:t>Is this enough? That’s it? </a:t>
            </a:r>
            <a:r>
              <a:rPr lang="en-GB" b="0" i="1" dirty="0" smtClean="0">
                <a:solidFill>
                  <a:srgbClr val="FF0000"/>
                </a:solidFill>
                <a:sym typeface="Wingdings"/>
              </a:rPr>
              <a:t></a:t>
            </a:r>
            <a:endParaRPr lang="en-GB" b="0" i="1" dirty="0" smtClean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95400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Allocating the (possibly) wrong sized object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812703" y="2133600"/>
            <a:ext cx="5722638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( N * </a:t>
            </a:r>
            <a:r>
              <a:rPr lang="en-GB" sz="2000" dirty="0" err="1" smtClean="0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(int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) )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for 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&lt;N;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++)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p[i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( M * </a:t>
            </a:r>
            <a:r>
              <a:rPr lang="en-GB" sz="2000" dirty="0" err="1" smtClean="0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(int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) )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1" grpId="0"/>
      <p:bldP spid="30722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Off-by-one error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838200" y="1981200"/>
            <a:ext cx="5722638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( N * </a:t>
            </a:r>
            <a:r>
              <a:rPr lang="en-GB" sz="2000" dirty="0" err="1" smtClean="0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(int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) )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for 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&lt;=N;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++)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p[i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( M * </a:t>
            </a:r>
            <a:r>
              <a:rPr lang="en-GB" sz="2000" dirty="0" err="1" smtClean="0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(int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) )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1175" y="1220788"/>
            <a:ext cx="8307387" cy="449421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Not checking the max string size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Basis </a:t>
            </a:r>
            <a:r>
              <a:rPr lang="en-GB" dirty="0"/>
              <a:t>for classic buffer overflow </a:t>
            </a:r>
            <a:r>
              <a:rPr lang="en-GB" dirty="0" smtClean="0"/>
              <a:t>attacks</a:t>
            </a:r>
          </a:p>
          <a:p>
            <a:pPr lvl="1"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Your last assignment</a:t>
            </a:r>
            <a:endParaRPr lang="en-GB" dirty="0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821724" y="1871803"/>
            <a:ext cx="7106730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char s[8];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gets(s);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/* reads “123456789” from </a:t>
            </a:r>
            <a:r>
              <a:rPr lang="en-GB" sz="20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stdin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*/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/>
      <p:bldP spid="32770" grpId="0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1175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Misunderstanding pointer arithmetic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823918" y="2018250"/>
            <a:ext cx="4798406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*search(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*p,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while (*p &amp;&amp; *p !=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p +=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 p;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3" grpId="0"/>
      <p:bldP spid="33794" grpId="0" build="p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70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Referencing Nonexistent Variables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7375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Forgetting that local variables disappear when a function returns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914400" y="2310714"/>
            <a:ext cx="2490082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int *foo ()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int val;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return &amp;val;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}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7" grpId="0"/>
      <p:bldP spid="34818" grpId="0" build="p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Blocks Multiple Times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2937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Nasty</a:t>
            </a:r>
            <a:r>
              <a:rPr lang="en-GB" dirty="0" smtClean="0"/>
              <a:t>!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What does the free list look like?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805248" y="1981200"/>
            <a:ext cx="4799158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x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( N * </a:t>
            </a:r>
            <a:r>
              <a:rPr lang="en-GB" sz="2000" dirty="0" err="1" smtClean="0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(int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) )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&lt;manipulate x&gt;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free(x);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y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( M * </a:t>
            </a:r>
            <a:r>
              <a:rPr lang="en-GB" sz="2000" dirty="0" err="1" smtClean="0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(int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) )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&lt;manipulate y&gt;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free(x)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85</a:t>
            </a:fld>
            <a:endParaRPr lang="en-US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782486" y="5297778"/>
            <a:ext cx="4799158" cy="132562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x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( N * </a:t>
            </a:r>
            <a:r>
              <a:rPr lang="en-GB" sz="2000" dirty="0" err="1" smtClean="0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(int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) )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&lt;manipulate x&gt;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free(x);</a:t>
            </a:r>
            <a:endParaRPr lang="en-GB" sz="2000" dirty="0" smtClean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 smtClean="0">
                <a:latin typeface="Courier New" pitchFamily="49" charset="0"/>
                <a:ea typeface="msgothic" charset="0"/>
                <a:cs typeface="msgothic" charset="0"/>
              </a:rPr>
              <a:t>free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(x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1" grpId="0"/>
      <p:bldP spid="35842" grpId="0" build="p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Referencing Freed Blocks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7651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Evil! 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838200" y="1905000"/>
            <a:ext cx="4799158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x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( N * </a:t>
            </a:r>
            <a:r>
              <a:rPr lang="en-GB" sz="2000" dirty="0" err="1" smtClean="0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(int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) )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&lt;manipulate x&gt;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free(x);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...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y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( M * </a:t>
            </a:r>
            <a:r>
              <a:rPr lang="en-GB" sz="2000" dirty="0" err="1" smtClean="0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(int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) )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for 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&lt;M;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y[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 = x[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]++;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5" grpId="0"/>
      <p:bldP spid="36866" grpId="0" build="p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287338"/>
            <a:ext cx="8716962" cy="1008062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Failing to Free </a:t>
            </a:r>
            <a:r>
              <a:rPr lang="en-GB" dirty="0" smtClean="0"/>
              <a:t>Blocks (Memory </a:t>
            </a:r>
            <a:r>
              <a:rPr lang="en-GB" dirty="0"/>
              <a:t>Leaks)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838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Slow,</a:t>
            </a:r>
            <a:r>
              <a:rPr lang="en-GB" dirty="0" smtClean="0"/>
              <a:t> silent, long</a:t>
            </a:r>
            <a:r>
              <a:rPr lang="en-GB" dirty="0"/>
              <a:t>-term killer! 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786714" y="2009775"/>
            <a:ext cx="5486400" cy="16192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foo()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int *x = malloc(N*sizeof(int));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...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" grpId="0"/>
      <p:bldP spid="37890" grpId="0" build="p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 much is reachable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 procedure is recursive</a:t>
            </a:r>
          </a:p>
          <a:p>
            <a:pPr lvl="1"/>
            <a:r>
              <a:rPr lang="en-US" dirty="0" smtClean="0"/>
              <a:t>Will we have enough stack space?</a:t>
            </a:r>
          </a:p>
          <a:p>
            <a:r>
              <a:rPr lang="en-US" dirty="0" smtClean="0"/>
              <a:t>We are garbage collecting because we are running out of memory, right?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88</a:t>
            </a:fld>
            <a:endParaRPr lang="en-US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287338"/>
            <a:ext cx="8716962" cy="1008062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Failing to Free </a:t>
            </a:r>
            <a:r>
              <a:rPr lang="en-GB" dirty="0" smtClean="0"/>
              <a:t>Blocks (Memory </a:t>
            </a:r>
            <a:r>
              <a:rPr lang="en-GB" dirty="0"/>
              <a:t>Leaks)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2937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Freeing only part of a data structure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57200" y="1885950"/>
            <a:ext cx="8339164" cy="4403386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 *next;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foo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 *head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( </a:t>
            </a:r>
            <a:r>
              <a:rPr lang="en-GB" sz="2000" dirty="0" err="1" smtClean="0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(struct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) )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head-&gt;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= 0;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head-&gt;next = NULL;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&lt;create and manipulate the rest of the list&gt;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...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free(head);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24248" y="417513"/>
            <a:ext cx="5943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Malloc Package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2913" y="1126524"/>
            <a:ext cx="8624887" cy="5486400"/>
          </a:xfrm>
          <a:ln/>
        </p:spPr>
        <p:txBody>
          <a:bodyPr/>
          <a:lstStyle/>
          <a:p>
            <a:pPr marL="346075" indent="-346075">
              <a:lnSpc>
                <a:spcPct val="94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#include &lt;</a:t>
            </a:r>
            <a:r>
              <a:rPr lang="en-GB" sz="2000" dirty="0" err="1">
                <a:latin typeface="Courier New" pitchFamily="49" charset="0"/>
              </a:rPr>
              <a:t>stdlib.h</a:t>
            </a:r>
            <a:r>
              <a:rPr lang="en-GB" sz="2000" dirty="0">
                <a:latin typeface="Courier New" pitchFamily="49" charset="0"/>
              </a:rPr>
              <a:t>&gt;</a:t>
            </a: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void *</a:t>
            </a:r>
            <a:r>
              <a:rPr lang="en-GB" sz="2000" dirty="0" err="1">
                <a:latin typeface="Courier New" pitchFamily="49" charset="0"/>
              </a:rPr>
              <a:t>malloc</a:t>
            </a:r>
            <a:r>
              <a:rPr lang="en-GB" sz="2000" dirty="0">
                <a:latin typeface="Courier New" pitchFamily="49" charset="0"/>
              </a:rPr>
              <a:t>(</a:t>
            </a:r>
            <a:r>
              <a:rPr lang="en-GB" sz="2000" dirty="0" err="1">
                <a:latin typeface="Courier New" pitchFamily="49" charset="0"/>
              </a:rPr>
              <a:t>size_t</a:t>
            </a:r>
            <a:r>
              <a:rPr lang="en-GB" sz="2000" dirty="0">
                <a:latin typeface="Courier New" pitchFamily="49" charset="0"/>
              </a:rPr>
              <a:t> size)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 smtClean="0"/>
              <a:t>Successful</a:t>
            </a:r>
            <a:r>
              <a:rPr lang="en-GB" dirty="0"/>
              <a:t>:</a:t>
            </a:r>
          </a:p>
          <a:p>
            <a:pPr lvl="2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Returns a pointer to a memory block of at least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GB" dirty="0"/>
              <a:t> </a:t>
            </a:r>
            <a:r>
              <a:rPr lang="en-GB" dirty="0" smtClean="0"/>
              <a:t>bytes</a:t>
            </a:r>
            <a:br>
              <a:rPr lang="en-GB" dirty="0" smtClean="0"/>
            </a:br>
            <a:r>
              <a:rPr lang="en-GB" dirty="0" smtClean="0"/>
              <a:t>(typically</a:t>
            </a:r>
            <a:r>
              <a:rPr lang="en-GB" dirty="0"/>
              <a:t>) aligned to 8-byte boundary</a:t>
            </a:r>
          </a:p>
          <a:p>
            <a:pPr lvl="2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If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size == 0</a:t>
            </a:r>
            <a:r>
              <a:rPr lang="en-GB" dirty="0"/>
              <a:t>, returns NULL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 smtClean="0"/>
              <a:t>Unsuccessful</a:t>
            </a:r>
            <a:r>
              <a:rPr lang="en-GB" dirty="0"/>
              <a:t>: returns NULL (0) and sets </a:t>
            </a:r>
            <a:r>
              <a:rPr lang="en-GB" dirty="0" err="1" smtClean="0"/>
              <a:t>errno</a:t>
            </a:r>
            <a:r>
              <a:rPr lang="en-GB" dirty="0" smtClean="0"/>
              <a:t> (a global variable)</a:t>
            </a: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 smtClean="0">
                <a:latin typeface="Courier New" pitchFamily="49" charset="0"/>
              </a:rPr>
              <a:t>void </a:t>
            </a:r>
            <a:r>
              <a:rPr lang="en-GB" sz="2000" dirty="0" err="1" smtClean="0">
                <a:latin typeface="Courier New" pitchFamily="49" charset="0"/>
              </a:rPr>
              <a:t>free(void</a:t>
            </a:r>
            <a:r>
              <a:rPr lang="en-GB" sz="2000" dirty="0" smtClean="0">
                <a:latin typeface="Courier New" pitchFamily="49" charset="0"/>
              </a:rPr>
              <a:t> *</a:t>
            </a:r>
            <a:r>
              <a:rPr lang="en-GB" sz="2000" dirty="0" err="1" smtClean="0">
                <a:latin typeface="Courier New" pitchFamily="49" charset="0"/>
              </a:rPr>
              <a:t>p</a:t>
            </a:r>
            <a:r>
              <a:rPr lang="en-GB" sz="2000" dirty="0" smtClean="0">
                <a:latin typeface="Courier New" pitchFamily="49" charset="0"/>
              </a:rPr>
              <a:t>)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 smtClean="0"/>
              <a:t>Returns </a:t>
            </a:r>
            <a:r>
              <a:rPr lang="en-GB" dirty="0"/>
              <a:t>the block pointed at by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/>
              <a:t> </a:t>
            </a:r>
            <a:r>
              <a:rPr lang="en-GB" dirty="0" smtClean="0"/>
              <a:t>to the </a:t>
            </a:r>
            <a:r>
              <a:rPr lang="en-GB" dirty="0"/>
              <a:t>pool of available memory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/>
              <a:t> must come from a previous call to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smtClean="0"/>
              <a:t>or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realloc</a:t>
            </a:r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0" i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GB" b="0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nything_else</a:t>
            </a:r>
            <a:r>
              <a:rPr lang="en-GB" b="0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()? </a:t>
            </a:r>
            <a:r>
              <a:rPr lang="en-GB" b="0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/>
              </a:rPr>
              <a:t></a:t>
            </a:r>
            <a:endParaRPr lang="en-GB" b="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75115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Referencing a pointer instead of the object it points to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838200" y="2015273"/>
            <a:ext cx="6646118" cy="255672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*</a:t>
            </a:r>
            <a:r>
              <a:rPr lang="en-GB" sz="2000" dirty="0" err="1" smtClean="0">
                <a:latin typeface="Courier New" pitchFamily="49" charset="0"/>
                <a:ea typeface="msgothic" charset="0"/>
                <a:cs typeface="msgothic" charset="0"/>
              </a:rPr>
              <a:t>getPacket(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*packets,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*size)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*packet;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packet =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 packets[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0];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 packets[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0] =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 packets[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*size - 1];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*size--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;  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ea typeface="msgothic" charset="0"/>
                <a:cs typeface="msgothic" charset="0"/>
              </a:rPr>
              <a:t>// what is happening here?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 smtClean="0">
                <a:latin typeface="Courier New" pitchFamily="49" charset="0"/>
                <a:ea typeface="msgothic" charset="0"/>
                <a:cs typeface="msgothic" charset="0"/>
              </a:rPr>
              <a:t>reorderPackets(packets</a:t>
            </a:r>
            <a:r>
              <a:rPr lang="en-GB" sz="2000" dirty="0" smtClean="0">
                <a:latin typeface="Courier New" pitchFamily="49" charset="0"/>
                <a:ea typeface="msgothic" charset="0"/>
                <a:cs typeface="msgothic" charset="0"/>
              </a:rPr>
              <a:t>, 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*size, 0);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return(packet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Dealing With Memory Bugs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522446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Conventional debugger (</a:t>
            </a:r>
            <a:r>
              <a:rPr lang="en-GB" dirty="0" err="1">
                <a:latin typeface="Courier New" pitchFamily="49" charset="0"/>
              </a:rPr>
              <a:t>gdb</a:t>
            </a:r>
            <a:r>
              <a:rPr lang="en-GB" dirty="0"/>
              <a:t>)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Good for finding  bad pointer dereferences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Hard to detect the other memory bugs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Debugging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/>
              <a:t> (</a:t>
            </a:r>
            <a:r>
              <a:rPr lang="en-GB" dirty="0" err="1"/>
              <a:t>UToronto</a:t>
            </a:r>
            <a:r>
              <a:rPr lang="en-GB" dirty="0"/>
              <a:t> CSRI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/>
              <a:t>)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Wrapper around conventional </a:t>
            </a:r>
            <a:r>
              <a:rPr lang="en-GB" b="1" dirty="0" err="1">
                <a:latin typeface="Courier New" pitchFamily="49" charset="0"/>
              </a:rPr>
              <a:t>malloc</a:t>
            </a:r>
            <a:endParaRPr lang="en-GB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Detects memory bugs at </a:t>
            </a:r>
            <a:r>
              <a:rPr lang="en-GB" b="1" dirty="0" err="1">
                <a:latin typeface="Courier New" pitchFamily="49" charset="0"/>
              </a:rPr>
              <a:t>malloc</a:t>
            </a:r>
            <a:r>
              <a:rPr lang="en-GB" dirty="0"/>
              <a:t> and </a:t>
            </a:r>
            <a:r>
              <a:rPr lang="en-GB" b="1" dirty="0">
                <a:latin typeface="Courier New" pitchFamily="49" charset="0"/>
              </a:rPr>
              <a:t>free</a:t>
            </a:r>
            <a:r>
              <a:rPr lang="en-GB" dirty="0">
                <a:latin typeface="Courier New" pitchFamily="49" charset="0"/>
              </a:rPr>
              <a:t> </a:t>
            </a:r>
            <a:r>
              <a:rPr lang="en-GB" dirty="0"/>
              <a:t>boundaries</a:t>
            </a:r>
          </a:p>
          <a:p>
            <a:pPr lvl="2">
              <a:lnSpc>
                <a:spcPct val="9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overwrites that corrupt heap structures</a:t>
            </a:r>
          </a:p>
          <a:p>
            <a:pPr lvl="2">
              <a:lnSpc>
                <a:spcPct val="9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Some instances of freeing blocks multiple times</a:t>
            </a:r>
          </a:p>
          <a:p>
            <a:pPr lvl="2">
              <a:lnSpc>
                <a:spcPct val="9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leaks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Cannot detect all memory bugs</a:t>
            </a:r>
          </a:p>
          <a:p>
            <a:pPr lvl="2">
              <a:lnSpc>
                <a:spcPct val="9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Overwrites into the middle of allocated blocks</a:t>
            </a:r>
          </a:p>
          <a:p>
            <a:pPr lvl="2">
              <a:lnSpc>
                <a:spcPct val="9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Freeing block twice that has been reallocated in the interim</a:t>
            </a:r>
          </a:p>
          <a:p>
            <a:pPr lvl="2">
              <a:lnSpc>
                <a:spcPct val="9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Referencing freed blocks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10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01-overview</Template>
  <TotalTime>21113</TotalTime>
  <Words>6039</Words>
  <Application>Microsoft Macintosh PowerPoint</Application>
  <PresentationFormat>On-screen Show (4:3)</PresentationFormat>
  <Paragraphs>1334</Paragraphs>
  <Slides>91</Slides>
  <Notes>88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91</vt:i4>
      </vt:variant>
    </vt:vector>
  </HeadingPairs>
  <TitlesOfParts>
    <vt:vector size="92" baseType="lpstr">
      <vt:lpstr>template2010</vt:lpstr>
      <vt:lpstr>Today</vt:lpstr>
      <vt:lpstr>VM Simplifies Memory Layout</vt:lpstr>
      <vt:lpstr>Process Memory Image</vt:lpstr>
      <vt:lpstr>Memory Allocation</vt:lpstr>
      <vt:lpstr>Process Memory Image</vt:lpstr>
      <vt:lpstr>Dynamic Memory Allocation</vt:lpstr>
      <vt:lpstr>Dynamic Memory Allocation</vt:lpstr>
      <vt:lpstr>Malloc Package</vt:lpstr>
      <vt:lpstr>Malloc Package</vt:lpstr>
      <vt:lpstr>Malloc Package</vt:lpstr>
      <vt:lpstr>Malloc Example</vt:lpstr>
      <vt:lpstr>Assumptions Made in This Lecture</vt:lpstr>
      <vt:lpstr>Allocation Example</vt:lpstr>
      <vt:lpstr>Allocation Example</vt:lpstr>
      <vt:lpstr>Allocation Example</vt:lpstr>
      <vt:lpstr>Allocation Example</vt:lpstr>
      <vt:lpstr>Allocation Example</vt:lpstr>
      <vt:lpstr>Allocation Example</vt:lpstr>
      <vt:lpstr>Allocation Example</vt:lpstr>
      <vt:lpstr>Allocation Example</vt:lpstr>
      <vt:lpstr>How are going to implement that?!?</vt:lpstr>
      <vt:lpstr>Constraints</vt:lpstr>
      <vt:lpstr>Constraints</vt:lpstr>
      <vt:lpstr>Constraints</vt:lpstr>
      <vt:lpstr>Constraints</vt:lpstr>
      <vt:lpstr>Constraints</vt:lpstr>
      <vt:lpstr>Constraints</vt:lpstr>
      <vt:lpstr>Constraints</vt:lpstr>
      <vt:lpstr>Performance Goal: Throughput</vt:lpstr>
      <vt:lpstr>Performance Goal: Throughput</vt:lpstr>
      <vt:lpstr>Performance Goal: Peak Memory Utilization</vt:lpstr>
      <vt:lpstr>Performance Goal: Peak Memory Utilization</vt:lpstr>
      <vt:lpstr>Performance Goal: Peak Memory Utilization</vt:lpstr>
      <vt:lpstr>Fragmentation</vt:lpstr>
      <vt:lpstr>Internal Fragmentation</vt:lpstr>
      <vt:lpstr>External Fragmentation</vt:lpstr>
      <vt:lpstr>External Fragmentation</vt:lpstr>
      <vt:lpstr>External Fragmentation</vt:lpstr>
      <vt:lpstr>External Fragmentation</vt:lpstr>
      <vt:lpstr>Implementation Issues</vt:lpstr>
      <vt:lpstr>Knowing How Much to Free</vt:lpstr>
      <vt:lpstr>Keeping Track of Free Blocks</vt:lpstr>
      <vt:lpstr>Implicit List</vt:lpstr>
      <vt:lpstr>Example</vt:lpstr>
      <vt:lpstr>Implicit List: Finding a Free Block</vt:lpstr>
      <vt:lpstr>Implicit List: Allocating in Free Block</vt:lpstr>
      <vt:lpstr>Implicit List: Allocating in Free Block</vt:lpstr>
      <vt:lpstr>Implicit List: Freeing a Block</vt:lpstr>
      <vt:lpstr>Implicit List: Coalescing</vt:lpstr>
      <vt:lpstr>Implicit List: Bidirectional Coalescing </vt:lpstr>
      <vt:lpstr>Constant Time Coalescing</vt:lpstr>
      <vt:lpstr>Constant Time Coalescing</vt:lpstr>
      <vt:lpstr>Implicit Lists: Summary</vt:lpstr>
      <vt:lpstr>Keeping Track of Free Blocks</vt:lpstr>
      <vt:lpstr>Explicit Free Lists</vt:lpstr>
      <vt:lpstr>Explicit Free Lists</vt:lpstr>
      <vt:lpstr>Allocating From Explicit Free Lists</vt:lpstr>
      <vt:lpstr>Freeing With Explicit Free Lists</vt:lpstr>
      <vt:lpstr>Freeing With a LIFO Policy (Case 1)</vt:lpstr>
      <vt:lpstr>Freeing With a LIFO Policy (Case 2)</vt:lpstr>
      <vt:lpstr>Freeing With a LIFO Policy (Case 3)</vt:lpstr>
      <vt:lpstr>Freeing With a LIFO Policy (Case 4)</vt:lpstr>
      <vt:lpstr>Explicit List Summary</vt:lpstr>
      <vt:lpstr>Keeping Track of Free Blocks</vt:lpstr>
      <vt:lpstr>Segregated List (Seglist) Allocators</vt:lpstr>
      <vt:lpstr>Seglist Allocator</vt:lpstr>
      <vt:lpstr>Seglist Allocator (cont.)</vt:lpstr>
      <vt:lpstr>Summary of Key Allocator Policies</vt:lpstr>
      <vt:lpstr>Implicit Memory Management: Garbage Collection</vt:lpstr>
      <vt:lpstr>Garbage Collection</vt:lpstr>
      <vt:lpstr>Classical GC Algorithms</vt:lpstr>
      <vt:lpstr>Memory as a Graph</vt:lpstr>
      <vt:lpstr>Mark and Sweep Collecting</vt:lpstr>
      <vt:lpstr>Assumptions For a Simple Implementation</vt:lpstr>
      <vt:lpstr>Mark and Sweep (cont.)</vt:lpstr>
      <vt:lpstr>Conservative Mark &amp; Sweep in C</vt:lpstr>
      <vt:lpstr>Memory-Related Perils and Pitfalls</vt:lpstr>
      <vt:lpstr>Dereferencing Bad Pointers</vt:lpstr>
      <vt:lpstr>Reading Uninitialized Memory</vt:lpstr>
      <vt:lpstr>Overwriting Memory</vt:lpstr>
      <vt:lpstr>Overwriting Memory</vt:lpstr>
      <vt:lpstr>Overwriting Memory</vt:lpstr>
      <vt:lpstr>Overwriting Memory</vt:lpstr>
      <vt:lpstr>Referencing Nonexistent Variables</vt:lpstr>
      <vt:lpstr>Freeing Blocks Multiple Times</vt:lpstr>
      <vt:lpstr>Referencing Freed Blocks</vt:lpstr>
      <vt:lpstr>Failing to Free Blocks (Memory Leaks)</vt:lpstr>
      <vt:lpstr>Too much is reachable</vt:lpstr>
      <vt:lpstr>Failing to Free Blocks (Memory Leaks)</vt:lpstr>
      <vt:lpstr>Overwriting Memory</vt:lpstr>
      <vt:lpstr>Dealing With Memory Bugs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Luis Ceze</cp:lastModifiedBy>
  <cp:revision>326</cp:revision>
  <cp:lastPrinted>2010-05-17T07:03:45Z</cp:lastPrinted>
  <dcterms:created xsi:type="dcterms:W3CDTF">2010-05-19T18:07:38Z</dcterms:created>
  <dcterms:modified xsi:type="dcterms:W3CDTF">2011-11-16T20:22:33Z</dcterms:modified>
</cp:coreProperties>
</file>