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59"/>
  </p:notesMasterIdLst>
  <p:handoutMasterIdLst>
    <p:handoutMasterId r:id="rId60"/>
  </p:handoutMasterIdLst>
  <p:sldIdLst>
    <p:sldId id="880" r:id="rId2"/>
    <p:sldId id="937" r:id="rId3"/>
    <p:sldId id="938" r:id="rId4"/>
    <p:sldId id="939" r:id="rId5"/>
    <p:sldId id="940" r:id="rId6"/>
    <p:sldId id="881" r:id="rId7"/>
    <p:sldId id="882" r:id="rId8"/>
    <p:sldId id="883" r:id="rId9"/>
    <p:sldId id="884" r:id="rId10"/>
    <p:sldId id="941" r:id="rId11"/>
    <p:sldId id="885" r:id="rId12"/>
    <p:sldId id="886" r:id="rId13"/>
    <p:sldId id="887" r:id="rId14"/>
    <p:sldId id="888" r:id="rId15"/>
    <p:sldId id="942" r:id="rId16"/>
    <p:sldId id="890" r:id="rId17"/>
    <p:sldId id="891" r:id="rId18"/>
    <p:sldId id="892" r:id="rId19"/>
    <p:sldId id="943" r:id="rId20"/>
    <p:sldId id="944" r:id="rId21"/>
    <p:sldId id="945" r:id="rId22"/>
    <p:sldId id="946" r:id="rId23"/>
    <p:sldId id="949" r:id="rId24"/>
    <p:sldId id="950" r:id="rId25"/>
    <p:sldId id="948" r:id="rId26"/>
    <p:sldId id="894" r:id="rId27"/>
    <p:sldId id="895" r:id="rId28"/>
    <p:sldId id="896" r:id="rId29"/>
    <p:sldId id="951" r:id="rId30"/>
    <p:sldId id="952" r:id="rId31"/>
    <p:sldId id="897" r:id="rId32"/>
    <p:sldId id="898" r:id="rId33"/>
    <p:sldId id="899" r:id="rId34"/>
    <p:sldId id="900" r:id="rId35"/>
    <p:sldId id="901" r:id="rId36"/>
    <p:sldId id="953" r:id="rId37"/>
    <p:sldId id="902" r:id="rId38"/>
    <p:sldId id="903" r:id="rId39"/>
    <p:sldId id="904" r:id="rId40"/>
    <p:sldId id="905" r:id="rId41"/>
    <p:sldId id="906" r:id="rId42"/>
    <p:sldId id="907" r:id="rId43"/>
    <p:sldId id="954" r:id="rId44"/>
    <p:sldId id="908" r:id="rId45"/>
    <p:sldId id="909" r:id="rId46"/>
    <p:sldId id="910" r:id="rId47"/>
    <p:sldId id="911" r:id="rId48"/>
    <p:sldId id="912" r:id="rId49"/>
    <p:sldId id="913" r:id="rId50"/>
    <p:sldId id="914" r:id="rId51"/>
    <p:sldId id="936" r:id="rId52"/>
    <p:sldId id="915" r:id="rId53"/>
    <p:sldId id="916" r:id="rId54"/>
    <p:sldId id="917" r:id="rId55"/>
    <p:sldId id="925" r:id="rId56"/>
    <p:sldId id="918" r:id="rId57"/>
    <p:sldId id="935" r:id="rId58"/>
  </p:sldIdLst>
  <p:sldSz cx="9144000" cy="6858000" type="screen4x3"/>
  <p:notesSz cx="7302500" cy="9586913"/>
  <p:custDataLst>
    <p:tags r:id="rId6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CE455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9" autoAdjust="0"/>
    <p:restoredTop sz="94660" autoAdjust="0"/>
  </p:normalViewPr>
  <p:slideViewPr>
    <p:cSldViewPr snapToGrid="0">
      <p:cViewPr>
        <p:scale>
          <a:sx n="125" d="100"/>
          <a:sy n="125" d="100"/>
        </p:scale>
        <p:origin x="-3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58768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tags" Target="tags/tag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939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2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474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 (VM)</a:t>
            </a:r>
          </a:p>
          <a:p>
            <a:pPr lvl="1"/>
            <a:r>
              <a:rPr lang="en-US" dirty="0" smtClean="0"/>
              <a:t>Overview and motivation</a:t>
            </a:r>
          </a:p>
          <a:p>
            <a:pPr lvl="1"/>
            <a:r>
              <a:rPr lang="en-US" dirty="0" smtClean="0"/>
              <a:t>VM as tool for caching</a:t>
            </a:r>
          </a:p>
          <a:p>
            <a:pPr lvl="1"/>
            <a:r>
              <a:rPr lang="en-US" dirty="0" smtClean="0"/>
              <a:t>VM as tool for memory management</a:t>
            </a:r>
          </a:p>
          <a:p>
            <a:pPr lvl="1"/>
            <a:r>
              <a:rPr lang="en-US" dirty="0" smtClean="0"/>
              <a:t>VM as tool for memory protection</a:t>
            </a:r>
          </a:p>
          <a:p>
            <a:pPr lvl="1"/>
            <a:r>
              <a:rPr lang="en-US" dirty="0" smtClean="0"/>
              <a:t>Address translation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3: How To Protect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59129" y="12954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0" y="17526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9800" y="1723105"/>
            <a:ext cx="1293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626194"/>
            <a:ext cx="1296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j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0" y="22098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0" idx="3"/>
          </p:cNvCxnSpPr>
          <p:nvPr/>
        </p:nvCxnSpPr>
        <p:spPr bwMode="auto">
          <a:xfrm>
            <a:off x="3503167" y="1953938"/>
            <a:ext cx="1830833" cy="3406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7" idx="3"/>
          </p:cNvCxnSpPr>
          <p:nvPr/>
        </p:nvCxnSpPr>
        <p:spPr bwMode="auto">
          <a:xfrm flipV="1">
            <a:off x="3506373" y="2359494"/>
            <a:ext cx="1827627" cy="49753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itle 1"/>
          <p:cNvSpPr txBox="1">
            <a:spLocks/>
          </p:cNvSpPr>
          <p:nvPr/>
        </p:nvSpPr>
        <p:spPr bwMode="auto">
          <a:xfrm>
            <a:off x="356484" y="3733800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 4: How To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Share?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9129" y="44196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34000" y="48768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09800" y="4847305"/>
            <a:ext cx="1293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5750394"/>
            <a:ext cx="1296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j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34000" y="53340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0" idx="3"/>
          </p:cNvCxnSpPr>
          <p:nvPr/>
        </p:nvCxnSpPr>
        <p:spPr bwMode="auto">
          <a:xfrm>
            <a:off x="3503167" y="5078138"/>
            <a:ext cx="1830833" cy="3406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flipV="1">
            <a:off x="3506373" y="5483694"/>
            <a:ext cx="1827627" cy="49753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2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20" grpId="0"/>
      <p:bldP spid="21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89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Solution: Level Of Indirection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9113" y="5715000"/>
            <a:ext cx="8320087" cy="990600"/>
          </a:xfrm>
          <a:ln/>
        </p:spPr>
        <p:txBody>
          <a:bodyPr lIns="0" tIns="0" rIns="0" bIns="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process gets its own private </a:t>
            </a:r>
            <a:r>
              <a:rPr lang="en-GB" dirty="0" smtClean="0"/>
              <a:t>memory space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Solves the previous problems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4998" y="24354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memory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204555"/>
            <a:ext cx="135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Virtual memory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3730823"/>
            <a:ext cx="135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Virtual memory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882" y="1900535"/>
            <a:ext cx="1373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491335"/>
            <a:ext cx="1383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1752600"/>
            <a:ext cx="2514600" cy="32004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rgbClr val="990000"/>
                </a:solidFill>
                <a:latin typeface="+mn-lt"/>
              </a:rPr>
              <a:t>mapping</a:t>
            </a:r>
            <a:endParaRPr lang="en-US" sz="36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133600" y="2057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 bwMode="auto">
          <a:xfrm>
            <a:off x="2133600" y="4431268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 bwMode="auto">
          <a:xfrm>
            <a:off x="2133600" y="3200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 bwMode="auto">
          <a:xfrm>
            <a:off x="5867400" y="3200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1676400" y="15240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676400" y="40386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075349" y="2737301"/>
            <a:ext cx="4572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>
            <a:off x="1529834" y="3311135"/>
            <a:ext cx="750332" cy="1588"/>
          </a:xfrm>
          <a:prstGeom prst="line">
            <a:avLst/>
          </a:prstGeom>
          <a:noFill/>
          <a:ln w="6985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 smtClean="0">
                <a:solidFill>
                  <a:srgbClr val="990000"/>
                </a:solidFill>
              </a:rPr>
              <a:t>Virtual address space: </a:t>
            </a:r>
            <a:r>
              <a:rPr lang="en-US" sz="2000" b="0" dirty="0" smtClean="0"/>
              <a:t>Set of N = 2</a:t>
            </a:r>
            <a:r>
              <a:rPr lang="en-US" sz="2000" b="0" baseline="30000" dirty="0" smtClean="0"/>
              <a:t>n</a:t>
            </a:r>
            <a:r>
              <a:rPr lang="en-US" sz="2000" b="0" dirty="0" smtClean="0"/>
              <a:t> virtual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N-1}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 smtClean="0"/>
              <a:t>Set of M = 2</a:t>
            </a:r>
            <a:r>
              <a:rPr lang="en-US" sz="2000" b="0" baseline="30000" dirty="0" smtClean="0"/>
              <a:t>m</a:t>
            </a:r>
            <a:r>
              <a:rPr lang="en-US" sz="2000" b="0" dirty="0" smtClean="0"/>
              <a:t> physical addresses ( </a:t>
            </a:r>
            <a:r>
              <a:rPr lang="en-US" sz="2000" b="0" dirty="0" err="1" smtClean="0"/>
              <a:t>n</a:t>
            </a:r>
            <a:r>
              <a:rPr lang="en-US" sz="2000" b="0" dirty="0" smtClean="0"/>
              <a:t> &gt;&gt; </a:t>
            </a:r>
            <a:r>
              <a:rPr lang="en-US" sz="2000" b="0" dirty="0" err="1" smtClean="0"/>
              <a:t>m</a:t>
            </a:r>
            <a:r>
              <a:rPr lang="en-US" sz="2000" b="0" dirty="0" smtClean="0"/>
              <a:t> )</a:t>
            </a:r>
            <a:br>
              <a:rPr lang="en-US" sz="2000" b="0" dirty="0" smtClean="0"/>
            </a:br>
            <a:r>
              <a:rPr lang="en-US" sz="2000" b="0" dirty="0" smtClean="0"/>
              <a:t>		{0, 1, 2, 3, …, M-1}</a:t>
            </a:r>
          </a:p>
          <a:p>
            <a:endParaRPr lang="en-US" sz="2000" b="0" dirty="0" smtClean="0"/>
          </a:p>
          <a:p>
            <a:r>
              <a:rPr lang="en-US" sz="2000" dirty="0" smtClean="0"/>
              <a:t>Every byte in main memory: </a:t>
            </a:r>
            <a:br>
              <a:rPr lang="en-US" sz="2000" dirty="0" smtClean="0"/>
            </a:br>
            <a:r>
              <a:rPr lang="en-US" sz="2000" dirty="0" smtClean="0"/>
              <a:t>one physical address, one (or more) virtual addresses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“simple” systems like embedded </a:t>
            </a:r>
            <a:r>
              <a:rPr lang="en-GB" dirty="0"/>
              <a:t>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19400" y="22263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71900" y="48482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</a:t>
            </a:r>
            <a:r>
              <a:rPr lang="en-GB" dirty="0" smtClean="0"/>
              <a:t>Virtual Addressing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all modern desktops, laptops, workstations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One of the great ideas in computer science</a:t>
            </a:r>
          </a:p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</a:t>
            </a:r>
            <a:r>
              <a:rPr lang="en-GB" dirty="0" smtClean="0"/>
              <a:t>Memory (VM)?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Efficient </a:t>
            </a:r>
            <a:r>
              <a:rPr lang="en-GB" dirty="0">
                <a:effectLst/>
              </a:rPr>
              <a:t>use of limited main memory (RAM)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RAM as a cache for the parts of a virtual address space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non-cached parts stored on disk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(unallocated) non-cached parts stored nowhere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only active areas of virtual address space in memory</a:t>
            </a:r>
          </a:p>
          <a:p>
            <a:pPr lvl="2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transfer data back and forth as needed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Simplifies </a:t>
            </a:r>
            <a:r>
              <a:rPr lang="en-GB" dirty="0">
                <a:effectLst/>
              </a:rPr>
              <a:t>memory management for programmers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</a:t>
            </a:r>
            <a:r>
              <a:rPr lang="en-GB" dirty="0" smtClean="0"/>
              <a:t>the same </a:t>
            </a:r>
            <a:r>
              <a:rPr lang="en-GB" dirty="0"/>
              <a:t>full, private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Isolates </a:t>
            </a:r>
            <a:r>
              <a:rPr lang="en-GB" dirty="0">
                <a:effectLst/>
              </a:rPr>
              <a:t>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because they operate in different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process cannot access privileged information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sections of address spaces have different permissions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903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69419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Caching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1827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/>
              <a:t>Virtual </a:t>
            </a:r>
            <a:r>
              <a:rPr lang="en-GB" sz="2000" i="1" dirty="0" smtClean="0"/>
              <a:t>memory: </a:t>
            </a:r>
            <a:r>
              <a:rPr lang="en-GB" sz="2000" dirty="0" smtClean="0"/>
              <a:t>array </a:t>
            </a:r>
            <a:r>
              <a:rPr lang="en-GB" sz="2000" dirty="0"/>
              <a:t>of </a:t>
            </a:r>
            <a:r>
              <a:rPr lang="en-GB" sz="2000" dirty="0" smtClean="0"/>
              <a:t>N = 2</a:t>
            </a:r>
            <a:r>
              <a:rPr lang="en-GB" sz="2000" baseline="30000" dirty="0" smtClean="0"/>
              <a:t>n</a:t>
            </a:r>
            <a:r>
              <a:rPr lang="en-GB" sz="2000" dirty="0" smtClean="0"/>
              <a:t> </a:t>
            </a:r>
            <a:r>
              <a:rPr lang="en-GB" sz="2000" dirty="0"/>
              <a:t>contiguous bytes</a:t>
            </a:r>
          </a:p>
          <a:p>
            <a:pPr lvl="1"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think of the array </a:t>
            </a:r>
            <a:r>
              <a:rPr lang="en-GB" dirty="0" smtClean="0"/>
              <a:t>(allocated part) as </a:t>
            </a:r>
            <a:r>
              <a:rPr lang="en-GB" dirty="0"/>
              <a:t>being stored on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Physical main memory </a:t>
            </a:r>
            <a:r>
              <a:rPr lang="en-GB" sz="2000" dirty="0"/>
              <a:t>(</a:t>
            </a:r>
            <a:r>
              <a:rPr lang="en-GB" sz="2000" dirty="0" smtClean="0"/>
              <a:t>DRAM) = cache for allocated virtual memory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Blocks are called pages; size = 2</a:t>
            </a:r>
            <a:r>
              <a:rPr lang="en-GB" sz="2000" baseline="30000" dirty="0" smtClean="0"/>
              <a:t>p</a:t>
            </a:r>
            <a:endParaRPr lang="en-GB" sz="2000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273800" y="50736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150062" y="50530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891213" y="31480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73800" y="39433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273800" y="41719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73800" y="44005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457575" y="52800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63535" y="36877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963535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652552" y="52768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148013" y="31480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457575" y="36984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457575" y="39270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457575" y="41556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457575" y="43815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457575" y="46069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457575" y="48355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150062" y="39131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150062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371975" y="40354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273800" y="48450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371975" y="47529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457575" y="50577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6273800" y="46291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4371975" y="47513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318000" y="35814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318000" y="5378450"/>
            <a:ext cx="398164" cy="24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2</a:t>
            </a:r>
            <a:r>
              <a:rPr lang="en-GB" sz="1000" baseline="30000" dirty="0" smtClean="0">
                <a:latin typeface="Calibri" pitchFamily="34" charset="0"/>
              </a:rPr>
              <a:t>n</a:t>
            </a:r>
            <a:r>
              <a:rPr lang="en-GB" sz="1000" dirty="0" smtClean="0">
                <a:latin typeface="Calibri" pitchFamily="34" charset="0"/>
              </a:rPr>
              <a:t>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916516" y="5186007"/>
            <a:ext cx="420606" cy="24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2</a:t>
            </a:r>
            <a:r>
              <a:rPr lang="en-GB" sz="1000" baseline="30000" dirty="0" smtClean="0">
                <a:latin typeface="Calibri" pitchFamily="34" charset="0"/>
              </a:rPr>
              <a:t>m</a:t>
            </a:r>
            <a:r>
              <a:rPr lang="en-GB" sz="1000" dirty="0" smtClean="0">
                <a:latin typeface="Calibri" pitchFamily="34" charset="0"/>
              </a:rPr>
              <a:t>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076683" y="38272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878138" y="5823718"/>
            <a:ext cx="187876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(VP's)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667375" y="5823718"/>
            <a:ext cx="196872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(PP's)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0" y="3048000"/>
            <a:ext cx="19050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4000" dirty="0" smtClean="0">
                <a:latin typeface="+mn-lt"/>
              </a:rPr>
              <a:t>Disk</a:t>
            </a:r>
            <a:endParaRPr lang="en-US" sz="4000" dirty="0">
              <a:latin typeface="+mn-lt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rcRect r="85880" b="11420"/>
          <a:stretch>
            <a:fillRect/>
          </a:stretch>
        </p:blipFill>
        <p:spPr>
          <a:xfrm>
            <a:off x="2103438" y="4141788"/>
            <a:ext cx="774700" cy="911225"/>
          </a:xfrm>
          <a:prstGeom prst="rect">
            <a:avLst/>
          </a:prstGeom>
        </p:spPr>
      </p:pic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 bwMode="auto">
          <a:xfrm>
            <a:off x="12192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8956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>
            <a:off x="2895600" y="2514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45720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67056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Hierarchy: Core 2 Duo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467600" y="2362200"/>
            <a:ext cx="1676400" cy="449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</a:rPr>
              <a:t>Disk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0" y="23622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362200"/>
            <a:ext cx="914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L2 unified cache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1981200" y="2362200"/>
            <a:ext cx="914400" cy="1828800"/>
            <a:chOff x="1981200" y="2362200"/>
            <a:chExt cx="914400" cy="1828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981200" y="2362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L1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I-cache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3505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L1 </a:t>
              </a:r>
            </a:p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D-cache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304800" y="3505200"/>
            <a:ext cx="457200" cy="685800"/>
          </a:xfrm>
          <a:prstGeom prst="rect">
            <a:avLst/>
          </a:prstGeom>
          <a:solidFill>
            <a:srgbClr val="F1C7C7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libri" pitchFamily="34" charset="0"/>
              </a:rPr>
              <a:t>CPU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505200"/>
            <a:ext cx="457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err="1" smtClean="0">
                <a:latin typeface="Calibri" pitchFamily="34" charset="0"/>
              </a:rPr>
              <a:t>Reg</a:t>
            </a: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995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2 B/cycle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0373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8 B/cycle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4267200"/>
            <a:ext cx="1058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16 B/cycle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7676" y="4267200"/>
            <a:ext cx="1296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 B/30 cycles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5756" y="4267200"/>
            <a:ext cx="1244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Throughput: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25756" y="4538246"/>
            <a:ext cx="891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Latency: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7995" y="4538246"/>
            <a:ext cx="1046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100 cycles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50373" y="4538246"/>
            <a:ext cx="941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14 cycles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43000" y="4538246"/>
            <a:ext cx="837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3 cycles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7676" y="4538246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millions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9556" y="2055841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MB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07844" y="3200400"/>
            <a:ext cx="667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32 KB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70995" y="20574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GB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69807" y="205740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~500 GB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34200" y="67278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1219200"/>
            <a:ext cx="24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L1/L2 cache: 64 B blocks</a:t>
            </a:r>
          </a:p>
        </p:txBody>
      </p:sp>
      <p:cxnSp>
        <p:nvCxnSpPr>
          <p:cNvPr id="36" name="Elbow Connector 35"/>
          <p:cNvCxnSpPr>
            <a:stCxn id="25" idx="2"/>
            <a:endCxn id="23" idx="2"/>
          </p:cNvCxnSpPr>
          <p:nvPr/>
        </p:nvCxnSpPr>
        <p:spPr bwMode="auto">
          <a:xfrm rot="16200000" flipH="1">
            <a:off x="3306428" y="3132205"/>
            <a:ext cx="1588" cy="3489190"/>
          </a:xfrm>
          <a:prstGeom prst="bentConnector3">
            <a:avLst>
              <a:gd name="adj1" fmla="val 38320352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981200" y="5105400"/>
            <a:ext cx="2742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Miss penalty (latency): 30x</a:t>
            </a:r>
          </a:p>
        </p:txBody>
      </p:sp>
      <p:cxnSp>
        <p:nvCxnSpPr>
          <p:cNvPr id="40" name="Elbow Connector 39"/>
          <p:cNvCxnSpPr>
            <a:stCxn id="23" idx="2"/>
            <a:endCxn id="26" idx="2"/>
          </p:cNvCxnSpPr>
          <p:nvPr/>
        </p:nvCxnSpPr>
        <p:spPr bwMode="auto">
          <a:xfrm rot="16200000" flipH="1">
            <a:off x="5862629" y="4065193"/>
            <a:ext cx="1588" cy="1623213"/>
          </a:xfrm>
          <a:prstGeom prst="bentConnector3">
            <a:avLst>
              <a:gd name="adj1" fmla="val 67111293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267200" y="5950039"/>
            <a:ext cx="3162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Miss penalty (latency): 10,000x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</a:t>
            </a:r>
            <a:r>
              <a:rPr lang="en-GB" dirty="0"/>
              <a:t>slower than </a:t>
            </a:r>
            <a:r>
              <a:rPr lang="en-GB" dirty="0" smtClean="0"/>
              <a:t>DRAM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first </a:t>
            </a:r>
            <a:r>
              <a:rPr lang="en-GB" dirty="0"/>
              <a:t>byte, </a:t>
            </a:r>
            <a:r>
              <a:rPr lang="en-GB" dirty="0" smtClean="0"/>
              <a:t>faster </a:t>
            </a:r>
            <a:r>
              <a:rPr lang="en-GB" dirty="0"/>
              <a:t>for next byte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Consequences?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Locality?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Block size?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Associativity?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Write-through or write-back?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</a:t>
            </a:r>
            <a:r>
              <a:rPr lang="en-GB" dirty="0"/>
              <a:t>slower than </a:t>
            </a:r>
            <a:r>
              <a:rPr lang="en-GB" dirty="0" smtClean="0"/>
              <a:t>DRAM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first </a:t>
            </a:r>
            <a:r>
              <a:rPr lang="en-GB" dirty="0"/>
              <a:t>byte, </a:t>
            </a:r>
            <a:r>
              <a:rPr lang="en-GB" dirty="0" smtClean="0"/>
              <a:t>faster </a:t>
            </a:r>
            <a:r>
              <a:rPr lang="en-GB" dirty="0"/>
              <a:t>for next byte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Consequences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</a:t>
            </a:r>
            <a:r>
              <a:rPr lang="en-GB" dirty="0" smtClean="0"/>
              <a:t>size: typically </a:t>
            </a:r>
            <a:r>
              <a:rPr lang="en-GB" dirty="0"/>
              <a:t>4-8 </a:t>
            </a:r>
            <a:r>
              <a:rPr lang="en-GB" dirty="0" smtClean="0"/>
              <a:t>KB, sometimes 4 MB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</a:t>
            </a:r>
            <a:r>
              <a:rPr lang="en-GB" dirty="0" smtClean="0"/>
              <a:t>VP can </a:t>
            </a:r>
            <a:r>
              <a:rPr lang="en-GB" dirty="0"/>
              <a:t>be placed in </a:t>
            </a:r>
            <a:r>
              <a:rPr lang="en-GB" dirty="0" smtClean="0"/>
              <a:t>any PP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CPU caches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</a:t>
            </a:r>
            <a:r>
              <a:rPr lang="en-GB" dirty="0" smtClean="0"/>
              <a:t>sophisticated, expensive </a:t>
            </a:r>
            <a:r>
              <a:rPr lang="en-GB" dirty="0"/>
              <a:t>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017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8624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One of the most</a:t>
            </a:r>
            <a:r>
              <a:rPr lang="en-US" dirty="0" smtClean="0"/>
              <a:t> important ideas </a:t>
            </a:r>
            <a:r>
              <a:rPr lang="en-US" dirty="0"/>
              <a:t>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</a:t>
            </a:r>
            <a:r>
              <a:rPr lang="en-US" dirty="0">
                <a:solidFill>
                  <a:srgbClr val="FF0000"/>
                </a:solidFill>
              </a:rPr>
              <a:t>two key abstractions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program seems to have exclusive use of main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are these Illusions maintained?</a:t>
            </a:r>
          </a:p>
          <a:p>
            <a:pPr lvl="1"/>
            <a:r>
              <a:rPr lang="en-US" dirty="0"/>
              <a:t>Process executions interleaved (</a:t>
            </a:r>
            <a:r>
              <a:rPr lang="en-US" dirty="0" smtClean="0"/>
              <a:t>multi-tasking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Address spaces managed by virtual memory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3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</a:t>
            </a:r>
            <a:r>
              <a:rPr lang="en-GB" dirty="0" smtClean="0"/>
              <a:t>Virtual Addressing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i="1" dirty="0" smtClean="0">
                <a:solidFill>
                  <a:srgbClr val="FF0000"/>
                </a:solidFill>
              </a:rPr>
              <a:t>How would you do the VA -&gt; PA translation?</a:t>
            </a:r>
          </a:p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832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8727" y="6320118"/>
            <a:ext cx="1905000" cy="4566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>
            <a:lvl1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4039930" indent="-33629639"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10291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820583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230874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641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fld id="{12D759B2-90BE-594C-B424-7E4E0687688D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Indirection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600" dirty="0">
                <a:latin typeface="Trebuchet MS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600" dirty="0">
                <a:latin typeface="Trebuchet MS" charset="0"/>
                <a:ea typeface="ＭＳ Ｐゴシック" charset="0"/>
                <a:cs typeface="ＭＳ Ｐゴシック" charset="0"/>
              </a:rPr>
              <a:t>Any problem in CS can be solved by adding a level of indirection</a:t>
            </a:r>
            <a:r>
              <a:rPr lang="ja-JP" altLang="en-US" sz="1600" dirty="0">
                <a:latin typeface="Trebuchet MS" charset="0"/>
                <a:ea typeface="ＭＳ Ｐゴシック" charset="0"/>
                <a:cs typeface="ＭＳ Ｐゴシック" charset="0"/>
              </a:rPr>
              <a:t>”</a:t>
            </a:r>
            <a:endParaRPr lang="en-US" sz="160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sz="160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Without Indirection</a:t>
            </a:r>
          </a:p>
          <a:p>
            <a:endParaRPr lang="en-US" sz="160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r>
              <a:rPr lang="en-US" sz="1600" dirty="0">
                <a:solidFill>
                  <a:srgbClr val="03941A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With Indirection</a:t>
            </a:r>
          </a:p>
          <a:p>
            <a:endParaRPr lang="en-US" sz="160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730832" lvl="1"/>
            <a:endParaRPr lang="en-US" sz="1400" dirty="0">
              <a:latin typeface="Trebuchet MS" charset="0"/>
              <a:ea typeface="ＭＳ Ｐゴシック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788727" y="3068434"/>
            <a:ext cx="165719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2216727" y="3294529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2078182" y="2958353"/>
            <a:ext cx="841359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Name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6858000" y="3092824"/>
            <a:ext cx="845392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/>
              <a:t>Thing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6788727" y="4345905"/>
            <a:ext cx="165719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4918363" y="4572000"/>
            <a:ext cx="18703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2078182" y="4235824"/>
            <a:ext cx="841359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Name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6858000" y="4370294"/>
            <a:ext cx="845392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/>
              <a:t>Thing</a:t>
            </a: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2216727" y="4572000"/>
            <a:ext cx="249381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4710546" y="4345905"/>
            <a:ext cx="415636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1519" name="Rectangle 14"/>
          <p:cNvSpPr>
            <a:spLocks noChangeArrowheads="1"/>
          </p:cNvSpPr>
          <p:nvPr/>
        </p:nvSpPr>
        <p:spPr bwMode="auto">
          <a:xfrm>
            <a:off x="6788727" y="4951023"/>
            <a:ext cx="165719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6858000" y="4975412"/>
            <a:ext cx="845392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/>
              <a:t>Thing</a:t>
            </a:r>
          </a:p>
        </p:txBody>
      </p:sp>
      <p:pic>
        <p:nvPicPr>
          <p:cNvPr id="21521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5" y="1879381"/>
            <a:ext cx="890017" cy="1050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95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8727" y="6320118"/>
            <a:ext cx="1905000" cy="4566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>
            <a:lvl1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4039930" indent="-33629639"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10291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820583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230874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641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fld id="{79C5F3D5-8F93-044C-B033-5365FCB33A5C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Indirection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069" y="1374290"/>
            <a:ext cx="8201603" cy="5580529"/>
          </a:xfrm>
        </p:spPr>
        <p:txBody>
          <a:bodyPr/>
          <a:lstStyle/>
          <a:p>
            <a:r>
              <a:rPr lang="en-US" sz="1600" b="0" dirty="0">
                <a:latin typeface="Trebuchet MS" charset="0"/>
                <a:ea typeface="ＭＳ Ｐゴシック" charset="0"/>
                <a:cs typeface="ＭＳ Ｐゴシック" charset="0"/>
              </a:rPr>
              <a:t>Indirection: Indirection is the ability to reference something using a name, reference, or container instead the value itself.  A flexible mapping between a name and a thing allows changing the thing without notifying holders of the name.</a:t>
            </a:r>
          </a:p>
          <a:p>
            <a:pPr marL="730832" lvl="1">
              <a:buNone/>
            </a:pPr>
            <a:endParaRPr lang="en-US" sz="900" dirty="0">
              <a:latin typeface="Trebuchet MS" charset="0"/>
              <a:ea typeface="ＭＳ Ｐゴシック" charset="0"/>
            </a:endParaRPr>
          </a:p>
          <a:p>
            <a:r>
              <a:rPr lang="en-US" sz="1600" b="0" dirty="0">
                <a:solidFill>
                  <a:srgbClr val="FF000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Without Indirection</a:t>
            </a:r>
          </a:p>
          <a:p>
            <a:endParaRPr lang="en-US" sz="1600" b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b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b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r>
              <a:rPr lang="en-US" sz="1600" b="0" dirty="0">
                <a:solidFill>
                  <a:srgbClr val="03941A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With Indirection</a:t>
            </a:r>
          </a:p>
          <a:p>
            <a:endParaRPr lang="en-US" sz="1600" b="0" dirty="0">
              <a:solidFill>
                <a:srgbClr val="03941A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b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b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b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sz="1600" b="0" dirty="0" smtClean="0">
              <a:latin typeface="Trebuchet MS" charset="0"/>
              <a:ea typeface="ＭＳ Ｐゴシック" charset="0"/>
              <a:cs typeface="ＭＳ Ｐゴシック" charset="0"/>
            </a:endParaRPr>
          </a:p>
          <a:p>
            <a:r>
              <a:rPr lang="en-US" sz="1600" b="0" dirty="0" smtClean="0">
                <a:latin typeface="Trebuchet MS" charset="0"/>
                <a:ea typeface="ＭＳ Ｐゴシック" charset="0"/>
                <a:cs typeface="ＭＳ Ｐゴシック" charset="0"/>
              </a:rPr>
              <a:t>Examples</a:t>
            </a:r>
            <a:r>
              <a:rPr lang="en-US" sz="1600" b="0" dirty="0">
                <a:latin typeface="Trebuchet MS" charset="0"/>
                <a:ea typeface="ＭＳ Ｐゴシック" charset="0"/>
                <a:cs typeface="ＭＳ Ｐゴシック" charset="0"/>
              </a:rPr>
              <a:t>: </a:t>
            </a:r>
          </a:p>
          <a:p>
            <a:pPr>
              <a:buFont typeface="Wingdings" charset="0"/>
              <a:buNone/>
            </a:pPr>
            <a:r>
              <a:rPr lang="en-US" sz="1600" b="0" dirty="0">
                <a:latin typeface="Trebuchet MS" charset="0"/>
                <a:ea typeface="ＭＳ Ｐゴシック" charset="0"/>
                <a:cs typeface="ＭＳ Ｐゴシック" charset="0"/>
              </a:rPr>
              <a:t>	Pointers, Domain Name Service (DNS) name-&gt;IP address, phone system (e.g., cell phone number portability), snail mail (e.g., mail forwarding), 911 (routed to local office), DHCP, call centers that route calls to available operators, etc.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788727" y="3068434"/>
            <a:ext cx="165719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2216727" y="3294529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2078182" y="2958353"/>
            <a:ext cx="841359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Name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6858000" y="3092824"/>
            <a:ext cx="845392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/>
              <a:t>Thing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6788727" y="4345905"/>
            <a:ext cx="165719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4918363" y="4572000"/>
            <a:ext cx="18703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2078182" y="4235824"/>
            <a:ext cx="841359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Name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6858000" y="4370294"/>
            <a:ext cx="845392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/>
              <a:t>Thing</a:t>
            </a:r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>
            <a:off x="2216727" y="4572000"/>
            <a:ext cx="249381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4710546" y="4345905"/>
            <a:ext cx="415636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6788727" y="4951023"/>
            <a:ext cx="165719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6858000" y="4975412"/>
            <a:ext cx="845392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/>
              <a:t>Thing</a:t>
            </a:r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4918363" y="4572000"/>
            <a:ext cx="1870364" cy="60511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19871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8727" y="6320118"/>
            <a:ext cx="1905000" cy="4566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>
            <a:lvl1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4039930" indent="-33629639"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10291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820583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230874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641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fld id="{0A512CFB-4823-1147-A44B-6AB930B58280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Mapping</a:t>
            </a:r>
            <a:endParaRPr lang="en-US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Trebuchet MS" charset="0"/>
              <a:ea typeface="ＭＳ Ｐゴシック" charset="0"/>
            </a:endParaRPr>
          </a:p>
        </p:txBody>
      </p:sp>
      <p:graphicFrame>
        <p:nvGraphicFramePr>
          <p:cNvPr id="41003" name="Group 43"/>
          <p:cNvGraphicFramePr>
            <a:graphicFrameLocks noGrp="1"/>
          </p:cNvGraphicFramePr>
          <p:nvPr/>
        </p:nvGraphicFramePr>
        <p:xfrm>
          <a:off x="1939636" y="3092823"/>
          <a:ext cx="277091" cy="1298232"/>
        </p:xfrm>
        <a:graphic>
          <a:graphicData uri="http://schemas.openxmlformats.org/drawingml/2006/table">
            <a:tbl>
              <a:tblPr/>
              <a:tblGrid>
                <a:gridCol w="277091"/>
              </a:tblGrid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9" name="Text Box 19"/>
          <p:cNvSpPr txBox="1">
            <a:spLocks noChangeArrowheads="1"/>
          </p:cNvSpPr>
          <p:nvPr/>
        </p:nvSpPr>
        <p:spPr bwMode="auto">
          <a:xfrm rot="-5400000">
            <a:off x="707619" y="3669312"/>
            <a:ext cx="1973355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/>
              <a:t>Virtual Address</a:t>
            </a:r>
          </a:p>
        </p:txBody>
      </p:sp>
      <p:graphicFrame>
        <p:nvGraphicFramePr>
          <p:cNvPr id="40999" name="Group 39"/>
          <p:cNvGraphicFramePr>
            <a:graphicFrameLocks noGrp="1"/>
          </p:cNvGraphicFramePr>
          <p:nvPr/>
        </p:nvGraphicFramePr>
        <p:xfrm>
          <a:off x="3948545" y="3160059"/>
          <a:ext cx="277091" cy="1298232"/>
        </p:xfrm>
        <a:graphic>
          <a:graphicData uri="http://schemas.openxmlformats.org/drawingml/2006/table">
            <a:tbl>
              <a:tblPr/>
              <a:tblGrid>
                <a:gridCol w="277091"/>
              </a:tblGrid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2" name="AutoShape 40"/>
          <p:cNvSpPr>
            <a:spLocks noChangeArrowheads="1"/>
          </p:cNvSpPr>
          <p:nvPr/>
        </p:nvSpPr>
        <p:spPr bwMode="auto">
          <a:xfrm>
            <a:off x="3380509" y="4754880"/>
            <a:ext cx="1475971" cy="1343869"/>
          </a:xfrm>
          <a:prstGeom prst="can">
            <a:avLst>
              <a:gd name="adj" fmla="val 25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3" name="Text Box 41"/>
          <p:cNvSpPr txBox="1">
            <a:spLocks noChangeArrowheads="1"/>
          </p:cNvSpPr>
          <p:nvPr/>
        </p:nvSpPr>
        <p:spPr bwMode="auto">
          <a:xfrm>
            <a:off x="3532910" y="2554942"/>
            <a:ext cx="1122795" cy="51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/>
              <a:t>Physical Memory</a:t>
            </a:r>
          </a:p>
        </p:txBody>
      </p:sp>
      <p:sp>
        <p:nvSpPr>
          <p:cNvPr id="23584" name="Line 42"/>
          <p:cNvSpPr>
            <a:spLocks noChangeShapeType="1"/>
          </p:cNvSpPr>
          <p:nvPr/>
        </p:nvSpPr>
        <p:spPr bwMode="auto">
          <a:xfrm>
            <a:off x="2078182" y="3294529"/>
            <a:ext cx="18703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5" name="Line 44"/>
          <p:cNvSpPr>
            <a:spLocks noChangeShapeType="1"/>
          </p:cNvSpPr>
          <p:nvPr/>
        </p:nvSpPr>
        <p:spPr bwMode="auto">
          <a:xfrm>
            <a:off x="2078182" y="3563471"/>
            <a:ext cx="1870364" cy="73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6" name="Line 45"/>
          <p:cNvSpPr>
            <a:spLocks noChangeShapeType="1"/>
          </p:cNvSpPr>
          <p:nvPr/>
        </p:nvSpPr>
        <p:spPr bwMode="auto">
          <a:xfrm>
            <a:off x="2078182" y="3899647"/>
            <a:ext cx="1731818" cy="13447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7" name="Line 46"/>
          <p:cNvSpPr>
            <a:spLocks noChangeShapeType="1"/>
          </p:cNvSpPr>
          <p:nvPr/>
        </p:nvSpPr>
        <p:spPr bwMode="auto">
          <a:xfrm>
            <a:off x="2078182" y="4235823"/>
            <a:ext cx="1662545" cy="1546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8" name="Rectangle 47"/>
          <p:cNvSpPr>
            <a:spLocks noChangeArrowheads="1"/>
          </p:cNvSpPr>
          <p:nvPr/>
        </p:nvSpPr>
        <p:spPr bwMode="auto">
          <a:xfrm>
            <a:off x="3740727" y="5623375"/>
            <a:ext cx="277091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9" name="Rectangle 48"/>
          <p:cNvSpPr>
            <a:spLocks noChangeArrowheads="1"/>
          </p:cNvSpPr>
          <p:nvPr/>
        </p:nvSpPr>
        <p:spPr bwMode="auto">
          <a:xfrm>
            <a:off x="3810000" y="5152728"/>
            <a:ext cx="277091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90" name="Text Box 49"/>
          <p:cNvSpPr txBox="1">
            <a:spLocks noChangeArrowheads="1"/>
          </p:cNvSpPr>
          <p:nvPr/>
        </p:nvSpPr>
        <p:spPr bwMode="auto">
          <a:xfrm>
            <a:off x="3602183" y="4773706"/>
            <a:ext cx="1122795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Disk</a:t>
            </a:r>
          </a:p>
        </p:txBody>
      </p:sp>
      <p:sp>
        <p:nvSpPr>
          <p:cNvPr id="23591" name="Text Box 50"/>
          <p:cNvSpPr txBox="1">
            <a:spLocks noChangeArrowheads="1"/>
          </p:cNvSpPr>
          <p:nvPr/>
        </p:nvSpPr>
        <p:spPr bwMode="auto">
          <a:xfrm>
            <a:off x="5042477" y="2902324"/>
            <a:ext cx="165719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3592" name="Text Box 51"/>
          <p:cNvSpPr txBox="1">
            <a:spLocks noChangeArrowheads="1"/>
          </p:cNvSpPr>
          <p:nvPr/>
        </p:nvSpPr>
        <p:spPr bwMode="auto">
          <a:xfrm>
            <a:off x="5264728" y="3563471"/>
            <a:ext cx="3186545" cy="100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A virtual address can be mapped to either physical memory or disk.</a:t>
            </a:r>
          </a:p>
        </p:txBody>
      </p:sp>
    </p:spTree>
    <p:extLst>
      <p:ext uri="{BB962C8B-B14F-4D97-AF65-F5344CB8AC3E}">
        <p14:creationId xmlns:p14="http://schemas.microsoft.com/office/powerpoint/2010/main" val="2881642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89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</a:t>
            </a:r>
            <a:r>
              <a:rPr lang="en-GB" dirty="0"/>
              <a:t>Tables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</a:t>
            </a:r>
            <a:r>
              <a:rPr lang="en-GB" dirty="0" smtClean="0"/>
              <a:t>pages. Here: 8 VPs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145828" y="4359275"/>
            <a:ext cx="205116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(disk)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960" y="6224062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b="0" i="1" dirty="0">
                <a:solidFill>
                  <a:srgbClr val="FF0000"/>
                </a:solidFill>
              </a:rPr>
              <a:t>How many page tables in the system?</a:t>
            </a:r>
          </a:p>
        </p:txBody>
      </p:sp>
    </p:spTree>
    <p:extLst>
      <p:ext uri="{BB962C8B-B14F-4D97-AF65-F5344CB8AC3E}">
        <p14:creationId xmlns:p14="http://schemas.microsoft.com/office/powerpoint/2010/main" val="36098136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With a Page Table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3916" y="1459468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769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7" idx="2"/>
            <a:endCxn id="13" idx="0"/>
          </p:cNvCxnSpPr>
          <p:nvPr/>
        </p:nvCxnSpPr>
        <p:spPr bwMode="auto">
          <a:xfrm rot="5400000">
            <a:off x="4057917" y="4774168"/>
            <a:ext cx="19050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5962" y="2756841"/>
            <a:ext cx="1412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200" dirty="0" smtClean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195" y="4371965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(page fault)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/>
      <p:bldP spid="20" grpId="0"/>
      <p:bldP spid="21" grpId="0"/>
      <p:bldP spid="22" grpId="0"/>
      <p:bldP spid="36" grpId="0" animBg="1"/>
      <p:bldP spid="41" grpId="0"/>
      <p:bldP spid="42" grpId="0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hit: </a:t>
            </a:r>
            <a:r>
              <a:rPr lang="en-GB" dirty="0" smtClean="0"/>
              <a:t>reference to VM word that is in physical memory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Miss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miss: </a:t>
            </a:r>
            <a:r>
              <a:rPr lang="en-GB" dirty="0" smtClean="0"/>
              <a:t>reference to VM word that is not in physical memory (</a:t>
            </a:r>
            <a:r>
              <a:rPr lang="en-GB" dirty="0" err="1" smtClean="0"/>
              <a:t>shOOt</a:t>
            </a:r>
            <a:r>
              <a:rPr lang="en-GB" dirty="0" smtClean="0"/>
              <a:t>!)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4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(are concurrent) if their</a:t>
            </a:r>
            <a:r>
              <a:rPr lang="en-US" dirty="0" smtClean="0"/>
              <a:t> instruction executions (flows) overlap </a:t>
            </a:r>
            <a:r>
              <a:rPr lang="en-US" dirty="0"/>
              <a:t>in time</a:t>
            </a:r>
          </a:p>
          <a:p>
            <a:r>
              <a:rPr lang="en-US" dirty="0"/>
              <a:t>Otherwise, they are </a:t>
            </a:r>
            <a:r>
              <a:rPr lang="en-US" i="1" dirty="0" smtClean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39624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39624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39624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48723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237152"/>
            <a:ext cx="457200" cy="185884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3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914400" y="30480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Page Fault</a:t>
            </a:r>
            <a:endParaRPr lang="en-US" dirty="0"/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3124200"/>
          </a:xfrm>
        </p:spPr>
        <p:txBody>
          <a:bodyPr/>
          <a:lstStyle/>
          <a:p>
            <a:r>
              <a:rPr lang="en-US" sz="2000" b="0" dirty="0" smtClean="0"/>
              <a:t>User </a:t>
            </a:r>
            <a:r>
              <a:rPr lang="en-US" sz="2000" b="0" dirty="0"/>
              <a:t>writes to memory location</a:t>
            </a:r>
          </a:p>
          <a:p>
            <a:r>
              <a:rPr lang="en-US" sz="2000" b="0" dirty="0"/>
              <a:t>That portion (page) of user’s memory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is </a:t>
            </a:r>
            <a:r>
              <a:rPr lang="en-US" sz="2000" b="0" dirty="0"/>
              <a:t>currently on disk</a:t>
            </a:r>
          </a:p>
          <a:p>
            <a:endParaRPr lang="en-US" sz="2200" b="0" dirty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Page </a:t>
            </a:r>
            <a:r>
              <a:rPr lang="en-US" sz="2000" b="0" dirty="0"/>
              <a:t>handler must load page into physical memory</a:t>
            </a:r>
          </a:p>
          <a:p>
            <a:r>
              <a:rPr lang="en-US" sz="2000" b="0" dirty="0"/>
              <a:t>Returns to faulting instruction</a:t>
            </a:r>
          </a:p>
          <a:p>
            <a:r>
              <a:rPr lang="en-US" sz="2000" b="0" dirty="0"/>
              <a:t>Successful on second try</a:t>
            </a:r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990600" y="3100551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295775" y="3100551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804988" y="36228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811338" y="42276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624388" y="42340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798637" y="42340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798638" y="43245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277364" y="3862551"/>
            <a:ext cx="21422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654550" y="42067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Create page and </a:t>
            </a:r>
          </a:p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load into memory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673350" y="4548351"/>
            <a:ext cx="85316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250732" y="40622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97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Offending instruction is restarted: page hit!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does it work? 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Why does it work?  Locality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Same reason as cache$!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Virtual </a:t>
            </a:r>
            <a:r>
              <a:rPr lang="en-GB" dirty="0"/>
              <a:t>memory works because of locality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622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19050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 chosen mappings simplify memory allocation and management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3528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326876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5762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840555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3340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43190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68749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93955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4494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4068472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2578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5574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40931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66489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91695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4268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6045873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4290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6845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9430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1962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4517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71029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96587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22544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48102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73952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4008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948784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550988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815290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4067347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5093672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608823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178314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 virtual pages to the same physical page (here: PP 6)</a:t>
            </a:r>
            <a:endParaRPr lang="en-GB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3528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326876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5762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840555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3340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43190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68749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93955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4494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4068472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2578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5574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40931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66489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91695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4268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6045873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4290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68300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9430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1962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4517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71029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96587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22544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48102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73952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4008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948784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550988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815290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4067347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5093672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608823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178314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Code</a:t>
            </a:r>
            <a:r>
              <a:rPr lang="en-GB" sz="1800" dirty="0"/>
              <a:t>, stack, and shared libraries always start at the same address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1800" dirty="0" smtClean="0"/>
              <a:t>allocates virtual pages for .text and .data sections </a:t>
            </a:r>
            <a:br>
              <a:rPr lang="en-GB" sz="1800" dirty="0" smtClean="0"/>
            </a:br>
            <a:r>
              <a:rPr lang="en-GB" sz="1800" dirty="0" smtClean="0"/>
              <a:t>= creates PTEs marked as invalid</a:t>
            </a:r>
            <a:endParaRPr lang="en-GB" sz="1800" dirty="0"/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</a:t>
            </a:r>
            <a:r>
              <a:rPr lang="en-GB" sz="1800" dirty="0" smtClean="0"/>
              <a:t>system</a:t>
            </a:r>
            <a:endParaRPr lang="en-GB" sz="1800" dirty="0"/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3886882" y="1595216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 pitchFamily="49" charset="0"/>
                <a:ea typeface="msgothic" charset="0"/>
                <a:cs typeface="msgothic" charset="0"/>
              </a:rPr>
              <a:t>0xc0000000</a:t>
            </a:r>
          </a:p>
        </p:txBody>
      </p: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3878945" y="6189452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0x08048000</a:t>
            </a:r>
          </a:p>
        </p:txBody>
      </p:sp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3905932" y="3498907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0x40000000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1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we can think of concurrent processes</a:t>
            </a:r>
            <a:r>
              <a:rPr lang="en-US" dirty="0" smtClean="0"/>
              <a:t> as executing in </a:t>
            </a:r>
            <a:r>
              <a:rPr lang="en-US" dirty="0"/>
              <a:t>parallel</a:t>
            </a:r>
            <a:r>
              <a:rPr lang="en-US" dirty="0" smtClean="0"/>
              <a:t> (only an illusion?)</a:t>
            </a:r>
            <a:endParaRPr lang="en-US" dirty="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5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12938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</a:t>
            </a:r>
            <a:r>
              <a:rPr lang="en-GB" dirty="0" smtClean="0"/>
              <a:t> signal (</a:t>
            </a:r>
            <a:r>
              <a:rPr lang="en-GB" dirty="0"/>
              <a:t>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901694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657479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97237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632075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317875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6320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3178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6320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335088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335088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336675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111494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3178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037294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943100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943100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943100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26574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32972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6352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33210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26352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33210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26352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33210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0372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9462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9462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9462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13350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13350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13366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Slide Number Placeholder 6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Hit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Cache/memory sends data word to processor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7) Handler returns to original process, restarting faulting instruction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Disk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Page fault handler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Victim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New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Exception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Hmm… Translation sounds slow!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 smtClean="0"/>
              <a:t>What can we do?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032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1-cycle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648200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737628" y="26331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add’l memory access (the PTE)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30885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5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05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69448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2"/>
            <a:ext cx="8307387" cy="52212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</a:t>
            </a:r>
            <a:r>
              <a:rPr lang="en-GB" dirty="0"/>
              <a:t>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24437" y="3731683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071" y="3732212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6538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534987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534987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534987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534987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534987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534987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534987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534987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OS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</a:t>
            </a:r>
            <a:r>
              <a:rPr lang="en-US" dirty="0" smtClean="0"/>
              <a:t> a user </a:t>
            </a:r>
            <a:r>
              <a:rPr lang="en-US" dirty="0"/>
              <a:t>process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</a:t>
            </a:r>
            <a:r>
              <a:rPr lang="en-US" i="1" dirty="0" smtClean="0">
                <a:solidFill>
                  <a:srgbClr val="C00000"/>
                </a:solidFill>
              </a:rPr>
              <a:t>switch… </a:t>
            </a:r>
            <a:r>
              <a:rPr lang="en-US" b="0" i="1" dirty="0" smtClean="0"/>
              <a:t>(how?)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49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0" name="Text Box 26"/>
          <p:cNvSpPr txBox="1">
            <a:spLocks noChangeArrowheads="1"/>
          </p:cNvSpPr>
          <p:nvPr/>
        </p:nvSpPr>
        <p:spPr bwMode="auto">
          <a:xfrm>
            <a:off x="-914400" y="2743200"/>
            <a:ext cx="9144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021503"/>
            <a:ext cx="457200" cy="2531697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3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285038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8387"/>
            <a:ext cx="8307387" cy="144621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 addressed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56382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7033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1325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50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59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52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2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22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1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24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50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59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52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2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22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1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24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50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59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52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2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22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1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24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50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59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52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2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22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1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24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50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59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52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2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22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1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24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50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59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52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2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22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1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24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50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59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52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2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22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1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24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50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59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52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2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22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1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24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50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59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52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2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22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1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24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2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2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2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2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2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2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2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2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2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2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5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5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5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2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2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2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7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708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517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310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508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880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89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82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708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517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310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508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880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89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82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708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517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310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508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880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89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82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708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517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310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508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880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89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82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708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517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310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508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880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89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82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708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517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310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508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880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89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82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708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517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310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508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880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89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82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708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517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310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508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880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89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82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708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517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310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508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880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89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82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66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66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66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66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66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66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66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66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8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88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508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31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51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70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66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91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66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8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285038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Current state of caches/tables</a:t>
            </a:r>
            <a:endParaRPr lang="en-GB" dirty="0"/>
          </a:p>
        </p:txBody>
      </p:sp>
      <p:grpSp>
        <p:nvGrpSpPr>
          <p:cNvPr id="462" name="Group 461"/>
          <p:cNvGrpSpPr/>
          <p:nvPr/>
        </p:nvGrpSpPr>
        <p:grpSpPr>
          <a:xfrm>
            <a:off x="776415" y="4194280"/>
            <a:ext cx="7565672" cy="2191767"/>
            <a:chOff x="152400" y="4076700"/>
            <a:chExt cx="8840789" cy="2561167"/>
          </a:xfrm>
        </p:grpSpPr>
        <p:sp>
          <p:nvSpPr>
            <p:cNvPr id="36928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6929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36930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36931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36932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6933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36934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36942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43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44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45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46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6947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36948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36956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36957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36958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36959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36960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6961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6962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36970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36971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36972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36973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36974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6975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36976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36984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85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86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87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6988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6989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36990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6998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36999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37000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7001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37002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7003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37004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7012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013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014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015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016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7017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37018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7026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37027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37028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37029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37030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7031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37032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7040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37041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37042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37043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37044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7045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7046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2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37047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 i="1">
                <a:solidFill>
                  <a:srgbClr val="990000"/>
                </a:solidFill>
              </a:endParaRPr>
            </a:p>
          </p:txBody>
        </p:sp>
        <p:sp>
          <p:nvSpPr>
            <p:cNvPr id="37048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49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0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1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2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3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4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5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6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7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8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59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60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67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069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 i="1">
                <a:solidFill>
                  <a:srgbClr val="990000"/>
                </a:solidFill>
              </a:endParaRPr>
            </a:p>
          </p:txBody>
        </p:sp>
        <p:sp>
          <p:nvSpPr>
            <p:cNvPr id="37071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9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10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1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2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3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4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5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216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217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218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219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220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221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2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223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224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25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226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227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228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9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30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231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2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3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4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5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36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237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238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9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0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1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42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43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244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245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246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247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248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249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0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51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252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53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54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55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56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57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58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59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260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261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62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263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64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265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266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267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268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269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270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71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72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20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273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 i="1">
                <a:solidFill>
                  <a:srgbClr val="990000"/>
                </a:solidFill>
              </a:endParaRPr>
            </a:p>
          </p:txBody>
        </p:sp>
        <p:sp>
          <p:nvSpPr>
            <p:cNvPr id="274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5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6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7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8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9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0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1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2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3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4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5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6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7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 i="1">
                <a:solidFill>
                  <a:srgbClr val="990000"/>
                </a:solidFill>
              </a:endParaRPr>
            </a:p>
          </p:txBody>
        </p:sp>
        <p:sp>
          <p:nvSpPr>
            <p:cNvPr id="288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9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0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206" name="TextBox 205"/>
          <p:cNvSpPr txBox="1"/>
          <p:nvPr/>
        </p:nvSpPr>
        <p:spPr>
          <a:xfrm>
            <a:off x="777281" y="3788256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Cache</a:t>
            </a:r>
          </a:p>
        </p:txBody>
      </p:sp>
      <p:grpSp>
        <p:nvGrpSpPr>
          <p:cNvPr id="458" name="Group 457"/>
          <p:cNvGrpSpPr/>
          <p:nvPr/>
        </p:nvGrpSpPr>
        <p:grpSpPr>
          <a:xfrm>
            <a:off x="6108886" y="1259102"/>
            <a:ext cx="2758686" cy="2072605"/>
            <a:chOff x="153381" y="1079275"/>
            <a:chExt cx="4342296" cy="2788920"/>
          </a:xfrm>
        </p:grpSpPr>
        <p:sp>
          <p:nvSpPr>
            <p:cNvPr id="208" name="Rectangle 4"/>
            <p:cNvSpPr>
              <a:spLocks noChangeArrowheads="1"/>
            </p:cNvSpPr>
            <p:nvPr/>
          </p:nvSpPr>
          <p:spPr bwMode="auto">
            <a:xfrm>
              <a:off x="3778445" y="35443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1" name="Rectangle 5"/>
            <p:cNvSpPr>
              <a:spLocks noChangeArrowheads="1"/>
            </p:cNvSpPr>
            <p:nvPr/>
          </p:nvSpPr>
          <p:spPr bwMode="auto">
            <a:xfrm>
              <a:off x="3086295" y="35443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292" name="Rectangle 6"/>
            <p:cNvSpPr>
              <a:spLocks noChangeArrowheads="1"/>
            </p:cNvSpPr>
            <p:nvPr/>
          </p:nvSpPr>
          <p:spPr bwMode="auto">
            <a:xfrm>
              <a:off x="2392557" y="354434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0F</a:t>
              </a:r>
            </a:p>
          </p:txBody>
        </p:sp>
        <p:sp>
          <p:nvSpPr>
            <p:cNvPr id="293" name="Rectangle 10"/>
            <p:cNvSpPr>
              <a:spLocks noChangeArrowheads="1"/>
            </p:cNvSpPr>
            <p:nvPr/>
          </p:nvSpPr>
          <p:spPr bwMode="auto">
            <a:xfrm>
              <a:off x="3778445" y="323795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4" name="Rectangle 11"/>
            <p:cNvSpPr>
              <a:spLocks noChangeArrowheads="1"/>
            </p:cNvSpPr>
            <p:nvPr/>
          </p:nvSpPr>
          <p:spPr bwMode="auto">
            <a:xfrm>
              <a:off x="3086295" y="323795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295" name="Rectangle 12"/>
            <p:cNvSpPr>
              <a:spLocks noChangeArrowheads="1"/>
            </p:cNvSpPr>
            <p:nvPr/>
          </p:nvSpPr>
          <p:spPr bwMode="auto">
            <a:xfrm>
              <a:off x="2392557" y="323795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0E</a:t>
              </a:r>
            </a:p>
          </p:txBody>
        </p:sp>
        <p:sp>
          <p:nvSpPr>
            <p:cNvPr id="296" name="Rectangle 16"/>
            <p:cNvSpPr>
              <a:spLocks noChangeArrowheads="1"/>
            </p:cNvSpPr>
            <p:nvPr/>
          </p:nvSpPr>
          <p:spPr bwMode="auto">
            <a:xfrm>
              <a:off x="3778445" y="29315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" name="Rectangle 17"/>
            <p:cNvSpPr>
              <a:spLocks noChangeArrowheads="1"/>
            </p:cNvSpPr>
            <p:nvPr/>
          </p:nvSpPr>
          <p:spPr bwMode="auto">
            <a:xfrm>
              <a:off x="3086295" y="29315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298" name="Rectangle 18"/>
            <p:cNvSpPr>
              <a:spLocks noChangeArrowheads="1"/>
            </p:cNvSpPr>
            <p:nvPr/>
          </p:nvSpPr>
          <p:spPr bwMode="auto">
            <a:xfrm>
              <a:off x="2392557" y="293157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0D</a:t>
              </a:r>
            </a:p>
          </p:txBody>
        </p:sp>
        <p:sp>
          <p:nvSpPr>
            <p:cNvPr id="299" name="Rectangle 22"/>
            <p:cNvSpPr>
              <a:spLocks noChangeArrowheads="1"/>
            </p:cNvSpPr>
            <p:nvPr/>
          </p:nvSpPr>
          <p:spPr bwMode="auto">
            <a:xfrm>
              <a:off x="3778445" y="262359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0" name="Rectangle 23"/>
            <p:cNvSpPr>
              <a:spLocks noChangeArrowheads="1"/>
            </p:cNvSpPr>
            <p:nvPr/>
          </p:nvSpPr>
          <p:spPr bwMode="auto">
            <a:xfrm>
              <a:off x="3086295" y="262359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01" name="Rectangle 24"/>
            <p:cNvSpPr>
              <a:spLocks noChangeArrowheads="1"/>
            </p:cNvSpPr>
            <p:nvPr/>
          </p:nvSpPr>
          <p:spPr bwMode="auto">
            <a:xfrm>
              <a:off x="2392557" y="262359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0C</a:t>
              </a:r>
            </a:p>
          </p:txBody>
        </p:sp>
        <p:sp>
          <p:nvSpPr>
            <p:cNvPr id="302" name="Rectangle 28"/>
            <p:cNvSpPr>
              <a:spLocks noChangeArrowheads="1"/>
            </p:cNvSpPr>
            <p:nvPr/>
          </p:nvSpPr>
          <p:spPr bwMode="auto">
            <a:xfrm>
              <a:off x="3778445" y="231562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3" name="Rectangle 29"/>
            <p:cNvSpPr>
              <a:spLocks noChangeArrowheads="1"/>
            </p:cNvSpPr>
            <p:nvPr/>
          </p:nvSpPr>
          <p:spPr bwMode="auto">
            <a:xfrm>
              <a:off x="3086295" y="231562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04" name="Rectangle 30"/>
            <p:cNvSpPr>
              <a:spLocks noChangeArrowheads="1"/>
            </p:cNvSpPr>
            <p:nvPr/>
          </p:nvSpPr>
          <p:spPr bwMode="auto">
            <a:xfrm>
              <a:off x="2392557" y="231562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0B</a:t>
              </a:r>
            </a:p>
          </p:txBody>
        </p:sp>
        <p:sp>
          <p:nvSpPr>
            <p:cNvPr id="305" name="Rectangle 34"/>
            <p:cNvSpPr>
              <a:spLocks noChangeArrowheads="1"/>
            </p:cNvSpPr>
            <p:nvPr/>
          </p:nvSpPr>
          <p:spPr bwMode="auto">
            <a:xfrm>
              <a:off x="3778445" y="200923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6" name="Rectangle 35"/>
            <p:cNvSpPr>
              <a:spLocks noChangeArrowheads="1"/>
            </p:cNvSpPr>
            <p:nvPr/>
          </p:nvSpPr>
          <p:spPr bwMode="auto">
            <a:xfrm>
              <a:off x="3086295" y="200923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307" name="Rectangle 36"/>
            <p:cNvSpPr>
              <a:spLocks noChangeArrowheads="1"/>
            </p:cNvSpPr>
            <p:nvPr/>
          </p:nvSpPr>
          <p:spPr bwMode="auto">
            <a:xfrm>
              <a:off x="2392557" y="200923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0A</a:t>
              </a:r>
            </a:p>
          </p:txBody>
        </p:sp>
        <p:sp>
          <p:nvSpPr>
            <p:cNvPr id="308" name="Rectangle 40"/>
            <p:cNvSpPr>
              <a:spLocks noChangeArrowheads="1"/>
            </p:cNvSpPr>
            <p:nvPr/>
          </p:nvSpPr>
          <p:spPr bwMode="auto">
            <a:xfrm>
              <a:off x="3778445" y="17028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9" name="Rectangle 41"/>
            <p:cNvSpPr>
              <a:spLocks noChangeArrowheads="1"/>
            </p:cNvSpPr>
            <p:nvPr/>
          </p:nvSpPr>
          <p:spPr bwMode="auto">
            <a:xfrm>
              <a:off x="3086295" y="17028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310" name="Rectangle 42"/>
            <p:cNvSpPr>
              <a:spLocks noChangeArrowheads="1"/>
            </p:cNvSpPr>
            <p:nvPr/>
          </p:nvSpPr>
          <p:spPr bwMode="auto">
            <a:xfrm>
              <a:off x="2392557" y="170284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09</a:t>
              </a:r>
            </a:p>
          </p:txBody>
        </p:sp>
        <p:sp>
          <p:nvSpPr>
            <p:cNvPr id="311" name="Rectangle 46"/>
            <p:cNvSpPr>
              <a:spLocks noChangeArrowheads="1"/>
            </p:cNvSpPr>
            <p:nvPr/>
          </p:nvSpPr>
          <p:spPr bwMode="auto">
            <a:xfrm>
              <a:off x="3778445" y="13948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12" name="Rectangle 47"/>
            <p:cNvSpPr>
              <a:spLocks noChangeArrowheads="1"/>
            </p:cNvSpPr>
            <p:nvPr/>
          </p:nvSpPr>
          <p:spPr bwMode="auto">
            <a:xfrm>
              <a:off x="3086295" y="13948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313" name="Rectangle 48"/>
            <p:cNvSpPr>
              <a:spLocks noChangeArrowheads="1"/>
            </p:cNvSpPr>
            <p:nvPr/>
          </p:nvSpPr>
          <p:spPr bwMode="auto">
            <a:xfrm>
              <a:off x="2392557" y="139487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08</a:t>
              </a:r>
            </a:p>
          </p:txBody>
        </p:sp>
        <p:sp>
          <p:nvSpPr>
            <p:cNvPr id="314" name="Rectangle 52"/>
            <p:cNvSpPr>
              <a:spLocks noChangeArrowheads="1"/>
            </p:cNvSpPr>
            <p:nvPr/>
          </p:nvSpPr>
          <p:spPr bwMode="auto">
            <a:xfrm>
              <a:off x="3778445" y="1088483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15" name="Rectangle 53"/>
            <p:cNvSpPr>
              <a:spLocks noChangeArrowheads="1"/>
            </p:cNvSpPr>
            <p:nvPr/>
          </p:nvSpPr>
          <p:spPr bwMode="auto">
            <a:xfrm>
              <a:off x="3086295" y="1088483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16" name="Rectangle 54"/>
            <p:cNvSpPr>
              <a:spLocks noChangeArrowheads="1"/>
            </p:cNvSpPr>
            <p:nvPr/>
          </p:nvSpPr>
          <p:spPr bwMode="auto">
            <a:xfrm>
              <a:off x="2392557" y="1088483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317" name="Line 58"/>
            <p:cNvSpPr>
              <a:spLocks noChangeShapeType="1"/>
            </p:cNvSpPr>
            <p:nvPr/>
          </p:nvSpPr>
          <p:spPr bwMode="auto">
            <a:xfrm>
              <a:off x="2392557" y="139487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18" name="Line 59"/>
            <p:cNvSpPr>
              <a:spLocks noChangeShapeType="1"/>
            </p:cNvSpPr>
            <p:nvPr/>
          </p:nvSpPr>
          <p:spPr bwMode="auto">
            <a:xfrm>
              <a:off x="2392557" y="170284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19" name="Line 60"/>
            <p:cNvSpPr>
              <a:spLocks noChangeShapeType="1"/>
            </p:cNvSpPr>
            <p:nvPr/>
          </p:nvSpPr>
          <p:spPr bwMode="auto">
            <a:xfrm>
              <a:off x="2392557" y="201240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0" name="Line 61"/>
            <p:cNvSpPr>
              <a:spLocks noChangeShapeType="1"/>
            </p:cNvSpPr>
            <p:nvPr/>
          </p:nvSpPr>
          <p:spPr bwMode="auto">
            <a:xfrm>
              <a:off x="2392557" y="231562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1" name="Line 62"/>
            <p:cNvSpPr>
              <a:spLocks noChangeShapeType="1"/>
            </p:cNvSpPr>
            <p:nvPr/>
          </p:nvSpPr>
          <p:spPr bwMode="auto">
            <a:xfrm>
              <a:off x="2392557" y="262359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2" name="Line 63"/>
            <p:cNvSpPr>
              <a:spLocks noChangeShapeType="1"/>
            </p:cNvSpPr>
            <p:nvPr/>
          </p:nvSpPr>
          <p:spPr bwMode="auto">
            <a:xfrm>
              <a:off x="2392557" y="2919930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3" name="Line 64"/>
            <p:cNvSpPr>
              <a:spLocks noChangeShapeType="1"/>
            </p:cNvSpPr>
            <p:nvPr/>
          </p:nvSpPr>
          <p:spPr bwMode="auto">
            <a:xfrm>
              <a:off x="2392557" y="3237958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4" name="Line 65"/>
            <p:cNvSpPr>
              <a:spLocks noChangeShapeType="1"/>
            </p:cNvSpPr>
            <p:nvPr/>
          </p:nvSpPr>
          <p:spPr bwMode="auto">
            <a:xfrm>
              <a:off x="2392557" y="354434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5" name="Line 68"/>
            <p:cNvSpPr>
              <a:spLocks noChangeShapeType="1"/>
            </p:cNvSpPr>
            <p:nvPr/>
          </p:nvSpPr>
          <p:spPr bwMode="auto">
            <a:xfrm>
              <a:off x="3086295" y="1088483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6" name="Line 69"/>
            <p:cNvSpPr>
              <a:spLocks noChangeShapeType="1"/>
            </p:cNvSpPr>
            <p:nvPr/>
          </p:nvSpPr>
          <p:spPr bwMode="auto">
            <a:xfrm>
              <a:off x="3778445" y="1088483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7" name="Line 72"/>
            <p:cNvSpPr>
              <a:spLocks noChangeShapeType="1"/>
            </p:cNvSpPr>
            <p:nvPr/>
          </p:nvSpPr>
          <p:spPr bwMode="auto">
            <a:xfrm>
              <a:off x="2392557" y="1088483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8" name="Line 73"/>
            <p:cNvSpPr>
              <a:spLocks noChangeShapeType="1"/>
            </p:cNvSpPr>
            <p:nvPr/>
          </p:nvSpPr>
          <p:spPr bwMode="auto">
            <a:xfrm>
              <a:off x="4479062" y="1088483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29" name="Line 74"/>
            <p:cNvSpPr>
              <a:spLocks noChangeShapeType="1"/>
            </p:cNvSpPr>
            <p:nvPr/>
          </p:nvSpPr>
          <p:spPr bwMode="auto">
            <a:xfrm>
              <a:off x="2392557" y="3852321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30" name="Line 73"/>
            <p:cNvSpPr>
              <a:spLocks noChangeShapeType="1"/>
            </p:cNvSpPr>
            <p:nvPr/>
          </p:nvSpPr>
          <p:spPr bwMode="auto">
            <a:xfrm>
              <a:off x="2392557" y="1095890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31" name="Rectangle 7"/>
            <p:cNvSpPr>
              <a:spLocks noChangeArrowheads="1"/>
            </p:cNvSpPr>
            <p:nvPr/>
          </p:nvSpPr>
          <p:spPr bwMode="auto">
            <a:xfrm>
              <a:off x="1539269" y="35443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32" name="Rectangle 8"/>
            <p:cNvSpPr>
              <a:spLocks noChangeArrowheads="1"/>
            </p:cNvSpPr>
            <p:nvPr/>
          </p:nvSpPr>
          <p:spPr bwMode="auto">
            <a:xfrm>
              <a:off x="847119" y="35443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33" name="Rectangle 9"/>
            <p:cNvSpPr>
              <a:spLocks noChangeArrowheads="1"/>
            </p:cNvSpPr>
            <p:nvPr/>
          </p:nvSpPr>
          <p:spPr bwMode="auto">
            <a:xfrm>
              <a:off x="153381" y="354434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07</a:t>
              </a:r>
            </a:p>
          </p:txBody>
        </p:sp>
        <p:sp>
          <p:nvSpPr>
            <p:cNvPr id="334" name="Rectangle 13"/>
            <p:cNvSpPr>
              <a:spLocks noChangeArrowheads="1"/>
            </p:cNvSpPr>
            <p:nvPr/>
          </p:nvSpPr>
          <p:spPr bwMode="auto">
            <a:xfrm>
              <a:off x="1539269" y="323795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35" name="Rectangle 14"/>
            <p:cNvSpPr>
              <a:spLocks noChangeArrowheads="1"/>
            </p:cNvSpPr>
            <p:nvPr/>
          </p:nvSpPr>
          <p:spPr bwMode="auto">
            <a:xfrm>
              <a:off x="847119" y="323795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36" name="Rectangle 15"/>
            <p:cNvSpPr>
              <a:spLocks noChangeArrowheads="1"/>
            </p:cNvSpPr>
            <p:nvPr/>
          </p:nvSpPr>
          <p:spPr bwMode="auto">
            <a:xfrm>
              <a:off x="153381" y="323795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06</a:t>
              </a:r>
            </a:p>
          </p:txBody>
        </p:sp>
        <p:sp>
          <p:nvSpPr>
            <p:cNvPr id="337" name="Rectangle 19"/>
            <p:cNvSpPr>
              <a:spLocks noChangeArrowheads="1"/>
            </p:cNvSpPr>
            <p:nvPr/>
          </p:nvSpPr>
          <p:spPr bwMode="auto">
            <a:xfrm>
              <a:off x="1539269" y="29315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38" name="Rectangle 20"/>
            <p:cNvSpPr>
              <a:spLocks noChangeArrowheads="1"/>
            </p:cNvSpPr>
            <p:nvPr/>
          </p:nvSpPr>
          <p:spPr bwMode="auto">
            <a:xfrm>
              <a:off x="847119" y="29315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339" name="Rectangle 21"/>
            <p:cNvSpPr>
              <a:spLocks noChangeArrowheads="1"/>
            </p:cNvSpPr>
            <p:nvPr/>
          </p:nvSpPr>
          <p:spPr bwMode="auto">
            <a:xfrm>
              <a:off x="153381" y="293157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05</a:t>
              </a:r>
            </a:p>
          </p:txBody>
        </p:sp>
        <p:sp>
          <p:nvSpPr>
            <p:cNvPr id="340" name="Rectangle 25"/>
            <p:cNvSpPr>
              <a:spLocks noChangeArrowheads="1"/>
            </p:cNvSpPr>
            <p:nvPr/>
          </p:nvSpPr>
          <p:spPr bwMode="auto">
            <a:xfrm>
              <a:off x="1539269" y="262359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41" name="Rectangle 26"/>
            <p:cNvSpPr>
              <a:spLocks noChangeArrowheads="1"/>
            </p:cNvSpPr>
            <p:nvPr/>
          </p:nvSpPr>
          <p:spPr bwMode="auto">
            <a:xfrm>
              <a:off x="847119" y="262359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42" name="Rectangle 27"/>
            <p:cNvSpPr>
              <a:spLocks noChangeArrowheads="1"/>
            </p:cNvSpPr>
            <p:nvPr/>
          </p:nvSpPr>
          <p:spPr bwMode="auto">
            <a:xfrm>
              <a:off x="153381" y="262359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04</a:t>
              </a:r>
            </a:p>
          </p:txBody>
        </p:sp>
        <p:sp>
          <p:nvSpPr>
            <p:cNvPr id="343" name="Rectangle 31"/>
            <p:cNvSpPr>
              <a:spLocks noChangeArrowheads="1"/>
            </p:cNvSpPr>
            <p:nvPr/>
          </p:nvSpPr>
          <p:spPr bwMode="auto">
            <a:xfrm>
              <a:off x="1539269" y="231562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44" name="Rectangle 32"/>
            <p:cNvSpPr>
              <a:spLocks noChangeArrowheads="1"/>
            </p:cNvSpPr>
            <p:nvPr/>
          </p:nvSpPr>
          <p:spPr bwMode="auto">
            <a:xfrm>
              <a:off x="847119" y="231562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45" name="Rectangle 33"/>
            <p:cNvSpPr>
              <a:spLocks noChangeArrowheads="1"/>
            </p:cNvSpPr>
            <p:nvPr/>
          </p:nvSpPr>
          <p:spPr bwMode="auto">
            <a:xfrm>
              <a:off x="153381" y="231562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346" name="Rectangle 37"/>
            <p:cNvSpPr>
              <a:spLocks noChangeArrowheads="1"/>
            </p:cNvSpPr>
            <p:nvPr/>
          </p:nvSpPr>
          <p:spPr bwMode="auto">
            <a:xfrm>
              <a:off x="1539269" y="200923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47" name="Rectangle 38"/>
            <p:cNvSpPr>
              <a:spLocks noChangeArrowheads="1"/>
            </p:cNvSpPr>
            <p:nvPr/>
          </p:nvSpPr>
          <p:spPr bwMode="auto">
            <a:xfrm>
              <a:off x="847119" y="200923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348" name="Rectangle 39"/>
            <p:cNvSpPr>
              <a:spLocks noChangeArrowheads="1"/>
            </p:cNvSpPr>
            <p:nvPr/>
          </p:nvSpPr>
          <p:spPr bwMode="auto">
            <a:xfrm>
              <a:off x="153381" y="200923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02</a:t>
              </a:r>
            </a:p>
          </p:txBody>
        </p:sp>
        <p:sp>
          <p:nvSpPr>
            <p:cNvPr id="349" name="Rectangle 43"/>
            <p:cNvSpPr>
              <a:spLocks noChangeArrowheads="1"/>
            </p:cNvSpPr>
            <p:nvPr/>
          </p:nvSpPr>
          <p:spPr bwMode="auto">
            <a:xfrm>
              <a:off x="1539269" y="17028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0" name="Rectangle 44"/>
            <p:cNvSpPr>
              <a:spLocks noChangeArrowheads="1"/>
            </p:cNvSpPr>
            <p:nvPr/>
          </p:nvSpPr>
          <p:spPr bwMode="auto">
            <a:xfrm>
              <a:off x="847119" y="170284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1" name="Rectangle 45"/>
            <p:cNvSpPr>
              <a:spLocks noChangeArrowheads="1"/>
            </p:cNvSpPr>
            <p:nvPr/>
          </p:nvSpPr>
          <p:spPr bwMode="auto">
            <a:xfrm>
              <a:off x="153381" y="170284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01</a:t>
              </a:r>
            </a:p>
          </p:txBody>
        </p:sp>
        <p:sp>
          <p:nvSpPr>
            <p:cNvPr id="352" name="Rectangle 49"/>
            <p:cNvSpPr>
              <a:spLocks noChangeArrowheads="1"/>
            </p:cNvSpPr>
            <p:nvPr/>
          </p:nvSpPr>
          <p:spPr bwMode="auto">
            <a:xfrm>
              <a:off x="1539269" y="13948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3" name="Rectangle 50"/>
            <p:cNvSpPr>
              <a:spLocks noChangeArrowheads="1"/>
            </p:cNvSpPr>
            <p:nvPr/>
          </p:nvSpPr>
          <p:spPr bwMode="auto">
            <a:xfrm>
              <a:off x="847119" y="139487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28</a:t>
              </a:r>
            </a:p>
          </p:txBody>
        </p:sp>
        <p:sp>
          <p:nvSpPr>
            <p:cNvPr id="354" name="Rectangle 51"/>
            <p:cNvSpPr>
              <a:spLocks noChangeArrowheads="1"/>
            </p:cNvSpPr>
            <p:nvPr/>
          </p:nvSpPr>
          <p:spPr bwMode="auto">
            <a:xfrm>
              <a:off x="153381" y="139487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355" name="Rectangle 55"/>
            <p:cNvSpPr>
              <a:spLocks noChangeArrowheads="1"/>
            </p:cNvSpPr>
            <p:nvPr/>
          </p:nvSpPr>
          <p:spPr bwMode="auto">
            <a:xfrm>
              <a:off x="1539269" y="1088483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6" name="Rectangle 56"/>
            <p:cNvSpPr>
              <a:spLocks noChangeArrowheads="1"/>
            </p:cNvSpPr>
            <p:nvPr/>
          </p:nvSpPr>
          <p:spPr bwMode="auto">
            <a:xfrm>
              <a:off x="847119" y="1088483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7" name="Rectangle 57"/>
            <p:cNvSpPr>
              <a:spLocks noChangeArrowheads="1"/>
            </p:cNvSpPr>
            <p:nvPr/>
          </p:nvSpPr>
          <p:spPr bwMode="auto">
            <a:xfrm>
              <a:off x="153381" y="1088483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358" name="Line 58"/>
            <p:cNvSpPr>
              <a:spLocks noChangeShapeType="1"/>
            </p:cNvSpPr>
            <p:nvPr/>
          </p:nvSpPr>
          <p:spPr bwMode="auto">
            <a:xfrm>
              <a:off x="153381" y="139487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59" name="Line 59"/>
            <p:cNvSpPr>
              <a:spLocks noChangeShapeType="1"/>
            </p:cNvSpPr>
            <p:nvPr/>
          </p:nvSpPr>
          <p:spPr bwMode="auto">
            <a:xfrm>
              <a:off x="153381" y="170284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0" name="Line 60"/>
            <p:cNvSpPr>
              <a:spLocks noChangeShapeType="1"/>
            </p:cNvSpPr>
            <p:nvPr/>
          </p:nvSpPr>
          <p:spPr bwMode="auto">
            <a:xfrm>
              <a:off x="153381" y="201240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1" name="Line 61"/>
            <p:cNvSpPr>
              <a:spLocks noChangeShapeType="1"/>
            </p:cNvSpPr>
            <p:nvPr/>
          </p:nvSpPr>
          <p:spPr bwMode="auto">
            <a:xfrm>
              <a:off x="153381" y="231562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2" name="Line 62"/>
            <p:cNvSpPr>
              <a:spLocks noChangeShapeType="1"/>
            </p:cNvSpPr>
            <p:nvPr/>
          </p:nvSpPr>
          <p:spPr bwMode="auto">
            <a:xfrm>
              <a:off x="153381" y="262359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3" name="Line 63"/>
            <p:cNvSpPr>
              <a:spLocks noChangeShapeType="1"/>
            </p:cNvSpPr>
            <p:nvPr/>
          </p:nvSpPr>
          <p:spPr bwMode="auto">
            <a:xfrm>
              <a:off x="153381" y="2935273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4" name="Line 64"/>
            <p:cNvSpPr>
              <a:spLocks noChangeShapeType="1"/>
            </p:cNvSpPr>
            <p:nvPr/>
          </p:nvSpPr>
          <p:spPr bwMode="auto">
            <a:xfrm>
              <a:off x="153381" y="3237958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5" name="Line 65"/>
            <p:cNvSpPr>
              <a:spLocks noChangeShapeType="1"/>
            </p:cNvSpPr>
            <p:nvPr/>
          </p:nvSpPr>
          <p:spPr bwMode="auto">
            <a:xfrm>
              <a:off x="153381" y="354434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6" name="Line 66"/>
            <p:cNvSpPr>
              <a:spLocks noChangeShapeType="1"/>
            </p:cNvSpPr>
            <p:nvPr/>
          </p:nvSpPr>
          <p:spPr bwMode="auto">
            <a:xfrm>
              <a:off x="837593" y="1088483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7" name="Line 67"/>
            <p:cNvSpPr>
              <a:spLocks noChangeShapeType="1"/>
            </p:cNvSpPr>
            <p:nvPr/>
          </p:nvSpPr>
          <p:spPr bwMode="auto">
            <a:xfrm>
              <a:off x="1539269" y="1088483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8" name="Line 70"/>
            <p:cNvSpPr>
              <a:spLocks noChangeShapeType="1"/>
            </p:cNvSpPr>
            <p:nvPr/>
          </p:nvSpPr>
          <p:spPr bwMode="auto">
            <a:xfrm>
              <a:off x="153381" y="1088483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69" name="Line 72"/>
            <p:cNvSpPr>
              <a:spLocks noChangeShapeType="1"/>
            </p:cNvSpPr>
            <p:nvPr/>
          </p:nvSpPr>
          <p:spPr bwMode="auto">
            <a:xfrm>
              <a:off x="153381" y="1088483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70" name="Line 74"/>
            <p:cNvSpPr>
              <a:spLocks noChangeShapeType="1"/>
            </p:cNvSpPr>
            <p:nvPr/>
          </p:nvSpPr>
          <p:spPr bwMode="auto">
            <a:xfrm>
              <a:off x="153381" y="3852321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71" name="Line 70"/>
            <p:cNvSpPr>
              <a:spLocks noChangeShapeType="1"/>
            </p:cNvSpPr>
            <p:nvPr/>
          </p:nvSpPr>
          <p:spPr bwMode="auto">
            <a:xfrm>
              <a:off x="2237767" y="1079275"/>
              <a:ext cx="1588" cy="278892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100"/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151821" y="1729896"/>
            <a:ext cx="5603606" cy="1118104"/>
            <a:chOff x="534987" y="4724400"/>
            <a:chExt cx="8154989" cy="1627189"/>
          </a:xfrm>
        </p:grpSpPr>
        <p:sp>
          <p:nvSpPr>
            <p:cNvPr id="372" name="Rectangle 60"/>
            <p:cNvSpPr>
              <a:spLocks noChangeArrowheads="1"/>
            </p:cNvSpPr>
            <p:nvPr/>
          </p:nvSpPr>
          <p:spPr bwMode="auto">
            <a:xfrm>
              <a:off x="8062912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73" name="Rectangle 61"/>
            <p:cNvSpPr>
              <a:spLocks noChangeArrowheads="1"/>
            </p:cNvSpPr>
            <p:nvPr/>
          </p:nvSpPr>
          <p:spPr bwMode="auto">
            <a:xfrm>
              <a:off x="7432675" y="6024563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74" name="Rectangle 62"/>
            <p:cNvSpPr>
              <a:spLocks noChangeArrowheads="1"/>
            </p:cNvSpPr>
            <p:nvPr/>
          </p:nvSpPr>
          <p:spPr bwMode="auto">
            <a:xfrm>
              <a:off x="6807200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75" name="Rectangle 63"/>
            <p:cNvSpPr>
              <a:spLocks noChangeArrowheads="1"/>
            </p:cNvSpPr>
            <p:nvPr/>
          </p:nvSpPr>
          <p:spPr bwMode="auto">
            <a:xfrm>
              <a:off x="6178550" y="6024563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76" name="Rectangle 64"/>
            <p:cNvSpPr>
              <a:spLocks noChangeArrowheads="1"/>
            </p:cNvSpPr>
            <p:nvPr/>
          </p:nvSpPr>
          <p:spPr bwMode="auto">
            <a:xfrm>
              <a:off x="5553075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377" name="Rectangle 65"/>
            <p:cNvSpPr>
              <a:spLocks noChangeArrowheads="1"/>
            </p:cNvSpPr>
            <p:nvPr/>
          </p:nvSpPr>
          <p:spPr bwMode="auto">
            <a:xfrm>
              <a:off x="4926012" y="6024563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78" name="Rectangle 66"/>
            <p:cNvSpPr>
              <a:spLocks noChangeArrowheads="1"/>
            </p:cNvSpPr>
            <p:nvPr/>
          </p:nvSpPr>
          <p:spPr bwMode="auto">
            <a:xfrm>
              <a:off x="4297362" y="6024563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79" name="Rectangle 67"/>
            <p:cNvSpPr>
              <a:spLocks noChangeArrowheads="1"/>
            </p:cNvSpPr>
            <p:nvPr/>
          </p:nvSpPr>
          <p:spPr bwMode="auto">
            <a:xfrm>
              <a:off x="3670300" y="6024563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80" name="Rectangle 68"/>
            <p:cNvSpPr>
              <a:spLocks noChangeArrowheads="1"/>
            </p:cNvSpPr>
            <p:nvPr/>
          </p:nvSpPr>
          <p:spPr bwMode="auto">
            <a:xfrm>
              <a:off x="3044825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81" name="Rectangle 69"/>
            <p:cNvSpPr>
              <a:spLocks noChangeArrowheads="1"/>
            </p:cNvSpPr>
            <p:nvPr/>
          </p:nvSpPr>
          <p:spPr bwMode="auto">
            <a:xfrm>
              <a:off x="2416175" y="6024563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82" name="Rectangle 70"/>
            <p:cNvSpPr>
              <a:spLocks noChangeArrowheads="1"/>
            </p:cNvSpPr>
            <p:nvPr/>
          </p:nvSpPr>
          <p:spPr bwMode="auto">
            <a:xfrm>
              <a:off x="1790700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83" name="Rectangle 71"/>
            <p:cNvSpPr>
              <a:spLocks noChangeArrowheads="1"/>
            </p:cNvSpPr>
            <p:nvPr/>
          </p:nvSpPr>
          <p:spPr bwMode="auto">
            <a:xfrm>
              <a:off x="1160462" y="6024563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84" name="Rectangle 72"/>
            <p:cNvSpPr>
              <a:spLocks noChangeArrowheads="1"/>
            </p:cNvSpPr>
            <p:nvPr/>
          </p:nvSpPr>
          <p:spPr bwMode="auto">
            <a:xfrm>
              <a:off x="534987" y="6024563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85" name="Rectangle 73"/>
            <p:cNvSpPr>
              <a:spLocks noChangeArrowheads="1"/>
            </p:cNvSpPr>
            <p:nvPr/>
          </p:nvSpPr>
          <p:spPr bwMode="auto">
            <a:xfrm>
              <a:off x="8062912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86" name="Rectangle 74"/>
            <p:cNvSpPr>
              <a:spLocks noChangeArrowheads="1"/>
            </p:cNvSpPr>
            <p:nvPr/>
          </p:nvSpPr>
          <p:spPr bwMode="auto">
            <a:xfrm>
              <a:off x="7432675" y="5699125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87" name="Rectangle 75"/>
            <p:cNvSpPr>
              <a:spLocks noChangeArrowheads="1"/>
            </p:cNvSpPr>
            <p:nvPr/>
          </p:nvSpPr>
          <p:spPr bwMode="auto">
            <a:xfrm>
              <a:off x="6807200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88" name="Rectangle 76"/>
            <p:cNvSpPr>
              <a:spLocks noChangeArrowheads="1"/>
            </p:cNvSpPr>
            <p:nvPr/>
          </p:nvSpPr>
          <p:spPr bwMode="auto">
            <a:xfrm>
              <a:off x="6178550" y="5699125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89" name="Rectangle 77"/>
            <p:cNvSpPr>
              <a:spLocks noChangeArrowheads="1"/>
            </p:cNvSpPr>
            <p:nvPr/>
          </p:nvSpPr>
          <p:spPr bwMode="auto">
            <a:xfrm>
              <a:off x="5553075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90" name="Rectangle 78"/>
            <p:cNvSpPr>
              <a:spLocks noChangeArrowheads="1"/>
            </p:cNvSpPr>
            <p:nvPr/>
          </p:nvSpPr>
          <p:spPr bwMode="auto">
            <a:xfrm>
              <a:off x="4926012" y="5699125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391" name="Rectangle 79"/>
            <p:cNvSpPr>
              <a:spLocks noChangeArrowheads="1"/>
            </p:cNvSpPr>
            <p:nvPr/>
          </p:nvSpPr>
          <p:spPr bwMode="auto">
            <a:xfrm>
              <a:off x="4297362" y="5699125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2" name="Rectangle 80"/>
            <p:cNvSpPr>
              <a:spLocks noChangeArrowheads="1"/>
            </p:cNvSpPr>
            <p:nvPr/>
          </p:nvSpPr>
          <p:spPr bwMode="auto">
            <a:xfrm>
              <a:off x="3670300" y="5699125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93" name="Rectangle 81"/>
            <p:cNvSpPr>
              <a:spLocks noChangeArrowheads="1"/>
            </p:cNvSpPr>
            <p:nvPr/>
          </p:nvSpPr>
          <p:spPr bwMode="auto">
            <a:xfrm>
              <a:off x="3044825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394" name="Rectangle 82"/>
            <p:cNvSpPr>
              <a:spLocks noChangeArrowheads="1"/>
            </p:cNvSpPr>
            <p:nvPr/>
          </p:nvSpPr>
          <p:spPr bwMode="auto">
            <a:xfrm>
              <a:off x="2416175" y="5699125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5" name="Rectangle 83"/>
            <p:cNvSpPr>
              <a:spLocks noChangeArrowheads="1"/>
            </p:cNvSpPr>
            <p:nvPr/>
          </p:nvSpPr>
          <p:spPr bwMode="auto">
            <a:xfrm>
              <a:off x="1790700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96" name="Rectangle 84"/>
            <p:cNvSpPr>
              <a:spLocks noChangeArrowheads="1"/>
            </p:cNvSpPr>
            <p:nvPr/>
          </p:nvSpPr>
          <p:spPr bwMode="auto">
            <a:xfrm>
              <a:off x="1160462" y="5699125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97" name="Rectangle 85"/>
            <p:cNvSpPr>
              <a:spLocks noChangeArrowheads="1"/>
            </p:cNvSpPr>
            <p:nvPr/>
          </p:nvSpPr>
          <p:spPr bwMode="auto">
            <a:xfrm>
              <a:off x="534987" y="5699125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98" name="Rectangle 86"/>
            <p:cNvSpPr>
              <a:spLocks noChangeArrowheads="1"/>
            </p:cNvSpPr>
            <p:nvPr/>
          </p:nvSpPr>
          <p:spPr bwMode="auto">
            <a:xfrm>
              <a:off x="8062912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9" name="Rectangle 87"/>
            <p:cNvSpPr>
              <a:spLocks noChangeArrowheads="1"/>
            </p:cNvSpPr>
            <p:nvPr/>
          </p:nvSpPr>
          <p:spPr bwMode="auto">
            <a:xfrm>
              <a:off x="7432675" y="5375275"/>
              <a:ext cx="630238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00" name="Rectangle 88"/>
            <p:cNvSpPr>
              <a:spLocks noChangeArrowheads="1"/>
            </p:cNvSpPr>
            <p:nvPr/>
          </p:nvSpPr>
          <p:spPr bwMode="auto">
            <a:xfrm>
              <a:off x="6807200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401" name="Rectangle 89"/>
            <p:cNvSpPr>
              <a:spLocks noChangeArrowheads="1"/>
            </p:cNvSpPr>
            <p:nvPr/>
          </p:nvSpPr>
          <p:spPr bwMode="auto">
            <a:xfrm>
              <a:off x="6178550" y="5375275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2" name="Rectangle 90"/>
            <p:cNvSpPr>
              <a:spLocks noChangeArrowheads="1"/>
            </p:cNvSpPr>
            <p:nvPr/>
          </p:nvSpPr>
          <p:spPr bwMode="auto">
            <a:xfrm>
              <a:off x="5553075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03" name="Rectangle 91"/>
            <p:cNvSpPr>
              <a:spLocks noChangeArrowheads="1"/>
            </p:cNvSpPr>
            <p:nvPr/>
          </p:nvSpPr>
          <p:spPr bwMode="auto">
            <a:xfrm>
              <a:off x="4926012" y="5375275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404" name="Rectangle 92"/>
            <p:cNvSpPr>
              <a:spLocks noChangeArrowheads="1"/>
            </p:cNvSpPr>
            <p:nvPr/>
          </p:nvSpPr>
          <p:spPr bwMode="auto">
            <a:xfrm>
              <a:off x="4297362" y="5375275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5" name="Rectangle 93"/>
            <p:cNvSpPr>
              <a:spLocks noChangeArrowheads="1"/>
            </p:cNvSpPr>
            <p:nvPr/>
          </p:nvSpPr>
          <p:spPr bwMode="auto">
            <a:xfrm>
              <a:off x="3670300" y="5375275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06" name="Rectangle 94"/>
            <p:cNvSpPr>
              <a:spLocks noChangeArrowheads="1"/>
            </p:cNvSpPr>
            <p:nvPr/>
          </p:nvSpPr>
          <p:spPr bwMode="auto">
            <a:xfrm>
              <a:off x="3044825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407" name="Rectangle 95"/>
            <p:cNvSpPr>
              <a:spLocks noChangeArrowheads="1"/>
            </p:cNvSpPr>
            <p:nvPr/>
          </p:nvSpPr>
          <p:spPr bwMode="auto">
            <a:xfrm>
              <a:off x="2416175" y="5375275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08" name="Rectangle 96"/>
            <p:cNvSpPr>
              <a:spLocks noChangeArrowheads="1"/>
            </p:cNvSpPr>
            <p:nvPr/>
          </p:nvSpPr>
          <p:spPr bwMode="auto">
            <a:xfrm>
              <a:off x="1790700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409" name="Rectangle 97"/>
            <p:cNvSpPr>
              <a:spLocks noChangeArrowheads="1"/>
            </p:cNvSpPr>
            <p:nvPr/>
          </p:nvSpPr>
          <p:spPr bwMode="auto">
            <a:xfrm>
              <a:off x="1160462" y="5375275"/>
              <a:ext cx="630238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10" name="Rectangle 98"/>
            <p:cNvSpPr>
              <a:spLocks noChangeArrowheads="1"/>
            </p:cNvSpPr>
            <p:nvPr/>
          </p:nvSpPr>
          <p:spPr bwMode="auto">
            <a:xfrm>
              <a:off x="534987" y="5375275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11" name="Rectangle 99"/>
            <p:cNvSpPr>
              <a:spLocks noChangeArrowheads="1"/>
            </p:cNvSpPr>
            <p:nvPr/>
          </p:nvSpPr>
          <p:spPr bwMode="auto">
            <a:xfrm>
              <a:off x="8062912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2" name="Rectangle 100"/>
            <p:cNvSpPr>
              <a:spLocks noChangeArrowheads="1"/>
            </p:cNvSpPr>
            <p:nvPr/>
          </p:nvSpPr>
          <p:spPr bwMode="auto">
            <a:xfrm>
              <a:off x="7432675" y="5049838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413" name="Rectangle 101"/>
            <p:cNvSpPr>
              <a:spLocks noChangeArrowheads="1"/>
            </p:cNvSpPr>
            <p:nvPr/>
          </p:nvSpPr>
          <p:spPr bwMode="auto">
            <a:xfrm>
              <a:off x="6807200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414" name="Rectangle 102"/>
            <p:cNvSpPr>
              <a:spLocks noChangeArrowheads="1"/>
            </p:cNvSpPr>
            <p:nvPr/>
          </p:nvSpPr>
          <p:spPr bwMode="auto">
            <a:xfrm>
              <a:off x="6178550" y="5049838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15" name="Rectangle 103"/>
            <p:cNvSpPr>
              <a:spLocks noChangeArrowheads="1"/>
            </p:cNvSpPr>
            <p:nvPr/>
          </p:nvSpPr>
          <p:spPr bwMode="auto">
            <a:xfrm>
              <a:off x="5553075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16" name="Rectangle 104"/>
            <p:cNvSpPr>
              <a:spLocks noChangeArrowheads="1"/>
            </p:cNvSpPr>
            <p:nvPr/>
          </p:nvSpPr>
          <p:spPr bwMode="auto">
            <a:xfrm>
              <a:off x="4926012" y="5049838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417" name="Rectangle 105"/>
            <p:cNvSpPr>
              <a:spLocks noChangeArrowheads="1"/>
            </p:cNvSpPr>
            <p:nvPr/>
          </p:nvSpPr>
          <p:spPr bwMode="auto">
            <a:xfrm>
              <a:off x="4297362" y="5049838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8" name="Rectangle 106"/>
            <p:cNvSpPr>
              <a:spLocks noChangeArrowheads="1"/>
            </p:cNvSpPr>
            <p:nvPr/>
          </p:nvSpPr>
          <p:spPr bwMode="auto">
            <a:xfrm>
              <a:off x="3670300" y="5049838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419" name="Rectangle 107"/>
            <p:cNvSpPr>
              <a:spLocks noChangeArrowheads="1"/>
            </p:cNvSpPr>
            <p:nvPr/>
          </p:nvSpPr>
          <p:spPr bwMode="auto">
            <a:xfrm>
              <a:off x="3044825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420" name="Rectangle 108"/>
            <p:cNvSpPr>
              <a:spLocks noChangeArrowheads="1"/>
            </p:cNvSpPr>
            <p:nvPr/>
          </p:nvSpPr>
          <p:spPr bwMode="auto">
            <a:xfrm>
              <a:off x="2416175" y="5049838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21" name="Rectangle 109"/>
            <p:cNvSpPr>
              <a:spLocks noChangeArrowheads="1"/>
            </p:cNvSpPr>
            <p:nvPr/>
          </p:nvSpPr>
          <p:spPr bwMode="auto">
            <a:xfrm>
              <a:off x="1790700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22" name="Rectangle 110"/>
            <p:cNvSpPr>
              <a:spLocks noChangeArrowheads="1"/>
            </p:cNvSpPr>
            <p:nvPr/>
          </p:nvSpPr>
          <p:spPr bwMode="auto">
            <a:xfrm>
              <a:off x="1160462" y="5049838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23" name="Rectangle 111"/>
            <p:cNvSpPr>
              <a:spLocks noChangeArrowheads="1"/>
            </p:cNvSpPr>
            <p:nvPr/>
          </p:nvSpPr>
          <p:spPr bwMode="auto">
            <a:xfrm>
              <a:off x="534987" y="5049838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24" name="Rectangle 112"/>
            <p:cNvSpPr>
              <a:spLocks noChangeArrowheads="1"/>
            </p:cNvSpPr>
            <p:nvPr/>
          </p:nvSpPr>
          <p:spPr bwMode="auto">
            <a:xfrm>
              <a:off x="8062912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25" name="Rectangle 113"/>
            <p:cNvSpPr>
              <a:spLocks noChangeArrowheads="1"/>
            </p:cNvSpPr>
            <p:nvPr/>
          </p:nvSpPr>
          <p:spPr bwMode="auto">
            <a:xfrm>
              <a:off x="7432675" y="4724400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426" name="Rectangle 114"/>
            <p:cNvSpPr>
              <a:spLocks noChangeArrowheads="1"/>
            </p:cNvSpPr>
            <p:nvPr/>
          </p:nvSpPr>
          <p:spPr bwMode="auto">
            <a:xfrm>
              <a:off x="6807200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27" name="Rectangle 115"/>
            <p:cNvSpPr>
              <a:spLocks noChangeArrowheads="1"/>
            </p:cNvSpPr>
            <p:nvPr/>
          </p:nvSpPr>
          <p:spPr bwMode="auto">
            <a:xfrm>
              <a:off x="6178550" y="4724400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28" name="Rectangle 116"/>
            <p:cNvSpPr>
              <a:spLocks noChangeArrowheads="1"/>
            </p:cNvSpPr>
            <p:nvPr/>
          </p:nvSpPr>
          <p:spPr bwMode="auto">
            <a:xfrm>
              <a:off x="5553075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429" name="Rectangle 117"/>
            <p:cNvSpPr>
              <a:spLocks noChangeArrowheads="1"/>
            </p:cNvSpPr>
            <p:nvPr/>
          </p:nvSpPr>
          <p:spPr bwMode="auto">
            <a:xfrm>
              <a:off x="4926012" y="4724400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30" name="Rectangle 118"/>
            <p:cNvSpPr>
              <a:spLocks noChangeArrowheads="1"/>
            </p:cNvSpPr>
            <p:nvPr/>
          </p:nvSpPr>
          <p:spPr bwMode="auto">
            <a:xfrm>
              <a:off x="4297362" y="4724400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31" name="Rectangle 119"/>
            <p:cNvSpPr>
              <a:spLocks noChangeArrowheads="1"/>
            </p:cNvSpPr>
            <p:nvPr/>
          </p:nvSpPr>
          <p:spPr bwMode="auto">
            <a:xfrm>
              <a:off x="3670300" y="4724400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432" name="Rectangle 120"/>
            <p:cNvSpPr>
              <a:spLocks noChangeArrowheads="1"/>
            </p:cNvSpPr>
            <p:nvPr/>
          </p:nvSpPr>
          <p:spPr bwMode="auto">
            <a:xfrm>
              <a:off x="3044825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33" name="Rectangle 121"/>
            <p:cNvSpPr>
              <a:spLocks noChangeArrowheads="1"/>
            </p:cNvSpPr>
            <p:nvPr/>
          </p:nvSpPr>
          <p:spPr bwMode="auto">
            <a:xfrm>
              <a:off x="2416175" y="4724400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434" name="Rectangle 122"/>
            <p:cNvSpPr>
              <a:spLocks noChangeArrowheads="1"/>
            </p:cNvSpPr>
            <p:nvPr/>
          </p:nvSpPr>
          <p:spPr bwMode="auto">
            <a:xfrm>
              <a:off x="1790700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435" name="Rectangle 123"/>
            <p:cNvSpPr>
              <a:spLocks noChangeArrowheads="1"/>
            </p:cNvSpPr>
            <p:nvPr/>
          </p:nvSpPr>
          <p:spPr bwMode="auto">
            <a:xfrm>
              <a:off x="1160462" y="4724400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436" name="Rectangle 124"/>
            <p:cNvSpPr>
              <a:spLocks noChangeArrowheads="1"/>
            </p:cNvSpPr>
            <p:nvPr/>
          </p:nvSpPr>
          <p:spPr bwMode="auto">
            <a:xfrm>
              <a:off x="534987" y="4724400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8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437" name="Line 125"/>
            <p:cNvSpPr>
              <a:spLocks noChangeShapeType="1"/>
            </p:cNvSpPr>
            <p:nvPr/>
          </p:nvSpPr>
          <p:spPr bwMode="auto">
            <a:xfrm>
              <a:off x="534987" y="5049838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 i="1">
                <a:solidFill>
                  <a:srgbClr val="990000"/>
                </a:solidFill>
              </a:endParaRPr>
            </a:p>
          </p:txBody>
        </p:sp>
        <p:sp>
          <p:nvSpPr>
            <p:cNvPr id="438" name="Line 126"/>
            <p:cNvSpPr>
              <a:spLocks noChangeShapeType="1"/>
            </p:cNvSpPr>
            <p:nvPr/>
          </p:nvSpPr>
          <p:spPr bwMode="auto">
            <a:xfrm>
              <a:off x="534987" y="5375275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39" name="Line 127"/>
            <p:cNvSpPr>
              <a:spLocks noChangeShapeType="1"/>
            </p:cNvSpPr>
            <p:nvPr/>
          </p:nvSpPr>
          <p:spPr bwMode="auto">
            <a:xfrm>
              <a:off x="534987" y="5699125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0" name="Line 128"/>
            <p:cNvSpPr>
              <a:spLocks noChangeShapeType="1"/>
            </p:cNvSpPr>
            <p:nvPr/>
          </p:nvSpPr>
          <p:spPr bwMode="auto">
            <a:xfrm>
              <a:off x="534987" y="6024563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1" name="Line 129"/>
            <p:cNvSpPr>
              <a:spLocks noChangeShapeType="1"/>
            </p:cNvSpPr>
            <p:nvPr/>
          </p:nvSpPr>
          <p:spPr bwMode="auto">
            <a:xfrm>
              <a:off x="1790700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2" name="Line 130"/>
            <p:cNvSpPr>
              <a:spLocks noChangeShapeType="1"/>
            </p:cNvSpPr>
            <p:nvPr/>
          </p:nvSpPr>
          <p:spPr bwMode="auto">
            <a:xfrm>
              <a:off x="2416175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3" name="Line 131"/>
            <p:cNvSpPr>
              <a:spLocks noChangeShapeType="1"/>
            </p:cNvSpPr>
            <p:nvPr/>
          </p:nvSpPr>
          <p:spPr bwMode="auto">
            <a:xfrm>
              <a:off x="3670300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4" name="Line 132"/>
            <p:cNvSpPr>
              <a:spLocks noChangeShapeType="1"/>
            </p:cNvSpPr>
            <p:nvPr/>
          </p:nvSpPr>
          <p:spPr bwMode="auto">
            <a:xfrm>
              <a:off x="4297362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5" name="Line 133"/>
            <p:cNvSpPr>
              <a:spLocks noChangeShapeType="1"/>
            </p:cNvSpPr>
            <p:nvPr/>
          </p:nvSpPr>
          <p:spPr bwMode="auto">
            <a:xfrm>
              <a:off x="5553075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6" name="Line 134"/>
            <p:cNvSpPr>
              <a:spLocks noChangeShapeType="1"/>
            </p:cNvSpPr>
            <p:nvPr/>
          </p:nvSpPr>
          <p:spPr bwMode="auto">
            <a:xfrm>
              <a:off x="6178550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7" name="Line 135"/>
            <p:cNvSpPr>
              <a:spLocks noChangeShapeType="1"/>
            </p:cNvSpPr>
            <p:nvPr/>
          </p:nvSpPr>
          <p:spPr bwMode="auto">
            <a:xfrm>
              <a:off x="7432675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8" name="Line 136"/>
            <p:cNvSpPr>
              <a:spLocks noChangeShapeType="1"/>
            </p:cNvSpPr>
            <p:nvPr/>
          </p:nvSpPr>
          <p:spPr bwMode="auto">
            <a:xfrm>
              <a:off x="8062912" y="4724400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9" name="Line 137"/>
            <p:cNvSpPr>
              <a:spLocks noChangeShapeType="1"/>
            </p:cNvSpPr>
            <p:nvPr/>
          </p:nvSpPr>
          <p:spPr bwMode="auto">
            <a:xfrm>
              <a:off x="1160462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0" name="Line 138"/>
            <p:cNvSpPr>
              <a:spLocks noChangeShapeType="1"/>
            </p:cNvSpPr>
            <p:nvPr/>
          </p:nvSpPr>
          <p:spPr bwMode="auto">
            <a:xfrm>
              <a:off x="3044825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1" name="Line 139"/>
            <p:cNvSpPr>
              <a:spLocks noChangeShapeType="1"/>
            </p:cNvSpPr>
            <p:nvPr/>
          </p:nvSpPr>
          <p:spPr bwMode="auto">
            <a:xfrm>
              <a:off x="534987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2" name="Line 140"/>
            <p:cNvSpPr>
              <a:spLocks noChangeShapeType="1"/>
            </p:cNvSpPr>
            <p:nvPr/>
          </p:nvSpPr>
          <p:spPr bwMode="auto">
            <a:xfrm>
              <a:off x="4926012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3" name="Line 141"/>
            <p:cNvSpPr>
              <a:spLocks noChangeShapeType="1"/>
            </p:cNvSpPr>
            <p:nvPr/>
          </p:nvSpPr>
          <p:spPr bwMode="auto">
            <a:xfrm>
              <a:off x="6807200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4" name="Line 142"/>
            <p:cNvSpPr>
              <a:spLocks noChangeShapeType="1"/>
            </p:cNvSpPr>
            <p:nvPr/>
          </p:nvSpPr>
          <p:spPr bwMode="auto">
            <a:xfrm>
              <a:off x="534987" y="472440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 i="1">
                <a:solidFill>
                  <a:srgbClr val="990000"/>
                </a:solidFill>
              </a:endParaRPr>
            </a:p>
          </p:txBody>
        </p:sp>
        <p:sp>
          <p:nvSpPr>
            <p:cNvPr id="455" name="Line 143"/>
            <p:cNvSpPr>
              <a:spLocks noChangeShapeType="1"/>
            </p:cNvSpPr>
            <p:nvPr/>
          </p:nvSpPr>
          <p:spPr bwMode="auto">
            <a:xfrm>
              <a:off x="8688388" y="4724400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6" name="Line 144"/>
            <p:cNvSpPr>
              <a:spLocks noChangeShapeType="1"/>
            </p:cNvSpPr>
            <p:nvPr/>
          </p:nvSpPr>
          <p:spPr bwMode="auto">
            <a:xfrm>
              <a:off x="534987" y="6350001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200"/>
            </a:p>
          </p:txBody>
        </p:sp>
      </p:grpSp>
      <p:sp>
        <p:nvSpPr>
          <p:cNvPr id="459" name="TextBox 458"/>
          <p:cNvSpPr txBox="1"/>
          <p:nvPr/>
        </p:nvSpPr>
        <p:spPr>
          <a:xfrm>
            <a:off x="141453" y="1302016"/>
            <a:ext cx="56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TLB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6762001" y="3327529"/>
            <a:ext cx="1291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Page table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 </a:t>
            </a:r>
            <a:r>
              <a:rPr lang="en-GB" sz="16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74773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5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0x0B8F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 </a:t>
            </a:r>
            <a:r>
              <a:rPr lang="en-GB" sz="16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468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0x2E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51071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0x0B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Y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80338" y="3437965"/>
            <a:ext cx="438582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TBD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CO___</a:t>
            </a:r>
            <a:r>
              <a:rPr lang="en-GB" sz="16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7878234" y="6019801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7878234" y="5638800"/>
            <a:ext cx="596900" cy="444501"/>
          </a:xfrm>
          <a:prstGeom prst="rect">
            <a:avLst/>
          </a:prstGeom>
          <a:solidFill>
            <a:srgbClr val="C4C4C4"/>
          </a:solidFill>
          <a:ln w="126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7878234" y="5562600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7879821" y="5739872"/>
            <a:ext cx="58578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Disk</a:t>
            </a: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142037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Servicing a Page Fault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4648200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effectLst/>
              </a:rPr>
              <a:t>(1) Processor signals disk controller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 block of length P starting at disk address X and store starting at memory address Y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effectLst/>
              </a:rPr>
              <a:t>(2) Read occurs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Direct Memory Access (DMA)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Under control of I/O controller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effectLst/>
              </a:rPr>
              <a:t>(3) Controller signals completion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Interrupts processor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OS resumes suspended process 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7108825" y="6032500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7108825" y="5651499"/>
            <a:ext cx="596900" cy="444501"/>
          </a:xfrm>
          <a:prstGeom prst="rect">
            <a:avLst/>
          </a:prstGeom>
          <a:solidFill>
            <a:srgbClr val="C4C4C4"/>
          </a:solidFill>
          <a:ln w="126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7108825" y="5575299"/>
            <a:ext cx="596900" cy="139700"/>
          </a:xfrm>
          <a:prstGeom prst="ellipse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7110412" y="5752571"/>
            <a:ext cx="58578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Disk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378596" y="5016495"/>
            <a:ext cx="1588" cy="6223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8178696" y="5016495"/>
            <a:ext cx="1588" cy="6350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7683396" y="3975095"/>
            <a:ext cx="1588" cy="8001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5981596" y="2565395"/>
            <a:ext cx="1588" cy="23749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5352946" y="3886195"/>
            <a:ext cx="3048000" cy="2921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Memory-I/O bus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5352946" y="1663695"/>
            <a:ext cx="1231900" cy="8890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Processor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5352946" y="2920995"/>
            <a:ext cx="1231900" cy="495300"/>
          </a:xfrm>
          <a:prstGeom prst="rect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5352946" y="4813295"/>
            <a:ext cx="1231900" cy="495300"/>
          </a:xfrm>
          <a:prstGeom prst="rect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7105546" y="4584695"/>
            <a:ext cx="1231900" cy="4953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66"/>
            </a:solidFill>
            <a:miter lim="800000"/>
            <a:headEnd/>
            <a:tailEnd/>
          </a:ln>
          <a:effectLst>
            <a:outerShdw dist="107933" dir="2700000" algn="ctr" rotWithShape="0">
              <a:srgbClr val="00FF99"/>
            </a:outerShdw>
          </a:effectLst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I/O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controller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5632346" y="2273295"/>
            <a:ext cx="749300" cy="215900"/>
          </a:xfrm>
          <a:prstGeom prst="rect">
            <a:avLst/>
          </a:prstGeom>
          <a:solidFill>
            <a:srgbClr val="C4C4C4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Reg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8458" name="Freeform 26"/>
          <p:cNvSpPr>
            <a:spLocks/>
          </p:cNvSpPr>
          <p:nvPr/>
        </p:nvSpPr>
        <p:spPr bwMode="auto">
          <a:xfrm>
            <a:off x="6000646" y="3975095"/>
            <a:ext cx="1739900" cy="1651000"/>
          </a:xfrm>
          <a:custGeom>
            <a:avLst/>
            <a:gdLst/>
            <a:ahLst/>
            <a:cxnLst>
              <a:cxn ang="0">
                <a:pos x="936" y="1040"/>
              </a:cxn>
              <a:cxn ang="0">
                <a:pos x="936" y="656"/>
              </a:cxn>
              <a:cxn ang="0">
                <a:pos x="1080" y="464"/>
              </a:cxn>
              <a:cxn ang="0">
                <a:pos x="1032" y="128"/>
              </a:cxn>
              <a:cxn ang="0">
                <a:pos x="696" y="32"/>
              </a:cxn>
              <a:cxn ang="0">
                <a:pos x="168" y="32"/>
              </a:cxn>
              <a:cxn ang="0">
                <a:pos x="24" y="224"/>
              </a:cxn>
              <a:cxn ang="0">
                <a:pos x="24" y="512"/>
              </a:cxn>
            </a:cxnLst>
            <a:rect l="0" t="0" r="r" b="b"/>
            <a:pathLst>
              <a:path w="1096" h="1040">
                <a:moveTo>
                  <a:pt x="936" y="1040"/>
                </a:moveTo>
                <a:cubicBezTo>
                  <a:pt x="924" y="895"/>
                  <a:pt x="912" y="751"/>
                  <a:pt x="936" y="656"/>
                </a:cubicBezTo>
                <a:cubicBezTo>
                  <a:pt x="959" y="560"/>
                  <a:pt x="1064" y="552"/>
                  <a:pt x="1080" y="464"/>
                </a:cubicBezTo>
                <a:cubicBezTo>
                  <a:pt x="1096" y="376"/>
                  <a:pt x="1096" y="200"/>
                  <a:pt x="1032" y="128"/>
                </a:cubicBezTo>
                <a:cubicBezTo>
                  <a:pt x="967" y="55"/>
                  <a:pt x="839" y="47"/>
                  <a:pt x="696" y="32"/>
                </a:cubicBezTo>
                <a:cubicBezTo>
                  <a:pt x="552" y="16"/>
                  <a:pt x="280" y="0"/>
                  <a:pt x="168" y="32"/>
                </a:cubicBezTo>
                <a:cubicBezTo>
                  <a:pt x="56" y="64"/>
                  <a:pt x="47" y="144"/>
                  <a:pt x="24" y="224"/>
                </a:cubicBezTo>
                <a:cubicBezTo>
                  <a:pt x="0" y="303"/>
                  <a:pt x="12" y="407"/>
                  <a:pt x="24" y="512"/>
                </a:cubicBezTo>
              </a:path>
            </a:pathLst>
          </a:custGeom>
          <a:noFill/>
          <a:ln w="5724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962546" y="4222745"/>
            <a:ext cx="13716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(2) DMA Transfer</a:t>
            </a:r>
          </a:p>
        </p:txBody>
      </p:sp>
      <p:sp>
        <p:nvSpPr>
          <p:cNvPr id="18460" name="Freeform 28"/>
          <p:cNvSpPr>
            <a:spLocks/>
          </p:cNvSpPr>
          <p:nvPr/>
        </p:nvSpPr>
        <p:spPr bwMode="auto">
          <a:xfrm>
            <a:off x="6572146" y="2197095"/>
            <a:ext cx="1219200" cy="2362200"/>
          </a:xfrm>
          <a:custGeom>
            <a:avLst/>
            <a:gdLst/>
            <a:ahLst/>
            <a:cxnLst>
              <a:cxn ang="0">
                <a:pos x="720" y="1056"/>
              </a:cxn>
              <a:cxn ang="0">
                <a:pos x="720" y="0"/>
              </a:cxn>
              <a:cxn ang="0">
                <a:pos x="0" y="0"/>
              </a:cxn>
            </a:cxnLst>
            <a:rect l="0" t="0" r="r" b="b"/>
            <a:pathLst>
              <a:path w="720" h="1056">
                <a:moveTo>
                  <a:pt x="720" y="1056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908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6572146" y="1892295"/>
            <a:ext cx="1600200" cy="2667000"/>
          </a:xfrm>
          <a:custGeom>
            <a:avLst/>
            <a:gdLst/>
            <a:ahLst/>
            <a:cxnLst>
              <a:cxn ang="0">
                <a:pos x="720" y="1056"/>
              </a:cxn>
              <a:cxn ang="0">
                <a:pos x="720" y="0"/>
              </a:cxn>
              <a:cxn ang="0">
                <a:pos x="0" y="0"/>
              </a:cxn>
            </a:cxnLst>
            <a:rect l="0" t="0" r="r" b="b"/>
            <a:pathLst>
              <a:path w="720" h="1056">
                <a:moveTo>
                  <a:pt x="720" y="1056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908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484834" y="1435095"/>
            <a:ext cx="2278166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(1) Initiate Block Read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648346" y="2273295"/>
            <a:ext cx="1219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66"/>
                </a:solidFill>
                <a:latin typeface="Calibri" pitchFamily="34" charset="0"/>
              </a:rPr>
              <a:t>(3) Read Done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</a:t>
            </a:r>
            <a:r>
              <a:rPr lang="en-GB" dirty="0" smtClean="0">
                <a:effectLst/>
              </a:rPr>
              <a:t>view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System </a:t>
            </a:r>
            <a:r>
              <a:rPr lang="en-GB" dirty="0" smtClean="0"/>
              <a:t>v</a:t>
            </a:r>
            <a:r>
              <a:rPr lang="en-GB" dirty="0" smtClean="0">
                <a:effectLst/>
              </a:rPr>
              <a:t>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17513"/>
            <a:ext cx="682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System Summary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1734" y="1098550"/>
            <a:ext cx="8669866" cy="545465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L1/L2 Memory Cache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Purely a speed-up technique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Behavior</a:t>
            </a:r>
            <a:r>
              <a:rPr lang="en-GB" dirty="0"/>
              <a:t> invisible to application programmer and (mostly) OS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Implemented totally in hardware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Virtual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Supports many OS-related functions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Process creation, task switching, protection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Software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Allocates/shares physical memory among processes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Maintains high-level tables tracking memory type, source, sharing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Handles exceptions, fills in hardware-defined mapping tables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Hardware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Translates </a:t>
            </a:r>
            <a:r>
              <a:rPr lang="en-GB" dirty="0" smtClean="0"/>
              <a:t>virtual addresses </a:t>
            </a:r>
            <a:r>
              <a:rPr lang="en-GB" dirty="0"/>
              <a:t>via mapping tables, enforcing permissions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Accelerates mapping via translation cache (TLB)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5576" y="1482725"/>
            <a:ext cx="6492424" cy="4841875"/>
          </a:xfrm>
        </p:spPr>
        <p:txBody>
          <a:bodyPr/>
          <a:lstStyle/>
          <a:p>
            <a:r>
              <a:rPr lang="en-US" dirty="0"/>
              <a:t>Programs </a:t>
            </a:r>
            <a:r>
              <a:rPr lang="en-US" dirty="0" smtClean="0"/>
              <a:t>refer </a:t>
            </a:r>
            <a:r>
              <a:rPr lang="en-US" dirty="0"/>
              <a:t>to </a:t>
            </a:r>
            <a:r>
              <a:rPr lang="en-US" dirty="0" smtClean="0"/>
              <a:t>virtual memory addresses</a:t>
            </a:r>
            <a:endParaRPr lang="en-US" dirty="0"/>
          </a:p>
          <a:p>
            <a:pPr lvl="1"/>
            <a:r>
              <a:rPr lang="en-US" b="1" dirty="0" err="1" smtClean="0">
                <a:latin typeface="Courier New" pitchFamily="49" charset="0"/>
              </a:rPr>
              <a:t>movl</a:t>
            </a:r>
            <a:r>
              <a:rPr lang="en-US" b="1" dirty="0" smtClean="0">
                <a:latin typeface="Courier New" pitchFamily="49" charset="0"/>
              </a:rPr>
              <a:t> (%</a:t>
            </a:r>
            <a:r>
              <a:rPr lang="en-US" b="1" dirty="0" err="1" smtClean="0">
                <a:latin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endParaRPr lang="en-US" b="1" dirty="0" smtClean="0"/>
          </a:p>
          <a:p>
            <a:pPr lvl="1"/>
            <a:r>
              <a:rPr lang="en-US" dirty="0" smtClean="0"/>
              <a:t>Conceptually </a:t>
            </a:r>
            <a:r>
              <a:rPr lang="en-US" dirty="0"/>
              <a:t>very large array of </a:t>
            </a:r>
            <a:r>
              <a:rPr lang="en-US" dirty="0" smtClean="0"/>
              <a:t>bytes</a:t>
            </a:r>
          </a:p>
          <a:p>
            <a:pPr lvl="1"/>
            <a:r>
              <a:rPr lang="en-US" dirty="0" smtClean="0"/>
              <a:t>Each byte has its own address</a:t>
            </a:r>
            <a:endParaRPr lang="en-US" dirty="0"/>
          </a:p>
          <a:p>
            <a:pPr lvl="1"/>
            <a:r>
              <a:rPr lang="en-US" dirty="0"/>
              <a:t>Actually implemented with hierarchy of different memory types</a:t>
            </a:r>
          </a:p>
          <a:p>
            <a:pPr lvl="1"/>
            <a:r>
              <a:rPr lang="en-US" dirty="0"/>
              <a:t>System provides address space private to particular “process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Allocation: Compiler and run-time system</a:t>
            </a:r>
            <a:endParaRPr lang="en-US" dirty="0"/>
          </a:p>
          <a:p>
            <a:pPr lvl="1"/>
            <a:r>
              <a:rPr lang="en-US" dirty="0"/>
              <a:t>Where different program objects should be stored</a:t>
            </a:r>
          </a:p>
          <a:p>
            <a:pPr lvl="1"/>
            <a:r>
              <a:rPr lang="en-US" dirty="0"/>
              <a:t>All allocation within single virtual address </a:t>
            </a:r>
            <a:r>
              <a:rPr lang="en-US" dirty="0" smtClean="0"/>
              <a:t>space</a:t>
            </a:r>
            <a:endParaRPr lang="en-US" i="1" dirty="0" smtClean="0">
              <a:solidFill>
                <a:srgbClr val="C00000"/>
              </a:solidFill>
            </a:endParaRPr>
          </a:p>
          <a:p>
            <a:r>
              <a:rPr lang="en-US" i="1" dirty="0" smtClean="0">
                <a:solidFill>
                  <a:srgbClr val="990000"/>
                </a:solidFill>
              </a:rPr>
              <a:t>But why virtual memory? </a:t>
            </a:r>
          </a:p>
          <a:p>
            <a:r>
              <a:rPr lang="en-US" i="1" dirty="0" smtClean="0">
                <a:solidFill>
                  <a:srgbClr val="990000"/>
                </a:solidFill>
              </a:rPr>
              <a:t>Why not physical memory?</a:t>
            </a:r>
            <a:endParaRPr lang="en-US" i="1" dirty="0">
              <a:solidFill>
                <a:srgbClr val="99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365576" y="435678"/>
            <a:ext cx="7592093" cy="762000"/>
          </a:xfrm>
        </p:spPr>
        <p:txBody>
          <a:bodyPr/>
          <a:lstStyle/>
          <a:p>
            <a:r>
              <a:rPr lang="en-US" dirty="0" smtClean="0"/>
              <a:t>Virtual Memory (Previous Lectures)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1600200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7848600" y="1786388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7848600" y="1975301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7848599" y="5898620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7848599" y="2164214"/>
            <a:ext cx="990600" cy="3739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972680" y="1512072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00</a:t>
            </a:r>
            <a:r>
              <a:rPr lang="en-US" sz="1800" dirty="0" smtClean="0">
                <a:latin typeface="Calibri"/>
              </a:rPr>
              <a:t>∙∙∙∙∙∙</a:t>
            </a: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12249" y="581466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FF</a:t>
            </a:r>
            <a:r>
              <a:rPr lang="en-US" sz="1800" dirty="0" smtClean="0">
                <a:latin typeface="Calibri"/>
              </a:rPr>
              <a:t>∙∙∙∙∙∙</a:t>
            </a:r>
            <a:r>
              <a:rPr lang="en-US" sz="1800" dirty="0" smtClean="0">
                <a:latin typeface="Calibri" pitchFamily="34" charset="0"/>
              </a:rPr>
              <a:t>F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How Does Everything Fit?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00200"/>
            <a:ext cx="1810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64-bit addresses:</a:t>
            </a:r>
          </a:p>
          <a:p>
            <a:r>
              <a:rPr lang="en-US" sz="1800" dirty="0" smtClean="0">
                <a:latin typeface="Calibri" pitchFamily="34" charset="0"/>
              </a:rPr>
              <a:t>16 Exabyte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1600200"/>
            <a:ext cx="2403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memory:</a:t>
            </a:r>
          </a:p>
          <a:p>
            <a:r>
              <a:rPr lang="en-US" sz="1800" dirty="0" smtClean="0">
                <a:latin typeface="Calibri" pitchFamily="34" charset="0"/>
              </a:rPr>
              <a:t>Few Gigabytes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2362200"/>
            <a:ext cx="1066800" cy="388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562600" y="3733800"/>
            <a:ext cx="2286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3352800" y="31242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6287869"/>
            <a:ext cx="333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And there are many processes ….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 Memory Management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02129" y="16002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378129" y="31242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990000"/>
                </a:solidFill>
                <a:latin typeface="+mn-lt"/>
              </a:rPr>
              <a:t>What goes where?</a:t>
            </a:r>
            <a:endParaRPr lang="en-US" sz="20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11729" y="2057400"/>
            <a:ext cx="10668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90342" y="3002340"/>
            <a:ext cx="9720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stack</a:t>
            </a:r>
          </a:p>
          <a:p>
            <a:pPr algn="r"/>
            <a:r>
              <a:rPr lang="en-US" dirty="0" smtClean="0">
                <a:latin typeface="Calibri" pitchFamily="34" charset="0"/>
              </a:rPr>
              <a:t>heap</a:t>
            </a:r>
          </a:p>
          <a:p>
            <a:pPr algn="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algn="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algn="r"/>
            <a:r>
              <a:rPr lang="en-US" dirty="0" smtClean="0">
                <a:latin typeface="Calibri" pitchFamily="34" charset="0"/>
              </a:rPr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2819400"/>
            <a:ext cx="13831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1</a:t>
            </a:r>
          </a:p>
          <a:p>
            <a:r>
              <a:rPr lang="en-US" dirty="0" smtClean="0">
                <a:latin typeface="Calibri" pitchFamily="34" charset="0"/>
              </a:rPr>
              <a:t>Process 2</a:t>
            </a:r>
          </a:p>
          <a:p>
            <a:r>
              <a:rPr lang="en-US" dirty="0" smtClean="0">
                <a:latin typeface="Calibri" pitchFamily="34" charset="0"/>
              </a:rPr>
              <a:t>Process 3</a:t>
            </a:r>
          </a:p>
          <a:p>
            <a:r>
              <a:rPr lang="en-US" dirty="0" smtClean="0">
                <a:latin typeface="Calibri" pitchFamily="34" charset="0"/>
              </a:rPr>
              <a:t>…</a:t>
            </a:r>
          </a:p>
          <a:p>
            <a:r>
              <a:rPr lang="en-US" dirty="0" smtClean="0">
                <a:latin typeface="Calibri" pitchFamily="34" charset="0"/>
              </a:rPr>
              <a:t>Process 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6670" y="3193034"/>
            <a:ext cx="518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0" dirty="0" smtClean="0">
                <a:latin typeface="Calibri" pitchFamily="34" charset="0"/>
              </a:rPr>
              <a:t>x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3: How To Protect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59129" y="12954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0" y="17526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9800" y="1723105"/>
            <a:ext cx="1293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626194"/>
            <a:ext cx="1296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j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0" y="22098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0" idx="3"/>
          </p:cNvCxnSpPr>
          <p:nvPr/>
        </p:nvCxnSpPr>
        <p:spPr bwMode="auto">
          <a:xfrm>
            <a:off x="3503167" y="1953938"/>
            <a:ext cx="1830833" cy="3406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7" idx="3"/>
          </p:cNvCxnSpPr>
          <p:nvPr/>
        </p:nvCxnSpPr>
        <p:spPr bwMode="auto">
          <a:xfrm flipV="1">
            <a:off x="3506373" y="2359494"/>
            <a:ext cx="1827627" cy="49753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22778</TotalTime>
  <Words>3954</Words>
  <Application>Microsoft Macintosh PowerPoint</Application>
  <PresentationFormat>On-screen Show (4:3)</PresentationFormat>
  <Paragraphs>1837</Paragraphs>
  <Slides>57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template2010</vt:lpstr>
      <vt:lpstr>PowerPoint Presentation</vt:lpstr>
      <vt:lpstr>Processes</vt:lpstr>
      <vt:lpstr>Concurrent Processes</vt:lpstr>
      <vt:lpstr>User View of Concurrent Processes</vt:lpstr>
      <vt:lpstr>Context Switching</vt:lpstr>
      <vt:lpstr>Virtual Memory (Previous Lectures)</vt:lpstr>
      <vt:lpstr>Problem 1: How Does Everything Fit?</vt:lpstr>
      <vt:lpstr>Problem 2: Memory Management</vt:lpstr>
      <vt:lpstr>Problem 3: How To Protect</vt:lpstr>
      <vt:lpstr>Problem 3: How To Protect</vt:lpstr>
      <vt:lpstr>Solution: Level Of Indirection</vt:lpstr>
      <vt:lpstr>Address Spaces</vt:lpstr>
      <vt:lpstr>A System Using Physical Addressing</vt:lpstr>
      <vt:lpstr>A System Using Virtual Addressing</vt:lpstr>
      <vt:lpstr>Why Virtual Memory (VM)?</vt:lpstr>
      <vt:lpstr>VM as a Tool for Caching</vt:lpstr>
      <vt:lpstr>Memory Hierarchy: Core 2 Duo</vt:lpstr>
      <vt:lpstr>DRAM Cache Organization</vt:lpstr>
      <vt:lpstr>DRAM Cache Organization</vt:lpstr>
      <vt:lpstr>A System Using Virtual Addressing</vt:lpstr>
      <vt:lpstr>Indirection</vt:lpstr>
      <vt:lpstr>Indirection</vt:lpstr>
      <vt:lpstr>Mapping</vt:lpstr>
      <vt:lpstr>Page tables</vt:lpstr>
      <vt:lpstr>Address Translation: Page Tables</vt:lpstr>
      <vt:lpstr>Address Translation With a Page Table</vt:lpstr>
      <vt:lpstr>Page Hit</vt:lpstr>
      <vt:lpstr>Page Miss</vt:lpstr>
      <vt:lpstr>Then what?</vt:lpstr>
      <vt:lpstr>Fault Example: Page Fault</vt:lpstr>
      <vt:lpstr>Handling Page Fault</vt:lpstr>
      <vt:lpstr>Handling Page Fault</vt:lpstr>
      <vt:lpstr>Handling Page Fault</vt:lpstr>
      <vt:lpstr>Handling Page Fault</vt:lpstr>
      <vt:lpstr>Why does it work?  </vt:lpstr>
      <vt:lpstr>Why does it work?  Locality</vt:lpstr>
      <vt:lpstr>VM as a Tool for Memory Management</vt:lpstr>
      <vt:lpstr>VM as a Tool for Memory Management</vt:lpstr>
      <vt:lpstr>Simplifying Linking and Loading</vt:lpstr>
      <vt:lpstr>VM as a Tool for Memory Protection</vt:lpstr>
      <vt:lpstr>Address Translation: Page Hit</vt:lpstr>
      <vt:lpstr>Address Translation: Page Fault</vt:lpstr>
      <vt:lpstr>Hmm… Translation sounds slow!</vt:lpstr>
      <vt:lpstr>Speeding up Translation with a TLB</vt:lpstr>
      <vt:lpstr>TLB Hit</vt:lpstr>
      <vt:lpstr>TLB Miss</vt:lpstr>
      <vt:lpstr>Simple Memory System Example</vt:lpstr>
      <vt:lpstr>Simple Memory System Page Table</vt:lpstr>
      <vt:lpstr>Simple Memory System TLB</vt:lpstr>
      <vt:lpstr>Simple Memory System Cache</vt:lpstr>
      <vt:lpstr>Current state of caches/tables</vt:lpstr>
      <vt:lpstr>Address Translation Example #1</vt:lpstr>
      <vt:lpstr>Address Translation Example #2</vt:lpstr>
      <vt:lpstr>Address Translation Example #3</vt:lpstr>
      <vt:lpstr>Servicing a Page Fault</vt:lpstr>
      <vt:lpstr>Summary</vt:lpstr>
      <vt:lpstr>Memory System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310</cp:revision>
  <cp:lastPrinted>2011-05-13T18:04:45Z</cp:lastPrinted>
  <dcterms:created xsi:type="dcterms:W3CDTF">2010-05-26T05:29:36Z</dcterms:created>
  <dcterms:modified xsi:type="dcterms:W3CDTF">2011-11-12T01:35:49Z</dcterms:modified>
</cp:coreProperties>
</file>