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xls" ContentType="application/vnd.ms-excel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63"/>
  </p:notesMasterIdLst>
  <p:handoutMasterIdLst>
    <p:handoutMasterId r:id="rId64"/>
  </p:handoutMasterIdLst>
  <p:sldIdLst>
    <p:sldId id="801" r:id="rId2"/>
    <p:sldId id="845" r:id="rId3"/>
    <p:sldId id="846" r:id="rId4"/>
    <p:sldId id="802" r:id="rId5"/>
    <p:sldId id="847" r:id="rId6"/>
    <p:sldId id="803" r:id="rId7"/>
    <p:sldId id="804" r:id="rId8"/>
    <p:sldId id="805" r:id="rId9"/>
    <p:sldId id="848" r:id="rId10"/>
    <p:sldId id="851" r:id="rId11"/>
    <p:sldId id="806" r:id="rId12"/>
    <p:sldId id="849" r:id="rId13"/>
    <p:sldId id="852" r:id="rId14"/>
    <p:sldId id="853" r:id="rId15"/>
    <p:sldId id="807" r:id="rId16"/>
    <p:sldId id="808" r:id="rId17"/>
    <p:sldId id="854" r:id="rId18"/>
    <p:sldId id="809" r:id="rId19"/>
    <p:sldId id="855" r:id="rId20"/>
    <p:sldId id="856" r:id="rId21"/>
    <p:sldId id="810" r:id="rId22"/>
    <p:sldId id="857" r:id="rId23"/>
    <p:sldId id="859" r:id="rId24"/>
    <p:sldId id="858" r:id="rId25"/>
    <p:sldId id="811" r:id="rId26"/>
    <p:sldId id="862" r:id="rId27"/>
    <p:sldId id="860" r:id="rId28"/>
    <p:sldId id="861" r:id="rId29"/>
    <p:sldId id="812" r:id="rId30"/>
    <p:sldId id="863" r:id="rId31"/>
    <p:sldId id="813" r:id="rId32"/>
    <p:sldId id="864" r:id="rId33"/>
    <p:sldId id="814" r:id="rId34"/>
    <p:sldId id="815" r:id="rId35"/>
    <p:sldId id="816" r:id="rId36"/>
    <p:sldId id="817" r:id="rId37"/>
    <p:sldId id="818" r:id="rId38"/>
    <p:sldId id="820" r:id="rId39"/>
    <p:sldId id="821" r:id="rId40"/>
    <p:sldId id="822" r:id="rId41"/>
    <p:sldId id="823" r:id="rId42"/>
    <p:sldId id="824" r:id="rId43"/>
    <p:sldId id="825" r:id="rId44"/>
    <p:sldId id="829" r:id="rId45"/>
    <p:sldId id="826" r:id="rId46"/>
    <p:sldId id="827" r:id="rId47"/>
    <p:sldId id="828" r:id="rId48"/>
    <p:sldId id="841" r:id="rId49"/>
    <p:sldId id="842" r:id="rId50"/>
    <p:sldId id="843" r:id="rId51"/>
    <p:sldId id="830" r:id="rId52"/>
    <p:sldId id="831" r:id="rId53"/>
    <p:sldId id="844" r:id="rId54"/>
    <p:sldId id="833" r:id="rId55"/>
    <p:sldId id="834" r:id="rId56"/>
    <p:sldId id="835" r:id="rId57"/>
    <p:sldId id="836" r:id="rId58"/>
    <p:sldId id="837" r:id="rId59"/>
    <p:sldId id="838" r:id="rId60"/>
    <p:sldId id="839" r:id="rId61"/>
    <p:sldId id="840" r:id="rId62"/>
  </p:sldIdLst>
  <p:sldSz cx="9144000" cy="6858000" type="screen4x3"/>
  <p:notesSz cx="7302500" cy="9586913"/>
  <p:custDataLst>
    <p:tags r:id="rId6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CE455"/>
    <a:srgbClr val="FF9999"/>
    <a:srgbClr val="FFFF99"/>
    <a:srgbClr val="DCB834"/>
    <a:srgbClr val="DFC03D"/>
    <a:srgbClr val="CDF1C5"/>
    <a:srgbClr val="F1C7C7"/>
    <a:srgbClr val="EFBFBF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561" autoAdjust="0"/>
  </p:normalViewPr>
  <p:slideViewPr>
    <p:cSldViewPr snapToGrid="0">
      <p:cViewPr varScale="1">
        <p:scale>
          <a:sx n="113" d="100"/>
          <a:sy n="113" d="100"/>
        </p:scale>
        <p:origin x="-112" y="-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tags" Target="tags/tag1.xml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6435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514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5963"/>
            <a:ext cx="4795838" cy="35988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5963"/>
            <a:ext cx="4795838" cy="35988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hierarchy, caches, locality</a:t>
            </a:r>
          </a:p>
          <a:p>
            <a:r>
              <a:rPr lang="en-US" dirty="0" smtClean="0"/>
              <a:t>Cache organization</a:t>
            </a:r>
          </a:p>
          <a:p>
            <a:r>
              <a:rPr lang="en-US" dirty="0" smtClean="0"/>
              <a:t>Program optimizations that consider caches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Hit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14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154670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in cache: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 smtClean="0">
                <a:solidFill>
                  <a:srgbClr val="C00000"/>
                </a:solidFill>
                <a:latin typeface="Calibri" pitchFamily="34" charset="0"/>
              </a:rPr>
              <a:t>Hit!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0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not in cache: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C00000"/>
                </a:solidFill>
                <a:latin typeface="Calibri" pitchFamily="34" charset="0"/>
              </a:rPr>
              <a:t>Miss!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3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not in cache: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C00000"/>
                </a:solidFill>
                <a:latin typeface="Calibri" pitchFamily="34" charset="0"/>
              </a:rPr>
              <a:t>Miss!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943600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fetched from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 smtClean="0">
                <a:latin typeface="Calibri" pitchFamily="34" charset="0"/>
              </a:rPr>
              <a:t>memory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97172" y="3395246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9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not in cache: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C00000"/>
                </a:solidFill>
                <a:latin typeface="Calibri" pitchFamily="34" charset="0"/>
              </a:rPr>
              <a:t>Miss!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943600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fetched from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 smtClean="0">
                <a:latin typeface="Calibri" pitchFamily="34" charset="0"/>
              </a:rPr>
              <a:t>memory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97172" y="3395246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5943600" y="4190603"/>
            <a:ext cx="2878560" cy="17543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stored in cache</a:t>
            </a:r>
          </a:p>
          <a:p>
            <a:pPr marL="115888" indent="-115888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  <a:t>Placement policy:</a:t>
            </a:r>
            <a:r>
              <a:rPr lang="en-GB" sz="1800" b="0" dirty="0" smtClean="0">
                <a:latin typeface="Calibri" pitchFamily="34" charset="0"/>
              </a:rPr>
              <a:t/>
            </a:r>
            <a:br>
              <a:rPr lang="en-GB" sz="1800" b="0" dirty="0" smtClean="0"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determines where b goes</a:t>
            </a:r>
          </a:p>
          <a:p>
            <a:pPr marL="115888" indent="-115888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  <a:t>Replacement policy:</a:t>
            </a:r>
            <a:b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determines which block</a:t>
            </a:r>
            <a:br>
              <a:rPr lang="en-GB" sz="1800" b="0" dirty="0" smtClean="0"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gets evicted (victim)</a:t>
            </a:r>
            <a:endParaRPr lang="en-GB" sz="1800" b="0" dirty="0">
              <a:latin typeface="Calibri" pitchFamily="34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7" name="Rectangle 36"/>
          <p:cNvSpPr/>
          <p:nvPr/>
        </p:nvSpPr>
        <p:spPr bwMode="auto">
          <a:xfrm>
            <a:off x="3728240" y="2429786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3213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30480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0775"/>
            <a:ext cx="8320087" cy="5467350"/>
          </a:xfrm>
        </p:spPr>
        <p:txBody>
          <a:bodyPr lIns="90360" tIns="44280" rIns="90360" bIns="44280"/>
          <a:lstStyle/>
          <a:p>
            <a:pPr marL="341313" indent="-341313">
              <a:spcBef>
                <a:spcPts val="1250"/>
              </a:spcBef>
              <a:tabLst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Miss Rate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Fraction of memory references not found in cache (misses / accesses)</a:t>
            </a:r>
            <a:br>
              <a:rPr lang="en-GB" sz="1800" dirty="0" smtClean="0"/>
            </a:br>
            <a:r>
              <a:rPr lang="en-GB" sz="1800" dirty="0" smtClean="0"/>
              <a:t>= 1 – hit rate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Typical numbers (in percentages):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3-10% for L1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can be quite small (e.g., &lt; 1%) for L2, depending on size, etc.</a:t>
            </a:r>
          </a:p>
          <a:p>
            <a:pPr marL="341313" indent="-341313">
              <a:spcBef>
                <a:spcPts val="1250"/>
              </a:spcBef>
              <a:tabLst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Hit Time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Time to deliver a line in the cache to the processor</a:t>
            </a:r>
          </a:p>
          <a:p>
            <a:pPr lvl="2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includes time to determine whether the line is in the cache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Typical numbers: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1-2 clock cycle for L1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5-20 clock cycles for L2</a:t>
            </a:r>
          </a:p>
          <a:p>
            <a:pPr marL="341313" indent="-341313">
              <a:spcBef>
                <a:spcPts val="1250"/>
              </a:spcBef>
              <a:tabLst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Miss Penalty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Additional time required because of a miss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typically 50-200 cycles for main memory (</a:t>
            </a:r>
            <a:r>
              <a:rPr lang="en-GB" sz="1800" b="1" u="sng" dirty="0" smtClean="0">
                <a:solidFill>
                  <a:srgbClr val="FF0000"/>
                </a:solidFill>
              </a:rPr>
              <a:t>trend: increasing!</a:t>
            </a:r>
            <a:r>
              <a:rPr lang="en-GB" sz="1800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 flipV="1">
            <a:off x="6491940" y="5200639"/>
            <a:ext cx="1532667" cy="1149614"/>
          </a:xfrm>
          <a:prstGeom prst="straightConnector1">
            <a:avLst/>
          </a:prstGeom>
          <a:noFill/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smtClean="0"/>
              <a:t>Lets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 smtClean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Could be 100x, if just L1 and main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lvl="1">
              <a:defRPr/>
            </a:pP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smtClean="0"/>
              <a:t>Lets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 smtClean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Could be 100x, if just L1 and main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97% hits:  1 cycle + 0.03 * 100 cycles =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99% hits:  1 cycle + 0.01 * 100 cycles = </a:t>
            </a:r>
            <a:r>
              <a:rPr lang="en-US" sz="1800" b="1" dirty="0" smtClean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459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4" y="1219200"/>
            <a:ext cx="8747126" cy="4972050"/>
          </a:xfrm>
        </p:spPr>
        <p:txBody>
          <a:bodyPr/>
          <a:lstStyle/>
          <a:p>
            <a:r>
              <a:rPr lang="en-US" dirty="0" smtClean="0"/>
              <a:t>Cold (compulsory) miss</a:t>
            </a:r>
          </a:p>
          <a:p>
            <a:pPr lvl="1"/>
            <a:r>
              <a:rPr lang="en-US" dirty="0" smtClean="0"/>
              <a:t>Occurs on first access to a block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4" y="1219200"/>
            <a:ext cx="8747126" cy="4972050"/>
          </a:xfrm>
        </p:spPr>
        <p:txBody>
          <a:bodyPr/>
          <a:lstStyle/>
          <a:p>
            <a:r>
              <a:rPr lang="en-US" dirty="0" smtClean="0"/>
              <a:t>Cold (compulsory) miss</a:t>
            </a:r>
          </a:p>
          <a:p>
            <a:pPr lvl="1"/>
            <a:r>
              <a:rPr lang="en-US" dirty="0" smtClean="0"/>
              <a:t>Occurs on first access to a block</a:t>
            </a:r>
          </a:p>
          <a:p>
            <a:r>
              <a:rPr lang="en-US" dirty="0" smtClean="0"/>
              <a:t>Conflict miss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Most hardware caches limit blocks to a small subset (sometimes just one) of the available cache slots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if one (e.g., block </a:t>
            </a:r>
            <a:r>
              <a:rPr lang="en-GB" dirty="0" err="1" smtClean="0"/>
              <a:t>i</a:t>
            </a:r>
            <a:r>
              <a:rPr lang="en-GB" dirty="0" smtClean="0"/>
              <a:t> must be placed in slot (</a:t>
            </a:r>
            <a:r>
              <a:rPr lang="en-GB" dirty="0" err="1" smtClean="0"/>
              <a:t>i</a:t>
            </a:r>
            <a:r>
              <a:rPr lang="en-GB" dirty="0" smtClean="0"/>
              <a:t> mod size)), </a:t>
            </a:r>
            <a:r>
              <a:rPr lang="en-GB" u="sng" dirty="0" smtClean="0">
                <a:solidFill>
                  <a:srgbClr val="FF0000"/>
                </a:solidFill>
              </a:rPr>
              <a:t>direct-mapped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if more than one, </a:t>
            </a:r>
            <a:r>
              <a:rPr lang="en-GB" dirty="0" err="1" smtClean="0"/>
              <a:t>n</a:t>
            </a:r>
            <a:r>
              <a:rPr lang="en-GB" dirty="0" smtClean="0"/>
              <a:t>-way </a:t>
            </a:r>
            <a:r>
              <a:rPr lang="en-GB" u="sng" dirty="0" smtClean="0">
                <a:solidFill>
                  <a:srgbClr val="FF0000"/>
                </a:solidFill>
              </a:rPr>
              <a:t>set-associative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(where </a:t>
            </a:r>
            <a:r>
              <a:rPr lang="en-GB" dirty="0" err="1" smtClean="0"/>
              <a:t>n</a:t>
            </a:r>
            <a:r>
              <a:rPr lang="en-GB" dirty="0" smtClean="0"/>
              <a:t> is a power of 2)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Conflict misses occur when the cache is large enough, but multiple data objects all map to the same slot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e.g., referencing blocks 0, 8, 0, 8, ... would miss every time=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rebuchet MS" charset="0"/>
                <a:ea typeface="ＭＳ Ｐゴシック" charset="0"/>
                <a:cs typeface="ＭＳ Ｐゴシック" charset="0"/>
              </a:rPr>
              <a:t>How will execution time grow with SIZE?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6182" y="1008529"/>
            <a:ext cx="7370330" cy="5244353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>
              <a:latin typeface="Trebuchet MS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int array[SIZE];  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int A = 0;  </a:t>
            </a:r>
          </a:p>
          <a:p>
            <a:pPr>
              <a:buFont typeface="Wingdings" charset="0"/>
              <a:buNone/>
            </a:pPr>
            <a:endParaRPr lang="en-US" b="1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for (int i = 0 ; i &lt; 200000 ; ++ i) {         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	for (int j = 0 ; j &lt; SIZE ; ++ j) {                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		A += array[j];         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	}  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5472545" y="3697941"/>
            <a:ext cx="0" cy="18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 flipH="1">
            <a:off x="5472545" y="5580529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996546" y="5580530"/>
            <a:ext cx="657765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 b="1"/>
              <a:t>SIZE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4779818" y="3899647"/>
            <a:ext cx="743852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 b="1"/>
              <a:t>TIME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3048001" y="4437530"/>
            <a:ext cx="1868559" cy="119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 sz="7200">
                <a:solidFill>
                  <a:schemeClr val="accent2"/>
                </a:solidFill>
              </a:rPr>
              <a:t>Plot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10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4" y="1219200"/>
            <a:ext cx="8747126" cy="4972050"/>
          </a:xfrm>
        </p:spPr>
        <p:txBody>
          <a:bodyPr/>
          <a:lstStyle/>
          <a:p>
            <a:r>
              <a:rPr lang="en-US" dirty="0" smtClean="0"/>
              <a:t>Cold (compulsory) miss</a:t>
            </a:r>
          </a:p>
          <a:p>
            <a:pPr lvl="1"/>
            <a:r>
              <a:rPr lang="en-US" dirty="0" smtClean="0"/>
              <a:t>Occurs on first access to a block</a:t>
            </a:r>
          </a:p>
          <a:p>
            <a:r>
              <a:rPr lang="en-US" dirty="0" smtClean="0"/>
              <a:t>Conflict miss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Most hardware caches limit blocks to a small subset (sometimes just one) of the available cache slots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if one (e.g., block </a:t>
            </a:r>
            <a:r>
              <a:rPr lang="en-GB" dirty="0" err="1" smtClean="0"/>
              <a:t>i</a:t>
            </a:r>
            <a:r>
              <a:rPr lang="en-GB" dirty="0" smtClean="0"/>
              <a:t> must be placed in slot (</a:t>
            </a:r>
            <a:r>
              <a:rPr lang="en-GB" dirty="0" err="1" smtClean="0"/>
              <a:t>i</a:t>
            </a:r>
            <a:r>
              <a:rPr lang="en-GB" dirty="0" smtClean="0"/>
              <a:t> mod size)), </a:t>
            </a:r>
            <a:r>
              <a:rPr lang="en-GB" u="sng" dirty="0" smtClean="0">
                <a:solidFill>
                  <a:srgbClr val="FF0000"/>
                </a:solidFill>
              </a:rPr>
              <a:t>direct-mapped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if more than one, </a:t>
            </a:r>
            <a:r>
              <a:rPr lang="en-GB" dirty="0" err="1" smtClean="0"/>
              <a:t>n</a:t>
            </a:r>
            <a:r>
              <a:rPr lang="en-GB" dirty="0" smtClean="0"/>
              <a:t>-way </a:t>
            </a:r>
            <a:r>
              <a:rPr lang="en-GB" u="sng" dirty="0" smtClean="0">
                <a:solidFill>
                  <a:srgbClr val="FF0000"/>
                </a:solidFill>
              </a:rPr>
              <a:t>set-associative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(where </a:t>
            </a:r>
            <a:r>
              <a:rPr lang="en-GB" dirty="0" err="1" smtClean="0"/>
              <a:t>n</a:t>
            </a:r>
            <a:r>
              <a:rPr lang="en-GB" dirty="0" smtClean="0"/>
              <a:t> is a power of 2)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Conflict misses occur when the cache is large enough, but multiple data objects all map to the same slot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e.g., referencing blocks 0, 8, 0, 8, ... would miss every time</a:t>
            </a:r>
            <a:endParaRPr lang="en-US" dirty="0" smtClean="0"/>
          </a:p>
          <a:p>
            <a:r>
              <a:rPr lang="en-US" dirty="0" smtClean="0"/>
              <a:t>Capacity miss</a:t>
            </a:r>
          </a:p>
          <a:p>
            <a:pPr lvl="1"/>
            <a:r>
              <a:rPr lang="en-GB" dirty="0" smtClean="0"/>
              <a:t>Occurs when the set of active cache blocks (the </a:t>
            </a:r>
            <a:r>
              <a:rPr lang="en-GB" u="sng" dirty="0" smtClean="0">
                <a:solidFill>
                  <a:srgbClr val="FF0000"/>
                </a:solidFill>
              </a:rPr>
              <a:t>working set</a:t>
            </a:r>
            <a:r>
              <a:rPr lang="en-GB" dirty="0" smtClean="0"/>
              <a:t>) </a:t>
            </a:r>
            <a:br>
              <a:rPr lang="en-GB" dirty="0" smtClean="0"/>
            </a:br>
            <a:r>
              <a:rPr lang="en-GB" dirty="0" smtClean="0"/>
              <a:t>is larger than the cache (just won’t fit)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Why Caches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Locality: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Why Caches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Locality: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Recently referenced items are </a:t>
            </a:r>
            <a:r>
              <a:rPr lang="en-GB" i="1" dirty="0" smtClean="0">
                <a:solidFill>
                  <a:srgbClr val="008000"/>
                </a:solidFill>
              </a:rPr>
              <a:t>likely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be referenced again in the near future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/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Why is this important?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05079" y="308556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7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Why Caches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Locality: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Recently referenced items are </a:t>
            </a:r>
            <a:r>
              <a:rPr lang="en-GB" i="1" dirty="0" smtClean="0">
                <a:solidFill>
                  <a:srgbClr val="008000"/>
                </a:solidFill>
              </a:rPr>
              <a:t>likely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be referenced again in the near future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Spatial locality?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05079" y="308556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73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Why Caches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Locality: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Recently referenced items are </a:t>
            </a:r>
            <a:r>
              <a:rPr lang="en-GB" i="1" dirty="0" smtClean="0">
                <a:solidFill>
                  <a:srgbClr val="008000"/>
                </a:solidFill>
              </a:rPr>
              <a:t>likely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be referenced again in the near future</a:t>
            </a: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Spatial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Items with nearby addresses </a:t>
            </a:r>
            <a:r>
              <a:rPr lang="en-GB" i="1" dirty="0" smtClean="0">
                <a:solidFill>
                  <a:srgbClr val="008000"/>
                </a:solidFill>
              </a:rPr>
              <a:t>tend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be referenced close together in time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/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How do caches take advantage of this?</a:t>
            </a:r>
            <a:endParaRPr lang="en-GB" dirty="0"/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102261" y="461694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95961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70700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416720" y="4186571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05079" y="308556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13700" y="4583668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7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2819400"/>
            <a:ext cx="7896225" cy="2905125"/>
          </a:xfrm>
        </p:spPr>
        <p:txBody>
          <a:bodyPr/>
          <a:lstStyle/>
          <a:p>
            <a:pPr lvl="1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371600"/>
            <a:ext cx="3429000" cy="113099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for (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= 0;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&lt; n;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</a:rPr>
              <a:t>	</a:t>
            </a:r>
            <a:r>
              <a:rPr lang="en-GB" sz="1800" dirty="0" smtClean="0">
                <a:latin typeface="Courier New" pitchFamily="49" charset="0"/>
              </a:rPr>
              <a:t>  </a:t>
            </a:r>
            <a:r>
              <a:rPr lang="en-GB" sz="1800" b="1" dirty="0" smtClean="0">
                <a:latin typeface="Courier New" pitchFamily="49" charset="0"/>
              </a:rPr>
              <a:t>sum </a:t>
            </a:r>
            <a:r>
              <a:rPr lang="en-GB" sz="1800" b="1" dirty="0">
                <a:latin typeface="Courier New" pitchFamily="49" charset="0"/>
              </a:rPr>
              <a:t>+= a[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return sum;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2819400"/>
            <a:ext cx="7896225" cy="2905125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Temporal: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referenced in each iteration</a:t>
            </a:r>
          </a:p>
          <a:p>
            <a:pPr lvl="1"/>
            <a:r>
              <a:rPr lang="en-US" dirty="0" smtClean="0"/>
              <a:t>Spatial: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a[]</a:t>
            </a:r>
            <a:r>
              <a:rPr lang="en-US" b="1" dirty="0" smtClean="0"/>
              <a:t> </a:t>
            </a:r>
            <a:r>
              <a:rPr lang="en-US" dirty="0" smtClean="0"/>
              <a:t>accessed in stride-1 pattern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371600"/>
            <a:ext cx="3429000" cy="113099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for (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= 0;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&lt; n;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</a:rPr>
              <a:t>	</a:t>
            </a:r>
            <a:r>
              <a:rPr lang="en-GB" sz="1800" dirty="0" smtClean="0">
                <a:latin typeface="Courier New" pitchFamily="49" charset="0"/>
              </a:rPr>
              <a:t>  </a:t>
            </a:r>
            <a:r>
              <a:rPr lang="en-GB" sz="1800" b="1" dirty="0" smtClean="0">
                <a:latin typeface="Courier New" pitchFamily="49" charset="0"/>
              </a:rPr>
              <a:t>sum </a:t>
            </a:r>
            <a:r>
              <a:rPr lang="en-GB" sz="1800" b="1" dirty="0">
                <a:latin typeface="Courier New" pitchFamily="49" charset="0"/>
              </a:rPr>
              <a:t>+= a[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return sum;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1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2819400"/>
            <a:ext cx="7896225" cy="2905125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Temporal: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referenced in each iteration</a:t>
            </a:r>
          </a:p>
          <a:p>
            <a:pPr lvl="1"/>
            <a:r>
              <a:rPr lang="en-US" dirty="0" smtClean="0"/>
              <a:t>Spatial: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a[]</a:t>
            </a:r>
            <a:r>
              <a:rPr lang="en-US" b="1" dirty="0" smtClean="0"/>
              <a:t> </a:t>
            </a:r>
            <a:r>
              <a:rPr lang="en-US" dirty="0" smtClean="0"/>
              <a:t>accessed in stride-1 pattern</a:t>
            </a:r>
          </a:p>
          <a:p>
            <a:r>
              <a:rPr lang="en-US" dirty="0" smtClean="0"/>
              <a:t>Instructions:</a:t>
            </a:r>
          </a:p>
          <a:p>
            <a:pPr lvl="1"/>
            <a:r>
              <a:rPr lang="en-US" dirty="0" smtClean="0"/>
              <a:t>Temporal: cycle through loop repeatedly</a:t>
            </a:r>
          </a:p>
          <a:p>
            <a:pPr lvl="1"/>
            <a:r>
              <a:rPr lang="en-US" dirty="0" smtClean="0"/>
              <a:t>Spatial: reference instructions in sequence</a:t>
            </a: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371600"/>
            <a:ext cx="3429000" cy="113099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for (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= 0;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&lt; n;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</a:rPr>
              <a:t>	</a:t>
            </a:r>
            <a:r>
              <a:rPr lang="en-GB" sz="1800" dirty="0" smtClean="0">
                <a:latin typeface="Courier New" pitchFamily="49" charset="0"/>
              </a:rPr>
              <a:t>  </a:t>
            </a:r>
            <a:r>
              <a:rPr lang="en-GB" sz="1800" b="1" dirty="0" smtClean="0">
                <a:latin typeface="Courier New" pitchFamily="49" charset="0"/>
              </a:rPr>
              <a:t>sum </a:t>
            </a:r>
            <a:r>
              <a:rPr lang="en-GB" sz="1800" b="1" dirty="0">
                <a:latin typeface="Courier New" pitchFamily="49" charset="0"/>
              </a:rPr>
              <a:t>+= a[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return sum;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7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2819400"/>
            <a:ext cx="7896225" cy="2905125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Temporal: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referenced in each iteration</a:t>
            </a:r>
          </a:p>
          <a:p>
            <a:pPr lvl="1"/>
            <a:r>
              <a:rPr lang="en-US" dirty="0" smtClean="0"/>
              <a:t>Spatial: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a[]</a:t>
            </a:r>
            <a:r>
              <a:rPr lang="en-US" b="1" dirty="0" smtClean="0"/>
              <a:t> </a:t>
            </a:r>
            <a:r>
              <a:rPr lang="en-US" dirty="0" smtClean="0"/>
              <a:t>accessed in stride-1 pattern</a:t>
            </a:r>
          </a:p>
          <a:p>
            <a:r>
              <a:rPr lang="en-US" dirty="0" smtClean="0"/>
              <a:t>Instructions:</a:t>
            </a:r>
          </a:p>
          <a:p>
            <a:pPr lvl="1"/>
            <a:r>
              <a:rPr lang="en-US" dirty="0" smtClean="0"/>
              <a:t>Temporal: cycle through loop repeatedly</a:t>
            </a:r>
          </a:p>
          <a:p>
            <a:pPr lvl="1"/>
            <a:r>
              <a:rPr lang="en-US" dirty="0" smtClean="0"/>
              <a:t>Spatial: reference instructions in sequence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990000"/>
                </a:solidFill>
              </a:rPr>
              <a:t>Being able to assess the locality of code is a crucial skill for a programmer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371600"/>
            <a:ext cx="3429000" cy="113099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for (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= 0;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&lt; n;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</a:rPr>
              <a:t>	</a:t>
            </a:r>
            <a:r>
              <a:rPr lang="en-GB" sz="1800" dirty="0" smtClean="0">
                <a:latin typeface="Courier New" pitchFamily="49" charset="0"/>
              </a:rPr>
              <a:t>  </a:t>
            </a:r>
            <a:r>
              <a:rPr lang="en-GB" sz="1800" b="1" dirty="0" smtClean="0">
                <a:latin typeface="Courier New" pitchFamily="49" charset="0"/>
              </a:rPr>
              <a:t>sum </a:t>
            </a:r>
            <a:r>
              <a:rPr lang="en-GB" sz="1800" b="1" dirty="0">
                <a:latin typeface="Courier New" pitchFamily="49" charset="0"/>
              </a:rPr>
              <a:t>+= a[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return sum;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1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4365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Locality Example #1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509588" y="1444056"/>
            <a:ext cx="4748212" cy="244214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int sum_array_rows(int a[M][N])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int i, j,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for (i = 0; i &lt; M; 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for (j = 0; j &lt; N; 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648100" y="2041494"/>
            <a:ext cx="3030378" cy="766738"/>
            <a:chOff x="5648100" y="2041494"/>
            <a:chExt cx="3030378" cy="766738"/>
          </a:xfrm>
        </p:grpSpPr>
        <p:sp>
          <p:nvSpPr>
            <p:cNvPr id="6" name="TextBox 5"/>
            <p:cNvSpPr txBox="1"/>
            <p:nvPr/>
          </p:nvSpPr>
          <p:spPr>
            <a:xfrm>
              <a:off x="564897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a[0][0]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29317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a[0][1]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0966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a[0][2]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990006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a[0][3]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4810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a[1][0]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28445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a[1][1]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0879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a[1][2]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89134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a[1][3]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4810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a[2][0]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8448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a[2][1]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0879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a[2][2]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89137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a[2][3]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rebuchet MS" charset="0"/>
                <a:ea typeface="ＭＳ Ｐゴシック" charset="0"/>
                <a:cs typeface="ＭＳ Ｐゴシック" charset="0"/>
              </a:rPr>
              <a:t>Actual Data</a:t>
            </a:r>
          </a:p>
        </p:txBody>
      </p:sp>
      <p:graphicFrame>
        <p:nvGraphicFramePr>
          <p:cNvPr id="17410" name="Object 2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080944" y="1008529"/>
          <a:ext cx="7008091" cy="5244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Worksheet" r:id="rId4" imgW="41592500" imgH="32067500" progId="Excel.Sheet.8">
                  <p:embed/>
                </p:oleObj>
              </mc:Choice>
              <mc:Fallback>
                <p:oleObj name="Worksheet" r:id="rId4" imgW="41592500" imgH="32067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944" y="1008529"/>
                        <a:ext cx="7008091" cy="5244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0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4365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Locality Example #1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509588" y="1444056"/>
            <a:ext cx="4748212" cy="244214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int sum_array_rows(int a[M][N])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int i, j,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for (i = 0; i &lt; M; 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for (j = 0; j &lt; N; 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648100" y="2041494"/>
            <a:ext cx="3030378" cy="766738"/>
            <a:chOff x="5648100" y="2041494"/>
            <a:chExt cx="3030378" cy="766738"/>
          </a:xfrm>
        </p:grpSpPr>
        <p:sp>
          <p:nvSpPr>
            <p:cNvPr id="6" name="TextBox 5"/>
            <p:cNvSpPr txBox="1"/>
            <p:nvPr/>
          </p:nvSpPr>
          <p:spPr>
            <a:xfrm>
              <a:off x="564897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a[0][0]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29317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a[0][1]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0966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a[0][2]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990006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a[0][3]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4810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a[1][0]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28445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a[1][1]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0879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a[1][2]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89134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a[1][3]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4810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a[2][0]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8448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a[2][1]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0879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a[2][2]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89137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a[2][3]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811182" y="3015048"/>
            <a:ext cx="960582" cy="2792250"/>
            <a:chOff x="6811182" y="3015048"/>
            <a:chExt cx="960582" cy="2792250"/>
          </a:xfrm>
        </p:grpSpPr>
        <p:sp>
          <p:nvSpPr>
            <p:cNvPr id="22" name="TextBox 21"/>
            <p:cNvSpPr txBox="1"/>
            <p:nvPr/>
          </p:nvSpPr>
          <p:spPr>
            <a:xfrm>
              <a:off x="6811182" y="3015048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1: a[0][0]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11182" y="3240909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2: a[0][1]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11182" y="3466770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3: a[0][2]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11182" y="3692631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4: a[0][3]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11182" y="3918492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5: a[1][0]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11182" y="4144353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6: a[1][1]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11182" y="4370214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7: a[1][2]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11182" y="4596075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8: a[1][3]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11182" y="4821936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9: a[2][0]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11182" y="5047797"/>
              <a:ext cx="96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10: a[2][1]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11182" y="5273658"/>
              <a:ext cx="96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11: a[2][2]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11182" y="5499521"/>
              <a:ext cx="96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12: a[2][3]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688997" y="5967048"/>
            <a:ext cx="116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stride-1</a:t>
            </a:r>
          </a:p>
        </p:txBody>
      </p:sp>
    </p:spTree>
    <p:extLst>
      <p:ext uri="{BB962C8B-B14F-4D97-AF65-F5344CB8AC3E}">
        <p14:creationId xmlns:p14="http://schemas.microsoft.com/office/powerpoint/2010/main" val="32145065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4365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Locality Example #2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523392" y="1444056"/>
            <a:ext cx="4607764" cy="244214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int sum_array_cols(int a[M][N])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int i, j,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for (j = 0; j &lt; N; 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for (i = 0; i &lt; M; 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648100" y="2041494"/>
            <a:ext cx="3030378" cy="766738"/>
            <a:chOff x="5648100" y="2041494"/>
            <a:chExt cx="3030378" cy="766738"/>
          </a:xfrm>
        </p:grpSpPr>
        <p:sp>
          <p:nvSpPr>
            <p:cNvPr id="7" name="TextBox 6"/>
            <p:cNvSpPr txBox="1"/>
            <p:nvPr/>
          </p:nvSpPr>
          <p:spPr>
            <a:xfrm>
              <a:off x="564897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a[0][0]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29317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a[0][1]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0966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a[0][2]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990006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a[0][3]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4810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a[1][0]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8445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a[1][1]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0879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a[1][2]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89134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a[1][3]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4810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a[2][0]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28448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a[2][1]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0879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a[2][2]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89137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a[2][3]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4365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Locality Example #2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523392" y="1444056"/>
            <a:ext cx="4607764" cy="244214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int sum_array_cols(int a[M][N])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int i, j,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for (j = 0; j &lt; N; 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for (i = 0; i &lt; M; 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648100" y="2041494"/>
            <a:ext cx="3030378" cy="766738"/>
            <a:chOff x="5648100" y="2041494"/>
            <a:chExt cx="3030378" cy="766738"/>
          </a:xfrm>
        </p:grpSpPr>
        <p:sp>
          <p:nvSpPr>
            <p:cNvPr id="7" name="TextBox 6"/>
            <p:cNvSpPr txBox="1"/>
            <p:nvPr/>
          </p:nvSpPr>
          <p:spPr>
            <a:xfrm>
              <a:off x="564897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a[0][0]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29317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a[0][1]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0966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a[0][2]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990006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a[0][3]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4810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a[1][0]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8445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a[1][1]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0879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a[1][2]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89134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a[1][3]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4810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a[2][0]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28448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a[2][1]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0879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a[2][2]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89137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a[2][3]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811182" y="3015048"/>
            <a:ext cx="960582" cy="2792250"/>
            <a:chOff x="6811182" y="3015048"/>
            <a:chExt cx="960582" cy="2792250"/>
          </a:xfrm>
        </p:grpSpPr>
        <p:sp>
          <p:nvSpPr>
            <p:cNvPr id="20" name="TextBox 19"/>
            <p:cNvSpPr txBox="1"/>
            <p:nvPr/>
          </p:nvSpPr>
          <p:spPr>
            <a:xfrm>
              <a:off x="6811182" y="3015048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1: a[0][0]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11182" y="3240909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2: a[1][0]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11182" y="3466770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3: a[2][0]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11182" y="3692631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4: a[0][1]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11182" y="3918492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5: a[1][1]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11182" y="4144353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6: a[2][1]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11182" y="4370214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7: a[0][2]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11182" y="4596075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8: a[1][2]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11182" y="4821936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9: a[2][2]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11182" y="5047797"/>
              <a:ext cx="96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10: a[0][3]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11182" y="5273658"/>
              <a:ext cx="96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11: a[1][3]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11182" y="5499521"/>
              <a:ext cx="96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12: a[2][3]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688997" y="5967048"/>
            <a:ext cx="123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stride-N</a:t>
            </a:r>
          </a:p>
        </p:txBody>
      </p:sp>
    </p:spTree>
    <p:extLst>
      <p:ext uri="{BB962C8B-B14F-4D97-AF65-F5344CB8AC3E}">
        <p14:creationId xmlns:p14="http://schemas.microsoft.com/office/powerpoint/2010/main" val="32141409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427038" y="4365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Locality Example #3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550863" y="1326539"/>
            <a:ext cx="5164137" cy="270253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int sum_array_3d(int a[M][N][N])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int i, j, k,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for (i = 0; i &lt;</a:t>
            </a:r>
            <a:r>
              <a:rPr lang="en-GB" sz="1800" dirty="0" smtClean="0">
                <a:latin typeface="Courier New" pitchFamily="49" charset="0"/>
              </a:rPr>
              <a:t> N; </a:t>
            </a:r>
            <a:r>
              <a:rPr lang="en-GB" sz="18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for (j = 0; j &lt; N; 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    for (k = 0; k &lt;</a:t>
            </a:r>
            <a:r>
              <a:rPr lang="en-GB" sz="1800" dirty="0" smtClean="0">
                <a:latin typeface="Courier New" pitchFamily="49" charset="0"/>
              </a:rPr>
              <a:t> M; </a:t>
            </a:r>
            <a:r>
              <a:rPr lang="en-GB" sz="1800" dirty="0">
                <a:latin typeface="Courier New" pitchFamily="49" charset="0"/>
              </a:rPr>
              <a:t>k++)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        sum += a[k][i][j];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105275"/>
            <a:ext cx="7896225" cy="923925"/>
          </a:xfrm>
        </p:spPr>
        <p:txBody>
          <a:bodyPr/>
          <a:lstStyle/>
          <a:p>
            <a:r>
              <a:rPr lang="en-US" dirty="0" smtClean="0"/>
              <a:t>What is wrong with this code?</a:t>
            </a:r>
          </a:p>
          <a:p>
            <a:r>
              <a:rPr lang="en-US" dirty="0" smtClean="0"/>
              <a:t>How can it be fixed?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427038" y="3603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Memory Hierarchies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328738"/>
            <a:ext cx="8307387" cy="5224462"/>
          </a:xfrm>
        </p:spPr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Some fundamental and enduring properties of hardware and software systems:</a:t>
            </a:r>
          </a:p>
          <a:p>
            <a:pPr lvl="1" eaLnBrk="1" hangingPunct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Faster storage technologies almost always cost more per byte and have lower capacity</a:t>
            </a:r>
          </a:p>
          <a:p>
            <a:pPr lvl="1" eaLnBrk="1" hangingPunct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The gaps between memory technology speeds are widening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True for: registers ↔ cache, cache ↔ DRAM, DRAM ↔ disk, etc.</a:t>
            </a:r>
          </a:p>
          <a:p>
            <a:pPr lvl="1" eaLnBrk="1" hangingPunct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Well-written programs tend to exhibit good locality</a:t>
            </a:r>
          </a:p>
          <a:p>
            <a:pPr eaLnBrk="1" hangingPunct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1200" dirty="0" smtClean="0"/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These properties complement each other beautifully</a:t>
            </a:r>
          </a:p>
          <a:p>
            <a:pPr eaLnBrk="1" hangingPunct="1">
              <a:buFont typeface="Wingdings" pitchFamily="2" charset="2"/>
              <a:buNone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1600" dirty="0" smtClean="0"/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They suggest an approach for organizing memory and storage systems known as a </a:t>
            </a:r>
            <a:r>
              <a:rPr lang="en-GB" dirty="0" smtClean="0">
                <a:solidFill>
                  <a:srgbClr val="C00000"/>
                </a:solidFill>
              </a:rPr>
              <a:t>memory hierarchy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An Example Memory Hierarchy</a:t>
            </a:r>
          </a:p>
        </p:txBody>
      </p:sp>
      <p:sp>
        <p:nvSpPr>
          <p:cNvPr id="35843" name="AutoShape 2"/>
          <p:cNvSpPr>
            <a:spLocks noChangeArrowheads="1"/>
          </p:cNvSpPr>
          <p:nvPr/>
        </p:nvSpPr>
        <p:spPr bwMode="auto">
          <a:xfrm>
            <a:off x="1147763" y="1009650"/>
            <a:ext cx="6242050" cy="5391150"/>
          </a:xfrm>
          <a:prstGeom prst="triangle">
            <a:avLst>
              <a:gd name="adj" fmla="val 50000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9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3811401" y="1568450"/>
            <a:ext cx="906315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registers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3584383" y="2044522"/>
            <a:ext cx="13603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on-chip L1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cache (SRAM)</a:t>
            </a: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3576913" y="3753440"/>
            <a:ext cx="137529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main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(DRAM)</a:t>
            </a:r>
          </a:p>
        </p:txBody>
      </p:sp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3177958" y="4604518"/>
            <a:ext cx="21732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local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(local disks)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3736976" y="1931988"/>
            <a:ext cx="1063625" cy="158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0" name="Line 9"/>
          <p:cNvSpPr>
            <a:spLocks noChangeShapeType="1"/>
          </p:cNvSpPr>
          <p:nvPr/>
        </p:nvSpPr>
        <p:spPr bwMode="auto">
          <a:xfrm>
            <a:off x="2992438" y="3634582"/>
            <a:ext cx="25527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>
            <a:off x="441325" y="3943350"/>
            <a:ext cx="1588" cy="2344738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455667" y="3829317"/>
            <a:ext cx="915933" cy="105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slower,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cheaper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per byte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5854" name="Text Box 13"/>
          <p:cNvSpPr txBox="1">
            <a:spLocks noChangeArrowheads="1"/>
          </p:cNvSpPr>
          <p:nvPr/>
        </p:nvSpPr>
        <p:spPr bwMode="auto">
          <a:xfrm>
            <a:off x="2563362" y="5562177"/>
            <a:ext cx="3402391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remote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(distributed </a:t>
            </a:r>
            <a:r>
              <a:rPr lang="en-GB" sz="1600" b="1" dirty="0">
                <a:latin typeface="Calibri" pitchFamily="34" charset="0"/>
              </a:rPr>
              <a:t>file systems,</a:t>
            </a:r>
            <a:r>
              <a:rPr lang="en-GB" sz="1600" b="1" dirty="0" smtClean="0">
                <a:latin typeface="Calibri" pitchFamily="34" charset="0"/>
              </a:rPr>
              <a:t> web </a:t>
            </a:r>
            <a:r>
              <a:rPr lang="en-GB" sz="1600" b="1" dirty="0">
                <a:latin typeface="Calibri" pitchFamily="34" charset="0"/>
              </a:rPr>
              <a:t>servers)</a:t>
            </a:r>
          </a:p>
        </p:txBody>
      </p:sp>
      <p:sp>
        <p:nvSpPr>
          <p:cNvPr id="35878" name="Text Box 16"/>
          <p:cNvSpPr txBox="1">
            <a:spLocks noChangeArrowheads="1"/>
          </p:cNvSpPr>
          <p:nvPr/>
        </p:nvSpPr>
        <p:spPr bwMode="auto">
          <a:xfrm>
            <a:off x="6858000" y="4772845"/>
            <a:ext cx="2062162" cy="637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Local disks hold files retrieved from disks on remote network servers</a:t>
            </a:r>
          </a:p>
        </p:txBody>
      </p:sp>
      <p:sp>
        <p:nvSpPr>
          <p:cNvPr id="35876" name="Text Box 19"/>
          <p:cNvSpPr txBox="1">
            <a:spLocks noChangeArrowheads="1"/>
          </p:cNvSpPr>
          <p:nvPr/>
        </p:nvSpPr>
        <p:spPr bwMode="auto">
          <a:xfrm>
            <a:off x="6376988" y="4039392"/>
            <a:ext cx="2386012" cy="456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Main memory holds disk 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blocks </a:t>
            </a: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retrieved from 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local disks</a:t>
            </a:r>
            <a:endParaRPr lang="en-GB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57" name="Line 20"/>
          <p:cNvSpPr>
            <a:spLocks noChangeShapeType="1"/>
          </p:cNvSpPr>
          <p:nvPr/>
        </p:nvSpPr>
        <p:spPr bwMode="auto">
          <a:xfrm>
            <a:off x="1760182" y="5337175"/>
            <a:ext cx="50292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8" name="Text Box 21"/>
          <p:cNvSpPr txBox="1">
            <a:spLocks noChangeArrowheads="1"/>
          </p:cNvSpPr>
          <p:nvPr/>
        </p:nvSpPr>
        <p:spPr bwMode="auto">
          <a:xfrm>
            <a:off x="3584383" y="2895600"/>
            <a:ext cx="13603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off-chip L2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cache (SRAM)</a:t>
            </a:r>
          </a:p>
        </p:txBody>
      </p:sp>
      <p:sp>
        <p:nvSpPr>
          <p:cNvPr id="35873" name="Text Box 23"/>
          <p:cNvSpPr txBox="1">
            <a:spLocks noChangeArrowheads="1"/>
          </p:cNvSpPr>
          <p:nvPr/>
        </p:nvSpPr>
        <p:spPr bwMode="auto">
          <a:xfrm>
            <a:off x="5334000" y="2376945"/>
            <a:ext cx="3435044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L1 cache holds cache lines retrieved from 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L2 </a:t>
            </a: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5860" name="Text Box 25"/>
          <p:cNvSpPr txBox="1">
            <a:spLocks noChangeArrowheads="1"/>
          </p:cNvSpPr>
          <p:nvPr/>
        </p:nvSpPr>
        <p:spPr bwMode="auto">
          <a:xfrm>
            <a:off x="4876799" y="1614945"/>
            <a:ext cx="3618554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CPU registers hold words retrieved 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from</a:t>
            </a:r>
            <a:r>
              <a:rPr lang="en-GB" sz="12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L1 </a:t>
            </a: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5871" name="Text Box 28"/>
          <p:cNvSpPr txBox="1">
            <a:spLocks noChangeArrowheads="1"/>
          </p:cNvSpPr>
          <p:nvPr/>
        </p:nvSpPr>
        <p:spPr bwMode="auto">
          <a:xfrm>
            <a:off x="5867400" y="3201192"/>
            <a:ext cx="2628900" cy="456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L2 cache holds cache lines retrieved from main memory</a:t>
            </a:r>
          </a:p>
        </p:txBody>
      </p:sp>
      <p:sp>
        <p:nvSpPr>
          <p:cNvPr id="35863" name="Text Box 30"/>
          <p:cNvSpPr txBox="1">
            <a:spLocks noChangeArrowheads="1"/>
          </p:cNvSpPr>
          <p:nvPr/>
        </p:nvSpPr>
        <p:spPr bwMode="auto">
          <a:xfrm>
            <a:off x="3530600" y="1331913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L0:</a:t>
            </a:r>
          </a:p>
        </p:txBody>
      </p:sp>
      <p:sp>
        <p:nvSpPr>
          <p:cNvPr id="35864" name="Text Box 31"/>
          <p:cNvSpPr txBox="1">
            <a:spLocks noChangeArrowheads="1"/>
          </p:cNvSpPr>
          <p:nvPr/>
        </p:nvSpPr>
        <p:spPr bwMode="auto">
          <a:xfrm>
            <a:off x="3152775" y="2041525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L1:</a:t>
            </a:r>
          </a:p>
        </p:txBody>
      </p:sp>
      <p:sp>
        <p:nvSpPr>
          <p:cNvPr id="35865" name="Text Box 32"/>
          <p:cNvSpPr txBox="1">
            <a:spLocks noChangeArrowheads="1"/>
          </p:cNvSpPr>
          <p:nvPr/>
        </p:nvSpPr>
        <p:spPr bwMode="auto">
          <a:xfrm>
            <a:off x="2714625" y="2738438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L2:</a:t>
            </a:r>
          </a:p>
        </p:txBody>
      </p:sp>
      <p:sp>
        <p:nvSpPr>
          <p:cNvPr id="35866" name="Text Box 33"/>
          <p:cNvSpPr txBox="1">
            <a:spLocks noChangeArrowheads="1"/>
          </p:cNvSpPr>
          <p:nvPr/>
        </p:nvSpPr>
        <p:spPr bwMode="auto">
          <a:xfrm>
            <a:off x="2241550" y="3541713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L3:</a:t>
            </a:r>
          </a:p>
        </p:txBody>
      </p:sp>
      <p:sp>
        <p:nvSpPr>
          <p:cNvPr id="35867" name="Text Box 34"/>
          <p:cNvSpPr txBox="1">
            <a:spLocks noChangeArrowheads="1"/>
          </p:cNvSpPr>
          <p:nvPr/>
        </p:nvSpPr>
        <p:spPr bwMode="auto">
          <a:xfrm>
            <a:off x="1639888" y="4606925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L4:</a:t>
            </a:r>
          </a:p>
        </p:txBody>
      </p:sp>
      <p:sp>
        <p:nvSpPr>
          <p:cNvPr id="35868" name="Text Box 35"/>
          <p:cNvSpPr txBox="1">
            <a:spLocks noChangeArrowheads="1"/>
          </p:cNvSpPr>
          <p:nvPr/>
        </p:nvSpPr>
        <p:spPr bwMode="auto">
          <a:xfrm>
            <a:off x="1000125" y="5703888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L5:</a:t>
            </a:r>
          </a:p>
        </p:txBody>
      </p:sp>
      <p:sp>
        <p:nvSpPr>
          <p:cNvPr id="35869" name="Text Box 36"/>
          <p:cNvSpPr txBox="1">
            <a:spLocks noChangeArrowheads="1"/>
          </p:cNvSpPr>
          <p:nvPr/>
        </p:nvSpPr>
        <p:spPr bwMode="auto">
          <a:xfrm>
            <a:off x="457200" y="2312467"/>
            <a:ext cx="894132" cy="105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faster</a:t>
            </a:r>
            <a:r>
              <a:rPr lang="en-GB" sz="1600" b="1" dirty="0" smtClean="0">
                <a:latin typeface="Calibri" pitchFamily="34" charset="0"/>
              </a:rPr>
              <a:t>,</a:t>
            </a: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costlier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per byte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5870" name="Line 37"/>
          <p:cNvSpPr>
            <a:spLocks noChangeShapeType="1"/>
          </p:cNvSpPr>
          <p:nvPr/>
        </p:nvSpPr>
        <p:spPr bwMode="auto">
          <a:xfrm flipV="1">
            <a:off x="455613" y="1143000"/>
            <a:ext cx="1587" cy="2157413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2267306" y="4463813"/>
            <a:ext cx="4006851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2756078" y="3634582"/>
            <a:ext cx="301752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263722" y="2741612"/>
            <a:ext cx="201168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8" y="30480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Examples of Caching in the Hierarchy</a:t>
            </a:r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7362055" y="2812416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Hardware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5910756" y="2812416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3853356" y="2812416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On-Chip TLB</a:t>
            </a:r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1948356" y="2812416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Address translations</a:t>
            </a:r>
          </a:p>
        </p:txBody>
      </p:sp>
      <p:sp>
        <p:nvSpPr>
          <p:cNvPr id="37897" name="Rectangle 7"/>
          <p:cNvSpPr>
            <a:spLocks noChangeArrowheads="1"/>
          </p:cNvSpPr>
          <p:nvPr/>
        </p:nvSpPr>
        <p:spPr bwMode="auto">
          <a:xfrm>
            <a:off x="119556" y="2812416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TLB</a:t>
            </a:r>
          </a:p>
        </p:txBody>
      </p:sp>
      <p:sp>
        <p:nvSpPr>
          <p:cNvPr id="37898" name="Rectangle 8"/>
          <p:cNvSpPr>
            <a:spLocks noChangeArrowheads="1"/>
          </p:cNvSpPr>
          <p:nvPr/>
        </p:nvSpPr>
        <p:spPr bwMode="auto">
          <a:xfrm>
            <a:off x="7362055" y="5020936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Web browser</a:t>
            </a:r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5910756" y="5020936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10,000,000</a:t>
            </a:r>
          </a:p>
        </p:txBody>
      </p:sp>
      <p:sp>
        <p:nvSpPr>
          <p:cNvPr id="37900" name="Rectangle 10"/>
          <p:cNvSpPr>
            <a:spLocks noChangeArrowheads="1"/>
          </p:cNvSpPr>
          <p:nvPr/>
        </p:nvSpPr>
        <p:spPr bwMode="auto">
          <a:xfrm>
            <a:off x="3853356" y="5020936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Local disk</a:t>
            </a:r>
          </a:p>
        </p:txBody>
      </p:sp>
      <p:sp>
        <p:nvSpPr>
          <p:cNvPr id="37901" name="Rectangle 11"/>
          <p:cNvSpPr>
            <a:spLocks noChangeArrowheads="1"/>
          </p:cNvSpPr>
          <p:nvPr/>
        </p:nvSpPr>
        <p:spPr bwMode="auto">
          <a:xfrm>
            <a:off x="1948356" y="5020936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Web pages</a:t>
            </a:r>
          </a:p>
        </p:txBody>
      </p:sp>
      <p:sp>
        <p:nvSpPr>
          <p:cNvPr id="37902" name="Rectangle 12"/>
          <p:cNvSpPr>
            <a:spLocks noChangeArrowheads="1"/>
          </p:cNvSpPr>
          <p:nvPr/>
        </p:nvSpPr>
        <p:spPr bwMode="auto">
          <a:xfrm>
            <a:off x="119556" y="5020936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Browser cache</a:t>
            </a:r>
          </a:p>
        </p:txBody>
      </p:sp>
      <p:sp>
        <p:nvSpPr>
          <p:cNvPr id="37903" name="Rectangle 13"/>
          <p:cNvSpPr>
            <a:spLocks noChangeArrowheads="1"/>
          </p:cNvSpPr>
          <p:nvPr/>
        </p:nvSpPr>
        <p:spPr bwMode="auto">
          <a:xfrm>
            <a:off x="119556" y="5387743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Web cache</a:t>
            </a:r>
          </a:p>
        </p:txBody>
      </p:sp>
      <p:sp>
        <p:nvSpPr>
          <p:cNvPr id="37904" name="Rectangle 14"/>
          <p:cNvSpPr>
            <a:spLocks noChangeArrowheads="1"/>
          </p:cNvSpPr>
          <p:nvPr/>
        </p:nvSpPr>
        <p:spPr bwMode="auto">
          <a:xfrm>
            <a:off x="119556" y="4654128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Network</a:t>
            </a:r>
            <a:r>
              <a:rPr lang="en-GB" sz="1600" dirty="0" smtClean="0">
                <a:solidFill>
                  <a:srgbClr val="000066"/>
                </a:solidFill>
                <a:latin typeface="Calibri" pitchFamily="34" charset="0"/>
              </a:rPr>
              <a:t> cache</a:t>
            </a:r>
            <a:endParaRPr lang="en-GB" sz="16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7905" name="Rectangle 15"/>
          <p:cNvSpPr>
            <a:spLocks noChangeArrowheads="1"/>
          </p:cNvSpPr>
          <p:nvPr/>
        </p:nvSpPr>
        <p:spPr bwMode="auto">
          <a:xfrm>
            <a:off x="119556" y="4292177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Buffer cache</a:t>
            </a:r>
          </a:p>
        </p:txBody>
      </p:sp>
      <p:sp>
        <p:nvSpPr>
          <p:cNvPr id="37906" name="Rectangle 16"/>
          <p:cNvSpPr>
            <a:spLocks noChangeArrowheads="1"/>
          </p:cNvSpPr>
          <p:nvPr/>
        </p:nvSpPr>
        <p:spPr bwMode="auto">
          <a:xfrm>
            <a:off x="119556" y="3921193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Virtual Memory</a:t>
            </a:r>
          </a:p>
        </p:txBody>
      </p:sp>
      <p:sp>
        <p:nvSpPr>
          <p:cNvPr id="37907" name="Rectangle 17"/>
          <p:cNvSpPr>
            <a:spLocks noChangeArrowheads="1"/>
          </p:cNvSpPr>
          <p:nvPr/>
        </p:nvSpPr>
        <p:spPr bwMode="auto">
          <a:xfrm>
            <a:off x="119556" y="3550209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L2 cache</a:t>
            </a:r>
          </a:p>
        </p:txBody>
      </p:sp>
      <p:sp>
        <p:nvSpPr>
          <p:cNvPr id="37908" name="Rectangle 18"/>
          <p:cNvSpPr>
            <a:spLocks noChangeArrowheads="1"/>
          </p:cNvSpPr>
          <p:nvPr/>
        </p:nvSpPr>
        <p:spPr bwMode="auto">
          <a:xfrm>
            <a:off x="119556" y="3179225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L1 cache</a:t>
            </a:r>
          </a:p>
        </p:txBody>
      </p:sp>
      <p:sp>
        <p:nvSpPr>
          <p:cNvPr id="37909" name="Rectangle 19"/>
          <p:cNvSpPr>
            <a:spLocks noChangeArrowheads="1"/>
          </p:cNvSpPr>
          <p:nvPr/>
        </p:nvSpPr>
        <p:spPr bwMode="auto">
          <a:xfrm>
            <a:off x="119556" y="2450631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Registers</a:t>
            </a:r>
          </a:p>
        </p:txBody>
      </p:sp>
      <p:sp>
        <p:nvSpPr>
          <p:cNvPr id="37910" name="Rectangle 20"/>
          <p:cNvSpPr>
            <a:spLocks noChangeArrowheads="1"/>
          </p:cNvSpPr>
          <p:nvPr/>
        </p:nvSpPr>
        <p:spPr bwMode="auto">
          <a:xfrm>
            <a:off x="119556" y="1810868"/>
            <a:ext cx="1828800" cy="6397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 anchorCtr="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Cache Type</a:t>
            </a:r>
          </a:p>
        </p:txBody>
      </p:sp>
      <p:sp>
        <p:nvSpPr>
          <p:cNvPr id="37911" name="Rectangle 21"/>
          <p:cNvSpPr>
            <a:spLocks noChangeArrowheads="1"/>
          </p:cNvSpPr>
          <p:nvPr/>
        </p:nvSpPr>
        <p:spPr bwMode="auto">
          <a:xfrm>
            <a:off x="1948356" y="5387743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Web pages</a:t>
            </a:r>
          </a:p>
        </p:txBody>
      </p:sp>
      <p:sp>
        <p:nvSpPr>
          <p:cNvPr id="37912" name="Rectangle 22"/>
          <p:cNvSpPr>
            <a:spLocks noChangeArrowheads="1"/>
          </p:cNvSpPr>
          <p:nvPr/>
        </p:nvSpPr>
        <p:spPr bwMode="auto">
          <a:xfrm>
            <a:off x="1948356" y="4654128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Parts of files</a:t>
            </a:r>
          </a:p>
        </p:txBody>
      </p:sp>
      <p:sp>
        <p:nvSpPr>
          <p:cNvPr id="37913" name="Rectangle 23"/>
          <p:cNvSpPr>
            <a:spLocks noChangeArrowheads="1"/>
          </p:cNvSpPr>
          <p:nvPr/>
        </p:nvSpPr>
        <p:spPr bwMode="auto">
          <a:xfrm>
            <a:off x="1948356" y="4292177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Parts of files</a:t>
            </a:r>
          </a:p>
        </p:txBody>
      </p:sp>
      <p:sp>
        <p:nvSpPr>
          <p:cNvPr id="37914" name="Rectangle 24"/>
          <p:cNvSpPr>
            <a:spLocks noChangeArrowheads="1"/>
          </p:cNvSpPr>
          <p:nvPr/>
        </p:nvSpPr>
        <p:spPr bwMode="auto">
          <a:xfrm>
            <a:off x="1948356" y="3921193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4-KB page</a:t>
            </a:r>
          </a:p>
        </p:txBody>
      </p:sp>
      <p:sp>
        <p:nvSpPr>
          <p:cNvPr id="37915" name="Rectangle 25"/>
          <p:cNvSpPr>
            <a:spLocks noChangeArrowheads="1"/>
          </p:cNvSpPr>
          <p:nvPr/>
        </p:nvSpPr>
        <p:spPr bwMode="auto">
          <a:xfrm>
            <a:off x="1948356" y="3550209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64-bytes block</a:t>
            </a:r>
          </a:p>
        </p:txBody>
      </p:sp>
      <p:sp>
        <p:nvSpPr>
          <p:cNvPr id="37916" name="Rectangle 26"/>
          <p:cNvSpPr>
            <a:spLocks noChangeArrowheads="1"/>
          </p:cNvSpPr>
          <p:nvPr/>
        </p:nvSpPr>
        <p:spPr bwMode="auto">
          <a:xfrm>
            <a:off x="1948356" y="3179225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64-bytes block</a:t>
            </a:r>
          </a:p>
        </p:txBody>
      </p:sp>
      <p:sp>
        <p:nvSpPr>
          <p:cNvPr id="37917" name="Rectangle 27"/>
          <p:cNvSpPr>
            <a:spLocks noChangeArrowheads="1"/>
          </p:cNvSpPr>
          <p:nvPr/>
        </p:nvSpPr>
        <p:spPr bwMode="auto">
          <a:xfrm>
            <a:off x="1948356" y="2450631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4-byte words</a:t>
            </a:r>
          </a:p>
        </p:txBody>
      </p:sp>
      <p:sp>
        <p:nvSpPr>
          <p:cNvPr id="37918" name="Rectangle 28"/>
          <p:cNvSpPr>
            <a:spLocks noChangeArrowheads="1"/>
          </p:cNvSpPr>
          <p:nvPr/>
        </p:nvSpPr>
        <p:spPr bwMode="auto">
          <a:xfrm>
            <a:off x="1948356" y="1810868"/>
            <a:ext cx="1905000" cy="6397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 anchorCtr="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What is Cached?</a:t>
            </a:r>
          </a:p>
        </p:txBody>
      </p:sp>
      <p:sp>
        <p:nvSpPr>
          <p:cNvPr id="37919" name="Rectangle 29"/>
          <p:cNvSpPr>
            <a:spLocks noChangeArrowheads="1"/>
          </p:cNvSpPr>
          <p:nvPr/>
        </p:nvSpPr>
        <p:spPr bwMode="auto">
          <a:xfrm>
            <a:off x="7362055" y="5387743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Web</a:t>
            </a:r>
            <a:r>
              <a:rPr lang="en-GB" sz="1600" dirty="0" smtClean="0">
                <a:solidFill>
                  <a:srgbClr val="000066"/>
                </a:solidFill>
                <a:latin typeface="Calibri" pitchFamily="34" charset="0"/>
              </a:rPr>
              <a:t> server</a:t>
            </a:r>
            <a:endParaRPr lang="en-GB" sz="16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7920" name="Rectangle 30"/>
          <p:cNvSpPr>
            <a:spLocks noChangeArrowheads="1"/>
          </p:cNvSpPr>
          <p:nvPr/>
        </p:nvSpPr>
        <p:spPr bwMode="auto">
          <a:xfrm>
            <a:off x="5910756" y="5387743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1,000,000,000</a:t>
            </a:r>
          </a:p>
        </p:txBody>
      </p:sp>
      <p:sp>
        <p:nvSpPr>
          <p:cNvPr id="37921" name="Rectangle 31"/>
          <p:cNvSpPr>
            <a:spLocks noChangeArrowheads="1"/>
          </p:cNvSpPr>
          <p:nvPr/>
        </p:nvSpPr>
        <p:spPr bwMode="auto">
          <a:xfrm>
            <a:off x="3853356" y="5387743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Remote server disks</a:t>
            </a:r>
          </a:p>
        </p:txBody>
      </p:sp>
      <p:sp>
        <p:nvSpPr>
          <p:cNvPr id="37922" name="Rectangle 32"/>
          <p:cNvSpPr>
            <a:spLocks noChangeArrowheads="1"/>
          </p:cNvSpPr>
          <p:nvPr/>
        </p:nvSpPr>
        <p:spPr bwMode="auto">
          <a:xfrm>
            <a:off x="7362055" y="4292177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37923" name="Rectangle 33"/>
          <p:cNvSpPr>
            <a:spLocks noChangeArrowheads="1"/>
          </p:cNvSpPr>
          <p:nvPr/>
        </p:nvSpPr>
        <p:spPr bwMode="auto">
          <a:xfrm>
            <a:off x="5910756" y="4292177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37924" name="Rectangle 34"/>
          <p:cNvSpPr>
            <a:spLocks noChangeArrowheads="1"/>
          </p:cNvSpPr>
          <p:nvPr/>
        </p:nvSpPr>
        <p:spPr bwMode="auto">
          <a:xfrm>
            <a:off x="3853356" y="4292177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37925" name="Rectangle 35"/>
          <p:cNvSpPr>
            <a:spLocks noChangeArrowheads="1"/>
          </p:cNvSpPr>
          <p:nvPr/>
        </p:nvSpPr>
        <p:spPr bwMode="auto">
          <a:xfrm>
            <a:off x="7362055" y="3179225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Hardware</a:t>
            </a:r>
          </a:p>
        </p:txBody>
      </p:sp>
      <p:sp>
        <p:nvSpPr>
          <p:cNvPr id="37926" name="Rectangle 36"/>
          <p:cNvSpPr>
            <a:spLocks noChangeArrowheads="1"/>
          </p:cNvSpPr>
          <p:nvPr/>
        </p:nvSpPr>
        <p:spPr bwMode="auto">
          <a:xfrm>
            <a:off x="5910756" y="3179225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27" name="Rectangle 37"/>
          <p:cNvSpPr>
            <a:spLocks noChangeArrowheads="1"/>
          </p:cNvSpPr>
          <p:nvPr/>
        </p:nvSpPr>
        <p:spPr bwMode="auto">
          <a:xfrm>
            <a:off x="3853356" y="3179225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On-Chip L1</a:t>
            </a:r>
          </a:p>
        </p:txBody>
      </p:sp>
      <p:sp>
        <p:nvSpPr>
          <p:cNvPr id="37928" name="Rectangle 38"/>
          <p:cNvSpPr>
            <a:spLocks noChangeArrowheads="1"/>
          </p:cNvSpPr>
          <p:nvPr/>
        </p:nvSpPr>
        <p:spPr bwMode="auto">
          <a:xfrm>
            <a:off x="7362055" y="3550209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Hardware</a:t>
            </a:r>
          </a:p>
        </p:txBody>
      </p:sp>
      <p:sp>
        <p:nvSpPr>
          <p:cNvPr id="37929" name="Rectangle 39"/>
          <p:cNvSpPr>
            <a:spLocks noChangeArrowheads="1"/>
          </p:cNvSpPr>
          <p:nvPr/>
        </p:nvSpPr>
        <p:spPr bwMode="auto">
          <a:xfrm>
            <a:off x="5910756" y="3550209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30" name="Rectangle 40"/>
          <p:cNvSpPr>
            <a:spLocks noChangeArrowheads="1"/>
          </p:cNvSpPr>
          <p:nvPr/>
        </p:nvSpPr>
        <p:spPr bwMode="auto">
          <a:xfrm>
            <a:off x="3853356" y="3550209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Off-Chip L2</a:t>
            </a:r>
          </a:p>
        </p:txBody>
      </p:sp>
      <p:sp>
        <p:nvSpPr>
          <p:cNvPr id="37931" name="Rectangle 41"/>
          <p:cNvSpPr>
            <a:spLocks noChangeArrowheads="1"/>
          </p:cNvSpPr>
          <p:nvPr/>
        </p:nvSpPr>
        <p:spPr bwMode="auto">
          <a:xfrm>
            <a:off x="7362055" y="4654128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0066"/>
                </a:solidFill>
                <a:latin typeface="Calibri" pitchFamily="34" charset="0"/>
              </a:rPr>
              <a:t>File system client</a:t>
            </a:r>
            <a:endParaRPr lang="en-GB" sz="16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7932" name="Rectangle 42"/>
          <p:cNvSpPr>
            <a:spLocks noChangeArrowheads="1"/>
          </p:cNvSpPr>
          <p:nvPr/>
        </p:nvSpPr>
        <p:spPr bwMode="auto">
          <a:xfrm>
            <a:off x="5910756" y="4654128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10,000,000</a:t>
            </a:r>
          </a:p>
        </p:txBody>
      </p:sp>
      <p:sp>
        <p:nvSpPr>
          <p:cNvPr id="37933" name="Rectangle 43"/>
          <p:cNvSpPr>
            <a:spLocks noChangeArrowheads="1"/>
          </p:cNvSpPr>
          <p:nvPr/>
        </p:nvSpPr>
        <p:spPr bwMode="auto">
          <a:xfrm>
            <a:off x="3853356" y="4654128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Local disk</a:t>
            </a:r>
          </a:p>
        </p:txBody>
      </p:sp>
      <p:sp>
        <p:nvSpPr>
          <p:cNvPr id="37934" name="Rectangle 44"/>
          <p:cNvSpPr>
            <a:spLocks noChangeArrowheads="1"/>
          </p:cNvSpPr>
          <p:nvPr/>
        </p:nvSpPr>
        <p:spPr bwMode="auto">
          <a:xfrm>
            <a:off x="7362055" y="3921193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000066"/>
                </a:solidFill>
                <a:latin typeface="Calibri" pitchFamily="34" charset="0"/>
              </a:rPr>
              <a:t>Hardware+OS</a:t>
            </a:r>
            <a:endParaRPr lang="en-GB" sz="16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7935" name="Rectangle 45"/>
          <p:cNvSpPr>
            <a:spLocks noChangeArrowheads="1"/>
          </p:cNvSpPr>
          <p:nvPr/>
        </p:nvSpPr>
        <p:spPr bwMode="auto">
          <a:xfrm>
            <a:off x="5910756" y="3921193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37936" name="Rectangle 46"/>
          <p:cNvSpPr>
            <a:spLocks noChangeArrowheads="1"/>
          </p:cNvSpPr>
          <p:nvPr/>
        </p:nvSpPr>
        <p:spPr bwMode="auto">
          <a:xfrm>
            <a:off x="3853356" y="3921193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37937" name="Rectangle 47"/>
          <p:cNvSpPr>
            <a:spLocks noChangeArrowheads="1"/>
          </p:cNvSpPr>
          <p:nvPr/>
        </p:nvSpPr>
        <p:spPr bwMode="auto">
          <a:xfrm>
            <a:off x="7362055" y="2450631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37938" name="Rectangle 48"/>
          <p:cNvSpPr>
            <a:spLocks noChangeArrowheads="1"/>
          </p:cNvSpPr>
          <p:nvPr/>
        </p:nvSpPr>
        <p:spPr bwMode="auto">
          <a:xfrm>
            <a:off x="5910756" y="2450631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939" name="Rectangle 49"/>
          <p:cNvSpPr>
            <a:spLocks noChangeArrowheads="1"/>
          </p:cNvSpPr>
          <p:nvPr/>
        </p:nvSpPr>
        <p:spPr bwMode="auto">
          <a:xfrm>
            <a:off x="3853356" y="2450631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0066"/>
                </a:solidFill>
                <a:latin typeface="Calibri" pitchFamily="34" charset="0"/>
              </a:rPr>
              <a:t>CPU </a:t>
            </a: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core</a:t>
            </a:r>
          </a:p>
        </p:txBody>
      </p:sp>
      <p:sp>
        <p:nvSpPr>
          <p:cNvPr id="37940" name="Rectangle 50"/>
          <p:cNvSpPr>
            <a:spLocks noChangeArrowheads="1"/>
          </p:cNvSpPr>
          <p:nvPr/>
        </p:nvSpPr>
        <p:spPr bwMode="auto">
          <a:xfrm>
            <a:off x="7362055" y="1810868"/>
            <a:ext cx="1683413" cy="6397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 anchorCtr="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Managed By</a:t>
            </a:r>
          </a:p>
        </p:txBody>
      </p:sp>
      <p:sp>
        <p:nvSpPr>
          <p:cNvPr id="37941" name="Rectangle 51"/>
          <p:cNvSpPr>
            <a:spLocks noChangeArrowheads="1"/>
          </p:cNvSpPr>
          <p:nvPr/>
        </p:nvSpPr>
        <p:spPr bwMode="auto">
          <a:xfrm>
            <a:off x="5910756" y="1810868"/>
            <a:ext cx="1451301" cy="6397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 anchorCtr="0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alibri" pitchFamily="34" charset="0"/>
              </a:rPr>
              <a:t>Latency</a:t>
            </a:r>
            <a:r>
              <a:rPr lang="en-GB" sz="1800" dirty="0" smtClean="0">
                <a:latin typeface="Calibri" pitchFamily="34" charset="0"/>
              </a:rPr>
              <a:t/>
            </a:r>
            <a:br>
              <a:rPr lang="en-GB" sz="1800" dirty="0" smtClean="0">
                <a:latin typeface="Calibri" pitchFamily="34" charset="0"/>
              </a:rPr>
            </a:br>
            <a:r>
              <a:rPr lang="en-GB" sz="1800" b="1" dirty="0" smtClean="0">
                <a:latin typeface="Calibri" pitchFamily="34" charset="0"/>
              </a:rPr>
              <a:t>(</a:t>
            </a:r>
            <a:r>
              <a:rPr lang="en-GB" sz="1800" b="1" dirty="0">
                <a:latin typeface="Calibri" pitchFamily="34" charset="0"/>
              </a:rPr>
              <a:t>cycles)</a:t>
            </a:r>
          </a:p>
        </p:txBody>
      </p:sp>
      <p:sp>
        <p:nvSpPr>
          <p:cNvPr id="37942" name="Rectangle 52"/>
          <p:cNvSpPr>
            <a:spLocks noChangeArrowheads="1"/>
          </p:cNvSpPr>
          <p:nvPr/>
        </p:nvSpPr>
        <p:spPr bwMode="auto">
          <a:xfrm>
            <a:off x="3853356" y="1810868"/>
            <a:ext cx="2057400" cy="6397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 anchorCtr="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Where is it Cached?</a:t>
            </a:r>
          </a:p>
        </p:txBody>
      </p:sp>
      <p:sp>
        <p:nvSpPr>
          <p:cNvPr id="37948" name="Line 58"/>
          <p:cNvSpPr>
            <a:spLocks noChangeShapeType="1"/>
          </p:cNvSpPr>
          <p:nvPr/>
        </p:nvSpPr>
        <p:spPr bwMode="auto">
          <a:xfrm>
            <a:off x="119556" y="1810868"/>
            <a:ext cx="1588" cy="639763"/>
          </a:xfrm>
          <a:prstGeom prst="line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/>
          <p:cNvSpPr/>
          <p:nvPr/>
        </p:nvSpPr>
        <p:spPr bwMode="auto">
          <a:xfrm>
            <a:off x="12192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28956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Left-Right Arrow 13"/>
          <p:cNvSpPr/>
          <p:nvPr/>
        </p:nvSpPr>
        <p:spPr bwMode="auto">
          <a:xfrm>
            <a:off x="2895600" y="2514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45720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67056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Hierarchy: Core 2 Duo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467600" y="2362199"/>
            <a:ext cx="1815982" cy="4655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itchFamily="34" charset="0"/>
              </a:rPr>
              <a:t>Disk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334000" y="2362200"/>
            <a:ext cx="1371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Main Memory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2362200"/>
            <a:ext cx="9144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L2 unified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cache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1981200" y="2362200"/>
            <a:ext cx="914400" cy="1828800"/>
            <a:chOff x="1981200" y="2362200"/>
            <a:chExt cx="914400" cy="1828800"/>
          </a:xfrm>
        </p:grpSpPr>
        <p:sp>
          <p:nvSpPr>
            <p:cNvPr id="7" name="Rectangle 6"/>
            <p:cNvSpPr/>
            <p:nvPr/>
          </p:nvSpPr>
          <p:spPr bwMode="auto">
            <a:xfrm>
              <a:off x="1981200" y="2362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L1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I-cache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3505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L1 </a:t>
              </a:r>
            </a:p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D-cache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304800" y="3505200"/>
            <a:ext cx="457200" cy="685800"/>
          </a:xfrm>
          <a:prstGeom prst="rect">
            <a:avLst/>
          </a:prstGeom>
          <a:solidFill>
            <a:srgbClr val="F1C7C7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libri" pitchFamily="34" charset="0"/>
              </a:rPr>
              <a:t>CPU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3505200"/>
            <a:ext cx="457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err="1" smtClean="0">
                <a:latin typeface="Calibri" pitchFamily="34" charset="0"/>
              </a:rPr>
              <a:t>Reg</a:t>
            </a:r>
            <a:endParaRPr lang="en-US" sz="1200" dirty="0" smtClean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7995" y="4267200"/>
            <a:ext cx="95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2 B/cycle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0373" y="4267200"/>
            <a:ext cx="95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8 B/cycle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4267200"/>
            <a:ext cx="1058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16 B/cycle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7676" y="4267200"/>
            <a:ext cx="1296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1 B/30 cycles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5756" y="4267200"/>
            <a:ext cx="1244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Throughput: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25756" y="4538246"/>
            <a:ext cx="891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Latency: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27995" y="4538246"/>
            <a:ext cx="1046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100 cycles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50373" y="4538246"/>
            <a:ext cx="941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14 cycles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43000" y="4538246"/>
            <a:ext cx="837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3 cycles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47676" y="4538246"/>
            <a:ext cx="85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millions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59556" y="2055841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~4 MB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07844" y="3200400"/>
            <a:ext cx="667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32 KB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70995" y="2057400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~4 GB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69807" y="2057400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~500 GB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34200" y="67278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1219200"/>
            <a:ext cx="249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L1/L2 cache: 64 B blocks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Organization (S, E, B)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flipV="1">
            <a:off x="6553200" y="1883179"/>
            <a:ext cx="606544" cy="194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39052" y="1677657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400800" y="2475446"/>
            <a:ext cx="758944" cy="2179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7157875" y="249732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Calibri" pitchFamily="34" charset="0"/>
              </a:rPr>
              <a:t>v</a:t>
            </a: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19517" y="6128195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374902"/>
            <a:ext cx="472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data block per cache line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377038" y="5112603"/>
            <a:ext cx="2768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 smtClean="0">
                <a:latin typeface="Calibri" pitchFamily="34" charset="0"/>
              </a:rPr>
              <a:t>S x E x B  data bytes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82721" y="1344634"/>
            <a:ext cx="199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Calibri" pitchFamily="34" charset="0"/>
              </a:rPr>
              <a:t>v</a:t>
            </a: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92556" y="6128195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374902"/>
            <a:ext cx="472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data block per cache line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11007" y="531674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-Right Arrow 6"/>
          <p:cNvSpPr/>
          <p:nvPr/>
        </p:nvSpPr>
        <p:spPr bwMode="auto">
          <a:xfrm>
            <a:off x="1524000" y="2971800"/>
            <a:ext cx="52578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81438" cy="762000"/>
          </a:xfrm>
        </p:spPr>
        <p:txBody>
          <a:bodyPr/>
          <a:lstStyle/>
          <a:p>
            <a:r>
              <a:rPr lang="en-US" dirty="0" smtClean="0"/>
              <a:t>Problem: Processor-Memory Bottleneck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781800" y="2209800"/>
            <a:ext cx="1371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Main Memory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9600" y="2781300"/>
            <a:ext cx="914400" cy="685800"/>
            <a:chOff x="609600" y="2819400"/>
            <a:chExt cx="914400" cy="685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609600" y="2819400"/>
              <a:ext cx="457200" cy="685800"/>
            </a:xfrm>
            <a:prstGeom prst="rect">
              <a:avLst/>
            </a:prstGeom>
            <a:solidFill>
              <a:srgbClr val="F1C7C7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alibri" pitchFamily="34" charset="0"/>
                </a:rPr>
                <a:t>CPU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066800" y="2819400"/>
              <a:ext cx="4572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err="1" smtClean="0">
                  <a:latin typeface="Calibri" pitchFamily="34" charset="0"/>
                </a:rPr>
                <a:t>Reg</a:t>
              </a:r>
              <a:endParaRPr lang="en-US" sz="1200" dirty="0" smtClean="0">
                <a:latin typeface="Calibri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02520" y="1828800"/>
            <a:ext cx="23953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Processor performance</a:t>
            </a:r>
          </a:p>
          <a:p>
            <a:r>
              <a:rPr lang="en-US" sz="1800" dirty="0" smtClean="0">
                <a:latin typeface="Calibri" pitchFamily="34" charset="0"/>
              </a:rPr>
              <a:t>doubled about </a:t>
            </a:r>
          </a:p>
          <a:p>
            <a:r>
              <a:rPr lang="en-US" sz="1800" dirty="0" smtClean="0">
                <a:latin typeface="Calibri" pitchFamily="34" charset="0"/>
              </a:rPr>
              <a:t>every 18 months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7264" y="2286000"/>
            <a:ext cx="2204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Bus bandwidth</a:t>
            </a:r>
          </a:p>
          <a:p>
            <a:r>
              <a:rPr lang="en-US" sz="1800" dirty="0" smtClean="0">
                <a:latin typeface="Calibri" pitchFamily="34" charset="0"/>
              </a:rPr>
              <a:t>evolved much slower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1518" y="4104382"/>
            <a:ext cx="1873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  <a:latin typeface="Calibri" pitchFamily="34" charset="0"/>
              </a:rPr>
              <a:t>Core 2 Duo:</a:t>
            </a:r>
          </a:p>
          <a:p>
            <a:r>
              <a:rPr lang="en-US" sz="1600" dirty="0" smtClean="0">
                <a:latin typeface="Calibri" pitchFamily="34" charset="0"/>
              </a:rPr>
              <a:t>Can process at least</a:t>
            </a:r>
          </a:p>
          <a:p>
            <a:r>
              <a:rPr lang="en-US" sz="1600" b="0" dirty="0" smtClean="0">
                <a:latin typeface="Calibri" pitchFamily="34" charset="0"/>
              </a:rPr>
              <a:t>256 Bytes/cycle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1310" y="4114800"/>
            <a:ext cx="13036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  <a:latin typeface="Calibri" pitchFamily="34" charset="0"/>
              </a:rPr>
              <a:t>Core 2 Duo:</a:t>
            </a:r>
          </a:p>
          <a:p>
            <a:r>
              <a:rPr lang="en-US" sz="1600" dirty="0" smtClean="0">
                <a:latin typeface="Calibri" pitchFamily="34" charset="0"/>
              </a:rPr>
              <a:t>Bandwidth</a:t>
            </a:r>
          </a:p>
          <a:p>
            <a:r>
              <a:rPr lang="en-US" sz="1600" b="0" dirty="0" smtClean="0">
                <a:latin typeface="Calibri" pitchFamily="34" charset="0"/>
              </a:rPr>
              <a:t>2 Bytes/cycle</a:t>
            </a:r>
          </a:p>
          <a:p>
            <a:r>
              <a:rPr lang="en-US" sz="1600" dirty="0" smtClean="0">
                <a:latin typeface="Calibri" pitchFamily="34" charset="0"/>
              </a:rPr>
              <a:t>Latency</a:t>
            </a:r>
          </a:p>
          <a:p>
            <a:r>
              <a:rPr lang="en-US" sz="1600" b="0" dirty="0" smtClean="0">
                <a:latin typeface="Calibri" pitchFamily="34" charset="0"/>
              </a:rPr>
              <a:t>100 cycles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4610894" y="3771106"/>
            <a:ext cx="6858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124200" y="5877580"/>
            <a:ext cx="1168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990000"/>
                </a:solidFill>
                <a:latin typeface="Calibri" pitchFamily="34" charset="0"/>
              </a:rPr>
              <a:t>Buff… 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Direct-Mapped Cache (E = 1)</a:t>
            </a:r>
            <a:endParaRPr lang="en-US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Direct-mapped: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144"/>
          <p:cNvGrpSpPr/>
          <p:nvPr/>
        </p:nvGrpSpPr>
        <p:grpSpPr>
          <a:xfrm>
            <a:off x="1524000" y="3810000"/>
            <a:ext cx="3848288" cy="533400"/>
            <a:chOff x="1714312" y="5562600"/>
            <a:chExt cx="3848288" cy="533400"/>
          </a:xfrm>
        </p:grpSpPr>
        <p:sp>
          <p:nvSpPr>
            <p:cNvPr id="132" name="Rectangle 131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4" name="Group 145"/>
          <p:cNvGrpSpPr/>
          <p:nvPr/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5" name="Group 157"/>
          <p:cNvGrpSpPr/>
          <p:nvPr/>
        </p:nvGrpSpPr>
        <p:grpSpPr>
          <a:xfrm>
            <a:off x="1524000" y="2438400"/>
            <a:ext cx="3848288" cy="533400"/>
            <a:chOff x="1714312" y="5562600"/>
            <a:chExt cx="3848288" cy="533400"/>
          </a:xfrm>
        </p:grpSpPr>
        <p:sp>
          <p:nvSpPr>
            <p:cNvPr id="159" name="Rectangle 158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169"/>
          <p:cNvGrpSpPr/>
          <p:nvPr/>
        </p:nvGrpSpPr>
        <p:grpSpPr>
          <a:xfrm>
            <a:off x="1524000" y="4876800"/>
            <a:ext cx="3848288" cy="533400"/>
            <a:chOff x="1714312" y="5562600"/>
            <a:chExt cx="3848288" cy="533400"/>
          </a:xfrm>
        </p:grpSpPr>
        <p:sp>
          <p:nvSpPr>
            <p:cNvPr id="171" name="Rectangle 170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Direct-Mapped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Direct-mapped: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/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Direct-Mapped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Direct-mapped: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/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4659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715000"/>
            <a:ext cx="550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  <a:r>
              <a:rPr lang="en-US" dirty="0" smtClean="0">
                <a:latin typeface="Calibri" pitchFamily="34" charset="0"/>
              </a:rPr>
              <a:t>old line is evicted and replaced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" name="Straight Arrow Connector 142"/>
          <p:cNvCxnSpPr>
            <a:stCxn id="19" idx="3"/>
            <a:endCxn id="63" idx="1"/>
          </p:cNvCxnSpPr>
          <p:nvPr/>
        </p:nvCxnSpPr>
        <p:spPr bwMode="auto">
          <a:xfrm flipV="1">
            <a:off x="5049788" y="2706534"/>
            <a:ext cx="2248423" cy="2381747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 E =1)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1576" y="1328857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sum_array_rows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(j 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16200000" flipV="1">
            <a:off x="6025373" y="4593634"/>
            <a:ext cx="228600" cy="1395913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00596" y="5405890"/>
            <a:ext cx="1749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32 B = 4 doubles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29062" y="1342282"/>
            <a:ext cx="2864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Assume: cold (empty) cache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3 bits for set, 5 bits for byte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        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aa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.…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aaxxx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800" i="1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xyy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8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yy000</a:t>
            </a:r>
            <a:endParaRPr lang="en-US" sz="1800" u="sng" dirty="0" smtClean="0">
              <a:latin typeface="Calibri" pitchFamily="34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01576" y="3886200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sum_array_cols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</a:t>
            </a:r>
            <a:r>
              <a:rPr lang="en-GB" sz="1600" dirty="0" smtClean="0">
                <a:latin typeface="Courier New" pitchFamily="49" charset="0"/>
              </a:rPr>
              <a:t>(j </a:t>
            </a:r>
            <a:r>
              <a:rPr lang="en-GB" sz="1600" dirty="0">
                <a:latin typeface="Courier New" pitchFamily="49" charset="0"/>
              </a:rPr>
              <a:t>= 0;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j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 err="1" smtClean="0">
                <a:latin typeface="Courier New" pitchFamily="49" charset="0"/>
              </a:rPr>
              <a:t>j</a:t>
            </a:r>
            <a:r>
              <a:rPr lang="en-GB" sz="1600" dirty="0" smtClean="0">
                <a:latin typeface="Courier New" pitchFamily="49" charset="0"/>
              </a:rPr>
              <a:t>+</a:t>
            </a:r>
            <a:r>
              <a:rPr lang="en-GB" sz="1600" dirty="0">
                <a:latin typeface="Courier New" pitchFamily="49" charset="0"/>
              </a:rPr>
              <a:t>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</a:t>
            </a:r>
            <a:r>
              <a:rPr lang="en-GB" sz="1600" dirty="0" smtClean="0">
                <a:latin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= 0;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+</a:t>
            </a:r>
            <a:r>
              <a:rPr lang="en-GB" sz="1600" dirty="0">
                <a:latin typeface="Courier New" pitchFamily="49" charset="0"/>
              </a:rPr>
              <a:t>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29062" y="447257"/>
            <a:ext cx="31463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Assume sum,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,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j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in registers</a:t>
            </a:r>
          </a:p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of an aligned element</a:t>
            </a:r>
            <a:b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 a: 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aa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.…aaxxxxyyyy000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427032" y="2551138"/>
            <a:ext cx="1438771" cy="2504591"/>
            <a:chOff x="5569356" y="2551138"/>
            <a:chExt cx="1438771" cy="2504591"/>
          </a:xfrm>
        </p:grpSpPr>
        <p:sp>
          <p:nvSpPr>
            <p:cNvPr id="6" name="Rectangle 5"/>
            <p:cNvSpPr/>
            <p:nvPr/>
          </p:nvSpPr>
          <p:spPr bwMode="auto">
            <a:xfrm>
              <a:off x="5569356" y="255123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69356" y="286480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69356" y="317837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569356" y="3491947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569356" y="380185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569356" y="411542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569356" y="442899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569356" y="4742566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24" name="Straight Connector 23"/>
            <p:cNvCxnSpPr>
              <a:stCxn id="6" idx="0"/>
              <a:endCxn id="13" idx="2"/>
            </p:cNvCxnSpPr>
            <p:nvPr/>
          </p:nvCxnSpPr>
          <p:spPr bwMode="auto">
            <a:xfrm rot="16200000" flipH="1">
              <a:off x="5036889" y="3803083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16200000" flipH="1">
              <a:off x="539730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16200000" flipH="1">
              <a:off x="468568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5413159" y="2537443"/>
            <a:ext cx="1494180" cy="310435"/>
            <a:chOff x="5413159" y="2537443"/>
            <a:chExt cx="1494180" cy="310435"/>
          </a:xfrm>
        </p:grpSpPr>
        <p:sp>
          <p:nvSpPr>
            <p:cNvPr id="29" name="TextBox 28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0,1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0,3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413159" y="2854078"/>
            <a:ext cx="1494180" cy="310435"/>
            <a:chOff x="5413159" y="2854078"/>
            <a:chExt cx="1494180" cy="310435"/>
          </a:xfrm>
        </p:grpSpPr>
        <p:sp>
          <p:nvSpPr>
            <p:cNvPr id="33" name="TextBox 32"/>
            <p:cNvSpPr txBox="1"/>
            <p:nvPr/>
          </p:nvSpPr>
          <p:spPr>
            <a:xfrm>
              <a:off x="5413159" y="2856736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84083" y="2855850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0,5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33547" y="2854964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0,6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94395" y="2854078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0,7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413159" y="3171587"/>
            <a:ext cx="1494180" cy="310435"/>
            <a:chOff x="5413159" y="3171587"/>
            <a:chExt cx="1494180" cy="310435"/>
          </a:xfrm>
        </p:grpSpPr>
        <p:sp>
          <p:nvSpPr>
            <p:cNvPr id="38" name="TextBox 37"/>
            <p:cNvSpPr txBox="1"/>
            <p:nvPr/>
          </p:nvSpPr>
          <p:spPr>
            <a:xfrm>
              <a:off x="5413159" y="317424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0,8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84083" y="317335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0,9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33547" y="317247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0,a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94395" y="3171587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0,b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412292" y="3488222"/>
            <a:ext cx="1494180" cy="1568654"/>
            <a:chOff x="5412292" y="3488222"/>
            <a:chExt cx="1494180" cy="1568654"/>
          </a:xfrm>
        </p:grpSpPr>
        <p:sp>
          <p:nvSpPr>
            <p:cNvPr id="42" name="TextBox 41"/>
            <p:cNvSpPr txBox="1"/>
            <p:nvPr/>
          </p:nvSpPr>
          <p:spPr>
            <a:xfrm>
              <a:off x="5413159" y="3490880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0,c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84083" y="3489994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0,d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33547" y="3489108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0,e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494395" y="3488222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0,f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412292" y="3798320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1,0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83216" y="3797434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32680" y="3796548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93528" y="3795662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1,3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412292" y="411495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1,4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83216" y="411406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1,5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132680" y="4113183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1,6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493528" y="4112297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1,7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412292" y="4432464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1,8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783216" y="4431578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1,9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132680" y="4430692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1,a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493528" y="4429806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412292" y="474909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1,c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83216" y="474821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1,d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132680" y="4747327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493528" y="4746441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1,f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298211" y="2550256"/>
            <a:ext cx="1438771" cy="2504591"/>
            <a:chOff x="5569356" y="2551138"/>
            <a:chExt cx="1438771" cy="2504591"/>
          </a:xfrm>
        </p:grpSpPr>
        <p:sp>
          <p:nvSpPr>
            <p:cNvPr id="63" name="Rectangle 62"/>
            <p:cNvSpPr/>
            <p:nvPr/>
          </p:nvSpPr>
          <p:spPr bwMode="auto">
            <a:xfrm>
              <a:off x="5569356" y="255123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5569356" y="286480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569356" y="317837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569356" y="3491947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569356" y="380185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69356" y="411542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569356" y="442899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5569356" y="4742566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71" name="Straight Connector 70"/>
            <p:cNvCxnSpPr>
              <a:stCxn id="63" idx="0"/>
              <a:endCxn id="70" idx="2"/>
            </p:cNvCxnSpPr>
            <p:nvPr/>
          </p:nvCxnSpPr>
          <p:spPr bwMode="auto">
            <a:xfrm rot="16200000" flipH="1">
              <a:off x="5036889" y="3803083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16200000" flipH="1">
              <a:off x="539730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16200000" flipH="1">
              <a:off x="468568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6" name="AutoShape 16"/>
          <p:cNvSpPr>
            <a:spLocks/>
          </p:cNvSpPr>
          <p:nvPr/>
        </p:nvSpPr>
        <p:spPr bwMode="auto">
          <a:xfrm rot="16200000" flipV="1">
            <a:off x="7885605" y="4603701"/>
            <a:ext cx="228600" cy="1395913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188210" y="5415957"/>
            <a:ext cx="1749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32 B = 4 doubles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372048" y="5816951"/>
            <a:ext cx="15002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</a:rPr>
              <a:t>4 misses per row</a:t>
            </a:r>
            <a:br>
              <a:rPr lang="en-US" sz="1400" dirty="0" smtClean="0">
                <a:latin typeface="Calibri" pitchFamily="34" charset="0"/>
              </a:rPr>
            </a:br>
            <a:r>
              <a:rPr lang="en-US" sz="1400" dirty="0" smtClean="0">
                <a:latin typeface="Calibri" pitchFamily="34" charset="0"/>
              </a:rPr>
              <a:t>4*16 = 64 misses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7011477" y="5817241"/>
            <a:ext cx="1990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</a:rPr>
              <a:t>every access a miss</a:t>
            </a:r>
            <a:br>
              <a:rPr lang="en-US" sz="1400" dirty="0" smtClean="0">
                <a:latin typeface="Calibri" pitchFamily="34" charset="0"/>
              </a:rPr>
            </a:br>
            <a:r>
              <a:rPr lang="en-US" sz="1400" dirty="0" smtClean="0">
                <a:latin typeface="Calibri" pitchFamily="34" charset="0"/>
              </a:rPr>
              <a:t>16*16 = 256 misses</a:t>
            </a:r>
            <a:endParaRPr lang="en-US" sz="14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284342" y="2536560"/>
            <a:ext cx="1494180" cy="310435"/>
            <a:chOff x="5413159" y="2537443"/>
            <a:chExt cx="1494180" cy="310435"/>
          </a:xfrm>
        </p:grpSpPr>
        <p:sp>
          <p:nvSpPr>
            <p:cNvPr id="116" name="TextBox 115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0,0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0,1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0,2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0,3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283475" y="3794781"/>
            <a:ext cx="1494180" cy="310435"/>
            <a:chOff x="5413159" y="2537443"/>
            <a:chExt cx="1494180" cy="310435"/>
          </a:xfrm>
        </p:grpSpPr>
        <p:sp>
          <p:nvSpPr>
            <p:cNvPr id="121" name="TextBox 120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1,0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1,1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1,3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290817" y="2534796"/>
            <a:ext cx="1494180" cy="310435"/>
            <a:chOff x="5413159" y="2537443"/>
            <a:chExt cx="1494180" cy="310435"/>
          </a:xfrm>
        </p:grpSpPr>
        <p:sp>
          <p:nvSpPr>
            <p:cNvPr id="126" name="TextBox 125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2,0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2,1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2,2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2,3</a:t>
              </a: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7278996" y="3793022"/>
            <a:ext cx="1494180" cy="310435"/>
            <a:chOff x="5413159" y="2537443"/>
            <a:chExt cx="1494180" cy="310435"/>
          </a:xfrm>
        </p:grpSpPr>
        <p:sp>
          <p:nvSpPr>
            <p:cNvPr id="131" name="TextBox 130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3,0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3,1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3,2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3,3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285809" y="2533031"/>
            <a:ext cx="1494180" cy="310435"/>
            <a:chOff x="5413159" y="2537443"/>
            <a:chExt cx="1494180" cy="310435"/>
          </a:xfrm>
        </p:grpSpPr>
        <p:sp>
          <p:nvSpPr>
            <p:cNvPr id="136" name="TextBox 135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4,0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784083" y="2539215"/>
              <a:ext cx="4114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4,1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4,2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4,3</a:t>
              </a:r>
            </a:p>
          </p:txBody>
        </p:sp>
      </p:grpSp>
      <p:cxnSp>
        <p:nvCxnSpPr>
          <p:cNvPr id="141" name="Straight Arrow Connector 140"/>
          <p:cNvCxnSpPr>
            <a:stCxn id="4" idx="3"/>
            <a:endCxn id="29" idx="1"/>
          </p:cNvCxnSpPr>
          <p:nvPr/>
        </p:nvCxnSpPr>
        <p:spPr bwMode="auto">
          <a:xfrm>
            <a:off x="5049788" y="2530938"/>
            <a:ext cx="363371" cy="163052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roup 262"/>
          <p:cNvGrpSpPr/>
          <p:nvPr/>
        </p:nvGrpSpPr>
        <p:grpSpPr>
          <a:xfrm>
            <a:off x="2788654" y="3996368"/>
            <a:ext cx="1438771" cy="2504591"/>
            <a:chOff x="5569356" y="2551138"/>
            <a:chExt cx="1438771" cy="2504591"/>
          </a:xfrm>
        </p:grpSpPr>
        <p:sp>
          <p:nvSpPr>
            <p:cNvPr id="264" name="Rectangle 263"/>
            <p:cNvSpPr/>
            <p:nvPr/>
          </p:nvSpPr>
          <p:spPr bwMode="auto">
            <a:xfrm>
              <a:off x="5569356" y="255123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5569356" y="286480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5569356" y="317837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5569356" y="3491947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5569356" y="380185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5569356" y="411542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5569356" y="442899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5569356" y="4742566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272" name="Straight Connector 271"/>
            <p:cNvCxnSpPr>
              <a:stCxn id="264" idx="0"/>
              <a:endCxn id="271" idx="2"/>
            </p:cNvCxnSpPr>
            <p:nvPr/>
          </p:nvCxnSpPr>
          <p:spPr bwMode="auto">
            <a:xfrm rot="16200000" flipH="1">
              <a:off x="5036889" y="3803083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/>
            <p:cNvCxnSpPr/>
            <p:nvPr/>
          </p:nvCxnSpPr>
          <p:spPr bwMode="auto">
            <a:xfrm rot="16200000" flipH="1">
              <a:off x="539730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4" name="Straight Connector 273"/>
            <p:cNvCxnSpPr/>
            <p:nvPr/>
          </p:nvCxnSpPr>
          <p:spPr bwMode="auto">
            <a:xfrm rot="16200000" flipH="1">
              <a:off x="468568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 E = 1)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9588" y="1328857"/>
            <a:ext cx="4748212" cy="21749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float </a:t>
            </a:r>
            <a:r>
              <a:rPr lang="en-GB" sz="1600" dirty="0" err="1" smtClean="0">
                <a:latin typeface="Courier New" pitchFamily="49" charset="0"/>
              </a:rPr>
              <a:t>dotprod(float</a:t>
            </a:r>
            <a:r>
              <a:rPr lang="en-GB" sz="1600" dirty="0" smtClean="0">
                <a:latin typeface="Courier New" pitchFamily="49" charset="0"/>
              </a:rPr>
              <a:t> x[8], float y[8])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</a:t>
            </a:r>
            <a:r>
              <a:rPr lang="en-GB" sz="1600" dirty="0" smtClean="0">
                <a:latin typeface="Courier New" pitchFamily="49" charset="0"/>
              </a:rPr>
              <a:t> float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</a:t>
            </a:r>
            <a:r>
              <a:rPr lang="en-GB" sz="1600" dirty="0" err="1" smtClean="0">
                <a:latin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;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</a:t>
            </a:r>
            <a:r>
              <a:rPr lang="en-GB" sz="1600" dirty="0" smtClean="0">
                <a:latin typeface="Courier New" pitchFamily="49" charset="0"/>
              </a:rPr>
              <a:t> 8; </a:t>
            </a:r>
            <a:r>
              <a:rPr lang="en-GB" sz="1600" dirty="0">
                <a:latin typeface="Courier New" pitchFamily="49" charset="0"/>
              </a:rPr>
              <a:t>i++)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	sum </a:t>
            </a:r>
            <a:r>
              <a:rPr lang="en-GB" sz="1600" dirty="0">
                <a:latin typeface="Courier New" pitchFamily="49" charset="0"/>
              </a:rPr>
              <a:t>+=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x[</a:t>
            </a:r>
            <a:r>
              <a:rPr lang="en-GB" sz="1600" dirty="0" err="1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]*</a:t>
            </a:r>
            <a:r>
              <a:rPr lang="en-GB" sz="1600" dirty="0" err="1" smtClean="0">
                <a:latin typeface="Courier New" pitchFamily="49" charset="0"/>
              </a:rPr>
              <a:t>y[i</a:t>
            </a:r>
            <a:r>
              <a:rPr lang="en-GB" sz="1600" dirty="0" smtClean="0">
                <a:latin typeface="Courier New" pitchFamily="49" charset="0"/>
              </a:rPr>
              <a:t>]</a:t>
            </a:r>
            <a:r>
              <a:rPr lang="en-GB" sz="1600" dirty="0">
                <a:latin typeface="Courier New" pitchFamily="49" charset="0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  <p:grpSp>
        <p:nvGrpSpPr>
          <p:cNvPr id="277" name="Group 276"/>
          <p:cNvGrpSpPr/>
          <p:nvPr/>
        </p:nvGrpSpPr>
        <p:grpSpPr>
          <a:xfrm>
            <a:off x="2741938" y="3982679"/>
            <a:ext cx="1560179" cy="310428"/>
            <a:chOff x="6376549" y="1092219"/>
            <a:chExt cx="1560179" cy="310428"/>
          </a:xfrm>
        </p:grpSpPr>
        <p:sp>
          <p:nvSpPr>
            <p:cNvPr id="173" name="TextBox 172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x[0]</a:t>
              </a: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x[1]</a:t>
              </a: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2741071" y="3981797"/>
            <a:ext cx="1560179" cy="310428"/>
            <a:chOff x="6376549" y="1092219"/>
            <a:chExt cx="1560179" cy="310428"/>
          </a:xfrm>
        </p:grpSpPr>
        <p:sp>
          <p:nvSpPr>
            <p:cNvPr id="279" name="TextBox 278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y[0]</a:t>
              </a: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y[1]</a:t>
              </a: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y[2]</a:t>
              </a: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y[3]</a:t>
              </a: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2752018" y="3981795"/>
            <a:ext cx="1560179" cy="310428"/>
            <a:chOff x="6376549" y="1092219"/>
            <a:chExt cx="1560179" cy="310428"/>
          </a:xfrm>
        </p:grpSpPr>
        <p:sp>
          <p:nvSpPr>
            <p:cNvPr id="284" name="TextBox 283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x[0]</a:t>
              </a: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x[1]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2740202" y="3980914"/>
            <a:ext cx="1560179" cy="310428"/>
            <a:chOff x="6376549" y="1092219"/>
            <a:chExt cx="1560179" cy="310428"/>
          </a:xfrm>
        </p:grpSpPr>
        <p:sp>
          <p:nvSpPr>
            <p:cNvPr id="289" name="TextBox 288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y[0]</a:t>
              </a:r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y[1]</a:t>
              </a: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y[2]</a:t>
              </a: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y[3]</a:t>
              </a: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2739335" y="3990980"/>
            <a:ext cx="1560179" cy="310428"/>
            <a:chOff x="6376549" y="1092219"/>
            <a:chExt cx="1560179" cy="310428"/>
          </a:xfrm>
        </p:grpSpPr>
        <p:sp>
          <p:nvSpPr>
            <p:cNvPr id="294" name="TextBox 293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x[0]</a:t>
              </a: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x[1]</a:t>
              </a: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sp>
        <p:nvSpPr>
          <p:cNvPr id="298" name="TextBox 297"/>
          <p:cNvSpPr txBox="1"/>
          <p:nvPr/>
        </p:nvSpPr>
        <p:spPr>
          <a:xfrm>
            <a:off x="181091" y="4484563"/>
            <a:ext cx="2456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if </a:t>
            </a:r>
            <a:r>
              <a:rPr lang="en-US" sz="1600" dirty="0" err="1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</a:rPr>
              <a:t> and </a:t>
            </a:r>
            <a:r>
              <a:rPr lang="en-US" sz="1600" dirty="0" err="1" smtClean="0">
                <a:latin typeface="Calibri" pitchFamily="34" charset="0"/>
              </a:rPr>
              <a:t>y</a:t>
            </a:r>
            <a:r>
              <a:rPr lang="en-US" sz="1600" dirty="0" smtClean="0">
                <a:latin typeface="Calibri" pitchFamily="34" charset="0"/>
              </a:rPr>
              <a:t> have aligned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starting addresses, </a:t>
            </a:r>
          </a:p>
          <a:p>
            <a:pPr algn="ctr"/>
            <a:r>
              <a:rPr lang="en-US" sz="1600" dirty="0" smtClean="0">
                <a:latin typeface="Calibri" pitchFamily="34" charset="0"/>
              </a:rPr>
              <a:t>e.g., &amp;x[0] = 0, &amp;y[0] = 128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4614010" y="4484563"/>
            <a:ext cx="2456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if </a:t>
            </a:r>
            <a:r>
              <a:rPr lang="en-US" sz="1600" dirty="0" err="1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</a:rPr>
              <a:t> and </a:t>
            </a:r>
            <a:r>
              <a:rPr lang="en-US" sz="1600" dirty="0" err="1" smtClean="0">
                <a:latin typeface="Calibri" pitchFamily="34" charset="0"/>
              </a:rPr>
              <a:t>y</a:t>
            </a:r>
            <a:r>
              <a:rPr lang="en-US" sz="1600" dirty="0" smtClean="0">
                <a:latin typeface="Calibri" pitchFamily="34" charset="0"/>
              </a:rPr>
              <a:t> have unaligned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starting addresses, </a:t>
            </a:r>
          </a:p>
          <a:p>
            <a:pPr algn="ctr"/>
            <a:r>
              <a:rPr lang="en-US" sz="1600" dirty="0" smtClean="0">
                <a:latin typeface="Calibri" pitchFamily="34" charset="0"/>
              </a:rPr>
              <a:t>e.g., &amp;x[0] = 0, &amp;y[0] = 144</a:t>
            </a:r>
          </a:p>
        </p:txBody>
      </p:sp>
      <p:grpSp>
        <p:nvGrpSpPr>
          <p:cNvPr id="300" name="Group 299"/>
          <p:cNvGrpSpPr/>
          <p:nvPr/>
        </p:nvGrpSpPr>
        <p:grpSpPr>
          <a:xfrm>
            <a:off x="7287259" y="3951691"/>
            <a:ext cx="1438771" cy="2504591"/>
            <a:chOff x="5569356" y="2551138"/>
            <a:chExt cx="1438771" cy="2504591"/>
          </a:xfrm>
        </p:grpSpPr>
        <p:sp>
          <p:nvSpPr>
            <p:cNvPr id="301" name="Rectangle 300"/>
            <p:cNvSpPr/>
            <p:nvPr/>
          </p:nvSpPr>
          <p:spPr bwMode="auto">
            <a:xfrm>
              <a:off x="5569356" y="255123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5569356" y="286480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5569356" y="317837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5569356" y="3491947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5569356" y="380185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5569356" y="411542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5569356" y="442899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5569356" y="4742566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09" name="Straight Connector 308"/>
            <p:cNvCxnSpPr>
              <a:stCxn id="301" idx="0"/>
              <a:endCxn id="308" idx="2"/>
            </p:cNvCxnSpPr>
            <p:nvPr/>
          </p:nvCxnSpPr>
          <p:spPr bwMode="auto">
            <a:xfrm rot="16200000" flipH="1">
              <a:off x="5036889" y="3803083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0" name="Straight Connector 309"/>
            <p:cNvCxnSpPr/>
            <p:nvPr/>
          </p:nvCxnSpPr>
          <p:spPr bwMode="auto">
            <a:xfrm rot="16200000" flipH="1">
              <a:off x="539730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1" name="Straight Connector 310"/>
            <p:cNvCxnSpPr/>
            <p:nvPr/>
          </p:nvCxnSpPr>
          <p:spPr bwMode="auto">
            <a:xfrm rot="16200000" flipH="1">
              <a:off x="468568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2" name="Group 311"/>
          <p:cNvGrpSpPr/>
          <p:nvPr/>
        </p:nvGrpSpPr>
        <p:grpSpPr>
          <a:xfrm>
            <a:off x="7240543" y="3938002"/>
            <a:ext cx="1560179" cy="310428"/>
            <a:chOff x="6376549" y="1092219"/>
            <a:chExt cx="1560179" cy="310428"/>
          </a:xfrm>
        </p:grpSpPr>
        <p:sp>
          <p:nvSpPr>
            <p:cNvPr id="313" name="TextBox 312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x[0]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x[1]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7250623" y="5185272"/>
            <a:ext cx="1560179" cy="310428"/>
            <a:chOff x="6376549" y="1092219"/>
            <a:chExt cx="1560179" cy="310428"/>
          </a:xfrm>
        </p:grpSpPr>
        <p:sp>
          <p:nvSpPr>
            <p:cNvPr id="318" name="TextBox 317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y[0]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y[1]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y[2]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y[3]</a:t>
              </a:r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7250623" y="4243683"/>
            <a:ext cx="1560179" cy="310428"/>
            <a:chOff x="6376549" y="1092219"/>
            <a:chExt cx="1560179" cy="310428"/>
          </a:xfrm>
        </p:grpSpPr>
        <p:sp>
          <p:nvSpPr>
            <p:cNvPr id="323" name="TextBox 322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x[5]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x[6]</a:t>
              </a:r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x[7]</a:t>
              </a:r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x[8]</a:t>
              </a: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7249755" y="5501903"/>
            <a:ext cx="1560179" cy="310428"/>
            <a:chOff x="6376549" y="1092219"/>
            <a:chExt cx="1560179" cy="310428"/>
          </a:xfrm>
        </p:grpSpPr>
        <p:sp>
          <p:nvSpPr>
            <p:cNvPr id="338" name="TextBox 337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y[5]</a:t>
              </a: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y[6]</a:t>
              </a:r>
            </a:p>
          </p:txBody>
        </p:sp>
        <p:sp>
          <p:nvSpPr>
            <p:cNvPr id="340" name="TextBox 339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y[7]</a:t>
              </a: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y[8]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Set-Associative Cache (Here: E = 2)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  <p:sp>
        <p:nvSpPr>
          <p:cNvPr id="133" name="Slide Number Placeholder 1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  <p:grpSp>
        <p:nvGrpSpPr>
          <p:cNvPr id="150" name="Group 149"/>
          <p:cNvGrpSpPr/>
          <p:nvPr/>
        </p:nvGrpSpPr>
        <p:grpSpPr>
          <a:xfrm>
            <a:off x="457200" y="2514600"/>
            <a:ext cx="7086600" cy="612843"/>
            <a:chOff x="457200" y="2514600"/>
            <a:chExt cx="7086600" cy="612843"/>
          </a:xfrm>
        </p:grpSpPr>
        <p:sp>
          <p:nvSpPr>
            <p:cNvPr id="73" name="Rectangle 72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38" name="Rectangle 137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43" name="Rectangle 142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48" name="Rectangle 147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49" name="Rectangle 148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51" name="Group 150"/>
          <p:cNvGrpSpPr/>
          <p:nvPr/>
        </p:nvGrpSpPr>
        <p:grpSpPr>
          <a:xfrm>
            <a:off x="456328" y="3203501"/>
            <a:ext cx="7086600" cy="612843"/>
            <a:chOff x="457200" y="2514600"/>
            <a:chExt cx="7086600" cy="612843"/>
          </a:xfrm>
        </p:grpSpPr>
        <p:sp>
          <p:nvSpPr>
            <p:cNvPr id="152" name="Rectangle 151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153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167" name="Rectangle 166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72" name="Rectangle 171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73" name="Rectangle 172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77" name="Rectangle 176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78" name="Rectangle 177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54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55" name="Rectangle 154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79" name="Group 178"/>
          <p:cNvGrpSpPr/>
          <p:nvPr/>
        </p:nvGrpSpPr>
        <p:grpSpPr>
          <a:xfrm>
            <a:off x="455456" y="3892402"/>
            <a:ext cx="7086600" cy="612843"/>
            <a:chOff x="457200" y="2514600"/>
            <a:chExt cx="7086600" cy="612843"/>
          </a:xfrm>
        </p:grpSpPr>
        <p:sp>
          <p:nvSpPr>
            <p:cNvPr id="180" name="Rectangle 179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181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37" name="Rectangle 236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39" name="Rectangle 238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40" name="Rectangle 239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41" name="Rectangle 240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42" name="Rectangle 241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43" name="Rectangle 242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83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02" name="Rectangle 201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04" name="Rectangle 203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06" name="Rectangle 205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07" name="Rectangle 206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30" name="Rectangle 229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32" name="Rectangle 231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34" name="Rectangle 233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35" name="Rectangle 234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36" name="Rectangle 235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248" name="Group 247"/>
          <p:cNvGrpSpPr/>
          <p:nvPr/>
        </p:nvGrpSpPr>
        <p:grpSpPr>
          <a:xfrm>
            <a:off x="454589" y="5063033"/>
            <a:ext cx="7086600" cy="612843"/>
            <a:chOff x="457200" y="2514600"/>
            <a:chExt cx="7086600" cy="612843"/>
          </a:xfrm>
        </p:grpSpPr>
        <p:sp>
          <p:nvSpPr>
            <p:cNvPr id="249" name="Rectangle 248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2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63" name="Rectangle 262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65" name="Rectangle 264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66" name="Rectangle 265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67" name="Rectangle 266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68" name="Rectangle 267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69" name="Rectangle 268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70" name="Rectangle 269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71" name="Rectangle 270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72" name="Rectangle 271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73" name="Rectangle 272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2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52" name="Rectangle 251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55" name="Rectangle 254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56" name="Rectangle 255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58" name="Rectangle 257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60" name="Rectangle 259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61" name="Rectangle 260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62" name="Rectangle 261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465536" y="3201752"/>
            <a:ext cx="7086600" cy="612843"/>
            <a:chOff x="457200" y="2514600"/>
            <a:chExt cx="7086600" cy="612843"/>
          </a:xfrm>
        </p:grpSpPr>
        <p:sp>
          <p:nvSpPr>
            <p:cNvPr id="47" name="Rectangle 46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48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1" name="Rectangle 60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49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0" name="Rectangle 49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Set-Associative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65537" y="3190804"/>
            <a:ext cx="7086600" cy="612843"/>
            <a:chOff x="457200" y="2514600"/>
            <a:chExt cx="7086600" cy="612843"/>
          </a:xfrm>
        </p:grpSpPr>
        <p:sp>
          <p:nvSpPr>
            <p:cNvPr id="49" name="Rectangle 48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Set-Associative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28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5562600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Replacement policies: random, least recently used (LRU), …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5123392" y="4115922"/>
            <a:ext cx="1438771" cy="1253973"/>
            <a:chOff x="5864935" y="963575"/>
            <a:chExt cx="1438771" cy="1253973"/>
          </a:xfrm>
        </p:grpSpPr>
        <p:sp>
          <p:nvSpPr>
            <p:cNvPr id="84" name="Rectangle 83"/>
            <p:cNvSpPr/>
            <p:nvPr/>
          </p:nvSpPr>
          <p:spPr bwMode="auto">
            <a:xfrm>
              <a:off x="5864935" y="963668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5864935" y="1277240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5864935" y="1590812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5864935" y="1904384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8" name="Straight Connector 87"/>
            <p:cNvCxnSpPr>
              <a:stCxn id="84" idx="0"/>
              <a:endCxn id="87" idx="2"/>
            </p:cNvCxnSpPr>
            <p:nvPr/>
          </p:nvCxnSpPr>
          <p:spPr bwMode="auto">
            <a:xfrm rot="16200000" flipH="1">
              <a:off x="5957778" y="1590211"/>
              <a:ext cx="1253086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6318333" y="1586037"/>
              <a:ext cx="1248068" cy="3145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5601251" y="1580575"/>
              <a:ext cx="1248068" cy="1406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>
            <a:off x="3664463" y="4116804"/>
            <a:ext cx="1438771" cy="1253973"/>
            <a:chOff x="5864935" y="963575"/>
            <a:chExt cx="1438771" cy="1253973"/>
          </a:xfrm>
        </p:grpSpPr>
        <p:sp>
          <p:nvSpPr>
            <p:cNvPr id="264" name="Rectangle 263"/>
            <p:cNvSpPr/>
            <p:nvPr/>
          </p:nvSpPr>
          <p:spPr bwMode="auto">
            <a:xfrm>
              <a:off x="5864935" y="963668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5864935" y="1277240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5864935" y="1590812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5864935" y="1904384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272" name="Straight Connector 271"/>
            <p:cNvCxnSpPr>
              <a:stCxn id="264" idx="0"/>
              <a:endCxn id="267" idx="2"/>
            </p:cNvCxnSpPr>
            <p:nvPr/>
          </p:nvCxnSpPr>
          <p:spPr bwMode="auto">
            <a:xfrm rot="16200000" flipH="1">
              <a:off x="5957778" y="1590211"/>
              <a:ext cx="1253086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/>
            <p:cNvCxnSpPr/>
            <p:nvPr/>
          </p:nvCxnSpPr>
          <p:spPr bwMode="auto">
            <a:xfrm rot="5400000">
              <a:off x="6318333" y="1586037"/>
              <a:ext cx="1248068" cy="3145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4" name="Straight Connector 273"/>
            <p:cNvCxnSpPr/>
            <p:nvPr/>
          </p:nvCxnSpPr>
          <p:spPr bwMode="auto">
            <a:xfrm rot="5400000">
              <a:off x="5601251" y="1580575"/>
              <a:ext cx="1248068" cy="1406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 E = 2)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9588" y="1328857"/>
            <a:ext cx="4748212" cy="21749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float </a:t>
            </a:r>
            <a:r>
              <a:rPr lang="en-GB" sz="1600" dirty="0" err="1" smtClean="0">
                <a:latin typeface="Courier New" pitchFamily="49" charset="0"/>
              </a:rPr>
              <a:t>dotprod(float</a:t>
            </a:r>
            <a:r>
              <a:rPr lang="en-GB" sz="1600" dirty="0" smtClean="0">
                <a:latin typeface="Courier New" pitchFamily="49" charset="0"/>
              </a:rPr>
              <a:t> x[8], float y[8])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</a:t>
            </a:r>
            <a:r>
              <a:rPr lang="en-GB" sz="1600" dirty="0" smtClean="0">
                <a:latin typeface="Courier New" pitchFamily="49" charset="0"/>
              </a:rPr>
              <a:t> float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</a:t>
            </a:r>
            <a:r>
              <a:rPr lang="en-GB" sz="1600" dirty="0" err="1" smtClean="0">
                <a:latin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;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</a:t>
            </a:r>
            <a:r>
              <a:rPr lang="en-GB" sz="1600" dirty="0" smtClean="0">
                <a:latin typeface="Courier New" pitchFamily="49" charset="0"/>
              </a:rPr>
              <a:t> 8; </a:t>
            </a:r>
            <a:r>
              <a:rPr lang="en-GB" sz="1600" dirty="0">
                <a:latin typeface="Courier New" pitchFamily="49" charset="0"/>
              </a:rPr>
              <a:t>i++)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	sum </a:t>
            </a:r>
            <a:r>
              <a:rPr lang="en-GB" sz="1600" dirty="0">
                <a:latin typeface="Courier New" pitchFamily="49" charset="0"/>
              </a:rPr>
              <a:t>+=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x[</a:t>
            </a:r>
            <a:r>
              <a:rPr lang="en-GB" sz="1600" dirty="0" err="1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]*</a:t>
            </a:r>
            <a:r>
              <a:rPr lang="en-GB" sz="1600" dirty="0" err="1" smtClean="0">
                <a:latin typeface="Courier New" pitchFamily="49" charset="0"/>
              </a:rPr>
              <a:t>y[i</a:t>
            </a:r>
            <a:r>
              <a:rPr lang="en-GB" sz="1600" dirty="0" smtClean="0">
                <a:latin typeface="Courier New" pitchFamily="49" charset="0"/>
              </a:rPr>
              <a:t>]</a:t>
            </a:r>
            <a:r>
              <a:rPr lang="en-GB" sz="1600" dirty="0">
                <a:latin typeface="Courier New" pitchFamily="49" charset="0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  <p:grpSp>
        <p:nvGrpSpPr>
          <p:cNvPr id="5" name="Group 276"/>
          <p:cNvGrpSpPr/>
          <p:nvPr/>
        </p:nvGrpSpPr>
        <p:grpSpPr>
          <a:xfrm>
            <a:off x="3617747" y="4103113"/>
            <a:ext cx="1560179" cy="310428"/>
            <a:chOff x="6376549" y="1092219"/>
            <a:chExt cx="1560179" cy="310428"/>
          </a:xfrm>
        </p:grpSpPr>
        <p:sp>
          <p:nvSpPr>
            <p:cNvPr id="173" name="TextBox 172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x[0]</a:t>
              </a: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x[1]</a:t>
              </a: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grpSp>
        <p:nvGrpSpPr>
          <p:cNvPr id="6" name="Group 277"/>
          <p:cNvGrpSpPr/>
          <p:nvPr/>
        </p:nvGrpSpPr>
        <p:grpSpPr>
          <a:xfrm>
            <a:off x="5076677" y="4102231"/>
            <a:ext cx="1560179" cy="310428"/>
            <a:chOff x="6376549" y="1092219"/>
            <a:chExt cx="1560179" cy="310428"/>
          </a:xfrm>
        </p:grpSpPr>
        <p:sp>
          <p:nvSpPr>
            <p:cNvPr id="279" name="TextBox 278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y[0]</a:t>
              </a: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y[1]</a:t>
              </a: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y[2]</a:t>
              </a: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y[3]</a:t>
              </a:r>
            </a:p>
          </p:txBody>
        </p:sp>
      </p:grpSp>
      <p:sp>
        <p:nvSpPr>
          <p:cNvPr id="298" name="TextBox 297"/>
          <p:cNvSpPr txBox="1"/>
          <p:nvPr/>
        </p:nvSpPr>
        <p:spPr>
          <a:xfrm>
            <a:off x="1144482" y="4068505"/>
            <a:ext cx="24569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if </a:t>
            </a:r>
            <a:r>
              <a:rPr lang="en-US" sz="1600" dirty="0" err="1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</a:rPr>
              <a:t> and </a:t>
            </a:r>
            <a:r>
              <a:rPr lang="en-US" sz="1600" dirty="0" err="1" smtClean="0">
                <a:latin typeface="Calibri" pitchFamily="34" charset="0"/>
              </a:rPr>
              <a:t>y</a:t>
            </a:r>
            <a:r>
              <a:rPr lang="en-US" sz="1600" dirty="0" smtClean="0">
                <a:latin typeface="Calibri" pitchFamily="34" charset="0"/>
              </a:rPr>
              <a:t> have aligned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starting addresses, </a:t>
            </a:r>
          </a:p>
          <a:p>
            <a:pPr algn="ctr"/>
            <a:r>
              <a:rPr lang="en-US" sz="1600" dirty="0" smtClean="0">
                <a:latin typeface="Calibri" pitchFamily="34" charset="0"/>
              </a:rPr>
              <a:t>e.g., &amp;x[0] = 0, &amp;y[0] = 128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still can fit both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because 2 lines in each set</a:t>
            </a:r>
          </a:p>
        </p:txBody>
      </p:sp>
      <p:grpSp>
        <p:nvGrpSpPr>
          <p:cNvPr id="91" name="Group 276"/>
          <p:cNvGrpSpPr/>
          <p:nvPr/>
        </p:nvGrpSpPr>
        <p:grpSpPr>
          <a:xfrm>
            <a:off x="3616880" y="4430692"/>
            <a:ext cx="1560179" cy="310428"/>
            <a:chOff x="6376549" y="1092219"/>
            <a:chExt cx="1560179" cy="310428"/>
          </a:xfrm>
        </p:grpSpPr>
        <p:sp>
          <p:nvSpPr>
            <p:cNvPr id="92" name="TextBox 91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x[4]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x[5]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x[6]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x[7]</a:t>
              </a:r>
            </a:p>
          </p:txBody>
        </p:sp>
      </p:grpSp>
      <p:grpSp>
        <p:nvGrpSpPr>
          <p:cNvPr id="96" name="Group 277"/>
          <p:cNvGrpSpPr/>
          <p:nvPr/>
        </p:nvGrpSpPr>
        <p:grpSpPr>
          <a:xfrm>
            <a:off x="5075809" y="4418861"/>
            <a:ext cx="1560179" cy="310428"/>
            <a:chOff x="6376549" y="1092219"/>
            <a:chExt cx="1560179" cy="310428"/>
          </a:xfrm>
        </p:grpSpPr>
        <p:sp>
          <p:nvSpPr>
            <p:cNvPr id="97" name="TextBox 96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y[4]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y[5]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y[6]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y[7]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Set-Associative Caches (S = 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lines in one single set, S = 1</a:t>
            </a:r>
          </a:p>
          <a:p>
            <a:pPr lvl="1"/>
            <a:r>
              <a:rPr lang="en-US" dirty="0" smtClean="0"/>
              <a:t>E = C / B, where C is total cache size</a:t>
            </a:r>
          </a:p>
          <a:p>
            <a:pPr lvl="1"/>
            <a:r>
              <a:rPr lang="en-US" dirty="0" smtClean="0"/>
              <a:t>S = 1 = ( C / B ) / 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Direct-mapped caches have E = 1</a:t>
            </a:r>
          </a:p>
          <a:p>
            <a:pPr lvl="1"/>
            <a:r>
              <a:rPr lang="en-US" dirty="0" smtClean="0"/>
              <a:t>S = ( C / B ) / E  = C / B</a:t>
            </a:r>
          </a:p>
          <a:p>
            <a:r>
              <a:rPr lang="en-US" dirty="0" smtClean="0"/>
              <a:t>Tags are more expensive in associative caches</a:t>
            </a:r>
          </a:p>
          <a:p>
            <a:pPr lvl="1"/>
            <a:r>
              <a:rPr lang="en-US" dirty="0" smtClean="0"/>
              <a:t>Fully-associative cache, C / B tag comparators</a:t>
            </a:r>
          </a:p>
          <a:p>
            <a:pPr lvl="1"/>
            <a:r>
              <a:rPr lang="en-US" dirty="0" smtClean="0"/>
              <a:t>Direct-mapped cache, 1 tag comparator</a:t>
            </a:r>
          </a:p>
          <a:p>
            <a:pPr lvl="1"/>
            <a:r>
              <a:rPr lang="en-US" dirty="0" smtClean="0"/>
              <a:t>In general, E-way set-associative caches, E tag comparators</a:t>
            </a:r>
          </a:p>
          <a:p>
            <a:r>
              <a:rPr lang="en-US" dirty="0" smtClean="0"/>
              <a:t>Tag size, assuming </a:t>
            </a:r>
            <a:r>
              <a:rPr lang="en-US" dirty="0" err="1" smtClean="0"/>
              <a:t>m</a:t>
            </a:r>
            <a:r>
              <a:rPr lang="en-US" dirty="0" smtClean="0"/>
              <a:t> address bits (</a:t>
            </a:r>
            <a:r>
              <a:rPr lang="en-US" dirty="0" err="1" smtClean="0"/>
              <a:t>m</a:t>
            </a:r>
            <a:r>
              <a:rPr lang="en-US" dirty="0" smtClean="0"/>
              <a:t> = 32 for IA32)</a:t>
            </a:r>
          </a:p>
          <a:p>
            <a:pPr lvl="1"/>
            <a:r>
              <a:rPr lang="en-US" dirty="0" err="1" smtClean="0"/>
              <a:t>m</a:t>
            </a:r>
            <a:r>
              <a:rPr lang="en-US" dirty="0" smtClean="0"/>
              <a:t> – log</a:t>
            </a:r>
            <a:r>
              <a:rPr lang="en-US" baseline="-25000" dirty="0" smtClean="0"/>
              <a:t>2</a:t>
            </a:r>
            <a:r>
              <a:rPr lang="en-US" dirty="0" smtClean="0"/>
              <a:t>S – log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br>
              <a:rPr lang="en-US" dirty="0" smtClean="0"/>
            </a:b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-Right Arrow 6"/>
          <p:cNvSpPr/>
          <p:nvPr/>
        </p:nvSpPr>
        <p:spPr bwMode="auto">
          <a:xfrm>
            <a:off x="1524000" y="2971800"/>
            <a:ext cx="52578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81438" cy="762000"/>
          </a:xfrm>
        </p:spPr>
        <p:txBody>
          <a:bodyPr/>
          <a:lstStyle/>
          <a:p>
            <a:r>
              <a:rPr lang="en-US" dirty="0" smtClean="0"/>
              <a:t>Problem: Processor-Memory Bottleneck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781800" y="2209800"/>
            <a:ext cx="1371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Main Memory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9600" y="2781300"/>
            <a:ext cx="914400" cy="685800"/>
            <a:chOff x="609600" y="2819400"/>
            <a:chExt cx="914400" cy="685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609600" y="2819400"/>
              <a:ext cx="457200" cy="685800"/>
            </a:xfrm>
            <a:prstGeom prst="rect">
              <a:avLst/>
            </a:prstGeom>
            <a:solidFill>
              <a:srgbClr val="F1C7C7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alibri" pitchFamily="34" charset="0"/>
                </a:rPr>
                <a:t>CPU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066800" y="2819400"/>
              <a:ext cx="4572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err="1" smtClean="0">
                  <a:latin typeface="Calibri" pitchFamily="34" charset="0"/>
                </a:rPr>
                <a:t>Reg</a:t>
              </a:r>
              <a:endParaRPr lang="en-US" sz="1200" dirty="0" smtClean="0">
                <a:latin typeface="Calibri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02520" y="1828800"/>
            <a:ext cx="23953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Processor performance</a:t>
            </a:r>
          </a:p>
          <a:p>
            <a:r>
              <a:rPr lang="en-US" sz="1800" dirty="0" smtClean="0">
                <a:latin typeface="Calibri" pitchFamily="34" charset="0"/>
              </a:rPr>
              <a:t>doubled about </a:t>
            </a:r>
          </a:p>
          <a:p>
            <a:r>
              <a:rPr lang="en-US" sz="1800" dirty="0" smtClean="0">
                <a:latin typeface="Calibri" pitchFamily="34" charset="0"/>
              </a:rPr>
              <a:t>every 18 months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7264" y="2286000"/>
            <a:ext cx="2204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Bus bandwidth</a:t>
            </a:r>
          </a:p>
          <a:p>
            <a:r>
              <a:rPr lang="en-US" sz="1800" dirty="0" smtClean="0">
                <a:latin typeface="Calibri" pitchFamily="34" charset="0"/>
              </a:rPr>
              <a:t>evolved much slower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1518" y="4104382"/>
            <a:ext cx="1873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  <a:latin typeface="Calibri" pitchFamily="34" charset="0"/>
              </a:rPr>
              <a:t>Core 2 Duo:</a:t>
            </a:r>
          </a:p>
          <a:p>
            <a:r>
              <a:rPr lang="en-US" sz="1600" dirty="0" smtClean="0">
                <a:latin typeface="Calibri" pitchFamily="34" charset="0"/>
              </a:rPr>
              <a:t>Can process at least</a:t>
            </a:r>
          </a:p>
          <a:p>
            <a:r>
              <a:rPr lang="en-US" sz="1600" b="0" dirty="0" smtClean="0">
                <a:latin typeface="Calibri" pitchFamily="34" charset="0"/>
              </a:rPr>
              <a:t>256 Bytes/cycle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1310" y="4114800"/>
            <a:ext cx="13036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  <a:latin typeface="Calibri" pitchFamily="34" charset="0"/>
              </a:rPr>
              <a:t>Core 2 Duo:</a:t>
            </a:r>
          </a:p>
          <a:p>
            <a:r>
              <a:rPr lang="en-US" sz="1600" dirty="0" smtClean="0">
                <a:latin typeface="Calibri" pitchFamily="34" charset="0"/>
              </a:rPr>
              <a:t>Bandwidth</a:t>
            </a:r>
          </a:p>
          <a:p>
            <a:r>
              <a:rPr lang="en-US" sz="1600" b="0" dirty="0" smtClean="0">
                <a:latin typeface="Calibri" pitchFamily="34" charset="0"/>
              </a:rPr>
              <a:t>2 Bytes/cycle</a:t>
            </a:r>
          </a:p>
          <a:p>
            <a:r>
              <a:rPr lang="en-US" sz="1600" dirty="0" smtClean="0">
                <a:latin typeface="Calibri" pitchFamily="34" charset="0"/>
              </a:rPr>
              <a:t>Latency</a:t>
            </a:r>
          </a:p>
          <a:p>
            <a:r>
              <a:rPr lang="en-US" sz="1600" b="0" dirty="0" smtClean="0">
                <a:latin typeface="Calibri" pitchFamily="34" charset="0"/>
              </a:rPr>
              <a:t>100 cycles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4610894" y="3771106"/>
            <a:ext cx="6858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124200" y="5877580"/>
            <a:ext cx="2642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990000"/>
                </a:solidFill>
                <a:latin typeface="Calibri" pitchFamily="34" charset="0"/>
              </a:rPr>
              <a:t>Solution: Caches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0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Typical Memory Hierarchy (Intel Core i7)</a:t>
            </a:r>
          </a:p>
        </p:txBody>
      </p:sp>
      <p:sp>
        <p:nvSpPr>
          <p:cNvPr id="35843" name="AutoShape 2"/>
          <p:cNvSpPr>
            <a:spLocks noChangeArrowheads="1"/>
          </p:cNvSpPr>
          <p:nvPr/>
        </p:nvSpPr>
        <p:spPr bwMode="auto">
          <a:xfrm>
            <a:off x="1147763" y="1009650"/>
            <a:ext cx="6242050" cy="5391150"/>
          </a:xfrm>
          <a:prstGeom prst="triangle">
            <a:avLst>
              <a:gd name="adj" fmla="val 50000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9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3811401" y="1568450"/>
            <a:ext cx="906315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registers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3584383" y="2044522"/>
            <a:ext cx="13603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on-chip L1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cache (SRAM)</a:t>
            </a: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3576913" y="4369184"/>
            <a:ext cx="137529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main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(DRAM)</a:t>
            </a:r>
          </a:p>
        </p:txBody>
      </p:sp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3190787" y="5027834"/>
            <a:ext cx="21732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local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(local disks)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3736976" y="1931988"/>
            <a:ext cx="1063625" cy="158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>
            <a:off x="441325" y="3943350"/>
            <a:ext cx="1588" cy="2344738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455667" y="3829317"/>
            <a:ext cx="915933" cy="105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slower,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cheaper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per byte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5854" name="Text Box 13"/>
          <p:cNvSpPr txBox="1">
            <a:spLocks noChangeArrowheads="1"/>
          </p:cNvSpPr>
          <p:nvPr/>
        </p:nvSpPr>
        <p:spPr bwMode="auto">
          <a:xfrm>
            <a:off x="2563362" y="5716109"/>
            <a:ext cx="3402391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remote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(distributed </a:t>
            </a:r>
            <a:r>
              <a:rPr lang="en-GB" sz="1600" b="1" dirty="0">
                <a:latin typeface="Calibri" pitchFamily="34" charset="0"/>
              </a:rPr>
              <a:t>file systems,</a:t>
            </a:r>
            <a:r>
              <a:rPr lang="en-GB" sz="1600" b="1" dirty="0" smtClean="0">
                <a:latin typeface="Calibri" pitchFamily="34" charset="0"/>
              </a:rPr>
              <a:t> web </a:t>
            </a:r>
            <a:r>
              <a:rPr lang="en-GB" sz="1600" b="1" dirty="0">
                <a:latin typeface="Calibri" pitchFamily="34" charset="0"/>
              </a:rPr>
              <a:t>servers)</a:t>
            </a:r>
          </a:p>
        </p:txBody>
      </p:sp>
      <p:sp>
        <p:nvSpPr>
          <p:cNvPr id="35876" name="Text Box 19"/>
          <p:cNvSpPr txBox="1">
            <a:spLocks noChangeArrowheads="1"/>
          </p:cNvSpPr>
          <p:nvPr/>
        </p:nvSpPr>
        <p:spPr bwMode="auto">
          <a:xfrm>
            <a:off x="6030599" y="3796025"/>
            <a:ext cx="2386012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C00000"/>
                </a:solidFill>
                <a:latin typeface="Calibri" pitchFamily="34" charset="0"/>
              </a:rPr>
              <a:t>16-way associative in Intel Core i7</a:t>
            </a:r>
            <a:endParaRPr lang="en-GB" sz="1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57" name="Line 20"/>
          <p:cNvSpPr>
            <a:spLocks noChangeShapeType="1"/>
          </p:cNvSpPr>
          <p:nvPr/>
        </p:nvSpPr>
        <p:spPr bwMode="auto">
          <a:xfrm>
            <a:off x="1565161" y="5669836"/>
            <a:ext cx="5401086" cy="1282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8" name="Text Box 21"/>
          <p:cNvSpPr txBox="1">
            <a:spLocks noChangeArrowheads="1"/>
          </p:cNvSpPr>
          <p:nvPr/>
        </p:nvSpPr>
        <p:spPr bwMode="auto">
          <a:xfrm>
            <a:off x="3584383" y="2895600"/>
            <a:ext cx="13603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off-chip L2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cache (SRAM)</a:t>
            </a:r>
          </a:p>
        </p:txBody>
      </p:sp>
      <p:sp>
        <p:nvSpPr>
          <p:cNvPr id="35873" name="Text Box 23"/>
          <p:cNvSpPr txBox="1">
            <a:spLocks noChangeArrowheads="1"/>
          </p:cNvSpPr>
          <p:nvPr/>
        </p:nvSpPr>
        <p:spPr bwMode="auto">
          <a:xfrm>
            <a:off x="5090244" y="2158875"/>
            <a:ext cx="3435044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8-way associative in Intel Core i7</a:t>
            </a:r>
            <a:endParaRPr lang="en-GB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60" name="Text Box 25"/>
          <p:cNvSpPr txBox="1">
            <a:spLocks noChangeArrowheads="1"/>
          </p:cNvSpPr>
          <p:nvPr/>
        </p:nvSpPr>
        <p:spPr bwMode="auto">
          <a:xfrm>
            <a:off x="4697189" y="1396874"/>
            <a:ext cx="3618554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CPU 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registers (optimized by complier)</a:t>
            </a:r>
            <a:endParaRPr lang="en-GB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71" name="Text Box 28"/>
          <p:cNvSpPr txBox="1">
            <a:spLocks noChangeArrowheads="1"/>
          </p:cNvSpPr>
          <p:nvPr/>
        </p:nvSpPr>
        <p:spPr bwMode="auto">
          <a:xfrm>
            <a:off x="5585156" y="2996308"/>
            <a:ext cx="2628900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C00000"/>
                </a:solidFill>
                <a:latin typeface="Calibri" pitchFamily="34" charset="0"/>
              </a:rPr>
              <a:t>8-way associative in Intel Core i7</a:t>
            </a:r>
            <a:endParaRPr lang="en-GB" sz="1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63" name="Text Box 30"/>
          <p:cNvSpPr txBox="1">
            <a:spLocks noChangeArrowheads="1"/>
          </p:cNvSpPr>
          <p:nvPr/>
        </p:nvSpPr>
        <p:spPr bwMode="auto">
          <a:xfrm>
            <a:off x="3530600" y="1331913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L0:</a:t>
            </a:r>
          </a:p>
        </p:txBody>
      </p:sp>
      <p:sp>
        <p:nvSpPr>
          <p:cNvPr id="35864" name="Text Box 31"/>
          <p:cNvSpPr txBox="1">
            <a:spLocks noChangeArrowheads="1"/>
          </p:cNvSpPr>
          <p:nvPr/>
        </p:nvSpPr>
        <p:spPr bwMode="auto">
          <a:xfrm>
            <a:off x="3152775" y="2041525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L1:</a:t>
            </a:r>
          </a:p>
        </p:txBody>
      </p:sp>
      <p:sp>
        <p:nvSpPr>
          <p:cNvPr id="35865" name="Text Box 32"/>
          <p:cNvSpPr txBox="1">
            <a:spLocks noChangeArrowheads="1"/>
          </p:cNvSpPr>
          <p:nvPr/>
        </p:nvSpPr>
        <p:spPr bwMode="auto">
          <a:xfrm>
            <a:off x="2650479" y="2930854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L2:</a:t>
            </a:r>
          </a:p>
        </p:txBody>
      </p:sp>
      <p:sp>
        <p:nvSpPr>
          <p:cNvPr id="35866" name="Text Box 33"/>
          <p:cNvSpPr txBox="1">
            <a:spLocks noChangeArrowheads="1"/>
          </p:cNvSpPr>
          <p:nvPr/>
        </p:nvSpPr>
        <p:spPr bwMode="auto">
          <a:xfrm>
            <a:off x="2177404" y="3734128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L3:</a:t>
            </a:r>
          </a:p>
        </p:txBody>
      </p:sp>
      <p:sp>
        <p:nvSpPr>
          <p:cNvPr id="35867" name="Text Box 34"/>
          <p:cNvSpPr txBox="1">
            <a:spLocks noChangeArrowheads="1"/>
          </p:cNvSpPr>
          <p:nvPr/>
        </p:nvSpPr>
        <p:spPr bwMode="auto">
          <a:xfrm>
            <a:off x="1755351" y="4425551"/>
            <a:ext cx="428620" cy="3435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L4:</a:t>
            </a:r>
          </a:p>
        </p:txBody>
      </p:sp>
      <p:sp>
        <p:nvSpPr>
          <p:cNvPr id="35868" name="Text Box 35"/>
          <p:cNvSpPr txBox="1">
            <a:spLocks noChangeArrowheads="1"/>
          </p:cNvSpPr>
          <p:nvPr/>
        </p:nvSpPr>
        <p:spPr bwMode="auto">
          <a:xfrm>
            <a:off x="987296" y="5755199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0482"/>
                </a:solidFill>
                <a:latin typeface="Calibri" pitchFamily="34" charset="0"/>
              </a:rPr>
              <a:t>L6:</a:t>
            </a:r>
            <a:endParaRPr lang="en-GB" sz="1600" b="1" dirty="0">
              <a:solidFill>
                <a:srgbClr val="000482"/>
              </a:solidFill>
              <a:latin typeface="Calibri" pitchFamily="34" charset="0"/>
            </a:endParaRPr>
          </a:p>
        </p:txBody>
      </p:sp>
      <p:sp>
        <p:nvSpPr>
          <p:cNvPr id="35869" name="Text Box 36"/>
          <p:cNvSpPr txBox="1">
            <a:spLocks noChangeArrowheads="1"/>
          </p:cNvSpPr>
          <p:nvPr/>
        </p:nvSpPr>
        <p:spPr bwMode="auto">
          <a:xfrm>
            <a:off x="457200" y="2312467"/>
            <a:ext cx="894132" cy="105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faster</a:t>
            </a:r>
            <a:r>
              <a:rPr lang="en-GB" sz="1600" b="1" dirty="0" smtClean="0">
                <a:latin typeface="Calibri" pitchFamily="34" charset="0"/>
              </a:rPr>
              <a:t>,</a:t>
            </a: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costlier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per byte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5870" name="Line 37"/>
          <p:cNvSpPr>
            <a:spLocks noChangeShapeType="1"/>
          </p:cNvSpPr>
          <p:nvPr/>
        </p:nvSpPr>
        <p:spPr bwMode="auto">
          <a:xfrm flipV="1">
            <a:off x="455613" y="1143000"/>
            <a:ext cx="1587" cy="2157413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 bwMode="auto">
          <a:xfrm flipV="1">
            <a:off x="1950036" y="5002796"/>
            <a:ext cx="4631335" cy="1282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2756078" y="3601736"/>
            <a:ext cx="301752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263722" y="2741612"/>
            <a:ext cx="201168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50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 bwMode="auto">
          <a:xfrm flipV="1">
            <a:off x="2334911" y="4322930"/>
            <a:ext cx="3848755" cy="1282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3096319" y="3663321"/>
            <a:ext cx="233338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off-chip</a:t>
            </a:r>
            <a:r>
              <a:rPr lang="en-GB" sz="1600" dirty="0" smtClean="0">
                <a:latin typeface="Calibri" pitchFamily="34" charset="0"/>
              </a:rPr>
              <a:t> cache L3 </a:t>
            </a:r>
            <a:r>
              <a:rPr lang="en-GB" sz="1600" b="1" dirty="0" smtClean="0">
                <a:latin typeface="Calibri" pitchFamily="34" charset="0"/>
              </a:rPr>
              <a:t>shared </a:t>
            </a:r>
            <a:br>
              <a:rPr lang="en-GB" sz="1600" b="1" dirty="0" smtClean="0">
                <a:latin typeface="Calibri" pitchFamily="34" charset="0"/>
              </a:rPr>
            </a:br>
            <a:r>
              <a:rPr lang="en-GB" sz="1600" b="1" dirty="0" smtClean="0">
                <a:latin typeface="Calibri" pitchFamily="34" charset="0"/>
              </a:rPr>
              <a:t>by </a:t>
            </a:r>
            <a:r>
              <a:rPr lang="en-GB" sz="1600" dirty="0" smtClean="0">
                <a:latin typeface="Calibri" pitchFamily="34" charset="0"/>
              </a:rPr>
              <a:t>multiple c</a:t>
            </a:r>
            <a:r>
              <a:rPr lang="en-GB" sz="1600" b="1" dirty="0" smtClean="0">
                <a:latin typeface="Calibri" pitchFamily="34" charset="0"/>
              </a:rPr>
              <a:t>ores (</a:t>
            </a:r>
            <a:r>
              <a:rPr lang="en-GB" sz="1600" b="1" dirty="0">
                <a:latin typeface="Calibri" pitchFamily="34" charset="0"/>
              </a:rPr>
              <a:t>SRAM)</a:t>
            </a: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1383450" y="5099454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L5: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Multiple copies of data exist:</a:t>
            </a:r>
          </a:p>
          <a:p>
            <a:pPr lvl="1"/>
            <a:r>
              <a:rPr lang="en-GB" smtClean="0"/>
              <a:t>L1, L2, Main Memory, Disk</a:t>
            </a:r>
          </a:p>
          <a:p>
            <a:r>
              <a:rPr lang="en-GB" smtClean="0"/>
              <a:t>What to do on a write-hit?</a:t>
            </a:r>
          </a:p>
          <a:p>
            <a:pPr lvl="1"/>
            <a:r>
              <a:rPr lang="en-GB" smtClean="0"/>
              <a:t>Write-through (write immediately to memory)</a:t>
            </a:r>
          </a:p>
          <a:p>
            <a:pPr lvl="1"/>
            <a:r>
              <a:rPr lang="en-GB" smtClean="0"/>
              <a:t>Write-back (defer write to memory until replacement of line)</a:t>
            </a:r>
          </a:p>
          <a:p>
            <a:pPr lvl="2"/>
            <a:r>
              <a:rPr lang="en-GB" smtClean="0"/>
              <a:t>Need a dirty bit (line different from memory or not)</a:t>
            </a:r>
          </a:p>
          <a:p>
            <a:r>
              <a:rPr lang="en-GB" smtClean="0"/>
              <a:t>What to do on a write-miss?</a:t>
            </a:r>
          </a:p>
          <a:p>
            <a:pPr lvl="1"/>
            <a:r>
              <a:rPr lang="en-GB" smtClean="0"/>
              <a:t>Write-allocate (load into cache, update line in cache)</a:t>
            </a:r>
          </a:p>
          <a:p>
            <a:pPr lvl="2"/>
            <a:r>
              <a:rPr lang="en-GB" smtClean="0"/>
              <a:t>Good if more writes to the location follow</a:t>
            </a:r>
          </a:p>
          <a:p>
            <a:pPr lvl="1"/>
            <a:r>
              <a:rPr lang="en-GB" smtClean="0"/>
              <a:t>No-write-allocate (writes immediately to memory)</a:t>
            </a:r>
          </a:p>
          <a:p>
            <a:r>
              <a:rPr lang="en-GB" smtClean="0"/>
              <a:t>Typical</a:t>
            </a:r>
          </a:p>
          <a:p>
            <a:pPr lvl="1"/>
            <a:r>
              <a:rPr lang="en-GB" smtClean="0"/>
              <a:t>Write-through + No-write-allocate</a:t>
            </a:r>
          </a:p>
          <a:p>
            <a:pPr lvl="1"/>
            <a:r>
              <a:rPr lang="en-GB" smtClean="0"/>
              <a:t>Write-back + Write-allocate</a:t>
            </a:r>
          </a:p>
          <a:p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Software Caches are More Flexible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1" y="1162050"/>
            <a:ext cx="8458200" cy="5467350"/>
          </a:xfrm>
        </p:spPr>
        <p:txBody>
          <a:bodyPr lIns="90360" tIns="44280" rIns="90360" bIns="44280"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Examples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File system buffer caches, web browser caches, etc.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 smtClean="0"/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Some design differences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Almost always fully-associative</a:t>
            </a:r>
          </a:p>
          <a:p>
            <a:pPr lvl="2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so, no placement restrictions</a:t>
            </a:r>
          </a:p>
          <a:p>
            <a:pPr lvl="2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index structures like hash tables are common (for placement)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Often use complex replacement policies</a:t>
            </a:r>
          </a:p>
          <a:p>
            <a:pPr lvl="2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misses are very expensive when disk or network involved</a:t>
            </a:r>
          </a:p>
          <a:p>
            <a:pPr lvl="2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worth thousands of cycles to avoid them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Not necessarily constrained to single “block” transfers</a:t>
            </a:r>
          </a:p>
          <a:p>
            <a:pPr lvl="2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may fetch or write-back in larger units, opportunistically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743" name="Slide Number Placeholder 17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53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62088" y="1304925"/>
            <a:ext cx="4902200" cy="4995863"/>
            <a:chOff x="921" y="822"/>
            <a:chExt cx="3088" cy="3147"/>
          </a:xfrm>
        </p:grpSpPr>
        <p:sp>
          <p:nvSpPr>
            <p:cNvPr id="63492" name="Freeform 4"/>
            <p:cNvSpPr>
              <a:spLocks/>
            </p:cNvSpPr>
            <p:nvPr/>
          </p:nvSpPr>
          <p:spPr bwMode="auto">
            <a:xfrm>
              <a:off x="1001" y="2699"/>
              <a:ext cx="2927" cy="1033"/>
            </a:xfrm>
            <a:custGeom>
              <a:avLst/>
              <a:gdLst/>
              <a:ahLst/>
              <a:cxnLst>
                <a:cxn ang="0">
                  <a:pos x="0" y="882"/>
                </a:cxn>
                <a:cxn ang="0">
                  <a:pos x="2431" y="0"/>
                </a:cxn>
                <a:cxn ang="0">
                  <a:pos x="5854" y="914"/>
                </a:cxn>
                <a:cxn ang="0">
                  <a:pos x="3558" y="2066"/>
                </a:cxn>
                <a:cxn ang="0">
                  <a:pos x="0" y="882"/>
                </a:cxn>
              </a:cxnLst>
              <a:rect l="0" t="0" r="r" b="b"/>
              <a:pathLst>
                <a:path w="5854" h="2066">
                  <a:moveTo>
                    <a:pt x="0" y="882"/>
                  </a:moveTo>
                  <a:lnTo>
                    <a:pt x="2431" y="0"/>
                  </a:lnTo>
                  <a:lnTo>
                    <a:pt x="5854" y="914"/>
                  </a:lnTo>
                  <a:lnTo>
                    <a:pt x="3558" y="2066"/>
                  </a:lnTo>
                  <a:lnTo>
                    <a:pt x="0" y="8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auto">
            <a:xfrm>
              <a:off x="921" y="822"/>
              <a:ext cx="1296" cy="2317"/>
            </a:xfrm>
            <a:custGeom>
              <a:avLst/>
              <a:gdLst/>
              <a:ahLst/>
              <a:cxnLst>
                <a:cxn ang="0">
                  <a:pos x="161" y="4635"/>
                </a:cxn>
                <a:cxn ang="0">
                  <a:pos x="0" y="415"/>
                </a:cxn>
                <a:cxn ang="0">
                  <a:pos x="2569" y="0"/>
                </a:cxn>
                <a:cxn ang="0">
                  <a:pos x="2592" y="3753"/>
                </a:cxn>
                <a:cxn ang="0">
                  <a:pos x="161" y="4635"/>
                </a:cxn>
              </a:cxnLst>
              <a:rect l="0" t="0" r="r" b="b"/>
              <a:pathLst>
                <a:path w="2592" h="4635">
                  <a:moveTo>
                    <a:pt x="161" y="4635"/>
                  </a:moveTo>
                  <a:lnTo>
                    <a:pt x="0" y="415"/>
                  </a:lnTo>
                  <a:lnTo>
                    <a:pt x="2569" y="0"/>
                  </a:lnTo>
                  <a:lnTo>
                    <a:pt x="2592" y="3753"/>
                  </a:lnTo>
                  <a:lnTo>
                    <a:pt x="161" y="463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4" name="Freeform 6"/>
            <p:cNvSpPr>
              <a:spLocks/>
            </p:cNvSpPr>
            <p:nvPr/>
          </p:nvSpPr>
          <p:spPr bwMode="auto">
            <a:xfrm>
              <a:off x="2205" y="822"/>
              <a:ext cx="1804" cy="2334"/>
            </a:xfrm>
            <a:custGeom>
              <a:avLst/>
              <a:gdLst/>
              <a:ahLst/>
              <a:cxnLst>
                <a:cxn ang="0">
                  <a:pos x="23" y="3753"/>
                </a:cxn>
                <a:cxn ang="0">
                  <a:pos x="0" y="0"/>
                </a:cxn>
                <a:cxn ang="0">
                  <a:pos x="3607" y="430"/>
                </a:cxn>
                <a:cxn ang="0">
                  <a:pos x="3446" y="4667"/>
                </a:cxn>
                <a:cxn ang="0">
                  <a:pos x="23" y="3753"/>
                </a:cxn>
              </a:cxnLst>
              <a:rect l="0" t="0" r="r" b="b"/>
              <a:pathLst>
                <a:path w="3607" h="4667">
                  <a:moveTo>
                    <a:pt x="23" y="3753"/>
                  </a:moveTo>
                  <a:lnTo>
                    <a:pt x="0" y="0"/>
                  </a:lnTo>
                  <a:lnTo>
                    <a:pt x="3607" y="430"/>
                  </a:lnTo>
                  <a:lnTo>
                    <a:pt x="3446" y="4667"/>
                  </a:lnTo>
                  <a:lnTo>
                    <a:pt x="23" y="375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auto">
            <a:xfrm>
              <a:off x="1001" y="2699"/>
              <a:ext cx="2927" cy="457"/>
            </a:xfrm>
            <a:custGeom>
              <a:avLst/>
              <a:gdLst/>
              <a:ahLst/>
              <a:cxnLst>
                <a:cxn ang="0">
                  <a:pos x="0" y="459"/>
                </a:cxn>
                <a:cxn ang="0">
                  <a:pos x="1266" y="0"/>
                </a:cxn>
                <a:cxn ang="0">
                  <a:pos x="3049" y="476"/>
                </a:cxn>
              </a:cxnLst>
              <a:rect l="0" t="0" r="r" b="b"/>
              <a:pathLst>
                <a:path w="3049" h="476">
                  <a:moveTo>
                    <a:pt x="0" y="459"/>
                  </a:moveTo>
                  <a:lnTo>
                    <a:pt x="1266" y="0"/>
                  </a:lnTo>
                  <a:lnTo>
                    <a:pt x="3049" y="47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auto">
            <a:xfrm>
              <a:off x="989" y="2398"/>
              <a:ext cx="2952" cy="420"/>
            </a:xfrm>
            <a:custGeom>
              <a:avLst/>
              <a:gdLst/>
              <a:ahLst/>
              <a:cxnLst>
                <a:cxn ang="0">
                  <a:pos x="0" y="422"/>
                </a:cxn>
                <a:cxn ang="0">
                  <a:pos x="1277" y="0"/>
                </a:cxn>
                <a:cxn ang="0">
                  <a:pos x="3075" y="437"/>
                </a:cxn>
              </a:cxnLst>
              <a:rect l="0" t="0" r="r" b="b"/>
              <a:pathLst>
                <a:path w="3075" h="437">
                  <a:moveTo>
                    <a:pt x="0" y="422"/>
                  </a:moveTo>
                  <a:lnTo>
                    <a:pt x="1277" y="0"/>
                  </a:lnTo>
                  <a:lnTo>
                    <a:pt x="3075" y="4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Freeform 9"/>
            <p:cNvSpPr>
              <a:spLocks/>
            </p:cNvSpPr>
            <p:nvPr/>
          </p:nvSpPr>
          <p:spPr bwMode="auto">
            <a:xfrm>
              <a:off x="975" y="2093"/>
              <a:ext cx="2979" cy="382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1289" y="0"/>
                </a:cxn>
                <a:cxn ang="0">
                  <a:pos x="3103" y="398"/>
                </a:cxn>
              </a:cxnLst>
              <a:rect l="0" t="0" r="r" b="b"/>
              <a:pathLst>
                <a:path w="3103" h="398">
                  <a:moveTo>
                    <a:pt x="0" y="383"/>
                  </a:moveTo>
                  <a:lnTo>
                    <a:pt x="1289" y="0"/>
                  </a:lnTo>
                  <a:lnTo>
                    <a:pt x="3103" y="3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auto">
            <a:xfrm>
              <a:off x="962" y="1783"/>
              <a:ext cx="3005" cy="342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1301" y="0"/>
                </a:cxn>
                <a:cxn ang="0">
                  <a:pos x="3131" y="356"/>
                </a:cxn>
              </a:cxnLst>
              <a:rect l="0" t="0" r="r" b="b"/>
              <a:pathLst>
                <a:path w="3131" h="356">
                  <a:moveTo>
                    <a:pt x="0" y="344"/>
                  </a:moveTo>
                  <a:lnTo>
                    <a:pt x="1301" y="0"/>
                  </a:lnTo>
                  <a:lnTo>
                    <a:pt x="3131" y="3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9" name="Freeform 11"/>
            <p:cNvSpPr>
              <a:spLocks/>
            </p:cNvSpPr>
            <p:nvPr/>
          </p:nvSpPr>
          <p:spPr bwMode="auto">
            <a:xfrm>
              <a:off x="948" y="1467"/>
              <a:ext cx="3033" cy="302"/>
            </a:xfrm>
            <a:custGeom>
              <a:avLst/>
              <a:gdLst/>
              <a:ahLst/>
              <a:cxnLst>
                <a:cxn ang="0">
                  <a:pos x="0" y="303"/>
                </a:cxn>
                <a:cxn ang="0">
                  <a:pos x="1313" y="0"/>
                </a:cxn>
                <a:cxn ang="0">
                  <a:pos x="3159" y="315"/>
                </a:cxn>
              </a:cxnLst>
              <a:rect l="0" t="0" r="r" b="b"/>
              <a:pathLst>
                <a:path w="3159" h="315">
                  <a:moveTo>
                    <a:pt x="0" y="303"/>
                  </a:moveTo>
                  <a:lnTo>
                    <a:pt x="1313" y="0"/>
                  </a:lnTo>
                  <a:lnTo>
                    <a:pt x="3159" y="3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auto">
            <a:xfrm>
              <a:off x="935" y="1147"/>
              <a:ext cx="3059" cy="26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1325" y="0"/>
                </a:cxn>
                <a:cxn ang="0">
                  <a:pos x="3187" y="270"/>
                </a:cxn>
              </a:cxnLst>
              <a:rect l="0" t="0" r="r" b="b"/>
              <a:pathLst>
                <a:path w="3187" h="270">
                  <a:moveTo>
                    <a:pt x="0" y="260"/>
                  </a:moveTo>
                  <a:lnTo>
                    <a:pt x="1325" y="0"/>
                  </a:lnTo>
                  <a:lnTo>
                    <a:pt x="3187" y="27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Freeform 13"/>
            <p:cNvSpPr>
              <a:spLocks/>
            </p:cNvSpPr>
            <p:nvPr/>
          </p:nvSpPr>
          <p:spPr bwMode="auto">
            <a:xfrm>
              <a:off x="921" y="822"/>
              <a:ext cx="3088" cy="215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338" y="0"/>
                </a:cxn>
                <a:cxn ang="0">
                  <a:pos x="3217" y="224"/>
                </a:cxn>
              </a:cxnLst>
              <a:rect l="0" t="0" r="r" b="b"/>
              <a:pathLst>
                <a:path w="3217" h="224">
                  <a:moveTo>
                    <a:pt x="0" y="216"/>
                  </a:moveTo>
                  <a:lnTo>
                    <a:pt x="1338" y="0"/>
                  </a:lnTo>
                  <a:lnTo>
                    <a:pt x="3217" y="22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auto">
            <a:xfrm>
              <a:off x="1001" y="2699"/>
              <a:ext cx="2927" cy="1033"/>
            </a:xfrm>
            <a:custGeom>
              <a:avLst/>
              <a:gdLst/>
              <a:ahLst/>
              <a:cxnLst>
                <a:cxn ang="0">
                  <a:pos x="5854" y="914"/>
                </a:cxn>
                <a:cxn ang="0">
                  <a:pos x="3558" y="2066"/>
                </a:cxn>
                <a:cxn ang="0">
                  <a:pos x="0" y="882"/>
                </a:cxn>
                <a:cxn ang="0">
                  <a:pos x="2431" y="0"/>
                </a:cxn>
                <a:cxn ang="0">
                  <a:pos x="5854" y="914"/>
                </a:cxn>
              </a:cxnLst>
              <a:rect l="0" t="0" r="r" b="b"/>
              <a:pathLst>
                <a:path w="5854" h="2066">
                  <a:moveTo>
                    <a:pt x="5854" y="914"/>
                  </a:moveTo>
                  <a:lnTo>
                    <a:pt x="3558" y="2066"/>
                  </a:lnTo>
                  <a:lnTo>
                    <a:pt x="0" y="882"/>
                  </a:lnTo>
                  <a:lnTo>
                    <a:pt x="2431" y="0"/>
                  </a:lnTo>
                  <a:lnTo>
                    <a:pt x="5854" y="91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3" name="Freeform 15"/>
            <p:cNvSpPr>
              <a:spLocks/>
            </p:cNvSpPr>
            <p:nvPr/>
          </p:nvSpPr>
          <p:spPr bwMode="auto">
            <a:xfrm>
              <a:off x="921" y="822"/>
              <a:ext cx="1296" cy="2317"/>
            </a:xfrm>
            <a:custGeom>
              <a:avLst/>
              <a:gdLst/>
              <a:ahLst/>
              <a:cxnLst>
                <a:cxn ang="0">
                  <a:pos x="161" y="4635"/>
                </a:cxn>
                <a:cxn ang="0">
                  <a:pos x="0" y="415"/>
                </a:cxn>
                <a:cxn ang="0">
                  <a:pos x="2569" y="0"/>
                </a:cxn>
                <a:cxn ang="0">
                  <a:pos x="2592" y="3753"/>
                </a:cxn>
                <a:cxn ang="0">
                  <a:pos x="161" y="4635"/>
                </a:cxn>
              </a:cxnLst>
              <a:rect l="0" t="0" r="r" b="b"/>
              <a:pathLst>
                <a:path w="2592" h="4635">
                  <a:moveTo>
                    <a:pt x="161" y="4635"/>
                  </a:moveTo>
                  <a:lnTo>
                    <a:pt x="0" y="415"/>
                  </a:lnTo>
                  <a:lnTo>
                    <a:pt x="2569" y="0"/>
                  </a:lnTo>
                  <a:lnTo>
                    <a:pt x="2592" y="3753"/>
                  </a:lnTo>
                  <a:lnTo>
                    <a:pt x="161" y="4635"/>
                  </a:lnTo>
                  <a:close/>
                </a:path>
              </a:pathLst>
            </a:custGeom>
            <a:noFill/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auto">
            <a:xfrm>
              <a:off x="2205" y="822"/>
              <a:ext cx="1804" cy="2334"/>
            </a:xfrm>
            <a:custGeom>
              <a:avLst/>
              <a:gdLst/>
              <a:ahLst/>
              <a:cxnLst>
                <a:cxn ang="0">
                  <a:pos x="23" y="3753"/>
                </a:cxn>
                <a:cxn ang="0">
                  <a:pos x="0" y="0"/>
                </a:cxn>
                <a:cxn ang="0">
                  <a:pos x="3607" y="430"/>
                </a:cxn>
                <a:cxn ang="0">
                  <a:pos x="3446" y="4667"/>
                </a:cxn>
                <a:cxn ang="0">
                  <a:pos x="23" y="3753"/>
                </a:cxn>
              </a:cxnLst>
              <a:rect l="0" t="0" r="r" b="b"/>
              <a:pathLst>
                <a:path w="3607" h="4667">
                  <a:moveTo>
                    <a:pt x="23" y="3753"/>
                  </a:moveTo>
                  <a:lnTo>
                    <a:pt x="0" y="0"/>
                  </a:lnTo>
                  <a:lnTo>
                    <a:pt x="3607" y="430"/>
                  </a:lnTo>
                  <a:lnTo>
                    <a:pt x="3446" y="4667"/>
                  </a:lnTo>
                  <a:lnTo>
                    <a:pt x="23" y="3753"/>
                  </a:lnTo>
                  <a:close/>
                </a:path>
              </a:pathLst>
            </a:custGeom>
            <a:noFill/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Line 17"/>
            <p:cNvSpPr>
              <a:spLocks noChangeShapeType="1"/>
            </p:cNvSpPr>
            <p:nvPr/>
          </p:nvSpPr>
          <p:spPr bwMode="auto">
            <a:xfrm>
              <a:off x="1001" y="3139"/>
              <a:ext cx="1779" cy="5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Line 18"/>
            <p:cNvSpPr>
              <a:spLocks noChangeShapeType="1"/>
            </p:cNvSpPr>
            <p:nvPr/>
          </p:nvSpPr>
          <p:spPr bwMode="auto">
            <a:xfrm>
              <a:off x="1001" y="3139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Line 19"/>
            <p:cNvSpPr>
              <a:spLocks noChangeShapeType="1"/>
            </p:cNvSpPr>
            <p:nvPr/>
          </p:nvSpPr>
          <p:spPr bwMode="auto">
            <a:xfrm>
              <a:off x="1098" y="3172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Line 20"/>
            <p:cNvSpPr>
              <a:spLocks noChangeShapeType="1"/>
            </p:cNvSpPr>
            <p:nvPr/>
          </p:nvSpPr>
          <p:spPr bwMode="auto">
            <a:xfrm>
              <a:off x="1197" y="3205"/>
              <a:ext cx="1" cy="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9" name="Line 21"/>
            <p:cNvSpPr>
              <a:spLocks noChangeShapeType="1"/>
            </p:cNvSpPr>
            <p:nvPr/>
          </p:nvSpPr>
          <p:spPr bwMode="auto">
            <a:xfrm>
              <a:off x="1298" y="3238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Line 22"/>
            <p:cNvSpPr>
              <a:spLocks noChangeShapeType="1"/>
            </p:cNvSpPr>
            <p:nvPr/>
          </p:nvSpPr>
          <p:spPr bwMode="auto">
            <a:xfrm>
              <a:off x="1400" y="3272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1" name="Line 23"/>
            <p:cNvSpPr>
              <a:spLocks noChangeShapeType="1"/>
            </p:cNvSpPr>
            <p:nvPr/>
          </p:nvSpPr>
          <p:spPr bwMode="auto">
            <a:xfrm>
              <a:off x="1504" y="3306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Line 24"/>
            <p:cNvSpPr>
              <a:spLocks noChangeShapeType="1"/>
            </p:cNvSpPr>
            <p:nvPr/>
          </p:nvSpPr>
          <p:spPr bwMode="auto">
            <a:xfrm>
              <a:off x="1610" y="3342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3" name="Line 25"/>
            <p:cNvSpPr>
              <a:spLocks noChangeShapeType="1"/>
            </p:cNvSpPr>
            <p:nvPr/>
          </p:nvSpPr>
          <p:spPr bwMode="auto">
            <a:xfrm>
              <a:off x="1717" y="3377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Line 26"/>
            <p:cNvSpPr>
              <a:spLocks noChangeShapeType="1"/>
            </p:cNvSpPr>
            <p:nvPr/>
          </p:nvSpPr>
          <p:spPr bwMode="auto">
            <a:xfrm>
              <a:off x="1827" y="3415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Line 27"/>
            <p:cNvSpPr>
              <a:spLocks noChangeShapeType="1"/>
            </p:cNvSpPr>
            <p:nvPr/>
          </p:nvSpPr>
          <p:spPr bwMode="auto">
            <a:xfrm>
              <a:off x="1939" y="3451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6" name="Line 28"/>
            <p:cNvSpPr>
              <a:spLocks noChangeShapeType="1"/>
            </p:cNvSpPr>
            <p:nvPr/>
          </p:nvSpPr>
          <p:spPr bwMode="auto">
            <a:xfrm>
              <a:off x="2052" y="349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Line 29"/>
            <p:cNvSpPr>
              <a:spLocks noChangeShapeType="1"/>
            </p:cNvSpPr>
            <p:nvPr/>
          </p:nvSpPr>
          <p:spPr bwMode="auto">
            <a:xfrm>
              <a:off x="2168" y="3528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8" name="Line 30"/>
            <p:cNvSpPr>
              <a:spLocks noChangeShapeType="1"/>
            </p:cNvSpPr>
            <p:nvPr/>
          </p:nvSpPr>
          <p:spPr bwMode="auto">
            <a:xfrm>
              <a:off x="2286" y="3567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Line 31"/>
            <p:cNvSpPr>
              <a:spLocks noChangeShapeType="1"/>
            </p:cNvSpPr>
            <p:nvPr/>
          </p:nvSpPr>
          <p:spPr bwMode="auto">
            <a:xfrm>
              <a:off x="2406" y="3607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0" name="Line 32"/>
            <p:cNvSpPr>
              <a:spLocks noChangeShapeType="1"/>
            </p:cNvSpPr>
            <p:nvPr/>
          </p:nvSpPr>
          <p:spPr bwMode="auto">
            <a:xfrm>
              <a:off x="2528" y="3648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1" name="Line 33"/>
            <p:cNvSpPr>
              <a:spLocks noChangeShapeType="1"/>
            </p:cNvSpPr>
            <p:nvPr/>
          </p:nvSpPr>
          <p:spPr bwMode="auto">
            <a:xfrm>
              <a:off x="2653" y="3689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2" name="Line 34"/>
            <p:cNvSpPr>
              <a:spLocks noChangeShapeType="1"/>
            </p:cNvSpPr>
            <p:nvPr/>
          </p:nvSpPr>
          <p:spPr bwMode="auto">
            <a:xfrm>
              <a:off x="2780" y="3732"/>
              <a:ext cx="1" cy="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3" name="Rectangle 35"/>
            <p:cNvSpPr>
              <a:spLocks noChangeArrowheads="1"/>
            </p:cNvSpPr>
            <p:nvPr/>
          </p:nvSpPr>
          <p:spPr bwMode="auto">
            <a:xfrm rot="16200000">
              <a:off x="983" y="3211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s1</a:t>
              </a:r>
              <a:endParaRPr lang="en-US"/>
            </a:p>
          </p:txBody>
        </p:sp>
        <p:sp>
          <p:nvSpPr>
            <p:cNvPr id="63524" name="Rectangle 36"/>
            <p:cNvSpPr>
              <a:spLocks noChangeArrowheads="1"/>
            </p:cNvSpPr>
            <p:nvPr/>
          </p:nvSpPr>
          <p:spPr bwMode="auto">
            <a:xfrm rot="16200000">
              <a:off x="1180" y="3276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s3</a:t>
              </a:r>
              <a:endParaRPr lang="en-US"/>
            </a:p>
          </p:txBody>
        </p:sp>
        <p:sp>
          <p:nvSpPr>
            <p:cNvPr id="63525" name="Rectangle 37"/>
            <p:cNvSpPr>
              <a:spLocks noChangeArrowheads="1"/>
            </p:cNvSpPr>
            <p:nvPr/>
          </p:nvSpPr>
          <p:spPr bwMode="auto">
            <a:xfrm rot="16200000">
              <a:off x="1385" y="3344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s5</a:t>
              </a:r>
              <a:endParaRPr lang="en-US"/>
            </a:p>
          </p:txBody>
        </p:sp>
        <p:sp>
          <p:nvSpPr>
            <p:cNvPr id="63526" name="Rectangle 38"/>
            <p:cNvSpPr>
              <a:spLocks noChangeArrowheads="1"/>
            </p:cNvSpPr>
            <p:nvPr/>
          </p:nvSpPr>
          <p:spPr bwMode="auto">
            <a:xfrm rot="16200000">
              <a:off x="1597" y="3415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s7</a:t>
              </a:r>
              <a:endParaRPr lang="en-US"/>
            </a:p>
          </p:txBody>
        </p:sp>
        <p:sp>
          <p:nvSpPr>
            <p:cNvPr id="63527" name="Rectangle 39"/>
            <p:cNvSpPr>
              <a:spLocks noChangeArrowheads="1"/>
            </p:cNvSpPr>
            <p:nvPr/>
          </p:nvSpPr>
          <p:spPr bwMode="auto">
            <a:xfrm rot="16200000">
              <a:off x="1816" y="3488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s9</a:t>
              </a:r>
              <a:endParaRPr lang="en-US"/>
            </a:p>
          </p:txBody>
        </p:sp>
        <p:sp>
          <p:nvSpPr>
            <p:cNvPr id="63528" name="Rectangle 40"/>
            <p:cNvSpPr>
              <a:spLocks noChangeArrowheads="1"/>
            </p:cNvSpPr>
            <p:nvPr/>
          </p:nvSpPr>
          <p:spPr bwMode="auto">
            <a:xfrm rot="16200000">
              <a:off x="2016" y="3591"/>
              <a:ext cx="198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s11</a:t>
              </a:r>
              <a:endParaRPr lang="en-US"/>
            </a:p>
          </p:txBody>
        </p:sp>
        <p:sp>
          <p:nvSpPr>
            <p:cNvPr id="63529" name="Rectangle 41"/>
            <p:cNvSpPr>
              <a:spLocks noChangeArrowheads="1"/>
            </p:cNvSpPr>
            <p:nvPr/>
          </p:nvSpPr>
          <p:spPr bwMode="auto">
            <a:xfrm rot="16200000">
              <a:off x="2253" y="3669"/>
              <a:ext cx="198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s13</a:t>
              </a:r>
              <a:endParaRPr lang="en-US"/>
            </a:p>
          </p:txBody>
        </p:sp>
        <p:sp>
          <p:nvSpPr>
            <p:cNvPr id="63530" name="Rectangle 42"/>
            <p:cNvSpPr>
              <a:spLocks noChangeArrowheads="1"/>
            </p:cNvSpPr>
            <p:nvPr/>
          </p:nvSpPr>
          <p:spPr bwMode="auto">
            <a:xfrm rot="16200000">
              <a:off x="2497" y="3750"/>
              <a:ext cx="198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s15</a:t>
              </a:r>
              <a:endParaRPr lang="en-US"/>
            </a:p>
          </p:txBody>
        </p:sp>
        <p:sp>
          <p:nvSpPr>
            <p:cNvPr id="63531" name="Line 43"/>
            <p:cNvSpPr>
              <a:spLocks noChangeShapeType="1"/>
            </p:cNvSpPr>
            <p:nvPr/>
          </p:nvSpPr>
          <p:spPr bwMode="auto">
            <a:xfrm flipH="1">
              <a:off x="2780" y="3156"/>
              <a:ext cx="1148" cy="5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2" name="Line 44"/>
            <p:cNvSpPr>
              <a:spLocks noChangeShapeType="1"/>
            </p:cNvSpPr>
            <p:nvPr/>
          </p:nvSpPr>
          <p:spPr bwMode="auto">
            <a:xfrm>
              <a:off x="2780" y="3732"/>
              <a:ext cx="1" cy="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3" name="Line 45"/>
            <p:cNvSpPr>
              <a:spLocks noChangeShapeType="1"/>
            </p:cNvSpPr>
            <p:nvPr/>
          </p:nvSpPr>
          <p:spPr bwMode="auto">
            <a:xfrm>
              <a:off x="2881" y="3682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4" name="Line 46"/>
            <p:cNvSpPr>
              <a:spLocks noChangeShapeType="1"/>
            </p:cNvSpPr>
            <p:nvPr/>
          </p:nvSpPr>
          <p:spPr bwMode="auto">
            <a:xfrm>
              <a:off x="2979" y="3633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5" name="Line 47"/>
            <p:cNvSpPr>
              <a:spLocks noChangeShapeType="1"/>
            </p:cNvSpPr>
            <p:nvPr/>
          </p:nvSpPr>
          <p:spPr bwMode="auto">
            <a:xfrm>
              <a:off x="3075" y="3584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6" name="Line 48"/>
            <p:cNvSpPr>
              <a:spLocks noChangeShapeType="1"/>
            </p:cNvSpPr>
            <p:nvPr/>
          </p:nvSpPr>
          <p:spPr bwMode="auto">
            <a:xfrm>
              <a:off x="3168" y="3537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7" name="Line 49"/>
            <p:cNvSpPr>
              <a:spLocks noChangeShapeType="1"/>
            </p:cNvSpPr>
            <p:nvPr/>
          </p:nvSpPr>
          <p:spPr bwMode="auto">
            <a:xfrm>
              <a:off x="3260" y="3491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8" name="Line 50"/>
            <p:cNvSpPr>
              <a:spLocks noChangeShapeType="1"/>
            </p:cNvSpPr>
            <p:nvPr/>
          </p:nvSpPr>
          <p:spPr bwMode="auto">
            <a:xfrm>
              <a:off x="3349" y="3446"/>
              <a:ext cx="1" cy="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9" name="Line 51"/>
            <p:cNvSpPr>
              <a:spLocks noChangeShapeType="1"/>
            </p:cNvSpPr>
            <p:nvPr/>
          </p:nvSpPr>
          <p:spPr bwMode="auto">
            <a:xfrm>
              <a:off x="3438" y="3401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0" name="Line 52"/>
            <p:cNvSpPr>
              <a:spLocks noChangeShapeType="1"/>
            </p:cNvSpPr>
            <p:nvPr/>
          </p:nvSpPr>
          <p:spPr bwMode="auto">
            <a:xfrm>
              <a:off x="3524" y="3358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1" name="Line 53"/>
            <p:cNvSpPr>
              <a:spLocks noChangeShapeType="1"/>
            </p:cNvSpPr>
            <p:nvPr/>
          </p:nvSpPr>
          <p:spPr bwMode="auto">
            <a:xfrm>
              <a:off x="3607" y="3316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2" name="Line 54"/>
            <p:cNvSpPr>
              <a:spLocks noChangeShapeType="1"/>
            </p:cNvSpPr>
            <p:nvPr/>
          </p:nvSpPr>
          <p:spPr bwMode="auto">
            <a:xfrm>
              <a:off x="3690" y="3275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3" name="Line 55"/>
            <p:cNvSpPr>
              <a:spLocks noChangeShapeType="1"/>
            </p:cNvSpPr>
            <p:nvPr/>
          </p:nvSpPr>
          <p:spPr bwMode="auto">
            <a:xfrm>
              <a:off x="3771" y="3234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4" name="Line 56"/>
            <p:cNvSpPr>
              <a:spLocks noChangeShapeType="1"/>
            </p:cNvSpPr>
            <p:nvPr/>
          </p:nvSpPr>
          <p:spPr bwMode="auto">
            <a:xfrm>
              <a:off x="3850" y="3195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5" name="Line 57"/>
            <p:cNvSpPr>
              <a:spLocks noChangeShapeType="1"/>
            </p:cNvSpPr>
            <p:nvPr/>
          </p:nvSpPr>
          <p:spPr bwMode="auto">
            <a:xfrm>
              <a:off x="3928" y="3156"/>
              <a:ext cx="1" cy="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6" name="Rectangle 58"/>
            <p:cNvSpPr>
              <a:spLocks noChangeArrowheads="1"/>
            </p:cNvSpPr>
            <p:nvPr/>
          </p:nvSpPr>
          <p:spPr bwMode="auto">
            <a:xfrm rot="16200000">
              <a:off x="2696" y="3816"/>
              <a:ext cx="177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8m</a:t>
              </a:r>
              <a:endParaRPr lang="en-US"/>
            </a:p>
          </p:txBody>
        </p:sp>
        <p:sp>
          <p:nvSpPr>
            <p:cNvPr id="63547" name="Rectangle 59"/>
            <p:cNvSpPr>
              <a:spLocks noChangeArrowheads="1"/>
            </p:cNvSpPr>
            <p:nvPr/>
          </p:nvSpPr>
          <p:spPr bwMode="auto">
            <a:xfrm rot="16200000">
              <a:off x="2895" y="3717"/>
              <a:ext cx="177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2m</a:t>
              </a:r>
              <a:endParaRPr lang="en-US"/>
            </a:p>
          </p:txBody>
        </p:sp>
        <p:sp>
          <p:nvSpPr>
            <p:cNvPr id="63548" name="Rectangle 60"/>
            <p:cNvSpPr>
              <a:spLocks noChangeArrowheads="1"/>
            </p:cNvSpPr>
            <p:nvPr/>
          </p:nvSpPr>
          <p:spPr bwMode="auto">
            <a:xfrm rot="16200000">
              <a:off x="3047" y="3659"/>
              <a:ext cx="252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512k</a:t>
              </a:r>
              <a:endParaRPr lang="en-US"/>
            </a:p>
          </p:txBody>
        </p:sp>
        <p:sp>
          <p:nvSpPr>
            <p:cNvPr id="63549" name="Rectangle 61"/>
            <p:cNvSpPr>
              <a:spLocks noChangeArrowheads="1"/>
            </p:cNvSpPr>
            <p:nvPr/>
          </p:nvSpPr>
          <p:spPr bwMode="auto">
            <a:xfrm rot="16200000">
              <a:off x="3229" y="3567"/>
              <a:ext cx="252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128k</a:t>
              </a:r>
              <a:endParaRPr lang="en-US"/>
            </a:p>
          </p:txBody>
        </p:sp>
        <p:sp>
          <p:nvSpPr>
            <p:cNvPr id="63550" name="Rectangle 62"/>
            <p:cNvSpPr>
              <a:spLocks noChangeArrowheads="1"/>
            </p:cNvSpPr>
            <p:nvPr/>
          </p:nvSpPr>
          <p:spPr bwMode="auto">
            <a:xfrm rot="16200000">
              <a:off x="3430" y="3453"/>
              <a:ext cx="198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32k</a:t>
              </a:r>
              <a:endParaRPr lang="en-US"/>
            </a:p>
          </p:txBody>
        </p:sp>
        <p:sp>
          <p:nvSpPr>
            <p:cNvPr id="63551" name="Rectangle 63"/>
            <p:cNvSpPr>
              <a:spLocks noChangeArrowheads="1"/>
            </p:cNvSpPr>
            <p:nvPr/>
          </p:nvSpPr>
          <p:spPr bwMode="auto">
            <a:xfrm rot="16200000">
              <a:off x="3623" y="3343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8k</a:t>
              </a:r>
              <a:endParaRPr lang="en-US"/>
            </a:p>
          </p:txBody>
        </p:sp>
        <p:sp>
          <p:nvSpPr>
            <p:cNvPr id="63552" name="Rectangle 64"/>
            <p:cNvSpPr>
              <a:spLocks noChangeArrowheads="1"/>
            </p:cNvSpPr>
            <p:nvPr/>
          </p:nvSpPr>
          <p:spPr bwMode="auto">
            <a:xfrm rot="16200000">
              <a:off x="3784" y="3263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2k</a:t>
              </a:r>
              <a:endParaRPr lang="en-US"/>
            </a:p>
          </p:txBody>
        </p:sp>
        <p:sp>
          <p:nvSpPr>
            <p:cNvPr id="63553" name="Freeform 65"/>
            <p:cNvSpPr>
              <a:spLocks/>
            </p:cNvSpPr>
            <p:nvPr/>
          </p:nvSpPr>
          <p:spPr bwMode="auto">
            <a:xfrm>
              <a:off x="2337" y="1489"/>
              <a:ext cx="20" cy="44"/>
            </a:xfrm>
            <a:custGeom>
              <a:avLst/>
              <a:gdLst/>
              <a:ahLst/>
              <a:cxnLst>
                <a:cxn ang="0">
                  <a:pos x="38" y="89"/>
                </a:cxn>
                <a:cxn ang="0">
                  <a:pos x="38" y="89"/>
                </a:cxn>
                <a:cxn ang="0">
                  <a:pos x="6" y="14"/>
                </a:cxn>
                <a:cxn ang="0">
                  <a:pos x="0" y="0"/>
                </a:cxn>
                <a:cxn ang="0">
                  <a:pos x="38" y="89"/>
                </a:cxn>
              </a:cxnLst>
              <a:rect l="0" t="0" r="r" b="b"/>
              <a:pathLst>
                <a:path w="38" h="89">
                  <a:moveTo>
                    <a:pt x="38" y="89"/>
                  </a:moveTo>
                  <a:lnTo>
                    <a:pt x="38" y="89"/>
                  </a:lnTo>
                  <a:lnTo>
                    <a:pt x="6" y="14"/>
                  </a:lnTo>
                  <a:lnTo>
                    <a:pt x="0" y="0"/>
                  </a:lnTo>
                  <a:lnTo>
                    <a:pt x="38" y="8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4" name="Line 66"/>
            <p:cNvSpPr>
              <a:spLocks noChangeShapeType="1"/>
            </p:cNvSpPr>
            <p:nvPr/>
          </p:nvSpPr>
          <p:spPr bwMode="auto">
            <a:xfrm flipH="1" flipV="1">
              <a:off x="2340" y="1496"/>
              <a:ext cx="17" cy="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5" name="Line 67"/>
            <p:cNvSpPr>
              <a:spLocks noChangeShapeType="1"/>
            </p:cNvSpPr>
            <p:nvPr/>
          </p:nvSpPr>
          <p:spPr bwMode="auto">
            <a:xfrm flipH="1" flipV="1">
              <a:off x="2337" y="1489"/>
              <a:ext cx="3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6" name="Line 68"/>
            <p:cNvSpPr>
              <a:spLocks noChangeShapeType="1"/>
            </p:cNvSpPr>
            <p:nvPr/>
          </p:nvSpPr>
          <p:spPr bwMode="auto">
            <a:xfrm>
              <a:off x="2337" y="1489"/>
              <a:ext cx="20" cy="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7" name="Freeform 69"/>
            <p:cNvSpPr>
              <a:spLocks/>
            </p:cNvSpPr>
            <p:nvPr/>
          </p:nvSpPr>
          <p:spPr bwMode="auto">
            <a:xfrm>
              <a:off x="2257" y="1304"/>
              <a:ext cx="83" cy="192"/>
            </a:xfrm>
            <a:custGeom>
              <a:avLst/>
              <a:gdLst/>
              <a:ahLst/>
              <a:cxnLst>
                <a:cxn ang="0">
                  <a:pos x="161" y="370"/>
                </a:cxn>
                <a:cxn ang="0">
                  <a:pos x="167" y="384"/>
                </a:cxn>
                <a:cxn ang="0">
                  <a:pos x="25" y="69"/>
                </a:cxn>
                <a:cxn ang="0">
                  <a:pos x="0" y="0"/>
                </a:cxn>
                <a:cxn ang="0">
                  <a:pos x="161" y="370"/>
                </a:cxn>
              </a:cxnLst>
              <a:rect l="0" t="0" r="r" b="b"/>
              <a:pathLst>
                <a:path w="167" h="384">
                  <a:moveTo>
                    <a:pt x="161" y="370"/>
                  </a:moveTo>
                  <a:lnTo>
                    <a:pt x="167" y="384"/>
                  </a:lnTo>
                  <a:lnTo>
                    <a:pt x="25" y="69"/>
                  </a:lnTo>
                  <a:lnTo>
                    <a:pt x="0" y="0"/>
                  </a:lnTo>
                  <a:lnTo>
                    <a:pt x="161" y="37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8" name="Line 70"/>
            <p:cNvSpPr>
              <a:spLocks noChangeShapeType="1"/>
            </p:cNvSpPr>
            <p:nvPr/>
          </p:nvSpPr>
          <p:spPr bwMode="auto">
            <a:xfrm>
              <a:off x="2337" y="1489"/>
              <a:ext cx="3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9" name="Line 71"/>
            <p:cNvSpPr>
              <a:spLocks noChangeShapeType="1"/>
            </p:cNvSpPr>
            <p:nvPr/>
          </p:nvSpPr>
          <p:spPr bwMode="auto">
            <a:xfrm flipH="1" flipV="1">
              <a:off x="2269" y="1338"/>
              <a:ext cx="71" cy="1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0" name="Line 72"/>
            <p:cNvSpPr>
              <a:spLocks noChangeShapeType="1"/>
            </p:cNvSpPr>
            <p:nvPr/>
          </p:nvSpPr>
          <p:spPr bwMode="auto">
            <a:xfrm>
              <a:off x="2257" y="1304"/>
              <a:ext cx="80" cy="1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1" name="Freeform 73"/>
            <p:cNvSpPr>
              <a:spLocks/>
            </p:cNvSpPr>
            <p:nvPr/>
          </p:nvSpPr>
          <p:spPr bwMode="auto">
            <a:xfrm>
              <a:off x="2169" y="1186"/>
              <a:ext cx="100" cy="152"/>
            </a:xfrm>
            <a:custGeom>
              <a:avLst/>
              <a:gdLst/>
              <a:ahLst/>
              <a:cxnLst>
                <a:cxn ang="0">
                  <a:pos x="175" y="236"/>
                </a:cxn>
                <a:cxn ang="0">
                  <a:pos x="200" y="305"/>
                </a:cxn>
                <a:cxn ang="0">
                  <a:pos x="0" y="0"/>
                </a:cxn>
                <a:cxn ang="0">
                  <a:pos x="175" y="236"/>
                </a:cxn>
                <a:cxn ang="0">
                  <a:pos x="175" y="236"/>
                </a:cxn>
              </a:cxnLst>
              <a:rect l="0" t="0" r="r" b="b"/>
              <a:pathLst>
                <a:path w="200" h="305">
                  <a:moveTo>
                    <a:pt x="175" y="236"/>
                  </a:moveTo>
                  <a:lnTo>
                    <a:pt x="200" y="305"/>
                  </a:lnTo>
                  <a:lnTo>
                    <a:pt x="0" y="0"/>
                  </a:lnTo>
                  <a:lnTo>
                    <a:pt x="175" y="236"/>
                  </a:lnTo>
                  <a:lnTo>
                    <a:pt x="175" y="23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2" name="Freeform 74"/>
            <p:cNvSpPr>
              <a:spLocks/>
            </p:cNvSpPr>
            <p:nvPr/>
          </p:nvSpPr>
          <p:spPr bwMode="auto">
            <a:xfrm>
              <a:off x="2169" y="1186"/>
              <a:ext cx="100" cy="152"/>
            </a:xfrm>
            <a:custGeom>
              <a:avLst/>
              <a:gdLst/>
              <a:ahLst/>
              <a:cxnLst>
                <a:cxn ang="0">
                  <a:pos x="91" y="123"/>
                </a:cxn>
                <a:cxn ang="0">
                  <a:pos x="0" y="0"/>
                </a:cxn>
                <a:cxn ang="0">
                  <a:pos x="104" y="159"/>
                </a:cxn>
              </a:cxnLst>
              <a:rect l="0" t="0" r="r" b="b"/>
              <a:pathLst>
                <a:path w="104" h="159">
                  <a:moveTo>
                    <a:pt x="91" y="123"/>
                  </a:moveTo>
                  <a:lnTo>
                    <a:pt x="0" y="0"/>
                  </a:lnTo>
                  <a:lnTo>
                    <a:pt x="104" y="15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3" name="Freeform 75"/>
            <p:cNvSpPr>
              <a:spLocks/>
            </p:cNvSpPr>
            <p:nvPr/>
          </p:nvSpPr>
          <p:spPr bwMode="auto">
            <a:xfrm>
              <a:off x="2357" y="1508"/>
              <a:ext cx="99" cy="204"/>
            </a:xfrm>
            <a:custGeom>
              <a:avLst/>
              <a:gdLst/>
              <a:ahLst/>
              <a:cxnLst>
                <a:cxn ang="0">
                  <a:pos x="200" y="407"/>
                </a:cxn>
                <a:cxn ang="0">
                  <a:pos x="200" y="407"/>
                </a:cxn>
                <a:cxn ang="0">
                  <a:pos x="0" y="50"/>
                </a:cxn>
                <a:cxn ang="0">
                  <a:pos x="12" y="0"/>
                </a:cxn>
                <a:cxn ang="0">
                  <a:pos x="68" y="34"/>
                </a:cxn>
                <a:cxn ang="0">
                  <a:pos x="200" y="407"/>
                </a:cxn>
              </a:cxnLst>
              <a:rect l="0" t="0" r="r" b="b"/>
              <a:pathLst>
                <a:path w="200" h="407">
                  <a:moveTo>
                    <a:pt x="200" y="407"/>
                  </a:moveTo>
                  <a:lnTo>
                    <a:pt x="200" y="407"/>
                  </a:lnTo>
                  <a:lnTo>
                    <a:pt x="0" y="50"/>
                  </a:lnTo>
                  <a:lnTo>
                    <a:pt x="12" y="0"/>
                  </a:lnTo>
                  <a:lnTo>
                    <a:pt x="68" y="34"/>
                  </a:lnTo>
                  <a:lnTo>
                    <a:pt x="200" y="40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4" name="Line 76"/>
            <p:cNvSpPr>
              <a:spLocks noChangeShapeType="1"/>
            </p:cNvSpPr>
            <p:nvPr/>
          </p:nvSpPr>
          <p:spPr bwMode="auto">
            <a:xfrm flipH="1" flipV="1">
              <a:off x="2357" y="1533"/>
              <a:ext cx="99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5" name="Line 77"/>
            <p:cNvSpPr>
              <a:spLocks noChangeShapeType="1"/>
            </p:cNvSpPr>
            <p:nvPr/>
          </p:nvSpPr>
          <p:spPr bwMode="auto">
            <a:xfrm>
              <a:off x="2362" y="1508"/>
              <a:ext cx="28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6" name="Line 78"/>
            <p:cNvSpPr>
              <a:spLocks noChangeShapeType="1"/>
            </p:cNvSpPr>
            <p:nvPr/>
          </p:nvSpPr>
          <p:spPr bwMode="auto">
            <a:xfrm>
              <a:off x="2390" y="1526"/>
              <a:ext cx="66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7" name="Freeform 79"/>
            <p:cNvSpPr>
              <a:spLocks/>
            </p:cNvSpPr>
            <p:nvPr/>
          </p:nvSpPr>
          <p:spPr bwMode="auto">
            <a:xfrm>
              <a:off x="2362" y="1473"/>
              <a:ext cx="28" cy="53"/>
            </a:xfrm>
            <a:custGeom>
              <a:avLst/>
              <a:gdLst/>
              <a:ahLst/>
              <a:cxnLst>
                <a:cxn ang="0">
                  <a:pos x="56" y="105"/>
                </a:cxn>
                <a:cxn ang="0">
                  <a:pos x="0" y="71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6" y="105"/>
                </a:cxn>
              </a:cxnLst>
              <a:rect l="0" t="0" r="r" b="b"/>
              <a:pathLst>
                <a:path w="56" h="105">
                  <a:moveTo>
                    <a:pt x="56" y="105"/>
                  </a:moveTo>
                  <a:lnTo>
                    <a:pt x="0" y="71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6" y="10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8" name="Line 80"/>
            <p:cNvSpPr>
              <a:spLocks noChangeShapeType="1"/>
            </p:cNvSpPr>
            <p:nvPr/>
          </p:nvSpPr>
          <p:spPr bwMode="auto">
            <a:xfrm flipH="1" flipV="1">
              <a:off x="2362" y="1508"/>
              <a:ext cx="28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9" name="Line 81"/>
            <p:cNvSpPr>
              <a:spLocks noChangeShapeType="1"/>
            </p:cNvSpPr>
            <p:nvPr/>
          </p:nvSpPr>
          <p:spPr bwMode="auto">
            <a:xfrm>
              <a:off x="2371" y="1473"/>
              <a:ext cx="19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0" name="Freeform 82"/>
            <p:cNvSpPr>
              <a:spLocks/>
            </p:cNvSpPr>
            <p:nvPr/>
          </p:nvSpPr>
          <p:spPr bwMode="auto">
            <a:xfrm>
              <a:off x="2340" y="1496"/>
              <a:ext cx="22" cy="37"/>
            </a:xfrm>
            <a:custGeom>
              <a:avLst/>
              <a:gdLst/>
              <a:ahLst/>
              <a:cxnLst>
                <a:cxn ang="0">
                  <a:pos x="32" y="75"/>
                </a:cxn>
                <a:cxn ang="0">
                  <a:pos x="32" y="75"/>
                </a:cxn>
                <a:cxn ang="0">
                  <a:pos x="44" y="25"/>
                </a:cxn>
                <a:cxn ang="0">
                  <a:pos x="0" y="0"/>
                </a:cxn>
                <a:cxn ang="0">
                  <a:pos x="32" y="75"/>
                </a:cxn>
              </a:cxnLst>
              <a:rect l="0" t="0" r="r" b="b"/>
              <a:pathLst>
                <a:path w="44" h="75">
                  <a:moveTo>
                    <a:pt x="32" y="75"/>
                  </a:moveTo>
                  <a:lnTo>
                    <a:pt x="32" y="75"/>
                  </a:lnTo>
                  <a:lnTo>
                    <a:pt x="44" y="25"/>
                  </a:lnTo>
                  <a:lnTo>
                    <a:pt x="0" y="0"/>
                  </a:lnTo>
                  <a:lnTo>
                    <a:pt x="32" y="7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1" name="Line 83"/>
            <p:cNvSpPr>
              <a:spLocks noChangeShapeType="1"/>
            </p:cNvSpPr>
            <p:nvPr/>
          </p:nvSpPr>
          <p:spPr bwMode="auto">
            <a:xfrm flipH="1" flipV="1">
              <a:off x="2340" y="1496"/>
              <a:ext cx="22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2" name="Line 84"/>
            <p:cNvSpPr>
              <a:spLocks noChangeShapeType="1"/>
            </p:cNvSpPr>
            <p:nvPr/>
          </p:nvSpPr>
          <p:spPr bwMode="auto">
            <a:xfrm>
              <a:off x="2340" y="1496"/>
              <a:ext cx="17" cy="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3" name="Freeform 85"/>
            <p:cNvSpPr>
              <a:spLocks/>
            </p:cNvSpPr>
            <p:nvPr/>
          </p:nvSpPr>
          <p:spPr bwMode="auto">
            <a:xfrm>
              <a:off x="2269" y="1338"/>
              <a:ext cx="102" cy="170"/>
            </a:xfrm>
            <a:custGeom>
              <a:avLst/>
              <a:gdLst/>
              <a:ahLst/>
              <a:cxnLst>
                <a:cxn ang="0">
                  <a:pos x="142" y="315"/>
                </a:cxn>
                <a:cxn ang="0">
                  <a:pos x="186" y="340"/>
                </a:cxn>
                <a:cxn ang="0">
                  <a:pos x="203" y="26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2" y="315"/>
                </a:cxn>
              </a:cxnLst>
              <a:rect l="0" t="0" r="r" b="b"/>
              <a:pathLst>
                <a:path w="203" h="340">
                  <a:moveTo>
                    <a:pt x="142" y="315"/>
                  </a:moveTo>
                  <a:lnTo>
                    <a:pt x="186" y="340"/>
                  </a:lnTo>
                  <a:lnTo>
                    <a:pt x="203" y="269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2" y="3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4" name="Line 86"/>
            <p:cNvSpPr>
              <a:spLocks noChangeShapeType="1"/>
            </p:cNvSpPr>
            <p:nvPr/>
          </p:nvSpPr>
          <p:spPr bwMode="auto">
            <a:xfrm>
              <a:off x="2340" y="1496"/>
              <a:ext cx="22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5" name="Line 87"/>
            <p:cNvSpPr>
              <a:spLocks noChangeShapeType="1"/>
            </p:cNvSpPr>
            <p:nvPr/>
          </p:nvSpPr>
          <p:spPr bwMode="auto">
            <a:xfrm flipH="1" flipV="1">
              <a:off x="2269" y="1338"/>
              <a:ext cx="102" cy="1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6" name="Line 88"/>
            <p:cNvSpPr>
              <a:spLocks noChangeShapeType="1"/>
            </p:cNvSpPr>
            <p:nvPr/>
          </p:nvSpPr>
          <p:spPr bwMode="auto">
            <a:xfrm>
              <a:off x="2269" y="1338"/>
              <a:ext cx="71" cy="1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7" name="Freeform 89"/>
            <p:cNvSpPr>
              <a:spLocks/>
            </p:cNvSpPr>
            <p:nvPr/>
          </p:nvSpPr>
          <p:spPr bwMode="auto">
            <a:xfrm>
              <a:off x="2456" y="1590"/>
              <a:ext cx="101" cy="258"/>
            </a:xfrm>
            <a:custGeom>
              <a:avLst/>
              <a:gdLst/>
              <a:ahLst/>
              <a:cxnLst>
                <a:cxn ang="0">
                  <a:pos x="202" y="516"/>
                </a:cxn>
                <a:cxn ang="0">
                  <a:pos x="0" y="244"/>
                </a:cxn>
                <a:cxn ang="0">
                  <a:pos x="33" y="0"/>
                </a:cxn>
                <a:cxn ang="0">
                  <a:pos x="202" y="516"/>
                </a:cxn>
                <a:cxn ang="0">
                  <a:pos x="202" y="516"/>
                </a:cxn>
              </a:cxnLst>
              <a:rect l="0" t="0" r="r" b="b"/>
              <a:pathLst>
                <a:path w="202" h="516">
                  <a:moveTo>
                    <a:pt x="202" y="516"/>
                  </a:moveTo>
                  <a:lnTo>
                    <a:pt x="0" y="244"/>
                  </a:lnTo>
                  <a:lnTo>
                    <a:pt x="33" y="0"/>
                  </a:lnTo>
                  <a:lnTo>
                    <a:pt x="202" y="516"/>
                  </a:lnTo>
                  <a:lnTo>
                    <a:pt x="202" y="51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8" name="Freeform 90"/>
            <p:cNvSpPr>
              <a:spLocks/>
            </p:cNvSpPr>
            <p:nvPr/>
          </p:nvSpPr>
          <p:spPr bwMode="auto">
            <a:xfrm>
              <a:off x="2456" y="1590"/>
              <a:ext cx="101" cy="2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05" y="269"/>
                </a:cxn>
                <a:cxn ang="0">
                  <a:pos x="0" y="127"/>
                </a:cxn>
              </a:cxnLst>
              <a:rect l="0" t="0" r="r" b="b"/>
              <a:pathLst>
                <a:path w="105" h="269">
                  <a:moveTo>
                    <a:pt x="17" y="0"/>
                  </a:moveTo>
                  <a:lnTo>
                    <a:pt x="105" y="269"/>
                  </a:lnTo>
                  <a:lnTo>
                    <a:pt x="0" y="12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9" name="Freeform 91"/>
            <p:cNvSpPr>
              <a:spLocks/>
            </p:cNvSpPr>
            <p:nvPr/>
          </p:nvSpPr>
          <p:spPr bwMode="auto">
            <a:xfrm>
              <a:off x="2390" y="1526"/>
              <a:ext cx="83" cy="186"/>
            </a:xfrm>
            <a:custGeom>
              <a:avLst/>
              <a:gdLst/>
              <a:ahLst/>
              <a:cxnLst>
                <a:cxn ang="0">
                  <a:pos x="132" y="373"/>
                </a:cxn>
                <a:cxn ang="0">
                  <a:pos x="132" y="373"/>
                </a:cxn>
                <a:cxn ang="0">
                  <a:pos x="165" y="129"/>
                </a:cxn>
                <a:cxn ang="0">
                  <a:pos x="78" y="29"/>
                </a:cxn>
                <a:cxn ang="0">
                  <a:pos x="0" y="0"/>
                </a:cxn>
                <a:cxn ang="0">
                  <a:pos x="132" y="373"/>
                </a:cxn>
              </a:cxnLst>
              <a:rect l="0" t="0" r="r" b="b"/>
              <a:pathLst>
                <a:path w="165" h="373">
                  <a:moveTo>
                    <a:pt x="132" y="373"/>
                  </a:moveTo>
                  <a:lnTo>
                    <a:pt x="132" y="373"/>
                  </a:lnTo>
                  <a:lnTo>
                    <a:pt x="165" y="129"/>
                  </a:lnTo>
                  <a:lnTo>
                    <a:pt x="78" y="29"/>
                  </a:lnTo>
                  <a:lnTo>
                    <a:pt x="0" y="0"/>
                  </a:lnTo>
                  <a:lnTo>
                    <a:pt x="132" y="37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0" name="Line 92"/>
            <p:cNvSpPr>
              <a:spLocks noChangeShapeType="1"/>
            </p:cNvSpPr>
            <p:nvPr/>
          </p:nvSpPr>
          <p:spPr bwMode="auto">
            <a:xfrm flipH="1" flipV="1">
              <a:off x="2430" y="1540"/>
              <a:ext cx="43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1" name="Line 93"/>
            <p:cNvSpPr>
              <a:spLocks noChangeShapeType="1"/>
            </p:cNvSpPr>
            <p:nvPr/>
          </p:nvSpPr>
          <p:spPr bwMode="auto">
            <a:xfrm flipH="1" flipV="1">
              <a:off x="2390" y="1526"/>
              <a:ext cx="4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2" name="Line 94"/>
            <p:cNvSpPr>
              <a:spLocks noChangeShapeType="1"/>
            </p:cNvSpPr>
            <p:nvPr/>
          </p:nvSpPr>
          <p:spPr bwMode="auto">
            <a:xfrm>
              <a:off x="2390" y="1526"/>
              <a:ext cx="66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3" name="Freeform 95"/>
            <p:cNvSpPr>
              <a:spLocks/>
            </p:cNvSpPr>
            <p:nvPr/>
          </p:nvSpPr>
          <p:spPr bwMode="auto">
            <a:xfrm>
              <a:off x="2371" y="1473"/>
              <a:ext cx="59" cy="67"/>
            </a:xfrm>
            <a:custGeom>
              <a:avLst/>
              <a:gdLst/>
              <a:ahLst/>
              <a:cxnLst>
                <a:cxn ang="0">
                  <a:pos x="39" y="105"/>
                </a:cxn>
                <a:cxn ang="0">
                  <a:pos x="117" y="1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9" y="105"/>
                </a:cxn>
              </a:cxnLst>
              <a:rect l="0" t="0" r="r" b="b"/>
              <a:pathLst>
                <a:path w="117" h="134">
                  <a:moveTo>
                    <a:pt x="39" y="105"/>
                  </a:moveTo>
                  <a:lnTo>
                    <a:pt x="117" y="1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10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4" name="Line 96"/>
            <p:cNvSpPr>
              <a:spLocks noChangeShapeType="1"/>
            </p:cNvSpPr>
            <p:nvPr/>
          </p:nvSpPr>
          <p:spPr bwMode="auto">
            <a:xfrm>
              <a:off x="2390" y="1526"/>
              <a:ext cx="4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5" name="Line 97"/>
            <p:cNvSpPr>
              <a:spLocks noChangeShapeType="1"/>
            </p:cNvSpPr>
            <p:nvPr/>
          </p:nvSpPr>
          <p:spPr bwMode="auto">
            <a:xfrm flipH="1" flipV="1">
              <a:off x="2371" y="1473"/>
              <a:ext cx="59" cy="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6" name="Line 98"/>
            <p:cNvSpPr>
              <a:spLocks noChangeShapeType="1"/>
            </p:cNvSpPr>
            <p:nvPr/>
          </p:nvSpPr>
          <p:spPr bwMode="auto">
            <a:xfrm>
              <a:off x="2371" y="1473"/>
              <a:ext cx="19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7" name="Freeform 99"/>
            <p:cNvSpPr>
              <a:spLocks/>
            </p:cNvSpPr>
            <p:nvPr/>
          </p:nvSpPr>
          <p:spPr bwMode="auto">
            <a:xfrm>
              <a:off x="2560" y="1851"/>
              <a:ext cx="100" cy="116"/>
            </a:xfrm>
            <a:custGeom>
              <a:avLst/>
              <a:gdLst/>
              <a:ahLst/>
              <a:cxnLst>
                <a:cxn ang="0">
                  <a:pos x="200" y="232"/>
                </a:cxn>
                <a:cxn ang="0">
                  <a:pos x="200" y="232"/>
                </a:cxn>
                <a:cxn ang="0">
                  <a:pos x="0" y="0"/>
                </a:cxn>
                <a:cxn ang="0">
                  <a:pos x="144" y="54"/>
                </a:cxn>
                <a:cxn ang="0">
                  <a:pos x="200" y="232"/>
                </a:cxn>
              </a:cxnLst>
              <a:rect l="0" t="0" r="r" b="b"/>
              <a:pathLst>
                <a:path w="200" h="232">
                  <a:moveTo>
                    <a:pt x="200" y="232"/>
                  </a:moveTo>
                  <a:lnTo>
                    <a:pt x="200" y="232"/>
                  </a:lnTo>
                  <a:lnTo>
                    <a:pt x="0" y="0"/>
                  </a:lnTo>
                  <a:lnTo>
                    <a:pt x="144" y="54"/>
                  </a:lnTo>
                  <a:lnTo>
                    <a:pt x="200" y="23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8" name="Line 100"/>
            <p:cNvSpPr>
              <a:spLocks noChangeShapeType="1"/>
            </p:cNvSpPr>
            <p:nvPr/>
          </p:nvSpPr>
          <p:spPr bwMode="auto">
            <a:xfrm flipH="1" flipV="1">
              <a:off x="2560" y="1851"/>
              <a:ext cx="100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9" name="Line 101"/>
            <p:cNvSpPr>
              <a:spLocks noChangeShapeType="1"/>
            </p:cNvSpPr>
            <p:nvPr/>
          </p:nvSpPr>
          <p:spPr bwMode="auto">
            <a:xfrm>
              <a:off x="2560" y="1851"/>
              <a:ext cx="72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0" name="Line 102"/>
            <p:cNvSpPr>
              <a:spLocks noChangeShapeType="1"/>
            </p:cNvSpPr>
            <p:nvPr/>
          </p:nvSpPr>
          <p:spPr bwMode="auto">
            <a:xfrm>
              <a:off x="2632" y="1878"/>
              <a:ext cx="28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1" name="Freeform 103"/>
            <p:cNvSpPr>
              <a:spLocks/>
            </p:cNvSpPr>
            <p:nvPr/>
          </p:nvSpPr>
          <p:spPr bwMode="auto">
            <a:xfrm>
              <a:off x="2557" y="1698"/>
              <a:ext cx="75" cy="180"/>
            </a:xfrm>
            <a:custGeom>
              <a:avLst/>
              <a:gdLst/>
              <a:ahLst/>
              <a:cxnLst>
                <a:cxn ang="0">
                  <a:pos x="149" y="361"/>
                </a:cxn>
                <a:cxn ang="0">
                  <a:pos x="5" y="307"/>
                </a:cxn>
                <a:cxn ang="0">
                  <a:pos x="0" y="301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149" y="361"/>
                </a:cxn>
              </a:cxnLst>
              <a:rect l="0" t="0" r="r" b="b"/>
              <a:pathLst>
                <a:path w="149" h="361">
                  <a:moveTo>
                    <a:pt x="149" y="361"/>
                  </a:moveTo>
                  <a:lnTo>
                    <a:pt x="5" y="307"/>
                  </a:lnTo>
                  <a:lnTo>
                    <a:pt x="0" y="30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149" y="36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2" name="Line 104"/>
            <p:cNvSpPr>
              <a:spLocks noChangeShapeType="1"/>
            </p:cNvSpPr>
            <p:nvPr/>
          </p:nvSpPr>
          <p:spPr bwMode="auto">
            <a:xfrm flipH="1" flipV="1">
              <a:off x="2560" y="1851"/>
              <a:ext cx="72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3" name="Line 105"/>
            <p:cNvSpPr>
              <a:spLocks noChangeShapeType="1"/>
            </p:cNvSpPr>
            <p:nvPr/>
          </p:nvSpPr>
          <p:spPr bwMode="auto">
            <a:xfrm flipH="1" flipV="1">
              <a:off x="2557" y="1848"/>
              <a:ext cx="3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4" name="Line 106"/>
            <p:cNvSpPr>
              <a:spLocks noChangeShapeType="1"/>
            </p:cNvSpPr>
            <p:nvPr/>
          </p:nvSpPr>
          <p:spPr bwMode="auto">
            <a:xfrm>
              <a:off x="2576" y="1698"/>
              <a:ext cx="56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5" name="Freeform 107"/>
            <p:cNvSpPr>
              <a:spLocks/>
            </p:cNvSpPr>
            <p:nvPr/>
          </p:nvSpPr>
          <p:spPr bwMode="auto">
            <a:xfrm>
              <a:off x="2473" y="1590"/>
              <a:ext cx="103" cy="258"/>
            </a:xfrm>
            <a:custGeom>
              <a:avLst/>
              <a:gdLst/>
              <a:ahLst/>
              <a:cxnLst>
                <a:cxn ang="0">
                  <a:pos x="169" y="516"/>
                </a:cxn>
                <a:cxn ang="0">
                  <a:pos x="207" y="215"/>
                </a:cxn>
                <a:cxn ang="0">
                  <a:pos x="0" y="0"/>
                </a:cxn>
                <a:cxn ang="0">
                  <a:pos x="169" y="516"/>
                </a:cxn>
                <a:cxn ang="0">
                  <a:pos x="169" y="516"/>
                </a:cxn>
              </a:cxnLst>
              <a:rect l="0" t="0" r="r" b="b"/>
              <a:pathLst>
                <a:path w="207" h="516">
                  <a:moveTo>
                    <a:pt x="169" y="516"/>
                  </a:moveTo>
                  <a:lnTo>
                    <a:pt x="207" y="215"/>
                  </a:lnTo>
                  <a:lnTo>
                    <a:pt x="0" y="0"/>
                  </a:lnTo>
                  <a:lnTo>
                    <a:pt x="169" y="516"/>
                  </a:lnTo>
                  <a:lnTo>
                    <a:pt x="169" y="51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6" name="Freeform 108"/>
            <p:cNvSpPr>
              <a:spLocks/>
            </p:cNvSpPr>
            <p:nvPr/>
          </p:nvSpPr>
          <p:spPr bwMode="auto">
            <a:xfrm>
              <a:off x="2473" y="1590"/>
              <a:ext cx="103" cy="258"/>
            </a:xfrm>
            <a:custGeom>
              <a:avLst/>
              <a:gdLst/>
              <a:ahLst/>
              <a:cxnLst>
                <a:cxn ang="0">
                  <a:pos x="88" y="269"/>
                </a:cxn>
                <a:cxn ang="0">
                  <a:pos x="0" y="0"/>
                </a:cxn>
                <a:cxn ang="0">
                  <a:pos x="108" y="112"/>
                </a:cxn>
              </a:cxnLst>
              <a:rect l="0" t="0" r="r" b="b"/>
              <a:pathLst>
                <a:path w="108" h="269">
                  <a:moveTo>
                    <a:pt x="88" y="269"/>
                  </a:moveTo>
                  <a:lnTo>
                    <a:pt x="0" y="0"/>
                  </a:lnTo>
                  <a:lnTo>
                    <a:pt x="108" y="11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7" name="Freeform 109"/>
            <p:cNvSpPr>
              <a:spLocks/>
            </p:cNvSpPr>
            <p:nvPr/>
          </p:nvSpPr>
          <p:spPr bwMode="auto">
            <a:xfrm>
              <a:off x="2660" y="1890"/>
              <a:ext cx="103" cy="179"/>
            </a:xfrm>
            <a:custGeom>
              <a:avLst/>
              <a:gdLst/>
              <a:ahLst/>
              <a:cxnLst>
                <a:cxn ang="0">
                  <a:pos x="205" y="357"/>
                </a:cxn>
                <a:cxn ang="0">
                  <a:pos x="205" y="357"/>
                </a:cxn>
                <a:cxn ang="0">
                  <a:pos x="0" y="153"/>
                </a:cxn>
                <a:cxn ang="0">
                  <a:pos x="19" y="0"/>
                </a:cxn>
                <a:cxn ang="0">
                  <a:pos x="109" y="29"/>
                </a:cxn>
                <a:cxn ang="0">
                  <a:pos x="205" y="357"/>
                </a:cxn>
              </a:cxnLst>
              <a:rect l="0" t="0" r="r" b="b"/>
              <a:pathLst>
                <a:path w="205" h="357">
                  <a:moveTo>
                    <a:pt x="205" y="357"/>
                  </a:moveTo>
                  <a:lnTo>
                    <a:pt x="205" y="357"/>
                  </a:lnTo>
                  <a:lnTo>
                    <a:pt x="0" y="153"/>
                  </a:lnTo>
                  <a:lnTo>
                    <a:pt x="19" y="0"/>
                  </a:lnTo>
                  <a:lnTo>
                    <a:pt x="109" y="29"/>
                  </a:lnTo>
                  <a:lnTo>
                    <a:pt x="205" y="35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8" name="Line 110"/>
            <p:cNvSpPr>
              <a:spLocks noChangeShapeType="1"/>
            </p:cNvSpPr>
            <p:nvPr/>
          </p:nvSpPr>
          <p:spPr bwMode="auto">
            <a:xfrm flipH="1" flipV="1">
              <a:off x="2660" y="1967"/>
              <a:ext cx="103" cy="1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9" name="Line 111"/>
            <p:cNvSpPr>
              <a:spLocks noChangeShapeType="1"/>
            </p:cNvSpPr>
            <p:nvPr/>
          </p:nvSpPr>
          <p:spPr bwMode="auto">
            <a:xfrm>
              <a:off x="2670" y="1890"/>
              <a:ext cx="45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0" name="Line 112"/>
            <p:cNvSpPr>
              <a:spLocks noChangeShapeType="1"/>
            </p:cNvSpPr>
            <p:nvPr/>
          </p:nvSpPr>
          <p:spPr bwMode="auto">
            <a:xfrm>
              <a:off x="2715" y="1905"/>
              <a:ext cx="48" cy="1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1" name="Freeform 113"/>
            <p:cNvSpPr>
              <a:spLocks/>
            </p:cNvSpPr>
            <p:nvPr/>
          </p:nvSpPr>
          <p:spPr bwMode="auto">
            <a:xfrm>
              <a:off x="2670" y="1793"/>
              <a:ext cx="45" cy="112"/>
            </a:xfrm>
            <a:custGeom>
              <a:avLst/>
              <a:gdLst/>
              <a:ahLst/>
              <a:cxnLst>
                <a:cxn ang="0">
                  <a:pos x="90" y="223"/>
                </a:cxn>
                <a:cxn ang="0">
                  <a:pos x="0" y="194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90" y="223"/>
                </a:cxn>
              </a:cxnLst>
              <a:rect l="0" t="0" r="r" b="b"/>
              <a:pathLst>
                <a:path w="90" h="223">
                  <a:moveTo>
                    <a:pt x="90" y="223"/>
                  </a:moveTo>
                  <a:lnTo>
                    <a:pt x="0" y="194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90" y="22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2" name="Line 114"/>
            <p:cNvSpPr>
              <a:spLocks noChangeShapeType="1"/>
            </p:cNvSpPr>
            <p:nvPr/>
          </p:nvSpPr>
          <p:spPr bwMode="auto">
            <a:xfrm flipH="1" flipV="1">
              <a:off x="2670" y="1890"/>
              <a:ext cx="45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3" name="Line 115"/>
            <p:cNvSpPr>
              <a:spLocks noChangeShapeType="1"/>
            </p:cNvSpPr>
            <p:nvPr/>
          </p:nvSpPr>
          <p:spPr bwMode="auto">
            <a:xfrm>
              <a:off x="2681" y="1793"/>
              <a:ext cx="34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4" name="Freeform 116"/>
            <p:cNvSpPr>
              <a:spLocks/>
            </p:cNvSpPr>
            <p:nvPr/>
          </p:nvSpPr>
          <p:spPr bwMode="auto">
            <a:xfrm>
              <a:off x="2632" y="1878"/>
              <a:ext cx="38" cy="89"/>
            </a:xfrm>
            <a:custGeom>
              <a:avLst/>
              <a:gdLst/>
              <a:ahLst/>
              <a:cxnLst>
                <a:cxn ang="0">
                  <a:pos x="56" y="178"/>
                </a:cxn>
                <a:cxn ang="0">
                  <a:pos x="56" y="178"/>
                </a:cxn>
                <a:cxn ang="0">
                  <a:pos x="75" y="25"/>
                </a:cxn>
                <a:cxn ang="0">
                  <a:pos x="0" y="0"/>
                </a:cxn>
                <a:cxn ang="0">
                  <a:pos x="56" y="178"/>
                </a:cxn>
              </a:cxnLst>
              <a:rect l="0" t="0" r="r" b="b"/>
              <a:pathLst>
                <a:path w="75" h="178">
                  <a:moveTo>
                    <a:pt x="56" y="178"/>
                  </a:moveTo>
                  <a:lnTo>
                    <a:pt x="56" y="178"/>
                  </a:lnTo>
                  <a:lnTo>
                    <a:pt x="75" y="25"/>
                  </a:lnTo>
                  <a:lnTo>
                    <a:pt x="0" y="0"/>
                  </a:lnTo>
                  <a:lnTo>
                    <a:pt x="56" y="17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5" name="Line 117"/>
            <p:cNvSpPr>
              <a:spLocks noChangeShapeType="1"/>
            </p:cNvSpPr>
            <p:nvPr/>
          </p:nvSpPr>
          <p:spPr bwMode="auto">
            <a:xfrm flipH="1" flipV="1">
              <a:off x="2632" y="1878"/>
              <a:ext cx="38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6" name="Line 118"/>
            <p:cNvSpPr>
              <a:spLocks noChangeShapeType="1"/>
            </p:cNvSpPr>
            <p:nvPr/>
          </p:nvSpPr>
          <p:spPr bwMode="auto">
            <a:xfrm>
              <a:off x="2632" y="1878"/>
              <a:ext cx="28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7" name="Freeform 119"/>
            <p:cNvSpPr>
              <a:spLocks/>
            </p:cNvSpPr>
            <p:nvPr/>
          </p:nvSpPr>
          <p:spPr bwMode="auto">
            <a:xfrm>
              <a:off x="2576" y="1698"/>
              <a:ext cx="105" cy="192"/>
            </a:xfrm>
            <a:custGeom>
              <a:avLst/>
              <a:gdLst/>
              <a:ahLst/>
              <a:cxnLst>
                <a:cxn ang="0">
                  <a:pos x="111" y="361"/>
                </a:cxn>
                <a:cxn ang="0">
                  <a:pos x="186" y="386"/>
                </a:cxn>
                <a:cxn ang="0">
                  <a:pos x="209" y="19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1" y="361"/>
                </a:cxn>
              </a:cxnLst>
              <a:rect l="0" t="0" r="r" b="b"/>
              <a:pathLst>
                <a:path w="209" h="386">
                  <a:moveTo>
                    <a:pt x="111" y="361"/>
                  </a:moveTo>
                  <a:lnTo>
                    <a:pt x="186" y="386"/>
                  </a:lnTo>
                  <a:lnTo>
                    <a:pt x="209" y="19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1" y="36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8" name="Line 120"/>
            <p:cNvSpPr>
              <a:spLocks noChangeShapeType="1"/>
            </p:cNvSpPr>
            <p:nvPr/>
          </p:nvSpPr>
          <p:spPr bwMode="auto">
            <a:xfrm>
              <a:off x="2632" y="1878"/>
              <a:ext cx="38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9" name="Line 121"/>
            <p:cNvSpPr>
              <a:spLocks noChangeShapeType="1"/>
            </p:cNvSpPr>
            <p:nvPr/>
          </p:nvSpPr>
          <p:spPr bwMode="auto">
            <a:xfrm flipH="1" flipV="1">
              <a:off x="2576" y="1698"/>
              <a:ext cx="105" cy="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0" name="Line 122"/>
            <p:cNvSpPr>
              <a:spLocks noChangeShapeType="1"/>
            </p:cNvSpPr>
            <p:nvPr/>
          </p:nvSpPr>
          <p:spPr bwMode="auto">
            <a:xfrm>
              <a:off x="2576" y="1698"/>
              <a:ext cx="56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1" name="Freeform 123"/>
            <p:cNvSpPr>
              <a:spLocks/>
            </p:cNvSpPr>
            <p:nvPr/>
          </p:nvSpPr>
          <p:spPr bwMode="auto">
            <a:xfrm>
              <a:off x="2715" y="1905"/>
              <a:ext cx="153" cy="248"/>
            </a:xfrm>
            <a:custGeom>
              <a:avLst/>
              <a:gdLst/>
              <a:ahLst/>
              <a:cxnLst>
                <a:cxn ang="0">
                  <a:pos x="308" y="495"/>
                </a:cxn>
                <a:cxn ang="0">
                  <a:pos x="308" y="495"/>
                </a:cxn>
                <a:cxn ang="0">
                  <a:pos x="96" y="328"/>
                </a:cxn>
                <a:cxn ang="0">
                  <a:pos x="0" y="0"/>
                </a:cxn>
                <a:cxn ang="0">
                  <a:pos x="58" y="17"/>
                </a:cxn>
                <a:cxn ang="0">
                  <a:pos x="308" y="495"/>
                </a:cxn>
              </a:cxnLst>
              <a:rect l="0" t="0" r="r" b="b"/>
              <a:pathLst>
                <a:path w="308" h="495">
                  <a:moveTo>
                    <a:pt x="308" y="495"/>
                  </a:moveTo>
                  <a:lnTo>
                    <a:pt x="308" y="495"/>
                  </a:lnTo>
                  <a:lnTo>
                    <a:pt x="96" y="328"/>
                  </a:lnTo>
                  <a:lnTo>
                    <a:pt x="0" y="0"/>
                  </a:lnTo>
                  <a:lnTo>
                    <a:pt x="58" y="17"/>
                  </a:lnTo>
                  <a:lnTo>
                    <a:pt x="308" y="495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2" name="Line 124"/>
            <p:cNvSpPr>
              <a:spLocks noChangeShapeType="1"/>
            </p:cNvSpPr>
            <p:nvPr/>
          </p:nvSpPr>
          <p:spPr bwMode="auto">
            <a:xfrm flipH="1" flipV="1">
              <a:off x="2763" y="2069"/>
              <a:ext cx="105" cy="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3" name="Line 125"/>
            <p:cNvSpPr>
              <a:spLocks noChangeShapeType="1"/>
            </p:cNvSpPr>
            <p:nvPr/>
          </p:nvSpPr>
          <p:spPr bwMode="auto">
            <a:xfrm flipH="1" flipV="1">
              <a:off x="2715" y="1905"/>
              <a:ext cx="48" cy="1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4" name="Line 126"/>
            <p:cNvSpPr>
              <a:spLocks noChangeShapeType="1"/>
            </p:cNvSpPr>
            <p:nvPr/>
          </p:nvSpPr>
          <p:spPr bwMode="auto">
            <a:xfrm>
              <a:off x="2715" y="1905"/>
              <a:ext cx="29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5" name="Freeform 127"/>
            <p:cNvSpPr>
              <a:spLocks/>
            </p:cNvSpPr>
            <p:nvPr/>
          </p:nvSpPr>
          <p:spPr bwMode="auto">
            <a:xfrm>
              <a:off x="2681" y="1793"/>
              <a:ext cx="63" cy="120"/>
            </a:xfrm>
            <a:custGeom>
              <a:avLst/>
              <a:gdLst/>
              <a:ahLst/>
              <a:cxnLst>
                <a:cxn ang="0">
                  <a:pos x="125" y="240"/>
                </a:cxn>
                <a:cxn ang="0">
                  <a:pos x="67" y="22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5" y="240"/>
                </a:cxn>
              </a:cxnLst>
              <a:rect l="0" t="0" r="r" b="b"/>
              <a:pathLst>
                <a:path w="125" h="240">
                  <a:moveTo>
                    <a:pt x="125" y="240"/>
                  </a:moveTo>
                  <a:lnTo>
                    <a:pt x="67" y="22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5" y="24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6" name="Line 128"/>
            <p:cNvSpPr>
              <a:spLocks noChangeShapeType="1"/>
            </p:cNvSpPr>
            <p:nvPr/>
          </p:nvSpPr>
          <p:spPr bwMode="auto">
            <a:xfrm flipH="1" flipV="1">
              <a:off x="2715" y="1905"/>
              <a:ext cx="29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7" name="Line 129"/>
            <p:cNvSpPr>
              <a:spLocks noChangeShapeType="1"/>
            </p:cNvSpPr>
            <p:nvPr/>
          </p:nvSpPr>
          <p:spPr bwMode="auto">
            <a:xfrm flipH="1" flipV="1">
              <a:off x="2681" y="1793"/>
              <a:ext cx="34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8" name="Freeform 130"/>
            <p:cNvSpPr>
              <a:spLocks/>
            </p:cNvSpPr>
            <p:nvPr/>
          </p:nvSpPr>
          <p:spPr bwMode="auto">
            <a:xfrm>
              <a:off x="2744" y="1913"/>
              <a:ext cx="124" cy="240"/>
            </a:xfrm>
            <a:custGeom>
              <a:avLst/>
              <a:gdLst/>
              <a:ahLst/>
              <a:cxnLst>
                <a:cxn ang="0">
                  <a:pos x="250" y="478"/>
                </a:cxn>
                <a:cxn ang="0">
                  <a:pos x="250" y="478"/>
                </a:cxn>
                <a:cxn ang="0">
                  <a:pos x="117" y="36"/>
                </a:cxn>
                <a:cxn ang="0">
                  <a:pos x="0" y="0"/>
                </a:cxn>
                <a:cxn ang="0">
                  <a:pos x="250" y="478"/>
                </a:cxn>
              </a:cxnLst>
              <a:rect l="0" t="0" r="r" b="b"/>
              <a:pathLst>
                <a:path w="250" h="478">
                  <a:moveTo>
                    <a:pt x="250" y="478"/>
                  </a:moveTo>
                  <a:lnTo>
                    <a:pt x="250" y="478"/>
                  </a:lnTo>
                  <a:lnTo>
                    <a:pt x="117" y="36"/>
                  </a:lnTo>
                  <a:lnTo>
                    <a:pt x="0" y="0"/>
                  </a:lnTo>
                  <a:lnTo>
                    <a:pt x="250" y="47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9" name="Line 131"/>
            <p:cNvSpPr>
              <a:spLocks noChangeShapeType="1"/>
            </p:cNvSpPr>
            <p:nvPr/>
          </p:nvSpPr>
          <p:spPr bwMode="auto">
            <a:xfrm flipH="1" flipV="1">
              <a:off x="2802" y="1932"/>
              <a:ext cx="66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0" name="Line 132"/>
            <p:cNvSpPr>
              <a:spLocks noChangeShapeType="1"/>
            </p:cNvSpPr>
            <p:nvPr/>
          </p:nvSpPr>
          <p:spPr bwMode="auto">
            <a:xfrm flipH="1" flipV="1">
              <a:off x="2744" y="1913"/>
              <a:ext cx="58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1" name="Freeform 133"/>
            <p:cNvSpPr>
              <a:spLocks/>
            </p:cNvSpPr>
            <p:nvPr/>
          </p:nvSpPr>
          <p:spPr bwMode="auto">
            <a:xfrm>
              <a:off x="2681" y="1793"/>
              <a:ext cx="121" cy="139"/>
            </a:xfrm>
            <a:custGeom>
              <a:avLst/>
              <a:gdLst/>
              <a:ahLst/>
              <a:cxnLst>
                <a:cxn ang="0">
                  <a:pos x="125" y="240"/>
                </a:cxn>
                <a:cxn ang="0">
                  <a:pos x="242" y="276"/>
                </a:cxn>
                <a:cxn ang="0">
                  <a:pos x="211" y="1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5" y="240"/>
                </a:cxn>
              </a:cxnLst>
              <a:rect l="0" t="0" r="r" b="b"/>
              <a:pathLst>
                <a:path w="242" h="276">
                  <a:moveTo>
                    <a:pt x="125" y="240"/>
                  </a:moveTo>
                  <a:lnTo>
                    <a:pt x="242" y="276"/>
                  </a:lnTo>
                  <a:lnTo>
                    <a:pt x="211" y="1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5" y="24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2" name="Line 134"/>
            <p:cNvSpPr>
              <a:spLocks noChangeShapeType="1"/>
            </p:cNvSpPr>
            <p:nvPr/>
          </p:nvSpPr>
          <p:spPr bwMode="auto">
            <a:xfrm>
              <a:off x="2744" y="1913"/>
              <a:ext cx="58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3" name="Line 135"/>
            <p:cNvSpPr>
              <a:spLocks noChangeShapeType="1"/>
            </p:cNvSpPr>
            <p:nvPr/>
          </p:nvSpPr>
          <p:spPr bwMode="auto">
            <a:xfrm flipH="1" flipV="1">
              <a:off x="2787" y="1879"/>
              <a:ext cx="15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4" name="Line 136"/>
            <p:cNvSpPr>
              <a:spLocks noChangeShapeType="1"/>
            </p:cNvSpPr>
            <p:nvPr/>
          </p:nvSpPr>
          <p:spPr bwMode="auto">
            <a:xfrm flipH="1" flipV="1">
              <a:off x="2681" y="1793"/>
              <a:ext cx="106" cy="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5" name="Freeform 137"/>
            <p:cNvSpPr>
              <a:spLocks/>
            </p:cNvSpPr>
            <p:nvPr/>
          </p:nvSpPr>
          <p:spPr bwMode="auto">
            <a:xfrm>
              <a:off x="2802" y="1932"/>
              <a:ext cx="172" cy="295"/>
            </a:xfrm>
            <a:custGeom>
              <a:avLst/>
              <a:gdLst/>
              <a:ahLst/>
              <a:cxnLst>
                <a:cxn ang="0">
                  <a:pos x="344" y="592"/>
                </a:cxn>
                <a:cxn ang="0">
                  <a:pos x="344" y="592"/>
                </a:cxn>
                <a:cxn ang="0">
                  <a:pos x="133" y="442"/>
                </a:cxn>
                <a:cxn ang="0">
                  <a:pos x="0" y="0"/>
                </a:cxn>
                <a:cxn ang="0">
                  <a:pos x="31" y="8"/>
                </a:cxn>
                <a:cxn ang="0">
                  <a:pos x="344" y="592"/>
                </a:cxn>
              </a:cxnLst>
              <a:rect l="0" t="0" r="r" b="b"/>
              <a:pathLst>
                <a:path w="344" h="592">
                  <a:moveTo>
                    <a:pt x="344" y="592"/>
                  </a:moveTo>
                  <a:lnTo>
                    <a:pt x="344" y="592"/>
                  </a:lnTo>
                  <a:lnTo>
                    <a:pt x="133" y="442"/>
                  </a:lnTo>
                  <a:lnTo>
                    <a:pt x="0" y="0"/>
                  </a:lnTo>
                  <a:lnTo>
                    <a:pt x="31" y="8"/>
                  </a:lnTo>
                  <a:lnTo>
                    <a:pt x="344" y="59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6" name="Line 138"/>
            <p:cNvSpPr>
              <a:spLocks noChangeShapeType="1"/>
            </p:cNvSpPr>
            <p:nvPr/>
          </p:nvSpPr>
          <p:spPr bwMode="auto">
            <a:xfrm flipH="1" flipV="1">
              <a:off x="2868" y="2153"/>
              <a:ext cx="106" cy="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7" name="Line 139"/>
            <p:cNvSpPr>
              <a:spLocks noChangeShapeType="1"/>
            </p:cNvSpPr>
            <p:nvPr/>
          </p:nvSpPr>
          <p:spPr bwMode="auto">
            <a:xfrm flipH="1" flipV="1">
              <a:off x="2802" y="1932"/>
              <a:ext cx="66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8" name="Line 140"/>
            <p:cNvSpPr>
              <a:spLocks noChangeShapeType="1"/>
            </p:cNvSpPr>
            <p:nvPr/>
          </p:nvSpPr>
          <p:spPr bwMode="auto">
            <a:xfrm>
              <a:off x="2802" y="1932"/>
              <a:ext cx="15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9" name="Freeform 141"/>
            <p:cNvSpPr>
              <a:spLocks/>
            </p:cNvSpPr>
            <p:nvPr/>
          </p:nvSpPr>
          <p:spPr bwMode="auto">
            <a:xfrm>
              <a:off x="2787" y="1879"/>
              <a:ext cx="30" cy="57"/>
            </a:xfrm>
            <a:custGeom>
              <a:avLst/>
              <a:gdLst/>
              <a:ahLst/>
              <a:cxnLst>
                <a:cxn ang="0">
                  <a:pos x="62" y="113"/>
                </a:cxn>
                <a:cxn ang="0">
                  <a:pos x="31" y="10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2" y="113"/>
                </a:cxn>
              </a:cxnLst>
              <a:rect l="0" t="0" r="r" b="b"/>
              <a:pathLst>
                <a:path w="62" h="113">
                  <a:moveTo>
                    <a:pt x="62" y="113"/>
                  </a:moveTo>
                  <a:lnTo>
                    <a:pt x="31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62" y="11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0" name="Line 142"/>
            <p:cNvSpPr>
              <a:spLocks noChangeShapeType="1"/>
            </p:cNvSpPr>
            <p:nvPr/>
          </p:nvSpPr>
          <p:spPr bwMode="auto">
            <a:xfrm flipH="1" flipV="1">
              <a:off x="2802" y="1932"/>
              <a:ext cx="15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1" name="Line 143"/>
            <p:cNvSpPr>
              <a:spLocks noChangeShapeType="1"/>
            </p:cNvSpPr>
            <p:nvPr/>
          </p:nvSpPr>
          <p:spPr bwMode="auto">
            <a:xfrm flipH="1" flipV="1">
              <a:off x="2787" y="1879"/>
              <a:ext cx="15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2" name="Freeform 144"/>
            <p:cNvSpPr>
              <a:spLocks/>
            </p:cNvSpPr>
            <p:nvPr/>
          </p:nvSpPr>
          <p:spPr bwMode="auto">
            <a:xfrm>
              <a:off x="2817" y="1936"/>
              <a:ext cx="157" cy="291"/>
            </a:xfrm>
            <a:custGeom>
              <a:avLst/>
              <a:gdLst/>
              <a:ahLst/>
              <a:cxnLst>
                <a:cxn ang="0">
                  <a:pos x="313" y="584"/>
                </a:cxn>
                <a:cxn ang="0">
                  <a:pos x="313" y="584"/>
                </a:cxn>
                <a:cxn ang="0">
                  <a:pos x="155" y="44"/>
                </a:cxn>
                <a:cxn ang="0">
                  <a:pos x="0" y="0"/>
                </a:cxn>
                <a:cxn ang="0">
                  <a:pos x="313" y="584"/>
                </a:cxn>
              </a:cxnLst>
              <a:rect l="0" t="0" r="r" b="b"/>
              <a:pathLst>
                <a:path w="313" h="584">
                  <a:moveTo>
                    <a:pt x="313" y="584"/>
                  </a:moveTo>
                  <a:lnTo>
                    <a:pt x="313" y="584"/>
                  </a:lnTo>
                  <a:lnTo>
                    <a:pt x="155" y="44"/>
                  </a:lnTo>
                  <a:lnTo>
                    <a:pt x="0" y="0"/>
                  </a:lnTo>
                  <a:lnTo>
                    <a:pt x="313" y="584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3" name="Line 145"/>
            <p:cNvSpPr>
              <a:spLocks noChangeShapeType="1"/>
            </p:cNvSpPr>
            <p:nvPr/>
          </p:nvSpPr>
          <p:spPr bwMode="auto">
            <a:xfrm flipH="1" flipV="1">
              <a:off x="2895" y="1958"/>
              <a:ext cx="79" cy="2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4" name="Line 146"/>
            <p:cNvSpPr>
              <a:spLocks noChangeShapeType="1"/>
            </p:cNvSpPr>
            <p:nvPr/>
          </p:nvSpPr>
          <p:spPr bwMode="auto">
            <a:xfrm flipH="1" flipV="1">
              <a:off x="2817" y="1936"/>
              <a:ext cx="78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5" name="Freeform 147"/>
            <p:cNvSpPr>
              <a:spLocks/>
            </p:cNvSpPr>
            <p:nvPr/>
          </p:nvSpPr>
          <p:spPr bwMode="auto">
            <a:xfrm>
              <a:off x="2787" y="1879"/>
              <a:ext cx="108" cy="79"/>
            </a:xfrm>
            <a:custGeom>
              <a:avLst/>
              <a:gdLst/>
              <a:ahLst/>
              <a:cxnLst>
                <a:cxn ang="0">
                  <a:pos x="62" y="113"/>
                </a:cxn>
                <a:cxn ang="0">
                  <a:pos x="217" y="157"/>
                </a:cxn>
                <a:cxn ang="0">
                  <a:pos x="215" y="15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2" y="113"/>
                </a:cxn>
              </a:cxnLst>
              <a:rect l="0" t="0" r="r" b="b"/>
              <a:pathLst>
                <a:path w="217" h="157">
                  <a:moveTo>
                    <a:pt x="62" y="113"/>
                  </a:moveTo>
                  <a:lnTo>
                    <a:pt x="217" y="157"/>
                  </a:lnTo>
                  <a:lnTo>
                    <a:pt x="215" y="15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2" y="11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6" name="Line 148"/>
            <p:cNvSpPr>
              <a:spLocks noChangeShapeType="1"/>
            </p:cNvSpPr>
            <p:nvPr/>
          </p:nvSpPr>
          <p:spPr bwMode="auto">
            <a:xfrm>
              <a:off x="2817" y="1936"/>
              <a:ext cx="78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7" name="Line 149"/>
            <p:cNvSpPr>
              <a:spLocks noChangeShapeType="1"/>
            </p:cNvSpPr>
            <p:nvPr/>
          </p:nvSpPr>
          <p:spPr bwMode="auto">
            <a:xfrm flipH="1" flipV="1">
              <a:off x="2894" y="1955"/>
              <a:ext cx="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8" name="Line 150"/>
            <p:cNvSpPr>
              <a:spLocks noChangeShapeType="1"/>
            </p:cNvSpPr>
            <p:nvPr/>
          </p:nvSpPr>
          <p:spPr bwMode="auto">
            <a:xfrm flipH="1" flipV="1">
              <a:off x="2787" y="1879"/>
              <a:ext cx="107" cy="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9" name="Freeform 151"/>
            <p:cNvSpPr>
              <a:spLocks/>
            </p:cNvSpPr>
            <p:nvPr/>
          </p:nvSpPr>
          <p:spPr bwMode="auto">
            <a:xfrm>
              <a:off x="3043" y="2275"/>
              <a:ext cx="38" cy="26"/>
            </a:xfrm>
            <a:custGeom>
              <a:avLst/>
              <a:gdLst/>
              <a:ahLst/>
              <a:cxnLst>
                <a:cxn ang="0">
                  <a:pos x="77" y="52"/>
                </a:cxn>
                <a:cxn ang="0">
                  <a:pos x="77" y="52"/>
                </a:cxn>
                <a:cxn ang="0">
                  <a:pos x="0" y="0"/>
                </a:cxn>
                <a:cxn ang="0">
                  <a:pos x="58" y="17"/>
                </a:cxn>
                <a:cxn ang="0">
                  <a:pos x="77" y="52"/>
                </a:cxn>
              </a:cxnLst>
              <a:rect l="0" t="0" r="r" b="b"/>
              <a:pathLst>
                <a:path w="77" h="52">
                  <a:moveTo>
                    <a:pt x="77" y="52"/>
                  </a:moveTo>
                  <a:lnTo>
                    <a:pt x="77" y="52"/>
                  </a:lnTo>
                  <a:lnTo>
                    <a:pt x="0" y="0"/>
                  </a:lnTo>
                  <a:lnTo>
                    <a:pt x="58" y="17"/>
                  </a:lnTo>
                  <a:lnTo>
                    <a:pt x="77" y="5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0" name="Line 152"/>
            <p:cNvSpPr>
              <a:spLocks noChangeShapeType="1"/>
            </p:cNvSpPr>
            <p:nvPr/>
          </p:nvSpPr>
          <p:spPr bwMode="auto">
            <a:xfrm flipH="1" flipV="1">
              <a:off x="3043" y="2275"/>
              <a:ext cx="38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1" name="Line 153"/>
            <p:cNvSpPr>
              <a:spLocks noChangeShapeType="1"/>
            </p:cNvSpPr>
            <p:nvPr/>
          </p:nvSpPr>
          <p:spPr bwMode="auto">
            <a:xfrm>
              <a:off x="3043" y="2275"/>
              <a:ext cx="29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2" name="Freeform 154"/>
            <p:cNvSpPr>
              <a:spLocks/>
            </p:cNvSpPr>
            <p:nvPr/>
          </p:nvSpPr>
          <p:spPr bwMode="auto">
            <a:xfrm>
              <a:off x="2895" y="1958"/>
              <a:ext cx="177" cy="326"/>
            </a:xfrm>
            <a:custGeom>
              <a:avLst/>
              <a:gdLst/>
              <a:ahLst/>
              <a:cxnLst>
                <a:cxn ang="0">
                  <a:pos x="354" y="653"/>
                </a:cxn>
                <a:cxn ang="0">
                  <a:pos x="296" y="636"/>
                </a:cxn>
                <a:cxn ang="0">
                  <a:pos x="158" y="54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354" y="653"/>
                </a:cxn>
              </a:cxnLst>
              <a:rect l="0" t="0" r="r" b="b"/>
              <a:pathLst>
                <a:path w="354" h="653">
                  <a:moveTo>
                    <a:pt x="354" y="653"/>
                  </a:moveTo>
                  <a:lnTo>
                    <a:pt x="296" y="636"/>
                  </a:lnTo>
                  <a:lnTo>
                    <a:pt x="158" y="54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54" y="65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3" name="Line 155"/>
            <p:cNvSpPr>
              <a:spLocks noChangeShapeType="1"/>
            </p:cNvSpPr>
            <p:nvPr/>
          </p:nvSpPr>
          <p:spPr bwMode="auto">
            <a:xfrm flipH="1" flipV="1">
              <a:off x="3043" y="2275"/>
              <a:ext cx="29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4" name="Line 156"/>
            <p:cNvSpPr>
              <a:spLocks noChangeShapeType="1"/>
            </p:cNvSpPr>
            <p:nvPr/>
          </p:nvSpPr>
          <p:spPr bwMode="auto">
            <a:xfrm flipH="1" flipV="1">
              <a:off x="2974" y="2227"/>
              <a:ext cx="69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5" name="Line 157"/>
            <p:cNvSpPr>
              <a:spLocks noChangeShapeType="1"/>
            </p:cNvSpPr>
            <p:nvPr/>
          </p:nvSpPr>
          <p:spPr bwMode="auto">
            <a:xfrm flipH="1" flipV="1">
              <a:off x="2895" y="1958"/>
              <a:ext cx="79" cy="2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6" name="Line 158"/>
            <p:cNvSpPr>
              <a:spLocks noChangeShapeType="1"/>
            </p:cNvSpPr>
            <p:nvPr/>
          </p:nvSpPr>
          <p:spPr bwMode="auto">
            <a:xfrm>
              <a:off x="2895" y="1958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7" name="Freeform 159"/>
            <p:cNvSpPr>
              <a:spLocks/>
            </p:cNvSpPr>
            <p:nvPr/>
          </p:nvSpPr>
          <p:spPr bwMode="auto">
            <a:xfrm>
              <a:off x="2894" y="1955"/>
              <a:ext cx="2" cy="3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5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8" name="Line 160"/>
            <p:cNvSpPr>
              <a:spLocks noChangeShapeType="1"/>
            </p:cNvSpPr>
            <p:nvPr/>
          </p:nvSpPr>
          <p:spPr bwMode="auto">
            <a:xfrm flipH="1">
              <a:off x="2895" y="1958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9" name="Line 161"/>
            <p:cNvSpPr>
              <a:spLocks noChangeShapeType="1"/>
            </p:cNvSpPr>
            <p:nvPr/>
          </p:nvSpPr>
          <p:spPr bwMode="auto">
            <a:xfrm flipH="1" flipV="1">
              <a:off x="2894" y="1955"/>
              <a:ext cx="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0" name="Freeform 162"/>
            <p:cNvSpPr>
              <a:spLocks/>
            </p:cNvSpPr>
            <p:nvPr/>
          </p:nvSpPr>
          <p:spPr bwMode="auto">
            <a:xfrm>
              <a:off x="3072" y="2284"/>
              <a:ext cx="9" cy="17"/>
            </a:xfrm>
            <a:custGeom>
              <a:avLst/>
              <a:gdLst/>
              <a:ahLst/>
              <a:cxnLst>
                <a:cxn ang="0">
                  <a:pos x="19" y="35"/>
                </a:cxn>
                <a:cxn ang="0">
                  <a:pos x="19" y="35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19" y="35"/>
                </a:cxn>
              </a:cxnLst>
              <a:rect l="0" t="0" r="r" b="b"/>
              <a:pathLst>
                <a:path w="19" h="35">
                  <a:moveTo>
                    <a:pt x="19" y="35"/>
                  </a:moveTo>
                  <a:lnTo>
                    <a:pt x="19" y="35"/>
                  </a:lnTo>
                  <a:lnTo>
                    <a:pt x="9" y="2"/>
                  </a:lnTo>
                  <a:lnTo>
                    <a:pt x="0" y="0"/>
                  </a:lnTo>
                  <a:lnTo>
                    <a:pt x="19" y="3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1" name="Line 163"/>
            <p:cNvSpPr>
              <a:spLocks noChangeShapeType="1"/>
            </p:cNvSpPr>
            <p:nvPr/>
          </p:nvSpPr>
          <p:spPr bwMode="auto">
            <a:xfrm flipH="1" flipV="1">
              <a:off x="3077" y="2285"/>
              <a:ext cx="4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2" name="Line 164"/>
            <p:cNvSpPr>
              <a:spLocks noChangeShapeType="1"/>
            </p:cNvSpPr>
            <p:nvPr/>
          </p:nvSpPr>
          <p:spPr bwMode="auto">
            <a:xfrm flipH="1" flipV="1">
              <a:off x="3072" y="2284"/>
              <a:ext cx="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3" name="Freeform 165"/>
            <p:cNvSpPr>
              <a:spLocks/>
            </p:cNvSpPr>
            <p:nvPr/>
          </p:nvSpPr>
          <p:spPr bwMode="auto">
            <a:xfrm>
              <a:off x="2896" y="1958"/>
              <a:ext cx="181" cy="327"/>
            </a:xfrm>
            <a:custGeom>
              <a:avLst/>
              <a:gdLst/>
              <a:ahLst/>
              <a:cxnLst>
                <a:cxn ang="0">
                  <a:pos x="352" y="653"/>
                </a:cxn>
                <a:cxn ang="0">
                  <a:pos x="361" y="655"/>
                </a:cxn>
                <a:cxn ang="0">
                  <a:pos x="215" y="162"/>
                </a:cxn>
                <a:cxn ang="0">
                  <a:pos x="6" y="2"/>
                </a:cxn>
                <a:cxn ang="0">
                  <a:pos x="0" y="0"/>
                </a:cxn>
                <a:cxn ang="0">
                  <a:pos x="352" y="653"/>
                </a:cxn>
              </a:cxnLst>
              <a:rect l="0" t="0" r="r" b="b"/>
              <a:pathLst>
                <a:path w="361" h="655">
                  <a:moveTo>
                    <a:pt x="352" y="653"/>
                  </a:moveTo>
                  <a:lnTo>
                    <a:pt x="361" y="655"/>
                  </a:lnTo>
                  <a:lnTo>
                    <a:pt x="215" y="162"/>
                  </a:lnTo>
                  <a:lnTo>
                    <a:pt x="6" y="2"/>
                  </a:lnTo>
                  <a:lnTo>
                    <a:pt x="0" y="0"/>
                  </a:lnTo>
                  <a:lnTo>
                    <a:pt x="352" y="65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4" name="Line 166"/>
            <p:cNvSpPr>
              <a:spLocks noChangeShapeType="1"/>
            </p:cNvSpPr>
            <p:nvPr/>
          </p:nvSpPr>
          <p:spPr bwMode="auto">
            <a:xfrm>
              <a:off x="3072" y="2284"/>
              <a:ext cx="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5" name="Line 167"/>
            <p:cNvSpPr>
              <a:spLocks noChangeShapeType="1"/>
            </p:cNvSpPr>
            <p:nvPr/>
          </p:nvSpPr>
          <p:spPr bwMode="auto">
            <a:xfrm flipH="1" flipV="1">
              <a:off x="3004" y="2038"/>
              <a:ext cx="73" cy="2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6" name="Line 168"/>
            <p:cNvSpPr>
              <a:spLocks noChangeShapeType="1"/>
            </p:cNvSpPr>
            <p:nvPr/>
          </p:nvSpPr>
          <p:spPr bwMode="auto">
            <a:xfrm flipH="1" flipV="1">
              <a:off x="2899" y="1959"/>
              <a:ext cx="105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7" name="Line 169"/>
            <p:cNvSpPr>
              <a:spLocks noChangeShapeType="1"/>
            </p:cNvSpPr>
            <p:nvPr/>
          </p:nvSpPr>
          <p:spPr bwMode="auto">
            <a:xfrm flipH="1" flipV="1">
              <a:off x="2896" y="1958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8" name="Freeform 170"/>
            <p:cNvSpPr>
              <a:spLocks/>
            </p:cNvSpPr>
            <p:nvPr/>
          </p:nvSpPr>
          <p:spPr bwMode="auto">
            <a:xfrm>
              <a:off x="2894" y="1955"/>
              <a:ext cx="5" cy="4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10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5"/>
                </a:cxn>
              </a:cxnLst>
              <a:rect l="0" t="0" r="r" b="b"/>
              <a:pathLst>
                <a:path w="10" h="7">
                  <a:moveTo>
                    <a:pt x="4" y="5"/>
                  </a:moveTo>
                  <a:lnTo>
                    <a:pt x="10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9" name="Line 171"/>
            <p:cNvSpPr>
              <a:spLocks noChangeShapeType="1"/>
            </p:cNvSpPr>
            <p:nvPr/>
          </p:nvSpPr>
          <p:spPr bwMode="auto">
            <a:xfrm>
              <a:off x="2896" y="1958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0" name="Line 172"/>
            <p:cNvSpPr>
              <a:spLocks noChangeShapeType="1"/>
            </p:cNvSpPr>
            <p:nvPr/>
          </p:nvSpPr>
          <p:spPr bwMode="auto">
            <a:xfrm flipH="1" flipV="1">
              <a:off x="2894" y="1955"/>
              <a:ext cx="5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1" name="Freeform 173"/>
            <p:cNvSpPr>
              <a:spLocks/>
            </p:cNvSpPr>
            <p:nvPr/>
          </p:nvSpPr>
          <p:spPr bwMode="auto">
            <a:xfrm>
              <a:off x="3077" y="2285"/>
              <a:ext cx="114" cy="81"/>
            </a:xfrm>
            <a:custGeom>
              <a:avLst/>
              <a:gdLst/>
              <a:ahLst/>
              <a:cxnLst>
                <a:cxn ang="0">
                  <a:pos x="229" y="161"/>
                </a:cxn>
                <a:cxn ang="0">
                  <a:pos x="229" y="161"/>
                </a:cxn>
                <a:cxn ang="0">
                  <a:pos x="10" y="33"/>
                </a:cxn>
                <a:cxn ang="0">
                  <a:pos x="0" y="0"/>
                </a:cxn>
                <a:cxn ang="0">
                  <a:pos x="163" y="46"/>
                </a:cxn>
                <a:cxn ang="0">
                  <a:pos x="229" y="161"/>
                </a:cxn>
              </a:cxnLst>
              <a:rect l="0" t="0" r="r" b="b"/>
              <a:pathLst>
                <a:path w="229" h="161">
                  <a:moveTo>
                    <a:pt x="229" y="161"/>
                  </a:moveTo>
                  <a:lnTo>
                    <a:pt x="229" y="161"/>
                  </a:lnTo>
                  <a:lnTo>
                    <a:pt x="10" y="33"/>
                  </a:lnTo>
                  <a:lnTo>
                    <a:pt x="0" y="0"/>
                  </a:lnTo>
                  <a:lnTo>
                    <a:pt x="163" y="46"/>
                  </a:lnTo>
                  <a:lnTo>
                    <a:pt x="229" y="16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2" name="Line 174"/>
            <p:cNvSpPr>
              <a:spLocks noChangeShapeType="1"/>
            </p:cNvSpPr>
            <p:nvPr/>
          </p:nvSpPr>
          <p:spPr bwMode="auto">
            <a:xfrm flipH="1" flipV="1">
              <a:off x="3081" y="2301"/>
              <a:ext cx="110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3" name="Line 175"/>
            <p:cNvSpPr>
              <a:spLocks noChangeShapeType="1"/>
            </p:cNvSpPr>
            <p:nvPr/>
          </p:nvSpPr>
          <p:spPr bwMode="auto">
            <a:xfrm flipH="1" flipV="1">
              <a:off x="3077" y="2285"/>
              <a:ext cx="4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4" name="Line 176"/>
            <p:cNvSpPr>
              <a:spLocks noChangeShapeType="1"/>
            </p:cNvSpPr>
            <p:nvPr/>
          </p:nvSpPr>
          <p:spPr bwMode="auto">
            <a:xfrm>
              <a:off x="3077" y="2285"/>
              <a:ext cx="81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5" name="Freeform 177"/>
            <p:cNvSpPr>
              <a:spLocks/>
            </p:cNvSpPr>
            <p:nvPr/>
          </p:nvSpPr>
          <p:spPr bwMode="auto">
            <a:xfrm>
              <a:off x="3004" y="2038"/>
              <a:ext cx="154" cy="270"/>
            </a:xfrm>
            <a:custGeom>
              <a:avLst/>
              <a:gdLst/>
              <a:ahLst/>
              <a:cxnLst>
                <a:cxn ang="0">
                  <a:pos x="309" y="539"/>
                </a:cxn>
                <a:cxn ang="0">
                  <a:pos x="146" y="49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09" y="539"/>
                </a:cxn>
              </a:cxnLst>
              <a:rect l="0" t="0" r="r" b="b"/>
              <a:pathLst>
                <a:path w="309" h="539">
                  <a:moveTo>
                    <a:pt x="309" y="539"/>
                  </a:moveTo>
                  <a:lnTo>
                    <a:pt x="146" y="493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9" y="53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6" name="Line 178"/>
            <p:cNvSpPr>
              <a:spLocks noChangeShapeType="1"/>
            </p:cNvSpPr>
            <p:nvPr/>
          </p:nvSpPr>
          <p:spPr bwMode="auto">
            <a:xfrm flipH="1" flipV="1">
              <a:off x="3077" y="2285"/>
              <a:ext cx="81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7" name="Line 179"/>
            <p:cNvSpPr>
              <a:spLocks noChangeShapeType="1"/>
            </p:cNvSpPr>
            <p:nvPr/>
          </p:nvSpPr>
          <p:spPr bwMode="auto">
            <a:xfrm flipH="1" flipV="1">
              <a:off x="3004" y="2038"/>
              <a:ext cx="73" cy="2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8" name="Freeform 180"/>
            <p:cNvSpPr>
              <a:spLocks/>
            </p:cNvSpPr>
            <p:nvPr/>
          </p:nvSpPr>
          <p:spPr bwMode="auto">
            <a:xfrm>
              <a:off x="3158" y="2308"/>
              <a:ext cx="33" cy="58"/>
            </a:xfrm>
            <a:custGeom>
              <a:avLst/>
              <a:gdLst/>
              <a:ahLst/>
              <a:cxnLst>
                <a:cxn ang="0">
                  <a:pos x="66" y="115"/>
                </a:cxn>
                <a:cxn ang="0">
                  <a:pos x="66" y="115"/>
                </a:cxn>
                <a:cxn ang="0">
                  <a:pos x="35" y="12"/>
                </a:cxn>
                <a:cxn ang="0">
                  <a:pos x="0" y="0"/>
                </a:cxn>
                <a:cxn ang="0">
                  <a:pos x="66" y="115"/>
                </a:cxn>
              </a:cxnLst>
              <a:rect l="0" t="0" r="r" b="b"/>
              <a:pathLst>
                <a:path w="66" h="115">
                  <a:moveTo>
                    <a:pt x="66" y="115"/>
                  </a:moveTo>
                  <a:lnTo>
                    <a:pt x="66" y="115"/>
                  </a:lnTo>
                  <a:lnTo>
                    <a:pt x="35" y="12"/>
                  </a:lnTo>
                  <a:lnTo>
                    <a:pt x="0" y="0"/>
                  </a:lnTo>
                  <a:lnTo>
                    <a:pt x="66" y="11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9" name="Line 181"/>
            <p:cNvSpPr>
              <a:spLocks noChangeShapeType="1"/>
            </p:cNvSpPr>
            <p:nvPr/>
          </p:nvSpPr>
          <p:spPr bwMode="auto">
            <a:xfrm flipH="1" flipV="1">
              <a:off x="3175" y="2314"/>
              <a:ext cx="16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0" name="Line 182"/>
            <p:cNvSpPr>
              <a:spLocks noChangeShapeType="1"/>
            </p:cNvSpPr>
            <p:nvPr/>
          </p:nvSpPr>
          <p:spPr bwMode="auto">
            <a:xfrm flipH="1" flipV="1">
              <a:off x="3158" y="2308"/>
              <a:ext cx="17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1" name="Freeform 183"/>
            <p:cNvSpPr>
              <a:spLocks/>
            </p:cNvSpPr>
            <p:nvPr/>
          </p:nvSpPr>
          <p:spPr bwMode="auto">
            <a:xfrm>
              <a:off x="3004" y="2038"/>
              <a:ext cx="171" cy="276"/>
            </a:xfrm>
            <a:custGeom>
              <a:avLst/>
              <a:gdLst/>
              <a:ahLst/>
              <a:cxnLst>
                <a:cxn ang="0">
                  <a:pos x="309" y="539"/>
                </a:cxn>
                <a:cxn ang="0">
                  <a:pos x="344" y="551"/>
                </a:cxn>
                <a:cxn ang="0">
                  <a:pos x="221" y="13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09" y="539"/>
                </a:cxn>
              </a:cxnLst>
              <a:rect l="0" t="0" r="r" b="b"/>
              <a:pathLst>
                <a:path w="344" h="551">
                  <a:moveTo>
                    <a:pt x="309" y="539"/>
                  </a:moveTo>
                  <a:lnTo>
                    <a:pt x="344" y="551"/>
                  </a:lnTo>
                  <a:lnTo>
                    <a:pt x="221" y="13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9" y="53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2" name="Line 184"/>
            <p:cNvSpPr>
              <a:spLocks noChangeShapeType="1"/>
            </p:cNvSpPr>
            <p:nvPr/>
          </p:nvSpPr>
          <p:spPr bwMode="auto">
            <a:xfrm>
              <a:off x="3158" y="2308"/>
              <a:ext cx="17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3" name="Line 185"/>
            <p:cNvSpPr>
              <a:spLocks noChangeShapeType="1"/>
            </p:cNvSpPr>
            <p:nvPr/>
          </p:nvSpPr>
          <p:spPr bwMode="auto">
            <a:xfrm flipH="1" flipV="1">
              <a:off x="3114" y="2104"/>
              <a:ext cx="61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4" name="Line 186"/>
            <p:cNvSpPr>
              <a:spLocks noChangeShapeType="1"/>
            </p:cNvSpPr>
            <p:nvPr/>
          </p:nvSpPr>
          <p:spPr bwMode="auto">
            <a:xfrm flipH="1" flipV="1">
              <a:off x="3004" y="2038"/>
              <a:ext cx="110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5" name="Freeform 187"/>
            <p:cNvSpPr>
              <a:spLocks/>
            </p:cNvSpPr>
            <p:nvPr/>
          </p:nvSpPr>
          <p:spPr bwMode="auto">
            <a:xfrm>
              <a:off x="3191" y="2320"/>
              <a:ext cx="111" cy="120"/>
            </a:xfrm>
            <a:custGeom>
              <a:avLst/>
              <a:gdLst/>
              <a:ahLst/>
              <a:cxnLst>
                <a:cxn ang="0">
                  <a:pos x="222" y="238"/>
                </a:cxn>
                <a:cxn ang="0">
                  <a:pos x="222" y="238"/>
                </a:cxn>
                <a:cxn ang="0">
                  <a:pos x="0" y="90"/>
                </a:cxn>
                <a:cxn ang="0">
                  <a:pos x="17" y="0"/>
                </a:cxn>
                <a:cxn ang="0">
                  <a:pos x="167" y="44"/>
                </a:cxn>
                <a:cxn ang="0">
                  <a:pos x="222" y="238"/>
                </a:cxn>
              </a:cxnLst>
              <a:rect l="0" t="0" r="r" b="b"/>
              <a:pathLst>
                <a:path w="222" h="238">
                  <a:moveTo>
                    <a:pt x="222" y="238"/>
                  </a:moveTo>
                  <a:lnTo>
                    <a:pt x="222" y="238"/>
                  </a:lnTo>
                  <a:lnTo>
                    <a:pt x="0" y="90"/>
                  </a:lnTo>
                  <a:lnTo>
                    <a:pt x="17" y="0"/>
                  </a:lnTo>
                  <a:lnTo>
                    <a:pt x="167" y="44"/>
                  </a:lnTo>
                  <a:lnTo>
                    <a:pt x="222" y="23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6" name="Line 188"/>
            <p:cNvSpPr>
              <a:spLocks noChangeShapeType="1"/>
            </p:cNvSpPr>
            <p:nvPr/>
          </p:nvSpPr>
          <p:spPr bwMode="auto">
            <a:xfrm flipH="1" flipV="1">
              <a:off x="3191" y="2366"/>
              <a:ext cx="111" cy="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7" name="Line 189"/>
            <p:cNvSpPr>
              <a:spLocks noChangeShapeType="1"/>
            </p:cNvSpPr>
            <p:nvPr/>
          </p:nvSpPr>
          <p:spPr bwMode="auto">
            <a:xfrm>
              <a:off x="3199" y="2320"/>
              <a:ext cx="75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8" name="Line 190"/>
            <p:cNvSpPr>
              <a:spLocks noChangeShapeType="1"/>
            </p:cNvSpPr>
            <p:nvPr/>
          </p:nvSpPr>
          <p:spPr bwMode="auto">
            <a:xfrm>
              <a:off x="3274" y="2343"/>
              <a:ext cx="28" cy="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9" name="Freeform 191"/>
            <p:cNvSpPr>
              <a:spLocks/>
            </p:cNvSpPr>
            <p:nvPr/>
          </p:nvSpPr>
          <p:spPr bwMode="auto">
            <a:xfrm>
              <a:off x="3199" y="2170"/>
              <a:ext cx="75" cy="173"/>
            </a:xfrm>
            <a:custGeom>
              <a:avLst/>
              <a:gdLst/>
              <a:ahLst/>
              <a:cxnLst>
                <a:cxn ang="0">
                  <a:pos x="150" y="345"/>
                </a:cxn>
                <a:cxn ang="0">
                  <a:pos x="0" y="301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150" y="345"/>
                </a:cxn>
              </a:cxnLst>
              <a:rect l="0" t="0" r="r" b="b"/>
              <a:pathLst>
                <a:path w="150" h="345">
                  <a:moveTo>
                    <a:pt x="150" y="345"/>
                  </a:moveTo>
                  <a:lnTo>
                    <a:pt x="0" y="301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150" y="345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0" name="Line 192"/>
            <p:cNvSpPr>
              <a:spLocks noChangeShapeType="1"/>
            </p:cNvSpPr>
            <p:nvPr/>
          </p:nvSpPr>
          <p:spPr bwMode="auto">
            <a:xfrm flipH="1" flipV="1">
              <a:off x="3199" y="2320"/>
              <a:ext cx="75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1" name="Line 193"/>
            <p:cNvSpPr>
              <a:spLocks noChangeShapeType="1"/>
            </p:cNvSpPr>
            <p:nvPr/>
          </p:nvSpPr>
          <p:spPr bwMode="auto">
            <a:xfrm>
              <a:off x="3226" y="2170"/>
              <a:ext cx="48" cy="1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2" name="Freeform 194"/>
            <p:cNvSpPr>
              <a:spLocks/>
            </p:cNvSpPr>
            <p:nvPr/>
          </p:nvSpPr>
          <p:spPr bwMode="auto">
            <a:xfrm>
              <a:off x="3175" y="2314"/>
              <a:ext cx="24" cy="52"/>
            </a:xfrm>
            <a:custGeom>
              <a:avLst/>
              <a:gdLst/>
              <a:ahLst/>
              <a:cxnLst>
                <a:cxn ang="0">
                  <a:pos x="31" y="103"/>
                </a:cxn>
                <a:cxn ang="0">
                  <a:pos x="31" y="103"/>
                </a:cxn>
                <a:cxn ang="0">
                  <a:pos x="48" y="13"/>
                </a:cxn>
                <a:cxn ang="0">
                  <a:pos x="0" y="0"/>
                </a:cxn>
                <a:cxn ang="0">
                  <a:pos x="31" y="103"/>
                </a:cxn>
              </a:cxnLst>
              <a:rect l="0" t="0" r="r" b="b"/>
              <a:pathLst>
                <a:path w="48" h="103">
                  <a:moveTo>
                    <a:pt x="31" y="103"/>
                  </a:moveTo>
                  <a:lnTo>
                    <a:pt x="31" y="103"/>
                  </a:lnTo>
                  <a:lnTo>
                    <a:pt x="48" y="13"/>
                  </a:lnTo>
                  <a:lnTo>
                    <a:pt x="0" y="0"/>
                  </a:lnTo>
                  <a:lnTo>
                    <a:pt x="31" y="10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3" name="Line 195"/>
            <p:cNvSpPr>
              <a:spLocks noChangeShapeType="1"/>
            </p:cNvSpPr>
            <p:nvPr/>
          </p:nvSpPr>
          <p:spPr bwMode="auto">
            <a:xfrm flipH="1" flipV="1">
              <a:off x="3175" y="2314"/>
              <a:ext cx="2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4" name="Line 196"/>
            <p:cNvSpPr>
              <a:spLocks noChangeShapeType="1"/>
            </p:cNvSpPr>
            <p:nvPr/>
          </p:nvSpPr>
          <p:spPr bwMode="auto">
            <a:xfrm>
              <a:off x="3175" y="2314"/>
              <a:ext cx="16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5" name="Freeform 197"/>
            <p:cNvSpPr>
              <a:spLocks/>
            </p:cNvSpPr>
            <p:nvPr/>
          </p:nvSpPr>
          <p:spPr bwMode="auto">
            <a:xfrm>
              <a:off x="3114" y="2104"/>
              <a:ext cx="112" cy="216"/>
            </a:xfrm>
            <a:custGeom>
              <a:avLst/>
              <a:gdLst/>
              <a:ahLst/>
              <a:cxnLst>
                <a:cxn ang="0">
                  <a:pos x="123" y="421"/>
                </a:cxn>
                <a:cxn ang="0">
                  <a:pos x="171" y="434"/>
                </a:cxn>
                <a:cxn ang="0">
                  <a:pos x="225" y="1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3" y="421"/>
                </a:cxn>
              </a:cxnLst>
              <a:rect l="0" t="0" r="r" b="b"/>
              <a:pathLst>
                <a:path w="225" h="434">
                  <a:moveTo>
                    <a:pt x="123" y="421"/>
                  </a:moveTo>
                  <a:lnTo>
                    <a:pt x="171" y="434"/>
                  </a:lnTo>
                  <a:lnTo>
                    <a:pt x="225" y="1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3" y="42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6" name="Line 198"/>
            <p:cNvSpPr>
              <a:spLocks noChangeShapeType="1"/>
            </p:cNvSpPr>
            <p:nvPr/>
          </p:nvSpPr>
          <p:spPr bwMode="auto">
            <a:xfrm>
              <a:off x="3175" y="2314"/>
              <a:ext cx="2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7" name="Line 199"/>
            <p:cNvSpPr>
              <a:spLocks noChangeShapeType="1"/>
            </p:cNvSpPr>
            <p:nvPr/>
          </p:nvSpPr>
          <p:spPr bwMode="auto">
            <a:xfrm flipH="1" flipV="1">
              <a:off x="3114" y="2104"/>
              <a:ext cx="112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8" name="Line 200"/>
            <p:cNvSpPr>
              <a:spLocks noChangeShapeType="1"/>
            </p:cNvSpPr>
            <p:nvPr/>
          </p:nvSpPr>
          <p:spPr bwMode="auto">
            <a:xfrm>
              <a:off x="3114" y="2104"/>
              <a:ext cx="61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9" name="Freeform 201"/>
            <p:cNvSpPr>
              <a:spLocks/>
            </p:cNvSpPr>
            <p:nvPr/>
          </p:nvSpPr>
          <p:spPr bwMode="auto">
            <a:xfrm>
              <a:off x="3274" y="2343"/>
              <a:ext cx="141" cy="149"/>
            </a:xfrm>
            <a:custGeom>
              <a:avLst/>
              <a:gdLst/>
              <a:ahLst/>
              <a:cxnLst>
                <a:cxn ang="0">
                  <a:pos x="280" y="300"/>
                </a:cxn>
                <a:cxn ang="0">
                  <a:pos x="280" y="300"/>
                </a:cxn>
                <a:cxn ang="0">
                  <a:pos x="55" y="194"/>
                </a:cxn>
                <a:cxn ang="0">
                  <a:pos x="0" y="0"/>
                </a:cxn>
                <a:cxn ang="0">
                  <a:pos x="125" y="33"/>
                </a:cxn>
                <a:cxn ang="0">
                  <a:pos x="280" y="300"/>
                </a:cxn>
              </a:cxnLst>
              <a:rect l="0" t="0" r="r" b="b"/>
              <a:pathLst>
                <a:path w="280" h="300">
                  <a:moveTo>
                    <a:pt x="280" y="300"/>
                  </a:moveTo>
                  <a:lnTo>
                    <a:pt x="280" y="300"/>
                  </a:lnTo>
                  <a:lnTo>
                    <a:pt x="55" y="194"/>
                  </a:lnTo>
                  <a:lnTo>
                    <a:pt x="0" y="0"/>
                  </a:lnTo>
                  <a:lnTo>
                    <a:pt x="125" y="33"/>
                  </a:lnTo>
                  <a:lnTo>
                    <a:pt x="280" y="30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0" name="Line 202"/>
            <p:cNvSpPr>
              <a:spLocks noChangeShapeType="1"/>
            </p:cNvSpPr>
            <p:nvPr/>
          </p:nvSpPr>
          <p:spPr bwMode="auto">
            <a:xfrm flipH="1" flipV="1">
              <a:off x="3302" y="2440"/>
              <a:ext cx="113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1" name="Line 203"/>
            <p:cNvSpPr>
              <a:spLocks noChangeShapeType="1"/>
            </p:cNvSpPr>
            <p:nvPr/>
          </p:nvSpPr>
          <p:spPr bwMode="auto">
            <a:xfrm flipH="1" flipV="1">
              <a:off x="3274" y="2343"/>
              <a:ext cx="28" cy="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4"/>
          <p:cNvGrpSpPr>
            <a:grpSpLocks/>
          </p:cNvGrpSpPr>
          <p:nvPr/>
        </p:nvGrpSpPr>
        <p:grpSpPr bwMode="auto">
          <a:xfrm>
            <a:off x="3302000" y="1781175"/>
            <a:ext cx="2862263" cy="2528888"/>
            <a:chOff x="2080" y="1122"/>
            <a:chExt cx="1803" cy="1593"/>
          </a:xfrm>
        </p:grpSpPr>
        <p:sp>
          <p:nvSpPr>
            <p:cNvPr id="63693" name="Line 205"/>
            <p:cNvSpPr>
              <a:spLocks noChangeShapeType="1"/>
            </p:cNvSpPr>
            <p:nvPr/>
          </p:nvSpPr>
          <p:spPr bwMode="auto">
            <a:xfrm>
              <a:off x="3274" y="2343"/>
              <a:ext cx="63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4" name="Freeform 206"/>
            <p:cNvSpPr>
              <a:spLocks/>
            </p:cNvSpPr>
            <p:nvPr/>
          </p:nvSpPr>
          <p:spPr bwMode="auto">
            <a:xfrm>
              <a:off x="3226" y="2170"/>
              <a:ext cx="111" cy="189"/>
            </a:xfrm>
            <a:custGeom>
              <a:avLst/>
              <a:gdLst/>
              <a:ahLst/>
              <a:cxnLst>
                <a:cxn ang="0">
                  <a:pos x="221" y="378"/>
                </a:cxn>
                <a:cxn ang="0">
                  <a:pos x="96" y="34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1" y="378"/>
                </a:cxn>
              </a:cxnLst>
              <a:rect l="0" t="0" r="r" b="b"/>
              <a:pathLst>
                <a:path w="221" h="378">
                  <a:moveTo>
                    <a:pt x="221" y="378"/>
                  </a:moveTo>
                  <a:lnTo>
                    <a:pt x="96" y="34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1" y="37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5" name="Line 207"/>
            <p:cNvSpPr>
              <a:spLocks noChangeShapeType="1"/>
            </p:cNvSpPr>
            <p:nvPr/>
          </p:nvSpPr>
          <p:spPr bwMode="auto">
            <a:xfrm flipH="1" flipV="1">
              <a:off x="3274" y="2343"/>
              <a:ext cx="63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6" name="Line 208"/>
            <p:cNvSpPr>
              <a:spLocks noChangeShapeType="1"/>
            </p:cNvSpPr>
            <p:nvPr/>
          </p:nvSpPr>
          <p:spPr bwMode="auto">
            <a:xfrm flipH="1" flipV="1">
              <a:off x="3226" y="2170"/>
              <a:ext cx="48" cy="1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7" name="Freeform 209"/>
            <p:cNvSpPr>
              <a:spLocks/>
            </p:cNvSpPr>
            <p:nvPr/>
          </p:nvSpPr>
          <p:spPr bwMode="auto">
            <a:xfrm>
              <a:off x="3337" y="2359"/>
              <a:ext cx="78" cy="133"/>
            </a:xfrm>
            <a:custGeom>
              <a:avLst/>
              <a:gdLst/>
              <a:ahLst/>
              <a:cxnLst>
                <a:cxn ang="0">
                  <a:pos x="155" y="267"/>
                </a:cxn>
                <a:cxn ang="0">
                  <a:pos x="155" y="267"/>
                </a:cxn>
                <a:cxn ang="0">
                  <a:pos x="86" y="25"/>
                </a:cxn>
                <a:cxn ang="0">
                  <a:pos x="0" y="0"/>
                </a:cxn>
                <a:cxn ang="0">
                  <a:pos x="155" y="267"/>
                </a:cxn>
              </a:cxnLst>
              <a:rect l="0" t="0" r="r" b="b"/>
              <a:pathLst>
                <a:path w="155" h="267">
                  <a:moveTo>
                    <a:pt x="155" y="267"/>
                  </a:moveTo>
                  <a:lnTo>
                    <a:pt x="155" y="267"/>
                  </a:lnTo>
                  <a:lnTo>
                    <a:pt x="86" y="25"/>
                  </a:lnTo>
                  <a:lnTo>
                    <a:pt x="0" y="0"/>
                  </a:lnTo>
                  <a:lnTo>
                    <a:pt x="155" y="26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8" name="Line 210"/>
            <p:cNvSpPr>
              <a:spLocks noChangeShapeType="1"/>
            </p:cNvSpPr>
            <p:nvPr/>
          </p:nvSpPr>
          <p:spPr bwMode="auto">
            <a:xfrm flipH="1" flipV="1">
              <a:off x="3380" y="2371"/>
              <a:ext cx="35" cy="1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9" name="Line 211"/>
            <p:cNvSpPr>
              <a:spLocks noChangeShapeType="1"/>
            </p:cNvSpPr>
            <p:nvPr/>
          </p:nvSpPr>
          <p:spPr bwMode="auto">
            <a:xfrm flipH="1" flipV="1">
              <a:off x="3337" y="2359"/>
              <a:ext cx="43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0" name="Freeform 212"/>
            <p:cNvSpPr>
              <a:spLocks/>
            </p:cNvSpPr>
            <p:nvPr/>
          </p:nvSpPr>
          <p:spPr bwMode="auto">
            <a:xfrm>
              <a:off x="3226" y="2170"/>
              <a:ext cx="154" cy="201"/>
            </a:xfrm>
            <a:custGeom>
              <a:avLst/>
              <a:gdLst/>
              <a:ahLst/>
              <a:cxnLst>
                <a:cxn ang="0">
                  <a:pos x="221" y="378"/>
                </a:cxn>
                <a:cxn ang="0">
                  <a:pos x="307" y="403"/>
                </a:cxn>
                <a:cxn ang="0">
                  <a:pos x="228" y="13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1" y="378"/>
                </a:cxn>
              </a:cxnLst>
              <a:rect l="0" t="0" r="r" b="b"/>
              <a:pathLst>
                <a:path w="307" h="403">
                  <a:moveTo>
                    <a:pt x="221" y="378"/>
                  </a:moveTo>
                  <a:lnTo>
                    <a:pt x="307" y="403"/>
                  </a:lnTo>
                  <a:lnTo>
                    <a:pt x="228" y="13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1" y="37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1" name="Line 213"/>
            <p:cNvSpPr>
              <a:spLocks noChangeShapeType="1"/>
            </p:cNvSpPr>
            <p:nvPr/>
          </p:nvSpPr>
          <p:spPr bwMode="auto">
            <a:xfrm>
              <a:off x="3337" y="2359"/>
              <a:ext cx="43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2" name="Line 214"/>
            <p:cNvSpPr>
              <a:spLocks noChangeShapeType="1"/>
            </p:cNvSpPr>
            <p:nvPr/>
          </p:nvSpPr>
          <p:spPr bwMode="auto">
            <a:xfrm flipH="1" flipV="1">
              <a:off x="3341" y="2235"/>
              <a:ext cx="39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3" name="Line 215"/>
            <p:cNvSpPr>
              <a:spLocks noChangeShapeType="1"/>
            </p:cNvSpPr>
            <p:nvPr/>
          </p:nvSpPr>
          <p:spPr bwMode="auto">
            <a:xfrm flipH="1" flipV="1">
              <a:off x="3226" y="2170"/>
              <a:ext cx="115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4" name="Freeform 216"/>
            <p:cNvSpPr>
              <a:spLocks/>
            </p:cNvSpPr>
            <p:nvPr/>
          </p:nvSpPr>
          <p:spPr bwMode="auto">
            <a:xfrm>
              <a:off x="3415" y="2386"/>
              <a:ext cx="114" cy="163"/>
            </a:xfrm>
            <a:custGeom>
              <a:avLst/>
              <a:gdLst/>
              <a:ahLst/>
              <a:cxnLst>
                <a:cxn ang="0">
                  <a:pos x="229" y="326"/>
                </a:cxn>
                <a:cxn ang="0">
                  <a:pos x="229" y="326"/>
                </a:cxn>
                <a:cxn ang="0">
                  <a:pos x="0" y="213"/>
                </a:cxn>
                <a:cxn ang="0">
                  <a:pos x="42" y="0"/>
                </a:cxn>
                <a:cxn ang="0">
                  <a:pos x="146" y="28"/>
                </a:cxn>
                <a:cxn ang="0">
                  <a:pos x="229" y="326"/>
                </a:cxn>
              </a:cxnLst>
              <a:rect l="0" t="0" r="r" b="b"/>
              <a:pathLst>
                <a:path w="229" h="326">
                  <a:moveTo>
                    <a:pt x="229" y="326"/>
                  </a:moveTo>
                  <a:lnTo>
                    <a:pt x="229" y="326"/>
                  </a:lnTo>
                  <a:lnTo>
                    <a:pt x="0" y="213"/>
                  </a:lnTo>
                  <a:lnTo>
                    <a:pt x="42" y="0"/>
                  </a:lnTo>
                  <a:lnTo>
                    <a:pt x="146" y="28"/>
                  </a:lnTo>
                  <a:lnTo>
                    <a:pt x="229" y="32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5" name="Line 217"/>
            <p:cNvSpPr>
              <a:spLocks noChangeShapeType="1"/>
            </p:cNvSpPr>
            <p:nvPr/>
          </p:nvSpPr>
          <p:spPr bwMode="auto">
            <a:xfrm flipH="1" flipV="1">
              <a:off x="3415" y="2492"/>
              <a:ext cx="114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6" name="Line 218"/>
            <p:cNvSpPr>
              <a:spLocks noChangeShapeType="1"/>
            </p:cNvSpPr>
            <p:nvPr/>
          </p:nvSpPr>
          <p:spPr bwMode="auto">
            <a:xfrm>
              <a:off x="3436" y="2386"/>
              <a:ext cx="51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7" name="Line 219"/>
            <p:cNvSpPr>
              <a:spLocks noChangeShapeType="1"/>
            </p:cNvSpPr>
            <p:nvPr/>
          </p:nvSpPr>
          <p:spPr bwMode="auto">
            <a:xfrm>
              <a:off x="3487" y="2400"/>
              <a:ext cx="42" cy="1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8" name="Freeform 220"/>
            <p:cNvSpPr>
              <a:spLocks/>
            </p:cNvSpPr>
            <p:nvPr/>
          </p:nvSpPr>
          <p:spPr bwMode="auto">
            <a:xfrm>
              <a:off x="3436" y="2285"/>
              <a:ext cx="51" cy="115"/>
            </a:xfrm>
            <a:custGeom>
              <a:avLst/>
              <a:gdLst/>
              <a:ahLst/>
              <a:cxnLst>
                <a:cxn ang="0">
                  <a:pos x="104" y="230"/>
                </a:cxn>
                <a:cxn ang="0">
                  <a:pos x="0" y="202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104" y="230"/>
                </a:cxn>
              </a:cxnLst>
              <a:rect l="0" t="0" r="r" b="b"/>
              <a:pathLst>
                <a:path w="104" h="230">
                  <a:moveTo>
                    <a:pt x="104" y="230"/>
                  </a:moveTo>
                  <a:lnTo>
                    <a:pt x="0" y="202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104" y="23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9" name="Line 221"/>
            <p:cNvSpPr>
              <a:spLocks noChangeShapeType="1"/>
            </p:cNvSpPr>
            <p:nvPr/>
          </p:nvSpPr>
          <p:spPr bwMode="auto">
            <a:xfrm flipH="1" flipV="1">
              <a:off x="3436" y="2386"/>
              <a:ext cx="51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0" name="Line 222"/>
            <p:cNvSpPr>
              <a:spLocks noChangeShapeType="1"/>
            </p:cNvSpPr>
            <p:nvPr/>
          </p:nvSpPr>
          <p:spPr bwMode="auto">
            <a:xfrm>
              <a:off x="3456" y="2285"/>
              <a:ext cx="31" cy="1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1" name="Freeform 223"/>
            <p:cNvSpPr>
              <a:spLocks/>
            </p:cNvSpPr>
            <p:nvPr/>
          </p:nvSpPr>
          <p:spPr bwMode="auto">
            <a:xfrm>
              <a:off x="3380" y="2371"/>
              <a:ext cx="56" cy="121"/>
            </a:xfrm>
            <a:custGeom>
              <a:avLst/>
              <a:gdLst/>
              <a:ahLst/>
              <a:cxnLst>
                <a:cxn ang="0">
                  <a:pos x="69" y="242"/>
                </a:cxn>
                <a:cxn ang="0">
                  <a:pos x="69" y="242"/>
                </a:cxn>
                <a:cxn ang="0">
                  <a:pos x="111" y="29"/>
                </a:cxn>
                <a:cxn ang="0">
                  <a:pos x="0" y="0"/>
                </a:cxn>
                <a:cxn ang="0">
                  <a:pos x="69" y="242"/>
                </a:cxn>
              </a:cxnLst>
              <a:rect l="0" t="0" r="r" b="b"/>
              <a:pathLst>
                <a:path w="111" h="242">
                  <a:moveTo>
                    <a:pt x="69" y="242"/>
                  </a:moveTo>
                  <a:lnTo>
                    <a:pt x="69" y="242"/>
                  </a:lnTo>
                  <a:lnTo>
                    <a:pt x="111" y="29"/>
                  </a:lnTo>
                  <a:lnTo>
                    <a:pt x="0" y="0"/>
                  </a:lnTo>
                  <a:lnTo>
                    <a:pt x="69" y="24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2" name="Line 224"/>
            <p:cNvSpPr>
              <a:spLocks noChangeShapeType="1"/>
            </p:cNvSpPr>
            <p:nvPr/>
          </p:nvSpPr>
          <p:spPr bwMode="auto">
            <a:xfrm flipH="1" flipV="1">
              <a:off x="3380" y="2371"/>
              <a:ext cx="56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3" name="Line 225"/>
            <p:cNvSpPr>
              <a:spLocks noChangeShapeType="1"/>
            </p:cNvSpPr>
            <p:nvPr/>
          </p:nvSpPr>
          <p:spPr bwMode="auto">
            <a:xfrm>
              <a:off x="3380" y="2371"/>
              <a:ext cx="35" cy="1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4" name="Freeform 226"/>
            <p:cNvSpPr>
              <a:spLocks/>
            </p:cNvSpPr>
            <p:nvPr/>
          </p:nvSpPr>
          <p:spPr bwMode="auto">
            <a:xfrm>
              <a:off x="3341" y="2235"/>
              <a:ext cx="115" cy="151"/>
            </a:xfrm>
            <a:custGeom>
              <a:avLst/>
              <a:gdLst/>
              <a:ahLst/>
              <a:cxnLst>
                <a:cxn ang="0">
                  <a:pos x="79" y="273"/>
                </a:cxn>
                <a:cxn ang="0">
                  <a:pos x="190" y="302"/>
                </a:cxn>
                <a:cxn ang="0">
                  <a:pos x="231" y="10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9" y="273"/>
                </a:cxn>
              </a:cxnLst>
              <a:rect l="0" t="0" r="r" b="b"/>
              <a:pathLst>
                <a:path w="231" h="302">
                  <a:moveTo>
                    <a:pt x="79" y="273"/>
                  </a:moveTo>
                  <a:lnTo>
                    <a:pt x="190" y="302"/>
                  </a:lnTo>
                  <a:lnTo>
                    <a:pt x="231" y="10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9" y="27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5" name="Line 227"/>
            <p:cNvSpPr>
              <a:spLocks noChangeShapeType="1"/>
            </p:cNvSpPr>
            <p:nvPr/>
          </p:nvSpPr>
          <p:spPr bwMode="auto">
            <a:xfrm>
              <a:off x="3380" y="2371"/>
              <a:ext cx="56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6" name="Line 228"/>
            <p:cNvSpPr>
              <a:spLocks noChangeShapeType="1"/>
            </p:cNvSpPr>
            <p:nvPr/>
          </p:nvSpPr>
          <p:spPr bwMode="auto">
            <a:xfrm flipH="1" flipV="1">
              <a:off x="3341" y="2235"/>
              <a:ext cx="115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7" name="Line 229"/>
            <p:cNvSpPr>
              <a:spLocks noChangeShapeType="1"/>
            </p:cNvSpPr>
            <p:nvPr/>
          </p:nvSpPr>
          <p:spPr bwMode="auto">
            <a:xfrm>
              <a:off x="3341" y="2235"/>
              <a:ext cx="39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8" name="Freeform 230"/>
            <p:cNvSpPr>
              <a:spLocks/>
            </p:cNvSpPr>
            <p:nvPr/>
          </p:nvSpPr>
          <p:spPr bwMode="auto">
            <a:xfrm>
              <a:off x="3487" y="2400"/>
              <a:ext cx="158" cy="206"/>
            </a:xfrm>
            <a:custGeom>
              <a:avLst/>
              <a:gdLst/>
              <a:ahLst/>
              <a:cxnLst>
                <a:cxn ang="0">
                  <a:pos x="315" y="411"/>
                </a:cxn>
                <a:cxn ang="0">
                  <a:pos x="315" y="411"/>
                </a:cxn>
                <a:cxn ang="0">
                  <a:pos x="83" y="298"/>
                </a:cxn>
                <a:cxn ang="0">
                  <a:pos x="0" y="0"/>
                </a:cxn>
                <a:cxn ang="0">
                  <a:pos x="86" y="23"/>
                </a:cxn>
                <a:cxn ang="0">
                  <a:pos x="315" y="411"/>
                </a:cxn>
              </a:cxnLst>
              <a:rect l="0" t="0" r="r" b="b"/>
              <a:pathLst>
                <a:path w="315" h="411">
                  <a:moveTo>
                    <a:pt x="315" y="411"/>
                  </a:moveTo>
                  <a:lnTo>
                    <a:pt x="315" y="411"/>
                  </a:lnTo>
                  <a:lnTo>
                    <a:pt x="83" y="298"/>
                  </a:lnTo>
                  <a:lnTo>
                    <a:pt x="0" y="0"/>
                  </a:lnTo>
                  <a:lnTo>
                    <a:pt x="86" y="23"/>
                  </a:lnTo>
                  <a:lnTo>
                    <a:pt x="315" y="41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9" name="Line 231"/>
            <p:cNvSpPr>
              <a:spLocks noChangeShapeType="1"/>
            </p:cNvSpPr>
            <p:nvPr/>
          </p:nvSpPr>
          <p:spPr bwMode="auto">
            <a:xfrm flipH="1" flipV="1">
              <a:off x="3529" y="2549"/>
              <a:ext cx="116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0" name="Line 232"/>
            <p:cNvSpPr>
              <a:spLocks noChangeShapeType="1"/>
            </p:cNvSpPr>
            <p:nvPr/>
          </p:nvSpPr>
          <p:spPr bwMode="auto">
            <a:xfrm flipH="1" flipV="1">
              <a:off x="3487" y="2400"/>
              <a:ext cx="42" cy="1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1" name="Line 233"/>
            <p:cNvSpPr>
              <a:spLocks noChangeShapeType="1"/>
            </p:cNvSpPr>
            <p:nvPr/>
          </p:nvSpPr>
          <p:spPr bwMode="auto">
            <a:xfrm>
              <a:off x="3487" y="2400"/>
              <a:ext cx="44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2" name="Freeform 234"/>
            <p:cNvSpPr>
              <a:spLocks/>
            </p:cNvSpPr>
            <p:nvPr/>
          </p:nvSpPr>
          <p:spPr bwMode="auto">
            <a:xfrm>
              <a:off x="3456" y="2285"/>
              <a:ext cx="75" cy="127"/>
            </a:xfrm>
            <a:custGeom>
              <a:avLst/>
              <a:gdLst/>
              <a:ahLst/>
              <a:cxnLst>
                <a:cxn ang="0">
                  <a:pos x="149" y="253"/>
                </a:cxn>
                <a:cxn ang="0">
                  <a:pos x="63" y="23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9" y="253"/>
                </a:cxn>
              </a:cxnLst>
              <a:rect l="0" t="0" r="r" b="b"/>
              <a:pathLst>
                <a:path w="149" h="253">
                  <a:moveTo>
                    <a:pt x="149" y="253"/>
                  </a:moveTo>
                  <a:lnTo>
                    <a:pt x="63" y="23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9" y="25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3" name="Line 235"/>
            <p:cNvSpPr>
              <a:spLocks noChangeShapeType="1"/>
            </p:cNvSpPr>
            <p:nvPr/>
          </p:nvSpPr>
          <p:spPr bwMode="auto">
            <a:xfrm flipH="1" flipV="1">
              <a:off x="3487" y="2400"/>
              <a:ext cx="44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4" name="Line 236"/>
            <p:cNvSpPr>
              <a:spLocks noChangeShapeType="1"/>
            </p:cNvSpPr>
            <p:nvPr/>
          </p:nvSpPr>
          <p:spPr bwMode="auto">
            <a:xfrm flipH="1" flipV="1">
              <a:off x="3456" y="2285"/>
              <a:ext cx="31" cy="1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5" name="Freeform 237"/>
            <p:cNvSpPr>
              <a:spLocks/>
            </p:cNvSpPr>
            <p:nvPr/>
          </p:nvSpPr>
          <p:spPr bwMode="auto">
            <a:xfrm>
              <a:off x="3531" y="2412"/>
              <a:ext cx="114" cy="194"/>
            </a:xfrm>
            <a:custGeom>
              <a:avLst/>
              <a:gdLst/>
              <a:ahLst/>
              <a:cxnLst>
                <a:cxn ang="0">
                  <a:pos x="229" y="388"/>
                </a:cxn>
                <a:cxn ang="0">
                  <a:pos x="229" y="388"/>
                </a:cxn>
                <a:cxn ang="0">
                  <a:pos x="131" y="37"/>
                </a:cxn>
                <a:cxn ang="0">
                  <a:pos x="0" y="0"/>
                </a:cxn>
                <a:cxn ang="0">
                  <a:pos x="229" y="388"/>
                </a:cxn>
              </a:cxnLst>
              <a:rect l="0" t="0" r="r" b="b"/>
              <a:pathLst>
                <a:path w="229" h="388">
                  <a:moveTo>
                    <a:pt x="229" y="388"/>
                  </a:moveTo>
                  <a:lnTo>
                    <a:pt x="229" y="388"/>
                  </a:lnTo>
                  <a:lnTo>
                    <a:pt x="131" y="37"/>
                  </a:lnTo>
                  <a:lnTo>
                    <a:pt x="0" y="0"/>
                  </a:lnTo>
                  <a:lnTo>
                    <a:pt x="229" y="38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6" name="Line 238"/>
            <p:cNvSpPr>
              <a:spLocks noChangeShapeType="1"/>
            </p:cNvSpPr>
            <p:nvPr/>
          </p:nvSpPr>
          <p:spPr bwMode="auto">
            <a:xfrm flipH="1" flipV="1">
              <a:off x="3596" y="2430"/>
              <a:ext cx="49" cy="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7" name="Line 239"/>
            <p:cNvSpPr>
              <a:spLocks noChangeShapeType="1"/>
            </p:cNvSpPr>
            <p:nvPr/>
          </p:nvSpPr>
          <p:spPr bwMode="auto">
            <a:xfrm flipH="1" flipV="1">
              <a:off x="3531" y="2412"/>
              <a:ext cx="65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8" name="Freeform 240"/>
            <p:cNvSpPr>
              <a:spLocks/>
            </p:cNvSpPr>
            <p:nvPr/>
          </p:nvSpPr>
          <p:spPr bwMode="auto">
            <a:xfrm>
              <a:off x="3456" y="2285"/>
              <a:ext cx="140" cy="145"/>
            </a:xfrm>
            <a:custGeom>
              <a:avLst/>
              <a:gdLst/>
              <a:ahLst/>
              <a:cxnLst>
                <a:cxn ang="0">
                  <a:pos x="149" y="253"/>
                </a:cxn>
                <a:cxn ang="0">
                  <a:pos x="280" y="290"/>
                </a:cxn>
                <a:cxn ang="0">
                  <a:pos x="236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9" y="253"/>
                </a:cxn>
              </a:cxnLst>
              <a:rect l="0" t="0" r="r" b="b"/>
              <a:pathLst>
                <a:path w="280" h="290">
                  <a:moveTo>
                    <a:pt x="149" y="253"/>
                  </a:moveTo>
                  <a:lnTo>
                    <a:pt x="280" y="290"/>
                  </a:lnTo>
                  <a:lnTo>
                    <a:pt x="236" y="13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9" y="25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9" name="Line 241"/>
            <p:cNvSpPr>
              <a:spLocks noChangeShapeType="1"/>
            </p:cNvSpPr>
            <p:nvPr/>
          </p:nvSpPr>
          <p:spPr bwMode="auto">
            <a:xfrm>
              <a:off x="3531" y="2412"/>
              <a:ext cx="65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0" name="Line 242"/>
            <p:cNvSpPr>
              <a:spLocks noChangeShapeType="1"/>
            </p:cNvSpPr>
            <p:nvPr/>
          </p:nvSpPr>
          <p:spPr bwMode="auto">
            <a:xfrm flipH="1" flipV="1">
              <a:off x="3574" y="2351"/>
              <a:ext cx="22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1" name="Line 243"/>
            <p:cNvSpPr>
              <a:spLocks noChangeShapeType="1"/>
            </p:cNvSpPr>
            <p:nvPr/>
          </p:nvSpPr>
          <p:spPr bwMode="auto">
            <a:xfrm flipH="1" flipV="1">
              <a:off x="3456" y="2285"/>
              <a:ext cx="118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2" name="Freeform 244"/>
            <p:cNvSpPr>
              <a:spLocks/>
            </p:cNvSpPr>
            <p:nvPr/>
          </p:nvSpPr>
          <p:spPr bwMode="auto">
            <a:xfrm>
              <a:off x="3645" y="2453"/>
              <a:ext cx="118" cy="213"/>
            </a:xfrm>
            <a:custGeom>
              <a:avLst/>
              <a:gdLst/>
              <a:ahLst/>
              <a:cxnLst>
                <a:cxn ang="0">
                  <a:pos x="236" y="426"/>
                </a:cxn>
                <a:cxn ang="0">
                  <a:pos x="236" y="426"/>
                </a:cxn>
                <a:cxn ang="0">
                  <a:pos x="0" y="305"/>
                </a:cxn>
                <a:cxn ang="0">
                  <a:pos x="75" y="0"/>
                </a:cxn>
                <a:cxn ang="0">
                  <a:pos x="123" y="13"/>
                </a:cxn>
                <a:cxn ang="0">
                  <a:pos x="236" y="426"/>
                </a:cxn>
              </a:cxnLst>
              <a:rect l="0" t="0" r="r" b="b"/>
              <a:pathLst>
                <a:path w="236" h="426">
                  <a:moveTo>
                    <a:pt x="236" y="426"/>
                  </a:moveTo>
                  <a:lnTo>
                    <a:pt x="236" y="426"/>
                  </a:lnTo>
                  <a:lnTo>
                    <a:pt x="0" y="305"/>
                  </a:lnTo>
                  <a:lnTo>
                    <a:pt x="75" y="0"/>
                  </a:lnTo>
                  <a:lnTo>
                    <a:pt x="123" y="13"/>
                  </a:lnTo>
                  <a:lnTo>
                    <a:pt x="236" y="42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3" name="Line 245"/>
            <p:cNvSpPr>
              <a:spLocks noChangeShapeType="1"/>
            </p:cNvSpPr>
            <p:nvPr/>
          </p:nvSpPr>
          <p:spPr bwMode="auto">
            <a:xfrm flipH="1" flipV="1">
              <a:off x="3645" y="2606"/>
              <a:ext cx="118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4" name="Line 246"/>
            <p:cNvSpPr>
              <a:spLocks noChangeShapeType="1"/>
            </p:cNvSpPr>
            <p:nvPr/>
          </p:nvSpPr>
          <p:spPr bwMode="auto">
            <a:xfrm>
              <a:off x="3682" y="2453"/>
              <a:ext cx="24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5" name="Line 247"/>
            <p:cNvSpPr>
              <a:spLocks noChangeShapeType="1"/>
            </p:cNvSpPr>
            <p:nvPr/>
          </p:nvSpPr>
          <p:spPr bwMode="auto">
            <a:xfrm>
              <a:off x="3706" y="2460"/>
              <a:ext cx="57" cy="2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6" name="Freeform 248"/>
            <p:cNvSpPr>
              <a:spLocks/>
            </p:cNvSpPr>
            <p:nvPr/>
          </p:nvSpPr>
          <p:spPr bwMode="auto">
            <a:xfrm>
              <a:off x="3682" y="2410"/>
              <a:ext cx="24" cy="50"/>
            </a:xfrm>
            <a:custGeom>
              <a:avLst/>
              <a:gdLst/>
              <a:ahLst/>
              <a:cxnLst>
                <a:cxn ang="0">
                  <a:pos x="48" y="99"/>
                </a:cxn>
                <a:cxn ang="0">
                  <a:pos x="0" y="86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48" y="99"/>
                </a:cxn>
              </a:cxnLst>
              <a:rect l="0" t="0" r="r" b="b"/>
              <a:pathLst>
                <a:path w="48" h="99">
                  <a:moveTo>
                    <a:pt x="48" y="99"/>
                  </a:moveTo>
                  <a:lnTo>
                    <a:pt x="0" y="86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48" y="9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7" name="Line 249"/>
            <p:cNvSpPr>
              <a:spLocks noChangeShapeType="1"/>
            </p:cNvSpPr>
            <p:nvPr/>
          </p:nvSpPr>
          <p:spPr bwMode="auto">
            <a:xfrm flipH="1" flipV="1">
              <a:off x="3682" y="2453"/>
              <a:ext cx="24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8" name="Line 250"/>
            <p:cNvSpPr>
              <a:spLocks noChangeShapeType="1"/>
            </p:cNvSpPr>
            <p:nvPr/>
          </p:nvSpPr>
          <p:spPr bwMode="auto">
            <a:xfrm>
              <a:off x="3693" y="2410"/>
              <a:ext cx="13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9" name="Freeform 251"/>
            <p:cNvSpPr>
              <a:spLocks/>
            </p:cNvSpPr>
            <p:nvPr/>
          </p:nvSpPr>
          <p:spPr bwMode="auto">
            <a:xfrm>
              <a:off x="3596" y="2430"/>
              <a:ext cx="86" cy="176"/>
            </a:xfrm>
            <a:custGeom>
              <a:avLst/>
              <a:gdLst/>
              <a:ahLst/>
              <a:cxnLst>
                <a:cxn ang="0">
                  <a:pos x="98" y="351"/>
                </a:cxn>
                <a:cxn ang="0">
                  <a:pos x="98" y="351"/>
                </a:cxn>
                <a:cxn ang="0">
                  <a:pos x="173" y="46"/>
                </a:cxn>
                <a:cxn ang="0">
                  <a:pos x="0" y="0"/>
                </a:cxn>
                <a:cxn ang="0">
                  <a:pos x="98" y="351"/>
                </a:cxn>
              </a:cxnLst>
              <a:rect l="0" t="0" r="r" b="b"/>
              <a:pathLst>
                <a:path w="173" h="351">
                  <a:moveTo>
                    <a:pt x="98" y="351"/>
                  </a:moveTo>
                  <a:lnTo>
                    <a:pt x="98" y="351"/>
                  </a:lnTo>
                  <a:lnTo>
                    <a:pt x="173" y="46"/>
                  </a:lnTo>
                  <a:lnTo>
                    <a:pt x="0" y="0"/>
                  </a:lnTo>
                  <a:lnTo>
                    <a:pt x="98" y="35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0" name="Line 252"/>
            <p:cNvSpPr>
              <a:spLocks noChangeShapeType="1"/>
            </p:cNvSpPr>
            <p:nvPr/>
          </p:nvSpPr>
          <p:spPr bwMode="auto">
            <a:xfrm flipH="1" flipV="1">
              <a:off x="3596" y="2430"/>
              <a:ext cx="86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1" name="Line 253"/>
            <p:cNvSpPr>
              <a:spLocks noChangeShapeType="1"/>
            </p:cNvSpPr>
            <p:nvPr/>
          </p:nvSpPr>
          <p:spPr bwMode="auto">
            <a:xfrm>
              <a:off x="3596" y="2430"/>
              <a:ext cx="49" cy="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2" name="Freeform 254"/>
            <p:cNvSpPr>
              <a:spLocks/>
            </p:cNvSpPr>
            <p:nvPr/>
          </p:nvSpPr>
          <p:spPr bwMode="auto">
            <a:xfrm>
              <a:off x="3574" y="2351"/>
              <a:ext cx="119" cy="102"/>
            </a:xfrm>
            <a:custGeom>
              <a:avLst/>
              <a:gdLst/>
              <a:ahLst/>
              <a:cxnLst>
                <a:cxn ang="0">
                  <a:pos x="44" y="158"/>
                </a:cxn>
                <a:cxn ang="0">
                  <a:pos x="217" y="204"/>
                </a:cxn>
                <a:cxn ang="0">
                  <a:pos x="238" y="11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158"/>
                </a:cxn>
              </a:cxnLst>
              <a:rect l="0" t="0" r="r" b="b"/>
              <a:pathLst>
                <a:path w="238" h="204">
                  <a:moveTo>
                    <a:pt x="44" y="158"/>
                  </a:moveTo>
                  <a:lnTo>
                    <a:pt x="217" y="204"/>
                  </a:lnTo>
                  <a:lnTo>
                    <a:pt x="238" y="1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15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3" name="Line 255"/>
            <p:cNvSpPr>
              <a:spLocks noChangeShapeType="1"/>
            </p:cNvSpPr>
            <p:nvPr/>
          </p:nvSpPr>
          <p:spPr bwMode="auto">
            <a:xfrm>
              <a:off x="3596" y="2430"/>
              <a:ext cx="86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4" name="Line 256"/>
            <p:cNvSpPr>
              <a:spLocks noChangeShapeType="1"/>
            </p:cNvSpPr>
            <p:nvPr/>
          </p:nvSpPr>
          <p:spPr bwMode="auto">
            <a:xfrm flipH="1" flipV="1">
              <a:off x="3574" y="2351"/>
              <a:ext cx="119" cy="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5" name="Line 257"/>
            <p:cNvSpPr>
              <a:spLocks noChangeShapeType="1"/>
            </p:cNvSpPr>
            <p:nvPr/>
          </p:nvSpPr>
          <p:spPr bwMode="auto">
            <a:xfrm>
              <a:off x="3574" y="2351"/>
              <a:ext cx="22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6" name="Freeform 258"/>
            <p:cNvSpPr>
              <a:spLocks/>
            </p:cNvSpPr>
            <p:nvPr/>
          </p:nvSpPr>
          <p:spPr bwMode="auto">
            <a:xfrm>
              <a:off x="3706" y="2460"/>
              <a:ext cx="177" cy="255"/>
            </a:xfrm>
            <a:custGeom>
              <a:avLst/>
              <a:gdLst/>
              <a:ahLst/>
              <a:cxnLst>
                <a:cxn ang="0">
                  <a:pos x="353" y="511"/>
                </a:cxn>
                <a:cxn ang="0">
                  <a:pos x="353" y="511"/>
                </a:cxn>
                <a:cxn ang="0">
                  <a:pos x="113" y="413"/>
                </a:cxn>
                <a:cxn ang="0">
                  <a:pos x="0" y="0"/>
                </a:cxn>
                <a:cxn ang="0">
                  <a:pos x="42" y="12"/>
                </a:cxn>
                <a:cxn ang="0">
                  <a:pos x="353" y="511"/>
                </a:cxn>
              </a:cxnLst>
              <a:rect l="0" t="0" r="r" b="b"/>
              <a:pathLst>
                <a:path w="353" h="511">
                  <a:moveTo>
                    <a:pt x="353" y="511"/>
                  </a:moveTo>
                  <a:lnTo>
                    <a:pt x="353" y="511"/>
                  </a:lnTo>
                  <a:lnTo>
                    <a:pt x="113" y="413"/>
                  </a:lnTo>
                  <a:lnTo>
                    <a:pt x="0" y="0"/>
                  </a:lnTo>
                  <a:lnTo>
                    <a:pt x="42" y="12"/>
                  </a:lnTo>
                  <a:lnTo>
                    <a:pt x="353" y="51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7" name="Line 259"/>
            <p:cNvSpPr>
              <a:spLocks noChangeShapeType="1"/>
            </p:cNvSpPr>
            <p:nvPr/>
          </p:nvSpPr>
          <p:spPr bwMode="auto">
            <a:xfrm flipH="1" flipV="1">
              <a:off x="3763" y="2666"/>
              <a:ext cx="12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8" name="Line 260"/>
            <p:cNvSpPr>
              <a:spLocks noChangeShapeType="1"/>
            </p:cNvSpPr>
            <p:nvPr/>
          </p:nvSpPr>
          <p:spPr bwMode="auto">
            <a:xfrm flipH="1" flipV="1">
              <a:off x="3706" y="2460"/>
              <a:ext cx="57" cy="2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9" name="Line 261"/>
            <p:cNvSpPr>
              <a:spLocks noChangeShapeType="1"/>
            </p:cNvSpPr>
            <p:nvPr/>
          </p:nvSpPr>
          <p:spPr bwMode="auto">
            <a:xfrm>
              <a:off x="3706" y="2460"/>
              <a:ext cx="21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0" name="Freeform 262"/>
            <p:cNvSpPr>
              <a:spLocks/>
            </p:cNvSpPr>
            <p:nvPr/>
          </p:nvSpPr>
          <p:spPr bwMode="auto">
            <a:xfrm>
              <a:off x="3693" y="2410"/>
              <a:ext cx="34" cy="55"/>
            </a:xfrm>
            <a:custGeom>
              <a:avLst/>
              <a:gdLst/>
              <a:ahLst/>
              <a:cxnLst>
                <a:cxn ang="0">
                  <a:pos x="69" y="111"/>
                </a:cxn>
                <a:cxn ang="0">
                  <a:pos x="27" y="9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9" y="111"/>
                </a:cxn>
              </a:cxnLst>
              <a:rect l="0" t="0" r="r" b="b"/>
              <a:pathLst>
                <a:path w="69" h="111">
                  <a:moveTo>
                    <a:pt x="69" y="111"/>
                  </a:moveTo>
                  <a:lnTo>
                    <a:pt x="27" y="99"/>
                  </a:lnTo>
                  <a:lnTo>
                    <a:pt x="0" y="0"/>
                  </a:lnTo>
                  <a:lnTo>
                    <a:pt x="0" y="0"/>
                  </a:lnTo>
                  <a:lnTo>
                    <a:pt x="69" y="11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1" name="Line 263"/>
            <p:cNvSpPr>
              <a:spLocks noChangeShapeType="1"/>
            </p:cNvSpPr>
            <p:nvPr/>
          </p:nvSpPr>
          <p:spPr bwMode="auto">
            <a:xfrm flipH="1" flipV="1">
              <a:off x="3706" y="2460"/>
              <a:ext cx="21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2" name="Line 264"/>
            <p:cNvSpPr>
              <a:spLocks noChangeShapeType="1"/>
            </p:cNvSpPr>
            <p:nvPr/>
          </p:nvSpPr>
          <p:spPr bwMode="auto">
            <a:xfrm flipH="1" flipV="1">
              <a:off x="3693" y="2410"/>
              <a:ext cx="13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3" name="Freeform 265"/>
            <p:cNvSpPr>
              <a:spLocks/>
            </p:cNvSpPr>
            <p:nvPr/>
          </p:nvSpPr>
          <p:spPr bwMode="auto">
            <a:xfrm>
              <a:off x="3727" y="2465"/>
              <a:ext cx="156" cy="250"/>
            </a:xfrm>
            <a:custGeom>
              <a:avLst/>
              <a:gdLst/>
              <a:ahLst/>
              <a:cxnLst>
                <a:cxn ang="0">
                  <a:pos x="311" y="499"/>
                </a:cxn>
                <a:cxn ang="0">
                  <a:pos x="311" y="499"/>
                </a:cxn>
                <a:cxn ang="0">
                  <a:pos x="190" y="48"/>
                </a:cxn>
                <a:cxn ang="0">
                  <a:pos x="0" y="0"/>
                </a:cxn>
                <a:cxn ang="0">
                  <a:pos x="311" y="499"/>
                </a:cxn>
              </a:cxnLst>
              <a:rect l="0" t="0" r="r" b="b"/>
              <a:pathLst>
                <a:path w="311" h="499">
                  <a:moveTo>
                    <a:pt x="311" y="499"/>
                  </a:moveTo>
                  <a:lnTo>
                    <a:pt x="311" y="499"/>
                  </a:lnTo>
                  <a:lnTo>
                    <a:pt x="190" y="48"/>
                  </a:lnTo>
                  <a:lnTo>
                    <a:pt x="0" y="0"/>
                  </a:lnTo>
                  <a:lnTo>
                    <a:pt x="311" y="49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4" name="Line 266"/>
            <p:cNvSpPr>
              <a:spLocks noChangeShapeType="1"/>
            </p:cNvSpPr>
            <p:nvPr/>
          </p:nvSpPr>
          <p:spPr bwMode="auto">
            <a:xfrm flipH="1" flipV="1">
              <a:off x="3822" y="2489"/>
              <a:ext cx="61" cy="2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5" name="Line 267"/>
            <p:cNvSpPr>
              <a:spLocks noChangeShapeType="1"/>
            </p:cNvSpPr>
            <p:nvPr/>
          </p:nvSpPr>
          <p:spPr bwMode="auto">
            <a:xfrm flipH="1" flipV="1">
              <a:off x="3727" y="2465"/>
              <a:ext cx="95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6" name="Freeform 268"/>
            <p:cNvSpPr>
              <a:spLocks/>
            </p:cNvSpPr>
            <p:nvPr/>
          </p:nvSpPr>
          <p:spPr bwMode="auto">
            <a:xfrm>
              <a:off x="3693" y="2410"/>
              <a:ext cx="129" cy="79"/>
            </a:xfrm>
            <a:custGeom>
              <a:avLst/>
              <a:gdLst/>
              <a:ahLst/>
              <a:cxnLst>
                <a:cxn ang="0">
                  <a:pos x="69" y="111"/>
                </a:cxn>
                <a:cxn ang="0">
                  <a:pos x="259" y="159"/>
                </a:cxn>
                <a:cxn ang="0">
                  <a:pos x="244" y="9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9" y="111"/>
                </a:cxn>
              </a:cxnLst>
              <a:rect l="0" t="0" r="r" b="b"/>
              <a:pathLst>
                <a:path w="259" h="159">
                  <a:moveTo>
                    <a:pt x="69" y="111"/>
                  </a:moveTo>
                  <a:lnTo>
                    <a:pt x="259" y="159"/>
                  </a:lnTo>
                  <a:lnTo>
                    <a:pt x="244" y="99"/>
                  </a:lnTo>
                  <a:lnTo>
                    <a:pt x="0" y="0"/>
                  </a:lnTo>
                  <a:lnTo>
                    <a:pt x="0" y="0"/>
                  </a:lnTo>
                  <a:lnTo>
                    <a:pt x="69" y="11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7" name="Line 269"/>
            <p:cNvSpPr>
              <a:spLocks noChangeShapeType="1"/>
            </p:cNvSpPr>
            <p:nvPr/>
          </p:nvSpPr>
          <p:spPr bwMode="auto">
            <a:xfrm>
              <a:off x="3727" y="2465"/>
              <a:ext cx="95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8" name="Line 270"/>
            <p:cNvSpPr>
              <a:spLocks noChangeShapeType="1"/>
            </p:cNvSpPr>
            <p:nvPr/>
          </p:nvSpPr>
          <p:spPr bwMode="auto">
            <a:xfrm flipH="1" flipV="1">
              <a:off x="3815" y="2460"/>
              <a:ext cx="7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9" name="Line 271"/>
            <p:cNvSpPr>
              <a:spLocks noChangeShapeType="1"/>
            </p:cNvSpPr>
            <p:nvPr/>
          </p:nvSpPr>
          <p:spPr bwMode="auto">
            <a:xfrm flipH="1" flipV="1">
              <a:off x="3693" y="2410"/>
              <a:ext cx="122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0" name="Freeform 272"/>
            <p:cNvSpPr>
              <a:spLocks/>
            </p:cNvSpPr>
            <p:nvPr/>
          </p:nvSpPr>
          <p:spPr bwMode="auto">
            <a:xfrm>
              <a:off x="2169" y="1186"/>
              <a:ext cx="100" cy="152"/>
            </a:xfrm>
            <a:custGeom>
              <a:avLst/>
              <a:gdLst/>
              <a:ahLst/>
              <a:cxnLst>
                <a:cxn ang="0">
                  <a:pos x="200" y="305"/>
                </a:cxn>
                <a:cxn ang="0">
                  <a:pos x="23" y="65"/>
                </a:cxn>
                <a:cxn ang="0">
                  <a:pos x="0" y="0"/>
                </a:cxn>
                <a:cxn ang="0">
                  <a:pos x="200" y="305"/>
                </a:cxn>
                <a:cxn ang="0">
                  <a:pos x="200" y="305"/>
                </a:cxn>
              </a:cxnLst>
              <a:rect l="0" t="0" r="r" b="b"/>
              <a:pathLst>
                <a:path w="200" h="305">
                  <a:moveTo>
                    <a:pt x="200" y="305"/>
                  </a:moveTo>
                  <a:lnTo>
                    <a:pt x="23" y="65"/>
                  </a:lnTo>
                  <a:lnTo>
                    <a:pt x="0" y="0"/>
                  </a:lnTo>
                  <a:lnTo>
                    <a:pt x="200" y="305"/>
                  </a:lnTo>
                  <a:lnTo>
                    <a:pt x="200" y="30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1" name="Freeform 273"/>
            <p:cNvSpPr>
              <a:spLocks/>
            </p:cNvSpPr>
            <p:nvPr/>
          </p:nvSpPr>
          <p:spPr bwMode="auto">
            <a:xfrm>
              <a:off x="2169" y="1186"/>
              <a:ext cx="100" cy="152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104" y="159"/>
                </a:cxn>
                <a:cxn ang="0">
                  <a:pos x="0" y="0"/>
                </a:cxn>
              </a:cxnLst>
              <a:rect l="0" t="0" r="r" b="b"/>
              <a:pathLst>
                <a:path w="104" h="159">
                  <a:moveTo>
                    <a:pt x="12" y="34"/>
                  </a:moveTo>
                  <a:lnTo>
                    <a:pt x="104" y="159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2" name="Freeform 274"/>
            <p:cNvSpPr>
              <a:spLocks/>
            </p:cNvSpPr>
            <p:nvPr/>
          </p:nvSpPr>
          <p:spPr bwMode="auto">
            <a:xfrm>
              <a:off x="2154" y="1174"/>
              <a:ext cx="27" cy="45"/>
            </a:xfrm>
            <a:custGeom>
              <a:avLst/>
              <a:gdLst/>
              <a:ahLst/>
              <a:cxnLst>
                <a:cxn ang="0">
                  <a:pos x="31" y="23"/>
                </a:cxn>
                <a:cxn ang="0">
                  <a:pos x="54" y="88"/>
                </a:cxn>
                <a:cxn ang="0">
                  <a:pos x="18" y="53"/>
                </a:cxn>
                <a:cxn ang="0">
                  <a:pos x="0" y="0"/>
                </a:cxn>
                <a:cxn ang="0">
                  <a:pos x="31" y="23"/>
                </a:cxn>
              </a:cxnLst>
              <a:rect l="0" t="0" r="r" b="b"/>
              <a:pathLst>
                <a:path w="54" h="88">
                  <a:moveTo>
                    <a:pt x="31" y="23"/>
                  </a:moveTo>
                  <a:lnTo>
                    <a:pt x="54" y="88"/>
                  </a:lnTo>
                  <a:lnTo>
                    <a:pt x="18" y="53"/>
                  </a:lnTo>
                  <a:lnTo>
                    <a:pt x="0" y="0"/>
                  </a:lnTo>
                  <a:lnTo>
                    <a:pt x="31" y="2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3" name="Line 275"/>
            <p:cNvSpPr>
              <a:spLocks noChangeShapeType="1"/>
            </p:cNvSpPr>
            <p:nvPr/>
          </p:nvSpPr>
          <p:spPr bwMode="auto">
            <a:xfrm flipH="1" flipV="1">
              <a:off x="2163" y="1201"/>
              <a:ext cx="18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4" name="Line 276"/>
            <p:cNvSpPr>
              <a:spLocks noChangeShapeType="1"/>
            </p:cNvSpPr>
            <p:nvPr/>
          </p:nvSpPr>
          <p:spPr bwMode="auto">
            <a:xfrm flipH="1" flipV="1">
              <a:off x="2154" y="1174"/>
              <a:ext cx="9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5" name="Line 277"/>
            <p:cNvSpPr>
              <a:spLocks noChangeShapeType="1"/>
            </p:cNvSpPr>
            <p:nvPr/>
          </p:nvSpPr>
          <p:spPr bwMode="auto">
            <a:xfrm>
              <a:off x="2154" y="1174"/>
              <a:ext cx="15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6" name="Freeform 278"/>
            <p:cNvSpPr>
              <a:spLocks/>
            </p:cNvSpPr>
            <p:nvPr/>
          </p:nvSpPr>
          <p:spPr bwMode="auto">
            <a:xfrm>
              <a:off x="2080" y="1122"/>
              <a:ext cx="83" cy="79"/>
            </a:xfrm>
            <a:custGeom>
              <a:avLst/>
              <a:gdLst/>
              <a:ahLst/>
              <a:cxnLst>
                <a:cxn ang="0">
                  <a:pos x="148" y="106"/>
                </a:cxn>
                <a:cxn ang="0">
                  <a:pos x="166" y="15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8" y="106"/>
                </a:cxn>
              </a:cxnLst>
              <a:rect l="0" t="0" r="r" b="b"/>
              <a:pathLst>
                <a:path w="166" h="159">
                  <a:moveTo>
                    <a:pt x="148" y="106"/>
                  </a:moveTo>
                  <a:lnTo>
                    <a:pt x="166" y="159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8" y="106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7" name="Line 279"/>
            <p:cNvSpPr>
              <a:spLocks noChangeShapeType="1"/>
            </p:cNvSpPr>
            <p:nvPr/>
          </p:nvSpPr>
          <p:spPr bwMode="auto">
            <a:xfrm>
              <a:off x="2154" y="1174"/>
              <a:ext cx="9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8" name="Line 280"/>
            <p:cNvSpPr>
              <a:spLocks noChangeShapeType="1"/>
            </p:cNvSpPr>
            <p:nvPr/>
          </p:nvSpPr>
          <p:spPr bwMode="auto">
            <a:xfrm flipH="1" flipV="1">
              <a:off x="2080" y="1122"/>
              <a:ext cx="83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9" name="Line 281"/>
            <p:cNvSpPr>
              <a:spLocks noChangeShapeType="1"/>
            </p:cNvSpPr>
            <p:nvPr/>
          </p:nvSpPr>
          <p:spPr bwMode="auto">
            <a:xfrm>
              <a:off x="2080" y="1122"/>
              <a:ext cx="74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0" name="Freeform 282"/>
            <p:cNvSpPr>
              <a:spLocks/>
            </p:cNvSpPr>
            <p:nvPr/>
          </p:nvSpPr>
          <p:spPr bwMode="auto">
            <a:xfrm>
              <a:off x="2181" y="1219"/>
              <a:ext cx="190" cy="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3" y="186"/>
                </a:cxn>
                <a:cxn ang="0">
                  <a:pos x="380" y="509"/>
                </a:cxn>
                <a:cxn ang="0">
                  <a:pos x="177" y="240"/>
                </a:cxn>
                <a:cxn ang="0">
                  <a:pos x="0" y="0"/>
                </a:cxn>
              </a:cxnLst>
              <a:rect l="0" t="0" r="r" b="b"/>
              <a:pathLst>
                <a:path w="380" h="509">
                  <a:moveTo>
                    <a:pt x="0" y="0"/>
                  </a:moveTo>
                  <a:lnTo>
                    <a:pt x="203" y="186"/>
                  </a:lnTo>
                  <a:lnTo>
                    <a:pt x="380" y="509"/>
                  </a:lnTo>
                  <a:lnTo>
                    <a:pt x="177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1" name="Freeform 283"/>
            <p:cNvSpPr>
              <a:spLocks/>
            </p:cNvSpPr>
            <p:nvPr/>
          </p:nvSpPr>
          <p:spPr bwMode="auto">
            <a:xfrm>
              <a:off x="2430" y="1540"/>
              <a:ext cx="43" cy="50"/>
            </a:xfrm>
            <a:custGeom>
              <a:avLst/>
              <a:gdLst/>
              <a:ahLst/>
              <a:cxnLst>
                <a:cxn ang="0">
                  <a:pos x="87" y="100"/>
                </a:cxn>
                <a:cxn ang="0">
                  <a:pos x="87" y="100"/>
                </a:cxn>
                <a:cxn ang="0">
                  <a:pos x="0" y="0"/>
                </a:cxn>
                <a:cxn ang="0">
                  <a:pos x="54" y="23"/>
                </a:cxn>
                <a:cxn ang="0">
                  <a:pos x="87" y="100"/>
                </a:cxn>
              </a:cxnLst>
              <a:rect l="0" t="0" r="r" b="b"/>
              <a:pathLst>
                <a:path w="87" h="100">
                  <a:moveTo>
                    <a:pt x="87" y="100"/>
                  </a:moveTo>
                  <a:lnTo>
                    <a:pt x="87" y="100"/>
                  </a:lnTo>
                  <a:lnTo>
                    <a:pt x="0" y="0"/>
                  </a:lnTo>
                  <a:lnTo>
                    <a:pt x="54" y="23"/>
                  </a:lnTo>
                  <a:lnTo>
                    <a:pt x="87" y="10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2" name="Line 284"/>
            <p:cNvSpPr>
              <a:spLocks noChangeShapeType="1"/>
            </p:cNvSpPr>
            <p:nvPr/>
          </p:nvSpPr>
          <p:spPr bwMode="auto">
            <a:xfrm flipH="1" flipV="1">
              <a:off x="2430" y="1540"/>
              <a:ext cx="43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3" name="Line 285"/>
            <p:cNvSpPr>
              <a:spLocks noChangeShapeType="1"/>
            </p:cNvSpPr>
            <p:nvPr/>
          </p:nvSpPr>
          <p:spPr bwMode="auto">
            <a:xfrm>
              <a:off x="2430" y="1540"/>
              <a:ext cx="2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4" name="Line 286"/>
            <p:cNvSpPr>
              <a:spLocks noChangeShapeType="1"/>
            </p:cNvSpPr>
            <p:nvPr/>
          </p:nvSpPr>
          <p:spPr bwMode="auto">
            <a:xfrm>
              <a:off x="2456" y="1552"/>
              <a:ext cx="17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5" name="Freeform 287"/>
            <p:cNvSpPr>
              <a:spLocks/>
            </p:cNvSpPr>
            <p:nvPr/>
          </p:nvSpPr>
          <p:spPr bwMode="auto">
            <a:xfrm>
              <a:off x="2371" y="1391"/>
              <a:ext cx="85" cy="161"/>
            </a:xfrm>
            <a:custGeom>
              <a:avLst/>
              <a:gdLst/>
              <a:ahLst/>
              <a:cxnLst>
                <a:cxn ang="0">
                  <a:pos x="171" y="320"/>
                </a:cxn>
                <a:cxn ang="0">
                  <a:pos x="117" y="297"/>
                </a:cxn>
                <a:cxn ang="0">
                  <a:pos x="0" y="163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171" y="320"/>
                </a:cxn>
              </a:cxnLst>
              <a:rect l="0" t="0" r="r" b="b"/>
              <a:pathLst>
                <a:path w="171" h="320">
                  <a:moveTo>
                    <a:pt x="171" y="320"/>
                  </a:moveTo>
                  <a:lnTo>
                    <a:pt x="117" y="297"/>
                  </a:lnTo>
                  <a:lnTo>
                    <a:pt x="0" y="163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171" y="32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6" name="Line 288"/>
            <p:cNvSpPr>
              <a:spLocks noChangeShapeType="1"/>
            </p:cNvSpPr>
            <p:nvPr/>
          </p:nvSpPr>
          <p:spPr bwMode="auto">
            <a:xfrm flipH="1" flipV="1">
              <a:off x="2430" y="1540"/>
              <a:ext cx="2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7" name="Line 289"/>
            <p:cNvSpPr>
              <a:spLocks noChangeShapeType="1"/>
            </p:cNvSpPr>
            <p:nvPr/>
          </p:nvSpPr>
          <p:spPr bwMode="auto">
            <a:xfrm flipH="1" flipV="1">
              <a:off x="2371" y="1473"/>
              <a:ext cx="59" cy="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8" name="Line 290"/>
            <p:cNvSpPr>
              <a:spLocks noChangeShapeType="1"/>
            </p:cNvSpPr>
            <p:nvPr/>
          </p:nvSpPr>
          <p:spPr bwMode="auto">
            <a:xfrm>
              <a:off x="2385" y="1391"/>
              <a:ext cx="71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9" name="Freeform 291"/>
            <p:cNvSpPr>
              <a:spLocks/>
            </p:cNvSpPr>
            <p:nvPr/>
          </p:nvSpPr>
          <p:spPr bwMode="auto">
            <a:xfrm>
              <a:off x="2283" y="1312"/>
              <a:ext cx="102" cy="161"/>
            </a:xfrm>
            <a:custGeom>
              <a:avLst/>
              <a:gdLst/>
              <a:ahLst/>
              <a:cxnLst>
                <a:cxn ang="0">
                  <a:pos x="177" y="323"/>
                </a:cxn>
                <a:cxn ang="0">
                  <a:pos x="206" y="160"/>
                </a:cxn>
                <a:cxn ang="0">
                  <a:pos x="0" y="0"/>
                </a:cxn>
                <a:cxn ang="0">
                  <a:pos x="177" y="323"/>
                </a:cxn>
                <a:cxn ang="0">
                  <a:pos x="177" y="323"/>
                </a:cxn>
              </a:cxnLst>
              <a:rect l="0" t="0" r="r" b="b"/>
              <a:pathLst>
                <a:path w="206" h="323">
                  <a:moveTo>
                    <a:pt x="177" y="323"/>
                  </a:moveTo>
                  <a:lnTo>
                    <a:pt x="206" y="160"/>
                  </a:lnTo>
                  <a:lnTo>
                    <a:pt x="0" y="0"/>
                  </a:lnTo>
                  <a:lnTo>
                    <a:pt x="177" y="323"/>
                  </a:lnTo>
                  <a:lnTo>
                    <a:pt x="177" y="32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0" name="Freeform 292"/>
            <p:cNvSpPr>
              <a:spLocks/>
            </p:cNvSpPr>
            <p:nvPr/>
          </p:nvSpPr>
          <p:spPr bwMode="auto">
            <a:xfrm>
              <a:off x="2283" y="1312"/>
              <a:ext cx="102" cy="161"/>
            </a:xfrm>
            <a:custGeom>
              <a:avLst/>
              <a:gdLst/>
              <a:ahLst/>
              <a:cxnLst>
                <a:cxn ang="0">
                  <a:pos x="92" y="168"/>
                </a:cxn>
                <a:cxn ang="0">
                  <a:pos x="0" y="0"/>
                </a:cxn>
                <a:cxn ang="0">
                  <a:pos x="107" y="83"/>
                </a:cxn>
              </a:cxnLst>
              <a:rect l="0" t="0" r="r" b="b"/>
              <a:pathLst>
                <a:path w="107" h="168">
                  <a:moveTo>
                    <a:pt x="92" y="168"/>
                  </a:moveTo>
                  <a:lnTo>
                    <a:pt x="0" y="0"/>
                  </a:lnTo>
                  <a:lnTo>
                    <a:pt x="107" y="8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1" name="Freeform 293"/>
            <p:cNvSpPr>
              <a:spLocks/>
            </p:cNvSpPr>
            <p:nvPr/>
          </p:nvSpPr>
          <p:spPr bwMode="auto">
            <a:xfrm>
              <a:off x="2473" y="1558"/>
              <a:ext cx="103" cy="140"/>
            </a:xfrm>
            <a:custGeom>
              <a:avLst/>
              <a:gdLst/>
              <a:ahLst/>
              <a:cxnLst>
                <a:cxn ang="0">
                  <a:pos x="207" y="278"/>
                </a:cxn>
                <a:cxn ang="0">
                  <a:pos x="207" y="278"/>
                </a:cxn>
                <a:cxn ang="0">
                  <a:pos x="0" y="63"/>
                </a:cxn>
                <a:cxn ang="0">
                  <a:pos x="9" y="0"/>
                </a:cxn>
                <a:cxn ang="0">
                  <a:pos x="115" y="38"/>
                </a:cxn>
                <a:cxn ang="0">
                  <a:pos x="207" y="278"/>
                </a:cxn>
              </a:cxnLst>
              <a:rect l="0" t="0" r="r" b="b"/>
              <a:pathLst>
                <a:path w="207" h="278">
                  <a:moveTo>
                    <a:pt x="207" y="278"/>
                  </a:moveTo>
                  <a:lnTo>
                    <a:pt x="207" y="278"/>
                  </a:lnTo>
                  <a:lnTo>
                    <a:pt x="0" y="63"/>
                  </a:lnTo>
                  <a:lnTo>
                    <a:pt x="9" y="0"/>
                  </a:lnTo>
                  <a:lnTo>
                    <a:pt x="115" y="38"/>
                  </a:lnTo>
                  <a:lnTo>
                    <a:pt x="207" y="27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2" name="Line 294"/>
            <p:cNvSpPr>
              <a:spLocks noChangeShapeType="1"/>
            </p:cNvSpPr>
            <p:nvPr/>
          </p:nvSpPr>
          <p:spPr bwMode="auto">
            <a:xfrm flipH="1" flipV="1">
              <a:off x="2473" y="1590"/>
              <a:ext cx="103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3" name="Line 295"/>
            <p:cNvSpPr>
              <a:spLocks noChangeShapeType="1"/>
            </p:cNvSpPr>
            <p:nvPr/>
          </p:nvSpPr>
          <p:spPr bwMode="auto">
            <a:xfrm>
              <a:off x="2478" y="1558"/>
              <a:ext cx="52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4" name="Line 296"/>
            <p:cNvSpPr>
              <a:spLocks noChangeShapeType="1"/>
            </p:cNvSpPr>
            <p:nvPr/>
          </p:nvSpPr>
          <p:spPr bwMode="auto">
            <a:xfrm>
              <a:off x="2530" y="1578"/>
              <a:ext cx="46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5" name="Freeform 297"/>
            <p:cNvSpPr>
              <a:spLocks/>
            </p:cNvSpPr>
            <p:nvPr/>
          </p:nvSpPr>
          <p:spPr bwMode="auto">
            <a:xfrm>
              <a:off x="2478" y="1472"/>
              <a:ext cx="52" cy="106"/>
            </a:xfrm>
            <a:custGeom>
              <a:avLst/>
              <a:gdLst/>
              <a:ahLst/>
              <a:cxnLst>
                <a:cxn ang="0">
                  <a:pos x="106" y="211"/>
                </a:cxn>
                <a:cxn ang="0">
                  <a:pos x="0" y="173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06" y="211"/>
                </a:cxn>
              </a:cxnLst>
              <a:rect l="0" t="0" r="r" b="b"/>
              <a:pathLst>
                <a:path w="106" h="211">
                  <a:moveTo>
                    <a:pt x="106" y="211"/>
                  </a:moveTo>
                  <a:lnTo>
                    <a:pt x="0" y="173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06" y="211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6" name="Line 298"/>
            <p:cNvSpPr>
              <a:spLocks noChangeShapeType="1"/>
            </p:cNvSpPr>
            <p:nvPr/>
          </p:nvSpPr>
          <p:spPr bwMode="auto">
            <a:xfrm flipH="1" flipV="1">
              <a:off x="2478" y="1558"/>
              <a:ext cx="52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7" name="Line 299"/>
            <p:cNvSpPr>
              <a:spLocks noChangeShapeType="1"/>
            </p:cNvSpPr>
            <p:nvPr/>
          </p:nvSpPr>
          <p:spPr bwMode="auto">
            <a:xfrm>
              <a:off x="2490" y="1472"/>
              <a:ext cx="4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8" name="Freeform 300"/>
            <p:cNvSpPr>
              <a:spLocks/>
            </p:cNvSpPr>
            <p:nvPr/>
          </p:nvSpPr>
          <p:spPr bwMode="auto">
            <a:xfrm>
              <a:off x="2456" y="1552"/>
              <a:ext cx="22" cy="38"/>
            </a:xfrm>
            <a:custGeom>
              <a:avLst/>
              <a:gdLst/>
              <a:ahLst/>
              <a:cxnLst>
                <a:cxn ang="0">
                  <a:pos x="33" y="77"/>
                </a:cxn>
                <a:cxn ang="0">
                  <a:pos x="33" y="77"/>
                </a:cxn>
                <a:cxn ang="0">
                  <a:pos x="42" y="14"/>
                </a:cxn>
                <a:cxn ang="0">
                  <a:pos x="0" y="0"/>
                </a:cxn>
                <a:cxn ang="0">
                  <a:pos x="33" y="77"/>
                </a:cxn>
              </a:cxnLst>
              <a:rect l="0" t="0" r="r" b="b"/>
              <a:pathLst>
                <a:path w="42" h="77">
                  <a:moveTo>
                    <a:pt x="33" y="77"/>
                  </a:moveTo>
                  <a:lnTo>
                    <a:pt x="33" y="77"/>
                  </a:lnTo>
                  <a:lnTo>
                    <a:pt x="42" y="14"/>
                  </a:lnTo>
                  <a:lnTo>
                    <a:pt x="0" y="0"/>
                  </a:lnTo>
                  <a:lnTo>
                    <a:pt x="33" y="7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9" name="Line 301"/>
            <p:cNvSpPr>
              <a:spLocks noChangeShapeType="1"/>
            </p:cNvSpPr>
            <p:nvPr/>
          </p:nvSpPr>
          <p:spPr bwMode="auto">
            <a:xfrm flipH="1" flipV="1">
              <a:off x="2456" y="1552"/>
              <a:ext cx="22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0" name="Line 302"/>
            <p:cNvSpPr>
              <a:spLocks noChangeShapeType="1"/>
            </p:cNvSpPr>
            <p:nvPr/>
          </p:nvSpPr>
          <p:spPr bwMode="auto">
            <a:xfrm>
              <a:off x="2456" y="1552"/>
              <a:ext cx="17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1" name="Freeform 303"/>
            <p:cNvSpPr>
              <a:spLocks/>
            </p:cNvSpPr>
            <p:nvPr/>
          </p:nvSpPr>
          <p:spPr bwMode="auto">
            <a:xfrm>
              <a:off x="2385" y="1391"/>
              <a:ext cx="105" cy="167"/>
            </a:xfrm>
            <a:custGeom>
              <a:avLst/>
              <a:gdLst/>
              <a:ahLst/>
              <a:cxnLst>
                <a:cxn ang="0">
                  <a:pos x="142" y="320"/>
                </a:cxn>
                <a:cxn ang="0">
                  <a:pos x="184" y="334"/>
                </a:cxn>
                <a:cxn ang="0">
                  <a:pos x="209" y="1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2" y="320"/>
                </a:cxn>
              </a:cxnLst>
              <a:rect l="0" t="0" r="r" b="b"/>
              <a:pathLst>
                <a:path w="209" h="334">
                  <a:moveTo>
                    <a:pt x="142" y="320"/>
                  </a:moveTo>
                  <a:lnTo>
                    <a:pt x="184" y="334"/>
                  </a:lnTo>
                  <a:lnTo>
                    <a:pt x="209" y="1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2" y="32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2" name="Line 304"/>
            <p:cNvSpPr>
              <a:spLocks noChangeShapeType="1"/>
            </p:cNvSpPr>
            <p:nvPr/>
          </p:nvSpPr>
          <p:spPr bwMode="auto">
            <a:xfrm>
              <a:off x="2456" y="1552"/>
              <a:ext cx="22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3" name="Line 305"/>
            <p:cNvSpPr>
              <a:spLocks noChangeShapeType="1"/>
            </p:cNvSpPr>
            <p:nvPr/>
          </p:nvSpPr>
          <p:spPr bwMode="auto">
            <a:xfrm flipH="1" flipV="1">
              <a:off x="2385" y="1391"/>
              <a:ext cx="105" cy="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4" name="Line 306"/>
            <p:cNvSpPr>
              <a:spLocks noChangeShapeType="1"/>
            </p:cNvSpPr>
            <p:nvPr/>
          </p:nvSpPr>
          <p:spPr bwMode="auto">
            <a:xfrm>
              <a:off x="2385" y="1391"/>
              <a:ext cx="71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5" name="Freeform 307"/>
            <p:cNvSpPr>
              <a:spLocks/>
            </p:cNvSpPr>
            <p:nvPr/>
          </p:nvSpPr>
          <p:spPr bwMode="auto">
            <a:xfrm>
              <a:off x="2576" y="1594"/>
              <a:ext cx="105" cy="199"/>
            </a:xfrm>
            <a:custGeom>
              <a:avLst/>
              <a:gdLst/>
              <a:ahLst/>
              <a:cxnLst>
                <a:cxn ang="0">
                  <a:pos x="209" y="399"/>
                </a:cxn>
                <a:cxn ang="0">
                  <a:pos x="209" y="399"/>
                </a:cxn>
                <a:cxn ang="0">
                  <a:pos x="0" y="207"/>
                </a:cxn>
                <a:cxn ang="0">
                  <a:pos x="27" y="0"/>
                </a:cxn>
                <a:cxn ang="0">
                  <a:pos x="77" y="15"/>
                </a:cxn>
                <a:cxn ang="0">
                  <a:pos x="209" y="399"/>
                </a:cxn>
              </a:cxnLst>
              <a:rect l="0" t="0" r="r" b="b"/>
              <a:pathLst>
                <a:path w="209" h="399">
                  <a:moveTo>
                    <a:pt x="209" y="399"/>
                  </a:moveTo>
                  <a:lnTo>
                    <a:pt x="209" y="399"/>
                  </a:lnTo>
                  <a:lnTo>
                    <a:pt x="0" y="207"/>
                  </a:lnTo>
                  <a:lnTo>
                    <a:pt x="27" y="0"/>
                  </a:lnTo>
                  <a:lnTo>
                    <a:pt x="77" y="15"/>
                  </a:lnTo>
                  <a:lnTo>
                    <a:pt x="209" y="39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6" name="Line 308"/>
            <p:cNvSpPr>
              <a:spLocks noChangeShapeType="1"/>
            </p:cNvSpPr>
            <p:nvPr/>
          </p:nvSpPr>
          <p:spPr bwMode="auto">
            <a:xfrm flipH="1" flipV="1">
              <a:off x="2576" y="1698"/>
              <a:ext cx="105" cy="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7" name="Line 309"/>
            <p:cNvSpPr>
              <a:spLocks noChangeShapeType="1"/>
            </p:cNvSpPr>
            <p:nvPr/>
          </p:nvSpPr>
          <p:spPr bwMode="auto">
            <a:xfrm>
              <a:off x="2590" y="1594"/>
              <a:ext cx="25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8" name="Line 310"/>
            <p:cNvSpPr>
              <a:spLocks noChangeShapeType="1"/>
            </p:cNvSpPr>
            <p:nvPr/>
          </p:nvSpPr>
          <p:spPr bwMode="auto">
            <a:xfrm>
              <a:off x="2615" y="1602"/>
              <a:ext cx="66" cy="1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9" name="Freeform 311"/>
            <p:cNvSpPr>
              <a:spLocks/>
            </p:cNvSpPr>
            <p:nvPr/>
          </p:nvSpPr>
          <p:spPr bwMode="auto">
            <a:xfrm>
              <a:off x="2590" y="1547"/>
              <a:ext cx="25" cy="55"/>
            </a:xfrm>
            <a:custGeom>
              <a:avLst/>
              <a:gdLst/>
              <a:ahLst/>
              <a:cxnLst>
                <a:cxn ang="0">
                  <a:pos x="50" y="109"/>
                </a:cxn>
                <a:cxn ang="0">
                  <a:pos x="0" y="94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50" y="109"/>
                </a:cxn>
              </a:cxnLst>
              <a:rect l="0" t="0" r="r" b="b"/>
              <a:pathLst>
                <a:path w="50" h="109">
                  <a:moveTo>
                    <a:pt x="50" y="109"/>
                  </a:moveTo>
                  <a:lnTo>
                    <a:pt x="0" y="94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50" y="10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0" name="Line 312"/>
            <p:cNvSpPr>
              <a:spLocks noChangeShapeType="1"/>
            </p:cNvSpPr>
            <p:nvPr/>
          </p:nvSpPr>
          <p:spPr bwMode="auto">
            <a:xfrm flipH="1" flipV="1">
              <a:off x="2590" y="1594"/>
              <a:ext cx="25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1" name="Line 313"/>
            <p:cNvSpPr>
              <a:spLocks noChangeShapeType="1"/>
            </p:cNvSpPr>
            <p:nvPr/>
          </p:nvSpPr>
          <p:spPr bwMode="auto">
            <a:xfrm>
              <a:off x="2596" y="1547"/>
              <a:ext cx="19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2" name="Freeform 314"/>
            <p:cNvSpPr>
              <a:spLocks/>
            </p:cNvSpPr>
            <p:nvPr/>
          </p:nvSpPr>
          <p:spPr bwMode="auto">
            <a:xfrm>
              <a:off x="2530" y="1578"/>
              <a:ext cx="60" cy="120"/>
            </a:xfrm>
            <a:custGeom>
              <a:avLst/>
              <a:gdLst/>
              <a:ahLst/>
              <a:cxnLst>
                <a:cxn ang="0">
                  <a:pos x="92" y="240"/>
                </a:cxn>
                <a:cxn ang="0">
                  <a:pos x="92" y="240"/>
                </a:cxn>
                <a:cxn ang="0">
                  <a:pos x="119" y="33"/>
                </a:cxn>
                <a:cxn ang="0">
                  <a:pos x="0" y="0"/>
                </a:cxn>
                <a:cxn ang="0">
                  <a:pos x="92" y="240"/>
                </a:cxn>
              </a:cxnLst>
              <a:rect l="0" t="0" r="r" b="b"/>
              <a:pathLst>
                <a:path w="119" h="240">
                  <a:moveTo>
                    <a:pt x="92" y="240"/>
                  </a:moveTo>
                  <a:lnTo>
                    <a:pt x="92" y="240"/>
                  </a:lnTo>
                  <a:lnTo>
                    <a:pt x="119" y="33"/>
                  </a:lnTo>
                  <a:lnTo>
                    <a:pt x="0" y="0"/>
                  </a:lnTo>
                  <a:lnTo>
                    <a:pt x="92" y="24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3" name="Line 315"/>
            <p:cNvSpPr>
              <a:spLocks noChangeShapeType="1"/>
            </p:cNvSpPr>
            <p:nvPr/>
          </p:nvSpPr>
          <p:spPr bwMode="auto">
            <a:xfrm flipH="1" flipV="1">
              <a:off x="2530" y="1578"/>
              <a:ext cx="60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4" name="Line 316"/>
            <p:cNvSpPr>
              <a:spLocks noChangeShapeType="1"/>
            </p:cNvSpPr>
            <p:nvPr/>
          </p:nvSpPr>
          <p:spPr bwMode="auto">
            <a:xfrm>
              <a:off x="2530" y="1578"/>
              <a:ext cx="46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5" name="Freeform 317"/>
            <p:cNvSpPr>
              <a:spLocks/>
            </p:cNvSpPr>
            <p:nvPr/>
          </p:nvSpPr>
          <p:spPr bwMode="auto">
            <a:xfrm>
              <a:off x="2490" y="1472"/>
              <a:ext cx="106" cy="122"/>
            </a:xfrm>
            <a:custGeom>
              <a:avLst/>
              <a:gdLst/>
              <a:ahLst/>
              <a:cxnLst>
                <a:cxn ang="0">
                  <a:pos x="81" y="211"/>
                </a:cxn>
                <a:cxn ang="0">
                  <a:pos x="200" y="244"/>
                </a:cxn>
                <a:cxn ang="0">
                  <a:pos x="211" y="15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1" y="211"/>
                </a:cxn>
              </a:cxnLst>
              <a:rect l="0" t="0" r="r" b="b"/>
              <a:pathLst>
                <a:path w="211" h="244">
                  <a:moveTo>
                    <a:pt x="81" y="211"/>
                  </a:moveTo>
                  <a:lnTo>
                    <a:pt x="200" y="244"/>
                  </a:lnTo>
                  <a:lnTo>
                    <a:pt x="211" y="15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1" y="211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6" name="Line 318"/>
            <p:cNvSpPr>
              <a:spLocks noChangeShapeType="1"/>
            </p:cNvSpPr>
            <p:nvPr/>
          </p:nvSpPr>
          <p:spPr bwMode="auto">
            <a:xfrm>
              <a:off x="2530" y="1578"/>
              <a:ext cx="60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7" name="Line 319"/>
            <p:cNvSpPr>
              <a:spLocks noChangeShapeType="1"/>
            </p:cNvSpPr>
            <p:nvPr/>
          </p:nvSpPr>
          <p:spPr bwMode="auto">
            <a:xfrm flipH="1" flipV="1">
              <a:off x="2490" y="1472"/>
              <a:ext cx="106" cy="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8" name="Line 320"/>
            <p:cNvSpPr>
              <a:spLocks noChangeShapeType="1"/>
            </p:cNvSpPr>
            <p:nvPr/>
          </p:nvSpPr>
          <p:spPr bwMode="auto">
            <a:xfrm>
              <a:off x="2490" y="1472"/>
              <a:ext cx="4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9" name="Freeform 321"/>
            <p:cNvSpPr>
              <a:spLocks/>
            </p:cNvSpPr>
            <p:nvPr/>
          </p:nvSpPr>
          <p:spPr bwMode="auto">
            <a:xfrm>
              <a:off x="2681" y="1624"/>
              <a:ext cx="106" cy="255"/>
            </a:xfrm>
            <a:custGeom>
              <a:avLst/>
              <a:gdLst/>
              <a:ahLst/>
              <a:cxnLst>
                <a:cxn ang="0">
                  <a:pos x="211" y="511"/>
                </a:cxn>
                <a:cxn ang="0">
                  <a:pos x="211" y="511"/>
                </a:cxn>
                <a:cxn ang="0">
                  <a:pos x="0" y="340"/>
                </a:cxn>
                <a:cxn ang="0">
                  <a:pos x="42" y="0"/>
                </a:cxn>
                <a:cxn ang="0">
                  <a:pos x="50" y="2"/>
                </a:cxn>
                <a:cxn ang="0">
                  <a:pos x="211" y="511"/>
                </a:cxn>
              </a:cxnLst>
              <a:rect l="0" t="0" r="r" b="b"/>
              <a:pathLst>
                <a:path w="211" h="511">
                  <a:moveTo>
                    <a:pt x="211" y="511"/>
                  </a:moveTo>
                  <a:lnTo>
                    <a:pt x="211" y="511"/>
                  </a:lnTo>
                  <a:lnTo>
                    <a:pt x="0" y="340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211" y="51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0" name="Line 322"/>
            <p:cNvSpPr>
              <a:spLocks noChangeShapeType="1"/>
            </p:cNvSpPr>
            <p:nvPr/>
          </p:nvSpPr>
          <p:spPr bwMode="auto">
            <a:xfrm flipH="1" flipV="1">
              <a:off x="2681" y="1793"/>
              <a:ext cx="106" cy="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1" name="Line 323"/>
            <p:cNvSpPr>
              <a:spLocks noChangeShapeType="1"/>
            </p:cNvSpPr>
            <p:nvPr/>
          </p:nvSpPr>
          <p:spPr bwMode="auto">
            <a:xfrm>
              <a:off x="2702" y="1624"/>
              <a:ext cx="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2" name="Line 324"/>
            <p:cNvSpPr>
              <a:spLocks noChangeShapeType="1"/>
            </p:cNvSpPr>
            <p:nvPr/>
          </p:nvSpPr>
          <p:spPr bwMode="auto">
            <a:xfrm>
              <a:off x="2706" y="1625"/>
              <a:ext cx="81" cy="2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3" name="Freeform 325"/>
            <p:cNvSpPr>
              <a:spLocks/>
            </p:cNvSpPr>
            <p:nvPr/>
          </p:nvSpPr>
          <p:spPr bwMode="auto">
            <a:xfrm>
              <a:off x="2702" y="1617"/>
              <a:ext cx="4" cy="8"/>
            </a:xfrm>
            <a:custGeom>
              <a:avLst/>
              <a:gdLst/>
              <a:ahLst/>
              <a:cxnLst>
                <a:cxn ang="0">
                  <a:pos x="8" y="15"/>
                </a:cxn>
                <a:cxn ang="0">
                  <a:pos x="0" y="1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8" y="15"/>
                </a:cxn>
              </a:cxnLst>
              <a:rect l="0" t="0" r="r" b="b"/>
              <a:pathLst>
                <a:path w="8" h="15">
                  <a:moveTo>
                    <a:pt x="8" y="15"/>
                  </a:moveTo>
                  <a:lnTo>
                    <a:pt x="0" y="13"/>
                  </a:lnTo>
                  <a:lnTo>
                    <a:pt x="2" y="0"/>
                  </a:lnTo>
                  <a:lnTo>
                    <a:pt x="2" y="0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4" name="Line 326"/>
            <p:cNvSpPr>
              <a:spLocks noChangeShapeType="1"/>
            </p:cNvSpPr>
            <p:nvPr/>
          </p:nvSpPr>
          <p:spPr bwMode="auto">
            <a:xfrm flipH="1" flipV="1">
              <a:off x="2702" y="1624"/>
              <a:ext cx="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5" name="Line 327"/>
            <p:cNvSpPr>
              <a:spLocks noChangeShapeType="1"/>
            </p:cNvSpPr>
            <p:nvPr/>
          </p:nvSpPr>
          <p:spPr bwMode="auto">
            <a:xfrm>
              <a:off x="2703" y="1617"/>
              <a:ext cx="3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6" name="Freeform 328"/>
            <p:cNvSpPr>
              <a:spLocks/>
            </p:cNvSpPr>
            <p:nvPr/>
          </p:nvSpPr>
          <p:spPr bwMode="auto">
            <a:xfrm>
              <a:off x="2615" y="1602"/>
              <a:ext cx="87" cy="191"/>
            </a:xfrm>
            <a:custGeom>
              <a:avLst/>
              <a:gdLst/>
              <a:ahLst/>
              <a:cxnLst>
                <a:cxn ang="0">
                  <a:pos x="132" y="384"/>
                </a:cxn>
                <a:cxn ang="0">
                  <a:pos x="132" y="384"/>
                </a:cxn>
                <a:cxn ang="0">
                  <a:pos x="174" y="44"/>
                </a:cxn>
                <a:cxn ang="0">
                  <a:pos x="0" y="0"/>
                </a:cxn>
                <a:cxn ang="0">
                  <a:pos x="132" y="384"/>
                </a:cxn>
              </a:cxnLst>
              <a:rect l="0" t="0" r="r" b="b"/>
              <a:pathLst>
                <a:path w="174" h="384">
                  <a:moveTo>
                    <a:pt x="132" y="384"/>
                  </a:moveTo>
                  <a:lnTo>
                    <a:pt x="132" y="384"/>
                  </a:lnTo>
                  <a:lnTo>
                    <a:pt x="174" y="44"/>
                  </a:lnTo>
                  <a:lnTo>
                    <a:pt x="0" y="0"/>
                  </a:lnTo>
                  <a:lnTo>
                    <a:pt x="132" y="38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7" name="Line 329"/>
            <p:cNvSpPr>
              <a:spLocks noChangeShapeType="1"/>
            </p:cNvSpPr>
            <p:nvPr/>
          </p:nvSpPr>
          <p:spPr bwMode="auto">
            <a:xfrm flipH="1" flipV="1">
              <a:off x="2615" y="1602"/>
              <a:ext cx="87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8" name="Line 330"/>
            <p:cNvSpPr>
              <a:spLocks noChangeShapeType="1"/>
            </p:cNvSpPr>
            <p:nvPr/>
          </p:nvSpPr>
          <p:spPr bwMode="auto">
            <a:xfrm>
              <a:off x="2615" y="1602"/>
              <a:ext cx="66" cy="1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9" name="Freeform 331"/>
            <p:cNvSpPr>
              <a:spLocks/>
            </p:cNvSpPr>
            <p:nvPr/>
          </p:nvSpPr>
          <p:spPr bwMode="auto">
            <a:xfrm>
              <a:off x="2596" y="1547"/>
              <a:ext cx="107" cy="77"/>
            </a:xfrm>
            <a:custGeom>
              <a:avLst/>
              <a:gdLst/>
              <a:ahLst/>
              <a:cxnLst>
                <a:cxn ang="0">
                  <a:pos x="39" y="109"/>
                </a:cxn>
                <a:cxn ang="0">
                  <a:pos x="213" y="153"/>
                </a:cxn>
                <a:cxn ang="0">
                  <a:pos x="215" y="14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9" y="109"/>
                </a:cxn>
              </a:cxnLst>
              <a:rect l="0" t="0" r="r" b="b"/>
              <a:pathLst>
                <a:path w="215" h="153">
                  <a:moveTo>
                    <a:pt x="39" y="109"/>
                  </a:moveTo>
                  <a:lnTo>
                    <a:pt x="213" y="153"/>
                  </a:lnTo>
                  <a:lnTo>
                    <a:pt x="215" y="14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10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0" name="Line 332"/>
            <p:cNvSpPr>
              <a:spLocks noChangeShapeType="1"/>
            </p:cNvSpPr>
            <p:nvPr/>
          </p:nvSpPr>
          <p:spPr bwMode="auto">
            <a:xfrm>
              <a:off x="2615" y="1602"/>
              <a:ext cx="87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1" name="Line 333"/>
            <p:cNvSpPr>
              <a:spLocks noChangeShapeType="1"/>
            </p:cNvSpPr>
            <p:nvPr/>
          </p:nvSpPr>
          <p:spPr bwMode="auto">
            <a:xfrm flipH="1" flipV="1">
              <a:off x="2596" y="1547"/>
              <a:ext cx="107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2" name="Line 334"/>
            <p:cNvSpPr>
              <a:spLocks noChangeShapeType="1"/>
            </p:cNvSpPr>
            <p:nvPr/>
          </p:nvSpPr>
          <p:spPr bwMode="auto">
            <a:xfrm>
              <a:off x="2596" y="1547"/>
              <a:ext cx="19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3" name="Freeform 335"/>
            <p:cNvSpPr>
              <a:spLocks/>
            </p:cNvSpPr>
            <p:nvPr/>
          </p:nvSpPr>
          <p:spPr bwMode="auto">
            <a:xfrm>
              <a:off x="2787" y="1688"/>
              <a:ext cx="107" cy="267"/>
            </a:xfrm>
            <a:custGeom>
              <a:avLst/>
              <a:gdLst/>
              <a:ahLst/>
              <a:cxnLst>
                <a:cxn ang="0">
                  <a:pos x="215" y="534"/>
                </a:cxn>
                <a:cxn ang="0">
                  <a:pos x="0" y="382"/>
                </a:cxn>
                <a:cxn ang="0">
                  <a:pos x="52" y="0"/>
                </a:cxn>
                <a:cxn ang="0">
                  <a:pos x="215" y="534"/>
                </a:cxn>
                <a:cxn ang="0">
                  <a:pos x="215" y="534"/>
                </a:cxn>
              </a:cxnLst>
              <a:rect l="0" t="0" r="r" b="b"/>
              <a:pathLst>
                <a:path w="215" h="534">
                  <a:moveTo>
                    <a:pt x="215" y="534"/>
                  </a:moveTo>
                  <a:lnTo>
                    <a:pt x="0" y="382"/>
                  </a:lnTo>
                  <a:lnTo>
                    <a:pt x="52" y="0"/>
                  </a:lnTo>
                  <a:lnTo>
                    <a:pt x="215" y="534"/>
                  </a:lnTo>
                  <a:lnTo>
                    <a:pt x="215" y="53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4" name="Freeform 336"/>
            <p:cNvSpPr>
              <a:spLocks/>
            </p:cNvSpPr>
            <p:nvPr/>
          </p:nvSpPr>
          <p:spPr bwMode="auto">
            <a:xfrm>
              <a:off x="2787" y="1688"/>
              <a:ext cx="107" cy="267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112" y="278"/>
                </a:cxn>
                <a:cxn ang="0">
                  <a:pos x="0" y="199"/>
                </a:cxn>
              </a:cxnLst>
              <a:rect l="0" t="0" r="r" b="b"/>
              <a:pathLst>
                <a:path w="112" h="278">
                  <a:moveTo>
                    <a:pt x="27" y="0"/>
                  </a:moveTo>
                  <a:lnTo>
                    <a:pt x="112" y="278"/>
                  </a:lnTo>
                  <a:lnTo>
                    <a:pt x="0" y="19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5" name="Freeform 337"/>
            <p:cNvSpPr>
              <a:spLocks/>
            </p:cNvSpPr>
            <p:nvPr/>
          </p:nvSpPr>
          <p:spPr bwMode="auto">
            <a:xfrm>
              <a:off x="2706" y="1625"/>
              <a:ext cx="107" cy="254"/>
            </a:xfrm>
            <a:custGeom>
              <a:avLst/>
              <a:gdLst/>
              <a:ahLst/>
              <a:cxnLst>
                <a:cxn ang="0">
                  <a:pos x="161" y="509"/>
                </a:cxn>
                <a:cxn ang="0">
                  <a:pos x="161" y="509"/>
                </a:cxn>
                <a:cxn ang="0">
                  <a:pos x="213" y="127"/>
                </a:cxn>
                <a:cxn ang="0">
                  <a:pos x="29" y="8"/>
                </a:cxn>
                <a:cxn ang="0">
                  <a:pos x="0" y="0"/>
                </a:cxn>
                <a:cxn ang="0">
                  <a:pos x="161" y="509"/>
                </a:cxn>
              </a:cxnLst>
              <a:rect l="0" t="0" r="r" b="b"/>
              <a:pathLst>
                <a:path w="213" h="509">
                  <a:moveTo>
                    <a:pt x="161" y="509"/>
                  </a:moveTo>
                  <a:lnTo>
                    <a:pt x="161" y="509"/>
                  </a:lnTo>
                  <a:lnTo>
                    <a:pt x="213" y="127"/>
                  </a:lnTo>
                  <a:lnTo>
                    <a:pt x="29" y="8"/>
                  </a:lnTo>
                  <a:lnTo>
                    <a:pt x="0" y="0"/>
                  </a:lnTo>
                  <a:lnTo>
                    <a:pt x="161" y="50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6" name="Line 338"/>
            <p:cNvSpPr>
              <a:spLocks noChangeShapeType="1"/>
            </p:cNvSpPr>
            <p:nvPr/>
          </p:nvSpPr>
          <p:spPr bwMode="auto">
            <a:xfrm flipH="1" flipV="1">
              <a:off x="2720" y="1628"/>
              <a:ext cx="93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7" name="Line 339"/>
            <p:cNvSpPr>
              <a:spLocks noChangeShapeType="1"/>
            </p:cNvSpPr>
            <p:nvPr/>
          </p:nvSpPr>
          <p:spPr bwMode="auto">
            <a:xfrm flipH="1" flipV="1">
              <a:off x="2706" y="1625"/>
              <a:ext cx="14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8" name="Line 340"/>
            <p:cNvSpPr>
              <a:spLocks noChangeShapeType="1"/>
            </p:cNvSpPr>
            <p:nvPr/>
          </p:nvSpPr>
          <p:spPr bwMode="auto">
            <a:xfrm>
              <a:off x="2706" y="1625"/>
              <a:ext cx="81" cy="2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9" name="Freeform 341"/>
            <p:cNvSpPr>
              <a:spLocks/>
            </p:cNvSpPr>
            <p:nvPr/>
          </p:nvSpPr>
          <p:spPr bwMode="auto">
            <a:xfrm>
              <a:off x="2703" y="1617"/>
              <a:ext cx="17" cy="11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35" y="2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15"/>
                </a:cxn>
              </a:cxnLst>
              <a:rect l="0" t="0" r="r" b="b"/>
              <a:pathLst>
                <a:path w="35" h="23">
                  <a:moveTo>
                    <a:pt x="6" y="15"/>
                  </a:moveTo>
                  <a:lnTo>
                    <a:pt x="35" y="23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0" name="Line 342"/>
            <p:cNvSpPr>
              <a:spLocks noChangeShapeType="1"/>
            </p:cNvSpPr>
            <p:nvPr/>
          </p:nvSpPr>
          <p:spPr bwMode="auto">
            <a:xfrm>
              <a:off x="2706" y="1625"/>
              <a:ext cx="14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1" name="Line 343"/>
            <p:cNvSpPr>
              <a:spLocks noChangeShapeType="1"/>
            </p:cNvSpPr>
            <p:nvPr/>
          </p:nvSpPr>
          <p:spPr bwMode="auto">
            <a:xfrm flipH="1" flipV="1">
              <a:off x="2703" y="1617"/>
              <a:ext cx="17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2" name="Line 344"/>
            <p:cNvSpPr>
              <a:spLocks noChangeShapeType="1"/>
            </p:cNvSpPr>
            <p:nvPr/>
          </p:nvSpPr>
          <p:spPr bwMode="auto">
            <a:xfrm>
              <a:off x="2703" y="1617"/>
              <a:ext cx="3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3" name="Freeform 345"/>
            <p:cNvSpPr>
              <a:spLocks/>
            </p:cNvSpPr>
            <p:nvPr/>
          </p:nvSpPr>
          <p:spPr bwMode="auto">
            <a:xfrm>
              <a:off x="2899" y="1959"/>
              <a:ext cx="105" cy="79"/>
            </a:xfrm>
            <a:custGeom>
              <a:avLst/>
              <a:gdLst/>
              <a:ahLst/>
              <a:cxnLst>
                <a:cxn ang="0">
                  <a:pos x="209" y="160"/>
                </a:cxn>
                <a:cxn ang="0">
                  <a:pos x="209" y="160"/>
                </a:cxn>
                <a:cxn ang="0">
                  <a:pos x="0" y="0"/>
                </a:cxn>
                <a:cxn ang="0">
                  <a:pos x="179" y="52"/>
                </a:cxn>
                <a:cxn ang="0">
                  <a:pos x="209" y="160"/>
                </a:cxn>
              </a:cxnLst>
              <a:rect l="0" t="0" r="r" b="b"/>
              <a:pathLst>
                <a:path w="209" h="160">
                  <a:moveTo>
                    <a:pt x="209" y="160"/>
                  </a:moveTo>
                  <a:lnTo>
                    <a:pt x="209" y="160"/>
                  </a:lnTo>
                  <a:lnTo>
                    <a:pt x="0" y="0"/>
                  </a:lnTo>
                  <a:lnTo>
                    <a:pt x="179" y="52"/>
                  </a:lnTo>
                  <a:lnTo>
                    <a:pt x="209" y="16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4" name="Line 346"/>
            <p:cNvSpPr>
              <a:spLocks noChangeShapeType="1"/>
            </p:cNvSpPr>
            <p:nvPr/>
          </p:nvSpPr>
          <p:spPr bwMode="auto">
            <a:xfrm flipH="1" flipV="1">
              <a:off x="2899" y="1959"/>
              <a:ext cx="105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5" name="Line 347"/>
            <p:cNvSpPr>
              <a:spLocks noChangeShapeType="1"/>
            </p:cNvSpPr>
            <p:nvPr/>
          </p:nvSpPr>
          <p:spPr bwMode="auto">
            <a:xfrm>
              <a:off x="2899" y="1959"/>
              <a:ext cx="89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6" name="Line 348"/>
            <p:cNvSpPr>
              <a:spLocks noChangeShapeType="1"/>
            </p:cNvSpPr>
            <p:nvPr/>
          </p:nvSpPr>
          <p:spPr bwMode="auto">
            <a:xfrm>
              <a:off x="2988" y="1985"/>
              <a:ext cx="16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7" name="Freeform 349"/>
            <p:cNvSpPr>
              <a:spLocks/>
            </p:cNvSpPr>
            <p:nvPr/>
          </p:nvSpPr>
          <p:spPr bwMode="auto">
            <a:xfrm>
              <a:off x="2894" y="1749"/>
              <a:ext cx="94" cy="236"/>
            </a:xfrm>
            <a:custGeom>
              <a:avLst/>
              <a:gdLst/>
              <a:ahLst/>
              <a:cxnLst>
                <a:cxn ang="0">
                  <a:pos x="189" y="470"/>
                </a:cxn>
                <a:cxn ang="0">
                  <a:pos x="10" y="418"/>
                </a:cxn>
                <a:cxn ang="0">
                  <a:pos x="0" y="411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9" y="470"/>
                </a:cxn>
              </a:cxnLst>
              <a:rect l="0" t="0" r="r" b="b"/>
              <a:pathLst>
                <a:path w="189" h="470">
                  <a:moveTo>
                    <a:pt x="189" y="470"/>
                  </a:moveTo>
                  <a:lnTo>
                    <a:pt x="10" y="418"/>
                  </a:lnTo>
                  <a:lnTo>
                    <a:pt x="0" y="411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9" y="47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8" name="Line 350"/>
            <p:cNvSpPr>
              <a:spLocks noChangeShapeType="1"/>
            </p:cNvSpPr>
            <p:nvPr/>
          </p:nvSpPr>
          <p:spPr bwMode="auto">
            <a:xfrm flipH="1" flipV="1">
              <a:off x="2899" y="1959"/>
              <a:ext cx="89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9" name="Line 351"/>
            <p:cNvSpPr>
              <a:spLocks noChangeShapeType="1"/>
            </p:cNvSpPr>
            <p:nvPr/>
          </p:nvSpPr>
          <p:spPr bwMode="auto">
            <a:xfrm flipH="1" flipV="1">
              <a:off x="2894" y="1955"/>
              <a:ext cx="5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0" name="Line 352"/>
            <p:cNvSpPr>
              <a:spLocks noChangeShapeType="1"/>
            </p:cNvSpPr>
            <p:nvPr/>
          </p:nvSpPr>
          <p:spPr bwMode="auto">
            <a:xfrm>
              <a:off x="2923" y="1749"/>
              <a:ext cx="65" cy="2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1" name="Freeform 353"/>
            <p:cNvSpPr>
              <a:spLocks/>
            </p:cNvSpPr>
            <p:nvPr/>
          </p:nvSpPr>
          <p:spPr bwMode="auto">
            <a:xfrm>
              <a:off x="2813" y="1688"/>
              <a:ext cx="110" cy="267"/>
            </a:xfrm>
            <a:custGeom>
              <a:avLst/>
              <a:gdLst/>
              <a:ahLst/>
              <a:cxnLst>
                <a:cxn ang="0">
                  <a:pos x="163" y="534"/>
                </a:cxn>
                <a:cxn ang="0">
                  <a:pos x="221" y="123"/>
                </a:cxn>
                <a:cxn ang="0">
                  <a:pos x="0" y="0"/>
                </a:cxn>
                <a:cxn ang="0">
                  <a:pos x="163" y="534"/>
                </a:cxn>
                <a:cxn ang="0">
                  <a:pos x="163" y="534"/>
                </a:cxn>
              </a:cxnLst>
              <a:rect l="0" t="0" r="r" b="b"/>
              <a:pathLst>
                <a:path w="221" h="534">
                  <a:moveTo>
                    <a:pt x="163" y="534"/>
                  </a:moveTo>
                  <a:lnTo>
                    <a:pt x="221" y="123"/>
                  </a:lnTo>
                  <a:lnTo>
                    <a:pt x="0" y="0"/>
                  </a:lnTo>
                  <a:lnTo>
                    <a:pt x="163" y="534"/>
                  </a:lnTo>
                  <a:lnTo>
                    <a:pt x="163" y="53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2" name="Freeform 354"/>
            <p:cNvSpPr>
              <a:spLocks/>
            </p:cNvSpPr>
            <p:nvPr/>
          </p:nvSpPr>
          <p:spPr bwMode="auto">
            <a:xfrm>
              <a:off x="2813" y="1688"/>
              <a:ext cx="110" cy="267"/>
            </a:xfrm>
            <a:custGeom>
              <a:avLst/>
              <a:gdLst/>
              <a:ahLst/>
              <a:cxnLst>
                <a:cxn ang="0">
                  <a:pos x="85" y="278"/>
                </a:cxn>
                <a:cxn ang="0">
                  <a:pos x="0" y="0"/>
                </a:cxn>
                <a:cxn ang="0">
                  <a:pos x="115" y="64"/>
                </a:cxn>
              </a:cxnLst>
              <a:rect l="0" t="0" r="r" b="b"/>
              <a:pathLst>
                <a:path w="115" h="278">
                  <a:moveTo>
                    <a:pt x="85" y="278"/>
                  </a:moveTo>
                  <a:lnTo>
                    <a:pt x="0" y="0"/>
                  </a:lnTo>
                  <a:lnTo>
                    <a:pt x="115" y="6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3" name="Freeform 355"/>
            <p:cNvSpPr>
              <a:spLocks/>
            </p:cNvSpPr>
            <p:nvPr/>
          </p:nvSpPr>
          <p:spPr bwMode="auto">
            <a:xfrm>
              <a:off x="2988" y="1985"/>
              <a:ext cx="126" cy="119"/>
            </a:xfrm>
            <a:custGeom>
              <a:avLst/>
              <a:gdLst/>
              <a:ahLst/>
              <a:cxnLst>
                <a:cxn ang="0">
                  <a:pos x="251" y="238"/>
                </a:cxn>
                <a:cxn ang="0">
                  <a:pos x="251" y="238"/>
                </a:cxn>
                <a:cxn ang="0">
                  <a:pos x="30" y="108"/>
                </a:cxn>
                <a:cxn ang="0">
                  <a:pos x="0" y="0"/>
                </a:cxn>
                <a:cxn ang="0">
                  <a:pos x="142" y="37"/>
                </a:cxn>
                <a:cxn ang="0">
                  <a:pos x="251" y="238"/>
                </a:cxn>
              </a:cxnLst>
              <a:rect l="0" t="0" r="r" b="b"/>
              <a:pathLst>
                <a:path w="251" h="238">
                  <a:moveTo>
                    <a:pt x="251" y="238"/>
                  </a:moveTo>
                  <a:lnTo>
                    <a:pt x="251" y="238"/>
                  </a:lnTo>
                  <a:lnTo>
                    <a:pt x="30" y="108"/>
                  </a:lnTo>
                  <a:lnTo>
                    <a:pt x="0" y="0"/>
                  </a:lnTo>
                  <a:lnTo>
                    <a:pt x="142" y="37"/>
                  </a:lnTo>
                  <a:lnTo>
                    <a:pt x="251" y="23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4" name="Line 356"/>
            <p:cNvSpPr>
              <a:spLocks noChangeShapeType="1"/>
            </p:cNvSpPr>
            <p:nvPr/>
          </p:nvSpPr>
          <p:spPr bwMode="auto">
            <a:xfrm flipH="1" flipV="1">
              <a:off x="3004" y="2038"/>
              <a:ext cx="110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5" name="Line 357"/>
            <p:cNvSpPr>
              <a:spLocks noChangeShapeType="1"/>
            </p:cNvSpPr>
            <p:nvPr/>
          </p:nvSpPr>
          <p:spPr bwMode="auto">
            <a:xfrm flipH="1" flipV="1">
              <a:off x="2988" y="1985"/>
              <a:ext cx="16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6" name="Line 358"/>
            <p:cNvSpPr>
              <a:spLocks noChangeShapeType="1"/>
            </p:cNvSpPr>
            <p:nvPr/>
          </p:nvSpPr>
          <p:spPr bwMode="auto">
            <a:xfrm>
              <a:off x="2988" y="1985"/>
              <a:ext cx="71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7" name="Freeform 359"/>
            <p:cNvSpPr>
              <a:spLocks/>
            </p:cNvSpPr>
            <p:nvPr/>
          </p:nvSpPr>
          <p:spPr bwMode="auto">
            <a:xfrm>
              <a:off x="2923" y="1749"/>
              <a:ext cx="136" cy="254"/>
            </a:xfrm>
            <a:custGeom>
              <a:avLst/>
              <a:gdLst/>
              <a:ahLst/>
              <a:cxnLst>
                <a:cxn ang="0">
                  <a:pos x="273" y="507"/>
                </a:cxn>
                <a:cxn ang="0">
                  <a:pos x="131" y="4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3" y="507"/>
                </a:cxn>
              </a:cxnLst>
              <a:rect l="0" t="0" r="r" b="b"/>
              <a:pathLst>
                <a:path w="273" h="507">
                  <a:moveTo>
                    <a:pt x="273" y="507"/>
                  </a:moveTo>
                  <a:lnTo>
                    <a:pt x="131" y="4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73" y="50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8" name="Line 360"/>
            <p:cNvSpPr>
              <a:spLocks noChangeShapeType="1"/>
            </p:cNvSpPr>
            <p:nvPr/>
          </p:nvSpPr>
          <p:spPr bwMode="auto">
            <a:xfrm flipH="1" flipV="1">
              <a:off x="2988" y="1985"/>
              <a:ext cx="71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9" name="Line 361"/>
            <p:cNvSpPr>
              <a:spLocks noChangeShapeType="1"/>
            </p:cNvSpPr>
            <p:nvPr/>
          </p:nvSpPr>
          <p:spPr bwMode="auto">
            <a:xfrm flipH="1" flipV="1">
              <a:off x="2923" y="1749"/>
              <a:ext cx="65" cy="2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0" name="Freeform 362"/>
            <p:cNvSpPr>
              <a:spLocks/>
            </p:cNvSpPr>
            <p:nvPr/>
          </p:nvSpPr>
          <p:spPr bwMode="auto">
            <a:xfrm>
              <a:off x="3059" y="2003"/>
              <a:ext cx="55" cy="101"/>
            </a:xfrm>
            <a:custGeom>
              <a:avLst/>
              <a:gdLst/>
              <a:ahLst/>
              <a:cxnLst>
                <a:cxn ang="0">
                  <a:pos x="109" y="201"/>
                </a:cxn>
                <a:cxn ang="0">
                  <a:pos x="109" y="201"/>
                </a:cxn>
                <a:cxn ang="0">
                  <a:pos x="57" y="15"/>
                </a:cxn>
                <a:cxn ang="0">
                  <a:pos x="0" y="0"/>
                </a:cxn>
                <a:cxn ang="0">
                  <a:pos x="109" y="201"/>
                </a:cxn>
              </a:cxnLst>
              <a:rect l="0" t="0" r="r" b="b"/>
              <a:pathLst>
                <a:path w="109" h="201">
                  <a:moveTo>
                    <a:pt x="109" y="201"/>
                  </a:moveTo>
                  <a:lnTo>
                    <a:pt x="109" y="201"/>
                  </a:lnTo>
                  <a:lnTo>
                    <a:pt x="57" y="15"/>
                  </a:lnTo>
                  <a:lnTo>
                    <a:pt x="0" y="0"/>
                  </a:lnTo>
                  <a:lnTo>
                    <a:pt x="109" y="20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1" name="Line 363"/>
            <p:cNvSpPr>
              <a:spLocks noChangeShapeType="1"/>
            </p:cNvSpPr>
            <p:nvPr/>
          </p:nvSpPr>
          <p:spPr bwMode="auto">
            <a:xfrm flipH="1" flipV="1">
              <a:off x="3088" y="2010"/>
              <a:ext cx="26" cy="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2" name="Line 364"/>
            <p:cNvSpPr>
              <a:spLocks noChangeShapeType="1"/>
            </p:cNvSpPr>
            <p:nvPr/>
          </p:nvSpPr>
          <p:spPr bwMode="auto">
            <a:xfrm flipH="1" flipV="1">
              <a:off x="3059" y="2003"/>
              <a:ext cx="2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3" name="Freeform 365"/>
            <p:cNvSpPr>
              <a:spLocks/>
            </p:cNvSpPr>
            <p:nvPr/>
          </p:nvSpPr>
          <p:spPr bwMode="auto">
            <a:xfrm>
              <a:off x="2923" y="1749"/>
              <a:ext cx="165" cy="261"/>
            </a:xfrm>
            <a:custGeom>
              <a:avLst/>
              <a:gdLst/>
              <a:ahLst/>
              <a:cxnLst>
                <a:cxn ang="0">
                  <a:pos x="273" y="507"/>
                </a:cxn>
                <a:cxn ang="0">
                  <a:pos x="330" y="522"/>
                </a:cxn>
                <a:cxn ang="0">
                  <a:pos x="223" y="14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3" y="507"/>
                </a:cxn>
              </a:cxnLst>
              <a:rect l="0" t="0" r="r" b="b"/>
              <a:pathLst>
                <a:path w="330" h="522">
                  <a:moveTo>
                    <a:pt x="273" y="507"/>
                  </a:moveTo>
                  <a:lnTo>
                    <a:pt x="330" y="522"/>
                  </a:lnTo>
                  <a:lnTo>
                    <a:pt x="223" y="14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73" y="50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4" name="Line 366"/>
            <p:cNvSpPr>
              <a:spLocks noChangeShapeType="1"/>
            </p:cNvSpPr>
            <p:nvPr/>
          </p:nvSpPr>
          <p:spPr bwMode="auto">
            <a:xfrm>
              <a:off x="3059" y="2003"/>
              <a:ext cx="2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5" name="Line 367"/>
            <p:cNvSpPr>
              <a:spLocks noChangeShapeType="1"/>
            </p:cNvSpPr>
            <p:nvPr/>
          </p:nvSpPr>
          <p:spPr bwMode="auto">
            <a:xfrm flipH="1" flipV="1">
              <a:off x="3034" y="1822"/>
              <a:ext cx="54" cy="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6" name="Line 368"/>
            <p:cNvSpPr>
              <a:spLocks noChangeShapeType="1"/>
            </p:cNvSpPr>
            <p:nvPr/>
          </p:nvSpPr>
          <p:spPr bwMode="auto">
            <a:xfrm flipH="1" flipV="1">
              <a:off x="2923" y="1749"/>
              <a:ext cx="111" cy="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7" name="Freeform 369"/>
            <p:cNvSpPr>
              <a:spLocks/>
            </p:cNvSpPr>
            <p:nvPr/>
          </p:nvSpPr>
          <p:spPr bwMode="auto">
            <a:xfrm>
              <a:off x="3114" y="2020"/>
              <a:ext cx="112" cy="150"/>
            </a:xfrm>
            <a:custGeom>
              <a:avLst/>
              <a:gdLst/>
              <a:ahLst/>
              <a:cxnLst>
                <a:cxn ang="0">
                  <a:pos x="225" y="300"/>
                </a:cxn>
                <a:cxn ang="0">
                  <a:pos x="225" y="300"/>
                </a:cxn>
                <a:cxn ang="0">
                  <a:pos x="0" y="167"/>
                </a:cxn>
                <a:cxn ang="0">
                  <a:pos x="25" y="0"/>
                </a:cxn>
                <a:cxn ang="0">
                  <a:pos x="152" y="33"/>
                </a:cxn>
                <a:cxn ang="0">
                  <a:pos x="225" y="300"/>
                </a:cxn>
              </a:cxnLst>
              <a:rect l="0" t="0" r="r" b="b"/>
              <a:pathLst>
                <a:path w="225" h="300">
                  <a:moveTo>
                    <a:pt x="225" y="300"/>
                  </a:moveTo>
                  <a:lnTo>
                    <a:pt x="225" y="300"/>
                  </a:lnTo>
                  <a:lnTo>
                    <a:pt x="0" y="167"/>
                  </a:lnTo>
                  <a:lnTo>
                    <a:pt x="25" y="0"/>
                  </a:lnTo>
                  <a:lnTo>
                    <a:pt x="152" y="33"/>
                  </a:lnTo>
                  <a:lnTo>
                    <a:pt x="225" y="30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8" name="Line 370"/>
            <p:cNvSpPr>
              <a:spLocks noChangeShapeType="1"/>
            </p:cNvSpPr>
            <p:nvPr/>
          </p:nvSpPr>
          <p:spPr bwMode="auto">
            <a:xfrm flipH="1" flipV="1">
              <a:off x="3114" y="2104"/>
              <a:ext cx="112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9" name="Line 371"/>
            <p:cNvSpPr>
              <a:spLocks noChangeShapeType="1"/>
            </p:cNvSpPr>
            <p:nvPr/>
          </p:nvSpPr>
          <p:spPr bwMode="auto">
            <a:xfrm>
              <a:off x="3127" y="2020"/>
              <a:ext cx="63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0" name="Line 372"/>
            <p:cNvSpPr>
              <a:spLocks noChangeShapeType="1"/>
            </p:cNvSpPr>
            <p:nvPr/>
          </p:nvSpPr>
          <p:spPr bwMode="auto">
            <a:xfrm>
              <a:off x="3190" y="2036"/>
              <a:ext cx="36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1" name="Freeform 373"/>
            <p:cNvSpPr>
              <a:spLocks/>
            </p:cNvSpPr>
            <p:nvPr/>
          </p:nvSpPr>
          <p:spPr bwMode="auto">
            <a:xfrm>
              <a:off x="3127" y="1883"/>
              <a:ext cx="63" cy="153"/>
            </a:xfrm>
            <a:custGeom>
              <a:avLst/>
              <a:gdLst/>
              <a:ahLst/>
              <a:cxnLst>
                <a:cxn ang="0">
                  <a:pos x="127" y="307"/>
                </a:cxn>
                <a:cxn ang="0">
                  <a:pos x="0" y="274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127" y="307"/>
                </a:cxn>
              </a:cxnLst>
              <a:rect l="0" t="0" r="r" b="b"/>
              <a:pathLst>
                <a:path w="127" h="307">
                  <a:moveTo>
                    <a:pt x="127" y="307"/>
                  </a:moveTo>
                  <a:lnTo>
                    <a:pt x="0" y="27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127" y="30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2" name="Line 374"/>
            <p:cNvSpPr>
              <a:spLocks noChangeShapeType="1"/>
            </p:cNvSpPr>
            <p:nvPr/>
          </p:nvSpPr>
          <p:spPr bwMode="auto">
            <a:xfrm flipH="1" flipV="1">
              <a:off x="3127" y="2020"/>
              <a:ext cx="63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3" name="Line 375"/>
            <p:cNvSpPr>
              <a:spLocks noChangeShapeType="1"/>
            </p:cNvSpPr>
            <p:nvPr/>
          </p:nvSpPr>
          <p:spPr bwMode="auto">
            <a:xfrm>
              <a:off x="3149" y="1883"/>
              <a:ext cx="41" cy="1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4" name="Freeform 376"/>
            <p:cNvSpPr>
              <a:spLocks/>
            </p:cNvSpPr>
            <p:nvPr/>
          </p:nvSpPr>
          <p:spPr bwMode="auto">
            <a:xfrm>
              <a:off x="3088" y="2010"/>
              <a:ext cx="39" cy="94"/>
            </a:xfrm>
            <a:custGeom>
              <a:avLst/>
              <a:gdLst/>
              <a:ahLst/>
              <a:cxnLst>
                <a:cxn ang="0">
                  <a:pos x="52" y="186"/>
                </a:cxn>
                <a:cxn ang="0">
                  <a:pos x="52" y="186"/>
                </a:cxn>
                <a:cxn ang="0">
                  <a:pos x="77" y="19"/>
                </a:cxn>
                <a:cxn ang="0">
                  <a:pos x="0" y="0"/>
                </a:cxn>
                <a:cxn ang="0">
                  <a:pos x="52" y="186"/>
                </a:cxn>
              </a:cxnLst>
              <a:rect l="0" t="0" r="r" b="b"/>
              <a:pathLst>
                <a:path w="77" h="186">
                  <a:moveTo>
                    <a:pt x="52" y="186"/>
                  </a:moveTo>
                  <a:lnTo>
                    <a:pt x="52" y="186"/>
                  </a:lnTo>
                  <a:lnTo>
                    <a:pt x="77" y="19"/>
                  </a:lnTo>
                  <a:lnTo>
                    <a:pt x="0" y="0"/>
                  </a:lnTo>
                  <a:lnTo>
                    <a:pt x="52" y="18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5" name="Line 377"/>
            <p:cNvSpPr>
              <a:spLocks noChangeShapeType="1"/>
            </p:cNvSpPr>
            <p:nvPr/>
          </p:nvSpPr>
          <p:spPr bwMode="auto">
            <a:xfrm flipH="1" flipV="1">
              <a:off x="3088" y="2010"/>
              <a:ext cx="39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6" name="Line 378"/>
            <p:cNvSpPr>
              <a:spLocks noChangeShapeType="1"/>
            </p:cNvSpPr>
            <p:nvPr/>
          </p:nvSpPr>
          <p:spPr bwMode="auto">
            <a:xfrm>
              <a:off x="3088" y="2010"/>
              <a:ext cx="26" cy="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7" name="Freeform 379"/>
            <p:cNvSpPr>
              <a:spLocks/>
            </p:cNvSpPr>
            <p:nvPr/>
          </p:nvSpPr>
          <p:spPr bwMode="auto">
            <a:xfrm>
              <a:off x="3034" y="1822"/>
              <a:ext cx="115" cy="198"/>
            </a:xfrm>
            <a:custGeom>
              <a:avLst/>
              <a:gdLst/>
              <a:ahLst/>
              <a:cxnLst>
                <a:cxn ang="0">
                  <a:pos x="107" y="376"/>
                </a:cxn>
                <a:cxn ang="0">
                  <a:pos x="184" y="395"/>
                </a:cxn>
                <a:cxn ang="0">
                  <a:pos x="228" y="12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7" y="376"/>
                </a:cxn>
              </a:cxnLst>
              <a:rect l="0" t="0" r="r" b="b"/>
              <a:pathLst>
                <a:path w="228" h="395">
                  <a:moveTo>
                    <a:pt x="107" y="376"/>
                  </a:moveTo>
                  <a:lnTo>
                    <a:pt x="184" y="395"/>
                  </a:lnTo>
                  <a:lnTo>
                    <a:pt x="228" y="12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7" y="37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8" name="Line 380"/>
            <p:cNvSpPr>
              <a:spLocks noChangeShapeType="1"/>
            </p:cNvSpPr>
            <p:nvPr/>
          </p:nvSpPr>
          <p:spPr bwMode="auto">
            <a:xfrm>
              <a:off x="3088" y="2010"/>
              <a:ext cx="39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9" name="Line 381"/>
            <p:cNvSpPr>
              <a:spLocks noChangeShapeType="1"/>
            </p:cNvSpPr>
            <p:nvPr/>
          </p:nvSpPr>
          <p:spPr bwMode="auto">
            <a:xfrm flipH="1" flipV="1">
              <a:off x="3034" y="1822"/>
              <a:ext cx="115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0" name="Line 382"/>
            <p:cNvSpPr>
              <a:spLocks noChangeShapeType="1"/>
            </p:cNvSpPr>
            <p:nvPr/>
          </p:nvSpPr>
          <p:spPr bwMode="auto">
            <a:xfrm>
              <a:off x="3034" y="1822"/>
              <a:ext cx="54" cy="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1" name="Freeform 383"/>
            <p:cNvSpPr>
              <a:spLocks/>
            </p:cNvSpPr>
            <p:nvPr/>
          </p:nvSpPr>
          <p:spPr bwMode="auto">
            <a:xfrm>
              <a:off x="3226" y="2051"/>
              <a:ext cx="115" cy="184"/>
            </a:xfrm>
            <a:custGeom>
              <a:avLst/>
              <a:gdLst/>
              <a:ahLst/>
              <a:cxnLst>
                <a:cxn ang="0">
                  <a:pos x="228" y="368"/>
                </a:cxn>
                <a:cxn ang="0">
                  <a:pos x="228" y="368"/>
                </a:cxn>
                <a:cxn ang="0">
                  <a:pos x="0" y="238"/>
                </a:cxn>
                <a:cxn ang="0">
                  <a:pos x="40" y="0"/>
                </a:cxn>
                <a:cxn ang="0">
                  <a:pos x="136" y="24"/>
                </a:cxn>
                <a:cxn ang="0">
                  <a:pos x="228" y="368"/>
                </a:cxn>
              </a:cxnLst>
              <a:rect l="0" t="0" r="r" b="b"/>
              <a:pathLst>
                <a:path w="228" h="368">
                  <a:moveTo>
                    <a:pt x="228" y="368"/>
                  </a:moveTo>
                  <a:lnTo>
                    <a:pt x="228" y="368"/>
                  </a:lnTo>
                  <a:lnTo>
                    <a:pt x="0" y="238"/>
                  </a:lnTo>
                  <a:lnTo>
                    <a:pt x="40" y="0"/>
                  </a:lnTo>
                  <a:lnTo>
                    <a:pt x="136" y="24"/>
                  </a:lnTo>
                  <a:lnTo>
                    <a:pt x="228" y="36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2" name="Line 384"/>
            <p:cNvSpPr>
              <a:spLocks noChangeShapeType="1"/>
            </p:cNvSpPr>
            <p:nvPr/>
          </p:nvSpPr>
          <p:spPr bwMode="auto">
            <a:xfrm flipH="1" flipV="1">
              <a:off x="3226" y="2170"/>
              <a:ext cx="115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3" name="Line 385"/>
            <p:cNvSpPr>
              <a:spLocks noChangeShapeType="1"/>
            </p:cNvSpPr>
            <p:nvPr/>
          </p:nvSpPr>
          <p:spPr bwMode="auto">
            <a:xfrm>
              <a:off x="3247" y="2051"/>
              <a:ext cx="48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4" name="Line 386"/>
            <p:cNvSpPr>
              <a:spLocks noChangeShapeType="1"/>
            </p:cNvSpPr>
            <p:nvPr/>
          </p:nvSpPr>
          <p:spPr bwMode="auto">
            <a:xfrm>
              <a:off x="3295" y="2063"/>
              <a:ext cx="46" cy="1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5" name="Freeform 387"/>
            <p:cNvSpPr>
              <a:spLocks/>
            </p:cNvSpPr>
            <p:nvPr/>
          </p:nvSpPr>
          <p:spPr bwMode="auto">
            <a:xfrm>
              <a:off x="3247" y="1946"/>
              <a:ext cx="48" cy="117"/>
            </a:xfrm>
            <a:custGeom>
              <a:avLst/>
              <a:gdLst/>
              <a:ahLst/>
              <a:cxnLst>
                <a:cxn ang="0">
                  <a:pos x="96" y="234"/>
                </a:cxn>
                <a:cxn ang="0">
                  <a:pos x="0" y="210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96" y="234"/>
                </a:cxn>
              </a:cxnLst>
              <a:rect l="0" t="0" r="r" b="b"/>
              <a:pathLst>
                <a:path w="96" h="234">
                  <a:moveTo>
                    <a:pt x="96" y="234"/>
                  </a:moveTo>
                  <a:lnTo>
                    <a:pt x="0" y="21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96" y="23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6" name="Line 388"/>
            <p:cNvSpPr>
              <a:spLocks noChangeShapeType="1"/>
            </p:cNvSpPr>
            <p:nvPr/>
          </p:nvSpPr>
          <p:spPr bwMode="auto">
            <a:xfrm flipH="1" flipV="1">
              <a:off x="3247" y="2051"/>
              <a:ext cx="48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7" name="Line 389"/>
            <p:cNvSpPr>
              <a:spLocks noChangeShapeType="1"/>
            </p:cNvSpPr>
            <p:nvPr/>
          </p:nvSpPr>
          <p:spPr bwMode="auto">
            <a:xfrm>
              <a:off x="3264" y="1946"/>
              <a:ext cx="31" cy="1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8" name="Freeform 390"/>
            <p:cNvSpPr>
              <a:spLocks/>
            </p:cNvSpPr>
            <p:nvPr/>
          </p:nvSpPr>
          <p:spPr bwMode="auto">
            <a:xfrm>
              <a:off x="3190" y="2036"/>
              <a:ext cx="57" cy="134"/>
            </a:xfrm>
            <a:custGeom>
              <a:avLst/>
              <a:gdLst/>
              <a:ahLst/>
              <a:cxnLst>
                <a:cxn ang="0">
                  <a:pos x="73" y="267"/>
                </a:cxn>
                <a:cxn ang="0">
                  <a:pos x="73" y="267"/>
                </a:cxn>
                <a:cxn ang="0">
                  <a:pos x="113" y="29"/>
                </a:cxn>
                <a:cxn ang="0">
                  <a:pos x="0" y="0"/>
                </a:cxn>
                <a:cxn ang="0">
                  <a:pos x="73" y="267"/>
                </a:cxn>
              </a:cxnLst>
              <a:rect l="0" t="0" r="r" b="b"/>
              <a:pathLst>
                <a:path w="113" h="267">
                  <a:moveTo>
                    <a:pt x="73" y="267"/>
                  </a:moveTo>
                  <a:lnTo>
                    <a:pt x="73" y="267"/>
                  </a:lnTo>
                  <a:lnTo>
                    <a:pt x="113" y="29"/>
                  </a:lnTo>
                  <a:lnTo>
                    <a:pt x="0" y="0"/>
                  </a:lnTo>
                  <a:lnTo>
                    <a:pt x="73" y="26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9" name="Line 391"/>
            <p:cNvSpPr>
              <a:spLocks noChangeShapeType="1"/>
            </p:cNvSpPr>
            <p:nvPr/>
          </p:nvSpPr>
          <p:spPr bwMode="auto">
            <a:xfrm flipH="1" flipV="1">
              <a:off x="3190" y="2036"/>
              <a:ext cx="57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0" name="Line 392"/>
            <p:cNvSpPr>
              <a:spLocks noChangeShapeType="1"/>
            </p:cNvSpPr>
            <p:nvPr/>
          </p:nvSpPr>
          <p:spPr bwMode="auto">
            <a:xfrm>
              <a:off x="3190" y="2036"/>
              <a:ext cx="36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1" name="Freeform 393"/>
            <p:cNvSpPr>
              <a:spLocks/>
            </p:cNvSpPr>
            <p:nvPr/>
          </p:nvSpPr>
          <p:spPr bwMode="auto">
            <a:xfrm>
              <a:off x="3149" y="1883"/>
              <a:ext cx="115" cy="168"/>
            </a:xfrm>
            <a:custGeom>
              <a:avLst/>
              <a:gdLst/>
              <a:ahLst/>
              <a:cxnLst>
                <a:cxn ang="0">
                  <a:pos x="83" y="307"/>
                </a:cxn>
                <a:cxn ang="0">
                  <a:pos x="196" y="336"/>
                </a:cxn>
                <a:cxn ang="0">
                  <a:pos x="231" y="12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3" y="307"/>
                </a:cxn>
              </a:cxnLst>
              <a:rect l="0" t="0" r="r" b="b"/>
              <a:pathLst>
                <a:path w="231" h="336">
                  <a:moveTo>
                    <a:pt x="83" y="307"/>
                  </a:moveTo>
                  <a:lnTo>
                    <a:pt x="196" y="336"/>
                  </a:lnTo>
                  <a:lnTo>
                    <a:pt x="231" y="126"/>
                  </a:lnTo>
                  <a:lnTo>
                    <a:pt x="0" y="0"/>
                  </a:lnTo>
                  <a:lnTo>
                    <a:pt x="0" y="0"/>
                  </a:lnTo>
                  <a:lnTo>
                    <a:pt x="83" y="30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2" name="Line 394"/>
            <p:cNvSpPr>
              <a:spLocks noChangeShapeType="1"/>
            </p:cNvSpPr>
            <p:nvPr/>
          </p:nvSpPr>
          <p:spPr bwMode="auto">
            <a:xfrm>
              <a:off x="3190" y="2036"/>
              <a:ext cx="57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3" name="Line 395"/>
            <p:cNvSpPr>
              <a:spLocks noChangeShapeType="1"/>
            </p:cNvSpPr>
            <p:nvPr/>
          </p:nvSpPr>
          <p:spPr bwMode="auto">
            <a:xfrm flipH="1" flipV="1">
              <a:off x="3149" y="1883"/>
              <a:ext cx="115" cy="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4" name="Line 396"/>
            <p:cNvSpPr>
              <a:spLocks noChangeShapeType="1"/>
            </p:cNvSpPr>
            <p:nvPr/>
          </p:nvSpPr>
          <p:spPr bwMode="auto">
            <a:xfrm>
              <a:off x="3149" y="1883"/>
              <a:ext cx="41" cy="1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5" name="Freeform 397"/>
            <p:cNvSpPr>
              <a:spLocks/>
            </p:cNvSpPr>
            <p:nvPr/>
          </p:nvSpPr>
          <p:spPr bwMode="auto">
            <a:xfrm>
              <a:off x="3295" y="2063"/>
              <a:ext cx="161" cy="222"/>
            </a:xfrm>
            <a:custGeom>
              <a:avLst/>
              <a:gdLst/>
              <a:ahLst/>
              <a:cxnLst>
                <a:cxn ang="0">
                  <a:pos x="323" y="444"/>
                </a:cxn>
                <a:cxn ang="0">
                  <a:pos x="323" y="444"/>
                </a:cxn>
                <a:cxn ang="0">
                  <a:pos x="92" y="344"/>
                </a:cxn>
                <a:cxn ang="0">
                  <a:pos x="0" y="0"/>
                </a:cxn>
                <a:cxn ang="0">
                  <a:pos x="83" y="20"/>
                </a:cxn>
                <a:cxn ang="0">
                  <a:pos x="323" y="444"/>
                </a:cxn>
              </a:cxnLst>
              <a:rect l="0" t="0" r="r" b="b"/>
              <a:pathLst>
                <a:path w="323" h="444">
                  <a:moveTo>
                    <a:pt x="323" y="444"/>
                  </a:moveTo>
                  <a:lnTo>
                    <a:pt x="323" y="444"/>
                  </a:lnTo>
                  <a:lnTo>
                    <a:pt x="92" y="344"/>
                  </a:lnTo>
                  <a:lnTo>
                    <a:pt x="0" y="0"/>
                  </a:lnTo>
                  <a:lnTo>
                    <a:pt x="83" y="20"/>
                  </a:lnTo>
                  <a:lnTo>
                    <a:pt x="323" y="444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6" name="Line 398"/>
            <p:cNvSpPr>
              <a:spLocks noChangeShapeType="1"/>
            </p:cNvSpPr>
            <p:nvPr/>
          </p:nvSpPr>
          <p:spPr bwMode="auto">
            <a:xfrm flipH="1" flipV="1">
              <a:off x="3341" y="2235"/>
              <a:ext cx="115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7" name="Line 399"/>
            <p:cNvSpPr>
              <a:spLocks noChangeShapeType="1"/>
            </p:cNvSpPr>
            <p:nvPr/>
          </p:nvSpPr>
          <p:spPr bwMode="auto">
            <a:xfrm flipH="1" flipV="1">
              <a:off x="3295" y="2063"/>
              <a:ext cx="46" cy="1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8" name="Line 400"/>
            <p:cNvSpPr>
              <a:spLocks noChangeShapeType="1"/>
            </p:cNvSpPr>
            <p:nvPr/>
          </p:nvSpPr>
          <p:spPr bwMode="auto">
            <a:xfrm>
              <a:off x="3295" y="2063"/>
              <a:ext cx="41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9" name="Freeform 401"/>
            <p:cNvSpPr>
              <a:spLocks/>
            </p:cNvSpPr>
            <p:nvPr/>
          </p:nvSpPr>
          <p:spPr bwMode="auto">
            <a:xfrm>
              <a:off x="3264" y="1946"/>
              <a:ext cx="72" cy="127"/>
            </a:xfrm>
            <a:custGeom>
              <a:avLst/>
              <a:gdLst/>
              <a:ahLst/>
              <a:cxnLst>
                <a:cxn ang="0">
                  <a:pos x="144" y="254"/>
                </a:cxn>
                <a:cxn ang="0">
                  <a:pos x="61" y="2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54"/>
                </a:cxn>
              </a:cxnLst>
              <a:rect l="0" t="0" r="r" b="b"/>
              <a:pathLst>
                <a:path w="144" h="254">
                  <a:moveTo>
                    <a:pt x="144" y="254"/>
                  </a:moveTo>
                  <a:lnTo>
                    <a:pt x="61" y="2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4" y="25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0" name="Line 402"/>
            <p:cNvSpPr>
              <a:spLocks noChangeShapeType="1"/>
            </p:cNvSpPr>
            <p:nvPr/>
          </p:nvSpPr>
          <p:spPr bwMode="auto">
            <a:xfrm flipH="1" flipV="1">
              <a:off x="3295" y="2063"/>
              <a:ext cx="41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1" name="Line 403"/>
            <p:cNvSpPr>
              <a:spLocks noChangeShapeType="1"/>
            </p:cNvSpPr>
            <p:nvPr/>
          </p:nvSpPr>
          <p:spPr bwMode="auto">
            <a:xfrm flipH="1" flipV="1">
              <a:off x="3264" y="1946"/>
              <a:ext cx="31" cy="1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2" name="Freeform 404"/>
            <p:cNvSpPr>
              <a:spLocks/>
            </p:cNvSpPr>
            <p:nvPr/>
          </p:nvSpPr>
          <p:spPr bwMode="auto">
            <a:xfrm>
              <a:off x="3336" y="2073"/>
              <a:ext cx="120" cy="212"/>
            </a:xfrm>
            <a:custGeom>
              <a:avLst/>
              <a:gdLst/>
              <a:ahLst/>
              <a:cxnLst>
                <a:cxn ang="0">
                  <a:pos x="240" y="424"/>
                </a:cxn>
                <a:cxn ang="0">
                  <a:pos x="240" y="424"/>
                </a:cxn>
                <a:cxn ang="0">
                  <a:pos x="138" y="32"/>
                </a:cxn>
                <a:cxn ang="0">
                  <a:pos x="0" y="0"/>
                </a:cxn>
                <a:cxn ang="0">
                  <a:pos x="240" y="424"/>
                </a:cxn>
              </a:cxnLst>
              <a:rect l="0" t="0" r="r" b="b"/>
              <a:pathLst>
                <a:path w="240" h="424">
                  <a:moveTo>
                    <a:pt x="240" y="424"/>
                  </a:moveTo>
                  <a:lnTo>
                    <a:pt x="240" y="424"/>
                  </a:lnTo>
                  <a:lnTo>
                    <a:pt x="138" y="32"/>
                  </a:lnTo>
                  <a:lnTo>
                    <a:pt x="0" y="0"/>
                  </a:lnTo>
                  <a:lnTo>
                    <a:pt x="240" y="424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05"/>
          <p:cNvGrpSpPr>
            <a:grpSpLocks/>
          </p:cNvGrpSpPr>
          <p:nvPr/>
        </p:nvGrpSpPr>
        <p:grpSpPr bwMode="auto">
          <a:xfrm>
            <a:off x="3013075" y="1738313"/>
            <a:ext cx="3043238" cy="2166937"/>
            <a:chOff x="1898" y="1095"/>
            <a:chExt cx="1917" cy="1365"/>
          </a:xfrm>
        </p:grpSpPr>
        <p:sp>
          <p:nvSpPr>
            <p:cNvPr id="63894" name="Line 406"/>
            <p:cNvSpPr>
              <a:spLocks noChangeShapeType="1"/>
            </p:cNvSpPr>
            <p:nvPr/>
          </p:nvSpPr>
          <p:spPr bwMode="auto">
            <a:xfrm flipH="1" flipV="1">
              <a:off x="3405" y="2089"/>
              <a:ext cx="51" cy="1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5" name="Line 407"/>
            <p:cNvSpPr>
              <a:spLocks noChangeShapeType="1"/>
            </p:cNvSpPr>
            <p:nvPr/>
          </p:nvSpPr>
          <p:spPr bwMode="auto">
            <a:xfrm flipH="1" flipV="1">
              <a:off x="3336" y="2073"/>
              <a:ext cx="69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6" name="Freeform 408"/>
            <p:cNvSpPr>
              <a:spLocks/>
            </p:cNvSpPr>
            <p:nvPr/>
          </p:nvSpPr>
          <p:spPr bwMode="auto">
            <a:xfrm>
              <a:off x="3264" y="1946"/>
              <a:ext cx="141" cy="143"/>
            </a:xfrm>
            <a:custGeom>
              <a:avLst/>
              <a:gdLst/>
              <a:ahLst/>
              <a:cxnLst>
                <a:cxn ang="0">
                  <a:pos x="144" y="254"/>
                </a:cxn>
                <a:cxn ang="0">
                  <a:pos x="282" y="286"/>
                </a:cxn>
                <a:cxn ang="0">
                  <a:pos x="234" y="1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54"/>
                </a:cxn>
              </a:cxnLst>
              <a:rect l="0" t="0" r="r" b="b"/>
              <a:pathLst>
                <a:path w="282" h="286">
                  <a:moveTo>
                    <a:pt x="144" y="254"/>
                  </a:moveTo>
                  <a:lnTo>
                    <a:pt x="282" y="286"/>
                  </a:lnTo>
                  <a:lnTo>
                    <a:pt x="234" y="1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4" y="25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7" name="Line 409"/>
            <p:cNvSpPr>
              <a:spLocks noChangeShapeType="1"/>
            </p:cNvSpPr>
            <p:nvPr/>
          </p:nvSpPr>
          <p:spPr bwMode="auto">
            <a:xfrm>
              <a:off x="3336" y="2073"/>
              <a:ext cx="69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8" name="Line 410"/>
            <p:cNvSpPr>
              <a:spLocks noChangeShapeType="1"/>
            </p:cNvSpPr>
            <p:nvPr/>
          </p:nvSpPr>
          <p:spPr bwMode="auto">
            <a:xfrm flipH="1" flipV="1">
              <a:off x="3381" y="2001"/>
              <a:ext cx="24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9" name="Line 411"/>
            <p:cNvSpPr>
              <a:spLocks noChangeShapeType="1"/>
            </p:cNvSpPr>
            <p:nvPr/>
          </p:nvSpPr>
          <p:spPr bwMode="auto">
            <a:xfrm flipH="1" flipV="1">
              <a:off x="3264" y="1946"/>
              <a:ext cx="117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0" name="Freeform 412"/>
            <p:cNvSpPr>
              <a:spLocks/>
            </p:cNvSpPr>
            <p:nvPr/>
          </p:nvSpPr>
          <p:spPr bwMode="auto">
            <a:xfrm>
              <a:off x="3456" y="2111"/>
              <a:ext cx="118" cy="240"/>
            </a:xfrm>
            <a:custGeom>
              <a:avLst/>
              <a:gdLst/>
              <a:ahLst/>
              <a:cxnLst>
                <a:cxn ang="0">
                  <a:pos x="236" y="480"/>
                </a:cxn>
                <a:cxn ang="0">
                  <a:pos x="236" y="480"/>
                </a:cxn>
                <a:cxn ang="0">
                  <a:pos x="0" y="348"/>
                </a:cxn>
                <a:cxn ang="0">
                  <a:pos x="69" y="0"/>
                </a:cxn>
                <a:cxn ang="0">
                  <a:pos x="117" y="12"/>
                </a:cxn>
                <a:cxn ang="0">
                  <a:pos x="236" y="480"/>
                </a:cxn>
              </a:cxnLst>
              <a:rect l="0" t="0" r="r" b="b"/>
              <a:pathLst>
                <a:path w="236" h="480">
                  <a:moveTo>
                    <a:pt x="236" y="480"/>
                  </a:moveTo>
                  <a:lnTo>
                    <a:pt x="236" y="480"/>
                  </a:lnTo>
                  <a:lnTo>
                    <a:pt x="0" y="348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236" y="48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1" name="Line 413"/>
            <p:cNvSpPr>
              <a:spLocks noChangeShapeType="1"/>
            </p:cNvSpPr>
            <p:nvPr/>
          </p:nvSpPr>
          <p:spPr bwMode="auto">
            <a:xfrm flipH="1" flipV="1">
              <a:off x="3456" y="2285"/>
              <a:ext cx="118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2" name="Line 414"/>
            <p:cNvSpPr>
              <a:spLocks noChangeShapeType="1"/>
            </p:cNvSpPr>
            <p:nvPr/>
          </p:nvSpPr>
          <p:spPr bwMode="auto">
            <a:xfrm>
              <a:off x="3490" y="2111"/>
              <a:ext cx="2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3" name="Line 415"/>
            <p:cNvSpPr>
              <a:spLocks noChangeShapeType="1"/>
            </p:cNvSpPr>
            <p:nvPr/>
          </p:nvSpPr>
          <p:spPr bwMode="auto">
            <a:xfrm>
              <a:off x="3514" y="2117"/>
              <a:ext cx="60" cy="2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4" name="Freeform 416"/>
            <p:cNvSpPr>
              <a:spLocks/>
            </p:cNvSpPr>
            <p:nvPr/>
          </p:nvSpPr>
          <p:spPr bwMode="auto">
            <a:xfrm>
              <a:off x="3490" y="2061"/>
              <a:ext cx="24" cy="56"/>
            </a:xfrm>
            <a:custGeom>
              <a:avLst/>
              <a:gdLst/>
              <a:ahLst/>
              <a:cxnLst>
                <a:cxn ang="0">
                  <a:pos x="48" y="111"/>
                </a:cxn>
                <a:cxn ang="0">
                  <a:pos x="0" y="99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48" y="111"/>
                </a:cxn>
              </a:cxnLst>
              <a:rect l="0" t="0" r="r" b="b"/>
              <a:pathLst>
                <a:path w="48" h="111">
                  <a:moveTo>
                    <a:pt x="48" y="111"/>
                  </a:moveTo>
                  <a:lnTo>
                    <a:pt x="0" y="99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48" y="11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5" name="Line 417"/>
            <p:cNvSpPr>
              <a:spLocks noChangeShapeType="1"/>
            </p:cNvSpPr>
            <p:nvPr/>
          </p:nvSpPr>
          <p:spPr bwMode="auto">
            <a:xfrm flipH="1" flipV="1">
              <a:off x="3490" y="2111"/>
              <a:ext cx="2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6" name="Line 418"/>
            <p:cNvSpPr>
              <a:spLocks noChangeShapeType="1"/>
            </p:cNvSpPr>
            <p:nvPr/>
          </p:nvSpPr>
          <p:spPr bwMode="auto">
            <a:xfrm>
              <a:off x="3500" y="2061"/>
              <a:ext cx="14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7" name="Freeform 419"/>
            <p:cNvSpPr>
              <a:spLocks/>
            </p:cNvSpPr>
            <p:nvPr/>
          </p:nvSpPr>
          <p:spPr bwMode="auto">
            <a:xfrm>
              <a:off x="3405" y="2089"/>
              <a:ext cx="85" cy="196"/>
            </a:xfrm>
            <a:custGeom>
              <a:avLst/>
              <a:gdLst/>
              <a:ahLst/>
              <a:cxnLst>
                <a:cxn ang="0">
                  <a:pos x="102" y="392"/>
                </a:cxn>
                <a:cxn ang="0">
                  <a:pos x="102" y="392"/>
                </a:cxn>
                <a:cxn ang="0">
                  <a:pos x="171" y="44"/>
                </a:cxn>
                <a:cxn ang="0">
                  <a:pos x="0" y="0"/>
                </a:cxn>
                <a:cxn ang="0">
                  <a:pos x="102" y="392"/>
                </a:cxn>
              </a:cxnLst>
              <a:rect l="0" t="0" r="r" b="b"/>
              <a:pathLst>
                <a:path w="171" h="392">
                  <a:moveTo>
                    <a:pt x="102" y="392"/>
                  </a:moveTo>
                  <a:lnTo>
                    <a:pt x="102" y="392"/>
                  </a:lnTo>
                  <a:lnTo>
                    <a:pt x="171" y="44"/>
                  </a:lnTo>
                  <a:lnTo>
                    <a:pt x="0" y="0"/>
                  </a:lnTo>
                  <a:lnTo>
                    <a:pt x="102" y="39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8" name="Line 420"/>
            <p:cNvSpPr>
              <a:spLocks noChangeShapeType="1"/>
            </p:cNvSpPr>
            <p:nvPr/>
          </p:nvSpPr>
          <p:spPr bwMode="auto">
            <a:xfrm flipH="1" flipV="1">
              <a:off x="3405" y="2089"/>
              <a:ext cx="85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9" name="Line 421"/>
            <p:cNvSpPr>
              <a:spLocks noChangeShapeType="1"/>
            </p:cNvSpPr>
            <p:nvPr/>
          </p:nvSpPr>
          <p:spPr bwMode="auto">
            <a:xfrm>
              <a:off x="3405" y="2089"/>
              <a:ext cx="51" cy="1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0" name="Freeform 422"/>
            <p:cNvSpPr>
              <a:spLocks/>
            </p:cNvSpPr>
            <p:nvPr/>
          </p:nvSpPr>
          <p:spPr bwMode="auto">
            <a:xfrm>
              <a:off x="3381" y="2001"/>
              <a:ext cx="119" cy="110"/>
            </a:xfrm>
            <a:custGeom>
              <a:avLst/>
              <a:gdLst/>
              <a:ahLst/>
              <a:cxnLst>
                <a:cxn ang="0">
                  <a:pos x="48" y="176"/>
                </a:cxn>
                <a:cxn ang="0">
                  <a:pos x="219" y="220"/>
                </a:cxn>
                <a:cxn ang="0">
                  <a:pos x="238" y="12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8" y="176"/>
                </a:cxn>
              </a:cxnLst>
              <a:rect l="0" t="0" r="r" b="b"/>
              <a:pathLst>
                <a:path w="238" h="220">
                  <a:moveTo>
                    <a:pt x="48" y="176"/>
                  </a:moveTo>
                  <a:lnTo>
                    <a:pt x="219" y="220"/>
                  </a:lnTo>
                  <a:lnTo>
                    <a:pt x="238" y="121"/>
                  </a:lnTo>
                  <a:lnTo>
                    <a:pt x="0" y="0"/>
                  </a:lnTo>
                  <a:lnTo>
                    <a:pt x="0" y="0"/>
                  </a:lnTo>
                  <a:lnTo>
                    <a:pt x="48" y="17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1" name="Line 423"/>
            <p:cNvSpPr>
              <a:spLocks noChangeShapeType="1"/>
            </p:cNvSpPr>
            <p:nvPr/>
          </p:nvSpPr>
          <p:spPr bwMode="auto">
            <a:xfrm>
              <a:off x="3405" y="2089"/>
              <a:ext cx="85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2" name="Line 424"/>
            <p:cNvSpPr>
              <a:spLocks noChangeShapeType="1"/>
            </p:cNvSpPr>
            <p:nvPr/>
          </p:nvSpPr>
          <p:spPr bwMode="auto">
            <a:xfrm flipH="1" flipV="1">
              <a:off x="3381" y="2001"/>
              <a:ext cx="119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3" name="Line 425"/>
            <p:cNvSpPr>
              <a:spLocks noChangeShapeType="1"/>
            </p:cNvSpPr>
            <p:nvPr/>
          </p:nvSpPr>
          <p:spPr bwMode="auto">
            <a:xfrm>
              <a:off x="3381" y="2001"/>
              <a:ext cx="24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4" name="Freeform 426"/>
            <p:cNvSpPr>
              <a:spLocks/>
            </p:cNvSpPr>
            <p:nvPr/>
          </p:nvSpPr>
          <p:spPr bwMode="auto">
            <a:xfrm>
              <a:off x="3574" y="2141"/>
              <a:ext cx="119" cy="269"/>
            </a:xfrm>
            <a:custGeom>
              <a:avLst/>
              <a:gdLst/>
              <a:ahLst/>
              <a:cxnLst>
                <a:cxn ang="0">
                  <a:pos x="238" y="538"/>
                </a:cxn>
                <a:cxn ang="0">
                  <a:pos x="238" y="538"/>
                </a:cxn>
                <a:cxn ang="0">
                  <a:pos x="0" y="420"/>
                </a:cxn>
                <a:cxn ang="0">
                  <a:pos x="84" y="0"/>
                </a:cxn>
                <a:cxn ang="0">
                  <a:pos x="109" y="6"/>
                </a:cxn>
                <a:cxn ang="0">
                  <a:pos x="238" y="538"/>
                </a:cxn>
              </a:cxnLst>
              <a:rect l="0" t="0" r="r" b="b"/>
              <a:pathLst>
                <a:path w="238" h="538">
                  <a:moveTo>
                    <a:pt x="238" y="538"/>
                  </a:moveTo>
                  <a:lnTo>
                    <a:pt x="238" y="538"/>
                  </a:lnTo>
                  <a:lnTo>
                    <a:pt x="0" y="420"/>
                  </a:lnTo>
                  <a:lnTo>
                    <a:pt x="84" y="0"/>
                  </a:lnTo>
                  <a:lnTo>
                    <a:pt x="109" y="6"/>
                  </a:lnTo>
                  <a:lnTo>
                    <a:pt x="238" y="53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5" name="Line 427"/>
            <p:cNvSpPr>
              <a:spLocks noChangeShapeType="1"/>
            </p:cNvSpPr>
            <p:nvPr/>
          </p:nvSpPr>
          <p:spPr bwMode="auto">
            <a:xfrm flipH="1" flipV="1">
              <a:off x="3574" y="2351"/>
              <a:ext cx="119" cy="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6" name="Line 428"/>
            <p:cNvSpPr>
              <a:spLocks noChangeShapeType="1"/>
            </p:cNvSpPr>
            <p:nvPr/>
          </p:nvSpPr>
          <p:spPr bwMode="auto">
            <a:xfrm>
              <a:off x="3616" y="2141"/>
              <a:ext cx="13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7" name="Line 429"/>
            <p:cNvSpPr>
              <a:spLocks noChangeShapeType="1"/>
            </p:cNvSpPr>
            <p:nvPr/>
          </p:nvSpPr>
          <p:spPr bwMode="auto">
            <a:xfrm>
              <a:off x="3629" y="2144"/>
              <a:ext cx="64" cy="2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8" name="Freeform 430"/>
            <p:cNvSpPr>
              <a:spLocks/>
            </p:cNvSpPr>
            <p:nvPr/>
          </p:nvSpPr>
          <p:spPr bwMode="auto">
            <a:xfrm>
              <a:off x="3616" y="2115"/>
              <a:ext cx="13" cy="29"/>
            </a:xfrm>
            <a:custGeom>
              <a:avLst/>
              <a:gdLst/>
              <a:ahLst/>
              <a:cxnLst>
                <a:cxn ang="0">
                  <a:pos x="25" y="58"/>
                </a:cxn>
                <a:cxn ang="0">
                  <a:pos x="0" y="5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25" y="58"/>
                </a:cxn>
              </a:cxnLst>
              <a:rect l="0" t="0" r="r" b="b"/>
              <a:pathLst>
                <a:path w="25" h="58">
                  <a:moveTo>
                    <a:pt x="25" y="58"/>
                  </a:moveTo>
                  <a:lnTo>
                    <a:pt x="0" y="5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25" y="5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9" name="Line 431"/>
            <p:cNvSpPr>
              <a:spLocks noChangeShapeType="1"/>
            </p:cNvSpPr>
            <p:nvPr/>
          </p:nvSpPr>
          <p:spPr bwMode="auto">
            <a:xfrm flipH="1" flipV="1">
              <a:off x="3616" y="2141"/>
              <a:ext cx="13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0" name="Line 432"/>
            <p:cNvSpPr>
              <a:spLocks noChangeShapeType="1"/>
            </p:cNvSpPr>
            <p:nvPr/>
          </p:nvSpPr>
          <p:spPr bwMode="auto">
            <a:xfrm>
              <a:off x="3621" y="2115"/>
              <a:ext cx="8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1" name="Freeform 433"/>
            <p:cNvSpPr>
              <a:spLocks/>
            </p:cNvSpPr>
            <p:nvPr/>
          </p:nvSpPr>
          <p:spPr bwMode="auto">
            <a:xfrm>
              <a:off x="3514" y="2117"/>
              <a:ext cx="102" cy="234"/>
            </a:xfrm>
            <a:custGeom>
              <a:avLst/>
              <a:gdLst/>
              <a:ahLst/>
              <a:cxnLst>
                <a:cxn ang="0">
                  <a:pos x="119" y="468"/>
                </a:cxn>
                <a:cxn ang="0">
                  <a:pos x="119" y="468"/>
                </a:cxn>
                <a:cxn ang="0">
                  <a:pos x="203" y="48"/>
                </a:cxn>
                <a:cxn ang="0">
                  <a:pos x="0" y="0"/>
                </a:cxn>
                <a:cxn ang="0">
                  <a:pos x="119" y="468"/>
                </a:cxn>
              </a:cxnLst>
              <a:rect l="0" t="0" r="r" b="b"/>
              <a:pathLst>
                <a:path w="203" h="468">
                  <a:moveTo>
                    <a:pt x="119" y="468"/>
                  </a:moveTo>
                  <a:lnTo>
                    <a:pt x="119" y="468"/>
                  </a:lnTo>
                  <a:lnTo>
                    <a:pt x="203" y="48"/>
                  </a:lnTo>
                  <a:lnTo>
                    <a:pt x="0" y="0"/>
                  </a:lnTo>
                  <a:lnTo>
                    <a:pt x="119" y="46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2" name="Line 434"/>
            <p:cNvSpPr>
              <a:spLocks noChangeShapeType="1"/>
            </p:cNvSpPr>
            <p:nvPr/>
          </p:nvSpPr>
          <p:spPr bwMode="auto">
            <a:xfrm flipH="1" flipV="1">
              <a:off x="3514" y="2117"/>
              <a:ext cx="10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3" name="Line 435"/>
            <p:cNvSpPr>
              <a:spLocks noChangeShapeType="1"/>
            </p:cNvSpPr>
            <p:nvPr/>
          </p:nvSpPr>
          <p:spPr bwMode="auto">
            <a:xfrm>
              <a:off x="3514" y="2117"/>
              <a:ext cx="60" cy="2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4" name="Freeform 436"/>
            <p:cNvSpPr>
              <a:spLocks/>
            </p:cNvSpPr>
            <p:nvPr/>
          </p:nvSpPr>
          <p:spPr bwMode="auto">
            <a:xfrm>
              <a:off x="3500" y="2061"/>
              <a:ext cx="121" cy="80"/>
            </a:xfrm>
            <a:custGeom>
              <a:avLst/>
              <a:gdLst/>
              <a:ahLst/>
              <a:cxnLst>
                <a:cxn ang="0">
                  <a:pos x="29" y="111"/>
                </a:cxn>
                <a:cxn ang="0">
                  <a:pos x="232" y="159"/>
                </a:cxn>
                <a:cxn ang="0">
                  <a:pos x="242" y="10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" y="111"/>
                </a:cxn>
              </a:cxnLst>
              <a:rect l="0" t="0" r="r" b="b"/>
              <a:pathLst>
                <a:path w="242" h="159">
                  <a:moveTo>
                    <a:pt x="29" y="111"/>
                  </a:moveTo>
                  <a:lnTo>
                    <a:pt x="232" y="159"/>
                  </a:lnTo>
                  <a:lnTo>
                    <a:pt x="242" y="10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" y="11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5" name="Line 437"/>
            <p:cNvSpPr>
              <a:spLocks noChangeShapeType="1"/>
            </p:cNvSpPr>
            <p:nvPr/>
          </p:nvSpPr>
          <p:spPr bwMode="auto">
            <a:xfrm>
              <a:off x="3514" y="2117"/>
              <a:ext cx="10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6" name="Line 438"/>
            <p:cNvSpPr>
              <a:spLocks noChangeShapeType="1"/>
            </p:cNvSpPr>
            <p:nvPr/>
          </p:nvSpPr>
          <p:spPr bwMode="auto">
            <a:xfrm flipH="1" flipV="1">
              <a:off x="3500" y="2061"/>
              <a:ext cx="121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7" name="Line 439"/>
            <p:cNvSpPr>
              <a:spLocks noChangeShapeType="1"/>
            </p:cNvSpPr>
            <p:nvPr/>
          </p:nvSpPr>
          <p:spPr bwMode="auto">
            <a:xfrm>
              <a:off x="3500" y="2061"/>
              <a:ext cx="14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8" name="Freeform 440"/>
            <p:cNvSpPr>
              <a:spLocks/>
            </p:cNvSpPr>
            <p:nvPr/>
          </p:nvSpPr>
          <p:spPr bwMode="auto">
            <a:xfrm>
              <a:off x="3629" y="2144"/>
              <a:ext cx="186" cy="316"/>
            </a:xfrm>
            <a:custGeom>
              <a:avLst/>
              <a:gdLst/>
              <a:ahLst/>
              <a:cxnLst>
                <a:cxn ang="0">
                  <a:pos x="373" y="631"/>
                </a:cxn>
                <a:cxn ang="0">
                  <a:pos x="373" y="631"/>
                </a:cxn>
                <a:cxn ang="0">
                  <a:pos x="129" y="532"/>
                </a:cxn>
                <a:cxn ang="0">
                  <a:pos x="0" y="0"/>
                </a:cxn>
                <a:cxn ang="0">
                  <a:pos x="19" y="5"/>
                </a:cxn>
                <a:cxn ang="0">
                  <a:pos x="373" y="631"/>
                </a:cxn>
              </a:cxnLst>
              <a:rect l="0" t="0" r="r" b="b"/>
              <a:pathLst>
                <a:path w="373" h="631">
                  <a:moveTo>
                    <a:pt x="373" y="631"/>
                  </a:moveTo>
                  <a:lnTo>
                    <a:pt x="373" y="631"/>
                  </a:lnTo>
                  <a:lnTo>
                    <a:pt x="129" y="532"/>
                  </a:lnTo>
                  <a:lnTo>
                    <a:pt x="0" y="0"/>
                  </a:lnTo>
                  <a:lnTo>
                    <a:pt x="19" y="5"/>
                  </a:lnTo>
                  <a:lnTo>
                    <a:pt x="373" y="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9" name="Line 441"/>
            <p:cNvSpPr>
              <a:spLocks noChangeShapeType="1"/>
            </p:cNvSpPr>
            <p:nvPr/>
          </p:nvSpPr>
          <p:spPr bwMode="auto">
            <a:xfrm flipH="1" flipV="1">
              <a:off x="3693" y="2410"/>
              <a:ext cx="122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0" name="Line 442"/>
            <p:cNvSpPr>
              <a:spLocks noChangeShapeType="1"/>
            </p:cNvSpPr>
            <p:nvPr/>
          </p:nvSpPr>
          <p:spPr bwMode="auto">
            <a:xfrm flipH="1" flipV="1">
              <a:off x="3629" y="2144"/>
              <a:ext cx="64" cy="2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1" name="Line 443"/>
            <p:cNvSpPr>
              <a:spLocks noChangeShapeType="1"/>
            </p:cNvSpPr>
            <p:nvPr/>
          </p:nvSpPr>
          <p:spPr bwMode="auto">
            <a:xfrm>
              <a:off x="3629" y="2144"/>
              <a:ext cx="9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2" name="Freeform 444"/>
            <p:cNvSpPr>
              <a:spLocks/>
            </p:cNvSpPr>
            <p:nvPr/>
          </p:nvSpPr>
          <p:spPr bwMode="auto">
            <a:xfrm>
              <a:off x="3621" y="2115"/>
              <a:ext cx="17" cy="32"/>
            </a:xfrm>
            <a:custGeom>
              <a:avLst/>
              <a:gdLst/>
              <a:ahLst/>
              <a:cxnLst>
                <a:cxn ang="0">
                  <a:pos x="34" y="63"/>
                </a:cxn>
                <a:cxn ang="0">
                  <a:pos x="15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63"/>
                </a:cxn>
              </a:cxnLst>
              <a:rect l="0" t="0" r="r" b="b"/>
              <a:pathLst>
                <a:path w="34" h="63">
                  <a:moveTo>
                    <a:pt x="34" y="63"/>
                  </a:moveTo>
                  <a:lnTo>
                    <a:pt x="15" y="58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6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3" name="Line 445"/>
            <p:cNvSpPr>
              <a:spLocks noChangeShapeType="1"/>
            </p:cNvSpPr>
            <p:nvPr/>
          </p:nvSpPr>
          <p:spPr bwMode="auto">
            <a:xfrm flipH="1" flipV="1">
              <a:off x="3629" y="2144"/>
              <a:ext cx="9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4" name="Line 446"/>
            <p:cNvSpPr>
              <a:spLocks noChangeShapeType="1"/>
            </p:cNvSpPr>
            <p:nvPr/>
          </p:nvSpPr>
          <p:spPr bwMode="auto">
            <a:xfrm flipH="1" flipV="1">
              <a:off x="3621" y="2115"/>
              <a:ext cx="8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5" name="Freeform 447"/>
            <p:cNvSpPr>
              <a:spLocks/>
            </p:cNvSpPr>
            <p:nvPr/>
          </p:nvSpPr>
          <p:spPr bwMode="auto">
            <a:xfrm>
              <a:off x="3638" y="2147"/>
              <a:ext cx="177" cy="313"/>
            </a:xfrm>
            <a:custGeom>
              <a:avLst/>
              <a:gdLst/>
              <a:ahLst/>
              <a:cxnLst>
                <a:cxn ang="0">
                  <a:pos x="354" y="626"/>
                </a:cxn>
                <a:cxn ang="0">
                  <a:pos x="354" y="626"/>
                </a:cxn>
                <a:cxn ang="0">
                  <a:pos x="213" y="50"/>
                </a:cxn>
                <a:cxn ang="0">
                  <a:pos x="0" y="0"/>
                </a:cxn>
                <a:cxn ang="0">
                  <a:pos x="354" y="626"/>
                </a:cxn>
              </a:cxnLst>
              <a:rect l="0" t="0" r="r" b="b"/>
              <a:pathLst>
                <a:path w="354" h="626">
                  <a:moveTo>
                    <a:pt x="354" y="626"/>
                  </a:moveTo>
                  <a:lnTo>
                    <a:pt x="354" y="626"/>
                  </a:lnTo>
                  <a:lnTo>
                    <a:pt x="213" y="50"/>
                  </a:lnTo>
                  <a:lnTo>
                    <a:pt x="0" y="0"/>
                  </a:lnTo>
                  <a:lnTo>
                    <a:pt x="354" y="62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6" name="Line 448"/>
            <p:cNvSpPr>
              <a:spLocks noChangeShapeType="1"/>
            </p:cNvSpPr>
            <p:nvPr/>
          </p:nvSpPr>
          <p:spPr bwMode="auto">
            <a:xfrm flipH="1" flipV="1">
              <a:off x="3745" y="2172"/>
              <a:ext cx="7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7" name="Line 449"/>
            <p:cNvSpPr>
              <a:spLocks noChangeShapeType="1"/>
            </p:cNvSpPr>
            <p:nvPr/>
          </p:nvSpPr>
          <p:spPr bwMode="auto">
            <a:xfrm flipH="1" flipV="1">
              <a:off x="3638" y="2147"/>
              <a:ext cx="107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8" name="Freeform 450"/>
            <p:cNvSpPr>
              <a:spLocks/>
            </p:cNvSpPr>
            <p:nvPr/>
          </p:nvSpPr>
          <p:spPr bwMode="auto">
            <a:xfrm>
              <a:off x="3621" y="2115"/>
              <a:ext cx="124" cy="57"/>
            </a:xfrm>
            <a:custGeom>
              <a:avLst/>
              <a:gdLst/>
              <a:ahLst/>
              <a:cxnLst>
                <a:cxn ang="0">
                  <a:pos x="34" y="63"/>
                </a:cxn>
                <a:cxn ang="0">
                  <a:pos x="247" y="113"/>
                </a:cxn>
                <a:cxn ang="0">
                  <a:pos x="246" y="10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63"/>
                </a:cxn>
              </a:cxnLst>
              <a:rect l="0" t="0" r="r" b="b"/>
              <a:pathLst>
                <a:path w="247" h="113">
                  <a:moveTo>
                    <a:pt x="34" y="63"/>
                  </a:moveTo>
                  <a:lnTo>
                    <a:pt x="247" y="113"/>
                  </a:lnTo>
                  <a:lnTo>
                    <a:pt x="246" y="108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6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9" name="Line 451"/>
            <p:cNvSpPr>
              <a:spLocks noChangeShapeType="1"/>
            </p:cNvSpPr>
            <p:nvPr/>
          </p:nvSpPr>
          <p:spPr bwMode="auto">
            <a:xfrm>
              <a:off x="3638" y="2147"/>
              <a:ext cx="107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0" name="Line 452"/>
            <p:cNvSpPr>
              <a:spLocks noChangeShapeType="1"/>
            </p:cNvSpPr>
            <p:nvPr/>
          </p:nvSpPr>
          <p:spPr bwMode="auto">
            <a:xfrm flipH="1" flipV="1">
              <a:off x="3744" y="2169"/>
              <a:ext cx="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1" name="Line 453"/>
            <p:cNvSpPr>
              <a:spLocks noChangeShapeType="1"/>
            </p:cNvSpPr>
            <p:nvPr/>
          </p:nvSpPr>
          <p:spPr bwMode="auto">
            <a:xfrm flipH="1" flipV="1">
              <a:off x="3621" y="2115"/>
              <a:ext cx="123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2" name="Freeform 454"/>
            <p:cNvSpPr>
              <a:spLocks/>
            </p:cNvSpPr>
            <p:nvPr/>
          </p:nvSpPr>
          <p:spPr bwMode="auto">
            <a:xfrm>
              <a:off x="2163" y="1201"/>
              <a:ext cx="18" cy="18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36" y="35"/>
                </a:cxn>
                <a:cxn ang="0">
                  <a:pos x="3" y="12"/>
                </a:cxn>
                <a:cxn ang="0">
                  <a:pos x="0" y="0"/>
                </a:cxn>
                <a:cxn ang="0">
                  <a:pos x="36" y="35"/>
                </a:cxn>
              </a:cxnLst>
              <a:rect l="0" t="0" r="r" b="b"/>
              <a:pathLst>
                <a:path w="36" h="35">
                  <a:moveTo>
                    <a:pt x="36" y="35"/>
                  </a:moveTo>
                  <a:lnTo>
                    <a:pt x="36" y="35"/>
                  </a:lnTo>
                  <a:lnTo>
                    <a:pt x="3" y="12"/>
                  </a:lnTo>
                  <a:lnTo>
                    <a:pt x="0" y="0"/>
                  </a:lnTo>
                  <a:lnTo>
                    <a:pt x="36" y="3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3" name="Line 455"/>
            <p:cNvSpPr>
              <a:spLocks noChangeShapeType="1"/>
            </p:cNvSpPr>
            <p:nvPr/>
          </p:nvSpPr>
          <p:spPr bwMode="auto">
            <a:xfrm flipH="1" flipV="1">
              <a:off x="2165" y="1207"/>
              <a:ext cx="1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4" name="Line 456"/>
            <p:cNvSpPr>
              <a:spLocks noChangeShapeType="1"/>
            </p:cNvSpPr>
            <p:nvPr/>
          </p:nvSpPr>
          <p:spPr bwMode="auto">
            <a:xfrm flipH="1" flipV="1">
              <a:off x="2163" y="1201"/>
              <a:ext cx="2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5" name="Line 457"/>
            <p:cNvSpPr>
              <a:spLocks noChangeShapeType="1"/>
            </p:cNvSpPr>
            <p:nvPr/>
          </p:nvSpPr>
          <p:spPr bwMode="auto">
            <a:xfrm>
              <a:off x="2163" y="1201"/>
              <a:ext cx="18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6" name="Freeform 458"/>
            <p:cNvSpPr>
              <a:spLocks/>
            </p:cNvSpPr>
            <p:nvPr/>
          </p:nvSpPr>
          <p:spPr bwMode="auto">
            <a:xfrm>
              <a:off x="2080" y="1122"/>
              <a:ext cx="85" cy="85"/>
            </a:xfrm>
            <a:custGeom>
              <a:avLst/>
              <a:gdLst/>
              <a:ahLst/>
              <a:cxnLst>
                <a:cxn ang="0">
                  <a:pos x="166" y="159"/>
                </a:cxn>
                <a:cxn ang="0">
                  <a:pos x="169" y="171"/>
                </a:cxn>
                <a:cxn ang="0">
                  <a:pos x="20" y="65"/>
                </a:cxn>
                <a:cxn ang="0">
                  <a:pos x="0" y="0"/>
                </a:cxn>
                <a:cxn ang="0">
                  <a:pos x="166" y="159"/>
                </a:cxn>
              </a:cxnLst>
              <a:rect l="0" t="0" r="r" b="b"/>
              <a:pathLst>
                <a:path w="169" h="171">
                  <a:moveTo>
                    <a:pt x="166" y="159"/>
                  </a:moveTo>
                  <a:lnTo>
                    <a:pt x="169" y="171"/>
                  </a:lnTo>
                  <a:lnTo>
                    <a:pt x="20" y="65"/>
                  </a:lnTo>
                  <a:lnTo>
                    <a:pt x="0" y="0"/>
                  </a:lnTo>
                  <a:lnTo>
                    <a:pt x="166" y="159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7" name="Line 459"/>
            <p:cNvSpPr>
              <a:spLocks noChangeShapeType="1"/>
            </p:cNvSpPr>
            <p:nvPr/>
          </p:nvSpPr>
          <p:spPr bwMode="auto">
            <a:xfrm>
              <a:off x="2163" y="1201"/>
              <a:ext cx="2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8" name="Line 460"/>
            <p:cNvSpPr>
              <a:spLocks noChangeShapeType="1"/>
            </p:cNvSpPr>
            <p:nvPr/>
          </p:nvSpPr>
          <p:spPr bwMode="auto">
            <a:xfrm flipH="1" flipV="1">
              <a:off x="2090" y="1154"/>
              <a:ext cx="75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9" name="Line 461"/>
            <p:cNvSpPr>
              <a:spLocks noChangeShapeType="1"/>
            </p:cNvSpPr>
            <p:nvPr/>
          </p:nvSpPr>
          <p:spPr bwMode="auto">
            <a:xfrm>
              <a:off x="2080" y="1122"/>
              <a:ext cx="83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0" name="Freeform 462"/>
            <p:cNvSpPr>
              <a:spLocks/>
            </p:cNvSpPr>
            <p:nvPr/>
          </p:nvSpPr>
          <p:spPr bwMode="auto">
            <a:xfrm>
              <a:off x="1989" y="1095"/>
              <a:ext cx="101" cy="59"/>
            </a:xfrm>
            <a:custGeom>
              <a:avLst/>
              <a:gdLst/>
              <a:ahLst/>
              <a:cxnLst>
                <a:cxn ang="0">
                  <a:pos x="182" y="54"/>
                </a:cxn>
                <a:cxn ang="0">
                  <a:pos x="202" y="119"/>
                </a:cxn>
                <a:cxn ang="0">
                  <a:pos x="0" y="0"/>
                </a:cxn>
                <a:cxn ang="0">
                  <a:pos x="182" y="54"/>
                </a:cxn>
                <a:cxn ang="0">
                  <a:pos x="182" y="54"/>
                </a:cxn>
              </a:cxnLst>
              <a:rect l="0" t="0" r="r" b="b"/>
              <a:pathLst>
                <a:path w="202" h="119">
                  <a:moveTo>
                    <a:pt x="182" y="54"/>
                  </a:moveTo>
                  <a:lnTo>
                    <a:pt x="202" y="119"/>
                  </a:lnTo>
                  <a:lnTo>
                    <a:pt x="0" y="0"/>
                  </a:lnTo>
                  <a:lnTo>
                    <a:pt x="182" y="54"/>
                  </a:lnTo>
                  <a:lnTo>
                    <a:pt x="182" y="54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1" name="Freeform 463"/>
            <p:cNvSpPr>
              <a:spLocks/>
            </p:cNvSpPr>
            <p:nvPr/>
          </p:nvSpPr>
          <p:spPr bwMode="auto">
            <a:xfrm>
              <a:off x="1989" y="1095"/>
              <a:ext cx="101" cy="59"/>
            </a:xfrm>
            <a:custGeom>
              <a:avLst/>
              <a:gdLst/>
              <a:ahLst/>
              <a:cxnLst>
                <a:cxn ang="0">
                  <a:pos x="95" y="28"/>
                </a:cxn>
                <a:cxn ang="0">
                  <a:pos x="0" y="0"/>
                </a:cxn>
                <a:cxn ang="0">
                  <a:pos x="105" y="62"/>
                </a:cxn>
              </a:cxnLst>
              <a:rect l="0" t="0" r="r" b="b"/>
              <a:pathLst>
                <a:path w="105" h="62">
                  <a:moveTo>
                    <a:pt x="95" y="28"/>
                  </a:moveTo>
                  <a:lnTo>
                    <a:pt x="0" y="0"/>
                  </a:lnTo>
                  <a:lnTo>
                    <a:pt x="105" y="6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2" name="Freeform 464"/>
            <p:cNvSpPr>
              <a:spLocks/>
            </p:cNvSpPr>
            <p:nvPr/>
          </p:nvSpPr>
          <p:spPr bwMode="auto">
            <a:xfrm>
              <a:off x="2181" y="1217"/>
              <a:ext cx="102" cy="95"/>
            </a:xfrm>
            <a:custGeom>
              <a:avLst/>
              <a:gdLst/>
              <a:ahLst/>
              <a:cxnLst>
                <a:cxn ang="0">
                  <a:pos x="203" y="190"/>
                </a:cxn>
                <a:cxn ang="0">
                  <a:pos x="203" y="190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61" y="35"/>
                </a:cxn>
                <a:cxn ang="0">
                  <a:pos x="203" y="190"/>
                </a:cxn>
              </a:cxnLst>
              <a:rect l="0" t="0" r="r" b="b"/>
              <a:pathLst>
                <a:path w="203" h="190">
                  <a:moveTo>
                    <a:pt x="203" y="190"/>
                  </a:moveTo>
                  <a:lnTo>
                    <a:pt x="203" y="190"/>
                  </a:lnTo>
                  <a:lnTo>
                    <a:pt x="0" y="4"/>
                  </a:lnTo>
                  <a:lnTo>
                    <a:pt x="8" y="0"/>
                  </a:lnTo>
                  <a:lnTo>
                    <a:pt x="61" y="35"/>
                  </a:lnTo>
                  <a:lnTo>
                    <a:pt x="203" y="19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3" name="Line 465"/>
            <p:cNvSpPr>
              <a:spLocks noChangeShapeType="1"/>
            </p:cNvSpPr>
            <p:nvPr/>
          </p:nvSpPr>
          <p:spPr bwMode="auto">
            <a:xfrm flipH="1" flipV="1">
              <a:off x="2181" y="1219"/>
              <a:ext cx="102" cy="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4" name="Line 466"/>
            <p:cNvSpPr>
              <a:spLocks noChangeShapeType="1"/>
            </p:cNvSpPr>
            <p:nvPr/>
          </p:nvSpPr>
          <p:spPr bwMode="auto">
            <a:xfrm>
              <a:off x="2185" y="1217"/>
              <a:ext cx="27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5" name="Line 467"/>
            <p:cNvSpPr>
              <a:spLocks noChangeShapeType="1"/>
            </p:cNvSpPr>
            <p:nvPr/>
          </p:nvSpPr>
          <p:spPr bwMode="auto">
            <a:xfrm>
              <a:off x="2212" y="1234"/>
              <a:ext cx="71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6" name="Freeform 468"/>
            <p:cNvSpPr>
              <a:spLocks/>
            </p:cNvSpPr>
            <p:nvPr/>
          </p:nvSpPr>
          <p:spPr bwMode="auto">
            <a:xfrm>
              <a:off x="2185" y="1213"/>
              <a:ext cx="27" cy="21"/>
            </a:xfrm>
            <a:custGeom>
              <a:avLst/>
              <a:gdLst/>
              <a:ahLst/>
              <a:cxnLst>
                <a:cxn ang="0">
                  <a:pos x="53" y="43"/>
                </a:cxn>
                <a:cxn ang="0">
                  <a:pos x="0" y="8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53" y="43"/>
                </a:cxn>
              </a:cxnLst>
              <a:rect l="0" t="0" r="r" b="b"/>
              <a:pathLst>
                <a:path w="53" h="43">
                  <a:moveTo>
                    <a:pt x="53" y="43"/>
                  </a:moveTo>
                  <a:lnTo>
                    <a:pt x="0" y="8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53" y="43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7" name="Line 469"/>
            <p:cNvSpPr>
              <a:spLocks noChangeShapeType="1"/>
            </p:cNvSpPr>
            <p:nvPr/>
          </p:nvSpPr>
          <p:spPr bwMode="auto">
            <a:xfrm flipH="1" flipV="1">
              <a:off x="2185" y="1217"/>
              <a:ext cx="27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8" name="Line 470"/>
            <p:cNvSpPr>
              <a:spLocks noChangeShapeType="1"/>
            </p:cNvSpPr>
            <p:nvPr/>
          </p:nvSpPr>
          <p:spPr bwMode="auto">
            <a:xfrm>
              <a:off x="2193" y="1213"/>
              <a:ext cx="1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9" name="Freeform 471"/>
            <p:cNvSpPr>
              <a:spLocks/>
            </p:cNvSpPr>
            <p:nvPr/>
          </p:nvSpPr>
          <p:spPr bwMode="auto">
            <a:xfrm>
              <a:off x="2165" y="1207"/>
              <a:ext cx="20" cy="12"/>
            </a:xfrm>
            <a:custGeom>
              <a:avLst/>
              <a:gdLst/>
              <a:ahLst/>
              <a:cxnLst>
                <a:cxn ang="0">
                  <a:pos x="33" y="23"/>
                </a:cxn>
                <a:cxn ang="0">
                  <a:pos x="33" y="23"/>
                </a:cxn>
                <a:cxn ang="0">
                  <a:pos x="41" y="19"/>
                </a:cxn>
                <a:cxn ang="0">
                  <a:pos x="0" y="0"/>
                </a:cxn>
                <a:cxn ang="0">
                  <a:pos x="33" y="23"/>
                </a:cxn>
              </a:cxnLst>
              <a:rect l="0" t="0" r="r" b="b"/>
              <a:pathLst>
                <a:path w="41" h="23">
                  <a:moveTo>
                    <a:pt x="33" y="23"/>
                  </a:moveTo>
                  <a:lnTo>
                    <a:pt x="33" y="23"/>
                  </a:lnTo>
                  <a:lnTo>
                    <a:pt x="41" y="19"/>
                  </a:lnTo>
                  <a:lnTo>
                    <a:pt x="0" y="0"/>
                  </a:lnTo>
                  <a:lnTo>
                    <a:pt x="33" y="2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0" name="Line 472"/>
            <p:cNvSpPr>
              <a:spLocks noChangeShapeType="1"/>
            </p:cNvSpPr>
            <p:nvPr/>
          </p:nvSpPr>
          <p:spPr bwMode="auto">
            <a:xfrm flipH="1" flipV="1">
              <a:off x="2165" y="1207"/>
              <a:ext cx="20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1" name="Line 473"/>
            <p:cNvSpPr>
              <a:spLocks noChangeShapeType="1"/>
            </p:cNvSpPr>
            <p:nvPr/>
          </p:nvSpPr>
          <p:spPr bwMode="auto">
            <a:xfrm>
              <a:off x="2165" y="1207"/>
              <a:ext cx="1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2" name="Freeform 474"/>
            <p:cNvSpPr>
              <a:spLocks/>
            </p:cNvSpPr>
            <p:nvPr/>
          </p:nvSpPr>
          <p:spPr bwMode="auto">
            <a:xfrm>
              <a:off x="2090" y="1154"/>
              <a:ext cx="103" cy="63"/>
            </a:xfrm>
            <a:custGeom>
              <a:avLst/>
              <a:gdLst/>
              <a:ahLst/>
              <a:cxnLst>
                <a:cxn ang="0">
                  <a:pos x="149" y="106"/>
                </a:cxn>
                <a:cxn ang="0">
                  <a:pos x="190" y="125"/>
                </a:cxn>
                <a:cxn ang="0">
                  <a:pos x="205" y="1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9" y="106"/>
                </a:cxn>
              </a:cxnLst>
              <a:rect l="0" t="0" r="r" b="b"/>
              <a:pathLst>
                <a:path w="205" h="125">
                  <a:moveTo>
                    <a:pt x="149" y="106"/>
                  </a:moveTo>
                  <a:lnTo>
                    <a:pt x="190" y="125"/>
                  </a:lnTo>
                  <a:lnTo>
                    <a:pt x="205" y="1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9" y="106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3" name="Line 475"/>
            <p:cNvSpPr>
              <a:spLocks noChangeShapeType="1"/>
            </p:cNvSpPr>
            <p:nvPr/>
          </p:nvSpPr>
          <p:spPr bwMode="auto">
            <a:xfrm>
              <a:off x="2165" y="1207"/>
              <a:ext cx="20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4" name="Line 476"/>
            <p:cNvSpPr>
              <a:spLocks noChangeShapeType="1"/>
            </p:cNvSpPr>
            <p:nvPr/>
          </p:nvSpPr>
          <p:spPr bwMode="auto">
            <a:xfrm flipH="1" flipV="1">
              <a:off x="2090" y="1154"/>
              <a:ext cx="103" cy="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5" name="Line 477"/>
            <p:cNvSpPr>
              <a:spLocks noChangeShapeType="1"/>
            </p:cNvSpPr>
            <p:nvPr/>
          </p:nvSpPr>
          <p:spPr bwMode="auto">
            <a:xfrm>
              <a:off x="2090" y="1154"/>
              <a:ext cx="75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6" name="Freeform 478"/>
            <p:cNvSpPr>
              <a:spLocks/>
            </p:cNvSpPr>
            <p:nvPr/>
          </p:nvSpPr>
          <p:spPr bwMode="auto">
            <a:xfrm>
              <a:off x="2283" y="1268"/>
              <a:ext cx="102" cy="123"/>
            </a:xfrm>
            <a:custGeom>
              <a:avLst/>
              <a:gdLst/>
              <a:ahLst/>
              <a:cxnLst>
                <a:cxn ang="0">
                  <a:pos x="206" y="246"/>
                </a:cxn>
                <a:cxn ang="0">
                  <a:pos x="0" y="86"/>
                </a:cxn>
                <a:cxn ang="0">
                  <a:pos x="27" y="0"/>
                </a:cxn>
                <a:cxn ang="0">
                  <a:pos x="206" y="246"/>
                </a:cxn>
                <a:cxn ang="0">
                  <a:pos x="206" y="246"/>
                </a:cxn>
              </a:cxnLst>
              <a:rect l="0" t="0" r="r" b="b"/>
              <a:pathLst>
                <a:path w="206" h="246">
                  <a:moveTo>
                    <a:pt x="206" y="246"/>
                  </a:moveTo>
                  <a:lnTo>
                    <a:pt x="0" y="86"/>
                  </a:lnTo>
                  <a:lnTo>
                    <a:pt x="27" y="0"/>
                  </a:lnTo>
                  <a:lnTo>
                    <a:pt x="206" y="246"/>
                  </a:lnTo>
                  <a:lnTo>
                    <a:pt x="206" y="24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7" name="Freeform 479"/>
            <p:cNvSpPr>
              <a:spLocks/>
            </p:cNvSpPr>
            <p:nvPr/>
          </p:nvSpPr>
          <p:spPr bwMode="auto">
            <a:xfrm>
              <a:off x="2283" y="1268"/>
              <a:ext cx="102" cy="12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07" y="128"/>
                </a:cxn>
                <a:cxn ang="0">
                  <a:pos x="0" y="45"/>
                </a:cxn>
              </a:cxnLst>
              <a:rect l="0" t="0" r="r" b="b"/>
              <a:pathLst>
                <a:path w="107" h="128">
                  <a:moveTo>
                    <a:pt x="14" y="0"/>
                  </a:moveTo>
                  <a:lnTo>
                    <a:pt x="107" y="128"/>
                  </a:lnTo>
                  <a:lnTo>
                    <a:pt x="0" y="4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8" name="Freeform 480"/>
            <p:cNvSpPr>
              <a:spLocks/>
            </p:cNvSpPr>
            <p:nvPr/>
          </p:nvSpPr>
          <p:spPr bwMode="auto">
            <a:xfrm>
              <a:off x="2212" y="1234"/>
              <a:ext cx="84" cy="78"/>
            </a:xfrm>
            <a:custGeom>
              <a:avLst/>
              <a:gdLst/>
              <a:ahLst/>
              <a:cxnLst>
                <a:cxn ang="0">
                  <a:pos x="142" y="155"/>
                </a:cxn>
                <a:cxn ang="0">
                  <a:pos x="142" y="155"/>
                </a:cxn>
                <a:cxn ang="0">
                  <a:pos x="169" y="69"/>
                </a:cxn>
                <a:cxn ang="0">
                  <a:pos x="91" y="27"/>
                </a:cxn>
                <a:cxn ang="0">
                  <a:pos x="0" y="0"/>
                </a:cxn>
                <a:cxn ang="0">
                  <a:pos x="142" y="155"/>
                </a:cxn>
              </a:cxnLst>
              <a:rect l="0" t="0" r="r" b="b"/>
              <a:pathLst>
                <a:path w="169" h="155">
                  <a:moveTo>
                    <a:pt x="142" y="155"/>
                  </a:moveTo>
                  <a:lnTo>
                    <a:pt x="142" y="155"/>
                  </a:lnTo>
                  <a:lnTo>
                    <a:pt x="169" y="69"/>
                  </a:lnTo>
                  <a:lnTo>
                    <a:pt x="91" y="27"/>
                  </a:lnTo>
                  <a:lnTo>
                    <a:pt x="0" y="0"/>
                  </a:lnTo>
                  <a:lnTo>
                    <a:pt x="142" y="15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9" name="Line 481"/>
            <p:cNvSpPr>
              <a:spLocks noChangeShapeType="1"/>
            </p:cNvSpPr>
            <p:nvPr/>
          </p:nvSpPr>
          <p:spPr bwMode="auto">
            <a:xfrm flipH="1" flipV="1">
              <a:off x="2257" y="1247"/>
              <a:ext cx="3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0" name="Line 482"/>
            <p:cNvSpPr>
              <a:spLocks noChangeShapeType="1"/>
            </p:cNvSpPr>
            <p:nvPr/>
          </p:nvSpPr>
          <p:spPr bwMode="auto">
            <a:xfrm flipH="1" flipV="1">
              <a:off x="2212" y="1234"/>
              <a:ext cx="45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1" name="Line 483"/>
            <p:cNvSpPr>
              <a:spLocks noChangeShapeType="1"/>
            </p:cNvSpPr>
            <p:nvPr/>
          </p:nvSpPr>
          <p:spPr bwMode="auto">
            <a:xfrm>
              <a:off x="2212" y="1234"/>
              <a:ext cx="71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2" name="Freeform 484"/>
            <p:cNvSpPr>
              <a:spLocks/>
            </p:cNvSpPr>
            <p:nvPr/>
          </p:nvSpPr>
          <p:spPr bwMode="auto">
            <a:xfrm>
              <a:off x="2193" y="1213"/>
              <a:ext cx="64" cy="34"/>
            </a:xfrm>
            <a:custGeom>
              <a:avLst/>
              <a:gdLst/>
              <a:ahLst/>
              <a:cxnLst>
                <a:cxn ang="0">
                  <a:pos x="38" y="43"/>
                </a:cxn>
                <a:cxn ang="0">
                  <a:pos x="129" y="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" y="43"/>
                </a:cxn>
              </a:cxnLst>
              <a:rect l="0" t="0" r="r" b="b"/>
              <a:pathLst>
                <a:path w="129" h="70">
                  <a:moveTo>
                    <a:pt x="38" y="43"/>
                  </a:moveTo>
                  <a:lnTo>
                    <a:pt x="129" y="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43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3" name="Line 485"/>
            <p:cNvSpPr>
              <a:spLocks noChangeShapeType="1"/>
            </p:cNvSpPr>
            <p:nvPr/>
          </p:nvSpPr>
          <p:spPr bwMode="auto">
            <a:xfrm>
              <a:off x="2212" y="1234"/>
              <a:ext cx="45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4" name="Line 486"/>
            <p:cNvSpPr>
              <a:spLocks noChangeShapeType="1"/>
            </p:cNvSpPr>
            <p:nvPr/>
          </p:nvSpPr>
          <p:spPr bwMode="auto">
            <a:xfrm flipH="1" flipV="1">
              <a:off x="2193" y="1213"/>
              <a:ext cx="64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5" name="Line 487"/>
            <p:cNvSpPr>
              <a:spLocks noChangeShapeType="1"/>
            </p:cNvSpPr>
            <p:nvPr/>
          </p:nvSpPr>
          <p:spPr bwMode="auto">
            <a:xfrm>
              <a:off x="2193" y="1213"/>
              <a:ext cx="1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6" name="Freeform 488"/>
            <p:cNvSpPr>
              <a:spLocks/>
            </p:cNvSpPr>
            <p:nvPr/>
          </p:nvSpPr>
          <p:spPr bwMode="auto">
            <a:xfrm>
              <a:off x="2296" y="1268"/>
              <a:ext cx="194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2" y="111"/>
                </a:cxn>
                <a:cxn ang="0">
                  <a:pos x="388" y="407"/>
                </a:cxn>
                <a:cxn ang="0">
                  <a:pos x="179" y="246"/>
                </a:cxn>
                <a:cxn ang="0">
                  <a:pos x="0" y="0"/>
                </a:cxn>
              </a:cxnLst>
              <a:rect l="0" t="0" r="r" b="b"/>
              <a:pathLst>
                <a:path w="388" h="407">
                  <a:moveTo>
                    <a:pt x="0" y="0"/>
                  </a:moveTo>
                  <a:lnTo>
                    <a:pt x="212" y="111"/>
                  </a:lnTo>
                  <a:lnTo>
                    <a:pt x="388" y="407"/>
                  </a:lnTo>
                  <a:lnTo>
                    <a:pt x="179" y="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7" name="Freeform 489"/>
            <p:cNvSpPr>
              <a:spLocks/>
            </p:cNvSpPr>
            <p:nvPr/>
          </p:nvSpPr>
          <p:spPr bwMode="auto">
            <a:xfrm>
              <a:off x="2402" y="1324"/>
              <a:ext cx="194" cy="2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3" y="115"/>
                </a:cxn>
                <a:cxn ang="0">
                  <a:pos x="387" y="446"/>
                </a:cxn>
                <a:cxn ang="0">
                  <a:pos x="176" y="296"/>
                </a:cxn>
                <a:cxn ang="0">
                  <a:pos x="0" y="0"/>
                </a:cxn>
              </a:cxnLst>
              <a:rect l="0" t="0" r="r" b="b"/>
              <a:pathLst>
                <a:path w="387" h="446">
                  <a:moveTo>
                    <a:pt x="0" y="0"/>
                  </a:moveTo>
                  <a:lnTo>
                    <a:pt x="213" y="115"/>
                  </a:lnTo>
                  <a:lnTo>
                    <a:pt x="387" y="446"/>
                  </a:lnTo>
                  <a:lnTo>
                    <a:pt x="176" y="2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8" name="Freeform 490"/>
            <p:cNvSpPr>
              <a:spLocks/>
            </p:cNvSpPr>
            <p:nvPr/>
          </p:nvSpPr>
          <p:spPr bwMode="auto">
            <a:xfrm>
              <a:off x="2508" y="1382"/>
              <a:ext cx="195" cy="2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7" y="104"/>
                </a:cxn>
                <a:cxn ang="0">
                  <a:pos x="389" y="471"/>
                </a:cxn>
                <a:cxn ang="0">
                  <a:pos x="174" y="331"/>
                </a:cxn>
                <a:cxn ang="0">
                  <a:pos x="0" y="0"/>
                </a:cxn>
              </a:cxnLst>
              <a:rect l="0" t="0" r="r" b="b"/>
              <a:pathLst>
                <a:path w="389" h="471">
                  <a:moveTo>
                    <a:pt x="0" y="0"/>
                  </a:moveTo>
                  <a:lnTo>
                    <a:pt x="217" y="104"/>
                  </a:lnTo>
                  <a:lnTo>
                    <a:pt x="389" y="471"/>
                  </a:lnTo>
                  <a:lnTo>
                    <a:pt x="174" y="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9" name="Freeform 491"/>
            <p:cNvSpPr>
              <a:spLocks/>
            </p:cNvSpPr>
            <p:nvPr/>
          </p:nvSpPr>
          <p:spPr bwMode="auto">
            <a:xfrm>
              <a:off x="2720" y="1628"/>
              <a:ext cx="93" cy="60"/>
            </a:xfrm>
            <a:custGeom>
              <a:avLst/>
              <a:gdLst/>
              <a:ahLst/>
              <a:cxnLst>
                <a:cxn ang="0">
                  <a:pos x="184" y="119"/>
                </a:cxn>
                <a:cxn ang="0">
                  <a:pos x="184" y="119"/>
                </a:cxn>
                <a:cxn ang="0">
                  <a:pos x="0" y="0"/>
                </a:cxn>
                <a:cxn ang="0">
                  <a:pos x="150" y="40"/>
                </a:cxn>
                <a:cxn ang="0">
                  <a:pos x="184" y="119"/>
                </a:cxn>
              </a:cxnLst>
              <a:rect l="0" t="0" r="r" b="b"/>
              <a:pathLst>
                <a:path w="184" h="119">
                  <a:moveTo>
                    <a:pt x="184" y="119"/>
                  </a:moveTo>
                  <a:lnTo>
                    <a:pt x="184" y="119"/>
                  </a:lnTo>
                  <a:lnTo>
                    <a:pt x="0" y="0"/>
                  </a:lnTo>
                  <a:lnTo>
                    <a:pt x="150" y="40"/>
                  </a:lnTo>
                  <a:lnTo>
                    <a:pt x="184" y="11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0" name="Line 492"/>
            <p:cNvSpPr>
              <a:spLocks noChangeShapeType="1"/>
            </p:cNvSpPr>
            <p:nvPr/>
          </p:nvSpPr>
          <p:spPr bwMode="auto">
            <a:xfrm flipH="1" flipV="1">
              <a:off x="2720" y="1628"/>
              <a:ext cx="93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1" name="Line 493"/>
            <p:cNvSpPr>
              <a:spLocks noChangeShapeType="1"/>
            </p:cNvSpPr>
            <p:nvPr/>
          </p:nvSpPr>
          <p:spPr bwMode="auto">
            <a:xfrm>
              <a:off x="2720" y="1628"/>
              <a:ext cx="75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2" name="Line 494"/>
            <p:cNvSpPr>
              <a:spLocks noChangeShapeType="1"/>
            </p:cNvSpPr>
            <p:nvPr/>
          </p:nvSpPr>
          <p:spPr bwMode="auto">
            <a:xfrm>
              <a:off x="2795" y="1649"/>
              <a:ext cx="18" cy="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3" name="Freeform 495"/>
            <p:cNvSpPr>
              <a:spLocks/>
            </p:cNvSpPr>
            <p:nvPr/>
          </p:nvSpPr>
          <p:spPr bwMode="auto">
            <a:xfrm>
              <a:off x="2703" y="1482"/>
              <a:ext cx="92" cy="167"/>
            </a:xfrm>
            <a:custGeom>
              <a:avLst/>
              <a:gdLst/>
              <a:ahLst/>
              <a:cxnLst>
                <a:cxn ang="0">
                  <a:pos x="185" y="334"/>
                </a:cxn>
                <a:cxn ang="0">
                  <a:pos x="35" y="294"/>
                </a:cxn>
                <a:cxn ang="0">
                  <a:pos x="0" y="271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185" y="334"/>
                </a:cxn>
              </a:cxnLst>
              <a:rect l="0" t="0" r="r" b="b"/>
              <a:pathLst>
                <a:path w="185" h="334">
                  <a:moveTo>
                    <a:pt x="185" y="334"/>
                  </a:moveTo>
                  <a:lnTo>
                    <a:pt x="35" y="294"/>
                  </a:lnTo>
                  <a:lnTo>
                    <a:pt x="0" y="27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185" y="334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4" name="Line 496"/>
            <p:cNvSpPr>
              <a:spLocks noChangeShapeType="1"/>
            </p:cNvSpPr>
            <p:nvPr/>
          </p:nvSpPr>
          <p:spPr bwMode="auto">
            <a:xfrm flipH="1" flipV="1">
              <a:off x="2720" y="1628"/>
              <a:ext cx="75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5" name="Line 497"/>
            <p:cNvSpPr>
              <a:spLocks noChangeShapeType="1"/>
            </p:cNvSpPr>
            <p:nvPr/>
          </p:nvSpPr>
          <p:spPr bwMode="auto">
            <a:xfrm flipH="1" flipV="1">
              <a:off x="2703" y="1617"/>
              <a:ext cx="17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6" name="Line 498"/>
            <p:cNvSpPr>
              <a:spLocks noChangeShapeType="1"/>
            </p:cNvSpPr>
            <p:nvPr/>
          </p:nvSpPr>
          <p:spPr bwMode="auto">
            <a:xfrm>
              <a:off x="2726" y="1482"/>
              <a:ext cx="69" cy="1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7" name="Freeform 499"/>
            <p:cNvSpPr>
              <a:spLocks/>
            </p:cNvSpPr>
            <p:nvPr/>
          </p:nvSpPr>
          <p:spPr bwMode="auto">
            <a:xfrm>
              <a:off x="2617" y="1434"/>
              <a:ext cx="109" cy="183"/>
            </a:xfrm>
            <a:custGeom>
              <a:avLst/>
              <a:gdLst/>
              <a:ahLst/>
              <a:cxnLst>
                <a:cxn ang="0">
                  <a:pos x="172" y="367"/>
                </a:cxn>
                <a:cxn ang="0">
                  <a:pos x="218" y="96"/>
                </a:cxn>
                <a:cxn ang="0">
                  <a:pos x="0" y="0"/>
                </a:cxn>
                <a:cxn ang="0">
                  <a:pos x="172" y="367"/>
                </a:cxn>
                <a:cxn ang="0">
                  <a:pos x="172" y="367"/>
                </a:cxn>
              </a:cxnLst>
              <a:rect l="0" t="0" r="r" b="b"/>
              <a:pathLst>
                <a:path w="218" h="367">
                  <a:moveTo>
                    <a:pt x="172" y="367"/>
                  </a:moveTo>
                  <a:lnTo>
                    <a:pt x="218" y="96"/>
                  </a:lnTo>
                  <a:lnTo>
                    <a:pt x="0" y="0"/>
                  </a:lnTo>
                  <a:lnTo>
                    <a:pt x="172" y="367"/>
                  </a:lnTo>
                  <a:lnTo>
                    <a:pt x="172" y="367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8" name="Freeform 500"/>
            <p:cNvSpPr>
              <a:spLocks/>
            </p:cNvSpPr>
            <p:nvPr/>
          </p:nvSpPr>
          <p:spPr bwMode="auto">
            <a:xfrm>
              <a:off x="2617" y="1434"/>
              <a:ext cx="109" cy="183"/>
            </a:xfrm>
            <a:custGeom>
              <a:avLst/>
              <a:gdLst/>
              <a:ahLst/>
              <a:cxnLst>
                <a:cxn ang="0">
                  <a:pos x="90" y="191"/>
                </a:cxn>
                <a:cxn ang="0">
                  <a:pos x="0" y="0"/>
                </a:cxn>
                <a:cxn ang="0">
                  <a:pos x="114" y="50"/>
                </a:cxn>
              </a:cxnLst>
              <a:rect l="0" t="0" r="r" b="b"/>
              <a:pathLst>
                <a:path w="114" h="191">
                  <a:moveTo>
                    <a:pt x="90" y="191"/>
                  </a:moveTo>
                  <a:lnTo>
                    <a:pt x="0" y="0"/>
                  </a:lnTo>
                  <a:lnTo>
                    <a:pt x="114" y="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9" name="Freeform 501"/>
            <p:cNvSpPr>
              <a:spLocks/>
            </p:cNvSpPr>
            <p:nvPr/>
          </p:nvSpPr>
          <p:spPr bwMode="auto">
            <a:xfrm>
              <a:off x="2813" y="1654"/>
              <a:ext cx="110" cy="95"/>
            </a:xfrm>
            <a:custGeom>
              <a:avLst/>
              <a:gdLst/>
              <a:ahLst/>
              <a:cxnLst>
                <a:cxn ang="0">
                  <a:pos x="221" y="190"/>
                </a:cxn>
                <a:cxn ang="0">
                  <a:pos x="221" y="190"/>
                </a:cxn>
                <a:cxn ang="0">
                  <a:pos x="0" y="67"/>
                </a:cxn>
                <a:cxn ang="0">
                  <a:pos x="12" y="0"/>
                </a:cxn>
                <a:cxn ang="0">
                  <a:pos x="160" y="36"/>
                </a:cxn>
                <a:cxn ang="0">
                  <a:pos x="221" y="190"/>
                </a:cxn>
              </a:cxnLst>
              <a:rect l="0" t="0" r="r" b="b"/>
              <a:pathLst>
                <a:path w="221" h="190">
                  <a:moveTo>
                    <a:pt x="221" y="190"/>
                  </a:moveTo>
                  <a:lnTo>
                    <a:pt x="221" y="190"/>
                  </a:lnTo>
                  <a:lnTo>
                    <a:pt x="0" y="67"/>
                  </a:lnTo>
                  <a:lnTo>
                    <a:pt x="12" y="0"/>
                  </a:lnTo>
                  <a:lnTo>
                    <a:pt x="160" y="36"/>
                  </a:lnTo>
                  <a:lnTo>
                    <a:pt x="221" y="19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0" name="Line 502"/>
            <p:cNvSpPr>
              <a:spLocks noChangeShapeType="1"/>
            </p:cNvSpPr>
            <p:nvPr/>
          </p:nvSpPr>
          <p:spPr bwMode="auto">
            <a:xfrm flipH="1" flipV="1">
              <a:off x="2813" y="1688"/>
              <a:ext cx="110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1" name="Line 503"/>
            <p:cNvSpPr>
              <a:spLocks noChangeShapeType="1"/>
            </p:cNvSpPr>
            <p:nvPr/>
          </p:nvSpPr>
          <p:spPr bwMode="auto">
            <a:xfrm>
              <a:off x="2818" y="1654"/>
              <a:ext cx="74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2" name="Line 504"/>
            <p:cNvSpPr>
              <a:spLocks noChangeShapeType="1"/>
            </p:cNvSpPr>
            <p:nvPr/>
          </p:nvSpPr>
          <p:spPr bwMode="auto">
            <a:xfrm>
              <a:off x="2892" y="1673"/>
              <a:ext cx="31" cy="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3" name="Freeform 505"/>
            <p:cNvSpPr>
              <a:spLocks/>
            </p:cNvSpPr>
            <p:nvPr/>
          </p:nvSpPr>
          <p:spPr bwMode="auto">
            <a:xfrm>
              <a:off x="2818" y="1534"/>
              <a:ext cx="74" cy="139"/>
            </a:xfrm>
            <a:custGeom>
              <a:avLst/>
              <a:gdLst/>
              <a:ahLst/>
              <a:cxnLst>
                <a:cxn ang="0">
                  <a:pos x="148" y="276"/>
                </a:cxn>
                <a:cxn ang="0">
                  <a:pos x="0" y="24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148" y="276"/>
                </a:cxn>
              </a:cxnLst>
              <a:rect l="0" t="0" r="r" b="b"/>
              <a:pathLst>
                <a:path w="148" h="276">
                  <a:moveTo>
                    <a:pt x="148" y="276"/>
                  </a:moveTo>
                  <a:lnTo>
                    <a:pt x="0" y="24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148" y="27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4" name="Line 506"/>
            <p:cNvSpPr>
              <a:spLocks noChangeShapeType="1"/>
            </p:cNvSpPr>
            <p:nvPr/>
          </p:nvSpPr>
          <p:spPr bwMode="auto">
            <a:xfrm flipH="1" flipV="1">
              <a:off x="2818" y="1654"/>
              <a:ext cx="74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5" name="Line 507"/>
            <p:cNvSpPr>
              <a:spLocks noChangeShapeType="1"/>
            </p:cNvSpPr>
            <p:nvPr/>
          </p:nvSpPr>
          <p:spPr bwMode="auto">
            <a:xfrm>
              <a:off x="2839" y="1534"/>
              <a:ext cx="53" cy="1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6" name="Freeform 508"/>
            <p:cNvSpPr>
              <a:spLocks/>
            </p:cNvSpPr>
            <p:nvPr/>
          </p:nvSpPr>
          <p:spPr bwMode="auto">
            <a:xfrm>
              <a:off x="2795" y="1649"/>
              <a:ext cx="23" cy="39"/>
            </a:xfrm>
            <a:custGeom>
              <a:avLst/>
              <a:gdLst/>
              <a:ahLst/>
              <a:cxnLst>
                <a:cxn ang="0">
                  <a:pos x="34" y="79"/>
                </a:cxn>
                <a:cxn ang="0">
                  <a:pos x="34" y="79"/>
                </a:cxn>
                <a:cxn ang="0">
                  <a:pos x="46" y="12"/>
                </a:cxn>
                <a:cxn ang="0">
                  <a:pos x="0" y="0"/>
                </a:cxn>
                <a:cxn ang="0">
                  <a:pos x="34" y="79"/>
                </a:cxn>
              </a:cxnLst>
              <a:rect l="0" t="0" r="r" b="b"/>
              <a:pathLst>
                <a:path w="46" h="79">
                  <a:moveTo>
                    <a:pt x="34" y="79"/>
                  </a:moveTo>
                  <a:lnTo>
                    <a:pt x="34" y="79"/>
                  </a:lnTo>
                  <a:lnTo>
                    <a:pt x="46" y="12"/>
                  </a:lnTo>
                  <a:lnTo>
                    <a:pt x="0" y="0"/>
                  </a:lnTo>
                  <a:lnTo>
                    <a:pt x="34" y="7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7" name="Line 509"/>
            <p:cNvSpPr>
              <a:spLocks noChangeShapeType="1"/>
            </p:cNvSpPr>
            <p:nvPr/>
          </p:nvSpPr>
          <p:spPr bwMode="auto">
            <a:xfrm flipH="1" flipV="1">
              <a:off x="2795" y="1649"/>
              <a:ext cx="23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8" name="Line 510"/>
            <p:cNvSpPr>
              <a:spLocks noChangeShapeType="1"/>
            </p:cNvSpPr>
            <p:nvPr/>
          </p:nvSpPr>
          <p:spPr bwMode="auto">
            <a:xfrm>
              <a:off x="2795" y="1649"/>
              <a:ext cx="18" cy="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9" name="Freeform 511"/>
            <p:cNvSpPr>
              <a:spLocks/>
            </p:cNvSpPr>
            <p:nvPr/>
          </p:nvSpPr>
          <p:spPr bwMode="auto">
            <a:xfrm>
              <a:off x="2726" y="1482"/>
              <a:ext cx="113" cy="172"/>
            </a:xfrm>
            <a:custGeom>
              <a:avLst/>
              <a:gdLst/>
              <a:ahLst/>
              <a:cxnLst>
                <a:cxn ang="0">
                  <a:pos x="139" y="334"/>
                </a:cxn>
                <a:cxn ang="0">
                  <a:pos x="185" y="346"/>
                </a:cxn>
                <a:cxn ang="0">
                  <a:pos x="225" y="10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9" y="334"/>
                </a:cxn>
              </a:cxnLst>
              <a:rect l="0" t="0" r="r" b="b"/>
              <a:pathLst>
                <a:path w="225" h="346">
                  <a:moveTo>
                    <a:pt x="139" y="334"/>
                  </a:moveTo>
                  <a:lnTo>
                    <a:pt x="185" y="346"/>
                  </a:lnTo>
                  <a:lnTo>
                    <a:pt x="225" y="106"/>
                  </a:lnTo>
                  <a:lnTo>
                    <a:pt x="0" y="0"/>
                  </a:lnTo>
                  <a:lnTo>
                    <a:pt x="0" y="0"/>
                  </a:lnTo>
                  <a:lnTo>
                    <a:pt x="139" y="334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0" name="Line 512"/>
            <p:cNvSpPr>
              <a:spLocks noChangeShapeType="1"/>
            </p:cNvSpPr>
            <p:nvPr/>
          </p:nvSpPr>
          <p:spPr bwMode="auto">
            <a:xfrm>
              <a:off x="2795" y="1649"/>
              <a:ext cx="23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1" name="Line 513"/>
            <p:cNvSpPr>
              <a:spLocks noChangeShapeType="1"/>
            </p:cNvSpPr>
            <p:nvPr/>
          </p:nvSpPr>
          <p:spPr bwMode="auto">
            <a:xfrm flipH="1" flipV="1">
              <a:off x="2726" y="1482"/>
              <a:ext cx="113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2" name="Line 514"/>
            <p:cNvSpPr>
              <a:spLocks noChangeShapeType="1"/>
            </p:cNvSpPr>
            <p:nvPr/>
          </p:nvSpPr>
          <p:spPr bwMode="auto">
            <a:xfrm>
              <a:off x="2726" y="1482"/>
              <a:ext cx="69" cy="1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3" name="Freeform 515"/>
            <p:cNvSpPr>
              <a:spLocks/>
            </p:cNvSpPr>
            <p:nvPr/>
          </p:nvSpPr>
          <p:spPr bwMode="auto">
            <a:xfrm>
              <a:off x="2923" y="1682"/>
              <a:ext cx="111" cy="140"/>
            </a:xfrm>
            <a:custGeom>
              <a:avLst/>
              <a:gdLst/>
              <a:ahLst/>
              <a:cxnLst>
                <a:cxn ang="0">
                  <a:pos x="223" y="281"/>
                </a:cxn>
                <a:cxn ang="0">
                  <a:pos x="223" y="281"/>
                </a:cxn>
                <a:cxn ang="0">
                  <a:pos x="0" y="135"/>
                </a:cxn>
                <a:cxn ang="0">
                  <a:pos x="23" y="0"/>
                </a:cxn>
                <a:cxn ang="0">
                  <a:pos x="134" y="29"/>
                </a:cxn>
                <a:cxn ang="0">
                  <a:pos x="223" y="281"/>
                </a:cxn>
              </a:cxnLst>
              <a:rect l="0" t="0" r="r" b="b"/>
              <a:pathLst>
                <a:path w="223" h="281">
                  <a:moveTo>
                    <a:pt x="223" y="281"/>
                  </a:moveTo>
                  <a:lnTo>
                    <a:pt x="223" y="281"/>
                  </a:lnTo>
                  <a:lnTo>
                    <a:pt x="0" y="135"/>
                  </a:lnTo>
                  <a:lnTo>
                    <a:pt x="23" y="0"/>
                  </a:lnTo>
                  <a:lnTo>
                    <a:pt x="134" y="29"/>
                  </a:lnTo>
                  <a:lnTo>
                    <a:pt x="223" y="28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4" name="Line 516"/>
            <p:cNvSpPr>
              <a:spLocks noChangeShapeType="1"/>
            </p:cNvSpPr>
            <p:nvPr/>
          </p:nvSpPr>
          <p:spPr bwMode="auto">
            <a:xfrm flipH="1" flipV="1">
              <a:off x="2923" y="1749"/>
              <a:ext cx="111" cy="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5" name="Line 517"/>
            <p:cNvSpPr>
              <a:spLocks noChangeShapeType="1"/>
            </p:cNvSpPr>
            <p:nvPr/>
          </p:nvSpPr>
          <p:spPr bwMode="auto">
            <a:xfrm>
              <a:off x="2935" y="1682"/>
              <a:ext cx="55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6" name="Line 518"/>
            <p:cNvSpPr>
              <a:spLocks noChangeShapeType="1"/>
            </p:cNvSpPr>
            <p:nvPr/>
          </p:nvSpPr>
          <p:spPr bwMode="auto">
            <a:xfrm>
              <a:off x="2990" y="1697"/>
              <a:ext cx="44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7" name="Freeform 519"/>
            <p:cNvSpPr>
              <a:spLocks/>
            </p:cNvSpPr>
            <p:nvPr/>
          </p:nvSpPr>
          <p:spPr bwMode="auto">
            <a:xfrm>
              <a:off x="2935" y="1586"/>
              <a:ext cx="55" cy="111"/>
            </a:xfrm>
            <a:custGeom>
              <a:avLst/>
              <a:gdLst/>
              <a:ahLst/>
              <a:cxnLst>
                <a:cxn ang="0">
                  <a:pos x="111" y="221"/>
                </a:cxn>
                <a:cxn ang="0">
                  <a:pos x="0" y="192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111" y="221"/>
                </a:cxn>
              </a:cxnLst>
              <a:rect l="0" t="0" r="r" b="b"/>
              <a:pathLst>
                <a:path w="111" h="221">
                  <a:moveTo>
                    <a:pt x="111" y="221"/>
                  </a:moveTo>
                  <a:lnTo>
                    <a:pt x="0" y="192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111" y="221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8" name="Line 520"/>
            <p:cNvSpPr>
              <a:spLocks noChangeShapeType="1"/>
            </p:cNvSpPr>
            <p:nvPr/>
          </p:nvSpPr>
          <p:spPr bwMode="auto">
            <a:xfrm flipH="1" flipV="1">
              <a:off x="2935" y="1682"/>
              <a:ext cx="55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9" name="Line 521"/>
            <p:cNvSpPr>
              <a:spLocks noChangeShapeType="1"/>
            </p:cNvSpPr>
            <p:nvPr/>
          </p:nvSpPr>
          <p:spPr bwMode="auto">
            <a:xfrm>
              <a:off x="2952" y="1586"/>
              <a:ext cx="38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0" name="Freeform 522"/>
            <p:cNvSpPr>
              <a:spLocks/>
            </p:cNvSpPr>
            <p:nvPr/>
          </p:nvSpPr>
          <p:spPr bwMode="auto">
            <a:xfrm>
              <a:off x="2892" y="1673"/>
              <a:ext cx="43" cy="76"/>
            </a:xfrm>
            <a:custGeom>
              <a:avLst/>
              <a:gdLst/>
              <a:ahLst/>
              <a:cxnLst>
                <a:cxn ang="0">
                  <a:pos x="61" y="154"/>
                </a:cxn>
                <a:cxn ang="0">
                  <a:pos x="61" y="154"/>
                </a:cxn>
                <a:cxn ang="0">
                  <a:pos x="84" y="19"/>
                </a:cxn>
                <a:cxn ang="0">
                  <a:pos x="0" y="0"/>
                </a:cxn>
                <a:cxn ang="0">
                  <a:pos x="61" y="154"/>
                </a:cxn>
              </a:cxnLst>
              <a:rect l="0" t="0" r="r" b="b"/>
              <a:pathLst>
                <a:path w="84" h="154">
                  <a:moveTo>
                    <a:pt x="61" y="154"/>
                  </a:moveTo>
                  <a:lnTo>
                    <a:pt x="61" y="154"/>
                  </a:lnTo>
                  <a:lnTo>
                    <a:pt x="84" y="19"/>
                  </a:lnTo>
                  <a:lnTo>
                    <a:pt x="0" y="0"/>
                  </a:lnTo>
                  <a:lnTo>
                    <a:pt x="61" y="15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1" name="Line 523"/>
            <p:cNvSpPr>
              <a:spLocks noChangeShapeType="1"/>
            </p:cNvSpPr>
            <p:nvPr/>
          </p:nvSpPr>
          <p:spPr bwMode="auto">
            <a:xfrm flipH="1" flipV="1">
              <a:off x="2892" y="1673"/>
              <a:ext cx="43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2" name="Line 524"/>
            <p:cNvSpPr>
              <a:spLocks noChangeShapeType="1"/>
            </p:cNvSpPr>
            <p:nvPr/>
          </p:nvSpPr>
          <p:spPr bwMode="auto">
            <a:xfrm>
              <a:off x="2892" y="1673"/>
              <a:ext cx="31" cy="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3" name="Freeform 525"/>
            <p:cNvSpPr>
              <a:spLocks/>
            </p:cNvSpPr>
            <p:nvPr/>
          </p:nvSpPr>
          <p:spPr bwMode="auto">
            <a:xfrm>
              <a:off x="2839" y="1534"/>
              <a:ext cx="113" cy="148"/>
            </a:xfrm>
            <a:custGeom>
              <a:avLst/>
              <a:gdLst/>
              <a:ahLst/>
              <a:cxnLst>
                <a:cxn ang="0">
                  <a:pos x="108" y="276"/>
                </a:cxn>
                <a:cxn ang="0">
                  <a:pos x="192" y="295"/>
                </a:cxn>
                <a:cxn ang="0">
                  <a:pos x="227" y="10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8" y="276"/>
                </a:cxn>
              </a:cxnLst>
              <a:rect l="0" t="0" r="r" b="b"/>
              <a:pathLst>
                <a:path w="227" h="295">
                  <a:moveTo>
                    <a:pt x="108" y="276"/>
                  </a:moveTo>
                  <a:lnTo>
                    <a:pt x="192" y="295"/>
                  </a:lnTo>
                  <a:lnTo>
                    <a:pt x="227" y="10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8" y="27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4" name="Line 526"/>
            <p:cNvSpPr>
              <a:spLocks noChangeShapeType="1"/>
            </p:cNvSpPr>
            <p:nvPr/>
          </p:nvSpPr>
          <p:spPr bwMode="auto">
            <a:xfrm>
              <a:off x="2892" y="1673"/>
              <a:ext cx="43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5" name="Line 527"/>
            <p:cNvSpPr>
              <a:spLocks noChangeShapeType="1"/>
            </p:cNvSpPr>
            <p:nvPr/>
          </p:nvSpPr>
          <p:spPr bwMode="auto">
            <a:xfrm flipH="1" flipV="1">
              <a:off x="2839" y="1534"/>
              <a:ext cx="113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6" name="Line 528"/>
            <p:cNvSpPr>
              <a:spLocks noChangeShapeType="1"/>
            </p:cNvSpPr>
            <p:nvPr/>
          </p:nvSpPr>
          <p:spPr bwMode="auto">
            <a:xfrm>
              <a:off x="2839" y="1534"/>
              <a:ext cx="53" cy="1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7" name="Freeform 529"/>
            <p:cNvSpPr>
              <a:spLocks/>
            </p:cNvSpPr>
            <p:nvPr/>
          </p:nvSpPr>
          <p:spPr bwMode="auto">
            <a:xfrm>
              <a:off x="3034" y="1711"/>
              <a:ext cx="115" cy="172"/>
            </a:xfrm>
            <a:custGeom>
              <a:avLst/>
              <a:gdLst/>
              <a:ahLst/>
              <a:cxnLst>
                <a:cxn ang="0">
                  <a:pos x="228" y="344"/>
                </a:cxn>
                <a:cxn ang="0">
                  <a:pos x="228" y="344"/>
                </a:cxn>
                <a:cxn ang="0">
                  <a:pos x="0" y="223"/>
                </a:cxn>
                <a:cxn ang="0">
                  <a:pos x="40" y="0"/>
                </a:cxn>
                <a:cxn ang="0">
                  <a:pos x="117" y="19"/>
                </a:cxn>
                <a:cxn ang="0">
                  <a:pos x="228" y="344"/>
                </a:cxn>
              </a:cxnLst>
              <a:rect l="0" t="0" r="r" b="b"/>
              <a:pathLst>
                <a:path w="228" h="344">
                  <a:moveTo>
                    <a:pt x="228" y="344"/>
                  </a:moveTo>
                  <a:lnTo>
                    <a:pt x="228" y="344"/>
                  </a:lnTo>
                  <a:lnTo>
                    <a:pt x="0" y="223"/>
                  </a:lnTo>
                  <a:lnTo>
                    <a:pt x="40" y="0"/>
                  </a:lnTo>
                  <a:lnTo>
                    <a:pt x="117" y="19"/>
                  </a:lnTo>
                  <a:lnTo>
                    <a:pt x="228" y="34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8" name="Line 530"/>
            <p:cNvSpPr>
              <a:spLocks noChangeShapeType="1"/>
            </p:cNvSpPr>
            <p:nvPr/>
          </p:nvSpPr>
          <p:spPr bwMode="auto">
            <a:xfrm flipH="1" flipV="1">
              <a:off x="3034" y="1822"/>
              <a:ext cx="115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9" name="Line 531"/>
            <p:cNvSpPr>
              <a:spLocks noChangeShapeType="1"/>
            </p:cNvSpPr>
            <p:nvPr/>
          </p:nvSpPr>
          <p:spPr bwMode="auto">
            <a:xfrm>
              <a:off x="3055" y="1711"/>
              <a:ext cx="38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0" name="Line 532"/>
            <p:cNvSpPr>
              <a:spLocks noChangeShapeType="1"/>
            </p:cNvSpPr>
            <p:nvPr/>
          </p:nvSpPr>
          <p:spPr bwMode="auto">
            <a:xfrm>
              <a:off x="3093" y="1721"/>
              <a:ext cx="56" cy="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1" name="Freeform 533"/>
            <p:cNvSpPr>
              <a:spLocks/>
            </p:cNvSpPr>
            <p:nvPr/>
          </p:nvSpPr>
          <p:spPr bwMode="auto">
            <a:xfrm>
              <a:off x="3055" y="1643"/>
              <a:ext cx="38" cy="78"/>
            </a:xfrm>
            <a:custGeom>
              <a:avLst/>
              <a:gdLst/>
              <a:ahLst/>
              <a:cxnLst>
                <a:cxn ang="0">
                  <a:pos x="77" y="155"/>
                </a:cxn>
                <a:cxn ang="0">
                  <a:pos x="0" y="136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77" y="155"/>
                </a:cxn>
              </a:cxnLst>
              <a:rect l="0" t="0" r="r" b="b"/>
              <a:pathLst>
                <a:path w="77" h="155">
                  <a:moveTo>
                    <a:pt x="77" y="155"/>
                  </a:moveTo>
                  <a:lnTo>
                    <a:pt x="0" y="136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77" y="15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2" name="Line 534"/>
            <p:cNvSpPr>
              <a:spLocks noChangeShapeType="1"/>
            </p:cNvSpPr>
            <p:nvPr/>
          </p:nvSpPr>
          <p:spPr bwMode="auto">
            <a:xfrm flipH="1" flipV="1">
              <a:off x="3055" y="1711"/>
              <a:ext cx="38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3" name="Line 535"/>
            <p:cNvSpPr>
              <a:spLocks noChangeShapeType="1"/>
            </p:cNvSpPr>
            <p:nvPr/>
          </p:nvSpPr>
          <p:spPr bwMode="auto">
            <a:xfrm>
              <a:off x="3066" y="1643"/>
              <a:ext cx="27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4" name="Freeform 536"/>
            <p:cNvSpPr>
              <a:spLocks/>
            </p:cNvSpPr>
            <p:nvPr/>
          </p:nvSpPr>
          <p:spPr bwMode="auto">
            <a:xfrm>
              <a:off x="2990" y="1697"/>
              <a:ext cx="65" cy="125"/>
            </a:xfrm>
            <a:custGeom>
              <a:avLst/>
              <a:gdLst/>
              <a:ahLst/>
              <a:cxnLst>
                <a:cxn ang="0">
                  <a:pos x="89" y="252"/>
                </a:cxn>
                <a:cxn ang="0">
                  <a:pos x="89" y="252"/>
                </a:cxn>
                <a:cxn ang="0">
                  <a:pos x="129" y="29"/>
                </a:cxn>
                <a:cxn ang="0">
                  <a:pos x="0" y="0"/>
                </a:cxn>
                <a:cxn ang="0">
                  <a:pos x="89" y="252"/>
                </a:cxn>
              </a:cxnLst>
              <a:rect l="0" t="0" r="r" b="b"/>
              <a:pathLst>
                <a:path w="129" h="252">
                  <a:moveTo>
                    <a:pt x="89" y="252"/>
                  </a:moveTo>
                  <a:lnTo>
                    <a:pt x="89" y="252"/>
                  </a:lnTo>
                  <a:lnTo>
                    <a:pt x="129" y="29"/>
                  </a:lnTo>
                  <a:lnTo>
                    <a:pt x="0" y="0"/>
                  </a:lnTo>
                  <a:lnTo>
                    <a:pt x="89" y="25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5" name="Line 537"/>
            <p:cNvSpPr>
              <a:spLocks noChangeShapeType="1"/>
            </p:cNvSpPr>
            <p:nvPr/>
          </p:nvSpPr>
          <p:spPr bwMode="auto">
            <a:xfrm flipH="1" flipV="1">
              <a:off x="2990" y="1697"/>
              <a:ext cx="65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6" name="Line 538"/>
            <p:cNvSpPr>
              <a:spLocks noChangeShapeType="1"/>
            </p:cNvSpPr>
            <p:nvPr/>
          </p:nvSpPr>
          <p:spPr bwMode="auto">
            <a:xfrm>
              <a:off x="2990" y="1697"/>
              <a:ext cx="44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7" name="Freeform 539"/>
            <p:cNvSpPr>
              <a:spLocks/>
            </p:cNvSpPr>
            <p:nvPr/>
          </p:nvSpPr>
          <p:spPr bwMode="auto">
            <a:xfrm>
              <a:off x="2952" y="1586"/>
              <a:ext cx="114" cy="125"/>
            </a:xfrm>
            <a:custGeom>
              <a:avLst/>
              <a:gdLst/>
              <a:ahLst/>
              <a:cxnLst>
                <a:cxn ang="0">
                  <a:pos x="76" y="221"/>
                </a:cxn>
                <a:cxn ang="0">
                  <a:pos x="205" y="250"/>
                </a:cxn>
                <a:cxn ang="0">
                  <a:pos x="228" y="1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6" y="221"/>
                </a:cxn>
              </a:cxnLst>
              <a:rect l="0" t="0" r="r" b="b"/>
              <a:pathLst>
                <a:path w="228" h="250">
                  <a:moveTo>
                    <a:pt x="76" y="221"/>
                  </a:moveTo>
                  <a:lnTo>
                    <a:pt x="205" y="250"/>
                  </a:lnTo>
                  <a:lnTo>
                    <a:pt x="228" y="1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6" y="221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8" name="Line 540"/>
            <p:cNvSpPr>
              <a:spLocks noChangeShapeType="1"/>
            </p:cNvSpPr>
            <p:nvPr/>
          </p:nvSpPr>
          <p:spPr bwMode="auto">
            <a:xfrm>
              <a:off x="2990" y="1697"/>
              <a:ext cx="65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9" name="Line 541"/>
            <p:cNvSpPr>
              <a:spLocks noChangeShapeType="1"/>
            </p:cNvSpPr>
            <p:nvPr/>
          </p:nvSpPr>
          <p:spPr bwMode="auto">
            <a:xfrm flipH="1" flipV="1">
              <a:off x="2952" y="1586"/>
              <a:ext cx="114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0" name="Line 542"/>
            <p:cNvSpPr>
              <a:spLocks noChangeShapeType="1"/>
            </p:cNvSpPr>
            <p:nvPr/>
          </p:nvSpPr>
          <p:spPr bwMode="auto">
            <a:xfrm>
              <a:off x="2952" y="1586"/>
              <a:ext cx="38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1" name="Freeform 543"/>
            <p:cNvSpPr>
              <a:spLocks/>
            </p:cNvSpPr>
            <p:nvPr/>
          </p:nvSpPr>
          <p:spPr bwMode="auto">
            <a:xfrm>
              <a:off x="3149" y="1738"/>
              <a:ext cx="115" cy="208"/>
            </a:xfrm>
            <a:custGeom>
              <a:avLst/>
              <a:gdLst/>
              <a:ahLst/>
              <a:cxnLst>
                <a:cxn ang="0">
                  <a:pos x="231" y="416"/>
                </a:cxn>
                <a:cxn ang="0">
                  <a:pos x="231" y="416"/>
                </a:cxn>
                <a:cxn ang="0">
                  <a:pos x="0" y="290"/>
                </a:cxn>
                <a:cxn ang="0">
                  <a:pos x="52" y="0"/>
                </a:cxn>
                <a:cxn ang="0">
                  <a:pos x="106" y="11"/>
                </a:cxn>
                <a:cxn ang="0">
                  <a:pos x="231" y="416"/>
                </a:cxn>
              </a:cxnLst>
              <a:rect l="0" t="0" r="r" b="b"/>
              <a:pathLst>
                <a:path w="231" h="416">
                  <a:moveTo>
                    <a:pt x="231" y="416"/>
                  </a:moveTo>
                  <a:lnTo>
                    <a:pt x="231" y="416"/>
                  </a:lnTo>
                  <a:lnTo>
                    <a:pt x="0" y="290"/>
                  </a:lnTo>
                  <a:lnTo>
                    <a:pt x="52" y="0"/>
                  </a:lnTo>
                  <a:lnTo>
                    <a:pt x="106" y="11"/>
                  </a:lnTo>
                  <a:lnTo>
                    <a:pt x="231" y="41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2" name="Line 544"/>
            <p:cNvSpPr>
              <a:spLocks noChangeShapeType="1"/>
            </p:cNvSpPr>
            <p:nvPr/>
          </p:nvSpPr>
          <p:spPr bwMode="auto">
            <a:xfrm flipH="1" flipV="1">
              <a:off x="3149" y="1883"/>
              <a:ext cx="115" cy="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3" name="Line 545"/>
            <p:cNvSpPr>
              <a:spLocks noChangeShapeType="1"/>
            </p:cNvSpPr>
            <p:nvPr/>
          </p:nvSpPr>
          <p:spPr bwMode="auto">
            <a:xfrm>
              <a:off x="3175" y="1738"/>
              <a:ext cx="26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4" name="Line 546"/>
            <p:cNvSpPr>
              <a:spLocks noChangeShapeType="1"/>
            </p:cNvSpPr>
            <p:nvPr/>
          </p:nvSpPr>
          <p:spPr bwMode="auto">
            <a:xfrm>
              <a:off x="3201" y="1744"/>
              <a:ext cx="63" cy="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5" name="Freeform 547"/>
            <p:cNvSpPr>
              <a:spLocks/>
            </p:cNvSpPr>
            <p:nvPr/>
          </p:nvSpPr>
          <p:spPr bwMode="auto">
            <a:xfrm>
              <a:off x="3175" y="1686"/>
              <a:ext cx="26" cy="58"/>
            </a:xfrm>
            <a:custGeom>
              <a:avLst/>
              <a:gdLst/>
              <a:ahLst/>
              <a:cxnLst>
                <a:cxn ang="0">
                  <a:pos x="54" y="115"/>
                </a:cxn>
                <a:cxn ang="0">
                  <a:pos x="0" y="104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4" y="115"/>
                </a:cxn>
              </a:cxnLst>
              <a:rect l="0" t="0" r="r" b="b"/>
              <a:pathLst>
                <a:path w="54" h="115">
                  <a:moveTo>
                    <a:pt x="54" y="115"/>
                  </a:moveTo>
                  <a:lnTo>
                    <a:pt x="0" y="104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4" y="1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6" name="Line 548"/>
            <p:cNvSpPr>
              <a:spLocks noChangeShapeType="1"/>
            </p:cNvSpPr>
            <p:nvPr/>
          </p:nvSpPr>
          <p:spPr bwMode="auto">
            <a:xfrm flipH="1" flipV="1">
              <a:off x="3175" y="1738"/>
              <a:ext cx="26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7" name="Line 549"/>
            <p:cNvSpPr>
              <a:spLocks noChangeShapeType="1"/>
            </p:cNvSpPr>
            <p:nvPr/>
          </p:nvSpPr>
          <p:spPr bwMode="auto">
            <a:xfrm>
              <a:off x="3183" y="1686"/>
              <a:ext cx="18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8" name="Freeform 550"/>
            <p:cNvSpPr>
              <a:spLocks/>
            </p:cNvSpPr>
            <p:nvPr/>
          </p:nvSpPr>
          <p:spPr bwMode="auto">
            <a:xfrm>
              <a:off x="3093" y="1721"/>
              <a:ext cx="82" cy="162"/>
            </a:xfrm>
            <a:custGeom>
              <a:avLst/>
              <a:gdLst/>
              <a:ahLst/>
              <a:cxnLst>
                <a:cxn ang="0">
                  <a:pos x="111" y="325"/>
                </a:cxn>
                <a:cxn ang="0">
                  <a:pos x="111" y="325"/>
                </a:cxn>
                <a:cxn ang="0">
                  <a:pos x="163" y="35"/>
                </a:cxn>
                <a:cxn ang="0">
                  <a:pos x="0" y="0"/>
                </a:cxn>
                <a:cxn ang="0">
                  <a:pos x="111" y="325"/>
                </a:cxn>
              </a:cxnLst>
              <a:rect l="0" t="0" r="r" b="b"/>
              <a:pathLst>
                <a:path w="163" h="325">
                  <a:moveTo>
                    <a:pt x="111" y="325"/>
                  </a:moveTo>
                  <a:lnTo>
                    <a:pt x="111" y="325"/>
                  </a:lnTo>
                  <a:lnTo>
                    <a:pt x="163" y="35"/>
                  </a:lnTo>
                  <a:lnTo>
                    <a:pt x="0" y="0"/>
                  </a:lnTo>
                  <a:lnTo>
                    <a:pt x="111" y="32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9" name="Line 551"/>
            <p:cNvSpPr>
              <a:spLocks noChangeShapeType="1"/>
            </p:cNvSpPr>
            <p:nvPr/>
          </p:nvSpPr>
          <p:spPr bwMode="auto">
            <a:xfrm flipH="1" flipV="1">
              <a:off x="3093" y="1721"/>
              <a:ext cx="82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0" name="Line 552"/>
            <p:cNvSpPr>
              <a:spLocks noChangeShapeType="1"/>
            </p:cNvSpPr>
            <p:nvPr/>
          </p:nvSpPr>
          <p:spPr bwMode="auto">
            <a:xfrm>
              <a:off x="3093" y="1721"/>
              <a:ext cx="56" cy="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1" name="Freeform 553"/>
            <p:cNvSpPr>
              <a:spLocks/>
            </p:cNvSpPr>
            <p:nvPr/>
          </p:nvSpPr>
          <p:spPr bwMode="auto">
            <a:xfrm>
              <a:off x="3066" y="1643"/>
              <a:ext cx="117" cy="95"/>
            </a:xfrm>
            <a:custGeom>
              <a:avLst/>
              <a:gdLst/>
              <a:ahLst/>
              <a:cxnLst>
                <a:cxn ang="0">
                  <a:pos x="54" y="155"/>
                </a:cxn>
                <a:cxn ang="0">
                  <a:pos x="217" y="190"/>
                </a:cxn>
                <a:cxn ang="0">
                  <a:pos x="234" y="8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4" y="155"/>
                </a:cxn>
              </a:cxnLst>
              <a:rect l="0" t="0" r="r" b="b"/>
              <a:pathLst>
                <a:path w="234" h="190">
                  <a:moveTo>
                    <a:pt x="54" y="155"/>
                  </a:moveTo>
                  <a:lnTo>
                    <a:pt x="217" y="190"/>
                  </a:lnTo>
                  <a:lnTo>
                    <a:pt x="234" y="86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15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2" name="Line 554"/>
            <p:cNvSpPr>
              <a:spLocks noChangeShapeType="1"/>
            </p:cNvSpPr>
            <p:nvPr/>
          </p:nvSpPr>
          <p:spPr bwMode="auto">
            <a:xfrm>
              <a:off x="3093" y="1721"/>
              <a:ext cx="82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3" name="Line 555"/>
            <p:cNvSpPr>
              <a:spLocks noChangeShapeType="1"/>
            </p:cNvSpPr>
            <p:nvPr/>
          </p:nvSpPr>
          <p:spPr bwMode="auto">
            <a:xfrm flipH="1" flipV="1">
              <a:off x="3066" y="1643"/>
              <a:ext cx="117" cy="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4" name="Line 556"/>
            <p:cNvSpPr>
              <a:spLocks noChangeShapeType="1"/>
            </p:cNvSpPr>
            <p:nvPr/>
          </p:nvSpPr>
          <p:spPr bwMode="auto">
            <a:xfrm>
              <a:off x="3066" y="1643"/>
              <a:ext cx="27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5" name="Freeform 557"/>
            <p:cNvSpPr>
              <a:spLocks/>
            </p:cNvSpPr>
            <p:nvPr/>
          </p:nvSpPr>
          <p:spPr bwMode="auto">
            <a:xfrm>
              <a:off x="3264" y="1765"/>
              <a:ext cx="117" cy="236"/>
            </a:xfrm>
            <a:custGeom>
              <a:avLst/>
              <a:gdLst/>
              <a:ahLst/>
              <a:cxnLst>
                <a:cxn ang="0">
                  <a:pos x="234" y="473"/>
                </a:cxn>
                <a:cxn ang="0">
                  <a:pos x="234" y="473"/>
                </a:cxn>
                <a:cxn ang="0">
                  <a:pos x="0" y="363"/>
                </a:cxn>
                <a:cxn ang="0">
                  <a:pos x="67" y="0"/>
                </a:cxn>
                <a:cxn ang="0">
                  <a:pos x="94" y="6"/>
                </a:cxn>
                <a:cxn ang="0">
                  <a:pos x="234" y="473"/>
                </a:cxn>
              </a:cxnLst>
              <a:rect l="0" t="0" r="r" b="b"/>
              <a:pathLst>
                <a:path w="234" h="473">
                  <a:moveTo>
                    <a:pt x="234" y="473"/>
                  </a:moveTo>
                  <a:lnTo>
                    <a:pt x="234" y="473"/>
                  </a:lnTo>
                  <a:lnTo>
                    <a:pt x="0" y="363"/>
                  </a:lnTo>
                  <a:lnTo>
                    <a:pt x="67" y="0"/>
                  </a:lnTo>
                  <a:lnTo>
                    <a:pt x="94" y="6"/>
                  </a:lnTo>
                  <a:lnTo>
                    <a:pt x="234" y="47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6" name="Line 558"/>
            <p:cNvSpPr>
              <a:spLocks noChangeShapeType="1"/>
            </p:cNvSpPr>
            <p:nvPr/>
          </p:nvSpPr>
          <p:spPr bwMode="auto">
            <a:xfrm flipH="1" flipV="1">
              <a:off x="3264" y="1946"/>
              <a:ext cx="117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7" name="Line 559"/>
            <p:cNvSpPr>
              <a:spLocks noChangeShapeType="1"/>
            </p:cNvSpPr>
            <p:nvPr/>
          </p:nvSpPr>
          <p:spPr bwMode="auto">
            <a:xfrm>
              <a:off x="3297" y="1765"/>
              <a:ext cx="14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8" name="Line 560"/>
            <p:cNvSpPr>
              <a:spLocks noChangeShapeType="1"/>
            </p:cNvSpPr>
            <p:nvPr/>
          </p:nvSpPr>
          <p:spPr bwMode="auto">
            <a:xfrm>
              <a:off x="3311" y="1768"/>
              <a:ext cx="70" cy="2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9" name="Freeform 561"/>
            <p:cNvSpPr>
              <a:spLocks/>
            </p:cNvSpPr>
            <p:nvPr/>
          </p:nvSpPr>
          <p:spPr bwMode="auto">
            <a:xfrm>
              <a:off x="3297" y="1740"/>
              <a:ext cx="14" cy="28"/>
            </a:xfrm>
            <a:custGeom>
              <a:avLst/>
              <a:gdLst/>
              <a:ahLst/>
              <a:cxnLst>
                <a:cxn ang="0">
                  <a:pos x="27" y="56"/>
                </a:cxn>
                <a:cxn ang="0">
                  <a:pos x="0" y="5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27" y="56"/>
                </a:cxn>
              </a:cxnLst>
              <a:rect l="0" t="0" r="r" b="b"/>
              <a:pathLst>
                <a:path w="27" h="56">
                  <a:moveTo>
                    <a:pt x="27" y="56"/>
                  </a:moveTo>
                  <a:lnTo>
                    <a:pt x="0" y="50"/>
                  </a:lnTo>
                  <a:lnTo>
                    <a:pt x="9" y="0"/>
                  </a:lnTo>
                  <a:lnTo>
                    <a:pt x="9" y="0"/>
                  </a:lnTo>
                  <a:lnTo>
                    <a:pt x="27" y="5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0" name="Line 562"/>
            <p:cNvSpPr>
              <a:spLocks noChangeShapeType="1"/>
            </p:cNvSpPr>
            <p:nvPr/>
          </p:nvSpPr>
          <p:spPr bwMode="auto">
            <a:xfrm flipH="1" flipV="1">
              <a:off x="3297" y="1765"/>
              <a:ext cx="14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1" name="Line 563"/>
            <p:cNvSpPr>
              <a:spLocks noChangeShapeType="1"/>
            </p:cNvSpPr>
            <p:nvPr/>
          </p:nvSpPr>
          <p:spPr bwMode="auto">
            <a:xfrm>
              <a:off x="3302" y="1740"/>
              <a:ext cx="9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2" name="Freeform 564"/>
            <p:cNvSpPr>
              <a:spLocks/>
            </p:cNvSpPr>
            <p:nvPr/>
          </p:nvSpPr>
          <p:spPr bwMode="auto">
            <a:xfrm>
              <a:off x="3201" y="1744"/>
              <a:ext cx="96" cy="202"/>
            </a:xfrm>
            <a:custGeom>
              <a:avLst/>
              <a:gdLst/>
              <a:ahLst/>
              <a:cxnLst>
                <a:cxn ang="0">
                  <a:pos x="125" y="405"/>
                </a:cxn>
                <a:cxn ang="0">
                  <a:pos x="125" y="405"/>
                </a:cxn>
                <a:cxn ang="0">
                  <a:pos x="192" y="42"/>
                </a:cxn>
                <a:cxn ang="0">
                  <a:pos x="0" y="0"/>
                </a:cxn>
                <a:cxn ang="0">
                  <a:pos x="125" y="405"/>
                </a:cxn>
              </a:cxnLst>
              <a:rect l="0" t="0" r="r" b="b"/>
              <a:pathLst>
                <a:path w="192" h="405">
                  <a:moveTo>
                    <a:pt x="125" y="405"/>
                  </a:moveTo>
                  <a:lnTo>
                    <a:pt x="125" y="405"/>
                  </a:lnTo>
                  <a:lnTo>
                    <a:pt x="192" y="42"/>
                  </a:lnTo>
                  <a:lnTo>
                    <a:pt x="0" y="0"/>
                  </a:lnTo>
                  <a:lnTo>
                    <a:pt x="125" y="40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3" name="Line 565"/>
            <p:cNvSpPr>
              <a:spLocks noChangeShapeType="1"/>
            </p:cNvSpPr>
            <p:nvPr/>
          </p:nvSpPr>
          <p:spPr bwMode="auto">
            <a:xfrm flipH="1" flipV="1">
              <a:off x="3201" y="1744"/>
              <a:ext cx="96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4" name="Line 566"/>
            <p:cNvSpPr>
              <a:spLocks noChangeShapeType="1"/>
            </p:cNvSpPr>
            <p:nvPr/>
          </p:nvSpPr>
          <p:spPr bwMode="auto">
            <a:xfrm>
              <a:off x="3201" y="1744"/>
              <a:ext cx="63" cy="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5" name="Freeform 567"/>
            <p:cNvSpPr>
              <a:spLocks/>
            </p:cNvSpPr>
            <p:nvPr/>
          </p:nvSpPr>
          <p:spPr bwMode="auto">
            <a:xfrm>
              <a:off x="3183" y="1686"/>
              <a:ext cx="119" cy="79"/>
            </a:xfrm>
            <a:custGeom>
              <a:avLst/>
              <a:gdLst/>
              <a:ahLst/>
              <a:cxnLst>
                <a:cxn ang="0">
                  <a:pos x="37" y="115"/>
                </a:cxn>
                <a:cxn ang="0">
                  <a:pos x="229" y="157"/>
                </a:cxn>
                <a:cxn ang="0">
                  <a:pos x="238" y="10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7" y="115"/>
                </a:cxn>
              </a:cxnLst>
              <a:rect l="0" t="0" r="r" b="b"/>
              <a:pathLst>
                <a:path w="238" h="157">
                  <a:moveTo>
                    <a:pt x="37" y="115"/>
                  </a:moveTo>
                  <a:lnTo>
                    <a:pt x="229" y="157"/>
                  </a:lnTo>
                  <a:lnTo>
                    <a:pt x="238" y="10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7" y="1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6" name="Line 568"/>
            <p:cNvSpPr>
              <a:spLocks noChangeShapeType="1"/>
            </p:cNvSpPr>
            <p:nvPr/>
          </p:nvSpPr>
          <p:spPr bwMode="auto">
            <a:xfrm>
              <a:off x="3201" y="1744"/>
              <a:ext cx="96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7" name="Line 569"/>
            <p:cNvSpPr>
              <a:spLocks noChangeShapeType="1"/>
            </p:cNvSpPr>
            <p:nvPr/>
          </p:nvSpPr>
          <p:spPr bwMode="auto">
            <a:xfrm flipH="1" flipV="1">
              <a:off x="3183" y="1686"/>
              <a:ext cx="119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8" name="Line 570"/>
            <p:cNvSpPr>
              <a:spLocks noChangeShapeType="1"/>
            </p:cNvSpPr>
            <p:nvPr/>
          </p:nvSpPr>
          <p:spPr bwMode="auto">
            <a:xfrm>
              <a:off x="3183" y="1686"/>
              <a:ext cx="18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9" name="Freeform 571"/>
            <p:cNvSpPr>
              <a:spLocks/>
            </p:cNvSpPr>
            <p:nvPr/>
          </p:nvSpPr>
          <p:spPr bwMode="auto">
            <a:xfrm>
              <a:off x="3381" y="1791"/>
              <a:ext cx="119" cy="270"/>
            </a:xfrm>
            <a:custGeom>
              <a:avLst/>
              <a:gdLst/>
              <a:ahLst/>
              <a:cxnLst>
                <a:cxn ang="0">
                  <a:pos x="238" y="542"/>
                </a:cxn>
                <a:cxn ang="0">
                  <a:pos x="238" y="542"/>
                </a:cxn>
                <a:cxn ang="0">
                  <a:pos x="0" y="421"/>
                </a:cxn>
                <a:cxn ang="0">
                  <a:pos x="82" y="0"/>
                </a:cxn>
                <a:cxn ang="0">
                  <a:pos x="88" y="2"/>
                </a:cxn>
                <a:cxn ang="0">
                  <a:pos x="238" y="542"/>
                </a:cxn>
              </a:cxnLst>
              <a:rect l="0" t="0" r="r" b="b"/>
              <a:pathLst>
                <a:path w="238" h="542">
                  <a:moveTo>
                    <a:pt x="238" y="542"/>
                  </a:moveTo>
                  <a:lnTo>
                    <a:pt x="238" y="542"/>
                  </a:lnTo>
                  <a:lnTo>
                    <a:pt x="0" y="421"/>
                  </a:lnTo>
                  <a:lnTo>
                    <a:pt x="82" y="0"/>
                  </a:lnTo>
                  <a:lnTo>
                    <a:pt x="88" y="2"/>
                  </a:lnTo>
                  <a:lnTo>
                    <a:pt x="238" y="54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0" name="Line 572"/>
            <p:cNvSpPr>
              <a:spLocks noChangeShapeType="1"/>
            </p:cNvSpPr>
            <p:nvPr/>
          </p:nvSpPr>
          <p:spPr bwMode="auto">
            <a:xfrm flipH="1" flipV="1">
              <a:off x="3381" y="2001"/>
              <a:ext cx="119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1" name="Line 573"/>
            <p:cNvSpPr>
              <a:spLocks noChangeShapeType="1"/>
            </p:cNvSpPr>
            <p:nvPr/>
          </p:nvSpPr>
          <p:spPr bwMode="auto">
            <a:xfrm>
              <a:off x="3422" y="1791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2" name="Line 574"/>
            <p:cNvSpPr>
              <a:spLocks noChangeShapeType="1"/>
            </p:cNvSpPr>
            <p:nvPr/>
          </p:nvSpPr>
          <p:spPr bwMode="auto">
            <a:xfrm>
              <a:off x="3425" y="1792"/>
              <a:ext cx="75" cy="2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3" name="Freeform 575"/>
            <p:cNvSpPr>
              <a:spLocks/>
            </p:cNvSpPr>
            <p:nvPr/>
          </p:nvSpPr>
          <p:spPr bwMode="auto">
            <a:xfrm>
              <a:off x="3422" y="1784"/>
              <a:ext cx="3" cy="8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0" y="1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6" y="15"/>
                </a:cxn>
              </a:cxnLst>
              <a:rect l="0" t="0" r="r" b="b"/>
              <a:pathLst>
                <a:path w="6" h="15">
                  <a:moveTo>
                    <a:pt x="6" y="15"/>
                  </a:moveTo>
                  <a:lnTo>
                    <a:pt x="0" y="13"/>
                  </a:lnTo>
                  <a:lnTo>
                    <a:pt x="2" y="0"/>
                  </a:lnTo>
                  <a:lnTo>
                    <a:pt x="2" y="0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4" name="Line 576"/>
            <p:cNvSpPr>
              <a:spLocks noChangeShapeType="1"/>
            </p:cNvSpPr>
            <p:nvPr/>
          </p:nvSpPr>
          <p:spPr bwMode="auto">
            <a:xfrm flipH="1" flipV="1">
              <a:off x="3422" y="1791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5" name="Line 577"/>
            <p:cNvSpPr>
              <a:spLocks noChangeShapeType="1"/>
            </p:cNvSpPr>
            <p:nvPr/>
          </p:nvSpPr>
          <p:spPr bwMode="auto">
            <a:xfrm>
              <a:off x="3423" y="1784"/>
              <a:ext cx="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6" name="Freeform 578"/>
            <p:cNvSpPr>
              <a:spLocks/>
            </p:cNvSpPr>
            <p:nvPr/>
          </p:nvSpPr>
          <p:spPr bwMode="auto">
            <a:xfrm>
              <a:off x="3311" y="1768"/>
              <a:ext cx="111" cy="233"/>
            </a:xfrm>
            <a:custGeom>
              <a:avLst/>
              <a:gdLst/>
              <a:ahLst/>
              <a:cxnLst>
                <a:cxn ang="0">
                  <a:pos x="140" y="467"/>
                </a:cxn>
                <a:cxn ang="0">
                  <a:pos x="140" y="467"/>
                </a:cxn>
                <a:cxn ang="0">
                  <a:pos x="222" y="46"/>
                </a:cxn>
                <a:cxn ang="0">
                  <a:pos x="0" y="0"/>
                </a:cxn>
                <a:cxn ang="0">
                  <a:pos x="140" y="467"/>
                </a:cxn>
              </a:cxnLst>
              <a:rect l="0" t="0" r="r" b="b"/>
              <a:pathLst>
                <a:path w="222" h="467">
                  <a:moveTo>
                    <a:pt x="140" y="467"/>
                  </a:moveTo>
                  <a:lnTo>
                    <a:pt x="140" y="467"/>
                  </a:lnTo>
                  <a:lnTo>
                    <a:pt x="222" y="46"/>
                  </a:lnTo>
                  <a:lnTo>
                    <a:pt x="0" y="0"/>
                  </a:lnTo>
                  <a:lnTo>
                    <a:pt x="140" y="46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7" name="Line 579"/>
            <p:cNvSpPr>
              <a:spLocks noChangeShapeType="1"/>
            </p:cNvSpPr>
            <p:nvPr/>
          </p:nvSpPr>
          <p:spPr bwMode="auto">
            <a:xfrm flipH="1" flipV="1">
              <a:off x="3311" y="1768"/>
              <a:ext cx="111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8" name="Line 580"/>
            <p:cNvSpPr>
              <a:spLocks noChangeShapeType="1"/>
            </p:cNvSpPr>
            <p:nvPr/>
          </p:nvSpPr>
          <p:spPr bwMode="auto">
            <a:xfrm>
              <a:off x="3311" y="1768"/>
              <a:ext cx="70" cy="2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9" name="Freeform 581"/>
            <p:cNvSpPr>
              <a:spLocks/>
            </p:cNvSpPr>
            <p:nvPr/>
          </p:nvSpPr>
          <p:spPr bwMode="auto">
            <a:xfrm>
              <a:off x="3302" y="1740"/>
              <a:ext cx="121" cy="51"/>
            </a:xfrm>
            <a:custGeom>
              <a:avLst/>
              <a:gdLst/>
              <a:ahLst/>
              <a:cxnLst>
                <a:cxn ang="0">
                  <a:pos x="18" y="56"/>
                </a:cxn>
                <a:cxn ang="0">
                  <a:pos x="240" y="102"/>
                </a:cxn>
                <a:cxn ang="0">
                  <a:pos x="242" y="8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56"/>
                </a:cxn>
              </a:cxnLst>
              <a:rect l="0" t="0" r="r" b="b"/>
              <a:pathLst>
                <a:path w="242" h="102">
                  <a:moveTo>
                    <a:pt x="18" y="56"/>
                  </a:moveTo>
                  <a:lnTo>
                    <a:pt x="240" y="102"/>
                  </a:lnTo>
                  <a:lnTo>
                    <a:pt x="242" y="89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5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0" name="Line 582"/>
            <p:cNvSpPr>
              <a:spLocks noChangeShapeType="1"/>
            </p:cNvSpPr>
            <p:nvPr/>
          </p:nvSpPr>
          <p:spPr bwMode="auto">
            <a:xfrm>
              <a:off x="3311" y="1768"/>
              <a:ext cx="111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1" name="Line 583"/>
            <p:cNvSpPr>
              <a:spLocks noChangeShapeType="1"/>
            </p:cNvSpPr>
            <p:nvPr/>
          </p:nvSpPr>
          <p:spPr bwMode="auto">
            <a:xfrm flipH="1" flipV="1">
              <a:off x="3302" y="1740"/>
              <a:ext cx="121" cy="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2" name="Line 584"/>
            <p:cNvSpPr>
              <a:spLocks noChangeShapeType="1"/>
            </p:cNvSpPr>
            <p:nvPr/>
          </p:nvSpPr>
          <p:spPr bwMode="auto">
            <a:xfrm>
              <a:off x="3302" y="1740"/>
              <a:ext cx="9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3" name="Freeform 585"/>
            <p:cNvSpPr>
              <a:spLocks/>
            </p:cNvSpPr>
            <p:nvPr/>
          </p:nvSpPr>
          <p:spPr bwMode="auto">
            <a:xfrm>
              <a:off x="3500" y="1831"/>
              <a:ext cx="121" cy="284"/>
            </a:xfrm>
            <a:custGeom>
              <a:avLst/>
              <a:gdLst/>
              <a:ahLst/>
              <a:cxnLst>
                <a:cxn ang="0">
                  <a:pos x="242" y="568"/>
                </a:cxn>
                <a:cxn ang="0">
                  <a:pos x="0" y="461"/>
                </a:cxn>
                <a:cxn ang="0">
                  <a:pos x="92" y="0"/>
                </a:cxn>
                <a:cxn ang="0">
                  <a:pos x="242" y="568"/>
                </a:cxn>
                <a:cxn ang="0">
                  <a:pos x="242" y="568"/>
                </a:cxn>
              </a:cxnLst>
              <a:rect l="0" t="0" r="r" b="b"/>
              <a:pathLst>
                <a:path w="242" h="568">
                  <a:moveTo>
                    <a:pt x="242" y="568"/>
                  </a:moveTo>
                  <a:lnTo>
                    <a:pt x="0" y="461"/>
                  </a:lnTo>
                  <a:lnTo>
                    <a:pt x="92" y="0"/>
                  </a:lnTo>
                  <a:lnTo>
                    <a:pt x="242" y="568"/>
                  </a:lnTo>
                  <a:lnTo>
                    <a:pt x="242" y="56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4" name="Freeform 586"/>
            <p:cNvSpPr>
              <a:spLocks/>
            </p:cNvSpPr>
            <p:nvPr/>
          </p:nvSpPr>
          <p:spPr bwMode="auto">
            <a:xfrm>
              <a:off x="3500" y="1831"/>
              <a:ext cx="121" cy="28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126" y="296"/>
                </a:cxn>
                <a:cxn ang="0">
                  <a:pos x="0" y="240"/>
                </a:cxn>
              </a:cxnLst>
              <a:rect l="0" t="0" r="r" b="b"/>
              <a:pathLst>
                <a:path w="126" h="296">
                  <a:moveTo>
                    <a:pt x="48" y="0"/>
                  </a:moveTo>
                  <a:lnTo>
                    <a:pt x="126" y="296"/>
                  </a:lnTo>
                  <a:lnTo>
                    <a:pt x="0" y="2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5" name="Freeform 587"/>
            <p:cNvSpPr>
              <a:spLocks/>
            </p:cNvSpPr>
            <p:nvPr/>
          </p:nvSpPr>
          <p:spPr bwMode="auto">
            <a:xfrm>
              <a:off x="3425" y="1792"/>
              <a:ext cx="121" cy="269"/>
            </a:xfrm>
            <a:custGeom>
              <a:avLst/>
              <a:gdLst/>
              <a:ahLst/>
              <a:cxnLst>
                <a:cxn ang="0">
                  <a:pos x="150" y="540"/>
                </a:cxn>
                <a:cxn ang="0">
                  <a:pos x="150" y="540"/>
                </a:cxn>
                <a:cxn ang="0">
                  <a:pos x="242" y="79"/>
                </a:cxn>
                <a:cxn ang="0">
                  <a:pos x="79" y="17"/>
                </a:cxn>
                <a:cxn ang="0">
                  <a:pos x="0" y="0"/>
                </a:cxn>
                <a:cxn ang="0">
                  <a:pos x="150" y="540"/>
                </a:cxn>
              </a:cxnLst>
              <a:rect l="0" t="0" r="r" b="b"/>
              <a:pathLst>
                <a:path w="242" h="540">
                  <a:moveTo>
                    <a:pt x="150" y="540"/>
                  </a:moveTo>
                  <a:lnTo>
                    <a:pt x="150" y="540"/>
                  </a:lnTo>
                  <a:lnTo>
                    <a:pt x="242" y="79"/>
                  </a:lnTo>
                  <a:lnTo>
                    <a:pt x="79" y="17"/>
                  </a:lnTo>
                  <a:lnTo>
                    <a:pt x="0" y="0"/>
                  </a:lnTo>
                  <a:lnTo>
                    <a:pt x="150" y="54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6" name="Line 588"/>
            <p:cNvSpPr>
              <a:spLocks noChangeShapeType="1"/>
            </p:cNvSpPr>
            <p:nvPr/>
          </p:nvSpPr>
          <p:spPr bwMode="auto">
            <a:xfrm flipH="1" flipV="1">
              <a:off x="3464" y="1800"/>
              <a:ext cx="82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7" name="Line 589"/>
            <p:cNvSpPr>
              <a:spLocks noChangeShapeType="1"/>
            </p:cNvSpPr>
            <p:nvPr/>
          </p:nvSpPr>
          <p:spPr bwMode="auto">
            <a:xfrm flipH="1" flipV="1">
              <a:off x="3425" y="1792"/>
              <a:ext cx="39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8" name="Line 590"/>
            <p:cNvSpPr>
              <a:spLocks noChangeShapeType="1"/>
            </p:cNvSpPr>
            <p:nvPr/>
          </p:nvSpPr>
          <p:spPr bwMode="auto">
            <a:xfrm>
              <a:off x="3425" y="1792"/>
              <a:ext cx="75" cy="2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9" name="Freeform 591"/>
            <p:cNvSpPr>
              <a:spLocks/>
            </p:cNvSpPr>
            <p:nvPr/>
          </p:nvSpPr>
          <p:spPr bwMode="auto">
            <a:xfrm>
              <a:off x="3423" y="1784"/>
              <a:ext cx="41" cy="16"/>
            </a:xfrm>
            <a:custGeom>
              <a:avLst/>
              <a:gdLst/>
              <a:ahLst/>
              <a:cxnLst>
                <a:cxn ang="0">
                  <a:pos x="4" y="15"/>
                </a:cxn>
                <a:cxn ang="0">
                  <a:pos x="83" y="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5"/>
                </a:cxn>
              </a:cxnLst>
              <a:rect l="0" t="0" r="r" b="b"/>
              <a:pathLst>
                <a:path w="83" h="32">
                  <a:moveTo>
                    <a:pt x="4" y="15"/>
                  </a:moveTo>
                  <a:lnTo>
                    <a:pt x="83" y="3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0" name="Line 592"/>
            <p:cNvSpPr>
              <a:spLocks noChangeShapeType="1"/>
            </p:cNvSpPr>
            <p:nvPr/>
          </p:nvSpPr>
          <p:spPr bwMode="auto">
            <a:xfrm>
              <a:off x="3425" y="1792"/>
              <a:ext cx="39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1" name="Line 593"/>
            <p:cNvSpPr>
              <a:spLocks noChangeShapeType="1"/>
            </p:cNvSpPr>
            <p:nvPr/>
          </p:nvSpPr>
          <p:spPr bwMode="auto">
            <a:xfrm flipH="1" flipV="1">
              <a:off x="3423" y="1784"/>
              <a:ext cx="41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2" name="Line 594"/>
            <p:cNvSpPr>
              <a:spLocks noChangeShapeType="1"/>
            </p:cNvSpPr>
            <p:nvPr/>
          </p:nvSpPr>
          <p:spPr bwMode="auto">
            <a:xfrm>
              <a:off x="3423" y="1784"/>
              <a:ext cx="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3" name="Freeform 595"/>
            <p:cNvSpPr>
              <a:spLocks/>
            </p:cNvSpPr>
            <p:nvPr/>
          </p:nvSpPr>
          <p:spPr bwMode="auto">
            <a:xfrm>
              <a:off x="3546" y="1831"/>
              <a:ext cx="198" cy="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0" y="107"/>
                </a:cxn>
                <a:cxn ang="0">
                  <a:pos x="396" y="676"/>
                </a:cxn>
                <a:cxn ang="0">
                  <a:pos x="150" y="568"/>
                </a:cxn>
                <a:cxn ang="0">
                  <a:pos x="0" y="0"/>
                </a:cxn>
              </a:cxnLst>
              <a:rect l="0" t="0" r="r" b="b"/>
              <a:pathLst>
                <a:path w="396" h="676">
                  <a:moveTo>
                    <a:pt x="0" y="0"/>
                  </a:moveTo>
                  <a:lnTo>
                    <a:pt x="250" y="107"/>
                  </a:lnTo>
                  <a:lnTo>
                    <a:pt x="396" y="676"/>
                  </a:lnTo>
                  <a:lnTo>
                    <a:pt x="150" y="5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4" name="Freeform 596"/>
            <p:cNvSpPr>
              <a:spLocks/>
            </p:cNvSpPr>
            <p:nvPr/>
          </p:nvSpPr>
          <p:spPr bwMode="auto">
            <a:xfrm>
              <a:off x="1898" y="1095"/>
              <a:ext cx="192" cy="126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201" y="254"/>
                </a:cxn>
                <a:cxn ang="0">
                  <a:pos x="384" y="119"/>
                </a:cxn>
                <a:cxn ang="0">
                  <a:pos x="182" y="0"/>
                </a:cxn>
                <a:cxn ang="0">
                  <a:pos x="0" y="114"/>
                </a:cxn>
              </a:cxnLst>
              <a:rect l="0" t="0" r="r" b="b"/>
              <a:pathLst>
                <a:path w="384" h="254">
                  <a:moveTo>
                    <a:pt x="0" y="114"/>
                  </a:moveTo>
                  <a:lnTo>
                    <a:pt x="201" y="254"/>
                  </a:lnTo>
                  <a:lnTo>
                    <a:pt x="384" y="119"/>
                  </a:lnTo>
                  <a:lnTo>
                    <a:pt x="182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808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5" name="Freeform 597"/>
            <p:cNvSpPr>
              <a:spLocks/>
            </p:cNvSpPr>
            <p:nvPr/>
          </p:nvSpPr>
          <p:spPr bwMode="auto">
            <a:xfrm>
              <a:off x="1999" y="1154"/>
              <a:ext cx="194" cy="67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388" y="117"/>
                </a:cxn>
                <a:cxn ang="0">
                  <a:pos x="183" y="0"/>
                </a:cxn>
                <a:cxn ang="0">
                  <a:pos x="0" y="135"/>
                </a:cxn>
                <a:cxn ang="0">
                  <a:pos x="0" y="135"/>
                </a:cxn>
              </a:cxnLst>
              <a:rect l="0" t="0" r="r" b="b"/>
              <a:pathLst>
                <a:path w="388" h="135">
                  <a:moveTo>
                    <a:pt x="0" y="135"/>
                  </a:moveTo>
                  <a:lnTo>
                    <a:pt x="388" y="117"/>
                  </a:lnTo>
                  <a:lnTo>
                    <a:pt x="183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6" name="Freeform 598"/>
            <p:cNvSpPr>
              <a:spLocks/>
            </p:cNvSpPr>
            <p:nvPr/>
          </p:nvSpPr>
          <p:spPr bwMode="auto">
            <a:xfrm>
              <a:off x="1999" y="1154"/>
              <a:ext cx="194" cy="67"/>
            </a:xfrm>
            <a:custGeom>
              <a:avLst/>
              <a:gdLst/>
              <a:ahLst/>
              <a:cxnLst>
                <a:cxn ang="0">
                  <a:pos x="202" y="61"/>
                </a:cxn>
                <a:cxn ang="0">
                  <a:pos x="95" y="0"/>
                </a:cxn>
                <a:cxn ang="0">
                  <a:pos x="0" y="70"/>
                </a:cxn>
              </a:cxnLst>
              <a:rect l="0" t="0" r="r" b="b"/>
              <a:pathLst>
                <a:path w="202" h="70">
                  <a:moveTo>
                    <a:pt x="202" y="61"/>
                  </a:moveTo>
                  <a:lnTo>
                    <a:pt x="95" y="0"/>
                  </a:lnTo>
                  <a:lnTo>
                    <a:pt x="0" y="7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7" name="Freeform 599"/>
            <p:cNvSpPr>
              <a:spLocks/>
            </p:cNvSpPr>
            <p:nvPr/>
          </p:nvSpPr>
          <p:spPr bwMode="auto">
            <a:xfrm>
              <a:off x="2031" y="1244"/>
              <a:ext cx="128" cy="55"/>
            </a:xfrm>
            <a:custGeom>
              <a:avLst/>
              <a:gdLst/>
              <a:ahLst/>
              <a:cxnLst>
                <a:cxn ang="0">
                  <a:pos x="141" y="109"/>
                </a:cxn>
                <a:cxn ang="0">
                  <a:pos x="141" y="109"/>
                </a:cxn>
                <a:cxn ang="0">
                  <a:pos x="0" y="2"/>
                </a:cxn>
                <a:cxn ang="0">
                  <a:pos x="256" y="0"/>
                </a:cxn>
                <a:cxn ang="0">
                  <a:pos x="141" y="109"/>
                </a:cxn>
              </a:cxnLst>
              <a:rect l="0" t="0" r="r" b="b"/>
              <a:pathLst>
                <a:path w="256" h="109">
                  <a:moveTo>
                    <a:pt x="141" y="109"/>
                  </a:moveTo>
                  <a:lnTo>
                    <a:pt x="141" y="109"/>
                  </a:lnTo>
                  <a:lnTo>
                    <a:pt x="0" y="2"/>
                  </a:lnTo>
                  <a:lnTo>
                    <a:pt x="256" y="0"/>
                  </a:lnTo>
                  <a:lnTo>
                    <a:pt x="141" y="10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8" name="Line 600"/>
            <p:cNvSpPr>
              <a:spLocks noChangeShapeType="1"/>
            </p:cNvSpPr>
            <p:nvPr/>
          </p:nvSpPr>
          <p:spPr bwMode="auto">
            <a:xfrm flipH="1" flipV="1">
              <a:off x="2031" y="1245"/>
              <a:ext cx="70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9" name="Line 601"/>
            <p:cNvSpPr>
              <a:spLocks noChangeShapeType="1"/>
            </p:cNvSpPr>
            <p:nvPr/>
          </p:nvSpPr>
          <p:spPr bwMode="auto">
            <a:xfrm flipV="1">
              <a:off x="2031" y="1244"/>
              <a:ext cx="12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0" name="Line 602"/>
            <p:cNvSpPr>
              <a:spLocks noChangeShapeType="1"/>
            </p:cNvSpPr>
            <p:nvPr/>
          </p:nvSpPr>
          <p:spPr bwMode="auto">
            <a:xfrm flipH="1">
              <a:off x="2101" y="1244"/>
              <a:ext cx="58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1" name="Freeform 603"/>
            <p:cNvSpPr>
              <a:spLocks/>
            </p:cNvSpPr>
            <p:nvPr/>
          </p:nvSpPr>
          <p:spPr bwMode="auto">
            <a:xfrm>
              <a:off x="1999" y="1213"/>
              <a:ext cx="194" cy="32"/>
            </a:xfrm>
            <a:custGeom>
              <a:avLst/>
              <a:gdLst/>
              <a:ahLst/>
              <a:cxnLst>
                <a:cxn ang="0">
                  <a:pos x="321" y="64"/>
                </a:cxn>
                <a:cxn ang="0">
                  <a:pos x="65" y="66"/>
                </a:cxn>
                <a:cxn ang="0">
                  <a:pos x="0" y="18"/>
                </a:cxn>
                <a:cxn ang="0">
                  <a:pos x="388" y="0"/>
                </a:cxn>
                <a:cxn ang="0">
                  <a:pos x="388" y="0"/>
                </a:cxn>
                <a:cxn ang="0">
                  <a:pos x="321" y="64"/>
                </a:cxn>
              </a:cxnLst>
              <a:rect l="0" t="0" r="r" b="b"/>
              <a:pathLst>
                <a:path w="388" h="66">
                  <a:moveTo>
                    <a:pt x="321" y="64"/>
                  </a:moveTo>
                  <a:lnTo>
                    <a:pt x="65" y="66"/>
                  </a:lnTo>
                  <a:lnTo>
                    <a:pt x="0" y="18"/>
                  </a:lnTo>
                  <a:lnTo>
                    <a:pt x="388" y="0"/>
                  </a:lnTo>
                  <a:lnTo>
                    <a:pt x="388" y="0"/>
                  </a:lnTo>
                  <a:lnTo>
                    <a:pt x="321" y="64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2" name="Line 604"/>
            <p:cNvSpPr>
              <a:spLocks noChangeShapeType="1"/>
            </p:cNvSpPr>
            <p:nvPr/>
          </p:nvSpPr>
          <p:spPr bwMode="auto">
            <a:xfrm flipH="1">
              <a:off x="2031" y="1244"/>
              <a:ext cx="12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3" name="Line 605"/>
            <p:cNvSpPr>
              <a:spLocks noChangeShapeType="1"/>
            </p:cNvSpPr>
            <p:nvPr/>
          </p:nvSpPr>
          <p:spPr bwMode="auto">
            <a:xfrm flipH="1" flipV="1">
              <a:off x="1999" y="1221"/>
              <a:ext cx="3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06"/>
          <p:cNvGrpSpPr>
            <a:grpSpLocks/>
          </p:cNvGrpSpPr>
          <p:nvPr/>
        </p:nvGrpSpPr>
        <p:grpSpPr bwMode="auto">
          <a:xfrm>
            <a:off x="2876550" y="1827213"/>
            <a:ext cx="2951163" cy="2028825"/>
            <a:chOff x="1812" y="1151"/>
            <a:chExt cx="1859" cy="1278"/>
          </a:xfrm>
        </p:grpSpPr>
        <p:sp>
          <p:nvSpPr>
            <p:cNvPr id="64095" name="Line 607"/>
            <p:cNvSpPr>
              <a:spLocks noChangeShapeType="1"/>
            </p:cNvSpPr>
            <p:nvPr/>
          </p:nvSpPr>
          <p:spPr bwMode="auto">
            <a:xfrm flipH="1">
              <a:off x="2159" y="1213"/>
              <a:ext cx="34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6" name="Freeform 608"/>
            <p:cNvSpPr>
              <a:spLocks/>
            </p:cNvSpPr>
            <p:nvPr/>
          </p:nvSpPr>
          <p:spPr bwMode="auto">
            <a:xfrm>
              <a:off x="2101" y="1244"/>
              <a:ext cx="195" cy="55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0" y="109"/>
                </a:cxn>
                <a:cxn ang="0">
                  <a:pos x="389" y="48"/>
                </a:cxn>
                <a:cxn ang="0">
                  <a:pos x="311" y="6"/>
                </a:cxn>
                <a:cxn ang="0">
                  <a:pos x="115" y="0"/>
                </a:cxn>
                <a:cxn ang="0">
                  <a:pos x="0" y="109"/>
                </a:cxn>
              </a:cxnLst>
              <a:rect l="0" t="0" r="r" b="b"/>
              <a:pathLst>
                <a:path w="389" h="109">
                  <a:moveTo>
                    <a:pt x="0" y="109"/>
                  </a:moveTo>
                  <a:lnTo>
                    <a:pt x="0" y="109"/>
                  </a:lnTo>
                  <a:lnTo>
                    <a:pt x="389" y="48"/>
                  </a:lnTo>
                  <a:lnTo>
                    <a:pt x="311" y="6"/>
                  </a:lnTo>
                  <a:lnTo>
                    <a:pt x="115" y="0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7" name="Line 609"/>
            <p:cNvSpPr>
              <a:spLocks noChangeShapeType="1"/>
            </p:cNvSpPr>
            <p:nvPr/>
          </p:nvSpPr>
          <p:spPr bwMode="auto">
            <a:xfrm flipH="1" flipV="1">
              <a:off x="2257" y="1247"/>
              <a:ext cx="3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8" name="Line 610"/>
            <p:cNvSpPr>
              <a:spLocks noChangeShapeType="1"/>
            </p:cNvSpPr>
            <p:nvPr/>
          </p:nvSpPr>
          <p:spPr bwMode="auto">
            <a:xfrm flipH="1" flipV="1">
              <a:off x="2159" y="1244"/>
              <a:ext cx="98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9" name="Line 611"/>
            <p:cNvSpPr>
              <a:spLocks noChangeShapeType="1"/>
            </p:cNvSpPr>
            <p:nvPr/>
          </p:nvSpPr>
          <p:spPr bwMode="auto">
            <a:xfrm flipH="1">
              <a:off x="2101" y="1244"/>
              <a:ext cx="58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0" name="Freeform 612"/>
            <p:cNvSpPr>
              <a:spLocks/>
            </p:cNvSpPr>
            <p:nvPr/>
          </p:nvSpPr>
          <p:spPr bwMode="auto">
            <a:xfrm>
              <a:off x="2159" y="1213"/>
              <a:ext cx="98" cy="34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196" y="70"/>
                </a:cxn>
                <a:cxn ang="0">
                  <a:pos x="67" y="0"/>
                </a:cxn>
                <a:cxn ang="0">
                  <a:pos x="67" y="0"/>
                </a:cxn>
                <a:cxn ang="0">
                  <a:pos x="0" y="64"/>
                </a:cxn>
              </a:cxnLst>
              <a:rect l="0" t="0" r="r" b="b"/>
              <a:pathLst>
                <a:path w="196" h="70">
                  <a:moveTo>
                    <a:pt x="0" y="64"/>
                  </a:moveTo>
                  <a:lnTo>
                    <a:pt x="196" y="70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1" name="Line 613"/>
            <p:cNvSpPr>
              <a:spLocks noChangeShapeType="1"/>
            </p:cNvSpPr>
            <p:nvPr/>
          </p:nvSpPr>
          <p:spPr bwMode="auto">
            <a:xfrm>
              <a:off x="2159" y="1244"/>
              <a:ext cx="98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2" name="Line 614"/>
            <p:cNvSpPr>
              <a:spLocks noChangeShapeType="1"/>
            </p:cNvSpPr>
            <p:nvPr/>
          </p:nvSpPr>
          <p:spPr bwMode="auto">
            <a:xfrm flipH="1" flipV="1">
              <a:off x="2193" y="1213"/>
              <a:ext cx="64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3" name="Line 615"/>
            <p:cNvSpPr>
              <a:spLocks noChangeShapeType="1"/>
            </p:cNvSpPr>
            <p:nvPr/>
          </p:nvSpPr>
          <p:spPr bwMode="auto">
            <a:xfrm flipH="1">
              <a:off x="2159" y="1213"/>
              <a:ext cx="34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4" name="Freeform 616"/>
            <p:cNvSpPr>
              <a:spLocks/>
            </p:cNvSpPr>
            <p:nvPr/>
          </p:nvSpPr>
          <p:spPr bwMode="auto">
            <a:xfrm>
              <a:off x="2101" y="1268"/>
              <a:ext cx="195" cy="123"/>
            </a:xfrm>
            <a:custGeom>
              <a:avLst/>
              <a:gdLst/>
              <a:ahLst/>
              <a:cxnLst>
                <a:cxn ang="0">
                  <a:pos x="209" y="246"/>
                </a:cxn>
                <a:cxn ang="0">
                  <a:pos x="0" y="61"/>
                </a:cxn>
                <a:cxn ang="0">
                  <a:pos x="389" y="0"/>
                </a:cxn>
                <a:cxn ang="0">
                  <a:pos x="209" y="246"/>
                </a:cxn>
                <a:cxn ang="0">
                  <a:pos x="209" y="246"/>
                </a:cxn>
              </a:cxnLst>
              <a:rect l="0" t="0" r="r" b="b"/>
              <a:pathLst>
                <a:path w="389" h="246">
                  <a:moveTo>
                    <a:pt x="209" y="246"/>
                  </a:moveTo>
                  <a:lnTo>
                    <a:pt x="0" y="61"/>
                  </a:lnTo>
                  <a:lnTo>
                    <a:pt x="389" y="0"/>
                  </a:lnTo>
                  <a:lnTo>
                    <a:pt x="209" y="246"/>
                  </a:lnTo>
                  <a:lnTo>
                    <a:pt x="209" y="24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5" name="Freeform 617"/>
            <p:cNvSpPr>
              <a:spLocks/>
            </p:cNvSpPr>
            <p:nvPr/>
          </p:nvSpPr>
          <p:spPr bwMode="auto">
            <a:xfrm>
              <a:off x="2101" y="1268"/>
              <a:ext cx="195" cy="123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09" y="128"/>
                </a:cxn>
                <a:cxn ang="0">
                  <a:pos x="203" y="0"/>
                </a:cxn>
              </a:cxnLst>
              <a:rect l="0" t="0" r="r" b="b"/>
              <a:pathLst>
                <a:path w="203" h="128">
                  <a:moveTo>
                    <a:pt x="0" y="32"/>
                  </a:moveTo>
                  <a:lnTo>
                    <a:pt x="109" y="128"/>
                  </a:lnTo>
                  <a:lnTo>
                    <a:pt x="203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6" name="Freeform 618"/>
            <p:cNvSpPr>
              <a:spLocks/>
            </p:cNvSpPr>
            <p:nvPr/>
          </p:nvSpPr>
          <p:spPr bwMode="auto">
            <a:xfrm>
              <a:off x="2206" y="1268"/>
              <a:ext cx="196" cy="219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211" y="438"/>
                </a:cxn>
                <a:cxn ang="0">
                  <a:pos x="392" y="111"/>
                </a:cxn>
                <a:cxn ang="0">
                  <a:pos x="180" y="0"/>
                </a:cxn>
                <a:cxn ang="0">
                  <a:pos x="0" y="246"/>
                </a:cxn>
              </a:cxnLst>
              <a:rect l="0" t="0" r="r" b="b"/>
              <a:pathLst>
                <a:path w="392" h="438">
                  <a:moveTo>
                    <a:pt x="0" y="246"/>
                  </a:moveTo>
                  <a:lnTo>
                    <a:pt x="211" y="438"/>
                  </a:lnTo>
                  <a:lnTo>
                    <a:pt x="392" y="111"/>
                  </a:lnTo>
                  <a:lnTo>
                    <a:pt x="180" y="0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7" name="Freeform 619"/>
            <p:cNvSpPr>
              <a:spLocks/>
            </p:cNvSpPr>
            <p:nvPr/>
          </p:nvSpPr>
          <p:spPr bwMode="auto">
            <a:xfrm>
              <a:off x="2312" y="1324"/>
              <a:ext cx="196" cy="234"/>
            </a:xfrm>
            <a:custGeom>
              <a:avLst/>
              <a:gdLst/>
              <a:ahLst/>
              <a:cxnLst>
                <a:cxn ang="0">
                  <a:pos x="0" y="327"/>
                </a:cxn>
                <a:cxn ang="0">
                  <a:pos x="213" y="469"/>
                </a:cxn>
                <a:cxn ang="0">
                  <a:pos x="394" y="115"/>
                </a:cxn>
                <a:cxn ang="0">
                  <a:pos x="181" y="0"/>
                </a:cxn>
                <a:cxn ang="0">
                  <a:pos x="0" y="327"/>
                </a:cxn>
              </a:cxnLst>
              <a:rect l="0" t="0" r="r" b="b"/>
              <a:pathLst>
                <a:path w="394" h="469">
                  <a:moveTo>
                    <a:pt x="0" y="327"/>
                  </a:moveTo>
                  <a:lnTo>
                    <a:pt x="213" y="469"/>
                  </a:lnTo>
                  <a:lnTo>
                    <a:pt x="394" y="115"/>
                  </a:lnTo>
                  <a:lnTo>
                    <a:pt x="181" y="0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8" name="Freeform 620"/>
            <p:cNvSpPr>
              <a:spLocks/>
            </p:cNvSpPr>
            <p:nvPr/>
          </p:nvSpPr>
          <p:spPr bwMode="auto">
            <a:xfrm>
              <a:off x="2418" y="1382"/>
              <a:ext cx="199" cy="269"/>
            </a:xfrm>
            <a:custGeom>
              <a:avLst/>
              <a:gdLst/>
              <a:ahLst/>
              <a:cxnLst>
                <a:cxn ang="0">
                  <a:pos x="0" y="354"/>
                </a:cxn>
                <a:cxn ang="0">
                  <a:pos x="217" y="540"/>
                </a:cxn>
                <a:cxn ang="0">
                  <a:pos x="398" y="104"/>
                </a:cxn>
                <a:cxn ang="0">
                  <a:pos x="181" y="0"/>
                </a:cxn>
                <a:cxn ang="0">
                  <a:pos x="0" y="354"/>
                </a:cxn>
              </a:cxnLst>
              <a:rect l="0" t="0" r="r" b="b"/>
              <a:pathLst>
                <a:path w="398" h="540">
                  <a:moveTo>
                    <a:pt x="0" y="354"/>
                  </a:moveTo>
                  <a:lnTo>
                    <a:pt x="217" y="540"/>
                  </a:lnTo>
                  <a:lnTo>
                    <a:pt x="398" y="104"/>
                  </a:lnTo>
                  <a:lnTo>
                    <a:pt x="181" y="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9" name="Freeform 621"/>
            <p:cNvSpPr>
              <a:spLocks/>
            </p:cNvSpPr>
            <p:nvPr/>
          </p:nvSpPr>
          <p:spPr bwMode="auto">
            <a:xfrm>
              <a:off x="2635" y="1690"/>
              <a:ext cx="5" cy="8"/>
            </a:xfrm>
            <a:custGeom>
              <a:avLst/>
              <a:gdLst/>
              <a:ahLst/>
              <a:cxnLst>
                <a:cxn ang="0">
                  <a:pos x="2" y="17"/>
                </a:cxn>
                <a:cxn ang="0">
                  <a:pos x="2" y="17"/>
                </a:cxn>
                <a:cxn ang="0">
                  <a:pos x="10" y="2"/>
                </a:cxn>
                <a:cxn ang="0">
                  <a:pos x="0" y="0"/>
                </a:cxn>
                <a:cxn ang="0">
                  <a:pos x="2" y="17"/>
                </a:cxn>
              </a:cxnLst>
              <a:rect l="0" t="0" r="r" b="b"/>
              <a:pathLst>
                <a:path w="10" h="17">
                  <a:moveTo>
                    <a:pt x="2" y="17"/>
                  </a:moveTo>
                  <a:lnTo>
                    <a:pt x="2" y="17"/>
                  </a:lnTo>
                  <a:lnTo>
                    <a:pt x="10" y="2"/>
                  </a:lnTo>
                  <a:lnTo>
                    <a:pt x="0" y="0"/>
                  </a:lnTo>
                  <a:lnTo>
                    <a:pt x="2" y="1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0" name="Line 622"/>
            <p:cNvSpPr>
              <a:spLocks noChangeShapeType="1"/>
            </p:cNvSpPr>
            <p:nvPr/>
          </p:nvSpPr>
          <p:spPr bwMode="auto">
            <a:xfrm flipV="1">
              <a:off x="2636" y="1691"/>
              <a:ext cx="4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1" name="Line 623"/>
            <p:cNvSpPr>
              <a:spLocks noChangeShapeType="1"/>
            </p:cNvSpPr>
            <p:nvPr/>
          </p:nvSpPr>
          <p:spPr bwMode="auto">
            <a:xfrm flipH="1" flipV="1">
              <a:off x="2635" y="1690"/>
              <a:ext cx="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2" name="Freeform 624"/>
            <p:cNvSpPr>
              <a:spLocks/>
            </p:cNvSpPr>
            <p:nvPr/>
          </p:nvSpPr>
          <p:spPr bwMode="auto">
            <a:xfrm>
              <a:off x="2617" y="1434"/>
              <a:ext cx="109" cy="257"/>
            </a:xfrm>
            <a:custGeom>
              <a:avLst/>
              <a:gdLst/>
              <a:ahLst/>
              <a:cxnLst>
                <a:cxn ang="0">
                  <a:pos x="36" y="513"/>
                </a:cxn>
                <a:cxn ang="0">
                  <a:pos x="46" y="515"/>
                </a:cxn>
                <a:cxn ang="0">
                  <a:pos x="218" y="9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6" y="513"/>
                </a:cxn>
              </a:cxnLst>
              <a:rect l="0" t="0" r="r" b="b"/>
              <a:pathLst>
                <a:path w="218" h="515">
                  <a:moveTo>
                    <a:pt x="36" y="513"/>
                  </a:moveTo>
                  <a:lnTo>
                    <a:pt x="46" y="515"/>
                  </a:lnTo>
                  <a:lnTo>
                    <a:pt x="218" y="96"/>
                  </a:lnTo>
                  <a:lnTo>
                    <a:pt x="0" y="0"/>
                  </a:lnTo>
                  <a:lnTo>
                    <a:pt x="0" y="0"/>
                  </a:lnTo>
                  <a:lnTo>
                    <a:pt x="36" y="51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3" name="Line 625"/>
            <p:cNvSpPr>
              <a:spLocks noChangeShapeType="1"/>
            </p:cNvSpPr>
            <p:nvPr/>
          </p:nvSpPr>
          <p:spPr bwMode="auto">
            <a:xfrm>
              <a:off x="2635" y="1690"/>
              <a:ext cx="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4" name="Line 626"/>
            <p:cNvSpPr>
              <a:spLocks noChangeShapeType="1"/>
            </p:cNvSpPr>
            <p:nvPr/>
          </p:nvSpPr>
          <p:spPr bwMode="auto">
            <a:xfrm flipV="1">
              <a:off x="2640" y="1482"/>
              <a:ext cx="86" cy="2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5" name="Line 627"/>
            <p:cNvSpPr>
              <a:spLocks noChangeShapeType="1"/>
            </p:cNvSpPr>
            <p:nvPr/>
          </p:nvSpPr>
          <p:spPr bwMode="auto">
            <a:xfrm flipH="1" flipV="1">
              <a:off x="2617" y="1434"/>
              <a:ext cx="109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6" name="Freeform 628"/>
            <p:cNvSpPr>
              <a:spLocks/>
            </p:cNvSpPr>
            <p:nvPr/>
          </p:nvSpPr>
          <p:spPr bwMode="auto">
            <a:xfrm>
              <a:off x="2605" y="1686"/>
              <a:ext cx="31" cy="12"/>
            </a:xfrm>
            <a:custGeom>
              <a:avLst/>
              <a:gdLst/>
              <a:ahLst/>
              <a:cxnLst>
                <a:cxn ang="0">
                  <a:pos x="61" y="25"/>
                </a:cxn>
                <a:cxn ang="0">
                  <a:pos x="61" y="25"/>
                </a:cxn>
                <a:cxn ang="0">
                  <a:pos x="0" y="0"/>
                </a:cxn>
                <a:cxn ang="0">
                  <a:pos x="59" y="8"/>
                </a:cxn>
                <a:cxn ang="0">
                  <a:pos x="61" y="25"/>
                </a:cxn>
              </a:cxnLst>
              <a:rect l="0" t="0" r="r" b="b"/>
              <a:pathLst>
                <a:path w="61" h="25">
                  <a:moveTo>
                    <a:pt x="61" y="25"/>
                  </a:moveTo>
                  <a:lnTo>
                    <a:pt x="61" y="25"/>
                  </a:lnTo>
                  <a:lnTo>
                    <a:pt x="0" y="0"/>
                  </a:lnTo>
                  <a:lnTo>
                    <a:pt x="59" y="8"/>
                  </a:lnTo>
                  <a:lnTo>
                    <a:pt x="61" y="2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7" name="Line 629"/>
            <p:cNvSpPr>
              <a:spLocks noChangeShapeType="1"/>
            </p:cNvSpPr>
            <p:nvPr/>
          </p:nvSpPr>
          <p:spPr bwMode="auto">
            <a:xfrm flipH="1" flipV="1">
              <a:off x="2605" y="1686"/>
              <a:ext cx="31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8" name="Line 630"/>
            <p:cNvSpPr>
              <a:spLocks noChangeShapeType="1"/>
            </p:cNvSpPr>
            <p:nvPr/>
          </p:nvSpPr>
          <p:spPr bwMode="auto">
            <a:xfrm>
              <a:off x="2605" y="1686"/>
              <a:ext cx="30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9" name="Freeform 631"/>
            <p:cNvSpPr>
              <a:spLocks/>
            </p:cNvSpPr>
            <p:nvPr/>
          </p:nvSpPr>
          <p:spPr bwMode="auto">
            <a:xfrm>
              <a:off x="2527" y="1434"/>
              <a:ext cx="108" cy="256"/>
            </a:xfrm>
            <a:custGeom>
              <a:avLst/>
              <a:gdLst/>
              <a:ahLst/>
              <a:cxnLst>
                <a:cxn ang="0">
                  <a:pos x="217" y="513"/>
                </a:cxn>
                <a:cxn ang="0">
                  <a:pos x="158" y="505"/>
                </a:cxn>
                <a:cxn ang="0">
                  <a:pos x="0" y="436"/>
                </a:cxn>
                <a:cxn ang="0">
                  <a:pos x="181" y="0"/>
                </a:cxn>
                <a:cxn ang="0">
                  <a:pos x="181" y="0"/>
                </a:cxn>
                <a:cxn ang="0">
                  <a:pos x="217" y="513"/>
                </a:cxn>
              </a:cxnLst>
              <a:rect l="0" t="0" r="r" b="b"/>
              <a:pathLst>
                <a:path w="217" h="513">
                  <a:moveTo>
                    <a:pt x="217" y="513"/>
                  </a:moveTo>
                  <a:lnTo>
                    <a:pt x="158" y="505"/>
                  </a:lnTo>
                  <a:lnTo>
                    <a:pt x="0" y="436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217" y="51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0" name="Line 632"/>
            <p:cNvSpPr>
              <a:spLocks noChangeShapeType="1"/>
            </p:cNvSpPr>
            <p:nvPr/>
          </p:nvSpPr>
          <p:spPr bwMode="auto">
            <a:xfrm flipH="1" flipV="1">
              <a:off x="2605" y="1686"/>
              <a:ext cx="30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1" name="Line 633"/>
            <p:cNvSpPr>
              <a:spLocks noChangeShapeType="1"/>
            </p:cNvSpPr>
            <p:nvPr/>
          </p:nvSpPr>
          <p:spPr bwMode="auto">
            <a:xfrm flipH="1" flipV="1">
              <a:off x="2527" y="1651"/>
              <a:ext cx="78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2" name="Line 634"/>
            <p:cNvSpPr>
              <a:spLocks noChangeShapeType="1"/>
            </p:cNvSpPr>
            <p:nvPr/>
          </p:nvSpPr>
          <p:spPr bwMode="auto">
            <a:xfrm flipV="1">
              <a:off x="2527" y="1434"/>
              <a:ext cx="90" cy="2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3" name="Freeform 635"/>
            <p:cNvSpPr>
              <a:spLocks/>
            </p:cNvSpPr>
            <p:nvPr/>
          </p:nvSpPr>
          <p:spPr bwMode="auto">
            <a:xfrm>
              <a:off x="2726" y="1482"/>
              <a:ext cx="113" cy="145"/>
            </a:xfrm>
            <a:custGeom>
              <a:avLst/>
              <a:gdLst/>
              <a:ahLst/>
              <a:cxnLst>
                <a:cxn ang="0">
                  <a:pos x="45" y="292"/>
                </a:cxn>
                <a:cxn ang="0">
                  <a:pos x="225" y="106"/>
                </a:cxn>
                <a:cxn ang="0">
                  <a:pos x="0" y="0"/>
                </a:cxn>
                <a:cxn ang="0">
                  <a:pos x="45" y="292"/>
                </a:cxn>
                <a:cxn ang="0">
                  <a:pos x="45" y="292"/>
                </a:cxn>
              </a:cxnLst>
              <a:rect l="0" t="0" r="r" b="b"/>
              <a:pathLst>
                <a:path w="225" h="292">
                  <a:moveTo>
                    <a:pt x="45" y="292"/>
                  </a:moveTo>
                  <a:lnTo>
                    <a:pt x="225" y="106"/>
                  </a:lnTo>
                  <a:lnTo>
                    <a:pt x="0" y="0"/>
                  </a:lnTo>
                  <a:lnTo>
                    <a:pt x="45" y="292"/>
                  </a:lnTo>
                  <a:lnTo>
                    <a:pt x="45" y="292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4" name="Freeform 636"/>
            <p:cNvSpPr>
              <a:spLocks/>
            </p:cNvSpPr>
            <p:nvPr/>
          </p:nvSpPr>
          <p:spPr bwMode="auto">
            <a:xfrm>
              <a:off x="2726" y="1482"/>
              <a:ext cx="113" cy="145"/>
            </a:xfrm>
            <a:custGeom>
              <a:avLst/>
              <a:gdLst/>
              <a:ahLst/>
              <a:cxnLst>
                <a:cxn ang="0">
                  <a:pos x="23" y="152"/>
                </a:cxn>
                <a:cxn ang="0">
                  <a:pos x="117" y="55"/>
                </a:cxn>
                <a:cxn ang="0">
                  <a:pos x="0" y="0"/>
                </a:cxn>
              </a:cxnLst>
              <a:rect l="0" t="0" r="r" b="b"/>
              <a:pathLst>
                <a:path w="117" h="152">
                  <a:moveTo>
                    <a:pt x="23" y="152"/>
                  </a:moveTo>
                  <a:lnTo>
                    <a:pt x="117" y="5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5" name="Freeform 637"/>
            <p:cNvSpPr>
              <a:spLocks/>
            </p:cNvSpPr>
            <p:nvPr/>
          </p:nvSpPr>
          <p:spPr bwMode="auto">
            <a:xfrm>
              <a:off x="2636" y="1691"/>
              <a:ext cx="10" cy="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19" y="3"/>
                </a:cxn>
                <a:cxn ang="0">
                  <a:pos x="8" y="0"/>
                </a:cxn>
                <a:cxn ang="0">
                  <a:pos x="0" y="15"/>
                </a:cxn>
              </a:cxnLst>
              <a:rect l="0" t="0" r="r" b="b"/>
              <a:pathLst>
                <a:path w="19" h="15">
                  <a:moveTo>
                    <a:pt x="0" y="15"/>
                  </a:moveTo>
                  <a:lnTo>
                    <a:pt x="0" y="15"/>
                  </a:lnTo>
                  <a:lnTo>
                    <a:pt x="19" y="3"/>
                  </a:lnTo>
                  <a:lnTo>
                    <a:pt x="8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6" name="Line 638"/>
            <p:cNvSpPr>
              <a:spLocks noChangeShapeType="1"/>
            </p:cNvSpPr>
            <p:nvPr/>
          </p:nvSpPr>
          <p:spPr bwMode="auto">
            <a:xfrm flipV="1">
              <a:off x="2636" y="1693"/>
              <a:ext cx="10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7" name="Line 639"/>
            <p:cNvSpPr>
              <a:spLocks noChangeShapeType="1"/>
            </p:cNvSpPr>
            <p:nvPr/>
          </p:nvSpPr>
          <p:spPr bwMode="auto">
            <a:xfrm flipH="1" flipV="1">
              <a:off x="2640" y="1691"/>
              <a:ext cx="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8" name="Line 640"/>
            <p:cNvSpPr>
              <a:spLocks noChangeShapeType="1"/>
            </p:cNvSpPr>
            <p:nvPr/>
          </p:nvSpPr>
          <p:spPr bwMode="auto">
            <a:xfrm flipH="1">
              <a:off x="2636" y="1691"/>
              <a:ext cx="4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9" name="Freeform 641"/>
            <p:cNvSpPr>
              <a:spLocks/>
            </p:cNvSpPr>
            <p:nvPr/>
          </p:nvSpPr>
          <p:spPr bwMode="auto">
            <a:xfrm>
              <a:off x="2640" y="1482"/>
              <a:ext cx="108" cy="211"/>
            </a:xfrm>
            <a:custGeom>
              <a:avLst/>
              <a:gdLst/>
              <a:ahLst/>
              <a:cxnLst>
                <a:cxn ang="0">
                  <a:pos x="0" y="419"/>
                </a:cxn>
                <a:cxn ang="0">
                  <a:pos x="11" y="422"/>
                </a:cxn>
                <a:cxn ang="0">
                  <a:pos x="217" y="292"/>
                </a:cxn>
                <a:cxn ang="0">
                  <a:pos x="172" y="0"/>
                </a:cxn>
                <a:cxn ang="0">
                  <a:pos x="172" y="0"/>
                </a:cxn>
                <a:cxn ang="0">
                  <a:pos x="0" y="419"/>
                </a:cxn>
              </a:cxnLst>
              <a:rect l="0" t="0" r="r" b="b"/>
              <a:pathLst>
                <a:path w="217" h="422">
                  <a:moveTo>
                    <a:pt x="0" y="419"/>
                  </a:moveTo>
                  <a:lnTo>
                    <a:pt x="11" y="422"/>
                  </a:lnTo>
                  <a:lnTo>
                    <a:pt x="217" y="292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0" y="41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0" name="Line 642"/>
            <p:cNvSpPr>
              <a:spLocks noChangeShapeType="1"/>
            </p:cNvSpPr>
            <p:nvPr/>
          </p:nvSpPr>
          <p:spPr bwMode="auto">
            <a:xfrm>
              <a:off x="2640" y="1691"/>
              <a:ext cx="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1" name="Line 643"/>
            <p:cNvSpPr>
              <a:spLocks noChangeShapeType="1"/>
            </p:cNvSpPr>
            <p:nvPr/>
          </p:nvSpPr>
          <p:spPr bwMode="auto">
            <a:xfrm flipV="1">
              <a:off x="2646" y="1627"/>
              <a:ext cx="102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2" name="Line 644"/>
            <p:cNvSpPr>
              <a:spLocks noChangeShapeType="1"/>
            </p:cNvSpPr>
            <p:nvPr/>
          </p:nvSpPr>
          <p:spPr bwMode="auto">
            <a:xfrm flipH="1">
              <a:off x="2640" y="1482"/>
              <a:ext cx="86" cy="2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3" name="Freeform 645"/>
            <p:cNvSpPr>
              <a:spLocks/>
            </p:cNvSpPr>
            <p:nvPr/>
          </p:nvSpPr>
          <p:spPr bwMode="auto">
            <a:xfrm>
              <a:off x="2748" y="1534"/>
              <a:ext cx="204" cy="93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230" y="94"/>
                </a:cxn>
                <a:cxn ang="0">
                  <a:pos x="407" y="103"/>
                </a:cxn>
                <a:cxn ang="0">
                  <a:pos x="180" y="0"/>
                </a:cxn>
                <a:cxn ang="0">
                  <a:pos x="0" y="186"/>
                </a:cxn>
              </a:cxnLst>
              <a:rect l="0" t="0" r="r" b="b"/>
              <a:pathLst>
                <a:path w="407" h="186">
                  <a:moveTo>
                    <a:pt x="0" y="186"/>
                  </a:moveTo>
                  <a:lnTo>
                    <a:pt x="230" y="94"/>
                  </a:lnTo>
                  <a:lnTo>
                    <a:pt x="407" y="103"/>
                  </a:lnTo>
                  <a:lnTo>
                    <a:pt x="18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4" name="Freeform 646"/>
            <p:cNvSpPr>
              <a:spLocks/>
            </p:cNvSpPr>
            <p:nvPr/>
          </p:nvSpPr>
          <p:spPr bwMode="auto">
            <a:xfrm>
              <a:off x="2864" y="1581"/>
              <a:ext cx="202" cy="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0" y="109"/>
                </a:cxn>
                <a:cxn ang="0">
                  <a:pos x="405" y="123"/>
                </a:cxn>
                <a:cxn ang="0">
                  <a:pos x="177" y="9"/>
                </a:cxn>
                <a:cxn ang="0">
                  <a:pos x="0" y="0"/>
                </a:cxn>
              </a:cxnLst>
              <a:rect l="0" t="0" r="r" b="b"/>
              <a:pathLst>
                <a:path w="405" h="123">
                  <a:moveTo>
                    <a:pt x="0" y="0"/>
                  </a:moveTo>
                  <a:lnTo>
                    <a:pt x="230" y="109"/>
                  </a:lnTo>
                  <a:lnTo>
                    <a:pt x="405" y="123"/>
                  </a:lnTo>
                  <a:lnTo>
                    <a:pt x="17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5" name="Freeform 647"/>
            <p:cNvSpPr>
              <a:spLocks/>
            </p:cNvSpPr>
            <p:nvPr/>
          </p:nvSpPr>
          <p:spPr bwMode="auto">
            <a:xfrm>
              <a:off x="2979" y="1512"/>
              <a:ext cx="204" cy="174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40" y="0"/>
                </a:cxn>
                <a:cxn ang="0">
                  <a:pos x="409" y="348"/>
                </a:cxn>
                <a:cxn ang="0">
                  <a:pos x="175" y="262"/>
                </a:cxn>
                <a:cxn ang="0">
                  <a:pos x="0" y="248"/>
                </a:cxn>
              </a:cxnLst>
              <a:rect l="0" t="0" r="r" b="b"/>
              <a:pathLst>
                <a:path w="409" h="348">
                  <a:moveTo>
                    <a:pt x="0" y="248"/>
                  </a:moveTo>
                  <a:lnTo>
                    <a:pt x="240" y="0"/>
                  </a:lnTo>
                  <a:lnTo>
                    <a:pt x="409" y="348"/>
                  </a:lnTo>
                  <a:lnTo>
                    <a:pt x="175" y="262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6" name="Freeform 648"/>
            <p:cNvSpPr>
              <a:spLocks/>
            </p:cNvSpPr>
            <p:nvPr/>
          </p:nvSpPr>
          <p:spPr bwMode="auto">
            <a:xfrm>
              <a:off x="3099" y="1512"/>
              <a:ext cx="203" cy="2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" y="83"/>
                </a:cxn>
                <a:cxn ang="0">
                  <a:pos x="407" y="455"/>
                </a:cxn>
                <a:cxn ang="0">
                  <a:pos x="169" y="348"/>
                </a:cxn>
                <a:cxn ang="0">
                  <a:pos x="0" y="0"/>
                </a:cxn>
              </a:cxnLst>
              <a:rect l="0" t="0" r="r" b="b"/>
              <a:pathLst>
                <a:path w="407" h="455">
                  <a:moveTo>
                    <a:pt x="0" y="0"/>
                  </a:moveTo>
                  <a:lnTo>
                    <a:pt x="242" y="83"/>
                  </a:lnTo>
                  <a:lnTo>
                    <a:pt x="407" y="455"/>
                  </a:lnTo>
                  <a:lnTo>
                    <a:pt x="169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7" name="Freeform 649"/>
            <p:cNvSpPr>
              <a:spLocks/>
            </p:cNvSpPr>
            <p:nvPr/>
          </p:nvSpPr>
          <p:spPr bwMode="auto">
            <a:xfrm>
              <a:off x="3220" y="1554"/>
              <a:ext cx="203" cy="2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55"/>
                </a:cxn>
                <a:cxn ang="0">
                  <a:pos x="407" y="461"/>
                </a:cxn>
                <a:cxn ang="0">
                  <a:pos x="165" y="372"/>
                </a:cxn>
                <a:cxn ang="0">
                  <a:pos x="0" y="0"/>
                </a:cxn>
              </a:cxnLst>
              <a:rect l="0" t="0" r="r" b="b"/>
              <a:pathLst>
                <a:path w="407" h="461">
                  <a:moveTo>
                    <a:pt x="0" y="0"/>
                  </a:moveTo>
                  <a:lnTo>
                    <a:pt x="240" y="255"/>
                  </a:lnTo>
                  <a:lnTo>
                    <a:pt x="407" y="461"/>
                  </a:lnTo>
                  <a:lnTo>
                    <a:pt x="165" y="3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8" name="Freeform 650"/>
            <p:cNvSpPr>
              <a:spLocks/>
            </p:cNvSpPr>
            <p:nvPr/>
          </p:nvSpPr>
          <p:spPr bwMode="auto">
            <a:xfrm>
              <a:off x="3464" y="1800"/>
              <a:ext cx="82" cy="31"/>
            </a:xfrm>
            <a:custGeom>
              <a:avLst/>
              <a:gdLst/>
              <a:ahLst/>
              <a:cxnLst>
                <a:cxn ang="0">
                  <a:pos x="163" y="62"/>
                </a:cxn>
                <a:cxn ang="0">
                  <a:pos x="163" y="62"/>
                </a:cxn>
                <a:cxn ang="0">
                  <a:pos x="0" y="0"/>
                </a:cxn>
                <a:cxn ang="0">
                  <a:pos x="152" y="33"/>
                </a:cxn>
                <a:cxn ang="0">
                  <a:pos x="163" y="62"/>
                </a:cxn>
              </a:cxnLst>
              <a:rect l="0" t="0" r="r" b="b"/>
              <a:pathLst>
                <a:path w="163" h="62">
                  <a:moveTo>
                    <a:pt x="163" y="62"/>
                  </a:moveTo>
                  <a:lnTo>
                    <a:pt x="163" y="62"/>
                  </a:lnTo>
                  <a:lnTo>
                    <a:pt x="0" y="0"/>
                  </a:lnTo>
                  <a:lnTo>
                    <a:pt x="152" y="33"/>
                  </a:lnTo>
                  <a:lnTo>
                    <a:pt x="163" y="6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9" name="Line 651"/>
            <p:cNvSpPr>
              <a:spLocks noChangeShapeType="1"/>
            </p:cNvSpPr>
            <p:nvPr/>
          </p:nvSpPr>
          <p:spPr bwMode="auto">
            <a:xfrm flipH="1" flipV="1">
              <a:off x="3464" y="1800"/>
              <a:ext cx="82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0" name="Line 652"/>
            <p:cNvSpPr>
              <a:spLocks noChangeShapeType="1"/>
            </p:cNvSpPr>
            <p:nvPr/>
          </p:nvSpPr>
          <p:spPr bwMode="auto">
            <a:xfrm>
              <a:off x="3464" y="1800"/>
              <a:ext cx="76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1" name="Line 653"/>
            <p:cNvSpPr>
              <a:spLocks noChangeShapeType="1"/>
            </p:cNvSpPr>
            <p:nvPr/>
          </p:nvSpPr>
          <p:spPr bwMode="auto">
            <a:xfrm>
              <a:off x="3540" y="1817"/>
              <a:ext cx="6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2" name="Freeform 654"/>
            <p:cNvSpPr>
              <a:spLocks/>
            </p:cNvSpPr>
            <p:nvPr/>
          </p:nvSpPr>
          <p:spPr bwMode="auto">
            <a:xfrm>
              <a:off x="3423" y="1629"/>
              <a:ext cx="117" cy="188"/>
            </a:xfrm>
            <a:custGeom>
              <a:avLst/>
              <a:gdLst/>
              <a:ahLst/>
              <a:cxnLst>
                <a:cxn ang="0">
                  <a:pos x="235" y="374"/>
                </a:cxn>
                <a:cxn ang="0">
                  <a:pos x="83" y="341"/>
                </a:cxn>
                <a:cxn ang="0">
                  <a:pos x="0" y="309"/>
                </a:cxn>
                <a:cxn ang="0">
                  <a:pos x="87" y="0"/>
                </a:cxn>
                <a:cxn ang="0">
                  <a:pos x="87" y="0"/>
                </a:cxn>
                <a:cxn ang="0">
                  <a:pos x="235" y="374"/>
                </a:cxn>
              </a:cxnLst>
              <a:rect l="0" t="0" r="r" b="b"/>
              <a:pathLst>
                <a:path w="235" h="374">
                  <a:moveTo>
                    <a:pt x="235" y="374"/>
                  </a:moveTo>
                  <a:lnTo>
                    <a:pt x="83" y="341"/>
                  </a:lnTo>
                  <a:lnTo>
                    <a:pt x="0" y="309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235" y="374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3" name="Line 655"/>
            <p:cNvSpPr>
              <a:spLocks noChangeShapeType="1"/>
            </p:cNvSpPr>
            <p:nvPr/>
          </p:nvSpPr>
          <p:spPr bwMode="auto">
            <a:xfrm flipH="1" flipV="1">
              <a:off x="3464" y="1800"/>
              <a:ext cx="76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4" name="Line 656"/>
            <p:cNvSpPr>
              <a:spLocks noChangeShapeType="1"/>
            </p:cNvSpPr>
            <p:nvPr/>
          </p:nvSpPr>
          <p:spPr bwMode="auto">
            <a:xfrm flipH="1" flipV="1">
              <a:off x="3423" y="1784"/>
              <a:ext cx="41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5" name="Line 657"/>
            <p:cNvSpPr>
              <a:spLocks noChangeShapeType="1"/>
            </p:cNvSpPr>
            <p:nvPr/>
          </p:nvSpPr>
          <p:spPr bwMode="auto">
            <a:xfrm>
              <a:off x="3466" y="1629"/>
              <a:ext cx="74" cy="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6" name="Freeform 658"/>
            <p:cNvSpPr>
              <a:spLocks/>
            </p:cNvSpPr>
            <p:nvPr/>
          </p:nvSpPr>
          <p:spPr bwMode="auto">
            <a:xfrm>
              <a:off x="3340" y="1629"/>
              <a:ext cx="126" cy="155"/>
            </a:xfrm>
            <a:custGeom>
              <a:avLst/>
              <a:gdLst/>
              <a:ahLst/>
              <a:cxnLst>
                <a:cxn ang="0">
                  <a:pos x="167" y="309"/>
                </a:cxn>
                <a:cxn ang="0">
                  <a:pos x="0" y="103"/>
                </a:cxn>
                <a:cxn ang="0">
                  <a:pos x="254" y="0"/>
                </a:cxn>
                <a:cxn ang="0">
                  <a:pos x="167" y="309"/>
                </a:cxn>
                <a:cxn ang="0">
                  <a:pos x="167" y="309"/>
                </a:cxn>
              </a:cxnLst>
              <a:rect l="0" t="0" r="r" b="b"/>
              <a:pathLst>
                <a:path w="254" h="309">
                  <a:moveTo>
                    <a:pt x="167" y="309"/>
                  </a:moveTo>
                  <a:lnTo>
                    <a:pt x="0" y="103"/>
                  </a:lnTo>
                  <a:lnTo>
                    <a:pt x="254" y="0"/>
                  </a:lnTo>
                  <a:lnTo>
                    <a:pt x="167" y="309"/>
                  </a:lnTo>
                  <a:lnTo>
                    <a:pt x="167" y="30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7" name="Freeform 659"/>
            <p:cNvSpPr>
              <a:spLocks/>
            </p:cNvSpPr>
            <p:nvPr/>
          </p:nvSpPr>
          <p:spPr bwMode="auto">
            <a:xfrm>
              <a:off x="3340" y="1629"/>
              <a:ext cx="126" cy="155"/>
            </a:xfrm>
            <a:custGeom>
              <a:avLst/>
              <a:gdLst/>
              <a:ahLst/>
              <a:cxnLst>
                <a:cxn ang="0">
                  <a:pos x="87" y="161"/>
                </a:cxn>
                <a:cxn ang="0">
                  <a:pos x="0" y="54"/>
                </a:cxn>
                <a:cxn ang="0">
                  <a:pos x="132" y="0"/>
                </a:cxn>
              </a:cxnLst>
              <a:rect l="0" t="0" r="r" b="b"/>
              <a:pathLst>
                <a:path w="132" h="161">
                  <a:moveTo>
                    <a:pt x="87" y="161"/>
                  </a:moveTo>
                  <a:lnTo>
                    <a:pt x="0" y="54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8" name="Freeform 660"/>
            <p:cNvSpPr>
              <a:spLocks/>
            </p:cNvSpPr>
            <p:nvPr/>
          </p:nvSpPr>
          <p:spPr bwMode="auto">
            <a:xfrm>
              <a:off x="3540" y="1817"/>
              <a:ext cx="131" cy="68"/>
            </a:xfrm>
            <a:custGeom>
              <a:avLst/>
              <a:gdLst/>
              <a:ahLst/>
              <a:cxnLst>
                <a:cxn ang="0">
                  <a:pos x="261" y="136"/>
                </a:cxn>
                <a:cxn ang="0">
                  <a:pos x="261" y="136"/>
                </a:cxn>
                <a:cxn ang="0">
                  <a:pos x="11" y="29"/>
                </a:cxn>
                <a:cxn ang="0">
                  <a:pos x="0" y="0"/>
                </a:cxn>
                <a:cxn ang="0">
                  <a:pos x="186" y="42"/>
                </a:cxn>
                <a:cxn ang="0">
                  <a:pos x="261" y="136"/>
                </a:cxn>
              </a:cxnLst>
              <a:rect l="0" t="0" r="r" b="b"/>
              <a:pathLst>
                <a:path w="261" h="136">
                  <a:moveTo>
                    <a:pt x="261" y="136"/>
                  </a:moveTo>
                  <a:lnTo>
                    <a:pt x="261" y="136"/>
                  </a:lnTo>
                  <a:lnTo>
                    <a:pt x="11" y="29"/>
                  </a:lnTo>
                  <a:lnTo>
                    <a:pt x="0" y="0"/>
                  </a:lnTo>
                  <a:lnTo>
                    <a:pt x="186" y="42"/>
                  </a:lnTo>
                  <a:lnTo>
                    <a:pt x="261" y="13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9" name="Line 661"/>
            <p:cNvSpPr>
              <a:spLocks noChangeShapeType="1"/>
            </p:cNvSpPr>
            <p:nvPr/>
          </p:nvSpPr>
          <p:spPr bwMode="auto">
            <a:xfrm flipH="1" flipV="1">
              <a:off x="3546" y="1831"/>
              <a:ext cx="125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0" name="Line 662"/>
            <p:cNvSpPr>
              <a:spLocks noChangeShapeType="1"/>
            </p:cNvSpPr>
            <p:nvPr/>
          </p:nvSpPr>
          <p:spPr bwMode="auto">
            <a:xfrm flipH="1" flipV="1">
              <a:off x="3540" y="1817"/>
              <a:ext cx="6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1" name="Line 663"/>
            <p:cNvSpPr>
              <a:spLocks noChangeShapeType="1"/>
            </p:cNvSpPr>
            <p:nvPr/>
          </p:nvSpPr>
          <p:spPr bwMode="auto">
            <a:xfrm>
              <a:off x="3540" y="1817"/>
              <a:ext cx="9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2" name="Freeform 664"/>
            <p:cNvSpPr>
              <a:spLocks/>
            </p:cNvSpPr>
            <p:nvPr/>
          </p:nvSpPr>
          <p:spPr bwMode="auto">
            <a:xfrm>
              <a:off x="3466" y="1629"/>
              <a:ext cx="167" cy="209"/>
            </a:xfrm>
            <a:custGeom>
              <a:avLst/>
              <a:gdLst/>
              <a:ahLst/>
              <a:cxnLst>
                <a:cxn ang="0">
                  <a:pos x="334" y="416"/>
                </a:cxn>
                <a:cxn ang="0">
                  <a:pos x="148" y="37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34" y="416"/>
                </a:cxn>
              </a:cxnLst>
              <a:rect l="0" t="0" r="r" b="b"/>
              <a:pathLst>
                <a:path w="334" h="416">
                  <a:moveTo>
                    <a:pt x="334" y="416"/>
                  </a:moveTo>
                  <a:lnTo>
                    <a:pt x="148" y="374"/>
                  </a:lnTo>
                  <a:lnTo>
                    <a:pt x="0" y="0"/>
                  </a:lnTo>
                  <a:lnTo>
                    <a:pt x="0" y="0"/>
                  </a:lnTo>
                  <a:lnTo>
                    <a:pt x="334" y="41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3" name="Line 665"/>
            <p:cNvSpPr>
              <a:spLocks noChangeShapeType="1"/>
            </p:cNvSpPr>
            <p:nvPr/>
          </p:nvSpPr>
          <p:spPr bwMode="auto">
            <a:xfrm flipH="1" flipV="1">
              <a:off x="3540" y="1817"/>
              <a:ext cx="9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4" name="Line 666"/>
            <p:cNvSpPr>
              <a:spLocks noChangeShapeType="1"/>
            </p:cNvSpPr>
            <p:nvPr/>
          </p:nvSpPr>
          <p:spPr bwMode="auto">
            <a:xfrm flipH="1" flipV="1">
              <a:off x="3466" y="1629"/>
              <a:ext cx="74" cy="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5" name="Freeform 667"/>
            <p:cNvSpPr>
              <a:spLocks/>
            </p:cNvSpPr>
            <p:nvPr/>
          </p:nvSpPr>
          <p:spPr bwMode="auto">
            <a:xfrm>
              <a:off x="3553" y="1838"/>
              <a:ext cx="118" cy="103"/>
            </a:xfrm>
            <a:custGeom>
              <a:avLst/>
              <a:gdLst/>
              <a:ahLst/>
              <a:cxnLst>
                <a:cxn ang="0">
                  <a:pos x="63" y="208"/>
                </a:cxn>
                <a:cxn ang="0">
                  <a:pos x="63" y="208"/>
                </a:cxn>
                <a:cxn ang="0">
                  <a:pos x="236" y="94"/>
                </a:cxn>
                <a:cxn ang="0">
                  <a:pos x="161" y="0"/>
                </a:cxn>
                <a:cxn ang="0">
                  <a:pos x="0" y="41"/>
                </a:cxn>
                <a:cxn ang="0">
                  <a:pos x="63" y="208"/>
                </a:cxn>
              </a:cxnLst>
              <a:rect l="0" t="0" r="r" b="b"/>
              <a:pathLst>
                <a:path w="236" h="208">
                  <a:moveTo>
                    <a:pt x="63" y="208"/>
                  </a:moveTo>
                  <a:lnTo>
                    <a:pt x="63" y="208"/>
                  </a:lnTo>
                  <a:lnTo>
                    <a:pt x="236" y="94"/>
                  </a:lnTo>
                  <a:lnTo>
                    <a:pt x="161" y="0"/>
                  </a:lnTo>
                  <a:lnTo>
                    <a:pt x="0" y="41"/>
                  </a:lnTo>
                  <a:lnTo>
                    <a:pt x="63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6" name="Line 668"/>
            <p:cNvSpPr>
              <a:spLocks noChangeShapeType="1"/>
            </p:cNvSpPr>
            <p:nvPr/>
          </p:nvSpPr>
          <p:spPr bwMode="auto">
            <a:xfrm flipV="1">
              <a:off x="3584" y="1885"/>
              <a:ext cx="87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7" name="Line 669"/>
            <p:cNvSpPr>
              <a:spLocks noChangeShapeType="1"/>
            </p:cNvSpPr>
            <p:nvPr/>
          </p:nvSpPr>
          <p:spPr bwMode="auto">
            <a:xfrm flipH="1">
              <a:off x="3553" y="1838"/>
              <a:ext cx="80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8" name="Line 670"/>
            <p:cNvSpPr>
              <a:spLocks noChangeShapeType="1"/>
            </p:cNvSpPr>
            <p:nvPr/>
          </p:nvSpPr>
          <p:spPr bwMode="auto">
            <a:xfrm>
              <a:off x="3553" y="1858"/>
              <a:ext cx="31" cy="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9" name="Freeform 671"/>
            <p:cNvSpPr>
              <a:spLocks/>
            </p:cNvSpPr>
            <p:nvPr/>
          </p:nvSpPr>
          <p:spPr bwMode="auto">
            <a:xfrm>
              <a:off x="3466" y="1629"/>
              <a:ext cx="167" cy="229"/>
            </a:xfrm>
            <a:custGeom>
              <a:avLst/>
              <a:gdLst/>
              <a:ahLst/>
              <a:cxnLst>
                <a:cxn ang="0">
                  <a:pos x="173" y="457"/>
                </a:cxn>
                <a:cxn ang="0">
                  <a:pos x="334" y="41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3" y="457"/>
                </a:cxn>
              </a:cxnLst>
              <a:rect l="0" t="0" r="r" b="b"/>
              <a:pathLst>
                <a:path w="334" h="457">
                  <a:moveTo>
                    <a:pt x="173" y="457"/>
                  </a:moveTo>
                  <a:lnTo>
                    <a:pt x="334" y="416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3" y="457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0" name="Line 672"/>
            <p:cNvSpPr>
              <a:spLocks noChangeShapeType="1"/>
            </p:cNvSpPr>
            <p:nvPr/>
          </p:nvSpPr>
          <p:spPr bwMode="auto">
            <a:xfrm flipV="1">
              <a:off x="3553" y="1838"/>
              <a:ext cx="80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1" name="Line 673"/>
            <p:cNvSpPr>
              <a:spLocks noChangeShapeType="1"/>
            </p:cNvSpPr>
            <p:nvPr/>
          </p:nvSpPr>
          <p:spPr bwMode="auto">
            <a:xfrm>
              <a:off x="3466" y="1629"/>
              <a:ext cx="87" cy="2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2" name="Freeform 674"/>
            <p:cNvSpPr>
              <a:spLocks/>
            </p:cNvSpPr>
            <p:nvPr/>
          </p:nvSpPr>
          <p:spPr bwMode="auto">
            <a:xfrm>
              <a:off x="1908" y="1587"/>
              <a:ext cx="31" cy="172"/>
            </a:xfrm>
            <a:custGeom>
              <a:avLst/>
              <a:gdLst/>
              <a:ahLst/>
              <a:cxnLst>
                <a:cxn ang="0">
                  <a:pos x="7" y="344"/>
                </a:cxn>
                <a:cxn ang="0">
                  <a:pos x="7" y="344"/>
                </a:cxn>
                <a:cxn ang="0">
                  <a:pos x="61" y="8"/>
                </a:cxn>
                <a:cxn ang="0">
                  <a:pos x="0" y="0"/>
                </a:cxn>
                <a:cxn ang="0">
                  <a:pos x="7" y="344"/>
                </a:cxn>
              </a:cxnLst>
              <a:rect l="0" t="0" r="r" b="b"/>
              <a:pathLst>
                <a:path w="61" h="344">
                  <a:moveTo>
                    <a:pt x="7" y="344"/>
                  </a:moveTo>
                  <a:lnTo>
                    <a:pt x="7" y="344"/>
                  </a:lnTo>
                  <a:lnTo>
                    <a:pt x="61" y="8"/>
                  </a:lnTo>
                  <a:lnTo>
                    <a:pt x="0" y="0"/>
                  </a:lnTo>
                  <a:lnTo>
                    <a:pt x="7" y="34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3" name="Line 675"/>
            <p:cNvSpPr>
              <a:spLocks noChangeShapeType="1"/>
            </p:cNvSpPr>
            <p:nvPr/>
          </p:nvSpPr>
          <p:spPr bwMode="auto">
            <a:xfrm flipV="1">
              <a:off x="1912" y="1591"/>
              <a:ext cx="27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4" name="Line 676"/>
            <p:cNvSpPr>
              <a:spLocks noChangeShapeType="1"/>
            </p:cNvSpPr>
            <p:nvPr/>
          </p:nvSpPr>
          <p:spPr bwMode="auto">
            <a:xfrm flipH="1" flipV="1">
              <a:off x="1908" y="1587"/>
              <a:ext cx="31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5" name="Freeform 677"/>
            <p:cNvSpPr>
              <a:spLocks/>
            </p:cNvSpPr>
            <p:nvPr/>
          </p:nvSpPr>
          <p:spPr bwMode="auto">
            <a:xfrm>
              <a:off x="1900" y="1229"/>
              <a:ext cx="96" cy="362"/>
            </a:xfrm>
            <a:custGeom>
              <a:avLst/>
              <a:gdLst/>
              <a:ahLst/>
              <a:cxnLst>
                <a:cxn ang="0">
                  <a:pos x="18" y="716"/>
                </a:cxn>
                <a:cxn ang="0">
                  <a:pos x="79" y="724"/>
                </a:cxn>
                <a:cxn ang="0">
                  <a:pos x="192" y="25"/>
                </a:cxn>
                <a:cxn ang="0">
                  <a:pos x="0" y="0"/>
                </a:cxn>
                <a:cxn ang="0">
                  <a:pos x="18" y="716"/>
                </a:cxn>
              </a:cxnLst>
              <a:rect l="0" t="0" r="r" b="b"/>
              <a:pathLst>
                <a:path w="192" h="724">
                  <a:moveTo>
                    <a:pt x="18" y="716"/>
                  </a:moveTo>
                  <a:lnTo>
                    <a:pt x="79" y="724"/>
                  </a:lnTo>
                  <a:lnTo>
                    <a:pt x="192" y="25"/>
                  </a:lnTo>
                  <a:lnTo>
                    <a:pt x="0" y="0"/>
                  </a:lnTo>
                  <a:lnTo>
                    <a:pt x="18" y="71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6" name="Line 678"/>
            <p:cNvSpPr>
              <a:spLocks noChangeShapeType="1"/>
            </p:cNvSpPr>
            <p:nvPr/>
          </p:nvSpPr>
          <p:spPr bwMode="auto">
            <a:xfrm>
              <a:off x="1908" y="1587"/>
              <a:ext cx="31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7" name="Line 679"/>
            <p:cNvSpPr>
              <a:spLocks noChangeShapeType="1"/>
            </p:cNvSpPr>
            <p:nvPr/>
          </p:nvSpPr>
          <p:spPr bwMode="auto">
            <a:xfrm flipV="1">
              <a:off x="1939" y="1242"/>
              <a:ext cx="57" cy="3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8" name="Line 680"/>
            <p:cNvSpPr>
              <a:spLocks noChangeShapeType="1"/>
            </p:cNvSpPr>
            <p:nvPr/>
          </p:nvSpPr>
          <p:spPr bwMode="auto">
            <a:xfrm flipH="1" flipV="1">
              <a:off x="1900" y="1229"/>
              <a:ext cx="96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9" name="Freeform 681"/>
            <p:cNvSpPr>
              <a:spLocks/>
            </p:cNvSpPr>
            <p:nvPr/>
          </p:nvSpPr>
          <p:spPr bwMode="auto">
            <a:xfrm>
              <a:off x="1898" y="1151"/>
              <a:ext cx="101" cy="91"/>
            </a:xfrm>
            <a:custGeom>
              <a:avLst/>
              <a:gdLst/>
              <a:ahLst/>
              <a:cxnLst>
                <a:cxn ang="0">
                  <a:pos x="3" y="155"/>
                </a:cxn>
                <a:cxn ang="0">
                  <a:pos x="195" y="180"/>
                </a:cxn>
                <a:cxn ang="0">
                  <a:pos x="201" y="14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155"/>
                </a:cxn>
              </a:cxnLst>
              <a:rect l="0" t="0" r="r" b="b"/>
              <a:pathLst>
                <a:path w="201" h="180">
                  <a:moveTo>
                    <a:pt x="3" y="155"/>
                  </a:moveTo>
                  <a:lnTo>
                    <a:pt x="195" y="180"/>
                  </a:lnTo>
                  <a:lnTo>
                    <a:pt x="201" y="14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155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0" name="Line 682"/>
            <p:cNvSpPr>
              <a:spLocks noChangeShapeType="1"/>
            </p:cNvSpPr>
            <p:nvPr/>
          </p:nvSpPr>
          <p:spPr bwMode="auto">
            <a:xfrm>
              <a:off x="1900" y="1229"/>
              <a:ext cx="96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1" name="Line 683"/>
            <p:cNvSpPr>
              <a:spLocks noChangeShapeType="1"/>
            </p:cNvSpPr>
            <p:nvPr/>
          </p:nvSpPr>
          <p:spPr bwMode="auto">
            <a:xfrm flipV="1">
              <a:off x="1996" y="1221"/>
              <a:ext cx="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2" name="Line 684"/>
            <p:cNvSpPr>
              <a:spLocks noChangeShapeType="1"/>
            </p:cNvSpPr>
            <p:nvPr/>
          </p:nvSpPr>
          <p:spPr bwMode="auto">
            <a:xfrm flipH="1" flipV="1">
              <a:off x="1898" y="1151"/>
              <a:ext cx="10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3" name="Freeform 685"/>
            <p:cNvSpPr>
              <a:spLocks/>
            </p:cNvSpPr>
            <p:nvPr/>
          </p:nvSpPr>
          <p:spPr bwMode="auto">
            <a:xfrm>
              <a:off x="1812" y="1575"/>
              <a:ext cx="100" cy="184"/>
            </a:xfrm>
            <a:custGeom>
              <a:avLst/>
              <a:gdLst/>
              <a:ahLst/>
              <a:cxnLst>
                <a:cxn ang="0">
                  <a:pos x="199" y="369"/>
                </a:cxn>
                <a:cxn ang="0">
                  <a:pos x="199" y="369"/>
                </a:cxn>
                <a:cxn ang="0">
                  <a:pos x="0" y="261"/>
                </a:cxn>
                <a:cxn ang="0">
                  <a:pos x="40" y="0"/>
                </a:cxn>
                <a:cxn ang="0">
                  <a:pos x="192" y="25"/>
                </a:cxn>
                <a:cxn ang="0">
                  <a:pos x="199" y="369"/>
                </a:cxn>
              </a:cxnLst>
              <a:rect l="0" t="0" r="r" b="b"/>
              <a:pathLst>
                <a:path w="199" h="369">
                  <a:moveTo>
                    <a:pt x="199" y="369"/>
                  </a:moveTo>
                  <a:lnTo>
                    <a:pt x="199" y="369"/>
                  </a:lnTo>
                  <a:lnTo>
                    <a:pt x="0" y="261"/>
                  </a:lnTo>
                  <a:lnTo>
                    <a:pt x="40" y="0"/>
                  </a:lnTo>
                  <a:lnTo>
                    <a:pt x="192" y="25"/>
                  </a:lnTo>
                  <a:lnTo>
                    <a:pt x="199" y="36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4" name="Line 686"/>
            <p:cNvSpPr>
              <a:spLocks noChangeShapeType="1"/>
            </p:cNvSpPr>
            <p:nvPr/>
          </p:nvSpPr>
          <p:spPr bwMode="auto">
            <a:xfrm flipH="1" flipV="1">
              <a:off x="1812" y="1705"/>
              <a:ext cx="100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5" name="Line 687"/>
            <p:cNvSpPr>
              <a:spLocks noChangeShapeType="1"/>
            </p:cNvSpPr>
            <p:nvPr/>
          </p:nvSpPr>
          <p:spPr bwMode="auto">
            <a:xfrm flipV="1">
              <a:off x="1812" y="1575"/>
              <a:ext cx="21" cy="1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6" name="Line 688"/>
            <p:cNvSpPr>
              <a:spLocks noChangeShapeType="1"/>
            </p:cNvSpPr>
            <p:nvPr/>
          </p:nvSpPr>
          <p:spPr bwMode="auto">
            <a:xfrm>
              <a:off x="1833" y="1575"/>
              <a:ext cx="75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7" name="Freeform 689"/>
            <p:cNvSpPr>
              <a:spLocks/>
            </p:cNvSpPr>
            <p:nvPr/>
          </p:nvSpPr>
          <p:spPr bwMode="auto">
            <a:xfrm>
              <a:off x="1833" y="1228"/>
              <a:ext cx="75" cy="359"/>
            </a:xfrm>
            <a:custGeom>
              <a:avLst/>
              <a:gdLst/>
              <a:ahLst/>
              <a:cxnLst>
                <a:cxn ang="0">
                  <a:pos x="152" y="718"/>
                </a:cxn>
                <a:cxn ang="0">
                  <a:pos x="0" y="693"/>
                </a:cxn>
                <a:cxn ang="0">
                  <a:pos x="108" y="0"/>
                </a:cxn>
                <a:cxn ang="0">
                  <a:pos x="134" y="2"/>
                </a:cxn>
                <a:cxn ang="0">
                  <a:pos x="152" y="718"/>
                </a:cxn>
              </a:cxnLst>
              <a:rect l="0" t="0" r="r" b="b"/>
              <a:pathLst>
                <a:path w="152" h="718">
                  <a:moveTo>
                    <a:pt x="152" y="718"/>
                  </a:moveTo>
                  <a:lnTo>
                    <a:pt x="0" y="693"/>
                  </a:lnTo>
                  <a:lnTo>
                    <a:pt x="108" y="0"/>
                  </a:lnTo>
                  <a:lnTo>
                    <a:pt x="134" y="2"/>
                  </a:lnTo>
                  <a:lnTo>
                    <a:pt x="152" y="718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8" name="Line 690"/>
            <p:cNvSpPr>
              <a:spLocks noChangeShapeType="1"/>
            </p:cNvSpPr>
            <p:nvPr/>
          </p:nvSpPr>
          <p:spPr bwMode="auto">
            <a:xfrm flipH="1" flipV="1">
              <a:off x="1833" y="1575"/>
              <a:ext cx="75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9" name="Line 691"/>
            <p:cNvSpPr>
              <a:spLocks noChangeShapeType="1"/>
            </p:cNvSpPr>
            <p:nvPr/>
          </p:nvSpPr>
          <p:spPr bwMode="auto">
            <a:xfrm flipV="1">
              <a:off x="1833" y="1228"/>
              <a:ext cx="53" cy="3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0" name="Line 692"/>
            <p:cNvSpPr>
              <a:spLocks noChangeShapeType="1"/>
            </p:cNvSpPr>
            <p:nvPr/>
          </p:nvSpPr>
          <p:spPr bwMode="auto">
            <a:xfrm>
              <a:off x="1886" y="1228"/>
              <a:ext cx="1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1" name="Freeform 693"/>
            <p:cNvSpPr>
              <a:spLocks/>
            </p:cNvSpPr>
            <p:nvPr/>
          </p:nvSpPr>
          <p:spPr bwMode="auto">
            <a:xfrm>
              <a:off x="1886" y="1151"/>
              <a:ext cx="14" cy="78"/>
            </a:xfrm>
            <a:custGeom>
              <a:avLst/>
              <a:gdLst/>
              <a:ahLst/>
              <a:cxnLst>
                <a:cxn ang="0">
                  <a:pos x="26" y="155"/>
                </a:cxn>
                <a:cxn ang="0">
                  <a:pos x="0" y="153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26" y="155"/>
                </a:cxn>
              </a:cxnLst>
              <a:rect l="0" t="0" r="r" b="b"/>
              <a:pathLst>
                <a:path w="26" h="155">
                  <a:moveTo>
                    <a:pt x="26" y="155"/>
                  </a:moveTo>
                  <a:lnTo>
                    <a:pt x="0" y="153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6" y="155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2" name="Line 694"/>
            <p:cNvSpPr>
              <a:spLocks noChangeShapeType="1"/>
            </p:cNvSpPr>
            <p:nvPr/>
          </p:nvSpPr>
          <p:spPr bwMode="auto">
            <a:xfrm flipH="1" flipV="1">
              <a:off x="1886" y="1228"/>
              <a:ext cx="1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3" name="Line 695"/>
            <p:cNvSpPr>
              <a:spLocks noChangeShapeType="1"/>
            </p:cNvSpPr>
            <p:nvPr/>
          </p:nvSpPr>
          <p:spPr bwMode="auto">
            <a:xfrm flipV="1">
              <a:off x="1886" y="1151"/>
              <a:ext cx="12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4" name="Freeform 696"/>
            <p:cNvSpPr>
              <a:spLocks/>
            </p:cNvSpPr>
            <p:nvPr/>
          </p:nvSpPr>
          <p:spPr bwMode="auto">
            <a:xfrm>
              <a:off x="2009" y="1603"/>
              <a:ext cx="39" cy="197"/>
            </a:xfrm>
            <a:custGeom>
              <a:avLst/>
              <a:gdLst/>
              <a:ahLst/>
              <a:cxnLst>
                <a:cxn ang="0">
                  <a:pos x="10" y="393"/>
                </a:cxn>
                <a:cxn ang="0">
                  <a:pos x="10" y="393"/>
                </a:cxn>
                <a:cxn ang="0">
                  <a:pos x="77" y="9"/>
                </a:cxn>
                <a:cxn ang="0">
                  <a:pos x="0" y="0"/>
                </a:cxn>
                <a:cxn ang="0">
                  <a:pos x="10" y="393"/>
                </a:cxn>
              </a:cxnLst>
              <a:rect l="0" t="0" r="r" b="b"/>
              <a:pathLst>
                <a:path w="77" h="393">
                  <a:moveTo>
                    <a:pt x="10" y="393"/>
                  </a:moveTo>
                  <a:lnTo>
                    <a:pt x="10" y="393"/>
                  </a:lnTo>
                  <a:lnTo>
                    <a:pt x="77" y="9"/>
                  </a:lnTo>
                  <a:lnTo>
                    <a:pt x="0" y="0"/>
                  </a:lnTo>
                  <a:lnTo>
                    <a:pt x="10" y="39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5" name="Line 697"/>
            <p:cNvSpPr>
              <a:spLocks noChangeShapeType="1"/>
            </p:cNvSpPr>
            <p:nvPr/>
          </p:nvSpPr>
          <p:spPr bwMode="auto">
            <a:xfrm flipV="1">
              <a:off x="2014" y="1608"/>
              <a:ext cx="34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6" name="Line 698"/>
            <p:cNvSpPr>
              <a:spLocks noChangeShapeType="1"/>
            </p:cNvSpPr>
            <p:nvPr/>
          </p:nvSpPr>
          <p:spPr bwMode="auto">
            <a:xfrm flipH="1" flipV="1">
              <a:off x="2009" y="1603"/>
              <a:ext cx="39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7" name="Freeform 699"/>
            <p:cNvSpPr>
              <a:spLocks/>
            </p:cNvSpPr>
            <p:nvPr/>
          </p:nvSpPr>
          <p:spPr bwMode="auto">
            <a:xfrm>
              <a:off x="2000" y="1242"/>
              <a:ext cx="101" cy="366"/>
            </a:xfrm>
            <a:custGeom>
              <a:avLst/>
              <a:gdLst/>
              <a:ahLst/>
              <a:cxnLst>
                <a:cxn ang="0">
                  <a:pos x="19" y="724"/>
                </a:cxn>
                <a:cxn ang="0">
                  <a:pos x="96" y="733"/>
                </a:cxn>
                <a:cxn ang="0">
                  <a:pos x="204" y="115"/>
                </a:cxn>
                <a:cxn ang="0">
                  <a:pos x="63" y="8"/>
                </a:cxn>
                <a:cxn ang="0">
                  <a:pos x="0" y="0"/>
                </a:cxn>
                <a:cxn ang="0">
                  <a:pos x="19" y="724"/>
                </a:cxn>
              </a:cxnLst>
              <a:rect l="0" t="0" r="r" b="b"/>
              <a:pathLst>
                <a:path w="204" h="733">
                  <a:moveTo>
                    <a:pt x="19" y="724"/>
                  </a:moveTo>
                  <a:lnTo>
                    <a:pt x="96" y="733"/>
                  </a:lnTo>
                  <a:lnTo>
                    <a:pt x="204" y="115"/>
                  </a:lnTo>
                  <a:lnTo>
                    <a:pt x="63" y="8"/>
                  </a:lnTo>
                  <a:lnTo>
                    <a:pt x="0" y="0"/>
                  </a:lnTo>
                  <a:lnTo>
                    <a:pt x="19" y="724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8" name="Line 700"/>
            <p:cNvSpPr>
              <a:spLocks noChangeShapeType="1"/>
            </p:cNvSpPr>
            <p:nvPr/>
          </p:nvSpPr>
          <p:spPr bwMode="auto">
            <a:xfrm>
              <a:off x="2009" y="1603"/>
              <a:ext cx="39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9" name="Line 701"/>
            <p:cNvSpPr>
              <a:spLocks noChangeShapeType="1"/>
            </p:cNvSpPr>
            <p:nvPr/>
          </p:nvSpPr>
          <p:spPr bwMode="auto">
            <a:xfrm flipV="1">
              <a:off x="2048" y="1299"/>
              <a:ext cx="53" cy="3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0" name="Line 702"/>
            <p:cNvSpPr>
              <a:spLocks noChangeShapeType="1"/>
            </p:cNvSpPr>
            <p:nvPr/>
          </p:nvSpPr>
          <p:spPr bwMode="auto">
            <a:xfrm flipH="1" flipV="1">
              <a:off x="2031" y="1245"/>
              <a:ext cx="70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1" name="Line 703"/>
            <p:cNvSpPr>
              <a:spLocks noChangeShapeType="1"/>
            </p:cNvSpPr>
            <p:nvPr/>
          </p:nvSpPr>
          <p:spPr bwMode="auto">
            <a:xfrm flipH="1" flipV="1">
              <a:off x="2000" y="1242"/>
              <a:ext cx="3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2" name="Freeform 704"/>
            <p:cNvSpPr>
              <a:spLocks/>
            </p:cNvSpPr>
            <p:nvPr/>
          </p:nvSpPr>
          <p:spPr bwMode="auto">
            <a:xfrm>
              <a:off x="1999" y="1221"/>
              <a:ext cx="32" cy="24"/>
            </a:xfrm>
            <a:custGeom>
              <a:avLst/>
              <a:gdLst/>
              <a:ahLst/>
              <a:cxnLst>
                <a:cxn ang="0">
                  <a:pos x="2" y="40"/>
                </a:cxn>
                <a:cxn ang="0">
                  <a:pos x="65" y="4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0"/>
                </a:cxn>
              </a:cxnLst>
              <a:rect l="0" t="0" r="r" b="b"/>
              <a:pathLst>
                <a:path w="65" h="48">
                  <a:moveTo>
                    <a:pt x="2" y="40"/>
                  </a:moveTo>
                  <a:lnTo>
                    <a:pt x="65" y="4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3" name="Line 705"/>
            <p:cNvSpPr>
              <a:spLocks noChangeShapeType="1"/>
            </p:cNvSpPr>
            <p:nvPr/>
          </p:nvSpPr>
          <p:spPr bwMode="auto">
            <a:xfrm>
              <a:off x="2000" y="1242"/>
              <a:ext cx="3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4" name="Line 706"/>
            <p:cNvSpPr>
              <a:spLocks noChangeShapeType="1"/>
            </p:cNvSpPr>
            <p:nvPr/>
          </p:nvSpPr>
          <p:spPr bwMode="auto">
            <a:xfrm flipH="1" flipV="1">
              <a:off x="1999" y="1221"/>
              <a:ext cx="3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5" name="Freeform 707"/>
            <p:cNvSpPr>
              <a:spLocks/>
            </p:cNvSpPr>
            <p:nvPr/>
          </p:nvSpPr>
          <p:spPr bwMode="auto">
            <a:xfrm>
              <a:off x="1912" y="1591"/>
              <a:ext cx="102" cy="209"/>
            </a:xfrm>
            <a:custGeom>
              <a:avLst/>
              <a:gdLst/>
              <a:ahLst/>
              <a:cxnLst>
                <a:cxn ang="0">
                  <a:pos x="204" y="418"/>
                </a:cxn>
                <a:cxn ang="0">
                  <a:pos x="204" y="418"/>
                </a:cxn>
                <a:cxn ang="0">
                  <a:pos x="0" y="336"/>
                </a:cxn>
                <a:cxn ang="0">
                  <a:pos x="54" y="0"/>
                </a:cxn>
                <a:cxn ang="0">
                  <a:pos x="194" y="25"/>
                </a:cxn>
                <a:cxn ang="0">
                  <a:pos x="204" y="418"/>
                </a:cxn>
              </a:cxnLst>
              <a:rect l="0" t="0" r="r" b="b"/>
              <a:pathLst>
                <a:path w="204" h="418">
                  <a:moveTo>
                    <a:pt x="204" y="418"/>
                  </a:moveTo>
                  <a:lnTo>
                    <a:pt x="204" y="418"/>
                  </a:lnTo>
                  <a:lnTo>
                    <a:pt x="0" y="336"/>
                  </a:lnTo>
                  <a:lnTo>
                    <a:pt x="54" y="0"/>
                  </a:lnTo>
                  <a:lnTo>
                    <a:pt x="194" y="25"/>
                  </a:lnTo>
                  <a:lnTo>
                    <a:pt x="204" y="41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6" name="Line 708"/>
            <p:cNvSpPr>
              <a:spLocks noChangeShapeType="1"/>
            </p:cNvSpPr>
            <p:nvPr/>
          </p:nvSpPr>
          <p:spPr bwMode="auto">
            <a:xfrm flipH="1" flipV="1">
              <a:off x="1912" y="1759"/>
              <a:ext cx="102" cy="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7" name="Line 709"/>
            <p:cNvSpPr>
              <a:spLocks noChangeShapeType="1"/>
            </p:cNvSpPr>
            <p:nvPr/>
          </p:nvSpPr>
          <p:spPr bwMode="auto">
            <a:xfrm flipV="1">
              <a:off x="1912" y="1591"/>
              <a:ext cx="27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8" name="Line 710"/>
            <p:cNvSpPr>
              <a:spLocks noChangeShapeType="1"/>
            </p:cNvSpPr>
            <p:nvPr/>
          </p:nvSpPr>
          <p:spPr bwMode="auto">
            <a:xfrm>
              <a:off x="1939" y="1591"/>
              <a:ext cx="70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9" name="Freeform 711"/>
            <p:cNvSpPr>
              <a:spLocks/>
            </p:cNvSpPr>
            <p:nvPr/>
          </p:nvSpPr>
          <p:spPr bwMode="auto">
            <a:xfrm>
              <a:off x="1939" y="1242"/>
              <a:ext cx="70" cy="361"/>
            </a:xfrm>
            <a:custGeom>
              <a:avLst/>
              <a:gdLst/>
              <a:ahLst/>
              <a:cxnLst>
                <a:cxn ang="0">
                  <a:pos x="140" y="724"/>
                </a:cxn>
                <a:cxn ang="0">
                  <a:pos x="0" y="699"/>
                </a:cxn>
                <a:cxn ang="0">
                  <a:pos x="113" y="0"/>
                </a:cxn>
                <a:cxn ang="0">
                  <a:pos x="121" y="0"/>
                </a:cxn>
                <a:cxn ang="0">
                  <a:pos x="140" y="724"/>
                </a:cxn>
              </a:cxnLst>
              <a:rect l="0" t="0" r="r" b="b"/>
              <a:pathLst>
                <a:path w="140" h="724">
                  <a:moveTo>
                    <a:pt x="140" y="724"/>
                  </a:moveTo>
                  <a:lnTo>
                    <a:pt x="0" y="699"/>
                  </a:lnTo>
                  <a:lnTo>
                    <a:pt x="113" y="0"/>
                  </a:lnTo>
                  <a:lnTo>
                    <a:pt x="121" y="0"/>
                  </a:lnTo>
                  <a:lnTo>
                    <a:pt x="140" y="724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0" name="Line 712"/>
            <p:cNvSpPr>
              <a:spLocks noChangeShapeType="1"/>
            </p:cNvSpPr>
            <p:nvPr/>
          </p:nvSpPr>
          <p:spPr bwMode="auto">
            <a:xfrm flipH="1" flipV="1">
              <a:off x="1939" y="1591"/>
              <a:ext cx="70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1" name="Line 713"/>
            <p:cNvSpPr>
              <a:spLocks noChangeShapeType="1"/>
            </p:cNvSpPr>
            <p:nvPr/>
          </p:nvSpPr>
          <p:spPr bwMode="auto">
            <a:xfrm flipV="1">
              <a:off x="1939" y="1242"/>
              <a:ext cx="57" cy="3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2" name="Line 714"/>
            <p:cNvSpPr>
              <a:spLocks noChangeShapeType="1"/>
            </p:cNvSpPr>
            <p:nvPr/>
          </p:nvSpPr>
          <p:spPr bwMode="auto">
            <a:xfrm>
              <a:off x="1996" y="1242"/>
              <a:ext cx="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3" name="Freeform 715"/>
            <p:cNvSpPr>
              <a:spLocks/>
            </p:cNvSpPr>
            <p:nvPr/>
          </p:nvSpPr>
          <p:spPr bwMode="auto">
            <a:xfrm>
              <a:off x="1996" y="1221"/>
              <a:ext cx="4" cy="21"/>
            </a:xfrm>
            <a:custGeom>
              <a:avLst/>
              <a:gdLst/>
              <a:ahLst/>
              <a:cxnLst>
                <a:cxn ang="0">
                  <a:pos x="8" y="40"/>
                </a:cxn>
                <a:cxn ang="0">
                  <a:pos x="0" y="4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8" y="40"/>
                </a:cxn>
              </a:cxnLst>
              <a:rect l="0" t="0" r="r" b="b"/>
              <a:pathLst>
                <a:path w="8" h="40">
                  <a:moveTo>
                    <a:pt x="8" y="40"/>
                  </a:moveTo>
                  <a:lnTo>
                    <a:pt x="0" y="4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40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4" name="Line 716"/>
            <p:cNvSpPr>
              <a:spLocks noChangeShapeType="1"/>
            </p:cNvSpPr>
            <p:nvPr/>
          </p:nvSpPr>
          <p:spPr bwMode="auto">
            <a:xfrm flipH="1">
              <a:off x="1996" y="1242"/>
              <a:ext cx="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5" name="Line 717"/>
            <p:cNvSpPr>
              <a:spLocks noChangeShapeType="1"/>
            </p:cNvSpPr>
            <p:nvPr/>
          </p:nvSpPr>
          <p:spPr bwMode="auto">
            <a:xfrm flipV="1">
              <a:off x="1996" y="1221"/>
              <a:ext cx="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6" name="Freeform 718"/>
            <p:cNvSpPr>
              <a:spLocks/>
            </p:cNvSpPr>
            <p:nvPr/>
          </p:nvSpPr>
          <p:spPr bwMode="auto">
            <a:xfrm>
              <a:off x="2014" y="1608"/>
              <a:ext cx="86" cy="192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0" y="384"/>
                </a:cxn>
                <a:cxn ang="0">
                  <a:pos x="173" y="14"/>
                </a:cxn>
                <a:cxn ang="0">
                  <a:pos x="67" y="0"/>
                </a:cxn>
                <a:cxn ang="0">
                  <a:pos x="0" y="384"/>
                </a:cxn>
              </a:cxnLst>
              <a:rect l="0" t="0" r="r" b="b"/>
              <a:pathLst>
                <a:path w="173" h="384">
                  <a:moveTo>
                    <a:pt x="0" y="384"/>
                  </a:moveTo>
                  <a:lnTo>
                    <a:pt x="0" y="384"/>
                  </a:lnTo>
                  <a:lnTo>
                    <a:pt x="173" y="14"/>
                  </a:lnTo>
                  <a:lnTo>
                    <a:pt x="67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7" name="Line 719"/>
            <p:cNvSpPr>
              <a:spLocks noChangeShapeType="1"/>
            </p:cNvSpPr>
            <p:nvPr/>
          </p:nvSpPr>
          <p:spPr bwMode="auto">
            <a:xfrm flipH="1" flipV="1">
              <a:off x="2048" y="1608"/>
              <a:ext cx="52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8" name="Line 720"/>
            <p:cNvSpPr>
              <a:spLocks noChangeShapeType="1"/>
            </p:cNvSpPr>
            <p:nvPr/>
          </p:nvSpPr>
          <p:spPr bwMode="auto">
            <a:xfrm flipH="1">
              <a:off x="2014" y="1608"/>
              <a:ext cx="34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9" name="Freeform 721"/>
            <p:cNvSpPr>
              <a:spLocks/>
            </p:cNvSpPr>
            <p:nvPr/>
          </p:nvSpPr>
          <p:spPr bwMode="auto">
            <a:xfrm>
              <a:off x="2048" y="1299"/>
              <a:ext cx="158" cy="316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106" y="632"/>
                </a:cxn>
                <a:cxn ang="0">
                  <a:pos x="317" y="185"/>
                </a:cxn>
                <a:cxn ang="0">
                  <a:pos x="108" y="0"/>
                </a:cxn>
                <a:cxn ang="0">
                  <a:pos x="108" y="0"/>
                </a:cxn>
                <a:cxn ang="0">
                  <a:pos x="0" y="618"/>
                </a:cxn>
              </a:cxnLst>
              <a:rect l="0" t="0" r="r" b="b"/>
              <a:pathLst>
                <a:path w="317" h="632">
                  <a:moveTo>
                    <a:pt x="0" y="618"/>
                  </a:moveTo>
                  <a:lnTo>
                    <a:pt x="106" y="632"/>
                  </a:lnTo>
                  <a:lnTo>
                    <a:pt x="317" y="185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0" name="Line 722"/>
            <p:cNvSpPr>
              <a:spLocks noChangeShapeType="1"/>
            </p:cNvSpPr>
            <p:nvPr/>
          </p:nvSpPr>
          <p:spPr bwMode="auto">
            <a:xfrm>
              <a:off x="2048" y="1608"/>
              <a:ext cx="52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1" name="Line 723"/>
            <p:cNvSpPr>
              <a:spLocks noChangeShapeType="1"/>
            </p:cNvSpPr>
            <p:nvPr/>
          </p:nvSpPr>
          <p:spPr bwMode="auto">
            <a:xfrm flipH="1" flipV="1">
              <a:off x="2101" y="1299"/>
              <a:ext cx="105" cy="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2" name="Line 724"/>
            <p:cNvSpPr>
              <a:spLocks noChangeShapeType="1"/>
            </p:cNvSpPr>
            <p:nvPr/>
          </p:nvSpPr>
          <p:spPr bwMode="auto">
            <a:xfrm flipH="1">
              <a:off x="2048" y="1299"/>
              <a:ext cx="53" cy="3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3" name="Freeform 725"/>
            <p:cNvSpPr>
              <a:spLocks/>
            </p:cNvSpPr>
            <p:nvPr/>
          </p:nvSpPr>
          <p:spPr bwMode="auto">
            <a:xfrm>
              <a:off x="2113" y="1973"/>
              <a:ext cx="7" cy="10"/>
            </a:xfrm>
            <a:custGeom>
              <a:avLst/>
              <a:gdLst/>
              <a:ahLst/>
              <a:cxnLst>
                <a:cxn ang="0">
                  <a:pos x="9" y="19"/>
                </a:cxn>
                <a:cxn ang="0">
                  <a:pos x="9" y="19"/>
                </a:cxn>
                <a:cxn ang="0">
                  <a:pos x="0" y="0"/>
                </a:cxn>
                <a:cxn ang="0">
                  <a:pos x="13" y="2"/>
                </a:cxn>
                <a:cxn ang="0">
                  <a:pos x="9" y="19"/>
                </a:cxn>
              </a:cxnLst>
              <a:rect l="0" t="0" r="r" b="b"/>
              <a:pathLst>
                <a:path w="13" h="19">
                  <a:moveTo>
                    <a:pt x="9" y="19"/>
                  </a:moveTo>
                  <a:lnTo>
                    <a:pt x="9" y="19"/>
                  </a:lnTo>
                  <a:lnTo>
                    <a:pt x="0" y="0"/>
                  </a:lnTo>
                  <a:lnTo>
                    <a:pt x="13" y="2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4" name="Line 726"/>
            <p:cNvSpPr>
              <a:spLocks noChangeShapeType="1"/>
            </p:cNvSpPr>
            <p:nvPr/>
          </p:nvSpPr>
          <p:spPr bwMode="auto">
            <a:xfrm flipH="1" flipV="1">
              <a:off x="2113" y="1973"/>
              <a:ext cx="5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5" name="Line 727"/>
            <p:cNvSpPr>
              <a:spLocks noChangeShapeType="1"/>
            </p:cNvSpPr>
            <p:nvPr/>
          </p:nvSpPr>
          <p:spPr bwMode="auto">
            <a:xfrm>
              <a:off x="2113" y="1973"/>
              <a:ext cx="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6" name="Line 728"/>
            <p:cNvSpPr>
              <a:spLocks noChangeShapeType="1"/>
            </p:cNvSpPr>
            <p:nvPr/>
          </p:nvSpPr>
          <p:spPr bwMode="auto">
            <a:xfrm flipH="1">
              <a:off x="2118" y="1974"/>
              <a:ext cx="2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7" name="Freeform 729"/>
            <p:cNvSpPr>
              <a:spLocks/>
            </p:cNvSpPr>
            <p:nvPr/>
          </p:nvSpPr>
          <p:spPr bwMode="auto">
            <a:xfrm>
              <a:off x="2014" y="1615"/>
              <a:ext cx="157" cy="359"/>
            </a:xfrm>
            <a:custGeom>
              <a:avLst/>
              <a:gdLst/>
              <a:ahLst/>
              <a:cxnLst>
                <a:cxn ang="0">
                  <a:pos x="211" y="718"/>
                </a:cxn>
                <a:cxn ang="0">
                  <a:pos x="198" y="716"/>
                </a:cxn>
                <a:cxn ang="0">
                  <a:pos x="0" y="370"/>
                </a:cxn>
                <a:cxn ang="0">
                  <a:pos x="173" y="0"/>
                </a:cxn>
                <a:cxn ang="0">
                  <a:pos x="315" y="15"/>
                </a:cxn>
                <a:cxn ang="0">
                  <a:pos x="211" y="718"/>
                </a:cxn>
              </a:cxnLst>
              <a:rect l="0" t="0" r="r" b="b"/>
              <a:pathLst>
                <a:path w="315" h="718">
                  <a:moveTo>
                    <a:pt x="211" y="718"/>
                  </a:moveTo>
                  <a:lnTo>
                    <a:pt x="198" y="716"/>
                  </a:lnTo>
                  <a:lnTo>
                    <a:pt x="0" y="370"/>
                  </a:lnTo>
                  <a:lnTo>
                    <a:pt x="173" y="0"/>
                  </a:lnTo>
                  <a:lnTo>
                    <a:pt x="315" y="15"/>
                  </a:lnTo>
                  <a:lnTo>
                    <a:pt x="211" y="71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8" name="Line 730"/>
            <p:cNvSpPr>
              <a:spLocks noChangeShapeType="1"/>
            </p:cNvSpPr>
            <p:nvPr/>
          </p:nvSpPr>
          <p:spPr bwMode="auto">
            <a:xfrm flipH="1" flipV="1">
              <a:off x="2113" y="1973"/>
              <a:ext cx="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9" name="Line 731"/>
            <p:cNvSpPr>
              <a:spLocks noChangeShapeType="1"/>
            </p:cNvSpPr>
            <p:nvPr/>
          </p:nvSpPr>
          <p:spPr bwMode="auto">
            <a:xfrm flipH="1" flipV="1">
              <a:off x="2014" y="1800"/>
              <a:ext cx="99" cy="1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0" name="Line 732"/>
            <p:cNvSpPr>
              <a:spLocks noChangeShapeType="1"/>
            </p:cNvSpPr>
            <p:nvPr/>
          </p:nvSpPr>
          <p:spPr bwMode="auto">
            <a:xfrm>
              <a:off x="2100" y="1615"/>
              <a:ext cx="71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1" name="Line 733"/>
            <p:cNvSpPr>
              <a:spLocks noChangeShapeType="1"/>
            </p:cNvSpPr>
            <p:nvPr/>
          </p:nvSpPr>
          <p:spPr bwMode="auto">
            <a:xfrm flipH="1">
              <a:off x="2120" y="1623"/>
              <a:ext cx="51" cy="3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2" name="Freeform 734"/>
            <p:cNvSpPr>
              <a:spLocks/>
            </p:cNvSpPr>
            <p:nvPr/>
          </p:nvSpPr>
          <p:spPr bwMode="auto">
            <a:xfrm>
              <a:off x="2100" y="1391"/>
              <a:ext cx="106" cy="232"/>
            </a:xfrm>
            <a:custGeom>
              <a:avLst/>
              <a:gdLst/>
              <a:ahLst/>
              <a:cxnLst>
                <a:cxn ang="0">
                  <a:pos x="142" y="462"/>
                </a:cxn>
                <a:cxn ang="0">
                  <a:pos x="0" y="447"/>
                </a:cxn>
                <a:cxn ang="0">
                  <a:pos x="211" y="0"/>
                </a:cxn>
                <a:cxn ang="0">
                  <a:pos x="211" y="0"/>
                </a:cxn>
                <a:cxn ang="0">
                  <a:pos x="142" y="462"/>
                </a:cxn>
              </a:cxnLst>
              <a:rect l="0" t="0" r="r" b="b"/>
              <a:pathLst>
                <a:path w="211" h="462">
                  <a:moveTo>
                    <a:pt x="142" y="462"/>
                  </a:moveTo>
                  <a:lnTo>
                    <a:pt x="0" y="447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142" y="462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3" name="Line 735"/>
            <p:cNvSpPr>
              <a:spLocks noChangeShapeType="1"/>
            </p:cNvSpPr>
            <p:nvPr/>
          </p:nvSpPr>
          <p:spPr bwMode="auto">
            <a:xfrm flipH="1" flipV="1">
              <a:off x="2100" y="1615"/>
              <a:ext cx="71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4" name="Line 736"/>
            <p:cNvSpPr>
              <a:spLocks noChangeShapeType="1"/>
            </p:cNvSpPr>
            <p:nvPr/>
          </p:nvSpPr>
          <p:spPr bwMode="auto">
            <a:xfrm flipH="1">
              <a:off x="2171" y="1391"/>
              <a:ext cx="35" cy="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5" name="Freeform 737"/>
            <p:cNvSpPr>
              <a:spLocks/>
            </p:cNvSpPr>
            <p:nvPr/>
          </p:nvSpPr>
          <p:spPr bwMode="auto">
            <a:xfrm>
              <a:off x="2118" y="1974"/>
              <a:ext cx="3" cy="9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17"/>
                </a:cxn>
              </a:cxnLst>
              <a:rect l="0" t="0" r="r" b="b"/>
              <a:pathLst>
                <a:path w="8" h="17">
                  <a:moveTo>
                    <a:pt x="0" y="17"/>
                  </a:moveTo>
                  <a:lnTo>
                    <a:pt x="0" y="17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6" name="Line 738"/>
            <p:cNvSpPr>
              <a:spLocks noChangeShapeType="1"/>
            </p:cNvSpPr>
            <p:nvPr/>
          </p:nvSpPr>
          <p:spPr bwMode="auto">
            <a:xfrm flipH="1">
              <a:off x="2120" y="1974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7" name="Line 739"/>
            <p:cNvSpPr>
              <a:spLocks noChangeShapeType="1"/>
            </p:cNvSpPr>
            <p:nvPr/>
          </p:nvSpPr>
          <p:spPr bwMode="auto">
            <a:xfrm flipH="1">
              <a:off x="2118" y="1974"/>
              <a:ext cx="2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8" name="Freeform 740"/>
            <p:cNvSpPr>
              <a:spLocks/>
            </p:cNvSpPr>
            <p:nvPr/>
          </p:nvSpPr>
          <p:spPr bwMode="auto">
            <a:xfrm>
              <a:off x="2120" y="1623"/>
              <a:ext cx="134" cy="351"/>
            </a:xfrm>
            <a:custGeom>
              <a:avLst/>
              <a:gdLst/>
              <a:ahLst/>
              <a:cxnLst>
                <a:cxn ang="0">
                  <a:pos x="0" y="703"/>
                </a:cxn>
                <a:cxn ang="0">
                  <a:pos x="4" y="703"/>
                </a:cxn>
                <a:cxn ang="0">
                  <a:pos x="269" y="21"/>
                </a:cxn>
                <a:cxn ang="0">
                  <a:pos x="104" y="0"/>
                </a:cxn>
                <a:cxn ang="0">
                  <a:pos x="0" y="703"/>
                </a:cxn>
              </a:cxnLst>
              <a:rect l="0" t="0" r="r" b="b"/>
              <a:pathLst>
                <a:path w="269" h="703">
                  <a:moveTo>
                    <a:pt x="0" y="703"/>
                  </a:moveTo>
                  <a:lnTo>
                    <a:pt x="4" y="703"/>
                  </a:lnTo>
                  <a:lnTo>
                    <a:pt x="269" y="21"/>
                  </a:lnTo>
                  <a:lnTo>
                    <a:pt x="104" y="0"/>
                  </a:lnTo>
                  <a:lnTo>
                    <a:pt x="0" y="70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9" name="Line 741"/>
            <p:cNvSpPr>
              <a:spLocks noChangeShapeType="1"/>
            </p:cNvSpPr>
            <p:nvPr/>
          </p:nvSpPr>
          <p:spPr bwMode="auto">
            <a:xfrm>
              <a:off x="2120" y="1974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0" name="Line 742"/>
            <p:cNvSpPr>
              <a:spLocks noChangeShapeType="1"/>
            </p:cNvSpPr>
            <p:nvPr/>
          </p:nvSpPr>
          <p:spPr bwMode="auto">
            <a:xfrm flipH="1" flipV="1">
              <a:off x="2171" y="1623"/>
              <a:ext cx="83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1" name="Line 743"/>
            <p:cNvSpPr>
              <a:spLocks noChangeShapeType="1"/>
            </p:cNvSpPr>
            <p:nvPr/>
          </p:nvSpPr>
          <p:spPr bwMode="auto">
            <a:xfrm flipH="1">
              <a:off x="2120" y="1623"/>
              <a:ext cx="51" cy="3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2" name="Freeform 744"/>
            <p:cNvSpPr>
              <a:spLocks/>
            </p:cNvSpPr>
            <p:nvPr/>
          </p:nvSpPr>
          <p:spPr bwMode="auto">
            <a:xfrm>
              <a:off x="2171" y="1391"/>
              <a:ext cx="141" cy="242"/>
            </a:xfrm>
            <a:custGeom>
              <a:avLst/>
              <a:gdLst/>
              <a:ahLst/>
              <a:cxnLst>
                <a:cxn ang="0">
                  <a:pos x="0" y="462"/>
                </a:cxn>
                <a:cxn ang="0">
                  <a:pos x="165" y="483"/>
                </a:cxn>
                <a:cxn ang="0">
                  <a:pos x="280" y="192"/>
                </a:cxn>
                <a:cxn ang="0">
                  <a:pos x="69" y="0"/>
                </a:cxn>
                <a:cxn ang="0">
                  <a:pos x="69" y="0"/>
                </a:cxn>
                <a:cxn ang="0">
                  <a:pos x="0" y="462"/>
                </a:cxn>
              </a:cxnLst>
              <a:rect l="0" t="0" r="r" b="b"/>
              <a:pathLst>
                <a:path w="280" h="483">
                  <a:moveTo>
                    <a:pt x="0" y="462"/>
                  </a:moveTo>
                  <a:lnTo>
                    <a:pt x="165" y="483"/>
                  </a:lnTo>
                  <a:lnTo>
                    <a:pt x="280" y="192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3" name="Line 745"/>
            <p:cNvSpPr>
              <a:spLocks noChangeShapeType="1"/>
            </p:cNvSpPr>
            <p:nvPr/>
          </p:nvSpPr>
          <p:spPr bwMode="auto">
            <a:xfrm>
              <a:off x="2171" y="1623"/>
              <a:ext cx="83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4" name="Line 746"/>
            <p:cNvSpPr>
              <a:spLocks noChangeShapeType="1"/>
            </p:cNvSpPr>
            <p:nvPr/>
          </p:nvSpPr>
          <p:spPr bwMode="auto">
            <a:xfrm flipH="1" flipV="1">
              <a:off x="2206" y="1391"/>
              <a:ext cx="106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5" name="Line 747"/>
            <p:cNvSpPr>
              <a:spLocks noChangeShapeType="1"/>
            </p:cNvSpPr>
            <p:nvPr/>
          </p:nvSpPr>
          <p:spPr bwMode="auto">
            <a:xfrm flipH="1">
              <a:off x="2171" y="1391"/>
              <a:ext cx="35" cy="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6" name="Freeform 748"/>
            <p:cNvSpPr>
              <a:spLocks/>
            </p:cNvSpPr>
            <p:nvPr/>
          </p:nvSpPr>
          <p:spPr bwMode="auto">
            <a:xfrm>
              <a:off x="2118" y="1974"/>
              <a:ext cx="129" cy="203"/>
            </a:xfrm>
            <a:custGeom>
              <a:avLst/>
              <a:gdLst/>
              <a:ahLst/>
              <a:cxnLst>
                <a:cxn ang="0">
                  <a:pos x="211" y="407"/>
                </a:cxn>
                <a:cxn ang="0">
                  <a:pos x="211" y="407"/>
                </a:cxn>
                <a:cxn ang="0">
                  <a:pos x="0" y="17"/>
                </a:cxn>
                <a:cxn ang="0">
                  <a:pos x="8" y="0"/>
                </a:cxn>
                <a:cxn ang="0">
                  <a:pos x="259" y="31"/>
                </a:cxn>
                <a:cxn ang="0">
                  <a:pos x="211" y="407"/>
                </a:cxn>
              </a:cxnLst>
              <a:rect l="0" t="0" r="r" b="b"/>
              <a:pathLst>
                <a:path w="259" h="407">
                  <a:moveTo>
                    <a:pt x="211" y="407"/>
                  </a:moveTo>
                  <a:lnTo>
                    <a:pt x="211" y="407"/>
                  </a:lnTo>
                  <a:lnTo>
                    <a:pt x="0" y="17"/>
                  </a:lnTo>
                  <a:lnTo>
                    <a:pt x="8" y="0"/>
                  </a:lnTo>
                  <a:lnTo>
                    <a:pt x="259" y="31"/>
                  </a:lnTo>
                  <a:lnTo>
                    <a:pt x="211" y="40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7" name="Line 749"/>
            <p:cNvSpPr>
              <a:spLocks noChangeShapeType="1"/>
            </p:cNvSpPr>
            <p:nvPr/>
          </p:nvSpPr>
          <p:spPr bwMode="auto">
            <a:xfrm flipH="1" flipV="1">
              <a:off x="2118" y="1983"/>
              <a:ext cx="105" cy="1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8" name="Line 750"/>
            <p:cNvSpPr>
              <a:spLocks noChangeShapeType="1"/>
            </p:cNvSpPr>
            <p:nvPr/>
          </p:nvSpPr>
          <p:spPr bwMode="auto">
            <a:xfrm>
              <a:off x="2121" y="1974"/>
              <a:ext cx="126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9" name="Line 751"/>
            <p:cNvSpPr>
              <a:spLocks noChangeShapeType="1"/>
            </p:cNvSpPr>
            <p:nvPr/>
          </p:nvSpPr>
          <p:spPr bwMode="auto">
            <a:xfrm flipH="1">
              <a:off x="2223" y="1989"/>
              <a:ext cx="24" cy="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0" name="Freeform 752"/>
            <p:cNvSpPr>
              <a:spLocks/>
            </p:cNvSpPr>
            <p:nvPr/>
          </p:nvSpPr>
          <p:spPr bwMode="auto">
            <a:xfrm>
              <a:off x="2121" y="1633"/>
              <a:ext cx="171" cy="356"/>
            </a:xfrm>
            <a:custGeom>
              <a:avLst/>
              <a:gdLst/>
              <a:ahLst/>
              <a:cxnLst>
                <a:cxn ang="0">
                  <a:pos x="251" y="713"/>
                </a:cxn>
                <a:cxn ang="0">
                  <a:pos x="0" y="682"/>
                </a:cxn>
                <a:cxn ang="0">
                  <a:pos x="265" y="0"/>
                </a:cxn>
                <a:cxn ang="0">
                  <a:pos x="342" y="8"/>
                </a:cxn>
                <a:cxn ang="0">
                  <a:pos x="251" y="713"/>
                </a:cxn>
              </a:cxnLst>
              <a:rect l="0" t="0" r="r" b="b"/>
              <a:pathLst>
                <a:path w="342" h="713">
                  <a:moveTo>
                    <a:pt x="251" y="713"/>
                  </a:moveTo>
                  <a:lnTo>
                    <a:pt x="0" y="682"/>
                  </a:lnTo>
                  <a:lnTo>
                    <a:pt x="265" y="0"/>
                  </a:lnTo>
                  <a:lnTo>
                    <a:pt x="342" y="8"/>
                  </a:lnTo>
                  <a:lnTo>
                    <a:pt x="251" y="71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1" name="Line 753"/>
            <p:cNvSpPr>
              <a:spLocks noChangeShapeType="1"/>
            </p:cNvSpPr>
            <p:nvPr/>
          </p:nvSpPr>
          <p:spPr bwMode="auto">
            <a:xfrm flipH="1" flipV="1">
              <a:off x="2121" y="1974"/>
              <a:ext cx="126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2" name="Line 754"/>
            <p:cNvSpPr>
              <a:spLocks noChangeShapeType="1"/>
            </p:cNvSpPr>
            <p:nvPr/>
          </p:nvSpPr>
          <p:spPr bwMode="auto">
            <a:xfrm>
              <a:off x="2254" y="1633"/>
              <a:ext cx="38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3" name="Line 755"/>
            <p:cNvSpPr>
              <a:spLocks noChangeShapeType="1"/>
            </p:cNvSpPr>
            <p:nvPr/>
          </p:nvSpPr>
          <p:spPr bwMode="auto">
            <a:xfrm flipH="1">
              <a:off x="2247" y="1637"/>
              <a:ext cx="45" cy="3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4" name="Freeform 756"/>
            <p:cNvSpPr>
              <a:spLocks/>
            </p:cNvSpPr>
            <p:nvPr/>
          </p:nvSpPr>
          <p:spPr bwMode="auto">
            <a:xfrm>
              <a:off x="2254" y="1487"/>
              <a:ext cx="58" cy="150"/>
            </a:xfrm>
            <a:custGeom>
              <a:avLst/>
              <a:gdLst/>
              <a:ahLst/>
              <a:cxnLst>
                <a:cxn ang="0">
                  <a:pos x="77" y="299"/>
                </a:cxn>
                <a:cxn ang="0">
                  <a:pos x="0" y="291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77" y="299"/>
                </a:cxn>
              </a:cxnLst>
              <a:rect l="0" t="0" r="r" b="b"/>
              <a:pathLst>
                <a:path w="115" h="299">
                  <a:moveTo>
                    <a:pt x="77" y="299"/>
                  </a:moveTo>
                  <a:lnTo>
                    <a:pt x="0" y="291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77" y="29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5" name="Line 757"/>
            <p:cNvSpPr>
              <a:spLocks noChangeShapeType="1"/>
            </p:cNvSpPr>
            <p:nvPr/>
          </p:nvSpPr>
          <p:spPr bwMode="auto">
            <a:xfrm flipH="1" flipV="1">
              <a:off x="2254" y="1633"/>
              <a:ext cx="38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6" name="Line 758"/>
            <p:cNvSpPr>
              <a:spLocks noChangeShapeType="1"/>
            </p:cNvSpPr>
            <p:nvPr/>
          </p:nvSpPr>
          <p:spPr bwMode="auto">
            <a:xfrm flipH="1">
              <a:off x="2292" y="1487"/>
              <a:ext cx="20" cy="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7" name="Freeform 759"/>
            <p:cNvSpPr>
              <a:spLocks/>
            </p:cNvSpPr>
            <p:nvPr/>
          </p:nvSpPr>
          <p:spPr bwMode="auto">
            <a:xfrm>
              <a:off x="2223" y="1989"/>
              <a:ext cx="58" cy="188"/>
            </a:xfrm>
            <a:custGeom>
              <a:avLst/>
              <a:gdLst/>
              <a:ahLst/>
              <a:cxnLst>
                <a:cxn ang="0">
                  <a:pos x="0" y="376"/>
                </a:cxn>
                <a:cxn ang="0">
                  <a:pos x="0" y="376"/>
                </a:cxn>
                <a:cxn ang="0">
                  <a:pos x="116" y="11"/>
                </a:cxn>
                <a:cxn ang="0">
                  <a:pos x="48" y="0"/>
                </a:cxn>
                <a:cxn ang="0">
                  <a:pos x="0" y="376"/>
                </a:cxn>
              </a:cxnLst>
              <a:rect l="0" t="0" r="r" b="b"/>
              <a:pathLst>
                <a:path w="116" h="376">
                  <a:moveTo>
                    <a:pt x="0" y="376"/>
                  </a:moveTo>
                  <a:lnTo>
                    <a:pt x="0" y="376"/>
                  </a:lnTo>
                  <a:lnTo>
                    <a:pt x="116" y="11"/>
                  </a:lnTo>
                  <a:lnTo>
                    <a:pt x="48" y="0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8" name="Line 760"/>
            <p:cNvSpPr>
              <a:spLocks noChangeShapeType="1"/>
            </p:cNvSpPr>
            <p:nvPr/>
          </p:nvSpPr>
          <p:spPr bwMode="auto">
            <a:xfrm flipH="1" flipV="1">
              <a:off x="2247" y="1989"/>
              <a:ext cx="3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9" name="Line 761"/>
            <p:cNvSpPr>
              <a:spLocks noChangeShapeType="1"/>
            </p:cNvSpPr>
            <p:nvPr/>
          </p:nvSpPr>
          <p:spPr bwMode="auto">
            <a:xfrm flipH="1">
              <a:off x="2223" y="1989"/>
              <a:ext cx="24" cy="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0" name="Freeform 762"/>
            <p:cNvSpPr>
              <a:spLocks/>
            </p:cNvSpPr>
            <p:nvPr/>
          </p:nvSpPr>
          <p:spPr bwMode="auto">
            <a:xfrm>
              <a:off x="2247" y="1637"/>
              <a:ext cx="141" cy="358"/>
            </a:xfrm>
            <a:custGeom>
              <a:avLst/>
              <a:gdLst/>
              <a:ahLst/>
              <a:cxnLst>
                <a:cxn ang="0">
                  <a:pos x="0" y="705"/>
                </a:cxn>
                <a:cxn ang="0">
                  <a:pos x="68" y="716"/>
                </a:cxn>
                <a:cxn ang="0">
                  <a:pos x="283" y="31"/>
                </a:cxn>
                <a:cxn ang="0">
                  <a:pos x="91" y="0"/>
                </a:cxn>
                <a:cxn ang="0">
                  <a:pos x="0" y="705"/>
                </a:cxn>
              </a:cxnLst>
              <a:rect l="0" t="0" r="r" b="b"/>
              <a:pathLst>
                <a:path w="283" h="716">
                  <a:moveTo>
                    <a:pt x="0" y="705"/>
                  </a:moveTo>
                  <a:lnTo>
                    <a:pt x="68" y="716"/>
                  </a:lnTo>
                  <a:lnTo>
                    <a:pt x="283" y="31"/>
                  </a:lnTo>
                  <a:lnTo>
                    <a:pt x="91" y="0"/>
                  </a:lnTo>
                  <a:lnTo>
                    <a:pt x="0" y="70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1" name="Line 763"/>
            <p:cNvSpPr>
              <a:spLocks noChangeShapeType="1"/>
            </p:cNvSpPr>
            <p:nvPr/>
          </p:nvSpPr>
          <p:spPr bwMode="auto">
            <a:xfrm>
              <a:off x="2247" y="1989"/>
              <a:ext cx="3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2" name="Line 764"/>
            <p:cNvSpPr>
              <a:spLocks noChangeShapeType="1"/>
            </p:cNvSpPr>
            <p:nvPr/>
          </p:nvSpPr>
          <p:spPr bwMode="auto">
            <a:xfrm flipH="1" flipV="1">
              <a:off x="2292" y="1637"/>
              <a:ext cx="96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3" name="Line 765"/>
            <p:cNvSpPr>
              <a:spLocks noChangeShapeType="1"/>
            </p:cNvSpPr>
            <p:nvPr/>
          </p:nvSpPr>
          <p:spPr bwMode="auto">
            <a:xfrm flipH="1">
              <a:off x="2247" y="1637"/>
              <a:ext cx="45" cy="3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4" name="Freeform 766"/>
            <p:cNvSpPr>
              <a:spLocks/>
            </p:cNvSpPr>
            <p:nvPr/>
          </p:nvSpPr>
          <p:spPr bwMode="auto">
            <a:xfrm>
              <a:off x="2292" y="1487"/>
              <a:ext cx="126" cy="165"/>
            </a:xfrm>
            <a:custGeom>
              <a:avLst/>
              <a:gdLst/>
              <a:ahLst/>
              <a:cxnLst>
                <a:cxn ang="0">
                  <a:pos x="0" y="299"/>
                </a:cxn>
                <a:cxn ang="0">
                  <a:pos x="192" y="330"/>
                </a:cxn>
                <a:cxn ang="0">
                  <a:pos x="251" y="14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0" y="299"/>
                </a:cxn>
              </a:cxnLst>
              <a:rect l="0" t="0" r="r" b="b"/>
              <a:pathLst>
                <a:path w="251" h="330">
                  <a:moveTo>
                    <a:pt x="0" y="299"/>
                  </a:moveTo>
                  <a:lnTo>
                    <a:pt x="192" y="330"/>
                  </a:lnTo>
                  <a:lnTo>
                    <a:pt x="251" y="14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5" name="Line 767"/>
            <p:cNvSpPr>
              <a:spLocks noChangeShapeType="1"/>
            </p:cNvSpPr>
            <p:nvPr/>
          </p:nvSpPr>
          <p:spPr bwMode="auto">
            <a:xfrm>
              <a:off x="2292" y="1637"/>
              <a:ext cx="96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6" name="Line 768"/>
            <p:cNvSpPr>
              <a:spLocks noChangeShapeType="1"/>
            </p:cNvSpPr>
            <p:nvPr/>
          </p:nvSpPr>
          <p:spPr bwMode="auto">
            <a:xfrm flipH="1" flipV="1">
              <a:off x="2312" y="1487"/>
              <a:ext cx="106" cy="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7" name="Line 769"/>
            <p:cNvSpPr>
              <a:spLocks noChangeShapeType="1"/>
            </p:cNvSpPr>
            <p:nvPr/>
          </p:nvSpPr>
          <p:spPr bwMode="auto">
            <a:xfrm flipH="1">
              <a:off x="2292" y="1487"/>
              <a:ext cx="20" cy="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8" name="Freeform 770"/>
            <p:cNvSpPr>
              <a:spLocks/>
            </p:cNvSpPr>
            <p:nvPr/>
          </p:nvSpPr>
          <p:spPr bwMode="auto">
            <a:xfrm>
              <a:off x="2223" y="1995"/>
              <a:ext cx="142" cy="325"/>
            </a:xfrm>
            <a:custGeom>
              <a:avLst/>
              <a:gdLst/>
              <a:ahLst/>
              <a:cxnLst>
                <a:cxn ang="0">
                  <a:pos x="212" y="651"/>
                </a:cxn>
                <a:cxn ang="0">
                  <a:pos x="212" y="651"/>
                </a:cxn>
                <a:cxn ang="0">
                  <a:pos x="0" y="365"/>
                </a:cxn>
                <a:cxn ang="0">
                  <a:pos x="116" y="0"/>
                </a:cxn>
                <a:cxn ang="0">
                  <a:pos x="285" y="25"/>
                </a:cxn>
                <a:cxn ang="0">
                  <a:pos x="212" y="651"/>
                </a:cxn>
              </a:cxnLst>
              <a:rect l="0" t="0" r="r" b="b"/>
              <a:pathLst>
                <a:path w="285" h="651">
                  <a:moveTo>
                    <a:pt x="212" y="651"/>
                  </a:moveTo>
                  <a:lnTo>
                    <a:pt x="212" y="651"/>
                  </a:lnTo>
                  <a:lnTo>
                    <a:pt x="0" y="365"/>
                  </a:lnTo>
                  <a:lnTo>
                    <a:pt x="116" y="0"/>
                  </a:lnTo>
                  <a:lnTo>
                    <a:pt x="285" y="25"/>
                  </a:lnTo>
                  <a:lnTo>
                    <a:pt x="212" y="65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9" name="Line 771"/>
            <p:cNvSpPr>
              <a:spLocks noChangeShapeType="1"/>
            </p:cNvSpPr>
            <p:nvPr/>
          </p:nvSpPr>
          <p:spPr bwMode="auto">
            <a:xfrm flipH="1" flipV="1">
              <a:off x="2223" y="2177"/>
              <a:ext cx="106" cy="1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0" name="Line 772"/>
            <p:cNvSpPr>
              <a:spLocks noChangeShapeType="1"/>
            </p:cNvSpPr>
            <p:nvPr/>
          </p:nvSpPr>
          <p:spPr bwMode="auto">
            <a:xfrm>
              <a:off x="2281" y="1995"/>
              <a:ext cx="84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1" name="Line 773"/>
            <p:cNvSpPr>
              <a:spLocks noChangeShapeType="1"/>
            </p:cNvSpPr>
            <p:nvPr/>
          </p:nvSpPr>
          <p:spPr bwMode="auto">
            <a:xfrm flipH="1">
              <a:off x="2329" y="2008"/>
              <a:ext cx="36" cy="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2" name="Freeform 774"/>
            <p:cNvSpPr>
              <a:spLocks/>
            </p:cNvSpPr>
            <p:nvPr/>
          </p:nvSpPr>
          <p:spPr bwMode="auto">
            <a:xfrm>
              <a:off x="2281" y="1652"/>
              <a:ext cx="126" cy="356"/>
            </a:xfrm>
            <a:custGeom>
              <a:avLst/>
              <a:gdLst/>
              <a:ahLst/>
              <a:cxnLst>
                <a:cxn ang="0">
                  <a:pos x="169" y="710"/>
                </a:cxn>
                <a:cxn ang="0">
                  <a:pos x="0" y="685"/>
                </a:cxn>
                <a:cxn ang="0">
                  <a:pos x="215" y="0"/>
                </a:cxn>
                <a:cxn ang="0">
                  <a:pos x="251" y="4"/>
                </a:cxn>
                <a:cxn ang="0">
                  <a:pos x="169" y="710"/>
                </a:cxn>
              </a:cxnLst>
              <a:rect l="0" t="0" r="r" b="b"/>
              <a:pathLst>
                <a:path w="251" h="710">
                  <a:moveTo>
                    <a:pt x="169" y="710"/>
                  </a:moveTo>
                  <a:lnTo>
                    <a:pt x="0" y="685"/>
                  </a:lnTo>
                  <a:lnTo>
                    <a:pt x="215" y="0"/>
                  </a:lnTo>
                  <a:lnTo>
                    <a:pt x="251" y="4"/>
                  </a:lnTo>
                  <a:lnTo>
                    <a:pt x="169" y="71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3" name="Line 775"/>
            <p:cNvSpPr>
              <a:spLocks noChangeShapeType="1"/>
            </p:cNvSpPr>
            <p:nvPr/>
          </p:nvSpPr>
          <p:spPr bwMode="auto">
            <a:xfrm flipH="1" flipV="1">
              <a:off x="2281" y="1995"/>
              <a:ext cx="84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4" name="Line 776"/>
            <p:cNvSpPr>
              <a:spLocks noChangeShapeType="1"/>
            </p:cNvSpPr>
            <p:nvPr/>
          </p:nvSpPr>
          <p:spPr bwMode="auto">
            <a:xfrm>
              <a:off x="2388" y="1652"/>
              <a:ext cx="19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5" name="Line 777"/>
            <p:cNvSpPr>
              <a:spLocks noChangeShapeType="1"/>
            </p:cNvSpPr>
            <p:nvPr/>
          </p:nvSpPr>
          <p:spPr bwMode="auto">
            <a:xfrm flipH="1">
              <a:off x="2365" y="1654"/>
              <a:ext cx="42" cy="3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6" name="Freeform 778"/>
            <p:cNvSpPr>
              <a:spLocks/>
            </p:cNvSpPr>
            <p:nvPr/>
          </p:nvSpPr>
          <p:spPr bwMode="auto">
            <a:xfrm>
              <a:off x="2388" y="1558"/>
              <a:ext cx="30" cy="96"/>
            </a:xfrm>
            <a:custGeom>
              <a:avLst/>
              <a:gdLst/>
              <a:ahLst/>
              <a:cxnLst>
                <a:cxn ang="0">
                  <a:pos x="36" y="192"/>
                </a:cxn>
                <a:cxn ang="0">
                  <a:pos x="0" y="188"/>
                </a:cxn>
                <a:cxn ang="0">
                  <a:pos x="59" y="0"/>
                </a:cxn>
                <a:cxn ang="0">
                  <a:pos x="59" y="0"/>
                </a:cxn>
                <a:cxn ang="0">
                  <a:pos x="36" y="192"/>
                </a:cxn>
              </a:cxnLst>
              <a:rect l="0" t="0" r="r" b="b"/>
              <a:pathLst>
                <a:path w="59" h="192">
                  <a:moveTo>
                    <a:pt x="36" y="192"/>
                  </a:moveTo>
                  <a:lnTo>
                    <a:pt x="0" y="188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36" y="192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7" name="Line 779"/>
            <p:cNvSpPr>
              <a:spLocks noChangeShapeType="1"/>
            </p:cNvSpPr>
            <p:nvPr/>
          </p:nvSpPr>
          <p:spPr bwMode="auto">
            <a:xfrm flipH="1" flipV="1">
              <a:off x="2388" y="1652"/>
              <a:ext cx="19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8" name="Line 780"/>
            <p:cNvSpPr>
              <a:spLocks noChangeShapeType="1"/>
            </p:cNvSpPr>
            <p:nvPr/>
          </p:nvSpPr>
          <p:spPr bwMode="auto">
            <a:xfrm flipH="1">
              <a:off x="2407" y="1558"/>
              <a:ext cx="1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9" name="Freeform 781"/>
            <p:cNvSpPr>
              <a:spLocks/>
            </p:cNvSpPr>
            <p:nvPr/>
          </p:nvSpPr>
          <p:spPr bwMode="auto">
            <a:xfrm>
              <a:off x="2329" y="2008"/>
              <a:ext cx="89" cy="312"/>
            </a:xfrm>
            <a:custGeom>
              <a:avLst/>
              <a:gdLst/>
              <a:ahLst/>
              <a:cxnLst>
                <a:cxn ang="0">
                  <a:pos x="0" y="626"/>
                </a:cxn>
                <a:cxn ang="0">
                  <a:pos x="0" y="626"/>
                </a:cxn>
                <a:cxn ang="0">
                  <a:pos x="178" y="17"/>
                </a:cxn>
                <a:cxn ang="0">
                  <a:pos x="73" y="0"/>
                </a:cxn>
                <a:cxn ang="0">
                  <a:pos x="0" y="626"/>
                </a:cxn>
              </a:cxnLst>
              <a:rect l="0" t="0" r="r" b="b"/>
              <a:pathLst>
                <a:path w="178" h="626">
                  <a:moveTo>
                    <a:pt x="0" y="626"/>
                  </a:moveTo>
                  <a:lnTo>
                    <a:pt x="0" y="626"/>
                  </a:lnTo>
                  <a:lnTo>
                    <a:pt x="178" y="17"/>
                  </a:lnTo>
                  <a:lnTo>
                    <a:pt x="73" y="0"/>
                  </a:lnTo>
                  <a:lnTo>
                    <a:pt x="0" y="62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0" name="Line 782"/>
            <p:cNvSpPr>
              <a:spLocks noChangeShapeType="1"/>
            </p:cNvSpPr>
            <p:nvPr/>
          </p:nvSpPr>
          <p:spPr bwMode="auto">
            <a:xfrm flipH="1" flipV="1">
              <a:off x="2365" y="2008"/>
              <a:ext cx="53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1" name="Line 783"/>
            <p:cNvSpPr>
              <a:spLocks noChangeShapeType="1"/>
            </p:cNvSpPr>
            <p:nvPr/>
          </p:nvSpPr>
          <p:spPr bwMode="auto">
            <a:xfrm flipH="1">
              <a:off x="2329" y="2008"/>
              <a:ext cx="36" cy="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2" name="Freeform 784"/>
            <p:cNvSpPr>
              <a:spLocks/>
            </p:cNvSpPr>
            <p:nvPr/>
          </p:nvSpPr>
          <p:spPr bwMode="auto">
            <a:xfrm>
              <a:off x="2365" y="1654"/>
              <a:ext cx="156" cy="362"/>
            </a:xfrm>
            <a:custGeom>
              <a:avLst/>
              <a:gdLst/>
              <a:ahLst/>
              <a:cxnLst>
                <a:cxn ang="0">
                  <a:pos x="0" y="706"/>
                </a:cxn>
                <a:cxn ang="0">
                  <a:pos x="105" y="723"/>
                </a:cxn>
                <a:cxn ang="0">
                  <a:pos x="311" y="34"/>
                </a:cxn>
                <a:cxn ang="0">
                  <a:pos x="82" y="0"/>
                </a:cxn>
                <a:cxn ang="0">
                  <a:pos x="0" y="706"/>
                </a:cxn>
              </a:cxnLst>
              <a:rect l="0" t="0" r="r" b="b"/>
              <a:pathLst>
                <a:path w="311" h="723">
                  <a:moveTo>
                    <a:pt x="0" y="706"/>
                  </a:moveTo>
                  <a:lnTo>
                    <a:pt x="105" y="723"/>
                  </a:lnTo>
                  <a:lnTo>
                    <a:pt x="311" y="34"/>
                  </a:lnTo>
                  <a:lnTo>
                    <a:pt x="82" y="0"/>
                  </a:lnTo>
                  <a:lnTo>
                    <a:pt x="0" y="70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3" name="Line 785"/>
            <p:cNvSpPr>
              <a:spLocks noChangeShapeType="1"/>
            </p:cNvSpPr>
            <p:nvPr/>
          </p:nvSpPr>
          <p:spPr bwMode="auto">
            <a:xfrm>
              <a:off x="2365" y="2008"/>
              <a:ext cx="53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4" name="Line 786"/>
            <p:cNvSpPr>
              <a:spLocks noChangeShapeType="1"/>
            </p:cNvSpPr>
            <p:nvPr/>
          </p:nvSpPr>
          <p:spPr bwMode="auto">
            <a:xfrm flipH="1" flipV="1">
              <a:off x="2407" y="1654"/>
              <a:ext cx="114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5" name="Line 787"/>
            <p:cNvSpPr>
              <a:spLocks noChangeShapeType="1"/>
            </p:cNvSpPr>
            <p:nvPr/>
          </p:nvSpPr>
          <p:spPr bwMode="auto">
            <a:xfrm flipH="1">
              <a:off x="2365" y="1654"/>
              <a:ext cx="42" cy="3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6" name="Freeform 788"/>
            <p:cNvSpPr>
              <a:spLocks/>
            </p:cNvSpPr>
            <p:nvPr/>
          </p:nvSpPr>
          <p:spPr bwMode="auto">
            <a:xfrm>
              <a:off x="2407" y="1558"/>
              <a:ext cx="120" cy="114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29" y="226"/>
                </a:cxn>
                <a:cxn ang="0">
                  <a:pos x="240" y="186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0" y="192"/>
                </a:cxn>
              </a:cxnLst>
              <a:rect l="0" t="0" r="r" b="b"/>
              <a:pathLst>
                <a:path w="240" h="226">
                  <a:moveTo>
                    <a:pt x="0" y="192"/>
                  </a:moveTo>
                  <a:lnTo>
                    <a:pt x="229" y="226"/>
                  </a:lnTo>
                  <a:lnTo>
                    <a:pt x="240" y="186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7" name="Line 789"/>
            <p:cNvSpPr>
              <a:spLocks noChangeShapeType="1"/>
            </p:cNvSpPr>
            <p:nvPr/>
          </p:nvSpPr>
          <p:spPr bwMode="auto">
            <a:xfrm>
              <a:off x="2407" y="1654"/>
              <a:ext cx="114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8" name="Line 790"/>
            <p:cNvSpPr>
              <a:spLocks noChangeShapeType="1"/>
            </p:cNvSpPr>
            <p:nvPr/>
          </p:nvSpPr>
          <p:spPr bwMode="auto">
            <a:xfrm flipH="1" flipV="1">
              <a:off x="2418" y="1558"/>
              <a:ext cx="109" cy="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9" name="Line 791"/>
            <p:cNvSpPr>
              <a:spLocks noChangeShapeType="1"/>
            </p:cNvSpPr>
            <p:nvPr/>
          </p:nvSpPr>
          <p:spPr bwMode="auto">
            <a:xfrm flipH="1">
              <a:off x="2407" y="1558"/>
              <a:ext cx="1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0" name="Freeform 792"/>
            <p:cNvSpPr>
              <a:spLocks/>
            </p:cNvSpPr>
            <p:nvPr/>
          </p:nvSpPr>
          <p:spPr bwMode="auto">
            <a:xfrm>
              <a:off x="2375" y="2367"/>
              <a:ext cx="66" cy="62"/>
            </a:xfrm>
            <a:custGeom>
              <a:avLst/>
              <a:gdLst/>
              <a:ahLst/>
              <a:cxnLst>
                <a:cxn ang="0">
                  <a:pos x="121" y="125"/>
                </a:cxn>
                <a:cxn ang="0">
                  <a:pos x="121" y="125"/>
                </a:cxn>
                <a:cxn ang="0">
                  <a:pos x="0" y="0"/>
                </a:cxn>
                <a:cxn ang="0">
                  <a:pos x="132" y="25"/>
                </a:cxn>
                <a:cxn ang="0">
                  <a:pos x="121" y="125"/>
                </a:cxn>
              </a:cxnLst>
              <a:rect l="0" t="0" r="r" b="b"/>
              <a:pathLst>
                <a:path w="132" h="125">
                  <a:moveTo>
                    <a:pt x="121" y="125"/>
                  </a:moveTo>
                  <a:lnTo>
                    <a:pt x="121" y="125"/>
                  </a:lnTo>
                  <a:lnTo>
                    <a:pt x="0" y="0"/>
                  </a:lnTo>
                  <a:lnTo>
                    <a:pt x="132" y="25"/>
                  </a:lnTo>
                  <a:lnTo>
                    <a:pt x="121" y="12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1" name="Line 793"/>
            <p:cNvSpPr>
              <a:spLocks noChangeShapeType="1"/>
            </p:cNvSpPr>
            <p:nvPr/>
          </p:nvSpPr>
          <p:spPr bwMode="auto">
            <a:xfrm flipH="1" flipV="1">
              <a:off x="2375" y="2367"/>
              <a:ext cx="60" cy="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2" name="Line 794"/>
            <p:cNvSpPr>
              <a:spLocks noChangeShapeType="1"/>
            </p:cNvSpPr>
            <p:nvPr/>
          </p:nvSpPr>
          <p:spPr bwMode="auto">
            <a:xfrm>
              <a:off x="2375" y="2367"/>
              <a:ext cx="6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3" name="Line 795"/>
            <p:cNvSpPr>
              <a:spLocks noChangeShapeType="1"/>
            </p:cNvSpPr>
            <p:nvPr/>
          </p:nvSpPr>
          <p:spPr bwMode="auto">
            <a:xfrm flipH="1">
              <a:off x="2435" y="2379"/>
              <a:ext cx="6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4" name="Freeform 796"/>
            <p:cNvSpPr>
              <a:spLocks/>
            </p:cNvSpPr>
            <p:nvPr/>
          </p:nvSpPr>
          <p:spPr bwMode="auto">
            <a:xfrm>
              <a:off x="2329" y="2016"/>
              <a:ext cx="153" cy="363"/>
            </a:xfrm>
            <a:custGeom>
              <a:avLst/>
              <a:gdLst/>
              <a:ahLst/>
              <a:cxnLst>
                <a:cxn ang="0">
                  <a:pos x="224" y="726"/>
                </a:cxn>
                <a:cxn ang="0">
                  <a:pos x="92" y="701"/>
                </a:cxn>
                <a:cxn ang="0">
                  <a:pos x="0" y="609"/>
                </a:cxn>
                <a:cxn ang="0">
                  <a:pos x="178" y="0"/>
                </a:cxn>
                <a:cxn ang="0">
                  <a:pos x="307" y="23"/>
                </a:cxn>
                <a:cxn ang="0">
                  <a:pos x="224" y="726"/>
                </a:cxn>
              </a:cxnLst>
              <a:rect l="0" t="0" r="r" b="b"/>
              <a:pathLst>
                <a:path w="307" h="726">
                  <a:moveTo>
                    <a:pt x="224" y="726"/>
                  </a:moveTo>
                  <a:lnTo>
                    <a:pt x="92" y="701"/>
                  </a:lnTo>
                  <a:lnTo>
                    <a:pt x="0" y="609"/>
                  </a:lnTo>
                  <a:lnTo>
                    <a:pt x="178" y="0"/>
                  </a:lnTo>
                  <a:lnTo>
                    <a:pt x="307" y="23"/>
                  </a:lnTo>
                  <a:lnTo>
                    <a:pt x="224" y="72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5" name="Line 797"/>
            <p:cNvSpPr>
              <a:spLocks noChangeShapeType="1"/>
            </p:cNvSpPr>
            <p:nvPr/>
          </p:nvSpPr>
          <p:spPr bwMode="auto">
            <a:xfrm flipH="1" flipV="1">
              <a:off x="2375" y="2367"/>
              <a:ext cx="6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6" name="Line 798"/>
            <p:cNvSpPr>
              <a:spLocks noChangeShapeType="1"/>
            </p:cNvSpPr>
            <p:nvPr/>
          </p:nvSpPr>
          <p:spPr bwMode="auto">
            <a:xfrm flipH="1" flipV="1">
              <a:off x="2329" y="2320"/>
              <a:ext cx="46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7" name="Line 799"/>
            <p:cNvSpPr>
              <a:spLocks noChangeShapeType="1"/>
            </p:cNvSpPr>
            <p:nvPr/>
          </p:nvSpPr>
          <p:spPr bwMode="auto">
            <a:xfrm>
              <a:off x="2418" y="2016"/>
              <a:ext cx="64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8" name="Line 800"/>
            <p:cNvSpPr>
              <a:spLocks noChangeShapeType="1"/>
            </p:cNvSpPr>
            <p:nvPr/>
          </p:nvSpPr>
          <p:spPr bwMode="auto">
            <a:xfrm flipH="1">
              <a:off x="2441" y="2028"/>
              <a:ext cx="41" cy="3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9" name="Freeform 801"/>
            <p:cNvSpPr>
              <a:spLocks/>
            </p:cNvSpPr>
            <p:nvPr/>
          </p:nvSpPr>
          <p:spPr bwMode="auto">
            <a:xfrm>
              <a:off x="2418" y="1672"/>
              <a:ext cx="106" cy="356"/>
            </a:xfrm>
            <a:custGeom>
              <a:avLst/>
              <a:gdLst/>
              <a:ahLst/>
              <a:cxnLst>
                <a:cxn ang="0">
                  <a:pos x="129" y="712"/>
                </a:cxn>
                <a:cxn ang="0">
                  <a:pos x="0" y="689"/>
                </a:cxn>
                <a:cxn ang="0">
                  <a:pos x="206" y="0"/>
                </a:cxn>
                <a:cxn ang="0">
                  <a:pos x="211" y="0"/>
                </a:cxn>
                <a:cxn ang="0">
                  <a:pos x="129" y="712"/>
                </a:cxn>
              </a:cxnLst>
              <a:rect l="0" t="0" r="r" b="b"/>
              <a:pathLst>
                <a:path w="211" h="712">
                  <a:moveTo>
                    <a:pt x="129" y="712"/>
                  </a:moveTo>
                  <a:lnTo>
                    <a:pt x="0" y="689"/>
                  </a:lnTo>
                  <a:lnTo>
                    <a:pt x="206" y="0"/>
                  </a:lnTo>
                  <a:lnTo>
                    <a:pt x="211" y="0"/>
                  </a:lnTo>
                  <a:lnTo>
                    <a:pt x="129" y="7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0" name="Line 802"/>
            <p:cNvSpPr>
              <a:spLocks noChangeShapeType="1"/>
            </p:cNvSpPr>
            <p:nvPr/>
          </p:nvSpPr>
          <p:spPr bwMode="auto">
            <a:xfrm flipH="1" flipV="1">
              <a:off x="2418" y="2016"/>
              <a:ext cx="64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1" name="Line 803"/>
            <p:cNvSpPr>
              <a:spLocks noChangeShapeType="1"/>
            </p:cNvSpPr>
            <p:nvPr/>
          </p:nvSpPr>
          <p:spPr bwMode="auto">
            <a:xfrm>
              <a:off x="2521" y="1672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2" name="Line 804"/>
            <p:cNvSpPr>
              <a:spLocks noChangeShapeType="1"/>
            </p:cNvSpPr>
            <p:nvPr/>
          </p:nvSpPr>
          <p:spPr bwMode="auto">
            <a:xfrm flipH="1">
              <a:off x="2482" y="1672"/>
              <a:ext cx="42" cy="3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3" name="Freeform 805"/>
            <p:cNvSpPr>
              <a:spLocks/>
            </p:cNvSpPr>
            <p:nvPr/>
          </p:nvSpPr>
          <p:spPr bwMode="auto">
            <a:xfrm>
              <a:off x="2521" y="1651"/>
              <a:ext cx="6" cy="21"/>
            </a:xfrm>
            <a:custGeom>
              <a:avLst/>
              <a:gdLst/>
              <a:ahLst/>
              <a:cxnLst>
                <a:cxn ang="0">
                  <a:pos x="5" y="40"/>
                </a:cxn>
                <a:cxn ang="0">
                  <a:pos x="0" y="4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5" y="40"/>
                </a:cxn>
              </a:cxnLst>
              <a:rect l="0" t="0" r="r" b="b"/>
              <a:pathLst>
                <a:path w="11" h="40">
                  <a:moveTo>
                    <a:pt x="5" y="40"/>
                  </a:moveTo>
                  <a:lnTo>
                    <a:pt x="0" y="4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5" y="4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4" name="Line 806"/>
            <p:cNvSpPr>
              <a:spLocks noChangeShapeType="1"/>
            </p:cNvSpPr>
            <p:nvPr/>
          </p:nvSpPr>
          <p:spPr bwMode="auto">
            <a:xfrm flipH="1">
              <a:off x="2521" y="1672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807"/>
          <p:cNvGrpSpPr>
            <a:grpSpLocks/>
          </p:cNvGrpSpPr>
          <p:nvPr/>
        </p:nvGrpSpPr>
        <p:grpSpPr bwMode="auto">
          <a:xfrm>
            <a:off x="3865563" y="2400300"/>
            <a:ext cx="1436687" cy="1814513"/>
            <a:chOff x="2435" y="1512"/>
            <a:chExt cx="905" cy="1143"/>
          </a:xfrm>
        </p:grpSpPr>
        <p:sp>
          <p:nvSpPr>
            <p:cNvPr id="64296" name="Line 808"/>
            <p:cNvSpPr>
              <a:spLocks noChangeShapeType="1"/>
            </p:cNvSpPr>
            <p:nvPr/>
          </p:nvSpPr>
          <p:spPr bwMode="auto">
            <a:xfrm flipH="1">
              <a:off x="2524" y="1651"/>
              <a:ext cx="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7" name="Freeform 809"/>
            <p:cNvSpPr>
              <a:spLocks/>
            </p:cNvSpPr>
            <p:nvPr/>
          </p:nvSpPr>
          <p:spPr bwMode="auto">
            <a:xfrm>
              <a:off x="2435" y="2379"/>
              <a:ext cx="1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0" y="100"/>
                </a:cxn>
                <a:cxn ang="0">
                  <a:pos x="27" y="4"/>
                </a:cxn>
                <a:cxn ang="0">
                  <a:pos x="11" y="0"/>
                </a:cxn>
                <a:cxn ang="0">
                  <a:pos x="0" y="100"/>
                </a:cxn>
              </a:cxnLst>
              <a:rect l="0" t="0" r="r" b="b"/>
              <a:pathLst>
                <a:path w="27" h="100">
                  <a:moveTo>
                    <a:pt x="0" y="100"/>
                  </a:moveTo>
                  <a:lnTo>
                    <a:pt x="0" y="100"/>
                  </a:lnTo>
                  <a:lnTo>
                    <a:pt x="27" y="4"/>
                  </a:lnTo>
                  <a:lnTo>
                    <a:pt x="11" y="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8" name="Line 810"/>
            <p:cNvSpPr>
              <a:spLocks noChangeShapeType="1"/>
            </p:cNvSpPr>
            <p:nvPr/>
          </p:nvSpPr>
          <p:spPr bwMode="auto">
            <a:xfrm flipH="1" flipV="1">
              <a:off x="2441" y="2379"/>
              <a:ext cx="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9" name="Line 811"/>
            <p:cNvSpPr>
              <a:spLocks noChangeShapeType="1"/>
            </p:cNvSpPr>
            <p:nvPr/>
          </p:nvSpPr>
          <p:spPr bwMode="auto">
            <a:xfrm flipH="1">
              <a:off x="2435" y="2379"/>
              <a:ext cx="6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0" name="Freeform 812"/>
            <p:cNvSpPr>
              <a:spLocks/>
            </p:cNvSpPr>
            <p:nvPr/>
          </p:nvSpPr>
          <p:spPr bwMode="auto">
            <a:xfrm>
              <a:off x="2441" y="2028"/>
              <a:ext cx="102" cy="353"/>
            </a:xfrm>
            <a:custGeom>
              <a:avLst/>
              <a:gdLst/>
              <a:ahLst/>
              <a:cxnLst>
                <a:cxn ang="0">
                  <a:pos x="0" y="703"/>
                </a:cxn>
                <a:cxn ang="0">
                  <a:pos x="16" y="707"/>
                </a:cxn>
                <a:cxn ang="0">
                  <a:pos x="204" y="23"/>
                </a:cxn>
                <a:cxn ang="0">
                  <a:pos x="83" y="0"/>
                </a:cxn>
                <a:cxn ang="0">
                  <a:pos x="0" y="703"/>
                </a:cxn>
              </a:cxnLst>
              <a:rect l="0" t="0" r="r" b="b"/>
              <a:pathLst>
                <a:path w="204" h="707">
                  <a:moveTo>
                    <a:pt x="0" y="703"/>
                  </a:moveTo>
                  <a:lnTo>
                    <a:pt x="16" y="707"/>
                  </a:lnTo>
                  <a:lnTo>
                    <a:pt x="204" y="23"/>
                  </a:lnTo>
                  <a:lnTo>
                    <a:pt x="83" y="0"/>
                  </a:lnTo>
                  <a:lnTo>
                    <a:pt x="0" y="70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1" name="Line 813"/>
            <p:cNvSpPr>
              <a:spLocks noChangeShapeType="1"/>
            </p:cNvSpPr>
            <p:nvPr/>
          </p:nvSpPr>
          <p:spPr bwMode="auto">
            <a:xfrm>
              <a:off x="2441" y="2379"/>
              <a:ext cx="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2" name="Line 814"/>
            <p:cNvSpPr>
              <a:spLocks noChangeShapeType="1"/>
            </p:cNvSpPr>
            <p:nvPr/>
          </p:nvSpPr>
          <p:spPr bwMode="auto">
            <a:xfrm flipH="1" flipV="1">
              <a:off x="2482" y="2028"/>
              <a:ext cx="61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3" name="Line 815"/>
            <p:cNvSpPr>
              <a:spLocks noChangeShapeType="1"/>
            </p:cNvSpPr>
            <p:nvPr/>
          </p:nvSpPr>
          <p:spPr bwMode="auto">
            <a:xfrm flipH="1">
              <a:off x="2441" y="2028"/>
              <a:ext cx="41" cy="3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4" name="Freeform 816"/>
            <p:cNvSpPr>
              <a:spLocks/>
            </p:cNvSpPr>
            <p:nvPr/>
          </p:nvSpPr>
          <p:spPr bwMode="auto">
            <a:xfrm>
              <a:off x="2482" y="1672"/>
              <a:ext cx="154" cy="367"/>
            </a:xfrm>
            <a:custGeom>
              <a:avLst/>
              <a:gdLst/>
              <a:ahLst/>
              <a:cxnLst>
                <a:cxn ang="0">
                  <a:pos x="0" y="712"/>
                </a:cxn>
                <a:cxn ang="0">
                  <a:pos x="121" y="735"/>
                </a:cxn>
                <a:cxn ang="0">
                  <a:pos x="307" y="54"/>
                </a:cxn>
                <a:cxn ang="0">
                  <a:pos x="246" y="29"/>
                </a:cxn>
                <a:cxn ang="0">
                  <a:pos x="82" y="0"/>
                </a:cxn>
                <a:cxn ang="0">
                  <a:pos x="0" y="712"/>
                </a:cxn>
              </a:cxnLst>
              <a:rect l="0" t="0" r="r" b="b"/>
              <a:pathLst>
                <a:path w="307" h="735">
                  <a:moveTo>
                    <a:pt x="0" y="712"/>
                  </a:moveTo>
                  <a:lnTo>
                    <a:pt x="121" y="735"/>
                  </a:lnTo>
                  <a:lnTo>
                    <a:pt x="307" y="54"/>
                  </a:lnTo>
                  <a:lnTo>
                    <a:pt x="246" y="29"/>
                  </a:lnTo>
                  <a:lnTo>
                    <a:pt x="82" y="0"/>
                  </a:lnTo>
                  <a:lnTo>
                    <a:pt x="0" y="7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5" name="Line 817"/>
            <p:cNvSpPr>
              <a:spLocks noChangeShapeType="1"/>
            </p:cNvSpPr>
            <p:nvPr/>
          </p:nvSpPr>
          <p:spPr bwMode="auto">
            <a:xfrm>
              <a:off x="2482" y="2028"/>
              <a:ext cx="61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6" name="Line 818"/>
            <p:cNvSpPr>
              <a:spLocks noChangeShapeType="1"/>
            </p:cNvSpPr>
            <p:nvPr/>
          </p:nvSpPr>
          <p:spPr bwMode="auto">
            <a:xfrm flipH="1" flipV="1">
              <a:off x="2605" y="1686"/>
              <a:ext cx="31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7" name="Line 819"/>
            <p:cNvSpPr>
              <a:spLocks noChangeShapeType="1"/>
            </p:cNvSpPr>
            <p:nvPr/>
          </p:nvSpPr>
          <p:spPr bwMode="auto">
            <a:xfrm flipH="1" flipV="1">
              <a:off x="2524" y="1672"/>
              <a:ext cx="81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8" name="Line 820"/>
            <p:cNvSpPr>
              <a:spLocks noChangeShapeType="1"/>
            </p:cNvSpPr>
            <p:nvPr/>
          </p:nvSpPr>
          <p:spPr bwMode="auto">
            <a:xfrm flipH="1">
              <a:off x="2482" y="1672"/>
              <a:ext cx="42" cy="3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9" name="Freeform 821"/>
            <p:cNvSpPr>
              <a:spLocks/>
            </p:cNvSpPr>
            <p:nvPr/>
          </p:nvSpPr>
          <p:spPr bwMode="auto">
            <a:xfrm>
              <a:off x="2524" y="1651"/>
              <a:ext cx="81" cy="35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64" y="69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40"/>
                </a:cxn>
              </a:cxnLst>
              <a:rect l="0" t="0" r="r" b="b"/>
              <a:pathLst>
                <a:path w="164" h="69">
                  <a:moveTo>
                    <a:pt x="0" y="40"/>
                  </a:moveTo>
                  <a:lnTo>
                    <a:pt x="164" y="69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0" name="Line 822"/>
            <p:cNvSpPr>
              <a:spLocks noChangeShapeType="1"/>
            </p:cNvSpPr>
            <p:nvPr/>
          </p:nvSpPr>
          <p:spPr bwMode="auto">
            <a:xfrm>
              <a:off x="2524" y="1672"/>
              <a:ext cx="81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1" name="Line 823"/>
            <p:cNvSpPr>
              <a:spLocks noChangeShapeType="1"/>
            </p:cNvSpPr>
            <p:nvPr/>
          </p:nvSpPr>
          <p:spPr bwMode="auto">
            <a:xfrm flipH="1" flipV="1">
              <a:off x="2527" y="1651"/>
              <a:ext cx="78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2" name="Line 824"/>
            <p:cNvSpPr>
              <a:spLocks noChangeShapeType="1"/>
            </p:cNvSpPr>
            <p:nvPr/>
          </p:nvSpPr>
          <p:spPr bwMode="auto">
            <a:xfrm flipH="1">
              <a:off x="2524" y="1651"/>
              <a:ext cx="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3" name="Freeform 825"/>
            <p:cNvSpPr>
              <a:spLocks/>
            </p:cNvSpPr>
            <p:nvPr/>
          </p:nvSpPr>
          <p:spPr bwMode="auto">
            <a:xfrm>
              <a:off x="2435" y="2381"/>
              <a:ext cx="123" cy="152"/>
            </a:xfrm>
            <a:custGeom>
              <a:avLst/>
              <a:gdLst/>
              <a:ahLst/>
              <a:cxnLst>
                <a:cxn ang="0">
                  <a:pos x="217" y="303"/>
                </a:cxn>
                <a:cxn ang="0">
                  <a:pos x="217" y="303"/>
                </a:cxn>
                <a:cxn ang="0">
                  <a:pos x="0" y="96"/>
                </a:cxn>
                <a:cxn ang="0">
                  <a:pos x="27" y="0"/>
                </a:cxn>
                <a:cxn ang="0">
                  <a:pos x="246" y="42"/>
                </a:cxn>
                <a:cxn ang="0">
                  <a:pos x="217" y="303"/>
                </a:cxn>
              </a:cxnLst>
              <a:rect l="0" t="0" r="r" b="b"/>
              <a:pathLst>
                <a:path w="246" h="303">
                  <a:moveTo>
                    <a:pt x="217" y="303"/>
                  </a:moveTo>
                  <a:lnTo>
                    <a:pt x="217" y="303"/>
                  </a:lnTo>
                  <a:lnTo>
                    <a:pt x="0" y="96"/>
                  </a:lnTo>
                  <a:lnTo>
                    <a:pt x="27" y="0"/>
                  </a:lnTo>
                  <a:lnTo>
                    <a:pt x="246" y="42"/>
                  </a:lnTo>
                  <a:lnTo>
                    <a:pt x="217" y="30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4" name="Line 826"/>
            <p:cNvSpPr>
              <a:spLocks noChangeShapeType="1"/>
            </p:cNvSpPr>
            <p:nvPr/>
          </p:nvSpPr>
          <p:spPr bwMode="auto">
            <a:xfrm flipH="1" flipV="1">
              <a:off x="2435" y="2429"/>
              <a:ext cx="109" cy="1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5" name="Line 827"/>
            <p:cNvSpPr>
              <a:spLocks noChangeShapeType="1"/>
            </p:cNvSpPr>
            <p:nvPr/>
          </p:nvSpPr>
          <p:spPr bwMode="auto">
            <a:xfrm>
              <a:off x="2449" y="2381"/>
              <a:ext cx="10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6" name="Line 828"/>
            <p:cNvSpPr>
              <a:spLocks noChangeShapeType="1"/>
            </p:cNvSpPr>
            <p:nvPr/>
          </p:nvSpPr>
          <p:spPr bwMode="auto">
            <a:xfrm flipH="1">
              <a:off x="2544" y="2402"/>
              <a:ext cx="14" cy="1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7" name="Freeform 829"/>
            <p:cNvSpPr>
              <a:spLocks/>
            </p:cNvSpPr>
            <p:nvPr/>
          </p:nvSpPr>
          <p:spPr bwMode="auto">
            <a:xfrm>
              <a:off x="2449" y="2039"/>
              <a:ext cx="149" cy="363"/>
            </a:xfrm>
            <a:custGeom>
              <a:avLst/>
              <a:gdLst/>
              <a:ahLst/>
              <a:cxnLst>
                <a:cxn ang="0">
                  <a:pos x="219" y="726"/>
                </a:cxn>
                <a:cxn ang="0">
                  <a:pos x="0" y="684"/>
                </a:cxn>
                <a:cxn ang="0">
                  <a:pos x="188" y="0"/>
                </a:cxn>
                <a:cxn ang="0">
                  <a:pos x="297" y="20"/>
                </a:cxn>
                <a:cxn ang="0">
                  <a:pos x="219" y="726"/>
                </a:cxn>
              </a:cxnLst>
              <a:rect l="0" t="0" r="r" b="b"/>
              <a:pathLst>
                <a:path w="297" h="726">
                  <a:moveTo>
                    <a:pt x="219" y="726"/>
                  </a:moveTo>
                  <a:lnTo>
                    <a:pt x="0" y="684"/>
                  </a:lnTo>
                  <a:lnTo>
                    <a:pt x="188" y="0"/>
                  </a:lnTo>
                  <a:lnTo>
                    <a:pt x="297" y="20"/>
                  </a:lnTo>
                  <a:lnTo>
                    <a:pt x="219" y="72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8" name="Line 830"/>
            <p:cNvSpPr>
              <a:spLocks noChangeShapeType="1"/>
            </p:cNvSpPr>
            <p:nvPr/>
          </p:nvSpPr>
          <p:spPr bwMode="auto">
            <a:xfrm flipH="1" flipV="1">
              <a:off x="2449" y="2381"/>
              <a:ext cx="10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9" name="Line 831"/>
            <p:cNvSpPr>
              <a:spLocks noChangeShapeType="1"/>
            </p:cNvSpPr>
            <p:nvPr/>
          </p:nvSpPr>
          <p:spPr bwMode="auto">
            <a:xfrm>
              <a:off x="2543" y="2039"/>
              <a:ext cx="55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0" name="Line 832"/>
            <p:cNvSpPr>
              <a:spLocks noChangeShapeType="1"/>
            </p:cNvSpPr>
            <p:nvPr/>
          </p:nvSpPr>
          <p:spPr bwMode="auto">
            <a:xfrm flipH="1">
              <a:off x="2558" y="2049"/>
              <a:ext cx="40" cy="3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1" name="Freeform 833"/>
            <p:cNvSpPr>
              <a:spLocks/>
            </p:cNvSpPr>
            <p:nvPr/>
          </p:nvSpPr>
          <p:spPr bwMode="auto">
            <a:xfrm>
              <a:off x="2543" y="1698"/>
              <a:ext cx="93" cy="351"/>
            </a:xfrm>
            <a:custGeom>
              <a:avLst/>
              <a:gdLst/>
              <a:ahLst/>
              <a:cxnLst>
                <a:cxn ang="0">
                  <a:pos x="109" y="701"/>
                </a:cxn>
                <a:cxn ang="0">
                  <a:pos x="0" y="681"/>
                </a:cxn>
                <a:cxn ang="0">
                  <a:pos x="186" y="0"/>
                </a:cxn>
                <a:cxn ang="0">
                  <a:pos x="186" y="0"/>
                </a:cxn>
                <a:cxn ang="0">
                  <a:pos x="109" y="701"/>
                </a:cxn>
              </a:cxnLst>
              <a:rect l="0" t="0" r="r" b="b"/>
              <a:pathLst>
                <a:path w="186" h="701">
                  <a:moveTo>
                    <a:pt x="109" y="701"/>
                  </a:moveTo>
                  <a:lnTo>
                    <a:pt x="0" y="681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09" y="70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2" name="Line 834"/>
            <p:cNvSpPr>
              <a:spLocks noChangeShapeType="1"/>
            </p:cNvSpPr>
            <p:nvPr/>
          </p:nvSpPr>
          <p:spPr bwMode="auto">
            <a:xfrm flipH="1" flipV="1">
              <a:off x="2543" y="2039"/>
              <a:ext cx="55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3" name="Line 835"/>
            <p:cNvSpPr>
              <a:spLocks noChangeShapeType="1"/>
            </p:cNvSpPr>
            <p:nvPr/>
          </p:nvSpPr>
          <p:spPr bwMode="auto">
            <a:xfrm flipH="1">
              <a:off x="2598" y="1698"/>
              <a:ext cx="38" cy="3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4" name="Freeform 836"/>
            <p:cNvSpPr>
              <a:spLocks/>
            </p:cNvSpPr>
            <p:nvPr/>
          </p:nvSpPr>
          <p:spPr bwMode="auto">
            <a:xfrm>
              <a:off x="2544" y="2402"/>
              <a:ext cx="28" cy="131"/>
            </a:xfrm>
            <a:custGeom>
              <a:avLst/>
              <a:gdLst/>
              <a:ahLst/>
              <a:cxnLst>
                <a:cxn ang="0">
                  <a:pos x="0" y="261"/>
                </a:cxn>
                <a:cxn ang="0">
                  <a:pos x="0" y="261"/>
                </a:cxn>
                <a:cxn ang="0">
                  <a:pos x="29" y="0"/>
                </a:cxn>
                <a:cxn ang="0">
                  <a:pos x="55" y="10"/>
                </a:cxn>
                <a:cxn ang="0">
                  <a:pos x="0" y="261"/>
                </a:cxn>
              </a:cxnLst>
              <a:rect l="0" t="0" r="r" b="b"/>
              <a:pathLst>
                <a:path w="55" h="261">
                  <a:moveTo>
                    <a:pt x="0" y="261"/>
                  </a:moveTo>
                  <a:lnTo>
                    <a:pt x="0" y="261"/>
                  </a:lnTo>
                  <a:lnTo>
                    <a:pt x="29" y="0"/>
                  </a:lnTo>
                  <a:lnTo>
                    <a:pt x="55" y="10"/>
                  </a:lnTo>
                  <a:lnTo>
                    <a:pt x="0" y="26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5" name="Line 837"/>
            <p:cNvSpPr>
              <a:spLocks noChangeShapeType="1"/>
            </p:cNvSpPr>
            <p:nvPr/>
          </p:nvSpPr>
          <p:spPr bwMode="auto">
            <a:xfrm flipV="1">
              <a:off x="2544" y="2402"/>
              <a:ext cx="14" cy="1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6" name="Line 838"/>
            <p:cNvSpPr>
              <a:spLocks noChangeShapeType="1"/>
            </p:cNvSpPr>
            <p:nvPr/>
          </p:nvSpPr>
          <p:spPr bwMode="auto">
            <a:xfrm>
              <a:off x="2558" y="2402"/>
              <a:ext cx="14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7" name="Freeform 839"/>
            <p:cNvSpPr>
              <a:spLocks/>
            </p:cNvSpPr>
            <p:nvPr/>
          </p:nvSpPr>
          <p:spPr bwMode="auto">
            <a:xfrm>
              <a:off x="2558" y="2049"/>
              <a:ext cx="92" cy="358"/>
            </a:xfrm>
            <a:custGeom>
              <a:avLst/>
              <a:gdLst/>
              <a:ahLst/>
              <a:cxnLst>
                <a:cxn ang="0">
                  <a:pos x="26" y="716"/>
                </a:cxn>
                <a:cxn ang="0">
                  <a:pos x="0" y="706"/>
                </a:cxn>
                <a:cxn ang="0">
                  <a:pos x="78" y="0"/>
                </a:cxn>
                <a:cxn ang="0">
                  <a:pos x="184" y="27"/>
                </a:cxn>
                <a:cxn ang="0">
                  <a:pos x="26" y="716"/>
                </a:cxn>
              </a:cxnLst>
              <a:rect l="0" t="0" r="r" b="b"/>
              <a:pathLst>
                <a:path w="184" h="716">
                  <a:moveTo>
                    <a:pt x="26" y="716"/>
                  </a:moveTo>
                  <a:lnTo>
                    <a:pt x="0" y="706"/>
                  </a:lnTo>
                  <a:lnTo>
                    <a:pt x="78" y="0"/>
                  </a:lnTo>
                  <a:lnTo>
                    <a:pt x="184" y="27"/>
                  </a:lnTo>
                  <a:lnTo>
                    <a:pt x="26" y="71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8" name="Line 840"/>
            <p:cNvSpPr>
              <a:spLocks noChangeShapeType="1"/>
            </p:cNvSpPr>
            <p:nvPr/>
          </p:nvSpPr>
          <p:spPr bwMode="auto">
            <a:xfrm flipH="1" flipV="1">
              <a:off x="2558" y="2402"/>
              <a:ext cx="14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9" name="Line 841"/>
            <p:cNvSpPr>
              <a:spLocks noChangeShapeType="1"/>
            </p:cNvSpPr>
            <p:nvPr/>
          </p:nvSpPr>
          <p:spPr bwMode="auto">
            <a:xfrm flipV="1">
              <a:off x="2558" y="2049"/>
              <a:ext cx="40" cy="3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0" name="Line 842"/>
            <p:cNvSpPr>
              <a:spLocks noChangeShapeType="1"/>
            </p:cNvSpPr>
            <p:nvPr/>
          </p:nvSpPr>
          <p:spPr bwMode="auto">
            <a:xfrm>
              <a:off x="2598" y="2049"/>
              <a:ext cx="52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1" name="Freeform 843"/>
            <p:cNvSpPr>
              <a:spLocks/>
            </p:cNvSpPr>
            <p:nvPr/>
          </p:nvSpPr>
          <p:spPr bwMode="auto">
            <a:xfrm>
              <a:off x="2598" y="1693"/>
              <a:ext cx="131" cy="369"/>
            </a:xfrm>
            <a:custGeom>
              <a:avLst/>
              <a:gdLst/>
              <a:ahLst/>
              <a:cxnLst>
                <a:cxn ang="0">
                  <a:pos x="106" y="740"/>
                </a:cxn>
                <a:cxn ang="0">
                  <a:pos x="0" y="713"/>
                </a:cxn>
                <a:cxn ang="0">
                  <a:pos x="77" y="12"/>
                </a:cxn>
                <a:cxn ang="0">
                  <a:pos x="96" y="0"/>
                </a:cxn>
                <a:cxn ang="0">
                  <a:pos x="263" y="39"/>
                </a:cxn>
                <a:cxn ang="0">
                  <a:pos x="106" y="740"/>
                </a:cxn>
              </a:cxnLst>
              <a:rect l="0" t="0" r="r" b="b"/>
              <a:pathLst>
                <a:path w="263" h="740">
                  <a:moveTo>
                    <a:pt x="106" y="740"/>
                  </a:moveTo>
                  <a:lnTo>
                    <a:pt x="0" y="713"/>
                  </a:lnTo>
                  <a:lnTo>
                    <a:pt x="77" y="12"/>
                  </a:lnTo>
                  <a:lnTo>
                    <a:pt x="96" y="0"/>
                  </a:lnTo>
                  <a:lnTo>
                    <a:pt x="263" y="39"/>
                  </a:lnTo>
                  <a:lnTo>
                    <a:pt x="106" y="74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2" name="Line 844"/>
            <p:cNvSpPr>
              <a:spLocks noChangeShapeType="1"/>
            </p:cNvSpPr>
            <p:nvPr/>
          </p:nvSpPr>
          <p:spPr bwMode="auto">
            <a:xfrm flipH="1" flipV="1">
              <a:off x="2598" y="2049"/>
              <a:ext cx="52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3" name="Line 845"/>
            <p:cNvSpPr>
              <a:spLocks noChangeShapeType="1"/>
            </p:cNvSpPr>
            <p:nvPr/>
          </p:nvSpPr>
          <p:spPr bwMode="auto">
            <a:xfrm flipV="1">
              <a:off x="2598" y="1698"/>
              <a:ext cx="38" cy="3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4" name="Line 846"/>
            <p:cNvSpPr>
              <a:spLocks noChangeShapeType="1"/>
            </p:cNvSpPr>
            <p:nvPr/>
          </p:nvSpPr>
          <p:spPr bwMode="auto">
            <a:xfrm flipV="1">
              <a:off x="2636" y="1693"/>
              <a:ext cx="10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5" name="Line 847"/>
            <p:cNvSpPr>
              <a:spLocks noChangeShapeType="1"/>
            </p:cNvSpPr>
            <p:nvPr/>
          </p:nvSpPr>
          <p:spPr bwMode="auto">
            <a:xfrm>
              <a:off x="2646" y="1693"/>
              <a:ext cx="83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6" name="Freeform 848"/>
            <p:cNvSpPr>
              <a:spLocks/>
            </p:cNvSpPr>
            <p:nvPr/>
          </p:nvSpPr>
          <p:spPr bwMode="auto">
            <a:xfrm>
              <a:off x="2646" y="1627"/>
              <a:ext cx="102" cy="85"/>
            </a:xfrm>
            <a:custGeom>
              <a:avLst/>
              <a:gdLst/>
              <a:ahLst/>
              <a:cxnLst>
                <a:cxn ang="0">
                  <a:pos x="167" y="169"/>
                </a:cxn>
                <a:cxn ang="0">
                  <a:pos x="0" y="130"/>
                </a:cxn>
                <a:cxn ang="0">
                  <a:pos x="206" y="0"/>
                </a:cxn>
                <a:cxn ang="0">
                  <a:pos x="206" y="0"/>
                </a:cxn>
                <a:cxn ang="0">
                  <a:pos x="167" y="169"/>
                </a:cxn>
              </a:cxnLst>
              <a:rect l="0" t="0" r="r" b="b"/>
              <a:pathLst>
                <a:path w="206" h="169">
                  <a:moveTo>
                    <a:pt x="167" y="169"/>
                  </a:moveTo>
                  <a:lnTo>
                    <a:pt x="0" y="13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167" y="16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7" name="Line 849"/>
            <p:cNvSpPr>
              <a:spLocks noChangeShapeType="1"/>
            </p:cNvSpPr>
            <p:nvPr/>
          </p:nvSpPr>
          <p:spPr bwMode="auto">
            <a:xfrm flipH="1" flipV="1">
              <a:off x="2646" y="1693"/>
              <a:ext cx="83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8" name="Line 850"/>
            <p:cNvSpPr>
              <a:spLocks noChangeShapeType="1"/>
            </p:cNvSpPr>
            <p:nvPr/>
          </p:nvSpPr>
          <p:spPr bwMode="auto">
            <a:xfrm flipV="1">
              <a:off x="2646" y="1627"/>
              <a:ext cx="102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9" name="Freeform 851"/>
            <p:cNvSpPr>
              <a:spLocks/>
            </p:cNvSpPr>
            <p:nvPr/>
          </p:nvSpPr>
          <p:spPr bwMode="auto">
            <a:xfrm>
              <a:off x="2544" y="2407"/>
              <a:ext cx="123" cy="156"/>
            </a:xfrm>
            <a:custGeom>
              <a:avLst/>
              <a:gdLst/>
              <a:ahLst/>
              <a:cxnLst>
                <a:cxn ang="0">
                  <a:pos x="219" y="313"/>
                </a:cxn>
                <a:cxn ang="0">
                  <a:pos x="219" y="313"/>
                </a:cxn>
                <a:cxn ang="0">
                  <a:pos x="0" y="251"/>
                </a:cxn>
                <a:cxn ang="0">
                  <a:pos x="55" y="0"/>
                </a:cxn>
                <a:cxn ang="0">
                  <a:pos x="245" y="44"/>
                </a:cxn>
                <a:cxn ang="0">
                  <a:pos x="219" y="313"/>
                </a:cxn>
              </a:cxnLst>
              <a:rect l="0" t="0" r="r" b="b"/>
              <a:pathLst>
                <a:path w="245" h="313">
                  <a:moveTo>
                    <a:pt x="219" y="313"/>
                  </a:moveTo>
                  <a:lnTo>
                    <a:pt x="219" y="313"/>
                  </a:lnTo>
                  <a:lnTo>
                    <a:pt x="0" y="251"/>
                  </a:lnTo>
                  <a:lnTo>
                    <a:pt x="55" y="0"/>
                  </a:lnTo>
                  <a:lnTo>
                    <a:pt x="245" y="44"/>
                  </a:lnTo>
                  <a:lnTo>
                    <a:pt x="219" y="31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0" name="Line 852"/>
            <p:cNvSpPr>
              <a:spLocks noChangeShapeType="1"/>
            </p:cNvSpPr>
            <p:nvPr/>
          </p:nvSpPr>
          <p:spPr bwMode="auto">
            <a:xfrm flipH="1" flipV="1">
              <a:off x="2544" y="2533"/>
              <a:ext cx="109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1" name="Line 853"/>
            <p:cNvSpPr>
              <a:spLocks noChangeShapeType="1"/>
            </p:cNvSpPr>
            <p:nvPr/>
          </p:nvSpPr>
          <p:spPr bwMode="auto">
            <a:xfrm>
              <a:off x="2572" y="2407"/>
              <a:ext cx="95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2" name="Line 854"/>
            <p:cNvSpPr>
              <a:spLocks noChangeShapeType="1"/>
            </p:cNvSpPr>
            <p:nvPr/>
          </p:nvSpPr>
          <p:spPr bwMode="auto">
            <a:xfrm flipH="1">
              <a:off x="2653" y="2429"/>
              <a:ext cx="14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3" name="Freeform 855"/>
            <p:cNvSpPr>
              <a:spLocks/>
            </p:cNvSpPr>
            <p:nvPr/>
          </p:nvSpPr>
          <p:spPr bwMode="auto">
            <a:xfrm>
              <a:off x="2572" y="2062"/>
              <a:ext cx="131" cy="367"/>
            </a:xfrm>
            <a:custGeom>
              <a:avLst/>
              <a:gdLst/>
              <a:ahLst/>
              <a:cxnLst>
                <a:cxn ang="0">
                  <a:pos x="190" y="733"/>
                </a:cxn>
                <a:cxn ang="0">
                  <a:pos x="0" y="689"/>
                </a:cxn>
                <a:cxn ang="0">
                  <a:pos x="158" y="0"/>
                </a:cxn>
                <a:cxn ang="0">
                  <a:pos x="263" y="21"/>
                </a:cxn>
                <a:cxn ang="0">
                  <a:pos x="190" y="733"/>
                </a:cxn>
              </a:cxnLst>
              <a:rect l="0" t="0" r="r" b="b"/>
              <a:pathLst>
                <a:path w="263" h="733">
                  <a:moveTo>
                    <a:pt x="190" y="733"/>
                  </a:moveTo>
                  <a:lnTo>
                    <a:pt x="0" y="689"/>
                  </a:lnTo>
                  <a:lnTo>
                    <a:pt x="158" y="0"/>
                  </a:lnTo>
                  <a:lnTo>
                    <a:pt x="263" y="21"/>
                  </a:lnTo>
                  <a:lnTo>
                    <a:pt x="190" y="73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4" name="Line 856"/>
            <p:cNvSpPr>
              <a:spLocks noChangeShapeType="1"/>
            </p:cNvSpPr>
            <p:nvPr/>
          </p:nvSpPr>
          <p:spPr bwMode="auto">
            <a:xfrm flipH="1" flipV="1">
              <a:off x="2572" y="2407"/>
              <a:ext cx="95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5" name="Line 857"/>
            <p:cNvSpPr>
              <a:spLocks noChangeShapeType="1"/>
            </p:cNvSpPr>
            <p:nvPr/>
          </p:nvSpPr>
          <p:spPr bwMode="auto">
            <a:xfrm>
              <a:off x="2650" y="2062"/>
              <a:ext cx="53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6" name="Line 858"/>
            <p:cNvSpPr>
              <a:spLocks noChangeShapeType="1"/>
            </p:cNvSpPr>
            <p:nvPr/>
          </p:nvSpPr>
          <p:spPr bwMode="auto">
            <a:xfrm flipH="1">
              <a:off x="2667" y="2073"/>
              <a:ext cx="36" cy="3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7" name="Freeform 859"/>
            <p:cNvSpPr>
              <a:spLocks/>
            </p:cNvSpPr>
            <p:nvPr/>
          </p:nvSpPr>
          <p:spPr bwMode="auto">
            <a:xfrm>
              <a:off x="2650" y="1712"/>
              <a:ext cx="90" cy="361"/>
            </a:xfrm>
            <a:custGeom>
              <a:avLst/>
              <a:gdLst/>
              <a:ahLst/>
              <a:cxnLst>
                <a:cxn ang="0">
                  <a:pos x="105" y="722"/>
                </a:cxn>
                <a:cxn ang="0">
                  <a:pos x="0" y="701"/>
                </a:cxn>
                <a:cxn ang="0">
                  <a:pos x="157" y="0"/>
                </a:cxn>
                <a:cxn ang="0">
                  <a:pos x="178" y="4"/>
                </a:cxn>
                <a:cxn ang="0">
                  <a:pos x="105" y="722"/>
                </a:cxn>
              </a:cxnLst>
              <a:rect l="0" t="0" r="r" b="b"/>
              <a:pathLst>
                <a:path w="178" h="722">
                  <a:moveTo>
                    <a:pt x="105" y="722"/>
                  </a:moveTo>
                  <a:lnTo>
                    <a:pt x="0" y="701"/>
                  </a:lnTo>
                  <a:lnTo>
                    <a:pt x="157" y="0"/>
                  </a:lnTo>
                  <a:lnTo>
                    <a:pt x="178" y="4"/>
                  </a:lnTo>
                  <a:lnTo>
                    <a:pt x="105" y="72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8" name="Line 860"/>
            <p:cNvSpPr>
              <a:spLocks noChangeShapeType="1"/>
            </p:cNvSpPr>
            <p:nvPr/>
          </p:nvSpPr>
          <p:spPr bwMode="auto">
            <a:xfrm flipH="1" flipV="1">
              <a:off x="2650" y="2062"/>
              <a:ext cx="53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9" name="Line 861"/>
            <p:cNvSpPr>
              <a:spLocks noChangeShapeType="1"/>
            </p:cNvSpPr>
            <p:nvPr/>
          </p:nvSpPr>
          <p:spPr bwMode="auto">
            <a:xfrm>
              <a:off x="2729" y="1712"/>
              <a:ext cx="1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0" name="Line 862"/>
            <p:cNvSpPr>
              <a:spLocks noChangeShapeType="1"/>
            </p:cNvSpPr>
            <p:nvPr/>
          </p:nvSpPr>
          <p:spPr bwMode="auto">
            <a:xfrm flipH="1">
              <a:off x="2703" y="1714"/>
              <a:ext cx="37" cy="3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1" name="Freeform 863"/>
            <p:cNvSpPr>
              <a:spLocks/>
            </p:cNvSpPr>
            <p:nvPr/>
          </p:nvSpPr>
          <p:spPr bwMode="auto">
            <a:xfrm>
              <a:off x="2729" y="1627"/>
              <a:ext cx="19" cy="87"/>
            </a:xfrm>
            <a:custGeom>
              <a:avLst/>
              <a:gdLst/>
              <a:ahLst/>
              <a:cxnLst>
                <a:cxn ang="0">
                  <a:pos x="21" y="173"/>
                </a:cxn>
                <a:cxn ang="0">
                  <a:pos x="0" y="169"/>
                </a:cxn>
                <a:cxn ang="0">
                  <a:pos x="39" y="0"/>
                </a:cxn>
                <a:cxn ang="0">
                  <a:pos x="39" y="0"/>
                </a:cxn>
                <a:cxn ang="0">
                  <a:pos x="21" y="173"/>
                </a:cxn>
              </a:cxnLst>
              <a:rect l="0" t="0" r="r" b="b"/>
              <a:pathLst>
                <a:path w="39" h="173">
                  <a:moveTo>
                    <a:pt x="21" y="173"/>
                  </a:moveTo>
                  <a:lnTo>
                    <a:pt x="0" y="169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21" y="17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2" name="Line 864"/>
            <p:cNvSpPr>
              <a:spLocks noChangeShapeType="1"/>
            </p:cNvSpPr>
            <p:nvPr/>
          </p:nvSpPr>
          <p:spPr bwMode="auto">
            <a:xfrm flipH="1" flipV="1">
              <a:off x="2729" y="1712"/>
              <a:ext cx="1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3" name="Line 865"/>
            <p:cNvSpPr>
              <a:spLocks noChangeShapeType="1"/>
            </p:cNvSpPr>
            <p:nvPr/>
          </p:nvSpPr>
          <p:spPr bwMode="auto">
            <a:xfrm flipH="1">
              <a:off x="2740" y="1627"/>
              <a:ext cx="8" cy="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4" name="Freeform 866"/>
            <p:cNvSpPr>
              <a:spLocks/>
            </p:cNvSpPr>
            <p:nvPr/>
          </p:nvSpPr>
          <p:spPr bwMode="auto">
            <a:xfrm>
              <a:off x="2653" y="2429"/>
              <a:ext cx="28" cy="134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0" y="269"/>
                </a:cxn>
                <a:cxn ang="0">
                  <a:pos x="26" y="0"/>
                </a:cxn>
                <a:cxn ang="0">
                  <a:pos x="55" y="8"/>
                </a:cxn>
                <a:cxn ang="0">
                  <a:pos x="0" y="269"/>
                </a:cxn>
              </a:cxnLst>
              <a:rect l="0" t="0" r="r" b="b"/>
              <a:pathLst>
                <a:path w="55" h="269">
                  <a:moveTo>
                    <a:pt x="0" y="269"/>
                  </a:moveTo>
                  <a:lnTo>
                    <a:pt x="0" y="269"/>
                  </a:lnTo>
                  <a:lnTo>
                    <a:pt x="26" y="0"/>
                  </a:lnTo>
                  <a:lnTo>
                    <a:pt x="55" y="8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5" name="Line 867"/>
            <p:cNvSpPr>
              <a:spLocks noChangeShapeType="1"/>
            </p:cNvSpPr>
            <p:nvPr/>
          </p:nvSpPr>
          <p:spPr bwMode="auto">
            <a:xfrm flipV="1">
              <a:off x="2653" y="2429"/>
              <a:ext cx="14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6" name="Line 868"/>
            <p:cNvSpPr>
              <a:spLocks noChangeShapeType="1"/>
            </p:cNvSpPr>
            <p:nvPr/>
          </p:nvSpPr>
          <p:spPr bwMode="auto">
            <a:xfrm>
              <a:off x="2667" y="2429"/>
              <a:ext cx="1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7" name="Freeform 869"/>
            <p:cNvSpPr>
              <a:spLocks/>
            </p:cNvSpPr>
            <p:nvPr/>
          </p:nvSpPr>
          <p:spPr bwMode="auto">
            <a:xfrm>
              <a:off x="2667" y="2073"/>
              <a:ext cx="88" cy="360"/>
            </a:xfrm>
            <a:custGeom>
              <a:avLst/>
              <a:gdLst/>
              <a:ahLst/>
              <a:cxnLst>
                <a:cxn ang="0">
                  <a:pos x="29" y="720"/>
                </a:cxn>
                <a:cxn ang="0">
                  <a:pos x="0" y="712"/>
                </a:cxn>
                <a:cxn ang="0">
                  <a:pos x="73" y="0"/>
                </a:cxn>
                <a:cxn ang="0">
                  <a:pos x="177" y="25"/>
                </a:cxn>
                <a:cxn ang="0">
                  <a:pos x="29" y="720"/>
                </a:cxn>
              </a:cxnLst>
              <a:rect l="0" t="0" r="r" b="b"/>
              <a:pathLst>
                <a:path w="177" h="720">
                  <a:moveTo>
                    <a:pt x="29" y="720"/>
                  </a:moveTo>
                  <a:lnTo>
                    <a:pt x="0" y="712"/>
                  </a:lnTo>
                  <a:lnTo>
                    <a:pt x="73" y="0"/>
                  </a:lnTo>
                  <a:lnTo>
                    <a:pt x="177" y="25"/>
                  </a:lnTo>
                  <a:lnTo>
                    <a:pt x="29" y="72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8" name="Line 870"/>
            <p:cNvSpPr>
              <a:spLocks noChangeShapeType="1"/>
            </p:cNvSpPr>
            <p:nvPr/>
          </p:nvSpPr>
          <p:spPr bwMode="auto">
            <a:xfrm flipH="1" flipV="1">
              <a:off x="2667" y="2429"/>
              <a:ext cx="1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9" name="Line 871"/>
            <p:cNvSpPr>
              <a:spLocks noChangeShapeType="1"/>
            </p:cNvSpPr>
            <p:nvPr/>
          </p:nvSpPr>
          <p:spPr bwMode="auto">
            <a:xfrm flipV="1">
              <a:off x="2667" y="2073"/>
              <a:ext cx="36" cy="3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0" name="Line 872"/>
            <p:cNvSpPr>
              <a:spLocks noChangeShapeType="1"/>
            </p:cNvSpPr>
            <p:nvPr/>
          </p:nvSpPr>
          <p:spPr bwMode="auto">
            <a:xfrm>
              <a:off x="2703" y="2073"/>
              <a:ext cx="52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1" name="Freeform 873"/>
            <p:cNvSpPr>
              <a:spLocks/>
            </p:cNvSpPr>
            <p:nvPr/>
          </p:nvSpPr>
          <p:spPr bwMode="auto">
            <a:xfrm>
              <a:off x="2703" y="1714"/>
              <a:ext cx="128" cy="371"/>
            </a:xfrm>
            <a:custGeom>
              <a:avLst/>
              <a:gdLst/>
              <a:ahLst/>
              <a:cxnLst>
                <a:cxn ang="0">
                  <a:pos x="104" y="743"/>
                </a:cxn>
                <a:cxn ang="0">
                  <a:pos x="0" y="718"/>
                </a:cxn>
                <a:cxn ang="0">
                  <a:pos x="73" y="0"/>
                </a:cxn>
                <a:cxn ang="0">
                  <a:pos x="256" y="38"/>
                </a:cxn>
                <a:cxn ang="0">
                  <a:pos x="104" y="743"/>
                </a:cxn>
              </a:cxnLst>
              <a:rect l="0" t="0" r="r" b="b"/>
              <a:pathLst>
                <a:path w="256" h="743">
                  <a:moveTo>
                    <a:pt x="104" y="743"/>
                  </a:moveTo>
                  <a:lnTo>
                    <a:pt x="0" y="718"/>
                  </a:lnTo>
                  <a:lnTo>
                    <a:pt x="73" y="0"/>
                  </a:lnTo>
                  <a:lnTo>
                    <a:pt x="256" y="38"/>
                  </a:lnTo>
                  <a:lnTo>
                    <a:pt x="104" y="7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2" name="Line 874"/>
            <p:cNvSpPr>
              <a:spLocks noChangeShapeType="1"/>
            </p:cNvSpPr>
            <p:nvPr/>
          </p:nvSpPr>
          <p:spPr bwMode="auto">
            <a:xfrm flipH="1" flipV="1">
              <a:off x="2703" y="2073"/>
              <a:ext cx="52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3" name="Line 875"/>
            <p:cNvSpPr>
              <a:spLocks noChangeShapeType="1"/>
            </p:cNvSpPr>
            <p:nvPr/>
          </p:nvSpPr>
          <p:spPr bwMode="auto">
            <a:xfrm flipV="1">
              <a:off x="2703" y="1714"/>
              <a:ext cx="37" cy="3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4" name="Line 876"/>
            <p:cNvSpPr>
              <a:spLocks noChangeShapeType="1"/>
            </p:cNvSpPr>
            <p:nvPr/>
          </p:nvSpPr>
          <p:spPr bwMode="auto">
            <a:xfrm>
              <a:off x="2740" y="1714"/>
              <a:ext cx="91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5" name="Freeform 877"/>
            <p:cNvSpPr>
              <a:spLocks/>
            </p:cNvSpPr>
            <p:nvPr/>
          </p:nvSpPr>
          <p:spPr bwMode="auto">
            <a:xfrm>
              <a:off x="2740" y="1581"/>
              <a:ext cx="124" cy="152"/>
            </a:xfrm>
            <a:custGeom>
              <a:avLst/>
              <a:gdLst/>
              <a:ahLst/>
              <a:cxnLst>
                <a:cxn ang="0">
                  <a:pos x="183" y="303"/>
                </a:cxn>
                <a:cxn ang="0">
                  <a:pos x="0" y="265"/>
                </a:cxn>
                <a:cxn ang="0">
                  <a:pos x="18" y="92"/>
                </a:cxn>
                <a:cxn ang="0">
                  <a:pos x="248" y="0"/>
                </a:cxn>
                <a:cxn ang="0">
                  <a:pos x="248" y="0"/>
                </a:cxn>
                <a:cxn ang="0">
                  <a:pos x="183" y="303"/>
                </a:cxn>
              </a:cxnLst>
              <a:rect l="0" t="0" r="r" b="b"/>
              <a:pathLst>
                <a:path w="248" h="303">
                  <a:moveTo>
                    <a:pt x="183" y="303"/>
                  </a:moveTo>
                  <a:lnTo>
                    <a:pt x="0" y="265"/>
                  </a:lnTo>
                  <a:lnTo>
                    <a:pt x="18" y="92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183" y="30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6" name="Line 878"/>
            <p:cNvSpPr>
              <a:spLocks noChangeShapeType="1"/>
            </p:cNvSpPr>
            <p:nvPr/>
          </p:nvSpPr>
          <p:spPr bwMode="auto">
            <a:xfrm flipH="1" flipV="1">
              <a:off x="2740" y="1714"/>
              <a:ext cx="91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7" name="Line 879"/>
            <p:cNvSpPr>
              <a:spLocks noChangeShapeType="1"/>
            </p:cNvSpPr>
            <p:nvPr/>
          </p:nvSpPr>
          <p:spPr bwMode="auto">
            <a:xfrm flipV="1">
              <a:off x="2740" y="1627"/>
              <a:ext cx="8" cy="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8" name="Line 880"/>
            <p:cNvSpPr>
              <a:spLocks noChangeShapeType="1"/>
            </p:cNvSpPr>
            <p:nvPr/>
          </p:nvSpPr>
          <p:spPr bwMode="auto">
            <a:xfrm flipV="1">
              <a:off x="2748" y="1581"/>
              <a:ext cx="116" cy="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9" name="Freeform 881"/>
            <p:cNvSpPr>
              <a:spLocks/>
            </p:cNvSpPr>
            <p:nvPr/>
          </p:nvSpPr>
          <p:spPr bwMode="auto">
            <a:xfrm>
              <a:off x="2653" y="2433"/>
              <a:ext cx="125" cy="160"/>
            </a:xfrm>
            <a:custGeom>
              <a:avLst/>
              <a:gdLst/>
              <a:ahLst/>
              <a:cxnLst>
                <a:cxn ang="0">
                  <a:pos x="222" y="320"/>
                </a:cxn>
                <a:cxn ang="0">
                  <a:pos x="222" y="320"/>
                </a:cxn>
                <a:cxn ang="0">
                  <a:pos x="0" y="261"/>
                </a:cxn>
                <a:cxn ang="0">
                  <a:pos x="55" y="0"/>
                </a:cxn>
                <a:cxn ang="0">
                  <a:pos x="249" y="46"/>
                </a:cxn>
                <a:cxn ang="0">
                  <a:pos x="222" y="320"/>
                </a:cxn>
              </a:cxnLst>
              <a:rect l="0" t="0" r="r" b="b"/>
              <a:pathLst>
                <a:path w="249" h="320">
                  <a:moveTo>
                    <a:pt x="222" y="320"/>
                  </a:moveTo>
                  <a:lnTo>
                    <a:pt x="222" y="320"/>
                  </a:lnTo>
                  <a:lnTo>
                    <a:pt x="0" y="261"/>
                  </a:lnTo>
                  <a:lnTo>
                    <a:pt x="55" y="0"/>
                  </a:lnTo>
                  <a:lnTo>
                    <a:pt x="249" y="46"/>
                  </a:lnTo>
                  <a:lnTo>
                    <a:pt x="222" y="32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0" name="Line 882"/>
            <p:cNvSpPr>
              <a:spLocks noChangeShapeType="1"/>
            </p:cNvSpPr>
            <p:nvPr/>
          </p:nvSpPr>
          <p:spPr bwMode="auto">
            <a:xfrm flipH="1" flipV="1">
              <a:off x="2653" y="2563"/>
              <a:ext cx="112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1" name="Line 883"/>
            <p:cNvSpPr>
              <a:spLocks noChangeShapeType="1"/>
            </p:cNvSpPr>
            <p:nvPr/>
          </p:nvSpPr>
          <p:spPr bwMode="auto">
            <a:xfrm>
              <a:off x="2681" y="2433"/>
              <a:ext cx="97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2" name="Line 884"/>
            <p:cNvSpPr>
              <a:spLocks noChangeShapeType="1"/>
            </p:cNvSpPr>
            <p:nvPr/>
          </p:nvSpPr>
          <p:spPr bwMode="auto">
            <a:xfrm flipH="1">
              <a:off x="2765" y="2456"/>
              <a:ext cx="13" cy="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3" name="Freeform 885"/>
            <p:cNvSpPr>
              <a:spLocks/>
            </p:cNvSpPr>
            <p:nvPr/>
          </p:nvSpPr>
          <p:spPr bwMode="auto">
            <a:xfrm>
              <a:off x="2681" y="2085"/>
              <a:ext cx="132" cy="371"/>
            </a:xfrm>
            <a:custGeom>
              <a:avLst/>
              <a:gdLst/>
              <a:ahLst/>
              <a:cxnLst>
                <a:cxn ang="0">
                  <a:pos x="194" y="741"/>
                </a:cxn>
                <a:cxn ang="0">
                  <a:pos x="0" y="695"/>
                </a:cxn>
                <a:cxn ang="0">
                  <a:pos x="148" y="0"/>
                </a:cxn>
                <a:cxn ang="0">
                  <a:pos x="263" y="25"/>
                </a:cxn>
                <a:cxn ang="0">
                  <a:pos x="194" y="741"/>
                </a:cxn>
              </a:cxnLst>
              <a:rect l="0" t="0" r="r" b="b"/>
              <a:pathLst>
                <a:path w="263" h="741">
                  <a:moveTo>
                    <a:pt x="194" y="741"/>
                  </a:moveTo>
                  <a:lnTo>
                    <a:pt x="0" y="695"/>
                  </a:lnTo>
                  <a:lnTo>
                    <a:pt x="148" y="0"/>
                  </a:lnTo>
                  <a:lnTo>
                    <a:pt x="263" y="25"/>
                  </a:lnTo>
                  <a:lnTo>
                    <a:pt x="194" y="74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4" name="Line 886"/>
            <p:cNvSpPr>
              <a:spLocks noChangeShapeType="1"/>
            </p:cNvSpPr>
            <p:nvPr/>
          </p:nvSpPr>
          <p:spPr bwMode="auto">
            <a:xfrm flipH="1" flipV="1">
              <a:off x="2681" y="2433"/>
              <a:ext cx="97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5" name="Line 887"/>
            <p:cNvSpPr>
              <a:spLocks noChangeShapeType="1"/>
            </p:cNvSpPr>
            <p:nvPr/>
          </p:nvSpPr>
          <p:spPr bwMode="auto">
            <a:xfrm>
              <a:off x="2755" y="2085"/>
              <a:ext cx="58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6" name="Line 888"/>
            <p:cNvSpPr>
              <a:spLocks noChangeShapeType="1"/>
            </p:cNvSpPr>
            <p:nvPr/>
          </p:nvSpPr>
          <p:spPr bwMode="auto">
            <a:xfrm flipH="1">
              <a:off x="2778" y="2098"/>
              <a:ext cx="35" cy="3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7" name="Freeform 889"/>
            <p:cNvSpPr>
              <a:spLocks/>
            </p:cNvSpPr>
            <p:nvPr/>
          </p:nvSpPr>
          <p:spPr bwMode="auto">
            <a:xfrm>
              <a:off x="2755" y="1733"/>
              <a:ext cx="93" cy="365"/>
            </a:xfrm>
            <a:custGeom>
              <a:avLst/>
              <a:gdLst/>
              <a:ahLst/>
              <a:cxnLst>
                <a:cxn ang="0">
                  <a:pos x="115" y="730"/>
                </a:cxn>
                <a:cxn ang="0">
                  <a:pos x="0" y="705"/>
                </a:cxn>
                <a:cxn ang="0">
                  <a:pos x="152" y="0"/>
                </a:cxn>
                <a:cxn ang="0">
                  <a:pos x="186" y="6"/>
                </a:cxn>
                <a:cxn ang="0">
                  <a:pos x="115" y="730"/>
                </a:cxn>
              </a:cxnLst>
              <a:rect l="0" t="0" r="r" b="b"/>
              <a:pathLst>
                <a:path w="186" h="730">
                  <a:moveTo>
                    <a:pt x="115" y="730"/>
                  </a:moveTo>
                  <a:lnTo>
                    <a:pt x="0" y="705"/>
                  </a:lnTo>
                  <a:lnTo>
                    <a:pt x="152" y="0"/>
                  </a:lnTo>
                  <a:lnTo>
                    <a:pt x="186" y="6"/>
                  </a:lnTo>
                  <a:lnTo>
                    <a:pt x="115" y="73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8" name="Line 890"/>
            <p:cNvSpPr>
              <a:spLocks noChangeShapeType="1"/>
            </p:cNvSpPr>
            <p:nvPr/>
          </p:nvSpPr>
          <p:spPr bwMode="auto">
            <a:xfrm flipH="1" flipV="1">
              <a:off x="2755" y="2085"/>
              <a:ext cx="58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9" name="Line 891"/>
            <p:cNvSpPr>
              <a:spLocks noChangeShapeType="1"/>
            </p:cNvSpPr>
            <p:nvPr/>
          </p:nvSpPr>
          <p:spPr bwMode="auto">
            <a:xfrm>
              <a:off x="2831" y="1733"/>
              <a:ext cx="17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0" name="Line 892"/>
            <p:cNvSpPr>
              <a:spLocks noChangeShapeType="1"/>
            </p:cNvSpPr>
            <p:nvPr/>
          </p:nvSpPr>
          <p:spPr bwMode="auto">
            <a:xfrm flipH="1">
              <a:off x="2813" y="1736"/>
              <a:ext cx="35" cy="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1" name="Freeform 893"/>
            <p:cNvSpPr>
              <a:spLocks/>
            </p:cNvSpPr>
            <p:nvPr/>
          </p:nvSpPr>
          <p:spPr bwMode="auto">
            <a:xfrm>
              <a:off x="2831" y="1581"/>
              <a:ext cx="33" cy="155"/>
            </a:xfrm>
            <a:custGeom>
              <a:avLst/>
              <a:gdLst/>
              <a:ahLst/>
              <a:cxnLst>
                <a:cxn ang="0">
                  <a:pos x="34" y="309"/>
                </a:cxn>
                <a:cxn ang="0">
                  <a:pos x="0" y="303"/>
                </a:cxn>
                <a:cxn ang="0">
                  <a:pos x="65" y="0"/>
                </a:cxn>
                <a:cxn ang="0">
                  <a:pos x="65" y="0"/>
                </a:cxn>
                <a:cxn ang="0">
                  <a:pos x="34" y="309"/>
                </a:cxn>
              </a:cxnLst>
              <a:rect l="0" t="0" r="r" b="b"/>
              <a:pathLst>
                <a:path w="65" h="309">
                  <a:moveTo>
                    <a:pt x="34" y="309"/>
                  </a:moveTo>
                  <a:lnTo>
                    <a:pt x="0" y="303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34" y="30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2" name="Line 894"/>
            <p:cNvSpPr>
              <a:spLocks noChangeShapeType="1"/>
            </p:cNvSpPr>
            <p:nvPr/>
          </p:nvSpPr>
          <p:spPr bwMode="auto">
            <a:xfrm flipH="1" flipV="1">
              <a:off x="2831" y="1733"/>
              <a:ext cx="17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3" name="Line 895"/>
            <p:cNvSpPr>
              <a:spLocks noChangeShapeType="1"/>
            </p:cNvSpPr>
            <p:nvPr/>
          </p:nvSpPr>
          <p:spPr bwMode="auto">
            <a:xfrm flipH="1">
              <a:off x="2848" y="1581"/>
              <a:ext cx="16" cy="1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4" name="Freeform 896"/>
            <p:cNvSpPr>
              <a:spLocks/>
            </p:cNvSpPr>
            <p:nvPr/>
          </p:nvSpPr>
          <p:spPr bwMode="auto">
            <a:xfrm>
              <a:off x="2876" y="2479"/>
              <a:ext cx="16" cy="145"/>
            </a:xfrm>
            <a:custGeom>
              <a:avLst/>
              <a:gdLst/>
              <a:ahLst/>
              <a:cxnLst>
                <a:cxn ang="0">
                  <a:pos x="6" y="290"/>
                </a:cxn>
                <a:cxn ang="0">
                  <a:pos x="6" y="290"/>
                </a:cxn>
                <a:cxn ang="0">
                  <a:pos x="33" y="7"/>
                </a:cxn>
                <a:cxn ang="0">
                  <a:pos x="0" y="0"/>
                </a:cxn>
                <a:cxn ang="0">
                  <a:pos x="6" y="290"/>
                </a:cxn>
              </a:cxnLst>
              <a:rect l="0" t="0" r="r" b="b"/>
              <a:pathLst>
                <a:path w="33" h="290">
                  <a:moveTo>
                    <a:pt x="6" y="290"/>
                  </a:moveTo>
                  <a:lnTo>
                    <a:pt x="6" y="290"/>
                  </a:lnTo>
                  <a:lnTo>
                    <a:pt x="33" y="7"/>
                  </a:lnTo>
                  <a:lnTo>
                    <a:pt x="0" y="0"/>
                  </a:lnTo>
                  <a:lnTo>
                    <a:pt x="6" y="29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5" name="Line 897"/>
            <p:cNvSpPr>
              <a:spLocks noChangeShapeType="1"/>
            </p:cNvSpPr>
            <p:nvPr/>
          </p:nvSpPr>
          <p:spPr bwMode="auto">
            <a:xfrm flipV="1">
              <a:off x="2879" y="2483"/>
              <a:ext cx="13" cy="1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6" name="Line 898"/>
            <p:cNvSpPr>
              <a:spLocks noChangeShapeType="1"/>
            </p:cNvSpPr>
            <p:nvPr/>
          </p:nvSpPr>
          <p:spPr bwMode="auto">
            <a:xfrm flipH="1" flipV="1">
              <a:off x="2876" y="2479"/>
              <a:ext cx="16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7" name="Freeform 899"/>
            <p:cNvSpPr>
              <a:spLocks/>
            </p:cNvSpPr>
            <p:nvPr/>
          </p:nvSpPr>
          <p:spPr bwMode="auto">
            <a:xfrm>
              <a:off x="2871" y="2110"/>
              <a:ext cx="59" cy="373"/>
            </a:xfrm>
            <a:custGeom>
              <a:avLst/>
              <a:gdLst/>
              <a:ahLst/>
              <a:cxnLst>
                <a:cxn ang="0">
                  <a:pos x="10" y="737"/>
                </a:cxn>
                <a:cxn ang="0">
                  <a:pos x="43" y="744"/>
                </a:cxn>
                <a:cxn ang="0">
                  <a:pos x="117" y="23"/>
                </a:cxn>
                <a:cxn ang="0">
                  <a:pos x="0" y="0"/>
                </a:cxn>
                <a:cxn ang="0">
                  <a:pos x="10" y="737"/>
                </a:cxn>
              </a:cxnLst>
              <a:rect l="0" t="0" r="r" b="b"/>
              <a:pathLst>
                <a:path w="117" h="744">
                  <a:moveTo>
                    <a:pt x="10" y="737"/>
                  </a:moveTo>
                  <a:lnTo>
                    <a:pt x="43" y="744"/>
                  </a:lnTo>
                  <a:lnTo>
                    <a:pt x="117" y="23"/>
                  </a:lnTo>
                  <a:lnTo>
                    <a:pt x="0" y="0"/>
                  </a:lnTo>
                  <a:lnTo>
                    <a:pt x="10" y="73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8" name="Line 900"/>
            <p:cNvSpPr>
              <a:spLocks noChangeShapeType="1"/>
            </p:cNvSpPr>
            <p:nvPr/>
          </p:nvSpPr>
          <p:spPr bwMode="auto">
            <a:xfrm>
              <a:off x="2876" y="2479"/>
              <a:ext cx="16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9" name="Line 901"/>
            <p:cNvSpPr>
              <a:spLocks noChangeShapeType="1"/>
            </p:cNvSpPr>
            <p:nvPr/>
          </p:nvSpPr>
          <p:spPr bwMode="auto">
            <a:xfrm flipV="1">
              <a:off x="2892" y="2122"/>
              <a:ext cx="38" cy="3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0" name="Line 902"/>
            <p:cNvSpPr>
              <a:spLocks noChangeShapeType="1"/>
            </p:cNvSpPr>
            <p:nvPr/>
          </p:nvSpPr>
          <p:spPr bwMode="auto">
            <a:xfrm flipH="1" flipV="1">
              <a:off x="2871" y="2110"/>
              <a:ext cx="59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1" name="Freeform 903"/>
            <p:cNvSpPr>
              <a:spLocks/>
            </p:cNvSpPr>
            <p:nvPr/>
          </p:nvSpPr>
          <p:spPr bwMode="auto">
            <a:xfrm>
              <a:off x="2865" y="1740"/>
              <a:ext cx="101" cy="382"/>
            </a:xfrm>
            <a:custGeom>
              <a:avLst/>
              <a:gdLst/>
              <a:ahLst/>
              <a:cxnLst>
                <a:cxn ang="0">
                  <a:pos x="11" y="742"/>
                </a:cxn>
                <a:cxn ang="0">
                  <a:pos x="128" y="765"/>
                </a:cxn>
                <a:cxn ang="0">
                  <a:pos x="201" y="33"/>
                </a:cxn>
                <a:cxn ang="0">
                  <a:pos x="0" y="0"/>
                </a:cxn>
                <a:cxn ang="0">
                  <a:pos x="11" y="742"/>
                </a:cxn>
              </a:cxnLst>
              <a:rect l="0" t="0" r="r" b="b"/>
              <a:pathLst>
                <a:path w="201" h="765">
                  <a:moveTo>
                    <a:pt x="11" y="742"/>
                  </a:moveTo>
                  <a:lnTo>
                    <a:pt x="128" y="765"/>
                  </a:lnTo>
                  <a:lnTo>
                    <a:pt x="201" y="33"/>
                  </a:lnTo>
                  <a:lnTo>
                    <a:pt x="0" y="0"/>
                  </a:lnTo>
                  <a:lnTo>
                    <a:pt x="11" y="74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2" name="Line 904"/>
            <p:cNvSpPr>
              <a:spLocks noChangeShapeType="1"/>
            </p:cNvSpPr>
            <p:nvPr/>
          </p:nvSpPr>
          <p:spPr bwMode="auto">
            <a:xfrm>
              <a:off x="2871" y="2110"/>
              <a:ext cx="59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3" name="Line 905"/>
            <p:cNvSpPr>
              <a:spLocks noChangeShapeType="1"/>
            </p:cNvSpPr>
            <p:nvPr/>
          </p:nvSpPr>
          <p:spPr bwMode="auto">
            <a:xfrm flipV="1">
              <a:off x="2930" y="1756"/>
              <a:ext cx="36" cy="3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4" name="Line 906"/>
            <p:cNvSpPr>
              <a:spLocks noChangeShapeType="1"/>
            </p:cNvSpPr>
            <p:nvPr/>
          </p:nvSpPr>
          <p:spPr bwMode="auto">
            <a:xfrm flipH="1" flipV="1">
              <a:off x="2865" y="1740"/>
              <a:ext cx="101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5" name="Freeform 907"/>
            <p:cNvSpPr>
              <a:spLocks/>
            </p:cNvSpPr>
            <p:nvPr/>
          </p:nvSpPr>
          <p:spPr bwMode="auto">
            <a:xfrm>
              <a:off x="2864" y="1581"/>
              <a:ext cx="115" cy="175"/>
            </a:xfrm>
            <a:custGeom>
              <a:avLst/>
              <a:gdLst/>
              <a:ahLst/>
              <a:cxnLst>
                <a:cxn ang="0">
                  <a:pos x="4" y="316"/>
                </a:cxn>
                <a:cxn ang="0">
                  <a:pos x="205" y="349"/>
                </a:cxn>
                <a:cxn ang="0">
                  <a:pos x="230" y="10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316"/>
                </a:cxn>
              </a:cxnLst>
              <a:rect l="0" t="0" r="r" b="b"/>
              <a:pathLst>
                <a:path w="230" h="349">
                  <a:moveTo>
                    <a:pt x="4" y="316"/>
                  </a:moveTo>
                  <a:lnTo>
                    <a:pt x="205" y="349"/>
                  </a:lnTo>
                  <a:lnTo>
                    <a:pt x="230" y="109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31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6" name="Line 908"/>
            <p:cNvSpPr>
              <a:spLocks noChangeShapeType="1"/>
            </p:cNvSpPr>
            <p:nvPr/>
          </p:nvSpPr>
          <p:spPr bwMode="auto">
            <a:xfrm>
              <a:off x="2865" y="1740"/>
              <a:ext cx="101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7" name="Line 909"/>
            <p:cNvSpPr>
              <a:spLocks noChangeShapeType="1"/>
            </p:cNvSpPr>
            <p:nvPr/>
          </p:nvSpPr>
          <p:spPr bwMode="auto">
            <a:xfrm flipV="1">
              <a:off x="2966" y="1636"/>
              <a:ext cx="13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8" name="Line 910"/>
            <p:cNvSpPr>
              <a:spLocks noChangeShapeType="1"/>
            </p:cNvSpPr>
            <p:nvPr/>
          </p:nvSpPr>
          <p:spPr bwMode="auto">
            <a:xfrm flipH="1" flipV="1">
              <a:off x="2864" y="1581"/>
              <a:ext cx="115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9" name="Freeform 911"/>
            <p:cNvSpPr>
              <a:spLocks/>
            </p:cNvSpPr>
            <p:nvPr/>
          </p:nvSpPr>
          <p:spPr bwMode="auto">
            <a:xfrm>
              <a:off x="2765" y="2456"/>
              <a:ext cx="114" cy="168"/>
            </a:xfrm>
            <a:custGeom>
              <a:avLst/>
              <a:gdLst/>
              <a:ahLst/>
              <a:cxnLst>
                <a:cxn ang="0">
                  <a:pos x="229" y="336"/>
                </a:cxn>
                <a:cxn ang="0">
                  <a:pos x="229" y="336"/>
                </a:cxn>
                <a:cxn ang="0">
                  <a:pos x="0" y="274"/>
                </a:cxn>
                <a:cxn ang="0">
                  <a:pos x="27" y="0"/>
                </a:cxn>
                <a:cxn ang="0">
                  <a:pos x="223" y="46"/>
                </a:cxn>
                <a:cxn ang="0">
                  <a:pos x="229" y="336"/>
                </a:cxn>
              </a:cxnLst>
              <a:rect l="0" t="0" r="r" b="b"/>
              <a:pathLst>
                <a:path w="229" h="336">
                  <a:moveTo>
                    <a:pt x="229" y="336"/>
                  </a:moveTo>
                  <a:lnTo>
                    <a:pt x="229" y="336"/>
                  </a:lnTo>
                  <a:lnTo>
                    <a:pt x="0" y="274"/>
                  </a:lnTo>
                  <a:lnTo>
                    <a:pt x="27" y="0"/>
                  </a:lnTo>
                  <a:lnTo>
                    <a:pt x="223" y="46"/>
                  </a:lnTo>
                  <a:lnTo>
                    <a:pt x="229" y="33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0" name="Line 912"/>
            <p:cNvSpPr>
              <a:spLocks noChangeShapeType="1"/>
            </p:cNvSpPr>
            <p:nvPr/>
          </p:nvSpPr>
          <p:spPr bwMode="auto">
            <a:xfrm flipH="1" flipV="1">
              <a:off x="2765" y="2593"/>
              <a:ext cx="114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1" name="Line 913"/>
            <p:cNvSpPr>
              <a:spLocks noChangeShapeType="1"/>
            </p:cNvSpPr>
            <p:nvPr/>
          </p:nvSpPr>
          <p:spPr bwMode="auto">
            <a:xfrm flipV="1">
              <a:off x="2765" y="2456"/>
              <a:ext cx="13" cy="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2" name="Line 914"/>
            <p:cNvSpPr>
              <a:spLocks noChangeShapeType="1"/>
            </p:cNvSpPr>
            <p:nvPr/>
          </p:nvSpPr>
          <p:spPr bwMode="auto">
            <a:xfrm>
              <a:off x="2778" y="2456"/>
              <a:ext cx="98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3" name="Freeform 915"/>
            <p:cNvSpPr>
              <a:spLocks/>
            </p:cNvSpPr>
            <p:nvPr/>
          </p:nvSpPr>
          <p:spPr bwMode="auto">
            <a:xfrm>
              <a:off x="2778" y="2098"/>
              <a:ext cx="98" cy="381"/>
            </a:xfrm>
            <a:custGeom>
              <a:avLst/>
              <a:gdLst/>
              <a:ahLst/>
              <a:cxnLst>
                <a:cxn ang="0">
                  <a:pos x="196" y="762"/>
                </a:cxn>
                <a:cxn ang="0">
                  <a:pos x="0" y="716"/>
                </a:cxn>
                <a:cxn ang="0">
                  <a:pos x="69" y="0"/>
                </a:cxn>
                <a:cxn ang="0">
                  <a:pos x="186" y="25"/>
                </a:cxn>
                <a:cxn ang="0">
                  <a:pos x="196" y="762"/>
                </a:cxn>
              </a:cxnLst>
              <a:rect l="0" t="0" r="r" b="b"/>
              <a:pathLst>
                <a:path w="196" h="762">
                  <a:moveTo>
                    <a:pt x="196" y="762"/>
                  </a:moveTo>
                  <a:lnTo>
                    <a:pt x="0" y="716"/>
                  </a:lnTo>
                  <a:lnTo>
                    <a:pt x="69" y="0"/>
                  </a:lnTo>
                  <a:lnTo>
                    <a:pt x="186" y="25"/>
                  </a:lnTo>
                  <a:lnTo>
                    <a:pt x="196" y="76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4" name="Line 916"/>
            <p:cNvSpPr>
              <a:spLocks noChangeShapeType="1"/>
            </p:cNvSpPr>
            <p:nvPr/>
          </p:nvSpPr>
          <p:spPr bwMode="auto">
            <a:xfrm flipH="1" flipV="1">
              <a:off x="2778" y="2456"/>
              <a:ext cx="98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5" name="Line 917"/>
            <p:cNvSpPr>
              <a:spLocks noChangeShapeType="1"/>
            </p:cNvSpPr>
            <p:nvPr/>
          </p:nvSpPr>
          <p:spPr bwMode="auto">
            <a:xfrm flipV="1">
              <a:off x="2778" y="2098"/>
              <a:ext cx="35" cy="3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6" name="Line 918"/>
            <p:cNvSpPr>
              <a:spLocks noChangeShapeType="1"/>
            </p:cNvSpPr>
            <p:nvPr/>
          </p:nvSpPr>
          <p:spPr bwMode="auto">
            <a:xfrm>
              <a:off x="2813" y="2098"/>
              <a:ext cx="58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7" name="Freeform 919"/>
            <p:cNvSpPr>
              <a:spLocks/>
            </p:cNvSpPr>
            <p:nvPr/>
          </p:nvSpPr>
          <p:spPr bwMode="auto">
            <a:xfrm>
              <a:off x="2813" y="1736"/>
              <a:ext cx="58" cy="374"/>
            </a:xfrm>
            <a:custGeom>
              <a:avLst/>
              <a:gdLst/>
              <a:ahLst/>
              <a:cxnLst>
                <a:cxn ang="0">
                  <a:pos x="117" y="749"/>
                </a:cxn>
                <a:cxn ang="0">
                  <a:pos x="0" y="724"/>
                </a:cxn>
                <a:cxn ang="0">
                  <a:pos x="71" y="0"/>
                </a:cxn>
                <a:cxn ang="0">
                  <a:pos x="106" y="7"/>
                </a:cxn>
                <a:cxn ang="0">
                  <a:pos x="117" y="749"/>
                </a:cxn>
              </a:cxnLst>
              <a:rect l="0" t="0" r="r" b="b"/>
              <a:pathLst>
                <a:path w="117" h="749">
                  <a:moveTo>
                    <a:pt x="117" y="749"/>
                  </a:moveTo>
                  <a:lnTo>
                    <a:pt x="0" y="724"/>
                  </a:lnTo>
                  <a:lnTo>
                    <a:pt x="71" y="0"/>
                  </a:lnTo>
                  <a:lnTo>
                    <a:pt x="106" y="7"/>
                  </a:lnTo>
                  <a:lnTo>
                    <a:pt x="117" y="74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8" name="Line 920"/>
            <p:cNvSpPr>
              <a:spLocks noChangeShapeType="1"/>
            </p:cNvSpPr>
            <p:nvPr/>
          </p:nvSpPr>
          <p:spPr bwMode="auto">
            <a:xfrm flipH="1" flipV="1">
              <a:off x="2813" y="2098"/>
              <a:ext cx="58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9" name="Line 921"/>
            <p:cNvSpPr>
              <a:spLocks noChangeShapeType="1"/>
            </p:cNvSpPr>
            <p:nvPr/>
          </p:nvSpPr>
          <p:spPr bwMode="auto">
            <a:xfrm flipV="1">
              <a:off x="2813" y="1736"/>
              <a:ext cx="35" cy="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0" name="Line 922"/>
            <p:cNvSpPr>
              <a:spLocks noChangeShapeType="1"/>
            </p:cNvSpPr>
            <p:nvPr/>
          </p:nvSpPr>
          <p:spPr bwMode="auto">
            <a:xfrm>
              <a:off x="2848" y="1736"/>
              <a:ext cx="17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1" name="Freeform 923"/>
            <p:cNvSpPr>
              <a:spLocks/>
            </p:cNvSpPr>
            <p:nvPr/>
          </p:nvSpPr>
          <p:spPr bwMode="auto">
            <a:xfrm>
              <a:off x="2848" y="1581"/>
              <a:ext cx="17" cy="159"/>
            </a:xfrm>
            <a:custGeom>
              <a:avLst/>
              <a:gdLst/>
              <a:ahLst/>
              <a:cxnLst>
                <a:cxn ang="0">
                  <a:pos x="35" y="316"/>
                </a:cxn>
                <a:cxn ang="0">
                  <a:pos x="0" y="309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35" y="316"/>
                </a:cxn>
              </a:cxnLst>
              <a:rect l="0" t="0" r="r" b="b"/>
              <a:pathLst>
                <a:path w="35" h="316">
                  <a:moveTo>
                    <a:pt x="35" y="316"/>
                  </a:moveTo>
                  <a:lnTo>
                    <a:pt x="0" y="309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5" y="31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2" name="Line 924"/>
            <p:cNvSpPr>
              <a:spLocks noChangeShapeType="1"/>
            </p:cNvSpPr>
            <p:nvPr/>
          </p:nvSpPr>
          <p:spPr bwMode="auto">
            <a:xfrm flipH="1" flipV="1">
              <a:off x="2848" y="1736"/>
              <a:ext cx="17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3" name="Line 925"/>
            <p:cNvSpPr>
              <a:spLocks noChangeShapeType="1"/>
            </p:cNvSpPr>
            <p:nvPr/>
          </p:nvSpPr>
          <p:spPr bwMode="auto">
            <a:xfrm flipV="1">
              <a:off x="2848" y="1581"/>
              <a:ext cx="16" cy="1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4" name="Freeform 926"/>
            <p:cNvSpPr>
              <a:spLocks/>
            </p:cNvSpPr>
            <p:nvPr/>
          </p:nvSpPr>
          <p:spPr bwMode="auto">
            <a:xfrm>
              <a:off x="2879" y="2483"/>
              <a:ext cx="27" cy="141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0" y="283"/>
                </a:cxn>
                <a:cxn ang="0">
                  <a:pos x="27" y="0"/>
                </a:cxn>
                <a:cxn ang="0">
                  <a:pos x="53" y="8"/>
                </a:cxn>
                <a:cxn ang="0">
                  <a:pos x="0" y="283"/>
                </a:cxn>
              </a:cxnLst>
              <a:rect l="0" t="0" r="r" b="b"/>
              <a:pathLst>
                <a:path w="53" h="283">
                  <a:moveTo>
                    <a:pt x="0" y="283"/>
                  </a:moveTo>
                  <a:lnTo>
                    <a:pt x="0" y="283"/>
                  </a:lnTo>
                  <a:lnTo>
                    <a:pt x="27" y="0"/>
                  </a:lnTo>
                  <a:lnTo>
                    <a:pt x="53" y="8"/>
                  </a:lnTo>
                  <a:lnTo>
                    <a:pt x="0" y="28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5" name="Line 927"/>
            <p:cNvSpPr>
              <a:spLocks noChangeShapeType="1"/>
            </p:cNvSpPr>
            <p:nvPr/>
          </p:nvSpPr>
          <p:spPr bwMode="auto">
            <a:xfrm flipV="1">
              <a:off x="2879" y="2483"/>
              <a:ext cx="13" cy="1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6" name="Line 928"/>
            <p:cNvSpPr>
              <a:spLocks noChangeShapeType="1"/>
            </p:cNvSpPr>
            <p:nvPr/>
          </p:nvSpPr>
          <p:spPr bwMode="auto">
            <a:xfrm>
              <a:off x="2892" y="2483"/>
              <a:ext cx="1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7" name="Freeform 929"/>
            <p:cNvSpPr>
              <a:spLocks/>
            </p:cNvSpPr>
            <p:nvPr/>
          </p:nvSpPr>
          <p:spPr bwMode="auto">
            <a:xfrm>
              <a:off x="2892" y="2122"/>
              <a:ext cx="84" cy="365"/>
            </a:xfrm>
            <a:custGeom>
              <a:avLst/>
              <a:gdLst/>
              <a:ahLst/>
              <a:cxnLst>
                <a:cxn ang="0">
                  <a:pos x="26" y="729"/>
                </a:cxn>
                <a:cxn ang="0">
                  <a:pos x="0" y="721"/>
                </a:cxn>
                <a:cxn ang="0">
                  <a:pos x="74" y="0"/>
                </a:cxn>
                <a:cxn ang="0">
                  <a:pos x="167" y="25"/>
                </a:cxn>
                <a:cxn ang="0">
                  <a:pos x="26" y="729"/>
                </a:cxn>
              </a:cxnLst>
              <a:rect l="0" t="0" r="r" b="b"/>
              <a:pathLst>
                <a:path w="167" h="729">
                  <a:moveTo>
                    <a:pt x="26" y="729"/>
                  </a:moveTo>
                  <a:lnTo>
                    <a:pt x="0" y="721"/>
                  </a:lnTo>
                  <a:lnTo>
                    <a:pt x="74" y="0"/>
                  </a:lnTo>
                  <a:lnTo>
                    <a:pt x="167" y="25"/>
                  </a:lnTo>
                  <a:lnTo>
                    <a:pt x="26" y="72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8" name="Line 930"/>
            <p:cNvSpPr>
              <a:spLocks noChangeShapeType="1"/>
            </p:cNvSpPr>
            <p:nvPr/>
          </p:nvSpPr>
          <p:spPr bwMode="auto">
            <a:xfrm flipH="1" flipV="1">
              <a:off x="2892" y="2483"/>
              <a:ext cx="1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9" name="Line 931"/>
            <p:cNvSpPr>
              <a:spLocks noChangeShapeType="1"/>
            </p:cNvSpPr>
            <p:nvPr/>
          </p:nvSpPr>
          <p:spPr bwMode="auto">
            <a:xfrm flipV="1">
              <a:off x="2892" y="2122"/>
              <a:ext cx="38" cy="3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0" name="Line 932"/>
            <p:cNvSpPr>
              <a:spLocks noChangeShapeType="1"/>
            </p:cNvSpPr>
            <p:nvPr/>
          </p:nvSpPr>
          <p:spPr bwMode="auto">
            <a:xfrm>
              <a:off x="2930" y="2122"/>
              <a:ext cx="4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1" name="Freeform 933"/>
            <p:cNvSpPr>
              <a:spLocks/>
            </p:cNvSpPr>
            <p:nvPr/>
          </p:nvSpPr>
          <p:spPr bwMode="auto">
            <a:xfrm>
              <a:off x="2930" y="1756"/>
              <a:ext cx="117" cy="378"/>
            </a:xfrm>
            <a:custGeom>
              <a:avLst/>
              <a:gdLst/>
              <a:ahLst/>
              <a:cxnLst>
                <a:cxn ang="0">
                  <a:pos x="93" y="757"/>
                </a:cxn>
                <a:cxn ang="0">
                  <a:pos x="0" y="732"/>
                </a:cxn>
                <a:cxn ang="0">
                  <a:pos x="73" y="0"/>
                </a:cxn>
                <a:cxn ang="0">
                  <a:pos x="235" y="40"/>
                </a:cxn>
                <a:cxn ang="0">
                  <a:pos x="93" y="757"/>
                </a:cxn>
              </a:cxnLst>
              <a:rect l="0" t="0" r="r" b="b"/>
              <a:pathLst>
                <a:path w="235" h="757">
                  <a:moveTo>
                    <a:pt x="93" y="757"/>
                  </a:moveTo>
                  <a:lnTo>
                    <a:pt x="0" y="732"/>
                  </a:lnTo>
                  <a:lnTo>
                    <a:pt x="73" y="0"/>
                  </a:lnTo>
                  <a:lnTo>
                    <a:pt x="235" y="40"/>
                  </a:lnTo>
                  <a:lnTo>
                    <a:pt x="93" y="75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2" name="Line 934"/>
            <p:cNvSpPr>
              <a:spLocks noChangeShapeType="1"/>
            </p:cNvSpPr>
            <p:nvPr/>
          </p:nvSpPr>
          <p:spPr bwMode="auto">
            <a:xfrm flipH="1" flipV="1">
              <a:off x="2930" y="2122"/>
              <a:ext cx="4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3" name="Line 935"/>
            <p:cNvSpPr>
              <a:spLocks noChangeShapeType="1"/>
            </p:cNvSpPr>
            <p:nvPr/>
          </p:nvSpPr>
          <p:spPr bwMode="auto">
            <a:xfrm flipV="1">
              <a:off x="2930" y="1756"/>
              <a:ext cx="36" cy="3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4" name="Line 936"/>
            <p:cNvSpPr>
              <a:spLocks noChangeShapeType="1"/>
            </p:cNvSpPr>
            <p:nvPr/>
          </p:nvSpPr>
          <p:spPr bwMode="auto">
            <a:xfrm>
              <a:off x="2966" y="1756"/>
              <a:ext cx="81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5" name="Freeform 937"/>
            <p:cNvSpPr>
              <a:spLocks/>
            </p:cNvSpPr>
            <p:nvPr/>
          </p:nvSpPr>
          <p:spPr bwMode="auto">
            <a:xfrm>
              <a:off x="2966" y="1512"/>
              <a:ext cx="133" cy="264"/>
            </a:xfrm>
            <a:custGeom>
              <a:avLst/>
              <a:gdLst/>
              <a:ahLst/>
              <a:cxnLst>
                <a:cxn ang="0">
                  <a:pos x="162" y="528"/>
                </a:cxn>
                <a:cxn ang="0">
                  <a:pos x="0" y="488"/>
                </a:cxn>
                <a:cxn ang="0">
                  <a:pos x="25" y="248"/>
                </a:cxn>
                <a:cxn ang="0">
                  <a:pos x="265" y="0"/>
                </a:cxn>
                <a:cxn ang="0">
                  <a:pos x="265" y="0"/>
                </a:cxn>
                <a:cxn ang="0">
                  <a:pos x="162" y="528"/>
                </a:cxn>
              </a:cxnLst>
              <a:rect l="0" t="0" r="r" b="b"/>
              <a:pathLst>
                <a:path w="265" h="528">
                  <a:moveTo>
                    <a:pt x="162" y="528"/>
                  </a:moveTo>
                  <a:lnTo>
                    <a:pt x="0" y="488"/>
                  </a:lnTo>
                  <a:lnTo>
                    <a:pt x="25" y="248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162" y="528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6" name="Line 938"/>
            <p:cNvSpPr>
              <a:spLocks noChangeShapeType="1"/>
            </p:cNvSpPr>
            <p:nvPr/>
          </p:nvSpPr>
          <p:spPr bwMode="auto">
            <a:xfrm flipH="1" flipV="1">
              <a:off x="2966" y="1756"/>
              <a:ext cx="81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7" name="Line 939"/>
            <p:cNvSpPr>
              <a:spLocks noChangeShapeType="1"/>
            </p:cNvSpPr>
            <p:nvPr/>
          </p:nvSpPr>
          <p:spPr bwMode="auto">
            <a:xfrm flipV="1">
              <a:off x="2966" y="1636"/>
              <a:ext cx="13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8" name="Line 940"/>
            <p:cNvSpPr>
              <a:spLocks noChangeShapeType="1"/>
            </p:cNvSpPr>
            <p:nvPr/>
          </p:nvSpPr>
          <p:spPr bwMode="auto">
            <a:xfrm flipV="1">
              <a:off x="2979" y="1512"/>
              <a:ext cx="120" cy="1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9" name="Freeform 941"/>
            <p:cNvSpPr>
              <a:spLocks/>
            </p:cNvSpPr>
            <p:nvPr/>
          </p:nvSpPr>
          <p:spPr bwMode="auto">
            <a:xfrm>
              <a:off x="2879" y="2487"/>
              <a:ext cx="129" cy="168"/>
            </a:xfrm>
            <a:custGeom>
              <a:avLst/>
              <a:gdLst/>
              <a:ahLst/>
              <a:cxnLst>
                <a:cxn ang="0">
                  <a:pos x="230" y="336"/>
                </a:cxn>
                <a:cxn ang="0">
                  <a:pos x="230" y="336"/>
                </a:cxn>
                <a:cxn ang="0">
                  <a:pos x="0" y="275"/>
                </a:cxn>
                <a:cxn ang="0">
                  <a:pos x="53" y="0"/>
                </a:cxn>
                <a:cxn ang="0">
                  <a:pos x="257" y="48"/>
                </a:cxn>
                <a:cxn ang="0">
                  <a:pos x="230" y="336"/>
                </a:cxn>
              </a:cxnLst>
              <a:rect l="0" t="0" r="r" b="b"/>
              <a:pathLst>
                <a:path w="257" h="336">
                  <a:moveTo>
                    <a:pt x="230" y="336"/>
                  </a:moveTo>
                  <a:lnTo>
                    <a:pt x="230" y="336"/>
                  </a:lnTo>
                  <a:lnTo>
                    <a:pt x="0" y="275"/>
                  </a:lnTo>
                  <a:lnTo>
                    <a:pt x="53" y="0"/>
                  </a:lnTo>
                  <a:lnTo>
                    <a:pt x="257" y="48"/>
                  </a:lnTo>
                  <a:lnTo>
                    <a:pt x="230" y="33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0" name="Line 942"/>
            <p:cNvSpPr>
              <a:spLocks noChangeShapeType="1"/>
            </p:cNvSpPr>
            <p:nvPr/>
          </p:nvSpPr>
          <p:spPr bwMode="auto">
            <a:xfrm flipH="1" flipV="1">
              <a:off x="2879" y="2624"/>
              <a:ext cx="115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1" name="Line 943"/>
            <p:cNvSpPr>
              <a:spLocks noChangeShapeType="1"/>
            </p:cNvSpPr>
            <p:nvPr/>
          </p:nvSpPr>
          <p:spPr bwMode="auto">
            <a:xfrm>
              <a:off x="2906" y="2487"/>
              <a:ext cx="10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2" name="Line 944"/>
            <p:cNvSpPr>
              <a:spLocks noChangeShapeType="1"/>
            </p:cNvSpPr>
            <p:nvPr/>
          </p:nvSpPr>
          <p:spPr bwMode="auto">
            <a:xfrm flipH="1">
              <a:off x="2994" y="2511"/>
              <a:ext cx="14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3" name="Freeform 945"/>
            <p:cNvSpPr>
              <a:spLocks/>
            </p:cNvSpPr>
            <p:nvPr/>
          </p:nvSpPr>
          <p:spPr bwMode="auto">
            <a:xfrm>
              <a:off x="2906" y="2134"/>
              <a:ext cx="135" cy="377"/>
            </a:xfrm>
            <a:custGeom>
              <a:avLst/>
              <a:gdLst/>
              <a:ahLst/>
              <a:cxnLst>
                <a:cxn ang="0">
                  <a:pos x="204" y="752"/>
                </a:cxn>
                <a:cxn ang="0">
                  <a:pos x="0" y="704"/>
                </a:cxn>
                <a:cxn ang="0">
                  <a:pos x="141" y="0"/>
                </a:cxn>
                <a:cxn ang="0">
                  <a:pos x="271" y="26"/>
                </a:cxn>
                <a:cxn ang="0">
                  <a:pos x="204" y="752"/>
                </a:cxn>
              </a:cxnLst>
              <a:rect l="0" t="0" r="r" b="b"/>
              <a:pathLst>
                <a:path w="271" h="752">
                  <a:moveTo>
                    <a:pt x="204" y="752"/>
                  </a:moveTo>
                  <a:lnTo>
                    <a:pt x="0" y="704"/>
                  </a:lnTo>
                  <a:lnTo>
                    <a:pt x="141" y="0"/>
                  </a:lnTo>
                  <a:lnTo>
                    <a:pt x="271" y="26"/>
                  </a:lnTo>
                  <a:lnTo>
                    <a:pt x="204" y="75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4" name="Line 946"/>
            <p:cNvSpPr>
              <a:spLocks noChangeShapeType="1"/>
            </p:cNvSpPr>
            <p:nvPr/>
          </p:nvSpPr>
          <p:spPr bwMode="auto">
            <a:xfrm flipH="1" flipV="1">
              <a:off x="2906" y="2487"/>
              <a:ext cx="10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5" name="Line 947"/>
            <p:cNvSpPr>
              <a:spLocks noChangeShapeType="1"/>
            </p:cNvSpPr>
            <p:nvPr/>
          </p:nvSpPr>
          <p:spPr bwMode="auto">
            <a:xfrm>
              <a:off x="2976" y="2134"/>
              <a:ext cx="65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6" name="Line 948"/>
            <p:cNvSpPr>
              <a:spLocks noChangeShapeType="1"/>
            </p:cNvSpPr>
            <p:nvPr/>
          </p:nvSpPr>
          <p:spPr bwMode="auto">
            <a:xfrm flipH="1">
              <a:off x="3008" y="2148"/>
              <a:ext cx="33" cy="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7" name="Freeform 949"/>
            <p:cNvSpPr>
              <a:spLocks/>
            </p:cNvSpPr>
            <p:nvPr/>
          </p:nvSpPr>
          <p:spPr bwMode="auto">
            <a:xfrm>
              <a:off x="2976" y="1776"/>
              <a:ext cx="99" cy="372"/>
            </a:xfrm>
            <a:custGeom>
              <a:avLst/>
              <a:gdLst/>
              <a:ahLst/>
              <a:cxnLst>
                <a:cxn ang="0">
                  <a:pos x="130" y="743"/>
                </a:cxn>
                <a:cxn ang="0">
                  <a:pos x="0" y="717"/>
                </a:cxn>
                <a:cxn ang="0">
                  <a:pos x="142" y="0"/>
                </a:cxn>
                <a:cxn ang="0">
                  <a:pos x="197" y="10"/>
                </a:cxn>
                <a:cxn ang="0">
                  <a:pos x="130" y="743"/>
                </a:cxn>
              </a:cxnLst>
              <a:rect l="0" t="0" r="r" b="b"/>
              <a:pathLst>
                <a:path w="197" h="743">
                  <a:moveTo>
                    <a:pt x="130" y="743"/>
                  </a:moveTo>
                  <a:lnTo>
                    <a:pt x="0" y="717"/>
                  </a:lnTo>
                  <a:lnTo>
                    <a:pt x="142" y="0"/>
                  </a:lnTo>
                  <a:lnTo>
                    <a:pt x="197" y="10"/>
                  </a:lnTo>
                  <a:lnTo>
                    <a:pt x="130" y="7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8" name="Line 950"/>
            <p:cNvSpPr>
              <a:spLocks noChangeShapeType="1"/>
            </p:cNvSpPr>
            <p:nvPr/>
          </p:nvSpPr>
          <p:spPr bwMode="auto">
            <a:xfrm flipH="1" flipV="1">
              <a:off x="2976" y="2134"/>
              <a:ext cx="65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9" name="Line 951"/>
            <p:cNvSpPr>
              <a:spLocks noChangeShapeType="1"/>
            </p:cNvSpPr>
            <p:nvPr/>
          </p:nvSpPr>
          <p:spPr bwMode="auto">
            <a:xfrm>
              <a:off x="3047" y="1776"/>
              <a:ext cx="2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0" name="Line 952"/>
            <p:cNvSpPr>
              <a:spLocks noChangeShapeType="1"/>
            </p:cNvSpPr>
            <p:nvPr/>
          </p:nvSpPr>
          <p:spPr bwMode="auto">
            <a:xfrm flipH="1">
              <a:off x="3041" y="1781"/>
              <a:ext cx="34" cy="3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1" name="Freeform 953"/>
            <p:cNvSpPr>
              <a:spLocks/>
            </p:cNvSpPr>
            <p:nvPr/>
          </p:nvSpPr>
          <p:spPr bwMode="auto">
            <a:xfrm>
              <a:off x="3047" y="1512"/>
              <a:ext cx="52" cy="269"/>
            </a:xfrm>
            <a:custGeom>
              <a:avLst/>
              <a:gdLst/>
              <a:ahLst/>
              <a:cxnLst>
                <a:cxn ang="0">
                  <a:pos x="55" y="538"/>
                </a:cxn>
                <a:cxn ang="0">
                  <a:pos x="0" y="528"/>
                </a:cxn>
                <a:cxn ang="0">
                  <a:pos x="103" y="0"/>
                </a:cxn>
                <a:cxn ang="0">
                  <a:pos x="103" y="0"/>
                </a:cxn>
                <a:cxn ang="0">
                  <a:pos x="55" y="538"/>
                </a:cxn>
              </a:cxnLst>
              <a:rect l="0" t="0" r="r" b="b"/>
              <a:pathLst>
                <a:path w="103" h="538">
                  <a:moveTo>
                    <a:pt x="55" y="538"/>
                  </a:moveTo>
                  <a:lnTo>
                    <a:pt x="0" y="528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55" y="538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2" name="Line 954"/>
            <p:cNvSpPr>
              <a:spLocks noChangeShapeType="1"/>
            </p:cNvSpPr>
            <p:nvPr/>
          </p:nvSpPr>
          <p:spPr bwMode="auto">
            <a:xfrm flipH="1" flipV="1">
              <a:off x="3047" y="1776"/>
              <a:ext cx="2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3" name="Line 955"/>
            <p:cNvSpPr>
              <a:spLocks noChangeShapeType="1"/>
            </p:cNvSpPr>
            <p:nvPr/>
          </p:nvSpPr>
          <p:spPr bwMode="auto">
            <a:xfrm flipH="1">
              <a:off x="3075" y="1512"/>
              <a:ext cx="24" cy="2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4" name="Freeform 956"/>
            <p:cNvSpPr>
              <a:spLocks/>
            </p:cNvSpPr>
            <p:nvPr/>
          </p:nvSpPr>
          <p:spPr bwMode="auto">
            <a:xfrm>
              <a:off x="3113" y="2541"/>
              <a:ext cx="4" cy="32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0" y="63"/>
                </a:cxn>
                <a:cxn ang="0">
                  <a:pos x="8" y="1"/>
                </a:cxn>
                <a:cxn ang="0">
                  <a:pos x="0" y="0"/>
                </a:cxn>
                <a:cxn ang="0">
                  <a:pos x="0" y="63"/>
                </a:cxn>
              </a:cxnLst>
              <a:rect l="0" t="0" r="r" b="b"/>
              <a:pathLst>
                <a:path w="8" h="63">
                  <a:moveTo>
                    <a:pt x="0" y="63"/>
                  </a:moveTo>
                  <a:lnTo>
                    <a:pt x="0" y="63"/>
                  </a:lnTo>
                  <a:lnTo>
                    <a:pt x="8" y="1"/>
                  </a:lnTo>
                  <a:lnTo>
                    <a:pt x="0" y="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5" name="Line 957"/>
            <p:cNvSpPr>
              <a:spLocks noChangeShapeType="1"/>
            </p:cNvSpPr>
            <p:nvPr/>
          </p:nvSpPr>
          <p:spPr bwMode="auto">
            <a:xfrm flipV="1">
              <a:off x="3113" y="2542"/>
              <a:ext cx="4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6" name="Line 958"/>
            <p:cNvSpPr>
              <a:spLocks noChangeShapeType="1"/>
            </p:cNvSpPr>
            <p:nvPr/>
          </p:nvSpPr>
          <p:spPr bwMode="auto">
            <a:xfrm flipH="1" flipV="1">
              <a:off x="3113" y="2541"/>
              <a:ext cx="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7" name="Freeform 959"/>
            <p:cNvSpPr>
              <a:spLocks/>
            </p:cNvSpPr>
            <p:nvPr/>
          </p:nvSpPr>
          <p:spPr bwMode="auto">
            <a:xfrm>
              <a:off x="3108" y="2165"/>
              <a:ext cx="46" cy="377"/>
            </a:xfrm>
            <a:custGeom>
              <a:avLst/>
              <a:gdLst/>
              <a:ahLst/>
              <a:cxnLst>
                <a:cxn ang="0">
                  <a:pos x="9" y="753"/>
                </a:cxn>
                <a:cxn ang="0">
                  <a:pos x="17" y="754"/>
                </a:cxn>
                <a:cxn ang="0">
                  <a:pos x="92" y="19"/>
                </a:cxn>
                <a:cxn ang="0">
                  <a:pos x="0" y="0"/>
                </a:cxn>
                <a:cxn ang="0">
                  <a:pos x="9" y="753"/>
                </a:cxn>
              </a:cxnLst>
              <a:rect l="0" t="0" r="r" b="b"/>
              <a:pathLst>
                <a:path w="92" h="754">
                  <a:moveTo>
                    <a:pt x="9" y="753"/>
                  </a:moveTo>
                  <a:lnTo>
                    <a:pt x="17" y="754"/>
                  </a:lnTo>
                  <a:lnTo>
                    <a:pt x="92" y="19"/>
                  </a:lnTo>
                  <a:lnTo>
                    <a:pt x="0" y="0"/>
                  </a:lnTo>
                  <a:lnTo>
                    <a:pt x="9" y="75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8" name="Line 960"/>
            <p:cNvSpPr>
              <a:spLocks noChangeShapeType="1"/>
            </p:cNvSpPr>
            <p:nvPr/>
          </p:nvSpPr>
          <p:spPr bwMode="auto">
            <a:xfrm>
              <a:off x="3113" y="2541"/>
              <a:ext cx="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9" name="Line 961"/>
            <p:cNvSpPr>
              <a:spLocks noChangeShapeType="1"/>
            </p:cNvSpPr>
            <p:nvPr/>
          </p:nvSpPr>
          <p:spPr bwMode="auto">
            <a:xfrm flipV="1">
              <a:off x="3117" y="2175"/>
              <a:ext cx="37" cy="3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0" name="Line 962"/>
            <p:cNvSpPr>
              <a:spLocks noChangeShapeType="1"/>
            </p:cNvSpPr>
            <p:nvPr/>
          </p:nvSpPr>
          <p:spPr bwMode="auto">
            <a:xfrm flipH="1" flipV="1">
              <a:off x="3108" y="2165"/>
              <a:ext cx="46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1" name="Freeform 963"/>
            <p:cNvSpPr>
              <a:spLocks/>
            </p:cNvSpPr>
            <p:nvPr/>
          </p:nvSpPr>
          <p:spPr bwMode="auto">
            <a:xfrm>
              <a:off x="3103" y="1787"/>
              <a:ext cx="91" cy="388"/>
            </a:xfrm>
            <a:custGeom>
              <a:avLst/>
              <a:gdLst/>
              <a:ahLst/>
              <a:cxnLst>
                <a:cxn ang="0">
                  <a:pos x="12" y="756"/>
                </a:cxn>
                <a:cxn ang="0">
                  <a:pos x="104" y="775"/>
                </a:cxn>
                <a:cxn ang="0">
                  <a:pos x="182" y="32"/>
                </a:cxn>
                <a:cxn ang="0">
                  <a:pos x="0" y="0"/>
                </a:cxn>
                <a:cxn ang="0">
                  <a:pos x="12" y="756"/>
                </a:cxn>
              </a:cxnLst>
              <a:rect l="0" t="0" r="r" b="b"/>
              <a:pathLst>
                <a:path w="182" h="775">
                  <a:moveTo>
                    <a:pt x="12" y="756"/>
                  </a:moveTo>
                  <a:lnTo>
                    <a:pt x="104" y="775"/>
                  </a:lnTo>
                  <a:lnTo>
                    <a:pt x="182" y="32"/>
                  </a:lnTo>
                  <a:lnTo>
                    <a:pt x="0" y="0"/>
                  </a:lnTo>
                  <a:lnTo>
                    <a:pt x="12" y="75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2" name="Line 964"/>
            <p:cNvSpPr>
              <a:spLocks noChangeShapeType="1"/>
            </p:cNvSpPr>
            <p:nvPr/>
          </p:nvSpPr>
          <p:spPr bwMode="auto">
            <a:xfrm>
              <a:off x="3108" y="2165"/>
              <a:ext cx="46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3" name="Line 965"/>
            <p:cNvSpPr>
              <a:spLocks noChangeShapeType="1"/>
            </p:cNvSpPr>
            <p:nvPr/>
          </p:nvSpPr>
          <p:spPr bwMode="auto">
            <a:xfrm flipV="1">
              <a:off x="3154" y="1803"/>
              <a:ext cx="40" cy="3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4" name="Line 966"/>
            <p:cNvSpPr>
              <a:spLocks noChangeShapeType="1"/>
            </p:cNvSpPr>
            <p:nvPr/>
          </p:nvSpPr>
          <p:spPr bwMode="auto">
            <a:xfrm flipH="1" flipV="1">
              <a:off x="3103" y="1787"/>
              <a:ext cx="91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5" name="Freeform 967"/>
            <p:cNvSpPr>
              <a:spLocks/>
            </p:cNvSpPr>
            <p:nvPr/>
          </p:nvSpPr>
          <p:spPr bwMode="auto">
            <a:xfrm>
              <a:off x="3099" y="1512"/>
              <a:ext cx="121" cy="291"/>
            </a:xfrm>
            <a:custGeom>
              <a:avLst/>
              <a:gdLst/>
              <a:ahLst/>
              <a:cxnLst>
                <a:cxn ang="0">
                  <a:pos x="8" y="550"/>
                </a:cxn>
                <a:cxn ang="0">
                  <a:pos x="190" y="582"/>
                </a:cxn>
                <a:cxn ang="0">
                  <a:pos x="242" y="8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550"/>
                </a:cxn>
              </a:cxnLst>
              <a:rect l="0" t="0" r="r" b="b"/>
              <a:pathLst>
                <a:path w="242" h="582">
                  <a:moveTo>
                    <a:pt x="8" y="550"/>
                  </a:moveTo>
                  <a:lnTo>
                    <a:pt x="190" y="582"/>
                  </a:lnTo>
                  <a:lnTo>
                    <a:pt x="242" y="83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55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6" name="Line 968"/>
            <p:cNvSpPr>
              <a:spLocks noChangeShapeType="1"/>
            </p:cNvSpPr>
            <p:nvPr/>
          </p:nvSpPr>
          <p:spPr bwMode="auto">
            <a:xfrm>
              <a:off x="3103" y="1787"/>
              <a:ext cx="91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7" name="Line 969"/>
            <p:cNvSpPr>
              <a:spLocks noChangeShapeType="1"/>
            </p:cNvSpPr>
            <p:nvPr/>
          </p:nvSpPr>
          <p:spPr bwMode="auto">
            <a:xfrm flipV="1">
              <a:off x="3194" y="1554"/>
              <a:ext cx="26" cy="2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8" name="Line 970"/>
            <p:cNvSpPr>
              <a:spLocks noChangeShapeType="1"/>
            </p:cNvSpPr>
            <p:nvPr/>
          </p:nvSpPr>
          <p:spPr bwMode="auto">
            <a:xfrm flipH="1" flipV="1">
              <a:off x="3099" y="1512"/>
              <a:ext cx="121" cy="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9" name="Freeform 971"/>
            <p:cNvSpPr>
              <a:spLocks/>
            </p:cNvSpPr>
            <p:nvPr/>
          </p:nvSpPr>
          <p:spPr bwMode="auto">
            <a:xfrm>
              <a:off x="2994" y="2511"/>
              <a:ext cx="119" cy="144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0" y="288"/>
                </a:cxn>
                <a:cxn ang="0">
                  <a:pos x="238" y="125"/>
                </a:cxn>
                <a:cxn ang="0">
                  <a:pos x="238" y="62"/>
                </a:cxn>
                <a:cxn ang="0">
                  <a:pos x="27" y="0"/>
                </a:cxn>
                <a:cxn ang="0">
                  <a:pos x="0" y="288"/>
                </a:cxn>
              </a:cxnLst>
              <a:rect l="0" t="0" r="r" b="b"/>
              <a:pathLst>
                <a:path w="238" h="288">
                  <a:moveTo>
                    <a:pt x="0" y="288"/>
                  </a:moveTo>
                  <a:lnTo>
                    <a:pt x="0" y="288"/>
                  </a:lnTo>
                  <a:lnTo>
                    <a:pt x="238" y="125"/>
                  </a:lnTo>
                  <a:lnTo>
                    <a:pt x="238" y="62"/>
                  </a:lnTo>
                  <a:lnTo>
                    <a:pt x="27" y="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0" name="Line 972"/>
            <p:cNvSpPr>
              <a:spLocks noChangeShapeType="1"/>
            </p:cNvSpPr>
            <p:nvPr/>
          </p:nvSpPr>
          <p:spPr bwMode="auto">
            <a:xfrm flipV="1">
              <a:off x="2994" y="2573"/>
              <a:ext cx="119" cy="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1" name="Line 973"/>
            <p:cNvSpPr>
              <a:spLocks noChangeShapeType="1"/>
            </p:cNvSpPr>
            <p:nvPr/>
          </p:nvSpPr>
          <p:spPr bwMode="auto">
            <a:xfrm flipH="1" flipV="1">
              <a:off x="3008" y="2511"/>
              <a:ext cx="105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2" name="Line 974"/>
            <p:cNvSpPr>
              <a:spLocks noChangeShapeType="1"/>
            </p:cNvSpPr>
            <p:nvPr/>
          </p:nvSpPr>
          <p:spPr bwMode="auto">
            <a:xfrm flipH="1">
              <a:off x="2994" y="2511"/>
              <a:ext cx="14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3" name="Freeform 975"/>
            <p:cNvSpPr>
              <a:spLocks/>
            </p:cNvSpPr>
            <p:nvPr/>
          </p:nvSpPr>
          <p:spPr bwMode="auto">
            <a:xfrm>
              <a:off x="3008" y="2148"/>
              <a:ext cx="105" cy="393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211" y="788"/>
                </a:cxn>
                <a:cxn ang="0">
                  <a:pos x="202" y="35"/>
                </a:cxn>
                <a:cxn ang="0">
                  <a:pos x="67" y="0"/>
                </a:cxn>
                <a:cxn ang="0">
                  <a:pos x="0" y="726"/>
                </a:cxn>
              </a:cxnLst>
              <a:rect l="0" t="0" r="r" b="b"/>
              <a:pathLst>
                <a:path w="211" h="788">
                  <a:moveTo>
                    <a:pt x="0" y="726"/>
                  </a:moveTo>
                  <a:lnTo>
                    <a:pt x="211" y="788"/>
                  </a:lnTo>
                  <a:lnTo>
                    <a:pt x="202" y="35"/>
                  </a:lnTo>
                  <a:lnTo>
                    <a:pt x="67" y="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4" name="Line 976"/>
            <p:cNvSpPr>
              <a:spLocks noChangeShapeType="1"/>
            </p:cNvSpPr>
            <p:nvPr/>
          </p:nvSpPr>
          <p:spPr bwMode="auto">
            <a:xfrm>
              <a:off x="3008" y="2511"/>
              <a:ext cx="105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5" name="Line 977"/>
            <p:cNvSpPr>
              <a:spLocks noChangeShapeType="1"/>
            </p:cNvSpPr>
            <p:nvPr/>
          </p:nvSpPr>
          <p:spPr bwMode="auto">
            <a:xfrm flipH="1" flipV="1">
              <a:off x="3041" y="2148"/>
              <a:ext cx="67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6" name="Line 978"/>
            <p:cNvSpPr>
              <a:spLocks noChangeShapeType="1"/>
            </p:cNvSpPr>
            <p:nvPr/>
          </p:nvSpPr>
          <p:spPr bwMode="auto">
            <a:xfrm flipH="1">
              <a:off x="3008" y="2148"/>
              <a:ext cx="33" cy="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7" name="Freeform 979"/>
            <p:cNvSpPr>
              <a:spLocks/>
            </p:cNvSpPr>
            <p:nvPr/>
          </p:nvSpPr>
          <p:spPr bwMode="auto">
            <a:xfrm>
              <a:off x="3041" y="1781"/>
              <a:ext cx="67" cy="384"/>
            </a:xfrm>
            <a:custGeom>
              <a:avLst/>
              <a:gdLst/>
              <a:ahLst/>
              <a:cxnLst>
                <a:cxn ang="0">
                  <a:pos x="0" y="733"/>
                </a:cxn>
                <a:cxn ang="0">
                  <a:pos x="135" y="768"/>
                </a:cxn>
                <a:cxn ang="0">
                  <a:pos x="123" y="12"/>
                </a:cxn>
                <a:cxn ang="0">
                  <a:pos x="67" y="0"/>
                </a:cxn>
                <a:cxn ang="0">
                  <a:pos x="0" y="733"/>
                </a:cxn>
              </a:cxnLst>
              <a:rect l="0" t="0" r="r" b="b"/>
              <a:pathLst>
                <a:path w="135" h="768">
                  <a:moveTo>
                    <a:pt x="0" y="733"/>
                  </a:moveTo>
                  <a:lnTo>
                    <a:pt x="135" y="768"/>
                  </a:lnTo>
                  <a:lnTo>
                    <a:pt x="123" y="12"/>
                  </a:lnTo>
                  <a:lnTo>
                    <a:pt x="67" y="0"/>
                  </a:lnTo>
                  <a:lnTo>
                    <a:pt x="0" y="73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8" name="Line 980"/>
            <p:cNvSpPr>
              <a:spLocks noChangeShapeType="1"/>
            </p:cNvSpPr>
            <p:nvPr/>
          </p:nvSpPr>
          <p:spPr bwMode="auto">
            <a:xfrm>
              <a:off x="3041" y="2148"/>
              <a:ext cx="67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9" name="Line 981"/>
            <p:cNvSpPr>
              <a:spLocks noChangeShapeType="1"/>
            </p:cNvSpPr>
            <p:nvPr/>
          </p:nvSpPr>
          <p:spPr bwMode="auto">
            <a:xfrm flipH="1" flipV="1">
              <a:off x="3075" y="1781"/>
              <a:ext cx="28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0" name="Line 982"/>
            <p:cNvSpPr>
              <a:spLocks noChangeShapeType="1"/>
            </p:cNvSpPr>
            <p:nvPr/>
          </p:nvSpPr>
          <p:spPr bwMode="auto">
            <a:xfrm flipH="1">
              <a:off x="3041" y="1781"/>
              <a:ext cx="34" cy="3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1" name="Freeform 983"/>
            <p:cNvSpPr>
              <a:spLocks/>
            </p:cNvSpPr>
            <p:nvPr/>
          </p:nvSpPr>
          <p:spPr bwMode="auto">
            <a:xfrm>
              <a:off x="3075" y="1512"/>
              <a:ext cx="28" cy="275"/>
            </a:xfrm>
            <a:custGeom>
              <a:avLst/>
              <a:gdLst/>
              <a:ahLst/>
              <a:cxnLst>
                <a:cxn ang="0">
                  <a:pos x="0" y="538"/>
                </a:cxn>
                <a:cxn ang="0">
                  <a:pos x="56" y="550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0" y="538"/>
                </a:cxn>
              </a:cxnLst>
              <a:rect l="0" t="0" r="r" b="b"/>
              <a:pathLst>
                <a:path w="56" h="550">
                  <a:moveTo>
                    <a:pt x="0" y="538"/>
                  </a:moveTo>
                  <a:lnTo>
                    <a:pt x="56" y="55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0" y="538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2" name="Line 984"/>
            <p:cNvSpPr>
              <a:spLocks noChangeShapeType="1"/>
            </p:cNvSpPr>
            <p:nvPr/>
          </p:nvSpPr>
          <p:spPr bwMode="auto">
            <a:xfrm>
              <a:off x="3075" y="1781"/>
              <a:ext cx="28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3" name="Line 985"/>
            <p:cNvSpPr>
              <a:spLocks noChangeShapeType="1"/>
            </p:cNvSpPr>
            <p:nvPr/>
          </p:nvSpPr>
          <p:spPr bwMode="auto">
            <a:xfrm flipH="1">
              <a:off x="3075" y="1512"/>
              <a:ext cx="24" cy="2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4" name="Freeform 986"/>
            <p:cNvSpPr>
              <a:spLocks/>
            </p:cNvSpPr>
            <p:nvPr/>
          </p:nvSpPr>
          <p:spPr bwMode="auto">
            <a:xfrm>
              <a:off x="3229" y="2193"/>
              <a:ext cx="46" cy="328"/>
            </a:xfrm>
            <a:custGeom>
              <a:avLst/>
              <a:gdLst/>
              <a:ahLst/>
              <a:cxnLst>
                <a:cxn ang="0">
                  <a:pos x="11" y="656"/>
                </a:cxn>
                <a:cxn ang="0">
                  <a:pos x="11" y="656"/>
                </a:cxn>
                <a:cxn ang="0">
                  <a:pos x="92" y="15"/>
                </a:cxn>
                <a:cxn ang="0">
                  <a:pos x="0" y="0"/>
                </a:cxn>
                <a:cxn ang="0">
                  <a:pos x="11" y="656"/>
                </a:cxn>
              </a:cxnLst>
              <a:rect l="0" t="0" r="r" b="b"/>
              <a:pathLst>
                <a:path w="92" h="656">
                  <a:moveTo>
                    <a:pt x="11" y="656"/>
                  </a:moveTo>
                  <a:lnTo>
                    <a:pt x="11" y="656"/>
                  </a:lnTo>
                  <a:lnTo>
                    <a:pt x="92" y="15"/>
                  </a:lnTo>
                  <a:lnTo>
                    <a:pt x="0" y="0"/>
                  </a:lnTo>
                  <a:lnTo>
                    <a:pt x="11" y="65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5" name="Line 987"/>
            <p:cNvSpPr>
              <a:spLocks noChangeShapeType="1"/>
            </p:cNvSpPr>
            <p:nvPr/>
          </p:nvSpPr>
          <p:spPr bwMode="auto">
            <a:xfrm flipV="1">
              <a:off x="3235" y="2201"/>
              <a:ext cx="40" cy="3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6" name="Line 988"/>
            <p:cNvSpPr>
              <a:spLocks noChangeShapeType="1"/>
            </p:cNvSpPr>
            <p:nvPr/>
          </p:nvSpPr>
          <p:spPr bwMode="auto">
            <a:xfrm flipH="1" flipV="1">
              <a:off x="3229" y="2193"/>
              <a:ext cx="4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7" name="Freeform 989"/>
            <p:cNvSpPr>
              <a:spLocks/>
            </p:cNvSpPr>
            <p:nvPr/>
          </p:nvSpPr>
          <p:spPr bwMode="auto">
            <a:xfrm>
              <a:off x="3223" y="1810"/>
              <a:ext cx="99" cy="391"/>
            </a:xfrm>
            <a:custGeom>
              <a:avLst/>
              <a:gdLst/>
              <a:ahLst/>
              <a:cxnLst>
                <a:cxn ang="0">
                  <a:pos x="12" y="766"/>
                </a:cxn>
                <a:cxn ang="0">
                  <a:pos x="104" y="781"/>
                </a:cxn>
                <a:cxn ang="0">
                  <a:pos x="198" y="27"/>
                </a:cxn>
                <a:cxn ang="0">
                  <a:pos x="0" y="0"/>
                </a:cxn>
                <a:cxn ang="0">
                  <a:pos x="12" y="766"/>
                </a:cxn>
              </a:cxnLst>
              <a:rect l="0" t="0" r="r" b="b"/>
              <a:pathLst>
                <a:path w="198" h="781">
                  <a:moveTo>
                    <a:pt x="12" y="766"/>
                  </a:moveTo>
                  <a:lnTo>
                    <a:pt x="104" y="781"/>
                  </a:lnTo>
                  <a:lnTo>
                    <a:pt x="198" y="27"/>
                  </a:lnTo>
                  <a:lnTo>
                    <a:pt x="0" y="0"/>
                  </a:lnTo>
                  <a:lnTo>
                    <a:pt x="12" y="76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8" name="Line 990"/>
            <p:cNvSpPr>
              <a:spLocks noChangeShapeType="1"/>
            </p:cNvSpPr>
            <p:nvPr/>
          </p:nvSpPr>
          <p:spPr bwMode="auto">
            <a:xfrm>
              <a:off x="3229" y="2193"/>
              <a:ext cx="4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9" name="Line 991"/>
            <p:cNvSpPr>
              <a:spLocks noChangeShapeType="1"/>
            </p:cNvSpPr>
            <p:nvPr/>
          </p:nvSpPr>
          <p:spPr bwMode="auto">
            <a:xfrm flipV="1">
              <a:off x="3275" y="1823"/>
              <a:ext cx="47" cy="3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0" name="Line 992"/>
            <p:cNvSpPr>
              <a:spLocks noChangeShapeType="1"/>
            </p:cNvSpPr>
            <p:nvPr/>
          </p:nvSpPr>
          <p:spPr bwMode="auto">
            <a:xfrm flipH="1" flipV="1">
              <a:off x="3223" y="1810"/>
              <a:ext cx="99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1" name="Freeform 993"/>
            <p:cNvSpPr>
              <a:spLocks/>
            </p:cNvSpPr>
            <p:nvPr/>
          </p:nvSpPr>
          <p:spPr bwMode="auto">
            <a:xfrm>
              <a:off x="3220" y="1554"/>
              <a:ext cx="120" cy="269"/>
            </a:xfrm>
            <a:custGeom>
              <a:avLst/>
              <a:gdLst/>
              <a:ahLst/>
              <a:cxnLst>
                <a:cxn ang="0">
                  <a:pos x="8" y="513"/>
                </a:cxn>
                <a:cxn ang="0">
                  <a:pos x="206" y="540"/>
                </a:cxn>
                <a:cxn ang="0">
                  <a:pos x="240" y="25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513"/>
                </a:cxn>
              </a:cxnLst>
              <a:rect l="0" t="0" r="r" b="b"/>
              <a:pathLst>
                <a:path w="240" h="540">
                  <a:moveTo>
                    <a:pt x="8" y="513"/>
                  </a:moveTo>
                  <a:lnTo>
                    <a:pt x="206" y="540"/>
                  </a:lnTo>
                  <a:lnTo>
                    <a:pt x="240" y="255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51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2" name="Line 994"/>
            <p:cNvSpPr>
              <a:spLocks noChangeShapeType="1"/>
            </p:cNvSpPr>
            <p:nvPr/>
          </p:nvSpPr>
          <p:spPr bwMode="auto">
            <a:xfrm>
              <a:off x="3223" y="1810"/>
              <a:ext cx="99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3" name="Line 995"/>
            <p:cNvSpPr>
              <a:spLocks noChangeShapeType="1"/>
            </p:cNvSpPr>
            <p:nvPr/>
          </p:nvSpPr>
          <p:spPr bwMode="auto">
            <a:xfrm flipV="1">
              <a:off x="3322" y="1681"/>
              <a:ext cx="18" cy="1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4" name="Line 996"/>
            <p:cNvSpPr>
              <a:spLocks noChangeShapeType="1"/>
            </p:cNvSpPr>
            <p:nvPr/>
          </p:nvSpPr>
          <p:spPr bwMode="auto">
            <a:xfrm flipH="1" flipV="1">
              <a:off x="3220" y="1554"/>
              <a:ext cx="120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5" name="Freeform 997"/>
            <p:cNvSpPr>
              <a:spLocks/>
            </p:cNvSpPr>
            <p:nvPr/>
          </p:nvSpPr>
          <p:spPr bwMode="auto">
            <a:xfrm>
              <a:off x="3113" y="2542"/>
              <a:ext cx="45" cy="31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0" y="62"/>
                </a:cxn>
                <a:cxn ang="0">
                  <a:pos x="90" y="24"/>
                </a:cxn>
                <a:cxn ang="0">
                  <a:pos x="8" y="0"/>
                </a:cxn>
                <a:cxn ang="0">
                  <a:pos x="0" y="62"/>
                </a:cxn>
              </a:cxnLst>
              <a:rect l="0" t="0" r="r" b="b"/>
              <a:pathLst>
                <a:path w="90" h="62">
                  <a:moveTo>
                    <a:pt x="0" y="62"/>
                  </a:moveTo>
                  <a:lnTo>
                    <a:pt x="0" y="62"/>
                  </a:lnTo>
                  <a:lnTo>
                    <a:pt x="90" y="24"/>
                  </a:lnTo>
                  <a:lnTo>
                    <a:pt x="8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6" name="Line 998"/>
            <p:cNvSpPr>
              <a:spLocks noChangeShapeType="1"/>
            </p:cNvSpPr>
            <p:nvPr/>
          </p:nvSpPr>
          <p:spPr bwMode="auto">
            <a:xfrm flipV="1">
              <a:off x="3113" y="2554"/>
              <a:ext cx="45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7" name="Line 999"/>
            <p:cNvSpPr>
              <a:spLocks noChangeShapeType="1"/>
            </p:cNvSpPr>
            <p:nvPr/>
          </p:nvSpPr>
          <p:spPr bwMode="auto">
            <a:xfrm flipH="1" flipV="1">
              <a:off x="3117" y="2542"/>
              <a:ext cx="41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8" name="Line 1000"/>
            <p:cNvSpPr>
              <a:spLocks noChangeShapeType="1"/>
            </p:cNvSpPr>
            <p:nvPr/>
          </p:nvSpPr>
          <p:spPr bwMode="auto">
            <a:xfrm flipH="1">
              <a:off x="3113" y="2542"/>
              <a:ext cx="4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9" name="Freeform 1001"/>
            <p:cNvSpPr>
              <a:spLocks/>
            </p:cNvSpPr>
            <p:nvPr/>
          </p:nvSpPr>
          <p:spPr bwMode="auto">
            <a:xfrm>
              <a:off x="3117" y="2175"/>
              <a:ext cx="118" cy="379"/>
            </a:xfrm>
            <a:custGeom>
              <a:avLst/>
              <a:gdLst/>
              <a:ahLst/>
              <a:cxnLst>
                <a:cxn ang="0">
                  <a:pos x="0" y="735"/>
                </a:cxn>
                <a:cxn ang="0">
                  <a:pos x="82" y="759"/>
                </a:cxn>
                <a:cxn ang="0">
                  <a:pos x="236" y="693"/>
                </a:cxn>
                <a:cxn ang="0">
                  <a:pos x="225" y="37"/>
                </a:cxn>
                <a:cxn ang="0">
                  <a:pos x="75" y="0"/>
                </a:cxn>
                <a:cxn ang="0">
                  <a:pos x="0" y="735"/>
                </a:cxn>
              </a:cxnLst>
              <a:rect l="0" t="0" r="r" b="b"/>
              <a:pathLst>
                <a:path w="236" h="759">
                  <a:moveTo>
                    <a:pt x="0" y="735"/>
                  </a:moveTo>
                  <a:lnTo>
                    <a:pt x="82" y="759"/>
                  </a:lnTo>
                  <a:lnTo>
                    <a:pt x="236" y="693"/>
                  </a:lnTo>
                  <a:lnTo>
                    <a:pt x="225" y="37"/>
                  </a:lnTo>
                  <a:lnTo>
                    <a:pt x="75" y="0"/>
                  </a:lnTo>
                  <a:lnTo>
                    <a:pt x="0" y="735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0" name="Line 1002"/>
            <p:cNvSpPr>
              <a:spLocks noChangeShapeType="1"/>
            </p:cNvSpPr>
            <p:nvPr/>
          </p:nvSpPr>
          <p:spPr bwMode="auto">
            <a:xfrm>
              <a:off x="3117" y="2542"/>
              <a:ext cx="41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1" name="Line 1003"/>
            <p:cNvSpPr>
              <a:spLocks noChangeShapeType="1"/>
            </p:cNvSpPr>
            <p:nvPr/>
          </p:nvSpPr>
          <p:spPr bwMode="auto">
            <a:xfrm flipV="1">
              <a:off x="3158" y="2521"/>
              <a:ext cx="77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2" name="Line 1004"/>
            <p:cNvSpPr>
              <a:spLocks noChangeShapeType="1"/>
            </p:cNvSpPr>
            <p:nvPr/>
          </p:nvSpPr>
          <p:spPr bwMode="auto">
            <a:xfrm flipH="1" flipV="1">
              <a:off x="3154" y="2175"/>
              <a:ext cx="75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3" name="Line 1005"/>
            <p:cNvSpPr>
              <a:spLocks noChangeShapeType="1"/>
            </p:cNvSpPr>
            <p:nvPr/>
          </p:nvSpPr>
          <p:spPr bwMode="auto">
            <a:xfrm flipH="1">
              <a:off x="3117" y="2175"/>
              <a:ext cx="37" cy="3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4" name="Freeform 1006"/>
            <p:cNvSpPr>
              <a:spLocks/>
            </p:cNvSpPr>
            <p:nvPr/>
          </p:nvSpPr>
          <p:spPr bwMode="auto">
            <a:xfrm>
              <a:off x="3154" y="1803"/>
              <a:ext cx="75" cy="390"/>
            </a:xfrm>
            <a:custGeom>
              <a:avLst/>
              <a:gdLst/>
              <a:ahLst/>
              <a:cxnLst>
                <a:cxn ang="0">
                  <a:pos x="0" y="743"/>
                </a:cxn>
                <a:cxn ang="0">
                  <a:pos x="150" y="780"/>
                </a:cxn>
                <a:cxn ang="0">
                  <a:pos x="138" y="14"/>
                </a:cxn>
                <a:cxn ang="0">
                  <a:pos x="78" y="0"/>
                </a:cxn>
                <a:cxn ang="0">
                  <a:pos x="0" y="743"/>
                </a:cxn>
              </a:cxnLst>
              <a:rect l="0" t="0" r="r" b="b"/>
              <a:pathLst>
                <a:path w="150" h="780">
                  <a:moveTo>
                    <a:pt x="0" y="743"/>
                  </a:moveTo>
                  <a:lnTo>
                    <a:pt x="150" y="780"/>
                  </a:lnTo>
                  <a:lnTo>
                    <a:pt x="138" y="14"/>
                  </a:lnTo>
                  <a:lnTo>
                    <a:pt x="78" y="0"/>
                  </a:lnTo>
                  <a:lnTo>
                    <a:pt x="0" y="7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5" name="Line 1007"/>
            <p:cNvSpPr>
              <a:spLocks noChangeShapeType="1"/>
            </p:cNvSpPr>
            <p:nvPr/>
          </p:nvSpPr>
          <p:spPr bwMode="auto">
            <a:xfrm>
              <a:off x="3154" y="2175"/>
              <a:ext cx="75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008"/>
          <p:cNvGrpSpPr>
            <a:grpSpLocks/>
          </p:cNvGrpSpPr>
          <p:nvPr/>
        </p:nvGrpSpPr>
        <p:grpSpPr bwMode="auto">
          <a:xfrm>
            <a:off x="2417763" y="2466975"/>
            <a:ext cx="3271837" cy="2017713"/>
            <a:chOff x="1523" y="1554"/>
            <a:chExt cx="2061" cy="1271"/>
          </a:xfrm>
        </p:grpSpPr>
        <p:sp>
          <p:nvSpPr>
            <p:cNvPr id="64497" name="Line 1009"/>
            <p:cNvSpPr>
              <a:spLocks noChangeShapeType="1"/>
            </p:cNvSpPr>
            <p:nvPr/>
          </p:nvSpPr>
          <p:spPr bwMode="auto">
            <a:xfrm flipH="1" flipV="1">
              <a:off x="3194" y="1803"/>
              <a:ext cx="2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8" name="Line 1010"/>
            <p:cNvSpPr>
              <a:spLocks noChangeShapeType="1"/>
            </p:cNvSpPr>
            <p:nvPr/>
          </p:nvSpPr>
          <p:spPr bwMode="auto">
            <a:xfrm flipH="1">
              <a:off x="3154" y="1803"/>
              <a:ext cx="40" cy="3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9" name="Freeform 1011"/>
            <p:cNvSpPr>
              <a:spLocks/>
            </p:cNvSpPr>
            <p:nvPr/>
          </p:nvSpPr>
          <p:spPr bwMode="auto">
            <a:xfrm>
              <a:off x="3194" y="1554"/>
              <a:ext cx="29" cy="256"/>
            </a:xfrm>
            <a:custGeom>
              <a:avLst/>
              <a:gdLst/>
              <a:ahLst/>
              <a:cxnLst>
                <a:cxn ang="0">
                  <a:pos x="0" y="499"/>
                </a:cxn>
                <a:cxn ang="0">
                  <a:pos x="60" y="513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0" y="499"/>
                </a:cxn>
              </a:cxnLst>
              <a:rect l="0" t="0" r="r" b="b"/>
              <a:pathLst>
                <a:path w="60" h="513">
                  <a:moveTo>
                    <a:pt x="0" y="499"/>
                  </a:moveTo>
                  <a:lnTo>
                    <a:pt x="60" y="513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0" y="49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0" name="Line 1012"/>
            <p:cNvSpPr>
              <a:spLocks noChangeShapeType="1"/>
            </p:cNvSpPr>
            <p:nvPr/>
          </p:nvSpPr>
          <p:spPr bwMode="auto">
            <a:xfrm>
              <a:off x="3194" y="1803"/>
              <a:ext cx="2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1" name="Line 1013"/>
            <p:cNvSpPr>
              <a:spLocks noChangeShapeType="1"/>
            </p:cNvSpPr>
            <p:nvPr/>
          </p:nvSpPr>
          <p:spPr bwMode="auto">
            <a:xfrm flipH="1">
              <a:off x="3194" y="1554"/>
              <a:ext cx="26" cy="2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2" name="Freeform 1014"/>
            <p:cNvSpPr>
              <a:spLocks/>
            </p:cNvSpPr>
            <p:nvPr/>
          </p:nvSpPr>
          <p:spPr bwMode="auto">
            <a:xfrm>
              <a:off x="3362" y="2234"/>
              <a:ext cx="7" cy="38"/>
            </a:xfrm>
            <a:custGeom>
              <a:avLst/>
              <a:gdLst/>
              <a:ahLst/>
              <a:cxnLst>
                <a:cxn ang="0">
                  <a:pos x="4" y="75"/>
                </a:cxn>
                <a:cxn ang="0">
                  <a:pos x="4" y="75"/>
                </a:cxn>
                <a:cxn ang="0">
                  <a:pos x="0" y="0"/>
                </a:cxn>
                <a:cxn ang="0">
                  <a:pos x="16" y="4"/>
                </a:cxn>
                <a:cxn ang="0">
                  <a:pos x="4" y="75"/>
                </a:cxn>
              </a:cxnLst>
              <a:rect l="0" t="0" r="r" b="b"/>
              <a:pathLst>
                <a:path w="16" h="75">
                  <a:moveTo>
                    <a:pt x="4" y="75"/>
                  </a:moveTo>
                  <a:lnTo>
                    <a:pt x="4" y="75"/>
                  </a:lnTo>
                  <a:lnTo>
                    <a:pt x="0" y="0"/>
                  </a:lnTo>
                  <a:lnTo>
                    <a:pt x="16" y="4"/>
                  </a:lnTo>
                  <a:lnTo>
                    <a:pt x="4" y="75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3" name="Line 1015"/>
            <p:cNvSpPr>
              <a:spLocks noChangeShapeType="1"/>
            </p:cNvSpPr>
            <p:nvPr/>
          </p:nvSpPr>
          <p:spPr bwMode="auto">
            <a:xfrm>
              <a:off x="3362" y="2234"/>
              <a:ext cx="7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4" name="Line 1016"/>
            <p:cNvSpPr>
              <a:spLocks noChangeShapeType="1"/>
            </p:cNvSpPr>
            <p:nvPr/>
          </p:nvSpPr>
          <p:spPr bwMode="auto">
            <a:xfrm flipH="1">
              <a:off x="3364" y="2236"/>
              <a:ext cx="5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5" name="Freeform 1017"/>
            <p:cNvSpPr>
              <a:spLocks/>
            </p:cNvSpPr>
            <p:nvPr/>
          </p:nvSpPr>
          <p:spPr bwMode="auto">
            <a:xfrm>
              <a:off x="3345" y="1831"/>
              <a:ext cx="86" cy="405"/>
            </a:xfrm>
            <a:custGeom>
              <a:avLst/>
              <a:gdLst/>
              <a:ahLst/>
              <a:cxnLst>
                <a:cxn ang="0">
                  <a:pos x="48" y="810"/>
                </a:cxn>
                <a:cxn ang="0">
                  <a:pos x="32" y="806"/>
                </a:cxn>
                <a:cxn ang="0">
                  <a:pos x="0" y="0"/>
                </a:cxn>
                <a:cxn ang="0">
                  <a:pos x="171" y="40"/>
                </a:cxn>
                <a:cxn ang="0">
                  <a:pos x="48" y="810"/>
                </a:cxn>
              </a:cxnLst>
              <a:rect l="0" t="0" r="r" b="b"/>
              <a:pathLst>
                <a:path w="171" h="810">
                  <a:moveTo>
                    <a:pt x="48" y="810"/>
                  </a:moveTo>
                  <a:lnTo>
                    <a:pt x="32" y="806"/>
                  </a:lnTo>
                  <a:lnTo>
                    <a:pt x="0" y="0"/>
                  </a:lnTo>
                  <a:lnTo>
                    <a:pt x="171" y="40"/>
                  </a:lnTo>
                  <a:lnTo>
                    <a:pt x="48" y="81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6" name="Line 1018"/>
            <p:cNvSpPr>
              <a:spLocks noChangeShapeType="1"/>
            </p:cNvSpPr>
            <p:nvPr/>
          </p:nvSpPr>
          <p:spPr bwMode="auto">
            <a:xfrm flipH="1" flipV="1">
              <a:off x="3362" y="2234"/>
              <a:ext cx="7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7" name="Line 1019"/>
            <p:cNvSpPr>
              <a:spLocks noChangeShapeType="1"/>
            </p:cNvSpPr>
            <p:nvPr/>
          </p:nvSpPr>
          <p:spPr bwMode="auto">
            <a:xfrm>
              <a:off x="3345" y="1831"/>
              <a:ext cx="86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8" name="Line 1020"/>
            <p:cNvSpPr>
              <a:spLocks noChangeShapeType="1"/>
            </p:cNvSpPr>
            <p:nvPr/>
          </p:nvSpPr>
          <p:spPr bwMode="auto">
            <a:xfrm flipH="1">
              <a:off x="3369" y="1851"/>
              <a:ext cx="62" cy="3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9" name="Freeform 1021"/>
            <p:cNvSpPr>
              <a:spLocks/>
            </p:cNvSpPr>
            <p:nvPr/>
          </p:nvSpPr>
          <p:spPr bwMode="auto">
            <a:xfrm>
              <a:off x="3340" y="1629"/>
              <a:ext cx="126" cy="222"/>
            </a:xfrm>
            <a:custGeom>
              <a:avLst/>
              <a:gdLst/>
              <a:ahLst/>
              <a:cxnLst>
                <a:cxn ang="0">
                  <a:pos x="183" y="443"/>
                </a:cxn>
                <a:cxn ang="0">
                  <a:pos x="12" y="403"/>
                </a:cxn>
                <a:cxn ang="0">
                  <a:pos x="0" y="103"/>
                </a:cxn>
                <a:cxn ang="0">
                  <a:pos x="254" y="0"/>
                </a:cxn>
                <a:cxn ang="0">
                  <a:pos x="254" y="0"/>
                </a:cxn>
                <a:cxn ang="0">
                  <a:pos x="183" y="443"/>
                </a:cxn>
              </a:cxnLst>
              <a:rect l="0" t="0" r="r" b="b"/>
              <a:pathLst>
                <a:path w="254" h="443">
                  <a:moveTo>
                    <a:pt x="183" y="443"/>
                  </a:moveTo>
                  <a:lnTo>
                    <a:pt x="12" y="403"/>
                  </a:lnTo>
                  <a:lnTo>
                    <a:pt x="0" y="103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183" y="44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0" name="Line 1022"/>
            <p:cNvSpPr>
              <a:spLocks noChangeShapeType="1"/>
            </p:cNvSpPr>
            <p:nvPr/>
          </p:nvSpPr>
          <p:spPr bwMode="auto">
            <a:xfrm flipH="1" flipV="1">
              <a:off x="3345" y="1831"/>
              <a:ext cx="86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1" name="Line 1023"/>
            <p:cNvSpPr>
              <a:spLocks noChangeShapeType="1"/>
            </p:cNvSpPr>
            <p:nvPr/>
          </p:nvSpPr>
          <p:spPr bwMode="auto">
            <a:xfrm flipV="1">
              <a:off x="3340" y="1629"/>
              <a:ext cx="126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2" name="Line 1024"/>
            <p:cNvSpPr>
              <a:spLocks noChangeShapeType="1"/>
            </p:cNvSpPr>
            <p:nvPr/>
          </p:nvSpPr>
          <p:spPr bwMode="auto">
            <a:xfrm flipH="1">
              <a:off x="3431" y="1629"/>
              <a:ext cx="35" cy="2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3" name="Freeform 1025"/>
            <p:cNvSpPr>
              <a:spLocks/>
            </p:cNvSpPr>
            <p:nvPr/>
          </p:nvSpPr>
          <p:spPr bwMode="auto">
            <a:xfrm>
              <a:off x="3235" y="2201"/>
              <a:ext cx="129" cy="320"/>
            </a:xfrm>
            <a:custGeom>
              <a:avLst/>
              <a:gdLst/>
              <a:ahLst/>
              <a:cxnLst>
                <a:cxn ang="0">
                  <a:pos x="0" y="641"/>
                </a:cxn>
                <a:cxn ang="0">
                  <a:pos x="0" y="641"/>
                </a:cxn>
                <a:cxn ang="0">
                  <a:pos x="257" y="142"/>
                </a:cxn>
                <a:cxn ang="0">
                  <a:pos x="253" y="67"/>
                </a:cxn>
                <a:cxn ang="0">
                  <a:pos x="81" y="0"/>
                </a:cxn>
                <a:cxn ang="0">
                  <a:pos x="0" y="641"/>
                </a:cxn>
              </a:cxnLst>
              <a:rect l="0" t="0" r="r" b="b"/>
              <a:pathLst>
                <a:path w="257" h="641">
                  <a:moveTo>
                    <a:pt x="0" y="641"/>
                  </a:moveTo>
                  <a:lnTo>
                    <a:pt x="0" y="641"/>
                  </a:lnTo>
                  <a:lnTo>
                    <a:pt x="257" y="142"/>
                  </a:lnTo>
                  <a:lnTo>
                    <a:pt x="253" y="67"/>
                  </a:lnTo>
                  <a:lnTo>
                    <a:pt x="81" y="0"/>
                  </a:lnTo>
                  <a:lnTo>
                    <a:pt x="0" y="64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4" name="Line 1026"/>
            <p:cNvSpPr>
              <a:spLocks noChangeShapeType="1"/>
            </p:cNvSpPr>
            <p:nvPr/>
          </p:nvSpPr>
          <p:spPr bwMode="auto">
            <a:xfrm flipV="1">
              <a:off x="3235" y="2272"/>
              <a:ext cx="129" cy="2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5" name="Line 1027"/>
            <p:cNvSpPr>
              <a:spLocks noChangeShapeType="1"/>
            </p:cNvSpPr>
            <p:nvPr/>
          </p:nvSpPr>
          <p:spPr bwMode="auto">
            <a:xfrm flipH="1" flipV="1">
              <a:off x="3275" y="2201"/>
              <a:ext cx="87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6" name="Line 1028"/>
            <p:cNvSpPr>
              <a:spLocks noChangeShapeType="1"/>
            </p:cNvSpPr>
            <p:nvPr/>
          </p:nvSpPr>
          <p:spPr bwMode="auto">
            <a:xfrm flipH="1">
              <a:off x="3235" y="2201"/>
              <a:ext cx="40" cy="3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7" name="Freeform 1029"/>
            <p:cNvSpPr>
              <a:spLocks/>
            </p:cNvSpPr>
            <p:nvPr/>
          </p:nvSpPr>
          <p:spPr bwMode="auto">
            <a:xfrm>
              <a:off x="3275" y="1823"/>
              <a:ext cx="87" cy="411"/>
            </a:xfrm>
            <a:custGeom>
              <a:avLst/>
              <a:gdLst/>
              <a:ahLst/>
              <a:cxnLst>
                <a:cxn ang="0">
                  <a:pos x="0" y="754"/>
                </a:cxn>
                <a:cxn ang="0">
                  <a:pos x="172" y="821"/>
                </a:cxn>
                <a:cxn ang="0">
                  <a:pos x="140" y="15"/>
                </a:cxn>
                <a:cxn ang="0">
                  <a:pos x="94" y="0"/>
                </a:cxn>
                <a:cxn ang="0">
                  <a:pos x="0" y="754"/>
                </a:cxn>
              </a:cxnLst>
              <a:rect l="0" t="0" r="r" b="b"/>
              <a:pathLst>
                <a:path w="172" h="821">
                  <a:moveTo>
                    <a:pt x="0" y="754"/>
                  </a:moveTo>
                  <a:lnTo>
                    <a:pt x="172" y="821"/>
                  </a:lnTo>
                  <a:lnTo>
                    <a:pt x="140" y="15"/>
                  </a:lnTo>
                  <a:lnTo>
                    <a:pt x="94" y="0"/>
                  </a:lnTo>
                  <a:lnTo>
                    <a:pt x="0" y="75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8" name="Line 1030"/>
            <p:cNvSpPr>
              <a:spLocks noChangeShapeType="1"/>
            </p:cNvSpPr>
            <p:nvPr/>
          </p:nvSpPr>
          <p:spPr bwMode="auto">
            <a:xfrm>
              <a:off x="3275" y="2201"/>
              <a:ext cx="87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9" name="Line 1031"/>
            <p:cNvSpPr>
              <a:spLocks noChangeShapeType="1"/>
            </p:cNvSpPr>
            <p:nvPr/>
          </p:nvSpPr>
          <p:spPr bwMode="auto">
            <a:xfrm flipH="1" flipV="1">
              <a:off x="3322" y="1823"/>
              <a:ext cx="23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0" name="Line 1032"/>
            <p:cNvSpPr>
              <a:spLocks noChangeShapeType="1"/>
            </p:cNvSpPr>
            <p:nvPr/>
          </p:nvSpPr>
          <p:spPr bwMode="auto">
            <a:xfrm flipH="1">
              <a:off x="3275" y="1823"/>
              <a:ext cx="47" cy="3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Freeform 1033"/>
            <p:cNvSpPr>
              <a:spLocks/>
            </p:cNvSpPr>
            <p:nvPr/>
          </p:nvSpPr>
          <p:spPr bwMode="auto">
            <a:xfrm>
              <a:off x="3322" y="1681"/>
              <a:ext cx="23" cy="150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46" y="30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0" y="285"/>
                </a:cxn>
              </a:cxnLst>
              <a:rect l="0" t="0" r="r" b="b"/>
              <a:pathLst>
                <a:path w="46" h="300">
                  <a:moveTo>
                    <a:pt x="0" y="285"/>
                  </a:moveTo>
                  <a:lnTo>
                    <a:pt x="46" y="30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2" name="Line 1034"/>
            <p:cNvSpPr>
              <a:spLocks noChangeShapeType="1"/>
            </p:cNvSpPr>
            <p:nvPr/>
          </p:nvSpPr>
          <p:spPr bwMode="auto">
            <a:xfrm>
              <a:off x="3322" y="1823"/>
              <a:ext cx="23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3" name="Line 1035"/>
            <p:cNvSpPr>
              <a:spLocks noChangeShapeType="1"/>
            </p:cNvSpPr>
            <p:nvPr/>
          </p:nvSpPr>
          <p:spPr bwMode="auto">
            <a:xfrm flipH="1">
              <a:off x="3322" y="1681"/>
              <a:ext cx="18" cy="1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4" name="Freeform 1036"/>
            <p:cNvSpPr>
              <a:spLocks/>
            </p:cNvSpPr>
            <p:nvPr/>
          </p:nvSpPr>
          <p:spPr bwMode="auto">
            <a:xfrm>
              <a:off x="3364" y="2236"/>
              <a:ext cx="23" cy="36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0" y="71"/>
                </a:cxn>
                <a:cxn ang="0">
                  <a:pos x="46" y="4"/>
                </a:cxn>
                <a:cxn ang="0">
                  <a:pos x="12" y="0"/>
                </a:cxn>
                <a:cxn ang="0">
                  <a:pos x="0" y="71"/>
                </a:cxn>
              </a:cxnLst>
              <a:rect l="0" t="0" r="r" b="b"/>
              <a:pathLst>
                <a:path w="46" h="71">
                  <a:moveTo>
                    <a:pt x="0" y="71"/>
                  </a:moveTo>
                  <a:lnTo>
                    <a:pt x="0" y="71"/>
                  </a:lnTo>
                  <a:lnTo>
                    <a:pt x="46" y="4"/>
                  </a:lnTo>
                  <a:lnTo>
                    <a:pt x="12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5" name="Line 1037"/>
            <p:cNvSpPr>
              <a:spLocks noChangeShapeType="1"/>
            </p:cNvSpPr>
            <p:nvPr/>
          </p:nvSpPr>
          <p:spPr bwMode="auto">
            <a:xfrm flipH="1" flipV="1">
              <a:off x="3369" y="2236"/>
              <a:ext cx="1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Line 1038"/>
            <p:cNvSpPr>
              <a:spLocks noChangeShapeType="1"/>
            </p:cNvSpPr>
            <p:nvPr/>
          </p:nvSpPr>
          <p:spPr bwMode="auto">
            <a:xfrm flipH="1">
              <a:off x="3364" y="2236"/>
              <a:ext cx="5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7" name="Freeform 1039"/>
            <p:cNvSpPr>
              <a:spLocks/>
            </p:cNvSpPr>
            <p:nvPr/>
          </p:nvSpPr>
          <p:spPr bwMode="auto">
            <a:xfrm>
              <a:off x="3369" y="1851"/>
              <a:ext cx="215" cy="387"/>
            </a:xfrm>
            <a:custGeom>
              <a:avLst/>
              <a:gdLst/>
              <a:ahLst/>
              <a:cxnLst>
                <a:cxn ang="0">
                  <a:pos x="0" y="770"/>
                </a:cxn>
                <a:cxn ang="0">
                  <a:pos x="34" y="774"/>
                </a:cxn>
                <a:cxn ang="0">
                  <a:pos x="430" y="181"/>
                </a:cxn>
                <a:cxn ang="0">
                  <a:pos x="367" y="14"/>
                </a:cxn>
                <a:cxn ang="0">
                  <a:pos x="123" y="0"/>
                </a:cxn>
                <a:cxn ang="0">
                  <a:pos x="0" y="770"/>
                </a:cxn>
              </a:cxnLst>
              <a:rect l="0" t="0" r="r" b="b"/>
              <a:pathLst>
                <a:path w="430" h="774">
                  <a:moveTo>
                    <a:pt x="0" y="770"/>
                  </a:moveTo>
                  <a:lnTo>
                    <a:pt x="34" y="774"/>
                  </a:lnTo>
                  <a:lnTo>
                    <a:pt x="430" y="181"/>
                  </a:lnTo>
                  <a:lnTo>
                    <a:pt x="367" y="14"/>
                  </a:lnTo>
                  <a:lnTo>
                    <a:pt x="123" y="0"/>
                  </a:lnTo>
                  <a:lnTo>
                    <a:pt x="0" y="77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Line 1040"/>
            <p:cNvSpPr>
              <a:spLocks noChangeShapeType="1"/>
            </p:cNvSpPr>
            <p:nvPr/>
          </p:nvSpPr>
          <p:spPr bwMode="auto">
            <a:xfrm>
              <a:off x="3369" y="2236"/>
              <a:ext cx="1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Line 1041"/>
            <p:cNvSpPr>
              <a:spLocks noChangeShapeType="1"/>
            </p:cNvSpPr>
            <p:nvPr/>
          </p:nvSpPr>
          <p:spPr bwMode="auto">
            <a:xfrm flipH="1" flipV="1">
              <a:off x="3553" y="1858"/>
              <a:ext cx="31" cy="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Line 1042"/>
            <p:cNvSpPr>
              <a:spLocks noChangeShapeType="1"/>
            </p:cNvSpPr>
            <p:nvPr/>
          </p:nvSpPr>
          <p:spPr bwMode="auto">
            <a:xfrm flipH="1" flipV="1">
              <a:off x="3431" y="1851"/>
              <a:ext cx="122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1" name="Line 1043"/>
            <p:cNvSpPr>
              <a:spLocks noChangeShapeType="1"/>
            </p:cNvSpPr>
            <p:nvPr/>
          </p:nvSpPr>
          <p:spPr bwMode="auto">
            <a:xfrm flipH="1">
              <a:off x="3369" y="1851"/>
              <a:ext cx="62" cy="3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Freeform 1044"/>
            <p:cNvSpPr>
              <a:spLocks/>
            </p:cNvSpPr>
            <p:nvPr/>
          </p:nvSpPr>
          <p:spPr bwMode="auto">
            <a:xfrm>
              <a:off x="3431" y="1629"/>
              <a:ext cx="122" cy="229"/>
            </a:xfrm>
            <a:custGeom>
              <a:avLst/>
              <a:gdLst/>
              <a:ahLst/>
              <a:cxnLst>
                <a:cxn ang="0">
                  <a:pos x="0" y="443"/>
                </a:cxn>
                <a:cxn ang="0">
                  <a:pos x="244" y="457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0" y="443"/>
                </a:cxn>
              </a:cxnLst>
              <a:rect l="0" t="0" r="r" b="b"/>
              <a:pathLst>
                <a:path w="244" h="457">
                  <a:moveTo>
                    <a:pt x="0" y="443"/>
                  </a:moveTo>
                  <a:lnTo>
                    <a:pt x="244" y="457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0" y="44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Line 1045"/>
            <p:cNvSpPr>
              <a:spLocks noChangeShapeType="1"/>
            </p:cNvSpPr>
            <p:nvPr/>
          </p:nvSpPr>
          <p:spPr bwMode="auto">
            <a:xfrm>
              <a:off x="3431" y="1851"/>
              <a:ext cx="122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4" name="Line 1046"/>
            <p:cNvSpPr>
              <a:spLocks noChangeShapeType="1"/>
            </p:cNvSpPr>
            <p:nvPr/>
          </p:nvSpPr>
          <p:spPr bwMode="auto">
            <a:xfrm flipH="1" flipV="1">
              <a:off x="3466" y="1629"/>
              <a:ext cx="87" cy="2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5" name="Line 1047"/>
            <p:cNvSpPr>
              <a:spLocks noChangeShapeType="1"/>
            </p:cNvSpPr>
            <p:nvPr/>
          </p:nvSpPr>
          <p:spPr bwMode="auto">
            <a:xfrm flipH="1">
              <a:off x="3431" y="1629"/>
              <a:ext cx="35" cy="2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6" name="Freeform 1048"/>
            <p:cNvSpPr>
              <a:spLocks/>
            </p:cNvSpPr>
            <p:nvPr/>
          </p:nvSpPr>
          <p:spPr bwMode="auto">
            <a:xfrm>
              <a:off x="3443" y="2621"/>
              <a:ext cx="53" cy="149"/>
            </a:xfrm>
            <a:custGeom>
              <a:avLst/>
              <a:gdLst/>
              <a:ahLst/>
              <a:cxnLst>
                <a:cxn ang="0">
                  <a:pos x="67" y="297"/>
                </a:cxn>
                <a:cxn ang="0">
                  <a:pos x="67" y="297"/>
                </a:cxn>
                <a:cxn ang="0">
                  <a:pos x="0" y="0"/>
                </a:cxn>
                <a:cxn ang="0">
                  <a:pos x="105" y="6"/>
                </a:cxn>
                <a:cxn ang="0">
                  <a:pos x="67" y="297"/>
                </a:cxn>
              </a:cxnLst>
              <a:rect l="0" t="0" r="r" b="b"/>
              <a:pathLst>
                <a:path w="105" h="297">
                  <a:moveTo>
                    <a:pt x="67" y="297"/>
                  </a:moveTo>
                  <a:lnTo>
                    <a:pt x="67" y="297"/>
                  </a:lnTo>
                  <a:lnTo>
                    <a:pt x="0" y="0"/>
                  </a:lnTo>
                  <a:lnTo>
                    <a:pt x="105" y="6"/>
                  </a:lnTo>
                  <a:lnTo>
                    <a:pt x="67" y="29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7" name="Line 1049"/>
            <p:cNvSpPr>
              <a:spLocks noChangeShapeType="1"/>
            </p:cNvSpPr>
            <p:nvPr/>
          </p:nvSpPr>
          <p:spPr bwMode="auto">
            <a:xfrm flipH="1" flipV="1">
              <a:off x="3443" y="2621"/>
              <a:ext cx="34" cy="1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8" name="Line 1050"/>
            <p:cNvSpPr>
              <a:spLocks noChangeShapeType="1"/>
            </p:cNvSpPr>
            <p:nvPr/>
          </p:nvSpPr>
          <p:spPr bwMode="auto">
            <a:xfrm>
              <a:off x="3443" y="2621"/>
              <a:ext cx="53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9" name="Line 1051"/>
            <p:cNvSpPr>
              <a:spLocks noChangeShapeType="1"/>
            </p:cNvSpPr>
            <p:nvPr/>
          </p:nvSpPr>
          <p:spPr bwMode="auto">
            <a:xfrm flipH="1">
              <a:off x="3477" y="2624"/>
              <a:ext cx="19" cy="1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0" name="Freeform 1052"/>
            <p:cNvSpPr>
              <a:spLocks/>
            </p:cNvSpPr>
            <p:nvPr/>
          </p:nvSpPr>
          <p:spPr bwMode="auto">
            <a:xfrm>
              <a:off x="3364" y="2238"/>
              <a:ext cx="181" cy="386"/>
            </a:xfrm>
            <a:custGeom>
              <a:avLst/>
              <a:gdLst/>
              <a:ahLst/>
              <a:cxnLst>
                <a:cxn ang="0">
                  <a:pos x="265" y="772"/>
                </a:cxn>
                <a:cxn ang="0">
                  <a:pos x="160" y="766"/>
                </a:cxn>
                <a:cxn ang="0">
                  <a:pos x="0" y="67"/>
                </a:cxn>
                <a:cxn ang="0">
                  <a:pos x="46" y="0"/>
                </a:cxn>
                <a:cxn ang="0">
                  <a:pos x="363" y="13"/>
                </a:cxn>
                <a:cxn ang="0">
                  <a:pos x="265" y="772"/>
                </a:cxn>
              </a:cxnLst>
              <a:rect l="0" t="0" r="r" b="b"/>
              <a:pathLst>
                <a:path w="363" h="772">
                  <a:moveTo>
                    <a:pt x="265" y="772"/>
                  </a:moveTo>
                  <a:lnTo>
                    <a:pt x="160" y="766"/>
                  </a:lnTo>
                  <a:lnTo>
                    <a:pt x="0" y="67"/>
                  </a:lnTo>
                  <a:lnTo>
                    <a:pt x="46" y="0"/>
                  </a:lnTo>
                  <a:lnTo>
                    <a:pt x="363" y="13"/>
                  </a:lnTo>
                  <a:lnTo>
                    <a:pt x="265" y="77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1" name="Line 1053"/>
            <p:cNvSpPr>
              <a:spLocks noChangeShapeType="1"/>
            </p:cNvSpPr>
            <p:nvPr/>
          </p:nvSpPr>
          <p:spPr bwMode="auto">
            <a:xfrm flipH="1" flipV="1">
              <a:off x="3443" y="2621"/>
              <a:ext cx="53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2" name="Line 1054"/>
            <p:cNvSpPr>
              <a:spLocks noChangeShapeType="1"/>
            </p:cNvSpPr>
            <p:nvPr/>
          </p:nvSpPr>
          <p:spPr bwMode="auto">
            <a:xfrm flipH="1" flipV="1">
              <a:off x="3364" y="2272"/>
              <a:ext cx="79" cy="3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3" name="Line 1055"/>
            <p:cNvSpPr>
              <a:spLocks noChangeShapeType="1"/>
            </p:cNvSpPr>
            <p:nvPr/>
          </p:nvSpPr>
          <p:spPr bwMode="auto">
            <a:xfrm>
              <a:off x="3387" y="2238"/>
              <a:ext cx="158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4" name="Line 1056"/>
            <p:cNvSpPr>
              <a:spLocks noChangeShapeType="1"/>
            </p:cNvSpPr>
            <p:nvPr/>
          </p:nvSpPr>
          <p:spPr bwMode="auto">
            <a:xfrm flipH="1">
              <a:off x="3496" y="2245"/>
              <a:ext cx="49" cy="3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5" name="Freeform 1057"/>
            <p:cNvSpPr>
              <a:spLocks/>
            </p:cNvSpPr>
            <p:nvPr/>
          </p:nvSpPr>
          <p:spPr bwMode="auto">
            <a:xfrm>
              <a:off x="3387" y="1941"/>
              <a:ext cx="197" cy="304"/>
            </a:xfrm>
            <a:custGeom>
              <a:avLst/>
              <a:gdLst/>
              <a:ahLst/>
              <a:cxnLst>
                <a:cxn ang="0">
                  <a:pos x="317" y="606"/>
                </a:cxn>
                <a:cxn ang="0">
                  <a:pos x="0" y="593"/>
                </a:cxn>
                <a:cxn ang="0">
                  <a:pos x="396" y="0"/>
                </a:cxn>
                <a:cxn ang="0">
                  <a:pos x="396" y="0"/>
                </a:cxn>
                <a:cxn ang="0">
                  <a:pos x="317" y="606"/>
                </a:cxn>
              </a:cxnLst>
              <a:rect l="0" t="0" r="r" b="b"/>
              <a:pathLst>
                <a:path w="396" h="606">
                  <a:moveTo>
                    <a:pt x="317" y="606"/>
                  </a:moveTo>
                  <a:lnTo>
                    <a:pt x="0" y="593"/>
                  </a:lnTo>
                  <a:lnTo>
                    <a:pt x="396" y="0"/>
                  </a:lnTo>
                  <a:lnTo>
                    <a:pt x="396" y="0"/>
                  </a:lnTo>
                  <a:lnTo>
                    <a:pt x="317" y="60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6" name="Line 1058"/>
            <p:cNvSpPr>
              <a:spLocks noChangeShapeType="1"/>
            </p:cNvSpPr>
            <p:nvPr/>
          </p:nvSpPr>
          <p:spPr bwMode="auto">
            <a:xfrm flipH="1" flipV="1">
              <a:off x="3387" y="2238"/>
              <a:ext cx="158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7" name="Line 1059"/>
            <p:cNvSpPr>
              <a:spLocks noChangeShapeType="1"/>
            </p:cNvSpPr>
            <p:nvPr/>
          </p:nvSpPr>
          <p:spPr bwMode="auto">
            <a:xfrm flipH="1">
              <a:off x="3545" y="1941"/>
              <a:ext cx="39" cy="3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8" name="Freeform 1060"/>
            <p:cNvSpPr>
              <a:spLocks/>
            </p:cNvSpPr>
            <p:nvPr/>
          </p:nvSpPr>
          <p:spPr bwMode="auto">
            <a:xfrm>
              <a:off x="1718" y="1705"/>
              <a:ext cx="194" cy="67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199" y="135"/>
                </a:cxn>
                <a:cxn ang="0">
                  <a:pos x="387" y="108"/>
                </a:cxn>
                <a:cxn ang="0">
                  <a:pos x="188" y="0"/>
                </a:cxn>
                <a:cxn ang="0">
                  <a:pos x="0" y="37"/>
                </a:cxn>
              </a:cxnLst>
              <a:rect l="0" t="0" r="r" b="b"/>
              <a:pathLst>
                <a:path w="387" h="135">
                  <a:moveTo>
                    <a:pt x="0" y="37"/>
                  </a:moveTo>
                  <a:lnTo>
                    <a:pt x="199" y="135"/>
                  </a:lnTo>
                  <a:lnTo>
                    <a:pt x="387" y="108"/>
                  </a:lnTo>
                  <a:lnTo>
                    <a:pt x="188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9" name="Freeform 1061"/>
            <p:cNvSpPr>
              <a:spLocks/>
            </p:cNvSpPr>
            <p:nvPr/>
          </p:nvSpPr>
          <p:spPr bwMode="auto">
            <a:xfrm>
              <a:off x="1818" y="1759"/>
              <a:ext cx="196" cy="50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04" y="100"/>
                </a:cxn>
                <a:cxn ang="0">
                  <a:pos x="392" y="82"/>
                </a:cxn>
                <a:cxn ang="0">
                  <a:pos x="188" y="0"/>
                </a:cxn>
                <a:cxn ang="0">
                  <a:pos x="0" y="27"/>
                </a:cxn>
              </a:cxnLst>
              <a:rect l="0" t="0" r="r" b="b"/>
              <a:pathLst>
                <a:path w="392" h="100">
                  <a:moveTo>
                    <a:pt x="0" y="27"/>
                  </a:moveTo>
                  <a:lnTo>
                    <a:pt x="204" y="100"/>
                  </a:lnTo>
                  <a:lnTo>
                    <a:pt x="392" y="82"/>
                  </a:lnTo>
                  <a:lnTo>
                    <a:pt x="188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0" name="Freeform 1062"/>
            <p:cNvSpPr>
              <a:spLocks/>
            </p:cNvSpPr>
            <p:nvPr/>
          </p:nvSpPr>
          <p:spPr bwMode="auto">
            <a:xfrm>
              <a:off x="2080" y="1973"/>
              <a:ext cx="38" cy="12"/>
            </a:xfrm>
            <a:custGeom>
              <a:avLst/>
              <a:gdLst/>
              <a:ahLst/>
              <a:cxnLst>
                <a:cxn ang="0">
                  <a:pos x="75" y="19"/>
                </a:cxn>
                <a:cxn ang="0">
                  <a:pos x="75" y="19"/>
                </a:cxn>
                <a:cxn ang="0">
                  <a:pos x="0" y="23"/>
                </a:cxn>
                <a:cxn ang="0">
                  <a:pos x="66" y="0"/>
                </a:cxn>
                <a:cxn ang="0">
                  <a:pos x="75" y="19"/>
                </a:cxn>
              </a:cxnLst>
              <a:rect l="0" t="0" r="r" b="b"/>
              <a:pathLst>
                <a:path w="75" h="23">
                  <a:moveTo>
                    <a:pt x="75" y="19"/>
                  </a:moveTo>
                  <a:lnTo>
                    <a:pt x="75" y="19"/>
                  </a:lnTo>
                  <a:lnTo>
                    <a:pt x="0" y="23"/>
                  </a:lnTo>
                  <a:lnTo>
                    <a:pt x="66" y="0"/>
                  </a:lnTo>
                  <a:lnTo>
                    <a:pt x="75" y="1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1" name="Line 1063"/>
            <p:cNvSpPr>
              <a:spLocks noChangeShapeType="1"/>
            </p:cNvSpPr>
            <p:nvPr/>
          </p:nvSpPr>
          <p:spPr bwMode="auto">
            <a:xfrm flipH="1">
              <a:off x="2080" y="1983"/>
              <a:ext cx="3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2" name="Line 1064"/>
            <p:cNvSpPr>
              <a:spLocks noChangeShapeType="1"/>
            </p:cNvSpPr>
            <p:nvPr/>
          </p:nvSpPr>
          <p:spPr bwMode="auto">
            <a:xfrm flipV="1">
              <a:off x="2080" y="1973"/>
              <a:ext cx="33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3" name="Line 1065"/>
            <p:cNvSpPr>
              <a:spLocks noChangeShapeType="1"/>
            </p:cNvSpPr>
            <p:nvPr/>
          </p:nvSpPr>
          <p:spPr bwMode="auto">
            <a:xfrm>
              <a:off x="2113" y="1973"/>
              <a:ext cx="5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4" name="Freeform 1066"/>
            <p:cNvSpPr>
              <a:spLocks/>
            </p:cNvSpPr>
            <p:nvPr/>
          </p:nvSpPr>
          <p:spPr bwMode="auto">
            <a:xfrm>
              <a:off x="2014" y="1800"/>
              <a:ext cx="99" cy="188"/>
            </a:xfrm>
            <a:custGeom>
              <a:avLst/>
              <a:gdLst/>
              <a:ahLst/>
              <a:cxnLst>
                <a:cxn ang="0">
                  <a:pos x="198" y="346"/>
                </a:cxn>
                <a:cxn ang="0">
                  <a:pos x="132" y="369"/>
                </a:cxn>
                <a:cxn ang="0">
                  <a:pos x="21" y="3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98" y="346"/>
                </a:cxn>
              </a:cxnLst>
              <a:rect l="0" t="0" r="r" b="b"/>
              <a:pathLst>
                <a:path w="198" h="377">
                  <a:moveTo>
                    <a:pt x="198" y="346"/>
                  </a:moveTo>
                  <a:lnTo>
                    <a:pt x="132" y="369"/>
                  </a:lnTo>
                  <a:lnTo>
                    <a:pt x="21" y="3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98" y="34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5" name="Line 1067"/>
            <p:cNvSpPr>
              <a:spLocks noChangeShapeType="1"/>
            </p:cNvSpPr>
            <p:nvPr/>
          </p:nvSpPr>
          <p:spPr bwMode="auto">
            <a:xfrm flipH="1">
              <a:off x="2080" y="1973"/>
              <a:ext cx="33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6" name="Line 1068"/>
            <p:cNvSpPr>
              <a:spLocks noChangeShapeType="1"/>
            </p:cNvSpPr>
            <p:nvPr/>
          </p:nvSpPr>
          <p:spPr bwMode="auto">
            <a:xfrm flipH="1">
              <a:off x="2025" y="1985"/>
              <a:ext cx="55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7" name="Line 1069"/>
            <p:cNvSpPr>
              <a:spLocks noChangeShapeType="1"/>
            </p:cNvSpPr>
            <p:nvPr/>
          </p:nvSpPr>
          <p:spPr bwMode="auto">
            <a:xfrm>
              <a:off x="2014" y="1800"/>
              <a:ext cx="99" cy="1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8" name="Freeform 1070"/>
            <p:cNvSpPr>
              <a:spLocks/>
            </p:cNvSpPr>
            <p:nvPr/>
          </p:nvSpPr>
          <p:spPr bwMode="auto">
            <a:xfrm>
              <a:off x="1920" y="1800"/>
              <a:ext cx="105" cy="188"/>
            </a:xfrm>
            <a:custGeom>
              <a:avLst/>
              <a:gdLst/>
              <a:ahLst/>
              <a:cxnLst>
                <a:cxn ang="0">
                  <a:pos x="209" y="377"/>
                </a:cxn>
                <a:cxn ang="0">
                  <a:pos x="188" y="0"/>
                </a:cxn>
                <a:cxn ang="0">
                  <a:pos x="0" y="18"/>
                </a:cxn>
                <a:cxn ang="0">
                  <a:pos x="209" y="377"/>
                </a:cxn>
                <a:cxn ang="0">
                  <a:pos x="209" y="377"/>
                </a:cxn>
              </a:cxnLst>
              <a:rect l="0" t="0" r="r" b="b"/>
              <a:pathLst>
                <a:path w="209" h="377">
                  <a:moveTo>
                    <a:pt x="209" y="377"/>
                  </a:moveTo>
                  <a:lnTo>
                    <a:pt x="188" y="0"/>
                  </a:lnTo>
                  <a:lnTo>
                    <a:pt x="0" y="18"/>
                  </a:lnTo>
                  <a:lnTo>
                    <a:pt x="209" y="377"/>
                  </a:lnTo>
                  <a:lnTo>
                    <a:pt x="209" y="37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9" name="Freeform 1071"/>
            <p:cNvSpPr>
              <a:spLocks/>
            </p:cNvSpPr>
            <p:nvPr/>
          </p:nvSpPr>
          <p:spPr bwMode="auto">
            <a:xfrm>
              <a:off x="1920" y="1800"/>
              <a:ext cx="105" cy="188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9"/>
                </a:cxn>
                <a:cxn ang="0">
                  <a:pos x="109" y="196"/>
                </a:cxn>
              </a:cxnLst>
              <a:rect l="0" t="0" r="r" b="b"/>
              <a:pathLst>
                <a:path w="109" h="196">
                  <a:moveTo>
                    <a:pt x="98" y="0"/>
                  </a:moveTo>
                  <a:lnTo>
                    <a:pt x="0" y="9"/>
                  </a:lnTo>
                  <a:lnTo>
                    <a:pt x="109" y="19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0" name="Freeform 1072"/>
            <p:cNvSpPr>
              <a:spLocks/>
            </p:cNvSpPr>
            <p:nvPr/>
          </p:nvSpPr>
          <p:spPr bwMode="auto">
            <a:xfrm>
              <a:off x="2037" y="1983"/>
              <a:ext cx="186" cy="194"/>
            </a:xfrm>
            <a:custGeom>
              <a:avLst/>
              <a:gdLst/>
              <a:ahLst/>
              <a:cxnLst>
                <a:cxn ang="0">
                  <a:pos x="372" y="390"/>
                </a:cxn>
                <a:cxn ang="0">
                  <a:pos x="372" y="390"/>
                </a:cxn>
                <a:cxn ang="0">
                  <a:pos x="161" y="0"/>
                </a:cxn>
                <a:cxn ang="0">
                  <a:pos x="86" y="4"/>
                </a:cxn>
                <a:cxn ang="0">
                  <a:pos x="0" y="35"/>
                </a:cxn>
                <a:cxn ang="0">
                  <a:pos x="372" y="390"/>
                </a:cxn>
              </a:cxnLst>
              <a:rect l="0" t="0" r="r" b="b"/>
              <a:pathLst>
                <a:path w="372" h="390">
                  <a:moveTo>
                    <a:pt x="372" y="390"/>
                  </a:moveTo>
                  <a:lnTo>
                    <a:pt x="372" y="390"/>
                  </a:lnTo>
                  <a:lnTo>
                    <a:pt x="161" y="0"/>
                  </a:lnTo>
                  <a:lnTo>
                    <a:pt x="86" y="4"/>
                  </a:lnTo>
                  <a:lnTo>
                    <a:pt x="0" y="35"/>
                  </a:lnTo>
                  <a:lnTo>
                    <a:pt x="372" y="39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1" name="Line 1073"/>
            <p:cNvSpPr>
              <a:spLocks noChangeShapeType="1"/>
            </p:cNvSpPr>
            <p:nvPr/>
          </p:nvSpPr>
          <p:spPr bwMode="auto">
            <a:xfrm flipH="1" flipV="1">
              <a:off x="2118" y="1983"/>
              <a:ext cx="105" cy="1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2" name="Line 1074"/>
            <p:cNvSpPr>
              <a:spLocks noChangeShapeType="1"/>
            </p:cNvSpPr>
            <p:nvPr/>
          </p:nvSpPr>
          <p:spPr bwMode="auto">
            <a:xfrm flipH="1">
              <a:off x="2080" y="1983"/>
              <a:ext cx="3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3" name="Line 1075"/>
            <p:cNvSpPr>
              <a:spLocks noChangeShapeType="1"/>
            </p:cNvSpPr>
            <p:nvPr/>
          </p:nvSpPr>
          <p:spPr bwMode="auto">
            <a:xfrm flipH="1">
              <a:off x="2037" y="1985"/>
              <a:ext cx="43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4" name="Freeform 1076"/>
            <p:cNvSpPr>
              <a:spLocks/>
            </p:cNvSpPr>
            <p:nvPr/>
          </p:nvSpPr>
          <p:spPr bwMode="auto">
            <a:xfrm>
              <a:off x="2025" y="1985"/>
              <a:ext cx="55" cy="15"/>
            </a:xfrm>
            <a:custGeom>
              <a:avLst/>
              <a:gdLst/>
              <a:ahLst/>
              <a:cxnLst>
                <a:cxn ang="0">
                  <a:pos x="25" y="31"/>
                </a:cxn>
                <a:cxn ang="0">
                  <a:pos x="111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5" y="31"/>
                </a:cxn>
              </a:cxnLst>
              <a:rect l="0" t="0" r="r" b="b"/>
              <a:pathLst>
                <a:path w="111" h="31">
                  <a:moveTo>
                    <a:pt x="25" y="31"/>
                  </a:moveTo>
                  <a:lnTo>
                    <a:pt x="111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25" y="3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5" name="Line 1077"/>
            <p:cNvSpPr>
              <a:spLocks noChangeShapeType="1"/>
            </p:cNvSpPr>
            <p:nvPr/>
          </p:nvSpPr>
          <p:spPr bwMode="auto">
            <a:xfrm flipV="1">
              <a:off x="2037" y="1985"/>
              <a:ext cx="43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6" name="Line 1078"/>
            <p:cNvSpPr>
              <a:spLocks noChangeShapeType="1"/>
            </p:cNvSpPr>
            <p:nvPr/>
          </p:nvSpPr>
          <p:spPr bwMode="auto">
            <a:xfrm flipH="1">
              <a:off x="2025" y="1985"/>
              <a:ext cx="55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7" name="Freeform 1079"/>
            <p:cNvSpPr>
              <a:spLocks/>
            </p:cNvSpPr>
            <p:nvPr/>
          </p:nvSpPr>
          <p:spPr bwMode="auto">
            <a:xfrm>
              <a:off x="2031" y="2000"/>
              <a:ext cx="192" cy="192"/>
            </a:xfrm>
            <a:custGeom>
              <a:avLst/>
              <a:gdLst/>
              <a:ahLst/>
              <a:cxnLst>
                <a:cxn ang="0">
                  <a:pos x="384" y="355"/>
                </a:cxn>
                <a:cxn ang="0">
                  <a:pos x="384" y="355"/>
                </a:cxn>
                <a:cxn ang="0">
                  <a:pos x="198" y="384"/>
                </a:cxn>
                <a:cxn ang="0">
                  <a:pos x="0" y="4"/>
                </a:cxn>
                <a:cxn ang="0">
                  <a:pos x="12" y="0"/>
                </a:cxn>
                <a:cxn ang="0">
                  <a:pos x="384" y="355"/>
                </a:cxn>
              </a:cxnLst>
              <a:rect l="0" t="0" r="r" b="b"/>
              <a:pathLst>
                <a:path w="384" h="384">
                  <a:moveTo>
                    <a:pt x="384" y="355"/>
                  </a:moveTo>
                  <a:lnTo>
                    <a:pt x="384" y="355"/>
                  </a:lnTo>
                  <a:lnTo>
                    <a:pt x="198" y="384"/>
                  </a:lnTo>
                  <a:lnTo>
                    <a:pt x="0" y="4"/>
                  </a:lnTo>
                  <a:lnTo>
                    <a:pt x="12" y="0"/>
                  </a:lnTo>
                  <a:lnTo>
                    <a:pt x="384" y="355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8" name="Line 1080"/>
            <p:cNvSpPr>
              <a:spLocks noChangeShapeType="1"/>
            </p:cNvSpPr>
            <p:nvPr/>
          </p:nvSpPr>
          <p:spPr bwMode="auto">
            <a:xfrm flipH="1">
              <a:off x="2130" y="2177"/>
              <a:ext cx="93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9" name="Line 1081"/>
            <p:cNvSpPr>
              <a:spLocks noChangeShapeType="1"/>
            </p:cNvSpPr>
            <p:nvPr/>
          </p:nvSpPr>
          <p:spPr bwMode="auto">
            <a:xfrm flipH="1" flipV="1">
              <a:off x="2031" y="2002"/>
              <a:ext cx="99" cy="1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0" name="Line 1082"/>
            <p:cNvSpPr>
              <a:spLocks noChangeShapeType="1"/>
            </p:cNvSpPr>
            <p:nvPr/>
          </p:nvSpPr>
          <p:spPr bwMode="auto">
            <a:xfrm flipV="1">
              <a:off x="2031" y="2000"/>
              <a:ext cx="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1" name="Freeform 1083"/>
            <p:cNvSpPr>
              <a:spLocks/>
            </p:cNvSpPr>
            <p:nvPr/>
          </p:nvSpPr>
          <p:spPr bwMode="auto">
            <a:xfrm>
              <a:off x="2025" y="1988"/>
              <a:ext cx="12" cy="14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13" y="2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23"/>
                </a:cxn>
              </a:cxnLst>
              <a:rect l="0" t="0" r="r" b="b"/>
              <a:pathLst>
                <a:path w="25" h="27">
                  <a:moveTo>
                    <a:pt x="25" y="23"/>
                  </a:moveTo>
                  <a:lnTo>
                    <a:pt x="13" y="2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2" name="Line 1084"/>
            <p:cNvSpPr>
              <a:spLocks noChangeShapeType="1"/>
            </p:cNvSpPr>
            <p:nvPr/>
          </p:nvSpPr>
          <p:spPr bwMode="auto">
            <a:xfrm flipH="1">
              <a:off x="2031" y="2000"/>
              <a:ext cx="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3" name="Line 1085"/>
            <p:cNvSpPr>
              <a:spLocks noChangeShapeType="1"/>
            </p:cNvSpPr>
            <p:nvPr/>
          </p:nvSpPr>
          <p:spPr bwMode="auto">
            <a:xfrm flipH="1" flipV="1">
              <a:off x="2025" y="1988"/>
              <a:ext cx="6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4" name="Freeform 1086"/>
            <p:cNvSpPr>
              <a:spLocks/>
            </p:cNvSpPr>
            <p:nvPr/>
          </p:nvSpPr>
          <p:spPr bwMode="auto">
            <a:xfrm>
              <a:off x="2130" y="2177"/>
              <a:ext cx="199" cy="16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13" y="324"/>
                </a:cxn>
                <a:cxn ang="0">
                  <a:pos x="398" y="286"/>
                </a:cxn>
                <a:cxn ang="0">
                  <a:pos x="186" y="0"/>
                </a:cxn>
                <a:cxn ang="0">
                  <a:pos x="0" y="29"/>
                </a:cxn>
              </a:cxnLst>
              <a:rect l="0" t="0" r="r" b="b"/>
              <a:pathLst>
                <a:path w="398" h="324">
                  <a:moveTo>
                    <a:pt x="0" y="29"/>
                  </a:moveTo>
                  <a:lnTo>
                    <a:pt x="213" y="324"/>
                  </a:lnTo>
                  <a:lnTo>
                    <a:pt x="398" y="286"/>
                  </a:lnTo>
                  <a:lnTo>
                    <a:pt x="186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5" name="Freeform 1087"/>
            <p:cNvSpPr>
              <a:spLocks/>
            </p:cNvSpPr>
            <p:nvPr/>
          </p:nvSpPr>
          <p:spPr bwMode="auto">
            <a:xfrm>
              <a:off x="2337" y="2367"/>
              <a:ext cx="98" cy="80"/>
            </a:xfrm>
            <a:custGeom>
              <a:avLst/>
              <a:gdLst/>
              <a:ahLst/>
              <a:cxnLst>
                <a:cxn ang="0">
                  <a:pos x="198" y="125"/>
                </a:cxn>
                <a:cxn ang="0">
                  <a:pos x="198" y="125"/>
                </a:cxn>
                <a:cxn ang="0">
                  <a:pos x="15" y="161"/>
                </a:cxn>
                <a:cxn ang="0">
                  <a:pos x="0" y="37"/>
                </a:cxn>
                <a:cxn ang="0">
                  <a:pos x="77" y="0"/>
                </a:cxn>
                <a:cxn ang="0">
                  <a:pos x="198" y="125"/>
                </a:cxn>
              </a:cxnLst>
              <a:rect l="0" t="0" r="r" b="b"/>
              <a:pathLst>
                <a:path w="198" h="161">
                  <a:moveTo>
                    <a:pt x="198" y="125"/>
                  </a:moveTo>
                  <a:lnTo>
                    <a:pt x="198" y="125"/>
                  </a:lnTo>
                  <a:lnTo>
                    <a:pt x="15" y="161"/>
                  </a:lnTo>
                  <a:lnTo>
                    <a:pt x="0" y="37"/>
                  </a:lnTo>
                  <a:lnTo>
                    <a:pt x="77" y="0"/>
                  </a:lnTo>
                  <a:lnTo>
                    <a:pt x="198" y="12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6" name="Line 1088"/>
            <p:cNvSpPr>
              <a:spLocks noChangeShapeType="1"/>
            </p:cNvSpPr>
            <p:nvPr/>
          </p:nvSpPr>
          <p:spPr bwMode="auto">
            <a:xfrm flipH="1">
              <a:off x="2344" y="2429"/>
              <a:ext cx="91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7" name="Line 1089"/>
            <p:cNvSpPr>
              <a:spLocks noChangeShapeType="1"/>
            </p:cNvSpPr>
            <p:nvPr/>
          </p:nvSpPr>
          <p:spPr bwMode="auto">
            <a:xfrm flipV="1">
              <a:off x="2337" y="2367"/>
              <a:ext cx="38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8" name="Line 1090"/>
            <p:cNvSpPr>
              <a:spLocks noChangeShapeType="1"/>
            </p:cNvSpPr>
            <p:nvPr/>
          </p:nvSpPr>
          <p:spPr bwMode="auto">
            <a:xfrm>
              <a:off x="2375" y="2367"/>
              <a:ext cx="60" cy="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9" name="Freeform 1091"/>
            <p:cNvSpPr>
              <a:spLocks/>
            </p:cNvSpPr>
            <p:nvPr/>
          </p:nvSpPr>
          <p:spPr bwMode="auto">
            <a:xfrm>
              <a:off x="2329" y="2320"/>
              <a:ext cx="46" cy="65"/>
            </a:xfrm>
            <a:custGeom>
              <a:avLst/>
              <a:gdLst/>
              <a:ahLst/>
              <a:cxnLst>
                <a:cxn ang="0">
                  <a:pos x="92" y="92"/>
                </a:cxn>
                <a:cxn ang="0">
                  <a:pos x="15" y="12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2" y="92"/>
                </a:cxn>
              </a:cxnLst>
              <a:rect l="0" t="0" r="r" b="b"/>
              <a:pathLst>
                <a:path w="92" h="129">
                  <a:moveTo>
                    <a:pt x="92" y="92"/>
                  </a:moveTo>
                  <a:lnTo>
                    <a:pt x="15" y="129"/>
                  </a:lnTo>
                  <a:lnTo>
                    <a:pt x="0" y="0"/>
                  </a:lnTo>
                  <a:lnTo>
                    <a:pt x="0" y="0"/>
                  </a:lnTo>
                  <a:lnTo>
                    <a:pt x="92" y="9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0" name="Line 1092"/>
            <p:cNvSpPr>
              <a:spLocks noChangeShapeType="1"/>
            </p:cNvSpPr>
            <p:nvPr/>
          </p:nvSpPr>
          <p:spPr bwMode="auto">
            <a:xfrm flipH="1">
              <a:off x="2337" y="2367"/>
              <a:ext cx="38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1" name="Line 1093"/>
            <p:cNvSpPr>
              <a:spLocks noChangeShapeType="1"/>
            </p:cNvSpPr>
            <p:nvPr/>
          </p:nvSpPr>
          <p:spPr bwMode="auto">
            <a:xfrm>
              <a:off x="2329" y="2320"/>
              <a:ext cx="46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2" name="Freeform 1094"/>
            <p:cNvSpPr>
              <a:spLocks/>
            </p:cNvSpPr>
            <p:nvPr/>
          </p:nvSpPr>
          <p:spPr bwMode="auto">
            <a:xfrm>
              <a:off x="2298" y="2385"/>
              <a:ext cx="46" cy="62"/>
            </a:xfrm>
            <a:custGeom>
              <a:avLst/>
              <a:gdLst/>
              <a:ahLst/>
              <a:cxnLst>
                <a:cxn ang="0">
                  <a:pos x="92" y="124"/>
                </a:cxn>
                <a:cxn ang="0">
                  <a:pos x="92" y="124"/>
                </a:cxn>
                <a:cxn ang="0">
                  <a:pos x="77" y="0"/>
                </a:cxn>
                <a:cxn ang="0">
                  <a:pos x="0" y="32"/>
                </a:cxn>
                <a:cxn ang="0">
                  <a:pos x="92" y="124"/>
                </a:cxn>
              </a:cxnLst>
              <a:rect l="0" t="0" r="r" b="b"/>
              <a:pathLst>
                <a:path w="92" h="124">
                  <a:moveTo>
                    <a:pt x="92" y="124"/>
                  </a:moveTo>
                  <a:lnTo>
                    <a:pt x="92" y="124"/>
                  </a:lnTo>
                  <a:lnTo>
                    <a:pt x="77" y="0"/>
                  </a:lnTo>
                  <a:lnTo>
                    <a:pt x="0" y="32"/>
                  </a:lnTo>
                  <a:lnTo>
                    <a:pt x="92" y="12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3" name="Line 1095"/>
            <p:cNvSpPr>
              <a:spLocks noChangeShapeType="1"/>
            </p:cNvSpPr>
            <p:nvPr/>
          </p:nvSpPr>
          <p:spPr bwMode="auto">
            <a:xfrm flipH="1">
              <a:off x="2298" y="2385"/>
              <a:ext cx="39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4" name="Line 1096"/>
            <p:cNvSpPr>
              <a:spLocks noChangeShapeType="1"/>
            </p:cNvSpPr>
            <p:nvPr/>
          </p:nvSpPr>
          <p:spPr bwMode="auto">
            <a:xfrm>
              <a:off x="2298" y="2401"/>
              <a:ext cx="46" cy="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5" name="Freeform 1097"/>
            <p:cNvSpPr>
              <a:spLocks/>
            </p:cNvSpPr>
            <p:nvPr/>
          </p:nvSpPr>
          <p:spPr bwMode="auto">
            <a:xfrm>
              <a:off x="2237" y="2320"/>
              <a:ext cx="100" cy="81"/>
            </a:xfrm>
            <a:custGeom>
              <a:avLst/>
              <a:gdLst/>
              <a:ahLst/>
              <a:cxnLst>
                <a:cxn ang="0">
                  <a:pos x="123" y="161"/>
                </a:cxn>
                <a:cxn ang="0">
                  <a:pos x="200" y="129"/>
                </a:cxn>
                <a:cxn ang="0">
                  <a:pos x="185" y="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23" y="161"/>
                </a:cxn>
              </a:cxnLst>
              <a:rect l="0" t="0" r="r" b="b"/>
              <a:pathLst>
                <a:path w="200" h="161">
                  <a:moveTo>
                    <a:pt x="123" y="161"/>
                  </a:moveTo>
                  <a:lnTo>
                    <a:pt x="200" y="129"/>
                  </a:lnTo>
                  <a:lnTo>
                    <a:pt x="185" y="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23" y="16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6" name="Line 1098"/>
            <p:cNvSpPr>
              <a:spLocks noChangeShapeType="1"/>
            </p:cNvSpPr>
            <p:nvPr/>
          </p:nvSpPr>
          <p:spPr bwMode="auto">
            <a:xfrm flipV="1">
              <a:off x="2298" y="2385"/>
              <a:ext cx="39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7" name="Line 1099"/>
            <p:cNvSpPr>
              <a:spLocks noChangeShapeType="1"/>
            </p:cNvSpPr>
            <p:nvPr/>
          </p:nvSpPr>
          <p:spPr bwMode="auto">
            <a:xfrm flipH="1">
              <a:off x="2237" y="2320"/>
              <a:ext cx="92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8" name="Line 1100"/>
            <p:cNvSpPr>
              <a:spLocks noChangeShapeType="1"/>
            </p:cNvSpPr>
            <p:nvPr/>
          </p:nvSpPr>
          <p:spPr bwMode="auto">
            <a:xfrm>
              <a:off x="2237" y="2340"/>
              <a:ext cx="61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9" name="Freeform 1101"/>
            <p:cNvSpPr>
              <a:spLocks/>
            </p:cNvSpPr>
            <p:nvPr/>
          </p:nvSpPr>
          <p:spPr bwMode="auto">
            <a:xfrm>
              <a:off x="2344" y="2429"/>
              <a:ext cx="200" cy="12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217" y="251"/>
                </a:cxn>
                <a:cxn ang="0">
                  <a:pos x="400" y="207"/>
                </a:cxn>
                <a:cxn ang="0">
                  <a:pos x="183" y="0"/>
                </a:cxn>
                <a:cxn ang="0">
                  <a:pos x="0" y="36"/>
                </a:cxn>
              </a:cxnLst>
              <a:rect l="0" t="0" r="r" b="b"/>
              <a:pathLst>
                <a:path w="400" h="251">
                  <a:moveTo>
                    <a:pt x="0" y="36"/>
                  </a:moveTo>
                  <a:lnTo>
                    <a:pt x="217" y="251"/>
                  </a:lnTo>
                  <a:lnTo>
                    <a:pt x="400" y="207"/>
                  </a:lnTo>
                  <a:lnTo>
                    <a:pt x="183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0" name="Freeform 1102"/>
            <p:cNvSpPr>
              <a:spLocks/>
            </p:cNvSpPr>
            <p:nvPr/>
          </p:nvSpPr>
          <p:spPr bwMode="auto">
            <a:xfrm>
              <a:off x="2453" y="2533"/>
              <a:ext cx="200" cy="51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221" y="104"/>
                </a:cxn>
                <a:cxn ang="0">
                  <a:pos x="402" y="62"/>
                </a:cxn>
                <a:cxn ang="0">
                  <a:pos x="183" y="0"/>
                </a:cxn>
                <a:cxn ang="0">
                  <a:pos x="0" y="44"/>
                </a:cxn>
              </a:cxnLst>
              <a:rect l="0" t="0" r="r" b="b"/>
              <a:pathLst>
                <a:path w="402" h="104">
                  <a:moveTo>
                    <a:pt x="0" y="44"/>
                  </a:moveTo>
                  <a:lnTo>
                    <a:pt x="221" y="104"/>
                  </a:lnTo>
                  <a:lnTo>
                    <a:pt x="402" y="62"/>
                  </a:lnTo>
                  <a:lnTo>
                    <a:pt x="183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1" name="Freeform 1103"/>
            <p:cNvSpPr>
              <a:spLocks/>
            </p:cNvSpPr>
            <p:nvPr/>
          </p:nvSpPr>
          <p:spPr bwMode="auto">
            <a:xfrm>
              <a:off x="2563" y="2563"/>
              <a:ext cx="202" cy="51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223" y="101"/>
                </a:cxn>
                <a:cxn ang="0">
                  <a:pos x="403" y="59"/>
                </a:cxn>
                <a:cxn ang="0">
                  <a:pos x="181" y="0"/>
                </a:cxn>
                <a:cxn ang="0">
                  <a:pos x="0" y="42"/>
                </a:cxn>
              </a:cxnLst>
              <a:rect l="0" t="0" r="r" b="b"/>
              <a:pathLst>
                <a:path w="403" h="101">
                  <a:moveTo>
                    <a:pt x="0" y="42"/>
                  </a:moveTo>
                  <a:lnTo>
                    <a:pt x="223" y="101"/>
                  </a:lnTo>
                  <a:lnTo>
                    <a:pt x="403" y="59"/>
                  </a:lnTo>
                  <a:lnTo>
                    <a:pt x="181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2" name="Freeform 1104"/>
            <p:cNvSpPr>
              <a:spLocks/>
            </p:cNvSpPr>
            <p:nvPr/>
          </p:nvSpPr>
          <p:spPr bwMode="auto">
            <a:xfrm>
              <a:off x="2674" y="2593"/>
              <a:ext cx="205" cy="51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228" y="102"/>
                </a:cxn>
                <a:cxn ang="0">
                  <a:pos x="409" y="62"/>
                </a:cxn>
                <a:cxn ang="0">
                  <a:pos x="180" y="0"/>
                </a:cxn>
                <a:cxn ang="0">
                  <a:pos x="0" y="42"/>
                </a:cxn>
              </a:cxnLst>
              <a:rect l="0" t="0" r="r" b="b"/>
              <a:pathLst>
                <a:path w="409" h="102">
                  <a:moveTo>
                    <a:pt x="0" y="42"/>
                  </a:moveTo>
                  <a:lnTo>
                    <a:pt x="228" y="102"/>
                  </a:lnTo>
                  <a:lnTo>
                    <a:pt x="409" y="62"/>
                  </a:lnTo>
                  <a:lnTo>
                    <a:pt x="18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3" name="Freeform 1105"/>
            <p:cNvSpPr>
              <a:spLocks/>
            </p:cNvSpPr>
            <p:nvPr/>
          </p:nvSpPr>
          <p:spPr bwMode="auto">
            <a:xfrm>
              <a:off x="2789" y="2624"/>
              <a:ext cx="205" cy="5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33" y="101"/>
                </a:cxn>
                <a:cxn ang="0">
                  <a:pos x="411" y="61"/>
                </a:cxn>
                <a:cxn ang="0">
                  <a:pos x="181" y="0"/>
                </a:cxn>
                <a:cxn ang="0">
                  <a:pos x="0" y="40"/>
                </a:cxn>
              </a:cxnLst>
              <a:rect l="0" t="0" r="r" b="b"/>
              <a:pathLst>
                <a:path w="411" h="101">
                  <a:moveTo>
                    <a:pt x="0" y="40"/>
                  </a:moveTo>
                  <a:lnTo>
                    <a:pt x="233" y="101"/>
                  </a:lnTo>
                  <a:lnTo>
                    <a:pt x="411" y="61"/>
                  </a:lnTo>
                  <a:lnTo>
                    <a:pt x="181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4" name="Freeform 1106"/>
            <p:cNvSpPr>
              <a:spLocks/>
            </p:cNvSpPr>
            <p:nvPr/>
          </p:nvSpPr>
          <p:spPr bwMode="auto">
            <a:xfrm>
              <a:off x="2905" y="2573"/>
              <a:ext cx="208" cy="132"/>
            </a:xfrm>
            <a:custGeom>
              <a:avLst/>
              <a:gdLst/>
              <a:ahLst/>
              <a:cxnLst>
                <a:cxn ang="0">
                  <a:pos x="0" y="203"/>
                </a:cxn>
                <a:cxn ang="0">
                  <a:pos x="236" y="265"/>
                </a:cxn>
                <a:cxn ang="0">
                  <a:pos x="416" y="0"/>
                </a:cxn>
                <a:cxn ang="0">
                  <a:pos x="178" y="163"/>
                </a:cxn>
                <a:cxn ang="0">
                  <a:pos x="0" y="203"/>
                </a:cxn>
              </a:cxnLst>
              <a:rect l="0" t="0" r="r" b="b"/>
              <a:pathLst>
                <a:path w="416" h="265">
                  <a:moveTo>
                    <a:pt x="0" y="203"/>
                  </a:moveTo>
                  <a:lnTo>
                    <a:pt x="236" y="265"/>
                  </a:lnTo>
                  <a:lnTo>
                    <a:pt x="416" y="0"/>
                  </a:lnTo>
                  <a:lnTo>
                    <a:pt x="178" y="163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5" name="Freeform 1107"/>
            <p:cNvSpPr>
              <a:spLocks/>
            </p:cNvSpPr>
            <p:nvPr/>
          </p:nvSpPr>
          <p:spPr bwMode="auto">
            <a:xfrm>
              <a:off x="3023" y="2554"/>
              <a:ext cx="152" cy="151"/>
            </a:xfrm>
            <a:custGeom>
              <a:avLst/>
              <a:gdLst/>
              <a:ahLst/>
              <a:cxnLst>
                <a:cxn ang="0">
                  <a:pos x="0" y="303"/>
                </a:cxn>
                <a:cxn ang="0">
                  <a:pos x="0" y="303"/>
                </a:cxn>
                <a:cxn ang="0">
                  <a:pos x="180" y="38"/>
                </a:cxn>
                <a:cxn ang="0">
                  <a:pos x="270" y="0"/>
                </a:cxn>
                <a:cxn ang="0">
                  <a:pos x="303" y="38"/>
                </a:cxn>
                <a:cxn ang="0">
                  <a:pos x="0" y="303"/>
                </a:cxn>
              </a:cxnLst>
              <a:rect l="0" t="0" r="r" b="b"/>
              <a:pathLst>
                <a:path w="303" h="303">
                  <a:moveTo>
                    <a:pt x="0" y="303"/>
                  </a:moveTo>
                  <a:lnTo>
                    <a:pt x="0" y="303"/>
                  </a:lnTo>
                  <a:lnTo>
                    <a:pt x="180" y="38"/>
                  </a:lnTo>
                  <a:lnTo>
                    <a:pt x="270" y="0"/>
                  </a:lnTo>
                  <a:lnTo>
                    <a:pt x="303" y="38"/>
                  </a:lnTo>
                  <a:lnTo>
                    <a:pt x="0" y="30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6" name="Line 1108"/>
            <p:cNvSpPr>
              <a:spLocks noChangeShapeType="1"/>
            </p:cNvSpPr>
            <p:nvPr/>
          </p:nvSpPr>
          <p:spPr bwMode="auto">
            <a:xfrm flipV="1">
              <a:off x="3023" y="2573"/>
              <a:ext cx="90" cy="1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7" name="Line 1109"/>
            <p:cNvSpPr>
              <a:spLocks noChangeShapeType="1"/>
            </p:cNvSpPr>
            <p:nvPr/>
          </p:nvSpPr>
          <p:spPr bwMode="auto">
            <a:xfrm flipV="1">
              <a:off x="3113" y="2554"/>
              <a:ext cx="45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8" name="Line 1110"/>
            <p:cNvSpPr>
              <a:spLocks noChangeShapeType="1"/>
            </p:cNvSpPr>
            <p:nvPr/>
          </p:nvSpPr>
          <p:spPr bwMode="auto">
            <a:xfrm>
              <a:off x="3158" y="2554"/>
              <a:ext cx="17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9" name="Freeform 1111"/>
            <p:cNvSpPr>
              <a:spLocks/>
            </p:cNvSpPr>
            <p:nvPr/>
          </p:nvSpPr>
          <p:spPr bwMode="auto">
            <a:xfrm>
              <a:off x="3158" y="2521"/>
              <a:ext cx="77" cy="52"/>
            </a:xfrm>
            <a:custGeom>
              <a:avLst/>
              <a:gdLst/>
              <a:ahLst/>
              <a:cxnLst>
                <a:cxn ang="0">
                  <a:pos x="33" y="104"/>
                </a:cxn>
                <a:cxn ang="0">
                  <a:pos x="0" y="66"/>
                </a:cxn>
                <a:cxn ang="0">
                  <a:pos x="154" y="0"/>
                </a:cxn>
                <a:cxn ang="0">
                  <a:pos x="154" y="0"/>
                </a:cxn>
                <a:cxn ang="0">
                  <a:pos x="33" y="104"/>
                </a:cxn>
              </a:cxnLst>
              <a:rect l="0" t="0" r="r" b="b"/>
              <a:pathLst>
                <a:path w="154" h="104">
                  <a:moveTo>
                    <a:pt x="33" y="104"/>
                  </a:moveTo>
                  <a:lnTo>
                    <a:pt x="0" y="66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33" y="104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0" name="Line 1112"/>
            <p:cNvSpPr>
              <a:spLocks noChangeShapeType="1"/>
            </p:cNvSpPr>
            <p:nvPr/>
          </p:nvSpPr>
          <p:spPr bwMode="auto">
            <a:xfrm flipH="1" flipV="1">
              <a:off x="3158" y="2554"/>
              <a:ext cx="17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1" name="Line 1113"/>
            <p:cNvSpPr>
              <a:spLocks noChangeShapeType="1"/>
            </p:cNvSpPr>
            <p:nvPr/>
          </p:nvSpPr>
          <p:spPr bwMode="auto">
            <a:xfrm flipV="1">
              <a:off x="3158" y="2521"/>
              <a:ext cx="77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2" name="Freeform 1114"/>
            <p:cNvSpPr>
              <a:spLocks/>
            </p:cNvSpPr>
            <p:nvPr/>
          </p:nvSpPr>
          <p:spPr bwMode="auto">
            <a:xfrm>
              <a:off x="3023" y="2573"/>
              <a:ext cx="186" cy="164"/>
            </a:xfrm>
            <a:custGeom>
              <a:avLst/>
              <a:gdLst/>
              <a:ahLst/>
              <a:cxnLst>
                <a:cxn ang="0">
                  <a:pos x="240" y="328"/>
                </a:cxn>
                <a:cxn ang="0">
                  <a:pos x="240" y="328"/>
                </a:cxn>
                <a:cxn ang="0">
                  <a:pos x="0" y="265"/>
                </a:cxn>
                <a:cxn ang="0">
                  <a:pos x="303" y="0"/>
                </a:cxn>
                <a:cxn ang="0">
                  <a:pos x="372" y="15"/>
                </a:cxn>
                <a:cxn ang="0">
                  <a:pos x="240" y="328"/>
                </a:cxn>
              </a:cxnLst>
              <a:rect l="0" t="0" r="r" b="b"/>
              <a:pathLst>
                <a:path w="372" h="328">
                  <a:moveTo>
                    <a:pt x="240" y="328"/>
                  </a:moveTo>
                  <a:lnTo>
                    <a:pt x="240" y="328"/>
                  </a:lnTo>
                  <a:lnTo>
                    <a:pt x="0" y="265"/>
                  </a:lnTo>
                  <a:lnTo>
                    <a:pt x="303" y="0"/>
                  </a:lnTo>
                  <a:lnTo>
                    <a:pt x="372" y="15"/>
                  </a:lnTo>
                  <a:lnTo>
                    <a:pt x="240" y="32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3" name="Line 1115"/>
            <p:cNvSpPr>
              <a:spLocks noChangeShapeType="1"/>
            </p:cNvSpPr>
            <p:nvPr/>
          </p:nvSpPr>
          <p:spPr bwMode="auto">
            <a:xfrm flipH="1" flipV="1">
              <a:off x="3023" y="2705"/>
              <a:ext cx="120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4" name="Line 1116"/>
            <p:cNvSpPr>
              <a:spLocks noChangeShapeType="1"/>
            </p:cNvSpPr>
            <p:nvPr/>
          </p:nvSpPr>
          <p:spPr bwMode="auto">
            <a:xfrm>
              <a:off x="3175" y="2573"/>
              <a:ext cx="34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5" name="Line 1117"/>
            <p:cNvSpPr>
              <a:spLocks noChangeShapeType="1"/>
            </p:cNvSpPr>
            <p:nvPr/>
          </p:nvSpPr>
          <p:spPr bwMode="auto">
            <a:xfrm flipH="1">
              <a:off x="3143" y="2581"/>
              <a:ext cx="66" cy="1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6" name="Freeform 1118"/>
            <p:cNvSpPr>
              <a:spLocks/>
            </p:cNvSpPr>
            <p:nvPr/>
          </p:nvSpPr>
          <p:spPr bwMode="auto">
            <a:xfrm>
              <a:off x="3175" y="2521"/>
              <a:ext cx="60" cy="60"/>
            </a:xfrm>
            <a:custGeom>
              <a:avLst/>
              <a:gdLst/>
              <a:ahLst/>
              <a:cxnLst>
                <a:cxn ang="0">
                  <a:pos x="69" y="119"/>
                </a:cxn>
                <a:cxn ang="0">
                  <a:pos x="0" y="104"/>
                </a:cxn>
                <a:cxn ang="0">
                  <a:pos x="121" y="0"/>
                </a:cxn>
                <a:cxn ang="0">
                  <a:pos x="121" y="0"/>
                </a:cxn>
                <a:cxn ang="0">
                  <a:pos x="69" y="119"/>
                </a:cxn>
              </a:cxnLst>
              <a:rect l="0" t="0" r="r" b="b"/>
              <a:pathLst>
                <a:path w="121" h="119">
                  <a:moveTo>
                    <a:pt x="69" y="119"/>
                  </a:moveTo>
                  <a:lnTo>
                    <a:pt x="0" y="104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69" y="11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7" name="Line 1119"/>
            <p:cNvSpPr>
              <a:spLocks noChangeShapeType="1"/>
            </p:cNvSpPr>
            <p:nvPr/>
          </p:nvSpPr>
          <p:spPr bwMode="auto">
            <a:xfrm flipH="1" flipV="1">
              <a:off x="3175" y="2573"/>
              <a:ext cx="34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8" name="Line 1120"/>
            <p:cNvSpPr>
              <a:spLocks noChangeShapeType="1"/>
            </p:cNvSpPr>
            <p:nvPr/>
          </p:nvSpPr>
          <p:spPr bwMode="auto">
            <a:xfrm flipH="1">
              <a:off x="3209" y="2521"/>
              <a:ext cx="26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9" name="Freeform 1121"/>
            <p:cNvSpPr>
              <a:spLocks/>
            </p:cNvSpPr>
            <p:nvPr/>
          </p:nvSpPr>
          <p:spPr bwMode="auto">
            <a:xfrm>
              <a:off x="3143" y="2581"/>
              <a:ext cx="66" cy="156"/>
            </a:xfrm>
            <a:custGeom>
              <a:avLst/>
              <a:gdLst/>
              <a:ahLst/>
              <a:cxnLst>
                <a:cxn ang="0">
                  <a:pos x="0" y="313"/>
                </a:cxn>
                <a:cxn ang="0">
                  <a:pos x="0" y="313"/>
                </a:cxn>
                <a:cxn ang="0">
                  <a:pos x="132" y="0"/>
                </a:cxn>
                <a:cxn ang="0">
                  <a:pos x="125" y="48"/>
                </a:cxn>
                <a:cxn ang="0">
                  <a:pos x="0" y="313"/>
                </a:cxn>
              </a:cxnLst>
              <a:rect l="0" t="0" r="r" b="b"/>
              <a:pathLst>
                <a:path w="132" h="313">
                  <a:moveTo>
                    <a:pt x="0" y="313"/>
                  </a:moveTo>
                  <a:lnTo>
                    <a:pt x="0" y="313"/>
                  </a:lnTo>
                  <a:lnTo>
                    <a:pt x="132" y="0"/>
                  </a:lnTo>
                  <a:lnTo>
                    <a:pt x="125" y="48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0" name="Line 1122"/>
            <p:cNvSpPr>
              <a:spLocks noChangeShapeType="1"/>
            </p:cNvSpPr>
            <p:nvPr/>
          </p:nvSpPr>
          <p:spPr bwMode="auto">
            <a:xfrm flipV="1">
              <a:off x="3143" y="2581"/>
              <a:ext cx="66" cy="1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1" name="Line 1123"/>
            <p:cNvSpPr>
              <a:spLocks noChangeShapeType="1"/>
            </p:cNvSpPr>
            <p:nvPr/>
          </p:nvSpPr>
          <p:spPr bwMode="auto">
            <a:xfrm flipH="1">
              <a:off x="3205" y="2581"/>
              <a:ext cx="4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2" name="Freeform 1124"/>
            <p:cNvSpPr>
              <a:spLocks/>
            </p:cNvSpPr>
            <p:nvPr/>
          </p:nvSpPr>
          <p:spPr bwMode="auto">
            <a:xfrm>
              <a:off x="3205" y="2272"/>
              <a:ext cx="159" cy="333"/>
            </a:xfrm>
            <a:custGeom>
              <a:avLst/>
              <a:gdLst/>
              <a:ahLst/>
              <a:cxnLst>
                <a:cxn ang="0">
                  <a:pos x="0" y="666"/>
                </a:cxn>
                <a:cxn ang="0">
                  <a:pos x="7" y="618"/>
                </a:cxn>
                <a:cxn ang="0">
                  <a:pos x="59" y="499"/>
                </a:cxn>
                <a:cxn ang="0">
                  <a:pos x="316" y="0"/>
                </a:cxn>
                <a:cxn ang="0">
                  <a:pos x="316" y="0"/>
                </a:cxn>
                <a:cxn ang="0">
                  <a:pos x="0" y="666"/>
                </a:cxn>
              </a:cxnLst>
              <a:rect l="0" t="0" r="r" b="b"/>
              <a:pathLst>
                <a:path w="316" h="666">
                  <a:moveTo>
                    <a:pt x="0" y="666"/>
                  </a:moveTo>
                  <a:lnTo>
                    <a:pt x="7" y="618"/>
                  </a:lnTo>
                  <a:lnTo>
                    <a:pt x="59" y="499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0" y="66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3" name="Line 1125"/>
            <p:cNvSpPr>
              <a:spLocks noChangeShapeType="1"/>
            </p:cNvSpPr>
            <p:nvPr/>
          </p:nvSpPr>
          <p:spPr bwMode="auto">
            <a:xfrm flipV="1">
              <a:off x="3205" y="2581"/>
              <a:ext cx="4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4" name="Line 1126"/>
            <p:cNvSpPr>
              <a:spLocks noChangeShapeType="1"/>
            </p:cNvSpPr>
            <p:nvPr/>
          </p:nvSpPr>
          <p:spPr bwMode="auto">
            <a:xfrm flipV="1">
              <a:off x="3209" y="2521"/>
              <a:ext cx="26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5" name="Line 1127"/>
            <p:cNvSpPr>
              <a:spLocks noChangeShapeType="1"/>
            </p:cNvSpPr>
            <p:nvPr/>
          </p:nvSpPr>
          <p:spPr bwMode="auto">
            <a:xfrm flipV="1">
              <a:off x="3235" y="2272"/>
              <a:ext cx="129" cy="2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6" name="Freeform 1128"/>
            <p:cNvSpPr>
              <a:spLocks/>
            </p:cNvSpPr>
            <p:nvPr/>
          </p:nvSpPr>
          <p:spPr bwMode="auto">
            <a:xfrm>
              <a:off x="3143" y="2605"/>
              <a:ext cx="151" cy="165"/>
            </a:xfrm>
            <a:custGeom>
              <a:avLst/>
              <a:gdLst/>
              <a:ahLst/>
              <a:cxnLst>
                <a:cxn ang="0">
                  <a:pos x="244" y="330"/>
                </a:cxn>
                <a:cxn ang="0">
                  <a:pos x="244" y="330"/>
                </a:cxn>
                <a:cxn ang="0">
                  <a:pos x="0" y="265"/>
                </a:cxn>
                <a:cxn ang="0">
                  <a:pos x="125" y="0"/>
                </a:cxn>
                <a:cxn ang="0">
                  <a:pos x="301" y="42"/>
                </a:cxn>
                <a:cxn ang="0">
                  <a:pos x="244" y="330"/>
                </a:cxn>
              </a:cxnLst>
              <a:rect l="0" t="0" r="r" b="b"/>
              <a:pathLst>
                <a:path w="301" h="330">
                  <a:moveTo>
                    <a:pt x="244" y="330"/>
                  </a:moveTo>
                  <a:lnTo>
                    <a:pt x="244" y="330"/>
                  </a:lnTo>
                  <a:lnTo>
                    <a:pt x="0" y="265"/>
                  </a:lnTo>
                  <a:lnTo>
                    <a:pt x="125" y="0"/>
                  </a:lnTo>
                  <a:lnTo>
                    <a:pt x="301" y="42"/>
                  </a:lnTo>
                  <a:lnTo>
                    <a:pt x="244" y="33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7" name="Line 1129"/>
            <p:cNvSpPr>
              <a:spLocks noChangeShapeType="1"/>
            </p:cNvSpPr>
            <p:nvPr/>
          </p:nvSpPr>
          <p:spPr bwMode="auto">
            <a:xfrm flipH="1" flipV="1">
              <a:off x="3143" y="2737"/>
              <a:ext cx="122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8" name="Line 1130"/>
            <p:cNvSpPr>
              <a:spLocks noChangeShapeType="1"/>
            </p:cNvSpPr>
            <p:nvPr/>
          </p:nvSpPr>
          <p:spPr bwMode="auto">
            <a:xfrm>
              <a:off x="3205" y="2605"/>
              <a:ext cx="8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9" name="Line 1131"/>
            <p:cNvSpPr>
              <a:spLocks noChangeShapeType="1"/>
            </p:cNvSpPr>
            <p:nvPr/>
          </p:nvSpPr>
          <p:spPr bwMode="auto">
            <a:xfrm flipH="1">
              <a:off x="3265" y="2626"/>
              <a:ext cx="29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0" name="Freeform 1132"/>
            <p:cNvSpPr>
              <a:spLocks/>
            </p:cNvSpPr>
            <p:nvPr/>
          </p:nvSpPr>
          <p:spPr bwMode="auto">
            <a:xfrm>
              <a:off x="3205" y="2272"/>
              <a:ext cx="159" cy="354"/>
            </a:xfrm>
            <a:custGeom>
              <a:avLst/>
              <a:gdLst/>
              <a:ahLst/>
              <a:cxnLst>
                <a:cxn ang="0">
                  <a:pos x="176" y="708"/>
                </a:cxn>
                <a:cxn ang="0">
                  <a:pos x="0" y="666"/>
                </a:cxn>
                <a:cxn ang="0">
                  <a:pos x="316" y="0"/>
                </a:cxn>
                <a:cxn ang="0">
                  <a:pos x="316" y="0"/>
                </a:cxn>
                <a:cxn ang="0">
                  <a:pos x="176" y="708"/>
                </a:cxn>
              </a:cxnLst>
              <a:rect l="0" t="0" r="r" b="b"/>
              <a:pathLst>
                <a:path w="316" h="708">
                  <a:moveTo>
                    <a:pt x="176" y="708"/>
                  </a:moveTo>
                  <a:lnTo>
                    <a:pt x="0" y="666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176" y="70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1" name="Line 1133"/>
            <p:cNvSpPr>
              <a:spLocks noChangeShapeType="1"/>
            </p:cNvSpPr>
            <p:nvPr/>
          </p:nvSpPr>
          <p:spPr bwMode="auto">
            <a:xfrm flipH="1" flipV="1">
              <a:off x="3205" y="2605"/>
              <a:ext cx="8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2" name="Line 1134"/>
            <p:cNvSpPr>
              <a:spLocks noChangeShapeType="1"/>
            </p:cNvSpPr>
            <p:nvPr/>
          </p:nvSpPr>
          <p:spPr bwMode="auto">
            <a:xfrm flipH="1">
              <a:off x="3294" y="2272"/>
              <a:ext cx="70" cy="3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3" name="Freeform 1135"/>
            <p:cNvSpPr>
              <a:spLocks/>
            </p:cNvSpPr>
            <p:nvPr/>
          </p:nvSpPr>
          <p:spPr bwMode="auto">
            <a:xfrm>
              <a:off x="3382" y="2621"/>
              <a:ext cx="95" cy="174"/>
            </a:xfrm>
            <a:custGeom>
              <a:avLst/>
              <a:gdLst/>
              <a:ahLst/>
              <a:cxnLst>
                <a:cxn ang="0">
                  <a:pos x="190" y="297"/>
                </a:cxn>
                <a:cxn ang="0">
                  <a:pos x="190" y="297"/>
                </a:cxn>
                <a:cxn ang="0">
                  <a:pos x="15" y="347"/>
                </a:cxn>
                <a:cxn ang="0">
                  <a:pos x="0" y="54"/>
                </a:cxn>
                <a:cxn ang="0">
                  <a:pos x="123" y="0"/>
                </a:cxn>
                <a:cxn ang="0">
                  <a:pos x="190" y="297"/>
                </a:cxn>
              </a:cxnLst>
              <a:rect l="0" t="0" r="r" b="b"/>
              <a:pathLst>
                <a:path w="190" h="347">
                  <a:moveTo>
                    <a:pt x="190" y="297"/>
                  </a:moveTo>
                  <a:lnTo>
                    <a:pt x="190" y="297"/>
                  </a:lnTo>
                  <a:lnTo>
                    <a:pt x="15" y="347"/>
                  </a:lnTo>
                  <a:lnTo>
                    <a:pt x="0" y="54"/>
                  </a:lnTo>
                  <a:lnTo>
                    <a:pt x="123" y="0"/>
                  </a:lnTo>
                  <a:lnTo>
                    <a:pt x="190" y="29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4" name="Line 1136"/>
            <p:cNvSpPr>
              <a:spLocks noChangeShapeType="1"/>
            </p:cNvSpPr>
            <p:nvPr/>
          </p:nvSpPr>
          <p:spPr bwMode="auto">
            <a:xfrm flipH="1">
              <a:off x="3390" y="2770"/>
              <a:ext cx="87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5" name="Line 1137"/>
            <p:cNvSpPr>
              <a:spLocks noChangeShapeType="1"/>
            </p:cNvSpPr>
            <p:nvPr/>
          </p:nvSpPr>
          <p:spPr bwMode="auto">
            <a:xfrm flipV="1">
              <a:off x="3382" y="2621"/>
              <a:ext cx="61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6" name="Line 1138"/>
            <p:cNvSpPr>
              <a:spLocks noChangeShapeType="1"/>
            </p:cNvSpPr>
            <p:nvPr/>
          </p:nvSpPr>
          <p:spPr bwMode="auto">
            <a:xfrm>
              <a:off x="3443" y="2621"/>
              <a:ext cx="34" cy="1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7" name="Freeform 1139"/>
            <p:cNvSpPr>
              <a:spLocks/>
            </p:cNvSpPr>
            <p:nvPr/>
          </p:nvSpPr>
          <p:spPr bwMode="auto">
            <a:xfrm>
              <a:off x="3364" y="2272"/>
              <a:ext cx="79" cy="376"/>
            </a:xfrm>
            <a:custGeom>
              <a:avLst/>
              <a:gdLst/>
              <a:ahLst/>
              <a:cxnLst>
                <a:cxn ang="0">
                  <a:pos x="160" y="699"/>
                </a:cxn>
                <a:cxn ang="0">
                  <a:pos x="37" y="75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0" y="699"/>
                </a:cxn>
              </a:cxnLst>
              <a:rect l="0" t="0" r="r" b="b"/>
              <a:pathLst>
                <a:path w="160" h="753">
                  <a:moveTo>
                    <a:pt x="160" y="699"/>
                  </a:moveTo>
                  <a:lnTo>
                    <a:pt x="37" y="75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0" y="69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8" name="Line 1140"/>
            <p:cNvSpPr>
              <a:spLocks noChangeShapeType="1"/>
            </p:cNvSpPr>
            <p:nvPr/>
          </p:nvSpPr>
          <p:spPr bwMode="auto">
            <a:xfrm flipH="1">
              <a:off x="3382" y="2621"/>
              <a:ext cx="61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9" name="Line 1141"/>
            <p:cNvSpPr>
              <a:spLocks noChangeShapeType="1"/>
            </p:cNvSpPr>
            <p:nvPr/>
          </p:nvSpPr>
          <p:spPr bwMode="auto">
            <a:xfrm>
              <a:off x="3364" y="2272"/>
              <a:ext cx="79" cy="3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0" name="Freeform 1142"/>
            <p:cNvSpPr>
              <a:spLocks/>
            </p:cNvSpPr>
            <p:nvPr/>
          </p:nvSpPr>
          <p:spPr bwMode="auto">
            <a:xfrm>
              <a:off x="3265" y="2626"/>
              <a:ext cx="125" cy="169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0" y="288"/>
                </a:cxn>
                <a:cxn ang="0">
                  <a:pos x="249" y="338"/>
                </a:cxn>
                <a:cxn ang="0">
                  <a:pos x="234" y="45"/>
                </a:cxn>
                <a:cxn ang="0">
                  <a:pos x="57" y="0"/>
                </a:cxn>
                <a:cxn ang="0">
                  <a:pos x="0" y="288"/>
                </a:cxn>
              </a:cxnLst>
              <a:rect l="0" t="0" r="r" b="b"/>
              <a:pathLst>
                <a:path w="249" h="338">
                  <a:moveTo>
                    <a:pt x="0" y="288"/>
                  </a:moveTo>
                  <a:lnTo>
                    <a:pt x="0" y="288"/>
                  </a:lnTo>
                  <a:lnTo>
                    <a:pt x="249" y="338"/>
                  </a:lnTo>
                  <a:lnTo>
                    <a:pt x="234" y="45"/>
                  </a:lnTo>
                  <a:lnTo>
                    <a:pt x="57" y="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1" name="Line 1143"/>
            <p:cNvSpPr>
              <a:spLocks noChangeShapeType="1"/>
            </p:cNvSpPr>
            <p:nvPr/>
          </p:nvSpPr>
          <p:spPr bwMode="auto">
            <a:xfrm>
              <a:off x="3265" y="2770"/>
              <a:ext cx="125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2" name="Line 1144"/>
            <p:cNvSpPr>
              <a:spLocks noChangeShapeType="1"/>
            </p:cNvSpPr>
            <p:nvPr/>
          </p:nvSpPr>
          <p:spPr bwMode="auto">
            <a:xfrm flipH="1" flipV="1">
              <a:off x="3294" y="2626"/>
              <a:ext cx="88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3" name="Line 1145"/>
            <p:cNvSpPr>
              <a:spLocks noChangeShapeType="1"/>
            </p:cNvSpPr>
            <p:nvPr/>
          </p:nvSpPr>
          <p:spPr bwMode="auto">
            <a:xfrm flipH="1">
              <a:off x="3265" y="2626"/>
              <a:ext cx="29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4" name="Freeform 1146"/>
            <p:cNvSpPr>
              <a:spLocks/>
            </p:cNvSpPr>
            <p:nvPr/>
          </p:nvSpPr>
          <p:spPr bwMode="auto">
            <a:xfrm>
              <a:off x="3294" y="2272"/>
              <a:ext cx="88" cy="376"/>
            </a:xfrm>
            <a:custGeom>
              <a:avLst/>
              <a:gdLst/>
              <a:ahLst/>
              <a:cxnLst>
                <a:cxn ang="0">
                  <a:pos x="0" y="708"/>
                </a:cxn>
                <a:cxn ang="0">
                  <a:pos x="177" y="753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0" y="708"/>
                </a:cxn>
              </a:cxnLst>
              <a:rect l="0" t="0" r="r" b="b"/>
              <a:pathLst>
                <a:path w="177" h="753">
                  <a:moveTo>
                    <a:pt x="0" y="708"/>
                  </a:moveTo>
                  <a:lnTo>
                    <a:pt x="177" y="753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0" y="70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5" name="Line 1147"/>
            <p:cNvSpPr>
              <a:spLocks noChangeShapeType="1"/>
            </p:cNvSpPr>
            <p:nvPr/>
          </p:nvSpPr>
          <p:spPr bwMode="auto">
            <a:xfrm>
              <a:off x="3294" y="2626"/>
              <a:ext cx="88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6" name="Line 1148"/>
            <p:cNvSpPr>
              <a:spLocks noChangeShapeType="1"/>
            </p:cNvSpPr>
            <p:nvPr/>
          </p:nvSpPr>
          <p:spPr bwMode="auto">
            <a:xfrm flipH="1">
              <a:off x="3294" y="2272"/>
              <a:ext cx="70" cy="3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7" name="Freeform 1149"/>
            <p:cNvSpPr>
              <a:spLocks/>
            </p:cNvSpPr>
            <p:nvPr/>
          </p:nvSpPr>
          <p:spPr bwMode="auto">
            <a:xfrm>
              <a:off x="1621" y="1723"/>
              <a:ext cx="197" cy="68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201" y="134"/>
                </a:cxn>
                <a:cxn ang="0">
                  <a:pos x="393" y="98"/>
                </a:cxn>
                <a:cxn ang="0">
                  <a:pos x="194" y="0"/>
                </a:cxn>
                <a:cxn ang="0">
                  <a:pos x="0" y="42"/>
                </a:cxn>
              </a:cxnLst>
              <a:rect l="0" t="0" r="r" b="b"/>
              <a:pathLst>
                <a:path w="393" h="134">
                  <a:moveTo>
                    <a:pt x="0" y="42"/>
                  </a:moveTo>
                  <a:lnTo>
                    <a:pt x="201" y="134"/>
                  </a:lnTo>
                  <a:lnTo>
                    <a:pt x="393" y="98"/>
                  </a:lnTo>
                  <a:lnTo>
                    <a:pt x="194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8" name="Freeform 1150"/>
            <p:cNvSpPr>
              <a:spLocks/>
            </p:cNvSpPr>
            <p:nvPr/>
          </p:nvSpPr>
          <p:spPr bwMode="auto">
            <a:xfrm>
              <a:off x="1722" y="1772"/>
              <a:ext cx="198" cy="54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204" y="107"/>
                </a:cxn>
                <a:cxn ang="0">
                  <a:pos x="396" y="73"/>
                </a:cxn>
                <a:cxn ang="0">
                  <a:pos x="192" y="0"/>
                </a:cxn>
                <a:cxn ang="0">
                  <a:pos x="0" y="36"/>
                </a:cxn>
              </a:cxnLst>
              <a:rect l="0" t="0" r="r" b="b"/>
              <a:pathLst>
                <a:path w="396" h="107">
                  <a:moveTo>
                    <a:pt x="0" y="36"/>
                  </a:moveTo>
                  <a:lnTo>
                    <a:pt x="204" y="107"/>
                  </a:lnTo>
                  <a:lnTo>
                    <a:pt x="396" y="73"/>
                  </a:lnTo>
                  <a:lnTo>
                    <a:pt x="192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9" name="Freeform 1151"/>
            <p:cNvSpPr>
              <a:spLocks/>
            </p:cNvSpPr>
            <p:nvPr/>
          </p:nvSpPr>
          <p:spPr bwMode="auto">
            <a:xfrm>
              <a:off x="1824" y="1809"/>
              <a:ext cx="201" cy="199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11" y="397"/>
                </a:cxn>
                <a:cxn ang="0">
                  <a:pos x="401" y="359"/>
                </a:cxn>
                <a:cxn ang="0">
                  <a:pos x="192" y="0"/>
                </a:cxn>
                <a:cxn ang="0">
                  <a:pos x="0" y="34"/>
                </a:cxn>
              </a:cxnLst>
              <a:rect l="0" t="0" r="r" b="b"/>
              <a:pathLst>
                <a:path w="401" h="397">
                  <a:moveTo>
                    <a:pt x="0" y="34"/>
                  </a:moveTo>
                  <a:lnTo>
                    <a:pt x="211" y="397"/>
                  </a:lnTo>
                  <a:lnTo>
                    <a:pt x="401" y="359"/>
                  </a:lnTo>
                  <a:lnTo>
                    <a:pt x="192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0" name="Freeform 1152"/>
            <p:cNvSpPr>
              <a:spLocks/>
            </p:cNvSpPr>
            <p:nvPr/>
          </p:nvSpPr>
          <p:spPr bwMode="auto">
            <a:xfrm>
              <a:off x="2025" y="2002"/>
              <a:ext cx="105" cy="211"/>
            </a:xfrm>
            <a:custGeom>
              <a:avLst/>
              <a:gdLst/>
              <a:ahLst/>
              <a:cxnLst>
                <a:cxn ang="0">
                  <a:pos x="209" y="380"/>
                </a:cxn>
                <a:cxn ang="0">
                  <a:pos x="209" y="380"/>
                </a:cxn>
                <a:cxn ang="0">
                  <a:pos x="21" y="422"/>
                </a:cxn>
                <a:cxn ang="0">
                  <a:pos x="0" y="3"/>
                </a:cxn>
                <a:cxn ang="0">
                  <a:pos x="11" y="0"/>
                </a:cxn>
                <a:cxn ang="0">
                  <a:pos x="209" y="380"/>
                </a:cxn>
              </a:cxnLst>
              <a:rect l="0" t="0" r="r" b="b"/>
              <a:pathLst>
                <a:path w="209" h="422">
                  <a:moveTo>
                    <a:pt x="209" y="380"/>
                  </a:moveTo>
                  <a:lnTo>
                    <a:pt x="209" y="380"/>
                  </a:lnTo>
                  <a:lnTo>
                    <a:pt x="21" y="422"/>
                  </a:lnTo>
                  <a:lnTo>
                    <a:pt x="0" y="3"/>
                  </a:lnTo>
                  <a:lnTo>
                    <a:pt x="11" y="0"/>
                  </a:lnTo>
                  <a:lnTo>
                    <a:pt x="209" y="38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1" name="Line 1153"/>
            <p:cNvSpPr>
              <a:spLocks noChangeShapeType="1"/>
            </p:cNvSpPr>
            <p:nvPr/>
          </p:nvSpPr>
          <p:spPr bwMode="auto">
            <a:xfrm flipH="1">
              <a:off x="2036" y="2192"/>
              <a:ext cx="94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2" name="Line 1154"/>
            <p:cNvSpPr>
              <a:spLocks noChangeShapeType="1"/>
            </p:cNvSpPr>
            <p:nvPr/>
          </p:nvSpPr>
          <p:spPr bwMode="auto">
            <a:xfrm flipV="1">
              <a:off x="2025" y="2002"/>
              <a:ext cx="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3" name="Line 1155"/>
            <p:cNvSpPr>
              <a:spLocks noChangeShapeType="1"/>
            </p:cNvSpPr>
            <p:nvPr/>
          </p:nvSpPr>
          <p:spPr bwMode="auto">
            <a:xfrm>
              <a:off x="2031" y="2002"/>
              <a:ext cx="99" cy="1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4" name="Freeform 1156"/>
            <p:cNvSpPr>
              <a:spLocks/>
            </p:cNvSpPr>
            <p:nvPr/>
          </p:nvSpPr>
          <p:spPr bwMode="auto">
            <a:xfrm>
              <a:off x="2025" y="1988"/>
              <a:ext cx="6" cy="16"/>
            </a:xfrm>
            <a:custGeom>
              <a:avLst/>
              <a:gdLst/>
              <a:ahLst/>
              <a:cxnLst>
                <a:cxn ang="0">
                  <a:pos x="13" y="27"/>
                </a:cxn>
                <a:cxn ang="0">
                  <a:pos x="2" y="3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7"/>
                </a:cxn>
              </a:cxnLst>
              <a:rect l="0" t="0" r="r" b="b"/>
              <a:pathLst>
                <a:path w="13" h="30">
                  <a:moveTo>
                    <a:pt x="13" y="27"/>
                  </a:moveTo>
                  <a:lnTo>
                    <a:pt x="2" y="3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3" y="2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5" name="Line 1157"/>
            <p:cNvSpPr>
              <a:spLocks noChangeShapeType="1"/>
            </p:cNvSpPr>
            <p:nvPr/>
          </p:nvSpPr>
          <p:spPr bwMode="auto">
            <a:xfrm flipH="1">
              <a:off x="2025" y="2002"/>
              <a:ext cx="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6" name="Line 1158"/>
            <p:cNvSpPr>
              <a:spLocks noChangeShapeType="1"/>
            </p:cNvSpPr>
            <p:nvPr/>
          </p:nvSpPr>
          <p:spPr bwMode="auto">
            <a:xfrm>
              <a:off x="2025" y="1988"/>
              <a:ext cx="6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7" name="Freeform 1159"/>
            <p:cNvSpPr>
              <a:spLocks/>
            </p:cNvSpPr>
            <p:nvPr/>
          </p:nvSpPr>
          <p:spPr bwMode="auto">
            <a:xfrm>
              <a:off x="1941" y="2004"/>
              <a:ext cx="95" cy="209"/>
            </a:xfrm>
            <a:custGeom>
              <a:avLst/>
              <a:gdLst/>
              <a:ahLst/>
              <a:cxnLst>
                <a:cxn ang="0">
                  <a:pos x="190" y="419"/>
                </a:cxn>
                <a:cxn ang="0">
                  <a:pos x="190" y="419"/>
                </a:cxn>
                <a:cxn ang="0">
                  <a:pos x="169" y="0"/>
                </a:cxn>
                <a:cxn ang="0">
                  <a:pos x="0" y="52"/>
                </a:cxn>
                <a:cxn ang="0">
                  <a:pos x="190" y="419"/>
                </a:cxn>
              </a:cxnLst>
              <a:rect l="0" t="0" r="r" b="b"/>
              <a:pathLst>
                <a:path w="190" h="419">
                  <a:moveTo>
                    <a:pt x="190" y="419"/>
                  </a:moveTo>
                  <a:lnTo>
                    <a:pt x="190" y="419"/>
                  </a:lnTo>
                  <a:lnTo>
                    <a:pt x="169" y="0"/>
                  </a:lnTo>
                  <a:lnTo>
                    <a:pt x="0" y="52"/>
                  </a:lnTo>
                  <a:lnTo>
                    <a:pt x="190" y="41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8" name="Line 1160"/>
            <p:cNvSpPr>
              <a:spLocks noChangeShapeType="1"/>
            </p:cNvSpPr>
            <p:nvPr/>
          </p:nvSpPr>
          <p:spPr bwMode="auto">
            <a:xfrm flipH="1">
              <a:off x="1941" y="2004"/>
              <a:ext cx="84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9" name="Line 1161"/>
            <p:cNvSpPr>
              <a:spLocks noChangeShapeType="1"/>
            </p:cNvSpPr>
            <p:nvPr/>
          </p:nvSpPr>
          <p:spPr bwMode="auto">
            <a:xfrm>
              <a:off x="1941" y="2030"/>
              <a:ext cx="95" cy="1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0" name="Freeform 1162"/>
            <p:cNvSpPr>
              <a:spLocks/>
            </p:cNvSpPr>
            <p:nvPr/>
          </p:nvSpPr>
          <p:spPr bwMode="auto">
            <a:xfrm>
              <a:off x="1929" y="1988"/>
              <a:ext cx="96" cy="42"/>
            </a:xfrm>
            <a:custGeom>
              <a:avLst/>
              <a:gdLst/>
              <a:ahLst/>
              <a:cxnLst>
                <a:cxn ang="0">
                  <a:pos x="23" y="82"/>
                </a:cxn>
                <a:cxn ang="0">
                  <a:pos x="192" y="30"/>
                </a:cxn>
                <a:cxn ang="0">
                  <a:pos x="190" y="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3" y="82"/>
                </a:cxn>
              </a:cxnLst>
              <a:rect l="0" t="0" r="r" b="b"/>
              <a:pathLst>
                <a:path w="192" h="82">
                  <a:moveTo>
                    <a:pt x="23" y="82"/>
                  </a:moveTo>
                  <a:lnTo>
                    <a:pt x="192" y="30"/>
                  </a:lnTo>
                  <a:lnTo>
                    <a:pt x="190" y="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3" y="8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1" name="Line 1163"/>
            <p:cNvSpPr>
              <a:spLocks noChangeShapeType="1"/>
            </p:cNvSpPr>
            <p:nvPr/>
          </p:nvSpPr>
          <p:spPr bwMode="auto">
            <a:xfrm flipV="1">
              <a:off x="1941" y="2004"/>
              <a:ext cx="84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2" name="Line 1164"/>
            <p:cNvSpPr>
              <a:spLocks noChangeShapeType="1"/>
            </p:cNvSpPr>
            <p:nvPr/>
          </p:nvSpPr>
          <p:spPr bwMode="auto">
            <a:xfrm flipH="1">
              <a:off x="1929" y="1988"/>
              <a:ext cx="96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3" name="Line 1165"/>
            <p:cNvSpPr>
              <a:spLocks noChangeShapeType="1"/>
            </p:cNvSpPr>
            <p:nvPr/>
          </p:nvSpPr>
          <p:spPr bwMode="auto">
            <a:xfrm>
              <a:off x="1929" y="2008"/>
              <a:ext cx="12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4" name="Freeform 1166"/>
            <p:cNvSpPr>
              <a:spLocks/>
            </p:cNvSpPr>
            <p:nvPr/>
          </p:nvSpPr>
          <p:spPr bwMode="auto">
            <a:xfrm>
              <a:off x="2036" y="2192"/>
              <a:ext cx="201" cy="166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213" y="332"/>
                </a:cxn>
                <a:cxn ang="0">
                  <a:pos x="401" y="295"/>
                </a:cxn>
                <a:cxn ang="0">
                  <a:pos x="188" y="0"/>
                </a:cxn>
                <a:cxn ang="0">
                  <a:pos x="0" y="42"/>
                </a:cxn>
              </a:cxnLst>
              <a:rect l="0" t="0" r="r" b="b"/>
              <a:pathLst>
                <a:path w="401" h="332">
                  <a:moveTo>
                    <a:pt x="0" y="42"/>
                  </a:moveTo>
                  <a:lnTo>
                    <a:pt x="213" y="332"/>
                  </a:lnTo>
                  <a:lnTo>
                    <a:pt x="401" y="295"/>
                  </a:lnTo>
                  <a:lnTo>
                    <a:pt x="188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5" name="Freeform 1167"/>
            <p:cNvSpPr>
              <a:spLocks/>
            </p:cNvSpPr>
            <p:nvPr/>
          </p:nvSpPr>
          <p:spPr bwMode="auto">
            <a:xfrm>
              <a:off x="2268" y="2401"/>
              <a:ext cx="76" cy="46"/>
            </a:xfrm>
            <a:custGeom>
              <a:avLst/>
              <a:gdLst/>
              <a:ahLst/>
              <a:cxnLst>
                <a:cxn ang="0">
                  <a:pos x="151" y="92"/>
                </a:cxn>
                <a:cxn ang="0">
                  <a:pos x="151" y="92"/>
                </a:cxn>
                <a:cxn ang="0">
                  <a:pos x="59" y="0"/>
                </a:cxn>
                <a:cxn ang="0">
                  <a:pos x="0" y="25"/>
                </a:cxn>
                <a:cxn ang="0">
                  <a:pos x="151" y="92"/>
                </a:cxn>
              </a:cxnLst>
              <a:rect l="0" t="0" r="r" b="b"/>
              <a:pathLst>
                <a:path w="151" h="92">
                  <a:moveTo>
                    <a:pt x="151" y="92"/>
                  </a:moveTo>
                  <a:lnTo>
                    <a:pt x="151" y="92"/>
                  </a:lnTo>
                  <a:lnTo>
                    <a:pt x="59" y="0"/>
                  </a:lnTo>
                  <a:lnTo>
                    <a:pt x="0" y="25"/>
                  </a:lnTo>
                  <a:lnTo>
                    <a:pt x="151" y="9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6" name="Line 1168"/>
            <p:cNvSpPr>
              <a:spLocks noChangeShapeType="1"/>
            </p:cNvSpPr>
            <p:nvPr/>
          </p:nvSpPr>
          <p:spPr bwMode="auto">
            <a:xfrm flipH="1" flipV="1">
              <a:off x="2298" y="2401"/>
              <a:ext cx="46" cy="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7" name="Line 1169"/>
            <p:cNvSpPr>
              <a:spLocks noChangeShapeType="1"/>
            </p:cNvSpPr>
            <p:nvPr/>
          </p:nvSpPr>
          <p:spPr bwMode="auto">
            <a:xfrm flipH="1">
              <a:off x="2268" y="2401"/>
              <a:ext cx="30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8" name="Freeform 1170"/>
            <p:cNvSpPr>
              <a:spLocks/>
            </p:cNvSpPr>
            <p:nvPr/>
          </p:nvSpPr>
          <p:spPr bwMode="auto">
            <a:xfrm>
              <a:off x="2143" y="2340"/>
              <a:ext cx="155" cy="74"/>
            </a:xfrm>
            <a:custGeom>
              <a:avLst/>
              <a:gdLst/>
              <a:ahLst/>
              <a:cxnLst>
                <a:cxn ang="0">
                  <a:pos x="252" y="148"/>
                </a:cxn>
                <a:cxn ang="0">
                  <a:pos x="311" y="123"/>
                </a:cxn>
                <a:cxn ang="0">
                  <a:pos x="188" y="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252" y="148"/>
                </a:cxn>
              </a:cxnLst>
              <a:rect l="0" t="0" r="r" b="b"/>
              <a:pathLst>
                <a:path w="311" h="148">
                  <a:moveTo>
                    <a:pt x="252" y="148"/>
                  </a:moveTo>
                  <a:lnTo>
                    <a:pt x="311" y="123"/>
                  </a:lnTo>
                  <a:lnTo>
                    <a:pt x="188" y="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52" y="14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9" name="Line 1171"/>
            <p:cNvSpPr>
              <a:spLocks noChangeShapeType="1"/>
            </p:cNvSpPr>
            <p:nvPr/>
          </p:nvSpPr>
          <p:spPr bwMode="auto">
            <a:xfrm flipV="1">
              <a:off x="2268" y="2401"/>
              <a:ext cx="30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0" name="Line 1172"/>
            <p:cNvSpPr>
              <a:spLocks noChangeShapeType="1"/>
            </p:cNvSpPr>
            <p:nvPr/>
          </p:nvSpPr>
          <p:spPr bwMode="auto">
            <a:xfrm flipH="1" flipV="1">
              <a:off x="2237" y="2340"/>
              <a:ext cx="61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1" name="Line 1173"/>
            <p:cNvSpPr>
              <a:spLocks noChangeShapeType="1"/>
            </p:cNvSpPr>
            <p:nvPr/>
          </p:nvSpPr>
          <p:spPr bwMode="auto">
            <a:xfrm flipH="1">
              <a:off x="2143" y="2340"/>
              <a:ext cx="94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2" name="Freeform 1174"/>
            <p:cNvSpPr>
              <a:spLocks/>
            </p:cNvSpPr>
            <p:nvPr/>
          </p:nvSpPr>
          <p:spPr bwMode="auto">
            <a:xfrm>
              <a:off x="2215" y="2414"/>
              <a:ext cx="129" cy="59"/>
            </a:xfrm>
            <a:custGeom>
              <a:avLst/>
              <a:gdLst/>
              <a:ahLst/>
              <a:cxnLst>
                <a:cxn ang="0">
                  <a:pos x="259" y="67"/>
                </a:cxn>
                <a:cxn ang="0">
                  <a:pos x="259" y="67"/>
                </a:cxn>
                <a:cxn ang="0">
                  <a:pos x="73" y="119"/>
                </a:cxn>
                <a:cxn ang="0">
                  <a:pos x="0" y="42"/>
                </a:cxn>
                <a:cxn ang="0">
                  <a:pos x="108" y="0"/>
                </a:cxn>
                <a:cxn ang="0">
                  <a:pos x="259" y="67"/>
                </a:cxn>
              </a:cxnLst>
              <a:rect l="0" t="0" r="r" b="b"/>
              <a:pathLst>
                <a:path w="259" h="119">
                  <a:moveTo>
                    <a:pt x="259" y="67"/>
                  </a:moveTo>
                  <a:lnTo>
                    <a:pt x="259" y="67"/>
                  </a:lnTo>
                  <a:lnTo>
                    <a:pt x="73" y="119"/>
                  </a:lnTo>
                  <a:lnTo>
                    <a:pt x="0" y="42"/>
                  </a:lnTo>
                  <a:lnTo>
                    <a:pt x="108" y="0"/>
                  </a:lnTo>
                  <a:lnTo>
                    <a:pt x="259" y="6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3" name="Line 1175"/>
            <p:cNvSpPr>
              <a:spLocks noChangeShapeType="1"/>
            </p:cNvSpPr>
            <p:nvPr/>
          </p:nvSpPr>
          <p:spPr bwMode="auto">
            <a:xfrm flipH="1">
              <a:off x="2251" y="2447"/>
              <a:ext cx="93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4" name="Line 1176"/>
            <p:cNvSpPr>
              <a:spLocks noChangeShapeType="1"/>
            </p:cNvSpPr>
            <p:nvPr/>
          </p:nvSpPr>
          <p:spPr bwMode="auto">
            <a:xfrm flipH="1" flipV="1">
              <a:off x="2215" y="2435"/>
              <a:ext cx="36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5" name="Line 1177"/>
            <p:cNvSpPr>
              <a:spLocks noChangeShapeType="1"/>
            </p:cNvSpPr>
            <p:nvPr/>
          </p:nvSpPr>
          <p:spPr bwMode="auto">
            <a:xfrm flipV="1">
              <a:off x="2215" y="2414"/>
              <a:ext cx="5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6" name="Freeform 1178"/>
            <p:cNvSpPr>
              <a:spLocks/>
            </p:cNvSpPr>
            <p:nvPr/>
          </p:nvSpPr>
          <p:spPr bwMode="auto">
            <a:xfrm>
              <a:off x="2143" y="2358"/>
              <a:ext cx="125" cy="77"/>
            </a:xfrm>
            <a:custGeom>
              <a:avLst/>
              <a:gdLst/>
              <a:ahLst/>
              <a:cxnLst>
                <a:cxn ang="0">
                  <a:pos x="252" y="111"/>
                </a:cxn>
                <a:cxn ang="0">
                  <a:pos x="144" y="15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2" y="111"/>
                </a:cxn>
              </a:cxnLst>
              <a:rect l="0" t="0" r="r" b="b"/>
              <a:pathLst>
                <a:path w="252" h="153">
                  <a:moveTo>
                    <a:pt x="252" y="111"/>
                  </a:moveTo>
                  <a:lnTo>
                    <a:pt x="144" y="15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2" y="11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7" name="Line 1179"/>
            <p:cNvSpPr>
              <a:spLocks noChangeShapeType="1"/>
            </p:cNvSpPr>
            <p:nvPr/>
          </p:nvSpPr>
          <p:spPr bwMode="auto">
            <a:xfrm flipH="1">
              <a:off x="2215" y="2414"/>
              <a:ext cx="5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8" name="Line 1180"/>
            <p:cNvSpPr>
              <a:spLocks noChangeShapeType="1"/>
            </p:cNvSpPr>
            <p:nvPr/>
          </p:nvSpPr>
          <p:spPr bwMode="auto">
            <a:xfrm flipH="1" flipV="1">
              <a:off x="2143" y="2358"/>
              <a:ext cx="72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9" name="Freeform 1181"/>
            <p:cNvSpPr>
              <a:spLocks/>
            </p:cNvSpPr>
            <p:nvPr/>
          </p:nvSpPr>
          <p:spPr bwMode="auto">
            <a:xfrm>
              <a:off x="2251" y="2447"/>
              <a:ext cx="202" cy="137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17" y="273"/>
                </a:cxn>
                <a:cxn ang="0">
                  <a:pos x="403" y="215"/>
                </a:cxn>
                <a:cxn ang="0">
                  <a:pos x="186" y="0"/>
                </a:cxn>
                <a:cxn ang="0">
                  <a:pos x="0" y="52"/>
                </a:cxn>
              </a:cxnLst>
              <a:rect l="0" t="0" r="r" b="b"/>
              <a:pathLst>
                <a:path w="403" h="273">
                  <a:moveTo>
                    <a:pt x="0" y="52"/>
                  </a:moveTo>
                  <a:lnTo>
                    <a:pt x="217" y="273"/>
                  </a:lnTo>
                  <a:lnTo>
                    <a:pt x="403" y="215"/>
                  </a:lnTo>
                  <a:lnTo>
                    <a:pt x="186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0" name="Freeform 1182"/>
            <p:cNvSpPr>
              <a:spLocks/>
            </p:cNvSpPr>
            <p:nvPr/>
          </p:nvSpPr>
          <p:spPr bwMode="auto">
            <a:xfrm>
              <a:off x="2360" y="2555"/>
              <a:ext cx="203" cy="56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221" y="114"/>
                </a:cxn>
                <a:cxn ang="0">
                  <a:pos x="407" y="60"/>
                </a:cxn>
                <a:cxn ang="0">
                  <a:pos x="186" y="0"/>
                </a:cxn>
                <a:cxn ang="0">
                  <a:pos x="0" y="58"/>
                </a:cxn>
              </a:cxnLst>
              <a:rect l="0" t="0" r="r" b="b"/>
              <a:pathLst>
                <a:path w="407" h="114">
                  <a:moveTo>
                    <a:pt x="0" y="58"/>
                  </a:moveTo>
                  <a:lnTo>
                    <a:pt x="221" y="114"/>
                  </a:lnTo>
                  <a:lnTo>
                    <a:pt x="407" y="60"/>
                  </a:lnTo>
                  <a:lnTo>
                    <a:pt x="186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1" name="Freeform 1183"/>
            <p:cNvSpPr>
              <a:spLocks/>
            </p:cNvSpPr>
            <p:nvPr/>
          </p:nvSpPr>
          <p:spPr bwMode="auto">
            <a:xfrm>
              <a:off x="2470" y="2584"/>
              <a:ext cx="204" cy="5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24" y="113"/>
                </a:cxn>
                <a:cxn ang="0">
                  <a:pos x="409" y="59"/>
                </a:cxn>
                <a:cxn ang="0">
                  <a:pos x="186" y="0"/>
                </a:cxn>
                <a:cxn ang="0">
                  <a:pos x="0" y="54"/>
                </a:cxn>
              </a:cxnLst>
              <a:rect l="0" t="0" r="r" b="b"/>
              <a:pathLst>
                <a:path w="409" h="113">
                  <a:moveTo>
                    <a:pt x="0" y="54"/>
                  </a:moveTo>
                  <a:lnTo>
                    <a:pt x="224" y="113"/>
                  </a:lnTo>
                  <a:lnTo>
                    <a:pt x="409" y="59"/>
                  </a:lnTo>
                  <a:lnTo>
                    <a:pt x="186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2" name="Freeform 1184"/>
            <p:cNvSpPr>
              <a:spLocks/>
            </p:cNvSpPr>
            <p:nvPr/>
          </p:nvSpPr>
          <p:spPr bwMode="auto">
            <a:xfrm>
              <a:off x="2582" y="2614"/>
              <a:ext cx="207" cy="5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31" y="114"/>
                </a:cxn>
                <a:cxn ang="0">
                  <a:pos x="413" y="60"/>
                </a:cxn>
                <a:cxn ang="0">
                  <a:pos x="185" y="0"/>
                </a:cxn>
                <a:cxn ang="0">
                  <a:pos x="0" y="54"/>
                </a:cxn>
              </a:cxnLst>
              <a:rect l="0" t="0" r="r" b="b"/>
              <a:pathLst>
                <a:path w="413" h="114">
                  <a:moveTo>
                    <a:pt x="0" y="54"/>
                  </a:moveTo>
                  <a:lnTo>
                    <a:pt x="231" y="114"/>
                  </a:lnTo>
                  <a:lnTo>
                    <a:pt x="413" y="60"/>
                  </a:lnTo>
                  <a:lnTo>
                    <a:pt x="185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3" name="Freeform 1185"/>
            <p:cNvSpPr>
              <a:spLocks/>
            </p:cNvSpPr>
            <p:nvPr/>
          </p:nvSpPr>
          <p:spPr bwMode="auto">
            <a:xfrm>
              <a:off x="2697" y="2644"/>
              <a:ext cx="208" cy="5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32" y="115"/>
                </a:cxn>
                <a:cxn ang="0">
                  <a:pos x="415" y="61"/>
                </a:cxn>
                <a:cxn ang="0">
                  <a:pos x="182" y="0"/>
                </a:cxn>
                <a:cxn ang="0">
                  <a:pos x="0" y="54"/>
                </a:cxn>
              </a:cxnLst>
              <a:rect l="0" t="0" r="r" b="b"/>
              <a:pathLst>
                <a:path w="415" h="115">
                  <a:moveTo>
                    <a:pt x="0" y="54"/>
                  </a:moveTo>
                  <a:lnTo>
                    <a:pt x="232" y="115"/>
                  </a:lnTo>
                  <a:lnTo>
                    <a:pt x="415" y="61"/>
                  </a:lnTo>
                  <a:lnTo>
                    <a:pt x="182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4" name="Freeform 1186"/>
            <p:cNvSpPr>
              <a:spLocks/>
            </p:cNvSpPr>
            <p:nvPr/>
          </p:nvSpPr>
          <p:spPr bwMode="auto">
            <a:xfrm>
              <a:off x="2814" y="2675"/>
              <a:ext cx="209" cy="5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36" y="116"/>
                </a:cxn>
                <a:cxn ang="0">
                  <a:pos x="419" y="62"/>
                </a:cxn>
                <a:cxn ang="0">
                  <a:pos x="183" y="0"/>
                </a:cxn>
                <a:cxn ang="0">
                  <a:pos x="0" y="54"/>
                </a:cxn>
              </a:cxnLst>
              <a:rect l="0" t="0" r="r" b="b"/>
              <a:pathLst>
                <a:path w="419" h="116">
                  <a:moveTo>
                    <a:pt x="0" y="54"/>
                  </a:moveTo>
                  <a:lnTo>
                    <a:pt x="236" y="116"/>
                  </a:lnTo>
                  <a:lnTo>
                    <a:pt x="419" y="62"/>
                  </a:lnTo>
                  <a:lnTo>
                    <a:pt x="183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5" name="Freeform 1187"/>
            <p:cNvSpPr>
              <a:spLocks/>
            </p:cNvSpPr>
            <p:nvPr/>
          </p:nvSpPr>
          <p:spPr bwMode="auto">
            <a:xfrm>
              <a:off x="2932" y="2705"/>
              <a:ext cx="211" cy="59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42" y="117"/>
                </a:cxn>
                <a:cxn ang="0">
                  <a:pos x="423" y="63"/>
                </a:cxn>
                <a:cxn ang="0">
                  <a:pos x="183" y="0"/>
                </a:cxn>
                <a:cxn ang="0">
                  <a:pos x="0" y="54"/>
                </a:cxn>
              </a:cxnLst>
              <a:rect l="0" t="0" r="r" b="b"/>
              <a:pathLst>
                <a:path w="423" h="117">
                  <a:moveTo>
                    <a:pt x="0" y="54"/>
                  </a:moveTo>
                  <a:lnTo>
                    <a:pt x="242" y="117"/>
                  </a:lnTo>
                  <a:lnTo>
                    <a:pt x="423" y="63"/>
                  </a:lnTo>
                  <a:lnTo>
                    <a:pt x="183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6" name="Freeform 1188"/>
            <p:cNvSpPr>
              <a:spLocks/>
            </p:cNvSpPr>
            <p:nvPr/>
          </p:nvSpPr>
          <p:spPr bwMode="auto">
            <a:xfrm>
              <a:off x="3053" y="2737"/>
              <a:ext cx="212" cy="59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46" y="117"/>
                </a:cxn>
                <a:cxn ang="0">
                  <a:pos x="425" y="65"/>
                </a:cxn>
                <a:cxn ang="0">
                  <a:pos x="181" y="0"/>
                </a:cxn>
                <a:cxn ang="0">
                  <a:pos x="0" y="54"/>
                </a:cxn>
              </a:cxnLst>
              <a:rect l="0" t="0" r="r" b="b"/>
              <a:pathLst>
                <a:path w="425" h="117">
                  <a:moveTo>
                    <a:pt x="0" y="54"/>
                  </a:moveTo>
                  <a:lnTo>
                    <a:pt x="246" y="117"/>
                  </a:lnTo>
                  <a:lnTo>
                    <a:pt x="425" y="65"/>
                  </a:lnTo>
                  <a:lnTo>
                    <a:pt x="181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7" name="Freeform 1189"/>
            <p:cNvSpPr>
              <a:spLocks/>
            </p:cNvSpPr>
            <p:nvPr/>
          </p:nvSpPr>
          <p:spPr bwMode="auto">
            <a:xfrm>
              <a:off x="3175" y="2770"/>
              <a:ext cx="215" cy="55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50" y="112"/>
                </a:cxn>
                <a:cxn ang="0">
                  <a:pos x="428" y="50"/>
                </a:cxn>
                <a:cxn ang="0">
                  <a:pos x="179" y="0"/>
                </a:cxn>
                <a:cxn ang="0">
                  <a:pos x="0" y="52"/>
                </a:cxn>
              </a:cxnLst>
              <a:rect l="0" t="0" r="r" b="b"/>
              <a:pathLst>
                <a:path w="428" h="112">
                  <a:moveTo>
                    <a:pt x="0" y="52"/>
                  </a:moveTo>
                  <a:lnTo>
                    <a:pt x="250" y="112"/>
                  </a:lnTo>
                  <a:lnTo>
                    <a:pt x="428" y="50"/>
                  </a:lnTo>
                  <a:lnTo>
                    <a:pt x="179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8" name="Freeform 1190"/>
            <p:cNvSpPr>
              <a:spLocks/>
            </p:cNvSpPr>
            <p:nvPr/>
          </p:nvSpPr>
          <p:spPr bwMode="auto">
            <a:xfrm>
              <a:off x="1523" y="1745"/>
              <a:ext cx="199" cy="72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201" y="146"/>
                </a:cxn>
                <a:cxn ang="0">
                  <a:pos x="397" y="92"/>
                </a:cxn>
                <a:cxn ang="0">
                  <a:pos x="196" y="0"/>
                </a:cxn>
                <a:cxn ang="0">
                  <a:pos x="0" y="50"/>
                </a:cxn>
              </a:cxnLst>
              <a:rect l="0" t="0" r="r" b="b"/>
              <a:pathLst>
                <a:path w="397" h="146">
                  <a:moveTo>
                    <a:pt x="0" y="50"/>
                  </a:moveTo>
                  <a:lnTo>
                    <a:pt x="201" y="146"/>
                  </a:lnTo>
                  <a:lnTo>
                    <a:pt x="397" y="92"/>
                  </a:lnTo>
                  <a:lnTo>
                    <a:pt x="196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9" name="Freeform 1191"/>
            <p:cNvSpPr>
              <a:spLocks/>
            </p:cNvSpPr>
            <p:nvPr/>
          </p:nvSpPr>
          <p:spPr bwMode="auto">
            <a:xfrm>
              <a:off x="1624" y="1791"/>
              <a:ext cx="200" cy="6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06" y="123"/>
                </a:cxn>
                <a:cxn ang="0">
                  <a:pos x="400" y="71"/>
                </a:cxn>
                <a:cxn ang="0">
                  <a:pos x="196" y="0"/>
                </a:cxn>
                <a:cxn ang="0">
                  <a:pos x="0" y="54"/>
                </a:cxn>
              </a:cxnLst>
              <a:rect l="0" t="0" r="r" b="b"/>
              <a:pathLst>
                <a:path w="400" h="123">
                  <a:moveTo>
                    <a:pt x="0" y="54"/>
                  </a:moveTo>
                  <a:lnTo>
                    <a:pt x="206" y="123"/>
                  </a:lnTo>
                  <a:lnTo>
                    <a:pt x="400" y="71"/>
                  </a:lnTo>
                  <a:lnTo>
                    <a:pt x="196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0" name="Freeform 1192"/>
            <p:cNvSpPr>
              <a:spLocks/>
            </p:cNvSpPr>
            <p:nvPr/>
          </p:nvSpPr>
          <p:spPr bwMode="auto">
            <a:xfrm>
              <a:off x="1727" y="1826"/>
              <a:ext cx="202" cy="20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11" y="417"/>
                </a:cxn>
                <a:cxn ang="0">
                  <a:pos x="405" y="363"/>
                </a:cxn>
                <a:cxn ang="0">
                  <a:pos x="194" y="0"/>
                </a:cxn>
                <a:cxn ang="0">
                  <a:pos x="0" y="52"/>
                </a:cxn>
              </a:cxnLst>
              <a:rect l="0" t="0" r="r" b="b"/>
              <a:pathLst>
                <a:path w="405" h="417">
                  <a:moveTo>
                    <a:pt x="0" y="52"/>
                  </a:moveTo>
                  <a:lnTo>
                    <a:pt x="211" y="417"/>
                  </a:lnTo>
                  <a:lnTo>
                    <a:pt x="405" y="363"/>
                  </a:lnTo>
                  <a:lnTo>
                    <a:pt x="194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1" name="Freeform 1193"/>
            <p:cNvSpPr>
              <a:spLocks/>
            </p:cNvSpPr>
            <p:nvPr/>
          </p:nvSpPr>
          <p:spPr bwMode="auto">
            <a:xfrm>
              <a:off x="1855" y="2030"/>
              <a:ext cx="181" cy="183"/>
            </a:xfrm>
            <a:custGeom>
              <a:avLst/>
              <a:gdLst/>
              <a:ahLst/>
              <a:cxnLst>
                <a:cxn ang="0">
                  <a:pos x="363" y="367"/>
                </a:cxn>
                <a:cxn ang="0">
                  <a:pos x="363" y="367"/>
                </a:cxn>
                <a:cxn ang="0">
                  <a:pos x="173" y="0"/>
                </a:cxn>
                <a:cxn ang="0">
                  <a:pos x="0" y="50"/>
                </a:cxn>
                <a:cxn ang="0">
                  <a:pos x="363" y="367"/>
                </a:cxn>
              </a:cxnLst>
              <a:rect l="0" t="0" r="r" b="b"/>
              <a:pathLst>
                <a:path w="363" h="367">
                  <a:moveTo>
                    <a:pt x="363" y="367"/>
                  </a:moveTo>
                  <a:lnTo>
                    <a:pt x="363" y="367"/>
                  </a:lnTo>
                  <a:lnTo>
                    <a:pt x="173" y="0"/>
                  </a:lnTo>
                  <a:lnTo>
                    <a:pt x="0" y="50"/>
                  </a:lnTo>
                  <a:lnTo>
                    <a:pt x="363" y="36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2" name="Line 1194"/>
            <p:cNvSpPr>
              <a:spLocks noChangeShapeType="1"/>
            </p:cNvSpPr>
            <p:nvPr/>
          </p:nvSpPr>
          <p:spPr bwMode="auto">
            <a:xfrm flipH="1" flipV="1">
              <a:off x="1941" y="2030"/>
              <a:ext cx="95" cy="1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3" name="Line 1195"/>
            <p:cNvSpPr>
              <a:spLocks noChangeShapeType="1"/>
            </p:cNvSpPr>
            <p:nvPr/>
          </p:nvSpPr>
          <p:spPr bwMode="auto">
            <a:xfrm flipH="1">
              <a:off x="1855" y="2030"/>
              <a:ext cx="86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4" name="Freeform 1196"/>
            <p:cNvSpPr>
              <a:spLocks/>
            </p:cNvSpPr>
            <p:nvPr/>
          </p:nvSpPr>
          <p:spPr bwMode="auto">
            <a:xfrm>
              <a:off x="1833" y="2008"/>
              <a:ext cx="108" cy="47"/>
            </a:xfrm>
            <a:custGeom>
              <a:avLst/>
              <a:gdLst/>
              <a:ahLst/>
              <a:cxnLst>
                <a:cxn ang="0">
                  <a:pos x="44" y="94"/>
                </a:cxn>
                <a:cxn ang="0">
                  <a:pos x="217" y="44"/>
                </a:cxn>
                <a:cxn ang="0">
                  <a:pos x="194" y="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44" y="94"/>
                </a:cxn>
              </a:cxnLst>
              <a:rect l="0" t="0" r="r" b="b"/>
              <a:pathLst>
                <a:path w="217" h="94">
                  <a:moveTo>
                    <a:pt x="44" y="94"/>
                  </a:moveTo>
                  <a:lnTo>
                    <a:pt x="217" y="44"/>
                  </a:lnTo>
                  <a:lnTo>
                    <a:pt x="194" y="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5" name="Line 1197"/>
            <p:cNvSpPr>
              <a:spLocks noChangeShapeType="1"/>
            </p:cNvSpPr>
            <p:nvPr/>
          </p:nvSpPr>
          <p:spPr bwMode="auto">
            <a:xfrm flipV="1">
              <a:off x="1855" y="2030"/>
              <a:ext cx="86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6" name="Line 1198"/>
            <p:cNvSpPr>
              <a:spLocks noChangeShapeType="1"/>
            </p:cNvSpPr>
            <p:nvPr/>
          </p:nvSpPr>
          <p:spPr bwMode="auto">
            <a:xfrm flipH="1" flipV="1">
              <a:off x="1929" y="2008"/>
              <a:ext cx="12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7" name="Line 1199"/>
            <p:cNvSpPr>
              <a:spLocks noChangeShapeType="1"/>
            </p:cNvSpPr>
            <p:nvPr/>
          </p:nvSpPr>
          <p:spPr bwMode="auto">
            <a:xfrm flipH="1">
              <a:off x="1833" y="2008"/>
              <a:ext cx="96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8" name="Freeform 1200"/>
            <p:cNvSpPr>
              <a:spLocks/>
            </p:cNvSpPr>
            <p:nvPr/>
          </p:nvSpPr>
          <p:spPr bwMode="auto">
            <a:xfrm>
              <a:off x="1844" y="2055"/>
              <a:ext cx="192" cy="188"/>
            </a:xfrm>
            <a:custGeom>
              <a:avLst/>
              <a:gdLst/>
              <a:ahLst/>
              <a:cxnLst>
                <a:cxn ang="0">
                  <a:pos x="384" y="317"/>
                </a:cxn>
                <a:cxn ang="0">
                  <a:pos x="192" y="376"/>
                </a:cxn>
                <a:cxn ang="0">
                  <a:pos x="0" y="6"/>
                </a:cxn>
                <a:cxn ang="0">
                  <a:pos x="21" y="0"/>
                </a:cxn>
                <a:cxn ang="0">
                  <a:pos x="384" y="317"/>
                </a:cxn>
              </a:cxnLst>
              <a:rect l="0" t="0" r="r" b="b"/>
              <a:pathLst>
                <a:path w="384" h="376">
                  <a:moveTo>
                    <a:pt x="384" y="317"/>
                  </a:moveTo>
                  <a:lnTo>
                    <a:pt x="192" y="376"/>
                  </a:lnTo>
                  <a:lnTo>
                    <a:pt x="0" y="6"/>
                  </a:lnTo>
                  <a:lnTo>
                    <a:pt x="21" y="0"/>
                  </a:lnTo>
                  <a:lnTo>
                    <a:pt x="384" y="31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9" name="Line 1201"/>
            <p:cNvSpPr>
              <a:spLocks noChangeShapeType="1"/>
            </p:cNvSpPr>
            <p:nvPr/>
          </p:nvSpPr>
          <p:spPr bwMode="auto">
            <a:xfrm flipH="1">
              <a:off x="1940" y="2213"/>
              <a:ext cx="96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0" name="Line 1202"/>
            <p:cNvSpPr>
              <a:spLocks noChangeShapeType="1"/>
            </p:cNvSpPr>
            <p:nvPr/>
          </p:nvSpPr>
          <p:spPr bwMode="auto">
            <a:xfrm flipH="1" flipV="1">
              <a:off x="1844" y="2057"/>
              <a:ext cx="96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1" name="Line 1203"/>
            <p:cNvSpPr>
              <a:spLocks noChangeShapeType="1"/>
            </p:cNvSpPr>
            <p:nvPr/>
          </p:nvSpPr>
          <p:spPr bwMode="auto">
            <a:xfrm flipV="1">
              <a:off x="1844" y="2055"/>
              <a:ext cx="1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2" name="Freeform 1204"/>
            <p:cNvSpPr>
              <a:spLocks/>
            </p:cNvSpPr>
            <p:nvPr/>
          </p:nvSpPr>
          <p:spPr bwMode="auto">
            <a:xfrm>
              <a:off x="1833" y="2034"/>
              <a:ext cx="22" cy="23"/>
            </a:xfrm>
            <a:custGeom>
              <a:avLst/>
              <a:gdLst/>
              <a:ahLst/>
              <a:cxnLst>
                <a:cxn ang="0">
                  <a:pos x="44" y="40"/>
                </a:cxn>
                <a:cxn ang="0">
                  <a:pos x="23" y="4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40"/>
                </a:cxn>
              </a:cxnLst>
              <a:rect l="0" t="0" r="r" b="b"/>
              <a:pathLst>
                <a:path w="44" h="46">
                  <a:moveTo>
                    <a:pt x="44" y="40"/>
                  </a:moveTo>
                  <a:lnTo>
                    <a:pt x="23" y="46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4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3" name="Line 1205"/>
            <p:cNvSpPr>
              <a:spLocks noChangeShapeType="1"/>
            </p:cNvSpPr>
            <p:nvPr/>
          </p:nvSpPr>
          <p:spPr bwMode="auto">
            <a:xfrm flipH="1">
              <a:off x="1844" y="2055"/>
              <a:ext cx="1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4" name="Line 1206"/>
            <p:cNvSpPr>
              <a:spLocks noChangeShapeType="1"/>
            </p:cNvSpPr>
            <p:nvPr/>
          </p:nvSpPr>
          <p:spPr bwMode="auto">
            <a:xfrm flipH="1" flipV="1">
              <a:off x="1833" y="2034"/>
              <a:ext cx="11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5" name="Freeform 1207"/>
            <p:cNvSpPr>
              <a:spLocks/>
            </p:cNvSpPr>
            <p:nvPr/>
          </p:nvSpPr>
          <p:spPr bwMode="auto">
            <a:xfrm>
              <a:off x="1940" y="2213"/>
              <a:ext cx="203" cy="17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215" y="359"/>
                </a:cxn>
                <a:cxn ang="0">
                  <a:pos x="405" y="290"/>
                </a:cxn>
                <a:cxn ang="0">
                  <a:pos x="192" y="0"/>
                </a:cxn>
                <a:cxn ang="0">
                  <a:pos x="0" y="59"/>
                </a:cxn>
              </a:cxnLst>
              <a:rect l="0" t="0" r="r" b="b"/>
              <a:pathLst>
                <a:path w="405" h="359">
                  <a:moveTo>
                    <a:pt x="0" y="59"/>
                  </a:moveTo>
                  <a:lnTo>
                    <a:pt x="215" y="359"/>
                  </a:lnTo>
                  <a:lnTo>
                    <a:pt x="405" y="290"/>
                  </a:lnTo>
                  <a:lnTo>
                    <a:pt x="192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6" name="Freeform 1208"/>
            <p:cNvSpPr>
              <a:spLocks/>
            </p:cNvSpPr>
            <p:nvPr/>
          </p:nvSpPr>
          <p:spPr bwMode="auto">
            <a:xfrm>
              <a:off x="2151" y="2435"/>
              <a:ext cx="100" cy="69"/>
            </a:xfrm>
            <a:custGeom>
              <a:avLst/>
              <a:gdLst/>
              <a:ahLst/>
              <a:cxnLst>
                <a:cxn ang="0">
                  <a:pos x="200" y="77"/>
                </a:cxn>
                <a:cxn ang="0">
                  <a:pos x="200" y="77"/>
                </a:cxn>
                <a:cxn ang="0">
                  <a:pos x="8" y="139"/>
                </a:cxn>
                <a:cxn ang="0">
                  <a:pos x="0" y="45"/>
                </a:cxn>
                <a:cxn ang="0">
                  <a:pos x="127" y="0"/>
                </a:cxn>
                <a:cxn ang="0">
                  <a:pos x="200" y="77"/>
                </a:cxn>
              </a:cxnLst>
              <a:rect l="0" t="0" r="r" b="b"/>
              <a:pathLst>
                <a:path w="200" h="139">
                  <a:moveTo>
                    <a:pt x="200" y="77"/>
                  </a:moveTo>
                  <a:lnTo>
                    <a:pt x="200" y="77"/>
                  </a:lnTo>
                  <a:lnTo>
                    <a:pt x="8" y="139"/>
                  </a:lnTo>
                  <a:lnTo>
                    <a:pt x="0" y="45"/>
                  </a:lnTo>
                  <a:lnTo>
                    <a:pt x="127" y="0"/>
                  </a:lnTo>
                  <a:lnTo>
                    <a:pt x="200" y="7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209"/>
          <p:cNvGrpSpPr>
            <a:grpSpLocks/>
          </p:cNvGrpSpPr>
          <p:nvPr/>
        </p:nvGrpSpPr>
        <p:grpSpPr bwMode="auto">
          <a:xfrm>
            <a:off x="2287588" y="2808288"/>
            <a:ext cx="2951162" cy="1989137"/>
            <a:chOff x="1441" y="1769"/>
            <a:chExt cx="1859" cy="1253"/>
          </a:xfrm>
        </p:grpSpPr>
        <p:sp>
          <p:nvSpPr>
            <p:cNvPr id="64698" name="Line 1210"/>
            <p:cNvSpPr>
              <a:spLocks noChangeShapeType="1"/>
            </p:cNvSpPr>
            <p:nvPr/>
          </p:nvSpPr>
          <p:spPr bwMode="auto">
            <a:xfrm flipH="1">
              <a:off x="2155" y="2473"/>
              <a:ext cx="96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9" name="Line 1211"/>
            <p:cNvSpPr>
              <a:spLocks noChangeShapeType="1"/>
            </p:cNvSpPr>
            <p:nvPr/>
          </p:nvSpPr>
          <p:spPr bwMode="auto">
            <a:xfrm flipV="1">
              <a:off x="2151" y="2435"/>
              <a:ext cx="64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0" name="Line 1212"/>
            <p:cNvSpPr>
              <a:spLocks noChangeShapeType="1"/>
            </p:cNvSpPr>
            <p:nvPr/>
          </p:nvSpPr>
          <p:spPr bwMode="auto">
            <a:xfrm>
              <a:off x="2215" y="2435"/>
              <a:ext cx="36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1" name="Freeform 1213"/>
            <p:cNvSpPr>
              <a:spLocks/>
            </p:cNvSpPr>
            <p:nvPr/>
          </p:nvSpPr>
          <p:spPr bwMode="auto">
            <a:xfrm>
              <a:off x="2143" y="2358"/>
              <a:ext cx="72" cy="99"/>
            </a:xfrm>
            <a:custGeom>
              <a:avLst/>
              <a:gdLst/>
              <a:ahLst/>
              <a:cxnLst>
                <a:cxn ang="0">
                  <a:pos x="144" y="153"/>
                </a:cxn>
                <a:cxn ang="0">
                  <a:pos x="17" y="19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153"/>
                </a:cxn>
              </a:cxnLst>
              <a:rect l="0" t="0" r="r" b="b"/>
              <a:pathLst>
                <a:path w="144" h="198">
                  <a:moveTo>
                    <a:pt x="144" y="153"/>
                  </a:moveTo>
                  <a:lnTo>
                    <a:pt x="17" y="19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4" y="15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2" name="Line 1214"/>
            <p:cNvSpPr>
              <a:spLocks noChangeShapeType="1"/>
            </p:cNvSpPr>
            <p:nvPr/>
          </p:nvSpPr>
          <p:spPr bwMode="auto">
            <a:xfrm flipH="1">
              <a:off x="2151" y="2435"/>
              <a:ext cx="64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3" name="Line 1215"/>
            <p:cNvSpPr>
              <a:spLocks noChangeShapeType="1"/>
            </p:cNvSpPr>
            <p:nvPr/>
          </p:nvSpPr>
          <p:spPr bwMode="auto">
            <a:xfrm>
              <a:off x="2143" y="2358"/>
              <a:ext cx="72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4" name="Freeform 1216"/>
            <p:cNvSpPr>
              <a:spLocks/>
            </p:cNvSpPr>
            <p:nvPr/>
          </p:nvSpPr>
          <p:spPr bwMode="auto">
            <a:xfrm>
              <a:off x="2120" y="2457"/>
              <a:ext cx="35" cy="47"/>
            </a:xfrm>
            <a:custGeom>
              <a:avLst/>
              <a:gdLst/>
              <a:ahLst/>
              <a:cxnLst>
                <a:cxn ang="0">
                  <a:pos x="71" y="94"/>
                </a:cxn>
                <a:cxn ang="0">
                  <a:pos x="71" y="94"/>
                </a:cxn>
                <a:cxn ang="0">
                  <a:pos x="0" y="19"/>
                </a:cxn>
                <a:cxn ang="0">
                  <a:pos x="63" y="0"/>
                </a:cxn>
                <a:cxn ang="0">
                  <a:pos x="71" y="94"/>
                </a:cxn>
              </a:cxnLst>
              <a:rect l="0" t="0" r="r" b="b"/>
              <a:pathLst>
                <a:path w="71" h="94">
                  <a:moveTo>
                    <a:pt x="71" y="94"/>
                  </a:moveTo>
                  <a:lnTo>
                    <a:pt x="71" y="94"/>
                  </a:lnTo>
                  <a:lnTo>
                    <a:pt x="0" y="19"/>
                  </a:lnTo>
                  <a:lnTo>
                    <a:pt x="63" y="0"/>
                  </a:lnTo>
                  <a:lnTo>
                    <a:pt x="71" y="9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5" name="Line 1217"/>
            <p:cNvSpPr>
              <a:spLocks noChangeShapeType="1"/>
            </p:cNvSpPr>
            <p:nvPr/>
          </p:nvSpPr>
          <p:spPr bwMode="auto">
            <a:xfrm flipH="1" flipV="1">
              <a:off x="2120" y="2466"/>
              <a:ext cx="35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6" name="Line 1218"/>
            <p:cNvSpPr>
              <a:spLocks noChangeShapeType="1"/>
            </p:cNvSpPr>
            <p:nvPr/>
          </p:nvSpPr>
          <p:spPr bwMode="auto">
            <a:xfrm flipV="1">
              <a:off x="2120" y="2457"/>
              <a:ext cx="31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7" name="Freeform 1219"/>
            <p:cNvSpPr>
              <a:spLocks/>
            </p:cNvSpPr>
            <p:nvPr/>
          </p:nvSpPr>
          <p:spPr bwMode="auto">
            <a:xfrm>
              <a:off x="2048" y="2358"/>
              <a:ext cx="103" cy="108"/>
            </a:xfrm>
            <a:custGeom>
              <a:avLst/>
              <a:gdLst/>
              <a:ahLst/>
              <a:cxnLst>
                <a:cxn ang="0">
                  <a:pos x="207" y="198"/>
                </a:cxn>
                <a:cxn ang="0">
                  <a:pos x="144" y="217"/>
                </a:cxn>
                <a:cxn ang="0">
                  <a:pos x="0" y="69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07" y="198"/>
                </a:cxn>
              </a:cxnLst>
              <a:rect l="0" t="0" r="r" b="b"/>
              <a:pathLst>
                <a:path w="207" h="217">
                  <a:moveTo>
                    <a:pt x="207" y="198"/>
                  </a:moveTo>
                  <a:lnTo>
                    <a:pt x="144" y="217"/>
                  </a:lnTo>
                  <a:lnTo>
                    <a:pt x="0" y="69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207" y="19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8" name="Line 1220"/>
            <p:cNvSpPr>
              <a:spLocks noChangeShapeType="1"/>
            </p:cNvSpPr>
            <p:nvPr/>
          </p:nvSpPr>
          <p:spPr bwMode="auto">
            <a:xfrm flipH="1">
              <a:off x="2120" y="2457"/>
              <a:ext cx="31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9" name="Line 1221"/>
            <p:cNvSpPr>
              <a:spLocks noChangeShapeType="1"/>
            </p:cNvSpPr>
            <p:nvPr/>
          </p:nvSpPr>
          <p:spPr bwMode="auto">
            <a:xfrm flipH="1" flipV="1">
              <a:off x="2048" y="2392"/>
              <a:ext cx="72" cy="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0" name="Line 1222"/>
            <p:cNvSpPr>
              <a:spLocks noChangeShapeType="1"/>
            </p:cNvSpPr>
            <p:nvPr/>
          </p:nvSpPr>
          <p:spPr bwMode="auto">
            <a:xfrm flipV="1">
              <a:off x="2048" y="2358"/>
              <a:ext cx="95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1" name="Freeform 1223"/>
            <p:cNvSpPr>
              <a:spLocks/>
            </p:cNvSpPr>
            <p:nvPr/>
          </p:nvSpPr>
          <p:spPr bwMode="auto">
            <a:xfrm>
              <a:off x="2155" y="2473"/>
              <a:ext cx="205" cy="144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221" y="288"/>
                </a:cxn>
                <a:cxn ang="0">
                  <a:pos x="409" y="221"/>
                </a:cxn>
                <a:cxn ang="0">
                  <a:pos x="192" y="0"/>
                </a:cxn>
                <a:cxn ang="0">
                  <a:pos x="0" y="62"/>
                </a:cxn>
              </a:cxnLst>
              <a:rect l="0" t="0" r="r" b="b"/>
              <a:pathLst>
                <a:path w="409" h="288">
                  <a:moveTo>
                    <a:pt x="0" y="62"/>
                  </a:moveTo>
                  <a:lnTo>
                    <a:pt x="221" y="288"/>
                  </a:lnTo>
                  <a:lnTo>
                    <a:pt x="409" y="221"/>
                  </a:lnTo>
                  <a:lnTo>
                    <a:pt x="192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2" name="Freeform 1224"/>
            <p:cNvSpPr>
              <a:spLocks/>
            </p:cNvSpPr>
            <p:nvPr/>
          </p:nvSpPr>
          <p:spPr bwMode="auto">
            <a:xfrm>
              <a:off x="2265" y="2584"/>
              <a:ext cx="205" cy="62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221" y="125"/>
                </a:cxn>
                <a:cxn ang="0">
                  <a:pos x="409" y="56"/>
                </a:cxn>
                <a:cxn ang="0">
                  <a:pos x="188" y="0"/>
                </a:cxn>
                <a:cxn ang="0">
                  <a:pos x="0" y="67"/>
                </a:cxn>
              </a:cxnLst>
              <a:rect l="0" t="0" r="r" b="b"/>
              <a:pathLst>
                <a:path w="409" h="125">
                  <a:moveTo>
                    <a:pt x="0" y="67"/>
                  </a:moveTo>
                  <a:lnTo>
                    <a:pt x="221" y="125"/>
                  </a:lnTo>
                  <a:lnTo>
                    <a:pt x="409" y="56"/>
                  </a:lnTo>
                  <a:lnTo>
                    <a:pt x="188" y="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3" name="Freeform 1225"/>
            <p:cNvSpPr>
              <a:spLocks/>
            </p:cNvSpPr>
            <p:nvPr/>
          </p:nvSpPr>
          <p:spPr bwMode="auto">
            <a:xfrm>
              <a:off x="2376" y="2611"/>
              <a:ext cx="206" cy="64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26" y="126"/>
                </a:cxn>
                <a:cxn ang="0">
                  <a:pos x="412" y="59"/>
                </a:cxn>
                <a:cxn ang="0">
                  <a:pos x="188" y="0"/>
                </a:cxn>
                <a:cxn ang="0">
                  <a:pos x="0" y="69"/>
                </a:cxn>
              </a:cxnLst>
              <a:rect l="0" t="0" r="r" b="b"/>
              <a:pathLst>
                <a:path w="412" h="126">
                  <a:moveTo>
                    <a:pt x="0" y="69"/>
                  </a:moveTo>
                  <a:lnTo>
                    <a:pt x="226" y="126"/>
                  </a:lnTo>
                  <a:lnTo>
                    <a:pt x="412" y="59"/>
                  </a:lnTo>
                  <a:lnTo>
                    <a:pt x="188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4" name="Freeform 1226"/>
            <p:cNvSpPr>
              <a:spLocks/>
            </p:cNvSpPr>
            <p:nvPr/>
          </p:nvSpPr>
          <p:spPr bwMode="auto">
            <a:xfrm>
              <a:off x="2489" y="2641"/>
              <a:ext cx="208" cy="64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229" y="129"/>
                </a:cxn>
                <a:cxn ang="0">
                  <a:pos x="417" y="60"/>
                </a:cxn>
                <a:cxn ang="0">
                  <a:pos x="186" y="0"/>
                </a:cxn>
                <a:cxn ang="0">
                  <a:pos x="0" y="67"/>
                </a:cxn>
              </a:cxnLst>
              <a:rect l="0" t="0" r="r" b="b"/>
              <a:pathLst>
                <a:path w="417" h="129">
                  <a:moveTo>
                    <a:pt x="0" y="67"/>
                  </a:moveTo>
                  <a:lnTo>
                    <a:pt x="229" y="129"/>
                  </a:lnTo>
                  <a:lnTo>
                    <a:pt x="417" y="60"/>
                  </a:lnTo>
                  <a:lnTo>
                    <a:pt x="186" y="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5" name="Freeform 1227"/>
            <p:cNvSpPr>
              <a:spLocks/>
            </p:cNvSpPr>
            <p:nvPr/>
          </p:nvSpPr>
          <p:spPr bwMode="auto">
            <a:xfrm>
              <a:off x="2603" y="2671"/>
              <a:ext cx="211" cy="65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34" y="130"/>
                </a:cxn>
                <a:cxn ang="0">
                  <a:pos x="420" y="61"/>
                </a:cxn>
                <a:cxn ang="0">
                  <a:pos x="188" y="0"/>
                </a:cxn>
                <a:cxn ang="0">
                  <a:pos x="0" y="69"/>
                </a:cxn>
              </a:cxnLst>
              <a:rect l="0" t="0" r="r" b="b"/>
              <a:pathLst>
                <a:path w="420" h="130">
                  <a:moveTo>
                    <a:pt x="0" y="69"/>
                  </a:moveTo>
                  <a:lnTo>
                    <a:pt x="234" y="130"/>
                  </a:lnTo>
                  <a:lnTo>
                    <a:pt x="420" y="61"/>
                  </a:lnTo>
                  <a:lnTo>
                    <a:pt x="188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6" name="Freeform 1228"/>
            <p:cNvSpPr>
              <a:spLocks/>
            </p:cNvSpPr>
            <p:nvPr/>
          </p:nvSpPr>
          <p:spPr bwMode="auto">
            <a:xfrm>
              <a:off x="2720" y="2702"/>
              <a:ext cx="212" cy="65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38" y="131"/>
                </a:cxn>
                <a:cxn ang="0">
                  <a:pos x="422" y="62"/>
                </a:cxn>
                <a:cxn ang="0">
                  <a:pos x="186" y="0"/>
                </a:cxn>
                <a:cxn ang="0">
                  <a:pos x="0" y="69"/>
                </a:cxn>
              </a:cxnLst>
              <a:rect l="0" t="0" r="r" b="b"/>
              <a:pathLst>
                <a:path w="422" h="131">
                  <a:moveTo>
                    <a:pt x="0" y="69"/>
                  </a:moveTo>
                  <a:lnTo>
                    <a:pt x="238" y="131"/>
                  </a:lnTo>
                  <a:lnTo>
                    <a:pt x="422" y="62"/>
                  </a:lnTo>
                  <a:lnTo>
                    <a:pt x="186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7" name="Freeform 1229"/>
            <p:cNvSpPr>
              <a:spLocks/>
            </p:cNvSpPr>
            <p:nvPr/>
          </p:nvSpPr>
          <p:spPr bwMode="auto">
            <a:xfrm>
              <a:off x="2840" y="2732"/>
              <a:ext cx="213" cy="67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42" y="134"/>
                </a:cxn>
                <a:cxn ang="0">
                  <a:pos x="426" y="63"/>
                </a:cxn>
                <a:cxn ang="0">
                  <a:pos x="184" y="0"/>
                </a:cxn>
                <a:cxn ang="0">
                  <a:pos x="0" y="69"/>
                </a:cxn>
              </a:cxnLst>
              <a:rect l="0" t="0" r="r" b="b"/>
              <a:pathLst>
                <a:path w="426" h="134">
                  <a:moveTo>
                    <a:pt x="0" y="69"/>
                  </a:moveTo>
                  <a:lnTo>
                    <a:pt x="242" y="134"/>
                  </a:lnTo>
                  <a:lnTo>
                    <a:pt x="426" y="63"/>
                  </a:lnTo>
                  <a:lnTo>
                    <a:pt x="184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8" name="Freeform 1230"/>
            <p:cNvSpPr>
              <a:spLocks/>
            </p:cNvSpPr>
            <p:nvPr/>
          </p:nvSpPr>
          <p:spPr bwMode="auto">
            <a:xfrm>
              <a:off x="2960" y="2764"/>
              <a:ext cx="215" cy="67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246" y="134"/>
                </a:cxn>
                <a:cxn ang="0">
                  <a:pos x="430" y="63"/>
                </a:cxn>
                <a:cxn ang="0">
                  <a:pos x="184" y="0"/>
                </a:cxn>
                <a:cxn ang="0">
                  <a:pos x="0" y="71"/>
                </a:cxn>
              </a:cxnLst>
              <a:rect l="0" t="0" r="r" b="b"/>
              <a:pathLst>
                <a:path w="430" h="134">
                  <a:moveTo>
                    <a:pt x="0" y="71"/>
                  </a:moveTo>
                  <a:lnTo>
                    <a:pt x="246" y="134"/>
                  </a:lnTo>
                  <a:lnTo>
                    <a:pt x="430" y="63"/>
                  </a:lnTo>
                  <a:lnTo>
                    <a:pt x="184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9" name="Freeform 1231"/>
            <p:cNvSpPr>
              <a:spLocks/>
            </p:cNvSpPr>
            <p:nvPr/>
          </p:nvSpPr>
          <p:spPr bwMode="auto">
            <a:xfrm>
              <a:off x="3083" y="2796"/>
              <a:ext cx="217" cy="68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251" y="137"/>
                </a:cxn>
                <a:cxn ang="0">
                  <a:pos x="434" y="60"/>
                </a:cxn>
                <a:cxn ang="0">
                  <a:pos x="184" y="0"/>
                </a:cxn>
                <a:cxn ang="0">
                  <a:pos x="0" y="71"/>
                </a:cxn>
              </a:cxnLst>
              <a:rect l="0" t="0" r="r" b="b"/>
              <a:pathLst>
                <a:path w="434" h="137">
                  <a:moveTo>
                    <a:pt x="0" y="71"/>
                  </a:moveTo>
                  <a:lnTo>
                    <a:pt x="251" y="137"/>
                  </a:lnTo>
                  <a:lnTo>
                    <a:pt x="434" y="60"/>
                  </a:lnTo>
                  <a:lnTo>
                    <a:pt x="184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0" name="Freeform 1232"/>
            <p:cNvSpPr>
              <a:spLocks/>
            </p:cNvSpPr>
            <p:nvPr/>
          </p:nvSpPr>
          <p:spPr bwMode="auto">
            <a:xfrm>
              <a:off x="1537" y="2367"/>
              <a:ext cx="16" cy="112"/>
            </a:xfrm>
            <a:custGeom>
              <a:avLst/>
              <a:gdLst/>
              <a:ahLst/>
              <a:cxnLst>
                <a:cxn ang="0">
                  <a:pos x="5" y="225"/>
                </a:cxn>
                <a:cxn ang="0">
                  <a:pos x="5" y="225"/>
                </a:cxn>
                <a:cxn ang="0">
                  <a:pos x="32" y="8"/>
                </a:cxn>
                <a:cxn ang="0">
                  <a:pos x="0" y="0"/>
                </a:cxn>
                <a:cxn ang="0">
                  <a:pos x="5" y="225"/>
                </a:cxn>
              </a:cxnLst>
              <a:rect l="0" t="0" r="r" b="b"/>
              <a:pathLst>
                <a:path w="32" h="225">
                  <a:moveTo>
                    <a:pt x="5" y="225"/>
                  </a:moveTo>
                  <a:lnTo>
                    <a:pt x="5" y="225"/>
                  </a:lnTo>
                  <a:lnTo>
                    <a:pt x="32" y="8"/>
                  </a:lnTo>
                  <a:lnTo>
                    <a:pt x="0" y="0"/>
                  </a:lnTo>
                  <a:lnTo>
                    <a:pt x="5" y="22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1" name="Line 1233"/>
            <p:cNvSpPr>
              <a:spLocks noChangeShapeType="1"/>
            </p:cNvSpPr>
            <p:nvPr/>
          </p:nvSpPr>
          <p:spPr bwMode="auto">
            <a:xfrm flipV="1">
              <a:off x="1540" y="2370"/>
              <a:ext cx="13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2" name="Line 1234"/>
            <p:cNvSpPr>
              <a:spLocks noChangeShapeType="1"/>
            </p:cNvSpPr>
            <p:nvPr/>
          </p:nvSpPr>
          <p:spPr bwMode="auto">
            <a:xfrm flipH="1" flipV="1">
              <a:off x="1537" y="2367"/>
              <a:ext cx="16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3" name="Freeform 1235"/>
            <p:cNvSpPr>
              <a:spLocks/>
            </p:cNvSpPr>
            <p:nvPr/>
          </p:nvSpPr>
          <p:spPr bwMode="auto">
            <a:xfrm>
              <a:off x="1529" y="2003"/>
              <a:ext cx="70" cy="367"/>
            </a:xfrm>
            <a:custGeom>
              <a:avLst/>
              <a:gdLst/>
              <a:ahLst/>
              <a:cxnLst>
                <a:cxn ang="0">
                  <a:pos x="16" y="727"/>
                </a:cxn>
                <a:cxn ang="0">
                  <a:pos x="48" y="735"/>
                </a:cxn>
                <a:cxn ang="0">
                  <a:pos x="141" y="28"/>
                </a:cxn>
                <a:cxn ang="0">
                  <a:pos x="0" y="0"/>
                </a:cxn>
                <a:cxn ang="0">
                  <a:pos x="16" y="727"/>
                </a:cxn>
              </a:cxnLst>
              <a:rect l="0" t="0" r="r" b="b"/>
              <a:pathLst>
                <a:path w="141" h="735">
                  <a:moveTo>
                    <a:pt x="16" y="727"/>
                  </a:moveTo>
                  <a:lnTo>
                    <a:pt x="48" y="735"/>
                  </a:lnTo>
                  <a:lnTo>
                    <a:pt x="141" y="28"/>
                  </a:lnTo>
                  <a:lnTo>
                    <a:pt x="0" y="0"/>
                  </a:lnTo>
                  <a:lnTo>
                    <a:pt x="16" y="72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4" name="Line 1236"/>
            <p:cNvSpPr>
              <a:spLocks noChangeShapeType="1"/>
            </p:cNvSpPr>
            <p:nvPr/>
          </p:nvSpPr>
          <p:spPr bwMode="auto">
            <a:xfrm>
              <a:off x="1537" y="2367"/>
              <a:ext cx="16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5" name="Line 1237"/>
            <p:cNvSpPr>
              <a:spLocks noChangeShapeType="1"/>
            </p:cNvSpPr>
            <p:nvPr/>
          </p:nvSpPr>
          <p:spPr bwMode="auto">
            <a:xfrm flipV="1">
              <a:off x="1553" y="2017"/>
              <a:ext cx="46" cy="3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6" name="Line 1238"/>
            <p:cNvSpPr>
              <a:spLocks noChangeShapeType="1"/>
            </p:cNvSpPr>
            <p:nvPr/>
          </p:nvSpPr>
          <p:spPr bwMode="auto">
            <a:xfrm flipH="1" flipV="1">
              <a:off x="1529" y="2003"/>
              <a:ext cx="7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7" name="Freeform 1239"/>
            <p:cNvSpPr>
              <a:spLocks/>
            </p:cNvSpPr>
            <p:nvPr/>
          </p:nvSpPr>
          <p:spPr bwMode="auto">
            <a:xfrm>
              <a:off x="1523" y="1769"/>
              <a:ext cx="101" cy="248"/>
            </a:xfrm>
            <a:custGeom>
              <a:avLst/>
              <a:gdLst/>
              <a:ahLst/>
              <a:cxnLst>
                <a:cxn ang="0">
                  <a:pos x="11" y="467"/>
                </a:cxn>
                <a:cxn ang="0">
                  <a:pos x="152" y="495"/>
                </a:cxn>
                <a:cxn ang="0">
                  <a:pos x="201" y="9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67"/>
                </a:cxn>
              </a:cxnLst>
              <a:rect l="0" t="0" r="r" b="b"/>
              <a:pathLst>
                <a:path w="201" h="495">
                  <a:moveTo>
                    <a:pt x="11" y="467"/>
                  </a:moveTo>
                  <a:lnTo>
                    <a:pt x="152" y="495"/>
                  </a:lnTo>
                  <a:lnTo>
                    <a:pt x="201" y="96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46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8" name="Line 1240"/>
            <p:cNvSpPr>
              <a:spLocks noChangeShapeType="1"/>
            </p:cNvSpPr>
            <p:nvPr/>
          </p:nvSpPr>
          <p:spPr bwMode="auto">
            <a:xfrm>
              <a:off x="1529" y="2003"/>
              <a:ext cx="7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9" name="Line 1241"/>
            <p:cNvSpPr>
              <a:spLocks noChangeShapeType="1"/>
            </p:cNvSpPr>
            <p:nvPr/>
          </p:nvSpPr>
          <p:spPr bwMode="auto">
            <a:xfrm flipV="1">
              <a:off x="1599" y="1817"/>
              <a:ext cx="25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0" name="Line 1242"/>
            <p:cNvSpPr>
              <a:spLocks noChangeShapeType="1"/>
            </p:cNvSpPr>
            <p:nvPr/>
          </p:nvSpPr>
          <p:spPr bwMode="auto">
            <a:xfrm flipH="1" flipV="1">
              <a:off x="1523" y="1769"/>
              <a:ext cx="101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1" name="Freeform 1243"/>
            <p:cNvSpPr>
              <a:spLocks/>
            </p:cNvSpPr>
            <p:nvPr/>
          </p:nvSpPr>
          <p:spPr bwMode="auto">
            <a:xfrm>
              <a:off x="1441" y="2345"/>
              <a:ext cx="99" cy="134"/>
            </a:xfrm>
            <a:custGeom>
              <a:avLst/>
              <a:gdLst/>
              <a:ahLst/>
              <a:cxnLst>
                <a:cxn ang="0">
                  <a:pos x="0" y="225"/>
                </a:cxn>
                <a:cxn ang="0">
                  <a:pos x="0" y="225"/>
                </a:cxn>
                <a:cxn ang="0">
                  <a:pos x="197" y="267"/>
                </a:cxn>
                <a:cxn ang="0">
                  <a:pos x="192" y="42"/>
                </a:cxn>
                <a:cxn ang="0">
                  <a:pos x="27" y="0"/>
                </a:cxn>
                <a:cxn ang="0">
                  <a:pos x="0" y="225"/>
                </a:cxn>
              </a:cxnLst>
              <a:rect l="0" t="0" r="r" b="b"/>
              <a:pathLst>
                <a:path w="197" h="267">
                  <a:moveTo>
                    <a:pt x="0" y="225"/>
                  </a:moveTo>
                  <a:lnTo>
                    <a:pt x="0" y="225"/>
                  </a:lnTo>
                  <a:lnTo>
                    <a:pt x="197" y="267"/>
                  </a:lnTo>
                  <a:lnTo>
                    <a:pt x="192" y="42"/>
                  </a:lnTo>
                  <a:lnTo>
                    <a:pt x="27" y="0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2" name="Line 1244"/>
            <p:cNvSpPr>
              <a:spLocks noChangeShapeType="1"/>
            </p:cNvSpPr>
            <p:nvPr/>
          </p:nvSpPr>
          <p:spPr bwMode="auto">
            <a:xfrm>
              <a:off x="1441" y="2458"/>
              <a:ext cx="9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3" name="Line 1245"/>
            <p:cNvSpPr>
              <a:spLocks noChangeShapeType="1"/>
            </p:cNvSpPr>
            <p:nvPr/>
          </p:nvSpPr>
          <p:spPr bwMode="auto">
            <a:xfrm flipH="1" flipV="1">
              <a:off x="1454" y="2345"/>
              <a:ext cx="83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4" name="Line 1246"/>
            <p:cNvSpPr>
              <a:spLocks noChangeShapeType="1"/>
            </p:cNvSpPr>
            <p:nvPr/>
          </p:nvSpPr>
          <p:spPr bwMode="auto">
            <a:xfrm flipH="1">
              <a:off x="1441" y="2345"/>
              <a:ext cx="13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5" name="Freeform 1247"/>
            <p:cNvSpPr>
              <a:spLocks/>
            </p:cNvSpPr>
            <p:nvPr/>
          </p:nvSpPr>
          <p:spPr bwMode="auto">
            <a:xfrm>
              <a:off x="1454" y="1995"/>
              <a:ext cx="83" cy="372"/>
            </a:xfrm>
            <a:custGeom>
              <a:avLst/>
              <a:gdLst/>
              <a:ahLst/>
              <a:cxnLst>
                <a:cxn ang="0">
                  <a:pos x="0" y="701"/>
                </a:cxn>
                <a:cxn ang="0">
                  <a:pos x="165" y="743"/>
                </a:cxn>
                <a:cxn ang="0">
                  <a:pos x="149" y="16"/>
                </a:cxn>
                <a:cxn ang="0">
                  <a:pos x="84" y="0"/>
                </a:cxn>
                <a:cxn ang="0">
                  <a:pos x="0" y="701"/>
                </a:cxn>
              </a:cxnLst>
              <a:rect l="0" t="0" r="r" b="b"/>
              <a:pathLst>
                <a:path w="165" h="743">
                  <a:moveTo>
                    <a:pt x="0" y="701"/>
                  </a:moveTo>
                  <a:lnTo>
                    <a:pt x="165" y="743"/>
                  </a:lnTo>
                  <a:lnTo>
                    <a:pt x="149" y="16"/>
                  </a:lnTo>
                  <a:lnTo>
                    <a:pt x="84" y="0"/>
                  </a:lnTo>
                  <a:lnTo>
                    <a:pt x="0" y="70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6" name="Line 1248"/>
            <p:cNvSpPr>
              <a:spLocks noChangeShapeType="1"/>
            </p:cNvSpPr>
            <p:nvPr/>
          </p:nvSpPr>
          <p:spPr bwMode="auto">
            <a:xfrm>
              <a:off x="1454" y="2345"/>
              <a:ext cx="83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7" name="Line 1249"/>
            <p:cNvSpPr>
              <a:spLocks noChangeShapeType="1"/>
            </p:cNvSpPr>
            <p:nvPr/>
          </p:nvSpPr>
          <p:spPr bwMode="auto">
            <a:xfrm flipH="1" flipV="1">
              <a:off x="1497" y="1995"/>
              <a:ext cx="3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8" name="Line 1250"/>
            <p:cNvSpPr>
              <a:spLocks noChangeShapeType="1"/>
            </p:cNvSpPr>
            <p:nvPr/>
          </p:nvSpPr>
          <p:spPr bwMode="auto">
            <a:xfrm flipH="1">
              <a:off x="1454" y="1995"/>
              <a:ext cx="43" cy="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9" name="Freeform 1251"/>
            <p:cNvSpPr>
              <a:spLocks/>
            </p:cNvSpPr>
            <p:nvPr/>
          </p:nvSpPr>
          <p:spPr bwMode="auto">
            <a:xfrm>
              <a:off x="1497" y="1769"/>
              <a:ext cx="32" cy="234"/>
            </a:xfrm>
            <a:custGeom>
              <a:avLst/>
              <a:gdLst/>
              <a:ahLst/>
              <a:cxnLst>
                <a:cxn ang="0">
                  <a:pos x="0" y="451"/>
                </a:cxn>
                <a:cxn ang="0">
                  <a:pos x="65" y="467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0" y="451"/>
                </a:cxn>
              </a:cxnLst>
              <a:rect l="0" t="0" r="r" b="b"/>
              <a:pathLst>
                <a:path w="65" h="467">
                  <a:moveTo>
                    <a:pt x="0" y="451"/>
                  </a:moveTo>
                  <a:lnTo>
                    <a:pt x="65" y="467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0" name="Line 1252"/>
            <p:cNvSpPr>
              <a:spLocks noChangeShapeType="1"/>
            </p:cNvSpPr>
            <p:nvPr/>
          </p:nvSpPr>
          <p:spPr bwMode="auto">
            <a:xfrm>
              <a:off x="1497" y="1995"/>
              <a:ext cx="3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1" name="Line 1253"/>
            <p:cNvSpPr>
              <a:spLocks noChangeShapeType="1"/>
            </p:cNvSpPr>
            <p:nvPr/>
          </p:nvSpPr>
          <p:spPr bwMode="auto">
            <a:xfrm flipH="1">
              <a:off x="1497" y="1769"/>
              <a:ext cx="26" cy="2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2" name="Freeform 1254"/>
            <p:cNvSpPr>
              <a:spLocks/>
            </p:cNvSpPr>
            <p:nvPr/>
          </p:nvSpPr>
          <p:spPr bwMode="auto">
            <a:xfrm>
              <a:off x="1540" y="2370"/>
              <a:ext cx="30" cy="109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0" y="217"/>
                </a:cxn>
                <a:cxn ang="0">
                  <a:pos x="62" y="7"/>
                </a:cxn>
                <a:cxn ang="0">
                  <a:pos x="27" y="0"/>
                </a:cxn>
                <a:cxn ang="0">
                  <a:pos x="0" y="217"/>
                </a:cxn>
              </a:cxnLst>
              <a:rect l="0" t="0" r="r" b="b"/>
              <a:pathLst>
                <a:path w="62" h="217">
                  <a:moveTo>
                    <a:pt x="0" y="217"/>
                  </a:moveTo>
                  <a:lnTo>
                    <a:pt x="0" y="217"/>
                  </a:lnTo>
                  <a:lnTo>
                    <a:pt x="62" y="7"/>
                  </a:lnTo>
                  <a:lnTo>
                    <a:pt x="27" y="0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3" name="Line 1255"/>
            <p:cNvSpPr>
              <a:spLocks noChangeShapeType="1"/>
            </p:cNvSpPr>
            <p:nvPr/>
          </p:nvSpPr>
          <p:spPr bwMode="auto">
            <a:xfrm flipH="1" flipV="1">
              <a:off x="1553" y="2370"/>
              <a:ext cx="17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4" name="Line 1256"/>
            <p:cNvSpPr>
              <a:spLocks noChangeShapeType="1"/>
            </p:cNvSpPr>
            <p:nvPr/>
          </p:nvSpPr>
          <p:spPr bwMode="auto">
            <a:xfrm flipH="1">
              <a:off x="1540" y="2370"/>
              <a:ext cx="13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5" name="Freeform 1257"/>
            <p:cNvSpPr>
              <a:spLocks/>
            </p:cNvSpPr>
            <p:nvPr/>
          </p:nvSpPr>
          <p:spPr bwMode="auto">
            <a:xfrm>
              <a:off x="1553" y="2017"/>
              <a:ext cx="119" cy="357"/>
            </a:xfrm>
            <a:custGeom>
              <a:avLst/>
              <a:gdLst/>
              <a:ahLst/>
              <a:cxnLst>
                <a:cxn ang="0">
                  <a:pos x="0" y="707"/>
                </a:cxn>
                <a:cxn ang="0">
                  <a:pos x="35" y="714"/>
                </a:cxn>
                <a:cxn ang="0">
                  <a:pos x="238" y="31"/>
                </a:cxn>
                <a:cxn ang="0">
                  <a:pos x="93" y="0"/>
                </a:cxn>
                <a:cxn ang="0">
                  <a:pos x="0" y="707"/>
                </a:cxn>
              </a:cxnLst>
              <a:rect l="0" t="0" r="r" b="b"/>
              <a:pathLst>
                <a:path w="238" h="714">
                  <a:moveTo>
                    <a:pt x="0" y="707"/>
                  </a:moveTo>
                  <a:lnTo>
                    <a:pt x="35" y="714"/>
                  </a:lnTo>
                  <a:lnTo>
                    <a:pt x="238" y="31"/>
                  </a:lnTo>
                  <a:lnTo>
                    <a:pt x="93" y="0"/>
                  </a:lnTo>
                  <a:lnTo>
                    <a:pt x="0" y="70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6" name="Line 1258"/>
            <p:cNvSpPr>
              <a:spLocks noChangeShapeType="1"/>
            </p:cNvSpPr>
            <p:nvPr/>
          </p:nvSpPr>
          <p:spPr bwMode="auto">
            <a:xfrm>
              <a:off x="1553" y="2370"/>
              <a:ext cx="17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7" name="Line 1259"/>
            <p:cNvSpPr>
              <a:spLocks noChangeShapeType="1"/>
            </p:cNvSpPr>
            <p:nvPr/>
          </p:nvSpPr>
          <p:spPr bwMode="auto">
            <a:xfrm flipH="1" flipV="1">
              <a:off x="1599" y="2017"/>
              <a:ext cx="73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8" name="Line 1260"/>
            <p:cNvSpPr>
              <a:spLocks noChangeShapeType="1"/>
            </p:cNvSpPr>
            <p:nvPr/>
          </p:nvSpPr>
          <p:spPr bwMode="auto">
            <a:xfrm flipH="1">
              <a:off x="1553" y="2017"/>
              <a:ext cx="46" cy="3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9" name="Freeform 1261"/>
            <p:cNvSpPr>
              <a:spLocks/>
            </p:cNvSpPr>
            <p:nvPr/>
          </p:nvSpPr>
          <p:spPr bwMode="auto">
            <a:xfrm>
              <a:off x="1599" y="1817"/>
              <a:ext cx="128" cy="216"/>
            </a:xfrm>
            <a:custGeom>
              <a:avLst/>
              <a:gdLst/>
              <a:ahLst/>
              <a:cxnLst>
                <a:cxn ang="0">
                  <a:pos x="0" y="399"/>
                </a:cxn>
                <a:cxn ang="0">
                  <a:pos x="145" y="430"/>
                </a:cxn>
                <a:cxn ang="0">
                  <a:pos x="255" y="69"/>
                </a:cxn>
                <a:cxn ang="0">
                  <a:pos x="49" y="0"/>
                </a:cxn>
                <a:cxn ang="0">
                  <a:pos x="49" y="0"/>
                </a:cxn>
                <a:cxn ang="0">
                  <a:pos x="0" y="399"/>
                </a:cxn>
              </a:cxnLst>
              <a:rect l="0" t="0" r="r" b="b"/>
              <a:pathLst>
                <a:path w="255" h="430">
                  <a:moveTo>
                    <a:pt x="0" y="399"/>
                  </a:moveTo>
                  <a:lnTo>
                    <a:pt x="145" y="430"/>
                  </a:lnTo>
                  <a:lnTo>
                    <a:pt x="255" y="69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0" y="39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0" name="Line 1262"/>
            <p:cNvSpPr>
              <a:spLocks noChangeShapeType="1"/>
            </p:cNvSpPr>
            <p:nvPr/>
          </p:nvSpPr>
          <p:spPr bwMode="auto">
            <a:xfrm>
              <a:off x="1599" y="2017"/>
              <a:ext cx="73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1" name="Line 1263"/>
            <p:cNvSpPr>
              <a:spLocks noChangeShapeType="1"/>
            </p:cNvSpPr>
            <p:nvPr/>
          </p:nvSpPr>
          <p:spPr bwMode="auto">
            <a:xfrm flipH="1" flipV="1">
              <a:off x="1624" y="1817"/>
              <a:ext cx="103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2" name="Line 1264"/>
            <p:cNvSpPr>
              <a:spLocks noChangeShapeType="1"/>
            </p:cNvSpPr>
            <p:nvPr/>
          </p:nvSpPr>
          <p:spPr bwMode="auto">
            <a:xfrm flipH="1">
              <a:off x="1599" y="1817"/>
              <a:ext cx="25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3" name="Freeform 1265"/>
            <p:cNvSpPr>
              <a:spLocks/>
            </p:cNvSpPr>
            <p:nvPr/>
          </p:nvSpPr>
          <p:spPr bwMode="auto">
            <a:xfrm>
              <a:off x="1540" y="2374"/>
              <a:ext cx="120" cy="168"/>
            </a:xfrm>
            <a:custGeom>
              <a:avLst/>
              <a:gdLst/>
              <a:ahLst/>
              <a:cxnLst>
                <a:cxn ang="0">
                  <a:pos x="202" y="336"/>
                </a:cxn>
                <a:cxn ang="0">
                  <a:pos x="202" y="336"/>
                </a:cxn>
                <a:cxn ang="0">
                  <a:pos x="0" y="210"/>
                </a:cxn>
                <a:cxn ang="0">
                  <a:pos x="62" y="0"/>
                </a:cxn>
                <a:cxn ang="0">
                  <a:pos x="240" y="41"/>
                </a:cxn>
                <a:cxn ang="0">
                  <a:pos x="202" y="336"/>
                </a:cxn>
              </a:cxnLst>
              <a:rect l="0" t="0" r="r" b="b"/>
              <a:pathLst>
                <a:path w="240" h="336">
                  <a:moveTo>
                    <a:pt x="202" y="336"/>
                  </a:moveTo>
                  <a:lnTo>
                    <a:pt x="202" y="336"/>
                  </a:lnTo>
                  <a:lnTo>
                    <a:pt x="0" y="210"/>
                  </a:lnTo>
                  <a:lnTo>
                    <a:pt x="62" y="0"/>
                  </a:lnTo>
                  <a:lnTo>
                    <a:pt x="240" y="41"/>
                  </a:lnTo>
                  <a:lnTo>
                    <a:pt x="202" y="33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4" name="Line 1266"/>
            <p:cNvSpPr>
              <a:spLocks noChangeShapeType="1"/>
            </p:cNvSpPr>
            <p:nvPr/>
          </p:nvSpPr>
          <p:spPr bwMode="auto">
            <a:xfrm flipH="1" flipV="1">
              <a:off x="1540" y="2479"/>
              <a:ext cx="101" cy="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5" name="Line 1267"/>
            <p:cNvSpPr>
              <a:spLocks noChangeShapeType="1"/>
            </p:cNvSpPr>
            <p:nvPr/>
          </p:nvSpPr>
          <p:spPr bwMode="auto">
            <a:xfrm>
              <a:off x="1570" y="2374"/>
              <a:ext cx="90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6" name="Line 1268"/>
            <p:cNvSpPr>
              <a:spLocks noChangeShapeType="1"/>
            </p:cNvSpPr>
            <p:nvPr/>
          </p:nvSpPr>
          <p:spPr bwMode="auto">
            <a:xfrm flipH="1">
              <a:off x="1641" y="2394"/>
              <a:ext cx="19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7" name="Freeform 1269"/>
            <p:cNvSpPr>
              <a:spLocks/>
            </p:cNvSpPr>
            <p:nvPr/>
          </p:nvSpPr>
          <p:spPr bwMode="auto">
            <a:xfrm>
              <a:off x="1570" y="2033"/>
              <a:ext cx="133" cy="361"/>
            </a:xfrm>
            <a:custGeom>
              <a:avLst/>
              <a:gdLst/>
              <a:ahLst/>
              <a:cxnLst>
                <a:cxn ang="0">
                  <a:pos x="178" y="724"/>
                </a:cxn>
                <a:cxn ang="0">
                  <a:pos x="0" y="683"/>
                </a:cxn>
                <a:cxn ang="0">
                  <a:pos x="203" y="0"/>
                </a:cxn>
                <a:cxn ang="0">
                  <a:pos x="265" y="13"/>
                </a:cxn>
                <a:cxn ang="0">
                  <a:pos x="178" y="724"/>
                </a:cxn>
              </a:cxnLst>
              <a:rect l="0" t="0" r="r" b="b"/>
              <a:pathLst>
                <a:path w="265" h="724">
                  <a:moveTo>
                    <a:pt x="178" y="724"/>
                  </a:moveTo>
                  <a:lnTo>
                    <a:pt x="0" y="683"/>
                  </a:lnTo>
                  <a:lnTo>
                    <a:pt x="203" y="0"/>
                  </a:lnTo>
                  <a:lnTo>
                    <a:pt x="265" y="13"/>
                  </a:lnTo>
                  <a:lnTo>
                    <a:pt x="178" y="724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8" name="Line 1270"/>
            <p:cNvSpPr>
              <a:spLocks noChangeShapeType="1"/>
            </p:cNvSpPr>
            <p:nvPr/>
          </p:nvSpPr>
          <p:spPr bwMode="auto">
            <a:xfrm flipH="1" flipV="1">
              <a:off x="1570" y="2374"/>
              <a:ext cx="90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9" name="Line 1271"/>
            <p:cNvSpPr>
              <a:spLocks noChangeShapeType="1"/>
            </p:cNvSpPr>
            <p:nvPr/>
          </p:nvSpPr>
          <p:spPr bwMode="auto">
            <a:xfrm>
              <a:off x="1672" y="2033"/>
              <a:ext cx="31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0" name="Line 1272"/>
            <p:cNvSpPr>
              <a:spLocks noChangeShapeType="1"/>
            </p:cNvSpPr>
            <p:nvPr/>
          </p:nvSpPr>
          <p:spPr bwMode="auto">
            <a:xfrm flipH="1">
              <a:off x="1660" y="2039"/>
              <a:ext cx="43" cy="3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1" name="Freeform 1273"/>
            <p:cNvSpPr>
              <a:spLocks/>
            </p:cNvSpPr>
            <p:nvPr/>
          </p:nvSpPr>
          <p:spPr bwMode="auto">
            <a:xfrm>
              <a:off x="1672" y="1852"/>
              <a:ext cx="55" cy="187"/>
            </a:xfrm>
            <a:custGeom>
              <a:avLst/>
              <a:gdLst/>
              <a:ahLst/>
              <a:cxnLst>
                <a:cxn ang="0">
                  <a:pos x="62" y="374"/>
                </a:cxn>
                <a:cxn ang="0">
                  <a:pos x="0" y="361"/>
                </a:cxn>
                <a:cxn ang="0">
                  <a:pos x="110" y="0"/>
                </a:cxn>
                <a:cxn ang="0">
                  <a:pos x="110" y="0"/>
                </a:cxn>
                <a:cxn ang="0">
                  <a:pos x="62" y="374"/>
                </a:cxn>
              </a:cxnLst>
              <a:rect l="0" t="0" r="r" b="b"/>
              <a:pathLst>
                <a:path w="110" h="374">
                  <a:moveTo>
                    <a:pt x="62" y="374"/>
                  </a:moveTo>
                  <a:lnTo>
                    <a:pt x="0" y="361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62" y="37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2" name="Line 1274"/>
            <p:cNvSpPr>
              <a:spLocks noChangeShapeType="1"/>
            </p:cNvSpPr>
            <p:nvPr/>
          </p:nvSpPr>
          <p:spPr bwMode="auto">
            <a:xfrm flipH="1" flipV="1">
              <a:off x="1672" y="2033"/>
              <a:ext cx="31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3" name="Line 1275"/>
            <p:cNvSpPr>
              <a:spLocks noChangeShapeType="1"/>
            </p:cNvSpPr>
            <p:nvPr/>
          </p:nvSpPr>
          <p:spPr bwMode="auto">
            <a:xfrm flipH="1">
              <a:off x="1703" y="1852"/>
              <a:ext cx="24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4" name="Freeform 1276"/>
            <p:cNvSpPr>
              <a:spLocks/>
            </p:cNvSpPr>
            <p:nvPr/>
          </p:nvSpPr>
          <p:spPr bwMode="auto">
            <a:xfrm>
              <a:off x="1739" y="2410"/>
              <a:ext cx="39" cy="239"/>
            </a:xfrm>
            <a:custGeom>
              <a:avLst/>
              <a:gdLst/>
              <a:ahLst/>
              <a:cxnLst>
                <a:cxn ang="0">
                  <a:pos x="9" y="478"/>
                </a:cxn>
                <a:cxn ang="0">
                  <a:pos x="9" y="478"/>
                </a:cxn>
                <a:cxn ang="0">
                  <a:pos x="77" y="11"/>
                </a:cxn>
                <a:cxn ang="0">
                  <a:pos x="0" y="0"/>
                </a:cxn>
                <a:cxn ang="0">
                  <a:pos x="9" y="478"/>
                </a:cxn>
              </a:cxnLst>
              <a:rect l="0" t="0" r="r" b="b"/>
              <a:pathLst>
                <a:path w="77" h="478">
                  <a:moveTo>
                    <a:pt x="9" y="478"/>
                  </a:moveTo>
                  <a:lnTo>
                    <a:pt x="9" y="478"/>
                  </a:lnTo>
                  <a:lnTo>
                    <a:pt x="77" y="11"/>
                  </a:lnTo>
                  <a:lnTo>
                    <a:pt x="0" y="0"/>
                  </a:lnTo>
                  <a:lnTo>
                    <a:pt x="9" y="47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5" name="Line 1277"/>
            <p:cNvSpPr>
              <a:spLocks noChangeShapeType="1"/>
            </p:cNvSpPr>
            <p:nvPr/>
          </p:nvSpPr>
          <p:spPr bwMode="auto">
            <a:xfrm flipV="1">
              <a:off x="1744" y="2416"/>
              <a:ext cx="34" cy="2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6" name="Line 1278"/>
            <p:cNvSpPr>
              <a:spLocks noChangeShapeType="1"/>
            </p:cNvSpPr>
            <p:nvPr/>
          </p:nvSpPr>
          <p:spPr bwMode="auto">
            <a:xfrm flipH="1" flipV="1">
              <a:off x="1739" y="2410"/>
              <a:ext cx="39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7" name="Freeform 1279"/>
            <p:cNvSpPr>
              <a:spLocks/>
            </p:cNvSpPr>
            <p:nvPr/>
          </p:nvSpPr>
          <p:spPr bwMode="auto">
            <a:xfrm>
              <a:off x="1731" y="2044"/>
              <a:ext cx="99" cy="372"/>
            </a:xfrm>
            <a:custGeom>
              <a:avLst/>
              <a:gdLst/>
              <a:ahLst/>
              <a:cxnLst>
                <a:cxn ang="0">
                  <a:pos x="17" y="732"/>
                </a:cxn>
                <a:cxn ang="0">
                  <a:pos x="94" y="743"/>
                </a:cxn>
                <a:cxn ang="0">
                  <a:pos x="197" y="23"/>
                </a:cxn>
                <a:cxn ang="0">
                  <a:pos x="0" y="0"/>
                </a:cxn>
                <a:cxn ang="0">
                  <a:pos x="17" y="732"/>
                </a:cxn>
              </a:cxnLst>
              <a:rect l="0" t="0" r="r" b="b"/>
              <a:pathLst>
                <a:path w="197" h="743">
                  <a:moveTo>
                    <a:pt x="17" y="732"/>
                  </a:moveTo>
                  <a:lnTo>
                    <a:pt x="94" y="743"/>
                  </a:lnTo>
                  <a:lnTo>
                    <a:pt x="197" y="23"/>
                  </a:lnTo>
                  <a:lnTo>
                    <a:pt x="0" y="0"/>
                  </a:lnTo>
                  <a:lnTo>
                    <a:pt x="17" y="73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8" name="Line 1280"/>
            <p:cNvSpPr>
              <a:spLocks noChangeShapeType="1"/>
            </p:cNvSpPr>
            <p:nvPr/>
          </p:nvSpPr>
          <p:spPr bwMode="auto">
            <a:xfrm>
              <a:off x="1739" y="2410"/>
              <a:ext cx="39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9" name="Line 1281"/>
            <p:cNvSpPr>
              <a:spLocks noChangeShapeType="1"/>
            </p:cNvSpPr>
            <p:nvPr/>
          </p:nvSpPr>
          <p:spPr bwMode="auto">
            <a:xfrm flipV="1">
              <a:off x="1778" y="2056"/>
              <a:ext cx="52" cy="3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0" name="Line 1282"/>
            <p:cNvSpPr>
              <a:spLocks noChangeShapeType="1"/>
            </p:cNvSpPr>
            <p:nvPr/>
          </p:nvSpPr>
          <p:spPr bwMode="auto">
            <a:xfrm flipH="1" flipV="1">
              <a:off x="1731" y="2044"/>
              <a:ext cx="99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1" name="Freeform 1283"/>
            <p:cNvSpPr>
              <a:spLocks/>
            </p:cNvSpPr>
            <p:nvPr/>
          </p:nvSpPr>
          <p:spPr bwMode="auto">
            <a:xfrm>
              <a:off x="1727" y="1852"/>
              <a:ext cx="106" cy="204"/>
            </a:xfrm>
            <a:custGeom>
              <a:avLst/>
              <a:gdLst/>
              <a:ahLst/>
              <a:cxnLst>
                <a:cxn ang="0">
                  <a:pos x="8" y="384"/>
                </a:cxn>
                <a:cxn ang="0">
                  <a:pos x="205" y="407"/>
                </a:cxn>
                <a:cxn ang="0">
                  <a:pos x="211" y="36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384"/>
                </a:cxn>
              </a:cxnLst>
              <a:rect l="0" t="0" r="r" b="b"/>
              <a:pathLst>
                <a:path w="211" h="407">
                  <a:moveTo>
                    <a:pt x="8" y="384"/>
                  </a:moveTo>
                  <a:lnTo>
                    <a:pt x="205" y="407"/>
                  </a:lnTo>
                  <a:lnTo>
                    <a:pt x="211" y="365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38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2" name="Line 1284"/>
            <p:cNvSpPr>
              <a:spLocks noChangeShapeType="1"/>
            </p:cNvSpPr>
            <p:nvPr/>
          </p:nvSpPr>
          <p:spPr bwMode="auto">
            <a:xfrm>
              <a:off x="1731" y="2044"/>
              <a:ext cx="99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3" name="Line 1285"/>
            <p:cNvSpPr>
              <a:spLocks noChangeShapeType="1"/>
            </p:cNvSpPr>
            <p:nvPr/>
          </p:nvSpPr>
          <p:spPr bwMode="auto">
            <a:xfrm flipV="1">
              <a:off x="1830" y="2034"/>
              <a:ext cx="3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4" name="Line 1286"/>
            <p:cNvSpPr>
              <a:spLocks noChangeShapeType="1"/>
            </p:cNvSpPr>
            <p:nvPr/>
          </p:nvSpPr>
          <p:spPr bwMode="auto">
            <a:xfrm flipH="1" flipV="1">
              <a:off x="1727" y="1852"/>
              <a:ext cx="106" cy="1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5" name="Freeform 1287"/>
            <p:cNvSpPr>
              <a:spLocks/>
            </p:cNvSpPr>
            <p:nvPr/>
          </p:nvSpPr>
          <p:spPr bwMode="auto">
            <a:xfrm>
              <a:off x="1641" y="2394"/>
              <a:ext cx="103" cy="255"/>
            </a:xfrm>
            <a:custGeom>
              <a:avLst/>
              <a:gdLst/>
              <a:ahLst/>
              <a:cxnLst>
                <a:cxn ang="0">
                  <a:pos x="207" y="509"/>
                </a:cxn>
                <a:cxn ang="0">
                  <a:pos x="207" y="509"/>
                </a:cxn>
                <a:cxn ang="0">
                  <a:pos x="0" y="295"/>
                </a:cxn>
                <a:cxn ang="0">
                  <a:pos x="38" y="0"/>
                </a:cxn>
                <a:cxn ang="0">
                  <a:pos x="198" y="31"/>
                </a:cxn>
                <a:cxn ang="0">
                  <a:pos x="207" y="509"/>
                </a:cxn>
              </a:cxnLst>
              <a:rect l="0" t="0" r="r" b="b"/>
              <a:pathLst>
                <a:path w="207" h="509">
                  <a:moveTo>
                    <a:pt x="207" y="509"/>
                  </a:moveTo>
                  <a:lnTo>
                    <a:pt x="207" y="509"/>
                  </a:lnTo>
                  <a:lnTo>
                    <a:pt x="0" y="295"/>
                  </a:lnTo>
                  <a:lnTo>
                    <a:pt x="38" y="0"/>
                  </a:lnTo>
                  <a:lnTo>
                    <a:pt x="198" y="31"/>
                  </a:lnTo>
                  <a:lnTo>
                    <a:pt x="207" y="50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6" name="Line 1288"/>
            <p:cNvSpPr>
              <a:spLocks noChangeShapeType="1"/>
            </p:cNvSpPr>
            <p:nvPr/>
          </p:nvSpPr>
          <p:spPr bwMode="auto">
            <a:xfrm flipH="1" flipV="1">
              <a:off x="1641" y="2542"/>
              <a:ext cx="103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7" name="Line 1289"/>
            <p:cNvSpPr>
              <a:spLocks noChangeShapeType="1"/>
            </p:cNvSpPr>
            <p:nvPr/>
          </p:nvSpPr>
          <p:spPr bwMode="auto">
            <a:xfrm flipV="1">
              <a:off x="1641" y="2394"/>
              <a:ext cx="19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8" name="Line 1290"/>
            <p:cNvSpPr>
              <a:spLocks noChangeShapeType="1"/>
            </p:cNvSpPr>
            <p:nvPr/>
          </p:nvSpPr>
          <p:spPr bwMode="auto">
            <a:xfrm>
              <a:off x="1660" y="2394"/>
              <a:ext cx="79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9" name="Freeform 1291"/>
            <p:cNvSpPr>
              <a:spLocks/>
            </p:cNvSpPr>
            <p:nvPr/>
          </p:nvSpPr>
          <p:spPr bwMode="auto">
            <a:xfrm>
              <a:off x="1660" y="2039"/>
              <a:ext cx="79" cy="371"/>
            </a:xfrm>
            <a:custGeom>
              <a:avLst/>
              <a:gdLst/>
              <a:ahLst/>
              <a:cxnLst>
                <a:cxn ang="0">
                  <a:pos x="160" y="742"/>
                </a:cxn>
                <a:cxn ang="0">
                  <a:pos x="0" y="711"/>
                </a:cxn>
                <a:cxn ang="0">
                  <a:pos x="87" y="0"/>
                </a:cxn>
                <a:cxn ang="0">
                  <a:pos x="143" y="10"/>
                </a:cxn>
                <a:cxn ang="0">
                  <a:pos x="160" y="742"/>
                </a:cxn>
              </a:cxnLst>
              <a:rect l="0" t="0" r="r" b="b"/>
              <a:pathLst>
                <a:path w="160" h="742">
                  <a:moveTo>
                    <a:pt x="160" y="742"/>
                  </a:moveTo>
                  <a:lnTo>
                    <a:pt x="0" y="711"/>
                  </a:lnTo>
                  <a:lnTo>
                    <a:pt x="87" y="0"/>
                  </a:lnTo>
                  <a:lnTo>
                    <a:pt x="143" y="10"/>
                  </a:lnTo>
                  <a:lnTo>
                    <a:pt x="160" y="74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0" name="Line 1292"/>
            <p:cNvSpPr>
              <a:spLocks noChangeShapeType="1"/>
            </p:cNvSpPr>
            <p:nvPr/>
          </p:nvSpPr>
          <p:spPr bwMode="auto">
            <a:xfrm flipH="1" flipV="1">
              <a:off x="1660" y="2394"/>
              <a:ext cx="79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1" name="Line 1293"/>
            <p:cNvSpPr>
              <a:spLocks noChangeShapeType="1"/>
            </p:cNvSpPr>
            <p:nvPr/>
          </p:nvSpPr>
          <p:spPr bwMode="auto">
            <a:xfrm flipV="1">
              <a:off x="1660" y="2039"/>
              <a:ext cx="43" cy="3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2" name="Line 1294"/>
            <p:cNvSpPr>
              <a:spLocks noChangeShapeType="1"/>
            </p:cNvSpPr>
            <p:nvPr/>
          </p:nvSpPr>
          <p:spPr bwMode="auto">
            <a:xfrm>
              <a:off x="1703" y="2039"/>
              <a:ext cx="2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3" name="Freeform 1295"/>
            <p:cNvSpPr>
              <a:spLocks/>
            </p:cNvSpPr>
            <p:nvPr/>
          </p:nvSpPr>
          <p:spPr bwMode="auto">
            <a:xfrm>
              <a:off x="1703" y="1852"/>
              <a:ext cx="28" cy="192"/>
            </a:xfrm>
            <a:custGeom>
              <a:avLst/>
              <a:gdLst/>
              <a:ahLst/>
              <a:cxnLst>
                <a:cxn ang="0">
                  <a:pos x="56" y="384"/>
                </a:cxn>
                <a:cxn ang="0">
                  <a:pos x="0" y="374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56" y="384"/>
                </a:cxn>
              </a:cxnLst>
              <a:rect l="0" t="0" r="r" b="b"/>
              <a:pathLst>
                <a:path w="56" h="384">
                  <a:moveTo>
                    <a:pt x="56" y="384"/>
                  </a:moveTo>
                  <a:lnTo>
                    <a:pt x="0" y="374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38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4" name="Line 1296"/>
            <p:cNvSpPr>
              <a:spLocks noChangeShapeType="1"/>
            </p:cNvSpPr>
            <p:nvPr/>
          </p:nvSpPr>
          <p:spPr bwMode="auto">
            <a:xfrm flipH="1" flipV="1">
              <a:off x="1703" y="2039"/>
              <a:ext cx="2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5" name="Line 1297"/>
            <p:cNvSpPr>
              <a:spLocks noChangeShapeType="1"/>
            </p:cNvSpPr>
            <p:nvPr/>
          </p:nvSpPr>
          <p:spPr bwMode="auto">
            <a:xfrm flipV="1">
              <a:off x="1703" y="1852"/>
              <a:ext cx="24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6" name="Freeform 1298"/>
            <p:cNvSpPr>
              <a:spLocks/>
            </p:cNvSpPr>
            <p:nvPr/>
          </p:nvSpPr>
          <p:spPr bwMode="auto">
            <a:xfrm>
              <a:off x="1841" y="2427"/>
              <a:ext cx="65" cy="338"/>
            </a:xfrm>
            <a:custGeom>
              <a:avLst/>
              <a:gdLst/>
              <a:ahLst/>
              <a:cxnLst>
                <a:cxn ang="0">
                  <a:pos x="18" y="676"/>
                </a:cxn>
                <a:cxn ang="0">
                  <a:pos x="18" y="676"/>
                </a:cxn>
                <a:cxn ang="0">
                  <a:pos x="131" y="14"/>
                </a:cxn>
                <a:cxn ang="0">
                  <a:pos x="0" y="0"/>
                </a:cxn>
                <a:cxn ang="0">
                  <a:pos x="18" y="676"/>
                </a:cxn>
              </a:cxnLst>
              <a:rect l="0" t="0" r="r" b="b"/>
              <a:pathLst>
                <a:path w="131" h="676">
                  <a:moveTo>
                    <a:pt x="18" y="676"/>
                  </a:moveTo>
                  <a:lnTo>
                    <a:pt x="18" y="676"/>
                  </a:lnTo>
                  <a:lnTo>
                    <a:pt x="131" y="14"/>
                  </a:lnTo>
                  <a:lnTo>
                    <a:pt x="0" y="0"/>
                  </a:lnTo>
                  <a:lnTo>
                    <a:pt x="18" y="67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7" name="Line 1299"/>
            <p:cNvSpPr>
              <a:spLocks noChangeShapeType="1"/>
            </p:cNvSpPr>
            <p:nvPr/>
          </p:nvSpPr>
          <p:spPr bwMode="auto">
            <a:xfrm flipV="1">
              <a:off x="1850" y="2434"/>
              <a:ext cx="56" cy="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8" name="Line 1300"/>
            <p:cNvSpPr>
              <a:spLocks noChangeShapeType="1"/>
            </p:cNvSpPr>
            <p:nvPr/>
          </p:nvSpPr>
          <p:spPr bwMode="auto">
            <a:xfrm flipH="1" flipV="1">
              <a:off x="1841" y="2427"/>
              <a:ext cx="65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9" name="Freeform 1301"/>
            <p:cNvSpPr>
              <a:spLocks/>
            </p:cNvSpPr>
            <p:nvPr/>
          </p:nvSpPr>
          <p:spPr bwMode="auto">
            <a:xfrm>
              <a:off x="1833" y="2057"/>
              <a:ext cx="107" cy="377"/>
            </a:xfrm>
            <a:custGeom>
              <a:avLst/>
              <a:gdLst/>
              <a:ahLst/>
              <a:cxnLst>
                <a:cxn ang="0">
                  <a:pos x="17" y="741"/>
                </a:cxn>
                <a:cxn ang="0">
                  <a:pos x="148" y="755"/>
                </a:cxn>
                <a:cxn ang="0">
                  <a:pos x="215" y="372"/>
                </a:cxn>
                <a:cxn ang="0">
                  <a:pos x="23" y="2"/>
                </a:cxn>
                <a:cxn ang="0">
                  <a:pos x="0" y="0"/>
                </a:cxn>
                <a:cxn ang="0">
                  <a:pos x="17" y="741"/>
                </a:cxn>
              </a:cxnLst>
              <a:rect l="0" t="0" r="r" b="b"/>
              <a:pathLst>
                <a:path w="215" h="755">
                  <a:moveTo>
                    <a:pt x="17" y="741"/>
                  </a:moveTo>
                  <a:lnTo>
                    <a:pt x="148" y="755"/>
                  </a:lnTo>
                  <a:lnTo>
                    <a:pt x="215" y="372"/>
                  </a:lnTo>
                  <a:lnTo>
                    <a:pt x="23" y="2"/>
                  </a:lnTo>
                  <a:lnTo>
                    <a:pt x="0" y="0"/>
                  </a:lnTo>
                  <a:lnTo>
                    <a:pt x="17" y="74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0" name="Line 1302"/>
            <p:cNvSpPr>
              <a:spLocks noChangeShapeType="1"/>
            </p:cNvSpPr>
            <p:nvPr/>
          </p:nvSpPr>
          <p:spPr bwMode="auto">
            <a:xfrm>
              <a:off x="1841" y="2427"/>
              <a:ext cx="65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1" name="Line 1303"/>
            <p:cNvSpPr>
              <a:spLocks noChangeShapeType="1"/>
            </p:cNvSpPr>
            <p:nvPr/>
          </p:nvSpPr>
          <p:spPr bwMode="auto">
            <a:xfrm flipV="1">
              <a:off x="1906" y="2243"/>
              <a:ext cx="34" cy="1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2" name="Line 1304"/>
            <p:cNvSpPr>
              <a:spLocks noChangeShapeType="1"/>
            </p:cNvSpPr>
            <p:nvPr/>
          </p:nvSpPr>
          <p:spPr bwMode="auto">
            <a:xfrm flipH="1" flipV="1">
              <a:off x="1844" y="2057"/>
              <a:ext cx="96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3" name="Line 1305"/>
            <p:cNvSpPr>
              <a:spLocks noChangeShapeType="1"/>
            </p:cNvSpPr>
            <p:nvPr/>
          </p:nvSpPr>
          <p:spPr bwMode="auto">
            <a:xfrm flipH="1" flipV="1">
              <a:off x="1833" y="2057"/>
              <a:ext cx="1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4" name="Freeform 1306"/>
            <p:cNvSpPr>
              <a:spLocks/>
            </p:cNvSpPr>
            <p:nvPr/>
          </p:nvSpPr>
          <p:spPr bwMode="auto">
            <a:xfrm>
              <a:off x="1833" y="2034"/>
              <a:ext cx="11" cy="2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23" y="4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4"/>
                </a:cxn>
              </a:cxnLst>
              <a:rect l="0" t="0" r="r" b="b"/>
              <a:pathLst>
                <a:path w="23" h="46">
                  <a:moveTo>
                    <a:pt x="0" y="44"/>
                  </a:moveTo>
                  <a:lnTo>
                    <a:pt x="23" y="4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5" name="Line 1307"/>
            <p:cNvSpPr>
              <a:spLocks noChangeShapeType="1"/>
            </p:cNvSpPr>
            <p:nvPr/>
          </p:nvSpPr>
          <p:spPr bwMode="auto">
            <a:xfrm>
              <a:off x="1833" y="2057"/>
              <a:ext cx="1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6" name="Line 1308"/>
            <p:cNvSpPr>
              <a:spLocks noChangeShapeType="1"/>
            </p:cNvSpPr>
            <p:nvPr/>
          </p:nvSpPr>
          <p:spPr bwMode="auto">
            <a:xfrm flipH="1" flipV="1">
              <a:off x="1833" y="2034"/>
              <a:ext cx="11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7" name="Freeform 1309"/>
            <p:cNvSpPr>
              <a:spLocks/>
            </p:cNvSpPr>
            <p:nvPr/>
          </p:nvSpPr>
          <p:spPr bwMode="auto">
            <a:xfrm>
              <a:off x="1744" y="2416"/>
              <a:ext cx="106" cy="349"/>
            </a:xfrm>
            <a:custGeom>
              <a:avLst/>
              <a:gdLst/>
              <a:ahLst/>
              <a:cxnLst>
                <a:cxn ang="0">
                  <a:pos x="212" y="699"/>
                </a:cxn>
                <a:cxn ang="0">
                  <a:pos x="212" y="699"/>
                </a:cxn>
                <a:cxn ang="0">
                  <a:pos x="0" y="467"/>
                </a:cxn>
                <a:cxn ang="0">
                  <a:pos x="68" y="0"/>
                </a:cxn>
                <a:cxn ang="0">
                  <a:pos x="194" y="23"/>
                </a:cxn>
                <a:cxn ang="0">
                  <a:pos x="212" y="699"/>
                </a:cxn>
              </a:cxnLst>
              <a:rect l="0" t="0" r="r" b="b"/>
              <a:pathLst>
                <a:path w="212" h="699">
                  <a:moveTo>
                    <a:pt x="212" y="699"/>
                  </a:moveTo>
                  <a:lnTo>
                    <a:pt x="212" y="699"/>
                  </a:lnTo>
                  <a:lnTo>
                    <a:pt x="0" y="467"/>
                  </a:lnTo>
                  <a:lnTo>
                    <a:pt x="68" y="0"/>
                  </a:lnTo>
                  <a:lnTo>
                    <a:pt x="194" y="23"/>
                  </a:lnTo>
                  <a:lnTo>
                    <a:pt x="212" y="69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8" name="Line 1310"/>
            <p:cNvSpPr>
              <a:spLocks noChangeShapeType="1"/>
            </p:cNvSpPr>
            <p:nvPr/>
          </p:nvSpPr>
          <p:spPr bwMode="auto">
            <a:xfrm flipH="1" flipV="1">
              <a:off x="1744" y="2649"/>
              <a:ext cx="106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9" name="Line 1311"/>
            <p:cNvSpPr>
              <a:spLocks noChangeShapeType="1"/>
            </p:cNvSpPr>
            <p:nvPr/>
          </p:nvSpPr>
          <p:spPr bwMode="auto">
            <a:xfrm flipV="1">
              <a:off x="1744" y="2416"/>
              <a:ext cx="34" cy="2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0" name="Line 1312"/>
            <p:cNvSpPr>
              <a:spLocks noChangeShapeType="1"/>
            </p:cNvSpPr>
            <p:nvPr/>
          </p:nvSpPr>
          <p:spPr bwMode="auto">
            <a:xfrm>
              <a:off x="1778" y="2416"/>
              <a:ext cx="63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1" name="Freeform 1313"/>
            <p:cNvSpPr>
              <a:spLocks/>
            </p:cNvSpPr>
            <p:nvPr/>
          </p:nvSpPr>
          <p:spPr bwMode="auto">
            <a:xfrm>
              <a:off x="1778" y="2056"/>
              <a:ext cx="63" cy="371"/>
            </a:xfrm>
            <a:custGeom>
              <a:avLst/>
              <a:gdLst/>
              <a:ahLst/>
              <a:cxnLst>
                <a:cxn ang="0">
                  <a:pos x="126" y="743"/>
                </a:cxn>
                <a:cxn ang="0">
                  <a:pos x="0" y="720"/>
                </a:cxn>
                <a:cxn ang="0">
                  <a:pos x="103" y="0"/>
                </a:cxn>
                <a:cxn ang="0">
                  <a:pos x="109" y="2"/>
                </a:cxn>
                <a:cxn ang="0">
                  <a:pos x="126" y="743"/>
                </a:cxn>
              </a:cxnLst>
              <a:rect l="0" t="0" r="r" b="b"/>
              <a:pathLst>
                <a:path w="126" h="743">
                  <a:moveTo>
                    <a:pt x="126" y="743"/>
                  </a:moveTo>
                  <a:lnTo>
                    <a:pt x="0" y="720"/>
                  </a:lnTo>
                  <a:lnTo>
                    <a:pt x="103" y="0"/>
                  </a:lnTo>
                  <a:lnTo>
                    <a:pt x="109" y="2"/>
                  </a:lnTo>
                  <a:lnTo>
                    <a:pt x="126" y="74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2" name="Line 1314"/>
            <p:cNvSpPr>
              <a:spLocks noChangeShapeType="1"/>
            </p:cNvSpPr>
            <p:nvPr/>
          </p:nvSpPr>
          <p:spPr bwMode="auto">
            <a:xfrm flipH="1" flipV="1">
              <a:off x="1778" y="2416"/>
              <a:ext cx="63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3" name="Line 1315"/>
            <p:cNvSpPr>
              <a:spLocks noChangeShapeType="1"/>
            </p:cNvSpPr>
            <p:nvPr/>
          </p:nvSpPr>
          <p:spPr bwMode="auto">
            <a:xfrm flipV="1">
              <a:off x="1778" y="2056"/>
              <a:ext cx="52" cy="3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4" name="Line 1316"/>
            <p:cNvSpPr>
              <a:spLocks noChangeShapeType="1"/>
            </p:cNvSpPr>
            <p:nvPr/>
          </p:nvSpPr>
          <p:spPr bwMode="auto">
            <a:xfrm>
              <a:off x="1830" y="2056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5" name="Freeform 1317"/>
            <p:cNvSpPr>
              <a:spLocks/>
            </p:cNvSpPr>
            <p:nvPr/>
          </p:nvSpPr>
          <p:spPr bwMode="auto">
            <a:xfrm>
              <a:off x="1830" y="2034"/>
              <a:ext cx="3" cy="23"/>
            </a:xfrm>
            <a:custGeom>
              <a:avLst/>
              <a:gdLst/>
              <a:ahLst/>
              <a:cxnLst>
                <a:cxn ang="0">
                  <a:pos x="6" y="44"/>
                </a:cxn>
                <a:cxn ang="0">
                  <a:pos x="0" y="4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44"/>
                </a:cxn>
              </a:cxnLst>
              <a:rect l="0" t="0" r="r" b="b"/>
              <a:pathLst>
                <a:path w="6" h="44">
                  <a:moveTo>
                    <a:pt x="6" y="44"/>
                  </a:moveTo>
                  <a:lnTo>
                    <a:pt x="0" y="42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4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6" name="Line 1318"/>
            <p:cNvSpPr>
              <a:spLocks noChangeShapeType="1"/>
            </p:cNvSpPr>
            <p:nvPr/>
          </p:nvSpPr>
          <p:spPr bwMode="auto">
            <a:xfrm flipH="1" flipV="1">
              <a:off x="1830" y="2056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7" name="Line 1319"/>
            <p:cNvSpPr>
              <a:spLocks noChangeShapeType="1"/>
            </p:cNvSpPr>
            <p:nvPr/>
          </p:nvSpPr>
          <p:spPr bwMode="auto">
            <a:xfrm flipV="1">
              <a:off x="1830" y="2034"/>
              <a:ext cx="3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8" name="Freeform 1320"/>
            <p:cNvSpPr>
              <a:spLocks/>
            </p:cNvSpPr>
            <p:nvPr/>
          </p:nvSpPr>
          <p:spPr bwMode="auto">
            <a:xfrm>
              <a:off x="1954" y="2822"/>
              <a:ext cx="7" cy="29"/>
            </a:xfrm>
            <a:custGeom>
              <a:avLst/>
              <a:gdLst/>
              <a:ahLst/>
              <a:cxnLst>
                <a:cxn ang="0">
                  <a:pos x="2" y="60"/>
                </a:cxn>
                <a:cxn ang="0">
                  <a:pos x="2" y="60"/>
                </a:cxn>
                <a:cxn ang="0">
                  <a:pos x="13" y="2"/>
                </a:cxn>
                <a:cxn ang="0">
                  <a:pos x="0" y="0"/>
                </a:cxn>
                <a:cxn ang="0">
                  <a:pos x="2" y="60"/>
                </a:cxn>
              </a:cxnLst>
              <a:rect l="0" t="0" r="r" b="b"/>
              <a:pathLst>
                <a:path w="13" h="60">
                  <a:moveTo>
                    <a:pt x="2" y="60"/>
                  </a:moveTo>
                  <a:lnTo>
                    <a:pt x="2" y="60"/>
                  </a:lnTo>
                  <a:lnTo>
                    <a:pt x="13" y="2"/>
                  </a:lnTo>
                  <a:lnTo>
                    <a:pt x="0" y="0"/>
                  </a:lnTo>
                  <a:lnTo>
                    <a:pt x="2" y="6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9" name="Line 1321"/>
            <p:cNvSpPr>
              <a:spLocks noChangeShapeType="1"/>
            </p:cNvSpPr>
            <p:nvPr/>
          </p:nvSpPr>
          <p:spPr bwMode="auto">
            <a:xfrm flipV="1">
              <a:off x="1955" y="2823"/>
              <a:ext cx="6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0" name="Line 1322"/>
            <p:cNvSpPr>
              <a:spLocks noChangeShapeType="1"/>
            </p:cNvSpPr>
            <p:nvPr/>
          </p:nvSpPr>
          <p:spPr bwMode="auto">
            <a:xfrm flipH="1" flipV="1">
              <a:off x="1954" y="2822"/>
              <a:ext cx="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1" name="Freeform 1323"/>
            <p:cNvSpPr>
              <a:spLocks/>
            </p:cNvSpPr>
            <p:nvPr/>
          </p:nvSpPr>
          <p:spPr bwMode="auto">
            <a:xfrm>
              <a:off x="1945" y="2441"/>
              <a:ext cx="90" cy="382"/>
            </a:xfrm>
            <a:custGeom>
              <a:avLst/>
              <a:gdLst/>
              <a:ahLst/>
              <a:cxnLst>
                <a:cxn ang="0">
                  <a:pos x="19" y="760"/>
                </a:cxn>
                <a:cxn ang="0">
                  <a:pos x="32" y="762"/>
                </a:cxn>
                <a:cxn ang="0">
                  <a:pos x="180" y="23"/>
                </a:cxn>
                <a:cxn ang="0">
                  <a:pos x="0" y="0"/>
                </a:cxn>
                <a:cxn ang="0">
                  <a:pos x="19" y="760"/>
                </a:cxn>
              </a:cxnLst>
              <a:rect l="0" t="0" r="r" b="b"/>
              <a:pathLst>
                <a:path w="180" h="762">
                  <a:moveTo>
                    <a:pt x="19" y="760"/>
                  </a:moveTo>
                  <a:lnTo>
                    <a:pt x="32" y="762"/>
                  </a:lnTo>
                  <a:lnTo>
                    <a:pt x="180" y="23"/>
                  </a:lnTo>
                  <a:lnTo>
                    <a:pt x="0" y="0"/>
                  </a:lnTo>
                  <a:lnTo>
                    <a:pt x="19" y="76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2" name="Line 1324"/>
            <p:cNvSpPr>
              <a:spLocks noChangeShapeType="1"/>
            </p:cNvSpPr>
            <p:nvPr/>
          </p:nvSpPr>
          <p:spPr bwMode="auto">
            <a:xfrm>
              <a:off x="1954" y="2822"/>
              <a:ext cx="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3" name="Line 1325"/>
            <p:cNvSpPr>
              <a:spLocks noChangeShapeType="1"/>
            </p:cNvSpPr>
            <p:nvPr/>
          </p:nvSpPr>
          <p:spPr bwMode="auto">
            <a:xfrm flipV="1">
              <a:off x="1961" y="2453"/>
              <a:ext cx="74" cy="3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4" name="Line 1326"/>
            <p:cNvSpPr>
              <a:spLocks noChangeShapeType="1"/>
            </p:cNvSpPr>
            <p:nvPr/>
          </p:nvSpPr>
          <p:spPr bwMode="auto">
            <a:xfrm flipH="1" flipV="1">
              <a:off x="1945" y="2441"/>
              <a:ext cx="90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5" name="Freeform 1327"/>
            <p:cNvSpPr>
              <a:spLocks/>
            </p:cNvSpPr>
            <p:nvPr/>
          </p:nvSpPr>
          <p:spPr bwMode="auto">
            <a:xfrm>
              <a:off x="1940" y="2243"/>
              <a:ext cx="108" cy="210"/>
            </a:xfrm>
            <a:custGeom>
              <a:avLst/>
              <a:gdLst/>
              <a:ahLst/>
              <a:cxnLst>
                <a:cxn ang="0">
                  <a:pos x="10" y="398"/>
                </a:cxn>
                <a:cxn ang="0">
                  <a:pos x="190" y="421"/>
                </a:cxn>
                <a:cxn ang="0">
                  <a:pos x="215" y="30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98"/>
                </a:cxn>
              </a:cxnLst>
              <a:rect l="0" t="0" r="r" b="b"/>
              <a:pathLst>
                <a:path w="215" h="421">
                  <a:moveTo>
                    <a:pt x="10" y="398"/>
                  </a:moveTo>
                  <a:lnTo>
                    <a:pt x="190" y="421"/>
                  </a:lnTo>
                  <a:lnTo>
                    <a:pt x="215" y="30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39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6" name="Line 1328"/>
            <p:cNvSpPr>
              <a:spLocks noChangeShapeType="1"/>
            </p:cNvSpPr>
            <p:nvPr/>
          </p:nvSpPr>
          <p:spPr bwMode="auto">
            <a:xfrm>
              <a:off x="1945" y="2441"/>
              <a:ext cx="90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7" name="Line 1329"/>
            <p:cNvSpPr>
              <a:spLocks noChangeShapeType="1"/>
            </p:cNvSpPr>
            <p:nvPr/>
          </p:nvSpPr>
          <p:spPr bwMode="auto">
            <a:xfrm flipV="1">
              <a:off x="2035" y="2392"/>
              <a:ext cx="13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8" name="Line 1330"/>
            <p:cNvSpPr>
              <a:spLocks noChangeShapeType="1"/>
            </p:cNvSpPr>
            <p:nvPr/>
          </p:nvSpPr>
          <p:spPr bwMode="auto">
            <a:xfrm flipH="1" flipV="1">
              <a:off x="1940" y="2243"/>
              <a:ext cx="108" cy="1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9" name="Freeform 1331"/>
            <p:cNvSpPr>
              <a:spLocks/>
            </p:cNvSpPr>
            <p:nvPr/>
          </p:nvSpPr>
          <p:spPr bwMode="auto">
            <a:xfrm>
              <a:off x="1905" y="2811"/>
              <a:ext cx="50" cy="40"/>
            </a:xfrm>
            <a:custGeom>
              <a:avLst/>
              <a:gdLst/>
              <a:ahLst/>
              <a:cxnLst>
                <a:cxn ang="0">
                  <a:pos x="100" y="81"/>
                </a:cxn>
                <a:cxn ang="0">
                  <a:pos x="100" y="81"/>
                </a:cxn>
                <a:cxn ang="0">
                  <a:pos x="0" y="0"/>
                </a:cxn>
                <a:cxn ang="0">
                  <a:pos x="98" y="21"/>
                </a:cxn>
                <a:cxn ang="0">
                  <a:pos x="100" y="81"/>
                </a:cxn>
              </a:cxnLst>
              <a:rect l="0" t="0" r="r" b="b"/>
              <a:pathLst>
                <a:path w="100" h="81">
                  <a:moveTo>
                    <a:pt x="100" y="81"/>
                  </a:moveTo>
                  <a:lnTo>
                    <a:pt x="100" y="81"/>
                  </a:lnTo>
                  <a:lnTo>
                    <a:pt x="0" y="0"/>
                  </a:lnTo>
                  <a:lnTo>
                    <a:pt x="98" y="21"/>
                  </a:lnTo>
                  <a:lnTo>
                    <a:pt x="100" y="81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0" name="Line 1332"/>
            <p:cNvSpPr>
              <a:spLocks noChangeShapeType="1"/>
            </p:cNvSpPr>
            <p:nvPr/>
          </p:nvSpPr>
          <p:spPr bwMode="auto">
            <a:xfrm flipH="1" flipV="1">
              <a:off x="1905" y="2811"/>
              <a:ext cx="50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1" name="Line 1333"/>
            <p:cNvSpPr>
              <a:spLocks noChangeShapeType="1"/>
            </p:cNvSpPr>
            <p:nvPr/>
          </p:nvSpPr>
          <p:spPr bwMode="auto">
            <a:xfrm>
              <a:off x="1905" y="2811"/>
              <a:ext cx="49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2" name="Freeform 1334"/>
            <p:cNvSpPr>
              <a:spLocks/>
            </p:cNvSpPr>
            <p:nvPr/>
          </p:nvSpPr>
          <p:spPr bwMode="auto">
            <a:xfrm>
              <a:off x="1850" y="2434"/>
              <a:ext cx="104" cy="388"/>
            </a:xfrm>
            <a:custGeom>
              <a:avLst/>
              <a:gdLst/>
              <a:ahLst/>
              <a:cxnLst>
                <a:cxn ang="0">
                  <a:pos x="209" y="775"/>
                </a:cxn>
                <a:cxn ang="0">
                  <a:pos x="111" y="754"/>
                </a:cxn>
                <a:cxn ang="0">
                  <a:pos x="0" y="662"/>
                </a:cxn>
                <a:cxn ang="0">
                  <a:pos x="113" y="0"/>
                </a:cxn>
                <a:cxn ang="0">
                  <a:pos x="190" y="15"/>
                </a:cxn>
                <a:cxn ang="0">
                  <a:pos x="209" y="775"/>
                </a:cxn>
              </a:cxnLst>
              <a:rect l="0" t="0" r="r" b="b"/>
              <a:pathLst>
                <a:path w="209" h="775">
                  <a:moveTo>
                    <a:pt x="209" y="775"/>
                  </a:moveTo>
                  <a:lnTo>
                    <a:pt x="111" y="754"/>
                  </a:lnTo>
                  <a:lnTo>
                    <a:pt x="0" y="662"/>
                  </a:lnTo>
                  <a:lnTo>
                    <a:pt x="113" y="0"/>
                  </a:lnTo>
                  <a:lnTo>
                    <a:pt x="190" y="15"/>
                  </a:lnTo>
                  <a:lnTo>
                    <a:pt x="209" y="77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3" name="Line 1335"/>
            <p:cNvSpPr>
              <a:spLocks noChangeShapeType="1"/>
            </p:cNvSpPr>
            <p:nvPr/>
          </p:nvSpPr>
          <p:spPr bwMode="auto">
            <a:xfrm flipH="1" flipV="1">
              <a:off x="1905" y="2811"/>
              <a:ext cx="49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4" name="Line 1336"/>
            <p:cNvSpPr>
              <a:spLocks noChangeShapeType="1"/>
            </p:cNvSpPr>
            <p:nvPr/>
          </p:nvSpPr>
          <p:spPr bwMode="auto">
            <a:xfrm flipH="1" flipV="1">
              <a:off x="1850" y="2765"/>
              <a:ext cx="55" cy="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5" name="Line 1337"/>
            <p:cNvSpPr>
              <a:spLocks noChangeShapeType="1"/>
            </p:cNvSpPr>
            <p:nvPr/>
          </p:nvSpPr>
          <p:spPr bwMode="auto">
            <a:xfrm flipV="1">
              <a:off x="1850" y="2434"/>
              <a:ext cx="56" cy="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6" name="Line 1338"/>
            <p:cNvSpPr>
              <a:spLocks noChangeShapeType="1"/>
            </p:cNvSpPr>
            <p:nvPr/>
          </p:nvSpPr>
          <p:spPr bwMode="auto">
            <a:xfrm>
              <a:off x="1906" y="2434"/>
              <a:ext cx="3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7" name="Freeform 1339"/>
            <p:cNvSpPr>
              <a:spLocks/>
            </p:cNvSpPr>
            <p:nvPr/>
          </p:nvSpPr>
          <p:spPr bwMode="auto">
            <a:xfrm>
              <a:off x="1906" y="2243"/>
              <a:ext cx="39" cy="198"/>
            </a:xfrm>
            <a:custGeom>
              <a:avLst/>
              <a:gdLst/>
              <a:ahLst/>
              <a:cxnLst>
                <a:cxn ang="0">
                  <a:pos x="77" y="398"/>
                </a:cxn>
                <a:cxn ang="0">
                  <a:pos x="0" y="383"/>
                </a:cxn>
                <a:cxn ang="0">
                  <a:pos x="67" y="0"/>
                </a:cxn>
                <a:cxn ang="0">
                  <a:pos x="67" y="0"/>
                </a:cxn>
                <a:cxn ang="0">
                  <a:pos x="77" y="398"/>
                </a:cxn>
              </a:cxnLst>
              <a:rect l="0" t="0" r="r" b="b"/>
              <a:pathLst>
                <a:path w="77" h="398">
                  <a:moveTo>
                    <a:pt x="77" y="398"/>
                  </a:moveTo>
                  <a:lnTo>
                    <a:pt x="0" y="383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77" y="39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8" name="Line 1340"/>
            <p:cNvSpPr>
              <a:spLocks noChangeShapeType="1"/>
            </p:cNvSpPr>
            <p:nvPr/>
          </p:nvSpPr>
          <p:spPr bwMode="auto">
            <a:xfrm flipH="1" flipV="1">
              <a:off x="1906" y="2434"/>
              <a:ext cx="3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9" name="Line 1341"/>
            <p:cNvSpPr>
              <a:spLocks noChangeShapeType="1"/>
            </p:cNvSpPr>
            <p:nvPr/>
          </p:nvSpPr>
          <p:spPr bwMode="auto">
            <a:xfrm flipV="1">
              <a:off x="1906" y="2243"/>
              <a:ext cx="34" cy="1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0" name="Freeform 1342"/>
            <p:cNvSpPr>
              <a:spLocks/>
            </p:cNvSpPr>
            <p:nvPr/>
          </p:nvSpPr>
          <p:spPr bwMode="auto">
            <a:xfrm>
              <a:off x="2060" y="2845"/>
              <a:ext cx="19" cy="80"/>
            </a:xfrm>
            <a:custGeom>
              <a:avLst/>
              <a:gdLst/>
              <a:ahLst/>
              <a:cxnLst>
                <a:cxn ang="0">
                  <a:pos x="4" y="161"/>
                </a:cxn>
                <a:cxn ang="0">
                  <a:pos x="4" y="161"/>
                </a:cxn>
                <a:cxn ang="0">
                  <a:pos x="38" y="8"/>
                </a:cxn>
                <a:cxn ang="0">
                  <a:pos x="0" y="0"/>
                </a:cxn>
                <a:cxn ang="0">
                  <a:pos x="4" y="161"/>
                </a:cxn>
              </a:cxnLst>
              <a:rect l="0" t="0" r="r" b="b"/>
              <a:pathLst>
                <a:path w="38" h="161">
                  <a:moveTo>
                    <a:pt x="4" y="161"/>
                  </a:moveTo>
                  <a:lnTo>
                    <a:pt x="4" y="161"/>
                  </a:lnTo>
                  <a:lnTo>
                    <a:pt x="38" y="8"/>
                  </a:lnTo>
                  <a:lnTo>
                    <a:pt x="0" y="0"/>
                  </a:lnTo>
                  <a:lnTo>
                    <a:pt x="4" y="161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1" name="Line 1343"/>
            <p:cNvSpPr>
              <a:spLocks noChangeShapeType="1"/>
            </p:cNvSpPr>
            <p:nvPr/>
          </p:nvSpPr>
          <p:spPr bwMode="auto">
            <a:xfrm flipV="1">
              <a:off x="2062" y="2848"/>
              <a:ext cx="17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2" name="Line 1344"/>
            <p:cNvSpPr>
              <a:spLocks noChangeShapeType="1"/>
            </p:cNvSpPr>
            <p:nvPr/>
          </p:nvSpPr>
          <p:spPr bwMode="auto">
            <a:xfrm flipH="1" flipV="1">
              <a:off x="2060" y="2845"/>
              <a:ext cx="19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3" name="Freeform 1345"/>
            <p:cNvSpPr>
              <a:spLocks/>
            </p:cNvSpPr>
            <p:nvPr/>
          </p:nvSpPr>
          <p:spPr bwMode="auto">
            <a:xfrm>
              <a:off x="2049" y="2456"/>
              <a:ext cx="106" cy="392"/>
            </a:xfrm>
            <a:custGeom>
              <a:avLst/>
              <a:gdLst/>
              <a:ahLst/>
              <a:cxnLst>
                <a:cxn ang="0">
                  <a:pos x="23" y="777"/>
                </a:cxn>
                <a:cxn ang="0">
                  <a:pos x="61" y="785"/>
                </a:cxn>
                <a:cxn ang="0">
                  <a:pos x="213" y="96"/>
                </a:cxn>
                <a:cxn ang="0">
                  <a:pos x="142" y="21"/>
                </a:cxn>
                <a:cxn ang="0">
                  <a:pos x="0" y="0"/>
                </a:cxn>
                <a:cxn ang="0">
                  <a:pos x="23" y="777"/>
                </a:cxn>
              </a:cxnLst>
              <a:rect l="0" t="0" r="r" b="b"/>
              <a:pathLst>
                <a:path w="213" h="785">
                  <a:moveTo>
                    <a:pt x="23" y="777"/>
                  </a:moveTo>
                  <a:lnTo>
                    <a:pt x="61" y="785"/>
                  </a:lnTo>
                  <a:lnTo>
                    <a:pt x="213" y="96"/>
                  </a:lnTo>
                  <a:lnTo>
                    <a:pt x="142" y="21"/>
                  </a:lnTo>
                  <a:lnTo>
                    <a:pt x="0" y="0"/>
                  </a:lnTo>
                  <a:lnTo>
                    <a:pt x="23" y="77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4" name="Line 1346"/>
            <p:cNvSpPr>
              <a:spLocks noChangeShapeType="1"/>
            </p:cNvSpPr>
            <p:nvPr/>
          </p:nvSpPr>
          <p:spPr bwMode="auto">
            <a:xfrm>
              <a:off x="2060" y="2845"/>
              <a:ext cx="19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5" name="Line 1347"/>
            <p:cNvSpPr>
              <a:spLocks noChangeShapeType="1"/>
            </p:cNvSpPr>
            <p:nvPr/>
          </p:nvSpPr>
          <p:spPr bwMode="auto">
            <a:xfrm flipV="1">
              <a:off x="2079" y="2504"/>
              <a:ext cx="76" cy="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6" name="Line 1348"/>
            <p:cNvSpPr>
              <a:spLocks noChangeShapeType="1"/>
            </p:cNvSpPr>
            <p:nvPr/>
          </p:nvSpPr>
          <p:spPr bwMode="auto">
            <a:xfrm flipH="1" flipV="1">
              <a:off x="2120" y="2466"/>
              <a:ext cx="35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7" name="Line 1349"/>
            <p:cNvSpPr>
              <a:spLocks noChangeShapeType="1"/>
            </p:cNvSpPr>
            <p:nvPr/>
          </p:nvSpPr>
          <p:spPr bwMode="auto">
            <a:xfrm flipH="1" flipV="1">
              <a:off x="2049" y="2456"/>
              <a:ext cx="71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8" name="Freeform 1350"/>
            <p:cNvSpPr>
              <a:spLocks/>
            </p:cNvSpPr>
            <p:nvPr/>
          </p:nvSpPr>
          <p:spPr bwMode="auto">
            <a:xfrm>
              <a:off x="2048" y="2392"/>
              <a:ext cx="72" cy="74"/>
            </a:xfrm>
            <a:custGeom>
              <a:avLst/>
              <a:gdLst/>
              <a:ahLst/>
              <a:cxnLst>
                <a:cxn ang="0">
                  <a:pos x="2" y="127"/>
                </a:cxn>
                <a:cxn ang="0">
                  <a:pos x="144" y="14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127"/>
                </a:cxn>
              </a:cxnLst>
              <a:rect l="0" t="0" r="r" b="b"/>
              <a:pathLst>
                <a:path w="144" h="148">
                  <a:moveTo>
                    <a:pt x="2" y="127"/>
                  </a:moveTo>
                  <a:lnTo>
                    <a:pt x="144" y="14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2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9" name="Line 1351"/>
            <p:cNvSpPr>
              <a:spLocks noChangeShapeType="1"/>
            </p:cNvSpPr>
            <p:nvPr/>
          </p:nvSpPr>
          <p:spPr bwMode="auto">
            <a:xfrm>
              <a:off x="2049" y="2456"/>
              <a:ext cx="71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0" name="Line 1352"/>
            <p:cNvSpPr>
              <a:spLocks noChangeShapeType="1"/>
            </p:cNvSpPr>
            <p:nvPr/>
          </p:nvSpPr>
          <p:spPr bwMode="auto">
            <a:xfrm flipH="1" flipV="1">
              <a:off x="2048" y="2392"/>
              <a:ext cx="72" cy="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1" name="Freeform 1353"/>
            <p:cNvSpPr>
              <a:spLocks/>
            </p:cNvSpPr>
            <p:nvPr/>
          </p:nvSpPr>
          <p:spPr bwMode="auto">
            <a:xfrm>
              <a:off x="1955" y="2823"/>
              <a:ext cx="107" cy="102"/>
            </a:xfrm>
            <a:custGeom>
              <a:avLst/>
              <a:gdLst/>
              <a:ahLst/>
              <a:cxnLst>
                <a:cxn ang="0">
                  <a:pos x="213" y="205"/>
                </a:cxn>
                <a:cxn ang="0">
                  <a:pos x="213" y="205"/>
                </a:cxn>
                <a:cxn ang="0">
                  <a:pos x="0" y="58"/>
                </a:cxn>
                <a:cxn ang="0">
                  <a:pos x="11" y="0"/>
                </a:cxn>
                <a:cxn ang="0">
                  <a:pos x="209" y="44"/>
                </a:cxn>
                <a:cxn ang="0">
                  <a:pos x="213" y="205"/>
                </a:cxn>
              </a:cxnLst>
              <a:rect l="0" t="0" r="r" b="b"/>
              <a:pathLst>
                <a:path w="213" h="205">
                  <a:moveTo>
                    <a:pt x="213" y="205"/>
                  </a:moveTo>
                  <a:lnTo>
                    <a:pt x="213" y="205"/>
                  </a:lnTo>
                  <a:lnTo>
                    <a:pt x="0" y="58"/>
                  </a:lnTo>
                  <a:lnTo>
                    <a:pt x="11" y="0"/>
                  </a:lnTo>
                  <a:lnTo>
                    <a:pt x="209" y="44"/>
                  </a:lnTo>
                  <a:lnTo>
                    <a:pt x="213" y="205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2" name="Line 1354"/>
            <p:cNvSpPr>
              <a:spLocks noChangeShapeType="1"/>
            </p:cNvSpPr>
            <p:nvPr/>
          </p:nvSpPr>
          <p:spPr bwMode="auto">
            <a:xfrm flipH="1" flipV="1">
              <a:off x="1955" y="2851"/>
              <a:ext cx="107" cy="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3" name="Line 1355"/>
            <p:cNvSpPr>
              <a:spLocks noChangeShapeType="1"/>
            </p:cNvSpPr>
            <p:nvPr/>
          </p:nvSpPr>
          <p:spPr bwMode="auto">
            <a:xfrm flipV="1">
              <a:off x="1955" y="2823"/>
              <a:ext cx="6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4" name="Line 1356"/>
            <p:cNvSpPr>
              <a:spLocks noChangeShapeType="1"/>
            </p:cNvSpPr>
            <p:nvPr/>
          </p:nvSpPr>
          <p:spPr bwMode="auto">
            <a:xfrm>
              <a:off x="1961" y="2823"/>
              <a:ext cx="99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5" name="Freeform 1357"/>
            <p:cNvSpPr>
              <a:spLocks/>
            </p:cNvSpPr>
            <p:nvPr/>
          </p:nvSpPr>
          <p:spPr bwMode="auto">
            <a:xfrm>
              <a:off x="1961" y="2453"/>
              <a:ext cx="99" cy="392"/>
            </a:xfrm>
            <a:custGeom>
              <a:avLst/>
              <a:gdLst/>
              <a:ahLst/>
              <a:cxnLst>
                <a:cxn ang="0">
                  <a:pos x="198" y="783"/>
                </a:cxn>
                <a:cxn ang="0">
                  <a:pos x="0" y="739"/>
                </a:cxn>
                <a:cxn ang="0">
                  <a:pos x="148" y="0"/>
                </a:cxn>
                <a:cxn ang="0">
                  <a:pos x="175" y="6"/>
                </a:cxn>
                <a:cxn ang="0">
                  <a:pos x="198" y="783"/>
                </a:cxn>
              </a:cxnLst>
              <a:rect l="0" t="0" r="r" b="b"/>
              <a:pathLst>
                <a:path w="198" h="783">
                  <a:moveTo>
                    <a:pt x="198" y="783"/>
                  </a:moveTo>
                  <a:lnTo>
                    <a:pt x="0" y="739"/>
                  </a:lnTo>
                  <a:lnTo>
                    <a:pt x="148" y="0"/>
                  </a:lnTo>
                  <a:lnTo>
                    <a:pt x="175" y="6"/>
                  </a:lnTo>
                  <a:lnTo>
                    <a:pt x="198" y="78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6" name="Line 1358"/>
            <p:cNvSpPr>
              <a:spLocks noChangeShapeType="1"/>
            </p:cNvSpPr>
            <p:nvPr/>
          </p:nvSpPr>
          <p:spPr bwMode="auto">
            <a:xfrm flipH="1" flipV="1">
              <a:off x="1961" y="2823"/>
              <a:ext cx="99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7" name="Line 1359"/>
            <p:cNvSpPr>
              <a:spLocks noChangeShapeType="1"/>
            </p:cNvSpPr>
            <p:nvPr/>
          </p:nvSpPr>
          <p:spPr bwMode="auto">
            <a:xfrm flipV="1">
              <a:off x="1961" y="2453"/>
              <a:ext cx="74" cy="3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8" name="Line 1360"/>
            <p:cNvSpPr>
              <a:spLocks noChangeShapeType="1"/>
            </p:cNvSpPr>
            <p:nvPr/>
          </p:nvSpPr>
          <p:spPr bwMode="auto">
            <a:xfrm>
              <a:off x="2035" y="2453"/>
              <a:ext cx="14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9" name="Freeform 1361"/>
            <p:cNvSpPr>
              <a:spLocks/>
            </p:cNvSpPr>
            <p:nvPr/>
          </p:nvSpPr>
          <p:spPr bwMode="auto">
            <a:xfrm>
              <a:off x="2035" y="2392"/>
              <a:ext cx="14" cy="64"/>
            </a:xfrm>
            <a:custGeom>
              <a:avLst/>
              <a:gdLst/>
              <a:ahLst/>
              <a:cxnLst>
                <a:cxn ang="0">
                  <a:pos x="27" y="127"/>
                </a:cxn>
                <a:cxn ang="0">
                  <a:pos x="0" y="121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7" y="127"/>
                </a:cxn>
              </a:cxnLst>
              <a:rect l="0" t="0" r="r" b="b"/>
              <a:pathLst>
                <a:path w="27" h="127">
                  <a:moveTo>
                    <a:pt x="27" y="127"/>
                  </a:moveTo>
                  <a:lnTo>
                    <a:pt x="0" y="12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7" y="12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0" name="Line 1362"/>
            <p:cNvSpPr>
              <a:spLocks noChangeShapeType="1"/>
            </p:cNvSpPr>
            <p:nvPr/>
          </p:nvSpPr>
          <p:spPr bwMode="auto">
            <a:xfrm flipH="1" flipV="1">
              <a:off x="2035" y="2453"/>
              <a:ext cx="14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1" name="Line 1363"/>
            <p:cNvSpPr>
              <a:spLocks noChangeShapeType="1"/>
            </p:cNvSpPr>
            <p:nvPr/>
          </p:nvSpPr>
          <p:spPr bwMode="auto">
            <a:xfrm flipV="1">
              <a:off x="2035" y="2392"/>
              <a:ext cx="13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2" name="Freeform 1364"/>
            <p:cNvSpPr>
              <a:spLocks/>
            </p:cNvSpPr>
            <p:nvPr/>
          </p:nvSpPr>
          <p:spPr bwMode="auto">
            <a:xfrm>
              <a:off x="2168" y="2869"/>
              <a:ext cx="32" cy="122"/>
            </a:xfrm>
            <a:custGeom>
              <a:avLst/>
              <a:gdLst/>
              <a:ahLst/>
              <a:cxnLst>
                <a:cxn ang="0">
                  <a:pos x="8" y="244"/>
                </a:cxn>
                <a:cxn ang="0">
                  <a:pos x="8" y="244"/>
                </a:cxn>
                <a:cxn ang="0">
                  <a:pos x="65" y="12"/>
                </a:cxn>
                <a:cxn ang="0">
                  <a:pos x="0" y="0"/>
                </a:cxn>
                <a:cxn ang="0">
                  <a:pos x="8" y="244"/>
                </a:cxn>
              </a:cxnLst>
              <a:rect l="0" t="0" r="r" b="b"/>
              <a:pathLst>
                <a:path w="65" h="244">
                  <a:moveTo>
                    <a:pt x="8" y="244"/>
                  </a:moveTo>
                  <a:lnTo>
                    <a:pt x="8" y="244"/>
                  </a:lnTo>
                  <a:lnTo>
                    <a:pt x="65" y="12"/>
                  </a:lnTo>
                  <a:lnTo>
                    <a:pt x="0" y="0"/>
                  </a:lnTo>
                  <a:lnTo>
                    <a:pt x="8" y="244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3" name="Line 1365"/>
            <p:cNvSpPr>
              <a:spLocks noChangeShapeType="1"/>
            </p:cNvSpPr>
            <p:nvPr/>
          </p:nvSpPr>
          <p:spPr bwMode="auto">
            <a:xfrm flipV="1">
              <a:off x="2171" y="2874"/>
              <a:ext cx="29" cy="1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4" name="Line 1366"/>
            <p:cNvSpPr>
              <a:spLocks noChangeShapeType="1"/>
            </p:cNvSpPr>
            <p:nvPr/>
          </p:nvSpPr>
          <p:spPr bwMode="auto">
            <a:xfrm flipH="1" flipV="1">
              <a:off x="2168" y="2869"/>
              <a:ext cx="32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5" name="Freeform 1367"/>
            <p:cNvSpPr>
              <a:spLocks/>
            </p:cNvSpPr>
            <p:nvPr/>
          </p:nvSpPr>
          <p:spPr bwMode="auto">
            <a:xfrm>
              <a:off x="2155" y="2504"/>
              <a:ext cx="110" cy="370"/>
            </a:xfrm>
            <a:custGeom>
              <a:avLst/>
              <a:gdLst/>
              <a:ahLst/>
              <a:cxnLst>
                <a:cxn ang="0">
                  <a:pos x="25" y="729"/>
                </a:cxn>
                <a:cxn ang="0">
                  <a:pos x="90" y="741"/>
                </a:cxn>
                <a:cxn ang="0">
                  <a:pos x="221" y="22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729"/>
                </a:cxn>
              </a:cxnLst>
              <a:rect l="0" t="0" r="r" b="b"/>
              <a:pathLst>
                <a:path w="221" h="741">
                  <a:moveTo>
                    <a:pt x="25" y="729"/>
                  </a:moveTo>
                  <a:lnTo>
                    <a:pt x="90" y="741"/>
                  </a:lnTo>
                  <a:lnTo>
                    <a:pt x="221" y="22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72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6" name="Line 1368"/>
            <p:cNvSpPr>
              <a:spLocks noChangeShapeType="1"/>
            </p:cNvSpPr>
            <p:nvPr/>
          </p:nvSpPr>
          <p:spPr bwMode="auto">
            <a:xfrm>
              <a:off x="2168" y="2869"/>
              <a:ext cx="32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7" name="Line 1369"/>
            <p:cNvSpPr>
              <a:spLocks noChangeShapeType="1"/>
            </p:cNvSpPr>
            <p:nvPr/>
          </p:nvSpPr>
          <p:spPr bwMode="auto">
            <a:xfrm flipV="1">
              <a:off x="2200" y="2617"/>
              <a:ext cx="65" cy="2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8" name="Line 1370"/>
            <p:cNvSpPr>
              <a:spLocks noChangeShapeType="1"/>
            </p:cNvSpPr>
            <p:nvPr/>
          </p:nvSpPr>
          <p:spPr bwMode="auto">
            <a:xfrm flipH="1" flipV="1">
              <a:off x="2155" y="2504"/>
              <a:ext cx="110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9" name="Freeform 1371"/>
            <p:cNvSpPr>
              <a:spLocks/>
            </p:cNvSpPr>
            <p:nvPr/>
          </p:nvSpPr>
          <p:spPr bwMode="auto">
            <a:xfrm>
              <a:off x="2062" y="2848"/>
              <a:ext cx="109" cy="143"/>
            </a:xfrm>
            <a:custGeom>
              <a:avLst/>
              <a:gdLst/>
              <a:ahLst/>
              <a:cxnLst>
                <a:cxn ang="0">
                  <a:pos x="219" y="284"/>
                </a:cxn>
                <a:cxn ang="0">
                  <a:pos x="219" y="284"/>
                </a:cxn>
                <a:cxn ang="0">
                  <a:pos x="0" y="153"/>
                </a:cxn>
                <a:cxn ang="0">
                  <a:pos x="34" y="0"/>
                </a:cxn>
                <a:cxn ang="0">
                  <a:pos x="211" y="40"/>
                </a:cxn>
                <a:cxn ang="0">
                  <a:pos x="219" y="284"/>
                </a:cxn>
              </a:cxnLst>
              <a:rect l="0" t="0" r="r" b="b"/>
              <a:pathLst>
                <a:path w="219" h="284">
                  <a:moveTo>
                    <a:pt x="219" y="284"/>
                  </a:moveTo>
                  <a:lnTo>
                    <a:pt x="219" y="284"/>
                  </a:lnTo>
                  <a:lnTo>
                    <a:pt x="0" y="153"/>
                  </a:lnTo>
                  <a:lnTo>
                    <a:pt x="34" y="0"/>
                  </a:lnTo>
                  <a:lnTo>
                    <a:pt x="211" y="40"/>
                  </a:lnTo>
                  <a:lnTo>
                    <a:pt x="219" y="284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0" name="Line 1372"/>
            <p:cNvSpPr>
              <a:spLocks noChangeShapeType="1"/>
            </p:cNvSpPr>
            <p:nvPr/>
          </p:nvSpPr>
          <p:spPr bwMode="auto">
            <a:xfrm flipH="1" flipV="1">
              <a:off x="2062" y="2925"/>
              <a:ext cx="109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1" name="Line 1373"/>
            <p:cNvSpPr>
              <a:spLocks noChangeShapeType="1"/>
            </p:cNvSpPr>
            <p:nvPr/>
          </p:nvSpPr>
          <p:spPr bwMode="auto">
            <a:xfrm flipV="1">
              <a:off x="2062" y="2848"/>
              <a:ext cx="17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2" name="Line 1374"/>
            <p:cNvSpPr>
              <a:spLocks noChangeShapeType="1"/>
            </p:cNvSpPr>
            <p:nvPr/>
          </p:nvSpPr>
          <p:spPr bwMode="auto">
            <a:xfrm>
              <a:off x="2079" y="2848"/>
              <a:ext cx="8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3" name="Freeform 1375"/>
            <p:cNvSpPr>
              <a:spLocks/>
            </p:cNvSpPr>
            <p:nvPr/>
          </p:nvSpPr>
          <p:spPr bwMode="auto">
            <a:xfrm>
              <a:off x="2079" y="2504"/>
              <a:ext cx="89" cy="365"/>
            </a:xfrm>
            <a:custGeom>
              <a:avLst/>
              <a:gdLst/>
              <a:ahLst/>
              <a:cxnLst>
                <a:cxn ang="0">
                  <a:pos x="177" y="729"/>
                </a:cxn>
                <a:cxn ang="0">
                  <a:pos x="0" y="689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77" y="729"/>
                </a:cxn>
              </a:cxnLst>
              <a:rect l="0" t="0" r="r" b="b"/>
              <a:pathLst>
                <a:path w="177" h="729">
                  <a:moveTo>
                    <a:pt x="177" y="729"/>
                  </a:moveTo>
                  <a:lnTo>
                    <a:pt x="0" y="689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77" y="72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4" name="Line 1376"/>
            <p:cNvSpPr>
              <a:spLocks noChangeShapeType="1"/>
            </p:cNvSpPr>
            <p:nvPr/>
          </p:nvSpPr>
          <p:spPr bwMode="auto">
            <a:xfrm flipH="1" flipV="1">
              <a:off x="2079" y="2848"/>
              <a:ext cx="8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5" name="Line 1377"/>
            <p:cNvSpPr>
              <a:spLocks noChangeShapeType="1"/>
            </p:cNvSpPr>
            <p:nvPr/>
          </p:nvSpPr>
          <p:spPr bwMode="auto">
            <a:xfrm flipV="1">
              <a:off x="2079" y="2504"/>
              <a:ext cx="76" cy="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6" name="Freeform 1378"/>
            <p:cNvSpPr>
              <a:spLocks/>
            </p:cNvSpPr>
            <p:nvPr/>
          </p:nvSpPr>
          <p:spPr bwMode="auto">
            <a:xfrm>
              <a:off x="2277" y="2898"/>
              <a:ext cx="31" cy="109"/>
            </a:xfrm>
            <a:custGeom>
              <a:avLst/>
              <a:gdLst/>
              <a:ahLst/>
              <a:cxnLst>
                <a:cxn ang="0">
                  <a:pos x="8" y="217"/>
                </a:cxn>
                <a:cxn ang="0">
                  <a:pos x="8" y="217"/>
                </a:cxn>
                <a:cxn ang="0">
                  <a:pos x="61" y="17"/>
                </a:cxn>
                <a:cxn ang="0">
                  <a:pos x="0" y="0"/>
                </a:cxn>
                <a:cxn ang="0">
                  <a:pos x="8" y="217"/>
                </a:cxn>
              </a:cxnLst>
              <a:rect l="0" t="0" r="r" b="b"/>
              <a:pathLst>
                <a:path w="61" h="217">
                  <a:moveTo>
                    <a:pt x="8" y="217"/>
                  </a:moveTo>
                  <a:lnTo>
                    <a:pt x="8" y="217"/>
                  </a:lnTo>
                  <a:lnTo>
                    <a:pt x="61" y="17"/>
                  </a:lnTo>
                  <a:lnTo>
                    <a:pt x="0" y="0"/>
                  </a:lnTo>
                  <a:lnTo>
                    <a:pt x="8" y="217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7" name="Line 1379"/>
            <p:cNvSpPr>
              <a:spLocks noChangeShapeType="1"/>
            </p:cNvSpPr>
            <p:nvPr/>
          </p:nvSpPr>
          <p:spPr bwMode="auto">
            <a:xfrm flipV="1">
              <a:off x="2281" y="2907"/>
              <a:ext cx="27" cy="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8" name="Line 1380"/>
            <p:cNvSpPr>
              <a:spLocks noChangeShapeType="1"/>
            </p:cNvSpPr>
            <p:nvPr/>
          </p:nvSpPr>
          <p:spPr bwMode="auto">
            <a:xfrm flipH="1" flipV="1">
              <a:off x="2277" y="2898"/>
              <a:ext cx="31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9" name="Freeform 1381"/>
            <p:cNvSpPr>
              <a:spLocks/>
            </p:cNvSpPr>
            <p:nvPr/>
          </p:nvSpPr>
          <p:spPr bwMode="auto">
            <a:xfrm>
              <a:off x="2265" y="2617"/>
              <a:ext cx="111" cy="290"/>
            </a:xfrm>
            <a:custGeom>
              <a:avLst/>
              <a:gdLst/>
              <a:ahLst/>
              <a:cxnLst>
                <a:cxn ang="0">
                  <a:pos x="23" y="563"/>
                </a:cxn>
                <a:cxn ang="0">
                  <a:pos x="84" y="580"/>
                </a:cxn>
                <a:cxn ang="0">
                  <a:pos x="221" y="58"/>
                </a:cxn>
                <a:cxn ang="0">
                  <a:pos x="0" y="0"/>
                </a:cxn>
                <a:cxn ang="0">
                  <a:pos x="23" y="563"/>
                </a:cxn>
              </a:cxnLst>
              <a:rect l="0" t="0" r="r" b="b"/>
              <a:pathLst>
                <a:path w="221" h="580">
                  <a:moveTo>
                    <a:pt x="23" y="563"/>
                  </a:moveTo>
                  <a:lnTo>
                    <a:pt x="84" y="580"/>
                  </a:lnTo>
                  <a:lnTo>
                    <a:pt x="221" y="58"/>
                  </a:lnTo>
                  <a:lnTo>
                    <a:pt x="0" y="0"/>
                  </a:lnTo>
                  <a:lnTo>
                    <a:pt x="23" y="56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0" name="Line 1382"/>
            <p:cNvSpPr>
              <a:spLocks noChangeShapeType="1"/>
            </p:cNvSpPr>
            <p:nvPr/>
          </p:nvSpPr>
          <p:spPr bwMode="auto">
            <a:xfrm>
              <a:off x="2277" y="2898"/>
              <a:ext cx="31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1" name="Line 1383"/>
            <p:cNvSpPr>
              <a:spLocks noChangeShapeType="1"/>
            </p:cNvSpPr>
            <p:nvPr/>
          </p:nvSpPr>
          <p:spPr bwMode="auto">
            <a:xfrm flipV="1">
              <a:off x="2308" y="2646"/>
              <a:ext cx="68" cy="2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2" name="Line 1384"/>
            <p:cNvSpPr>
              <a:spLocks noChangeShapeType="1"/>
            </p:cNvSpPr>
            <p:nvPr/>
          </p:nvSpPr>
          <p:spPr bwMode="auto">
            <a:xfrm flipH="1" flipV="1">
              <a:off x="2265" y="2617"/>
              <a:ext cx="111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3" name="Freeform 1385"/>
            <p:cNvSpPr>
              <a:spLocks/>
            </p:cNvSpPr>
            <p:nvPr/>
          </p:nvSpPr>
          <p:spPr bwMode="auto">
            <a:xfrm>
              <a:off x="2171" y="2874"/>
              <a:ext cx="110" cy="133"/>
            </a:xfrm>
            <a:custGeom>
              <a:avLst/>
              <a:gdLst/>
              <a:ahLst/>
              <a:cxnLst>
                <a:cxn ang="0">
                  <a:pos x="0" y="232"/>
                </a:cxn>
                <a:cxn ang="0">
                  <a:pos x="0" y="232"/>
                </a:cxn>
                <a:cxn ang="0">
                  <a:pos x="219" y="265"/>
                </a:cxn>
                <a:cxn ang="0">
                  <a:pos x="211" y="48"/>
                </a:cxn>
                <a:cxn ang="0">
                  <a:pos x="57" y="0"/>
                </a:cxn>
                <a:cxn ang="0">
                  <a:pos x="0" y="232"/>
                </a:cxn>
              </a:cxnLst>
              <a:rect l="0" t="0" r="r" b="b"/>
              <a:pathLst>
                <a:path w="219" h="265">
                  <a:moveTo>
                    <a:pt x="0" y="232"/>
                  </a:moveTo>
                  <a:lnTo>
                    <a:pt x="0" y="232"/>
                  </a:lnTo>
                  <a:lnTo>
                    <a:pt x="219" y="265"/>
                  </a:lnTo>
                  <a:lnTo>
                    <a:pt x="211" y="48"/>
                  </a:lnTo>
                  <a:lnTo>
                    <a:pt x="57" y="0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4" name="Line 1386"/>
            <p:cNvSpPr>
              <a:spLocks noChangeShapeType="1"/>
            </p:cNvSpPr>
            <p:nvPr/>
          </p:nvSpPr>
          <p:spPr bwMode="auto">
            <a:xfrm>
              <a:off x="2171" y="2991"/>
              <a:ext cx="110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5" name="Line 1387"/>
            <p:cNvSpPr>
              <a:spLocks noChangeShapeType="1"/>
            </p:cNvSpPr>
            <p:nvPr/>
          </p:nvSpPr>
          <p:spPr bwMode="auto">
            <a:xfrm flipH="1" flipV="1">
              <a:off x="2200" y="2874"/>
              <a:ext cx="77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6" name="Line 1388"/>
            <p:cNvSpPr>
              <a:spLocks noChangeShapeType="1"/>
            </p:cNvSpPr>
            <p:nvPr/>
          </p:nvSpPr>
          <p:spPr bwMode="auto">
            <a:xfrm flipH="1">
              <a:off x="2171" y="2874"/>
              <a:ext cx="29" cy="1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7" name="Freeform 1389"/>
            <p:cNvSpPr>
              <a:spLocks/>
            </p:cNvSpPr>
            <p:nvPr/>
          </p:nvSpPr>
          <p:spPr bwMode="auto">
            <a:xfrm>
              <a:off x="2200" y="2617"/>
              <a:ext cx="77" cy="281"/>
            </a:xfrm>
            <a:custGeom>
              <a:avLst/>
              <a:gdLst/>
              <a:ahLst/>
              <a:cxnLst>
                <a:cxn ang="0">
                  <a:pos x="0" y="515"/>
                </a:cxn>
                <a:cxn ang="0">
                  <a:pos x="154" y="563"/>
                </a:cxn>
                <a:cxn ang="0">
                  <a:pos x="131" y="0"/>
                </a:cxn>
                <a:cxn ang="0">
                  <a:pos x="131" y="0"/>
                </a:cxn>
                <a:cxn ang="0">
                  <a:pos x="0" y="515"/>
                </a:cxn>
              </a:cxnLst>
              <a:rect l="0" t="0" r="r" b="b"/>
              <a:pathLst>
                <a:path w="154" h="563">
                  <a:moveTo>
                    <a:pt x="0" y="515"/>
                  </a:moveTo>
                  <a:lnTo>
                    <a:pt x="154" y="563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0" y="51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8" name="Line 1390"/>
            <p:cNvSpPr>
              <a:spLocks noChangeShapeType="1"/>
            </p:cNvSpPr>
            <p:nvPr/>
          </p:nvSpPr>
          <p:spPr bwMode="auto">
            <a:xfrm>
              <a:off x="2200" y="2874"/>
              <a:ext cx="77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9" name="Line 1391"/>
            <p:cNvSpPr>
              <a:spLocks noChangeShapeType="1"/>
            </p:cNvSpPr>
            <p:nvPr/>
          </p:nvSpPr>
          <p:spPr bwMode="auto">
            <a:xfrm flipH="1">
              <a:off x="2200" y="2617"/>
              <a:ext cx="65" cy="2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0" name="Freeform 1392"/>
            <p:cNvSpPr>
              <a:spLocks/>
            </p:cNvSpPr>
            <p:nvPr/>
          </p:nvSpPr>
          <p:spPr bwMode="auto">
            <a:xfrm>
              <a:off x="2389" y="2932"/>
              <a:ext cx="26" cy="88"/>
            </a:xfrm>
            <a:custGeom>
              <a:avLst/>
              <a:gdLst/>
              <a:ahLst/>
              <a:cxnLst>
                <a:cxn ang="0">
                  <a:pos x="7" y="177"/>
                </a:cxn>
                <a:cxn ang="0">
                  <a:pos x="7" y="177"/>
                </a:cxn>
                <a:cxn ang="0">
                  <a:pos x="51" y="15"/>
                </a:cxn>
                <a:cxn ang="0">
                  <a:pos x="0" y="0"/>
                </a:cxn>
                <a:cxn ang="0">
                  <a:pos x="7" y="177"/>
                </a:cxn>
              </a:cxnLst>
              <a:rect l="0" t="0" r="r" b="b"/>
              <a:pathLst>
                <a:path w="51" h="177">
                  <a:moveTo>
                    <a:pt x="7" y="177"/>
                  </a:moveTo>
                  <a:lnTo>
                    <a:pt x="7" y="177"/>
                  </a:lnTo>
                  <a:lnTo>
                    <a:pt x="51" y="15"/>
                  </a:lnTo>
                  <a:lnTo>
                    <a:pt x="0" y="0"/>
                  </a:lnTo>
                  <a:lnTo>
                    <a:pt x="7" y="177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1" name="Line 1393"/>
            <p:cNvSpPr>
              <a:spLocks noChangeShapeType="1"/>
            </p:cNvSpPr>
            <p:nvPr/>
          </p:nvSpPr>
          <p:spPr bwMode="auto">
            <a:xfrm flipV="1">
              <a:off x="2393" y="2940"/>
              <a:ext cx="22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2" name="Line 1394"/>
            <p:cNvSpPr>
              <a:spLocks noChangeShapeType="1"/>
            </p:cNvSpPr>
            <p:nvPr/>
          </p:nvSpPr>
          <p:spPr bwMode="auto">
            <a:xfrm flipH="1" flipV="1">
              <a:off x="2389" y="2932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3" name="Freeform 1395"/>
            <p:cNvSpPr>
              <a:spLocks/>
            </p:cNvSpPr>
            <p:nvPr/>
          </p:nvSpPr>
          <p:spPr bwMode="auto">
            <a:xfrm>
              <a:off x="2376" y="2646"/>
              <a:ext cx="113" cy="294"/>
            </a:xfrm>
            <a:custGeom>
              <a:avLst/>
              <a:gdLst/>
              <a:ahLst/>
              <a:cxnLst>
                <a:cxn ang="0">
                  <a:pos x="27" y="572"/>
                </a:cxn>
                <a:cxn ang="0">
                  <a:pos x="78" y="587"/>
                </a:cxn>
                <a:cxn ang="0">
                  <a:pos x="226" y="5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" y="572"/>
                </a:cxn>
              </a:cxnLst>
              <a:rect l="0" t="0" r="r" b="b"/>
              <a:pathLst>
                <a:path w="226" h="587">
                  <a:moveTo>
                    <a:pt x="27" y="572"/>
                  </a:moveTo>
                  <a:lnTo>
                    <a:pt x="78" y="587"/>
                  </a:lnTo>
                  <a:lnTo>
                    <a:pt x="226" y="5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7" y="57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4" name="Line 1396"/>
            <p:cNvSpPr>
              <a:spLocks noChangeShapeType="1"/>
            </p:cNvSpPr>
            <p:nvPr/>
          </p:nvSpPr>
          <p:spPr bwMode="auto">
            <a:xfrm>
              <a:off x="2389" y="2932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5" name="Line 1397"/>
            <p:cNvSpPr>
              <a:spLocks noChangeShapeType="1"/>
            </p:cNvSpPr>
            <p:nvPr/>
          </p:nvSpPr>
          <p:spPr bwMode="auto">
            <a:xfrm flipV="1">
              <a:off x="2415" y="2675"/>
              <a:ext cx="74" cy="2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6" name="Line 1398"/>
            <p:cNvSpPr>
              <a:spLocks noChangeShapeType="1"/>
            </p:cNvSpPr>
            <p:nvPr/>
          </p:nvSpPr>
          <p:spPr bwMode="auto">
            <a:xfrm flipH="1" flipV="1">
              <a:off x="2376" y="2646"/>
              <a:ext cx="113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7" name="Freeform 1399"/>
            <p:cNvSpPr>
              <a:spLocks/>
            </p:cNvSpPr>
            <p:nvPr/>
          </p:nvSpPr>
          <p:spPr bwMode="auto">
            <a:xfrm>
              <a:off x="2281" y="2907"/>
              <a:ext cx="112" cy="113"/>
            </a:xfrm>
            <a:custGeom>
              <a:avLst/>
              <a:gdLst/>
              <a:ahLst/>
              <a:cxnLst>
                <a:cxn ang="0">
                  <a:pos x="0" y="200"/>
                </a:cxn>
                <a:cxn ang="0">
                  <a:pos x="0" y="200"/>
                </a:cxn>
                <a:cxn ang="0">
                  <a:pos x="224" y="227"/>
                </a:cxn>
                <a:cxn ang="0">
                  <a:pos x="217" y="50"/>
                </a:cxn>
                <a:cxn ang="0">
                  <a:pos x="53" y="0"/>
                </a:cxn>
                <a:cxn ang="0">
                  <a:pos x="0" y="200"/>
                </a:cxn>
              </a:cxnLst>
              <a:rect l="0" t="0" r="r" b="b"/>
              <a:pathLst>
                <a:path w="224" h="227">
                  <a:moveTo>
                    <a:pt x="0" y="200"/>
                  </a:moveTo>
                  <a:lnTo>
                    <a:pt x="0" y="200"/>
                  </a:lnTo>
                  <a:lnTo>
                    <a:pt x="224" y="227"/>
                  </a:lnTo>
                  <a:lnTo>
                    <a:pt x="217" y="50"/>
                  </a:lnTo>
                  <a:lnTo>
                    <a:pt x="53" y="0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8" name="Line 1400"/>
            <p:cNvSpPr>
              <a:spLocks noChangeShapeType="1"/>
            </p:cNvSpPr>
            <p:nvPr/>
          </p:nvSpPr>
          <p:spPr bwMode="auto">
            <a:xfrm>
              <a:off x="2281" y="3007"/>
              <a:ext cx="112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9" name="Line 1401"/>
            <p:cNvSpPr>
              <a:spLocks noChangeShapeType="1"/>
            </p:cNvSpPr>
            <p:nvPr/>
          </p:nvSpPr>
          <p:spPr bwMode="auto">
            <a:xfrm flipH="1" flipV="1">
              <a:off x="2308" y="2907"/>
              <a:ext cx="81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0" name="Line 1402"/>
            <p:cNvSpPr>
              <a:spLocks noChangeShapeType="1"/>
            </p:cNvSpPr>
            <p:nvPr/>
          </p:nvSpPr>
          <p:spPr bwMode="auto">
            <a:xfrm flipH="1">
              <a:off x="2281" y="2907"/>
              <a:ext cx="27" cy="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1" name="Freeform 1403"/>
            <p:cNvSpPr>
              <a:spLocks/>
            </p:cNvSpPr>
            <p:nvPr/>
          </p:nvSpPr>
          <p:spPr bwMode="auto">
            <a:xfrm>
              <a:off x="2308" y="2646"/>
              <a:ext cx="81" cy="286"/>
            </a:xfrm>
            <a:custGeom>
              <a:avLst/>
              <a:gdLst/>
              <a:ahLst/>
              <a:cxnLst>
                <a:cxn ang="0">
                  <a:pos x="0" y="522"/>
                </a:cxn>
                <a:cxn ang="0">
                  <a:pos x="164" y="572"/>
                </a:cxn>
                <a:cxn ang="0">
                  <a:pos x="137" y="0"/>
                </a:cxn>
                <a:cxn ang="0">
                  <a:pos x="137" y="0"/>
                </a:cxn>
                <a:cxn ang="0">
                  <a:pos x="0" y="522"/>
                </a:cxn>
              </a:cxnLst>
              <a:rect l="0" t="0" r="r" b="b"/>
              <a:pathLst>
                <a:path w="164" h="572">
                  <a:moveTo>
                    <a:pt x="0" y="522"/>
                  </a:moveTo>
                  <a:lnTo>
                    <a:pt x="164" y="572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0" y="52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2" name="Line 1404"/>
            <p:cNvSpPr>
              <a:spLocks noChangeShapeType="1"/>
            </p:cNvSpPr>
            <p:nvPr/>
          </p:nvSpPr>
          <p:spPr bwMode="auto">
            <a:xfrm>
              <a:off x="2308" y="2907"/>
              <a:ext cx="81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3" name="Line 1405"/>
            <p:cNvSpPr>
              <a:spLocks noChangeShapeType="1"/>
            </p:cNvSpPr>
            <p:nvPr/>
          </p:nvSpPr>
          <p:spPr bwMode="auto">
            <a:xfrm flipH="1">
              <a:off x="2308" y="2646"/>
              <a:ext cx="68" cy="2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4" name="Freeform 1406"/>
            <p:cNvSpPr>
              <a:spLocks/>
            </p:cNvSpPr>
            <p:nvPr/>
          </p:nvSpPr>
          <p:spPr bwMode="auto">
            <a:xfrm>
              <a:off x="2504" y="2970"/>
              <a:ext cx="18" cy="52"/>
            </a:xfrm>
            <a:custGeom>
              <a:avLst/>
              <a:gdLst/>
              <a:ahLst/>
              <a:cxnLst>
                <a:cxn ang="0">
                  <a:pos x="6" y="103"/>
                </a:cxn>
                <a:cxn ang="0">
                  <a:pos x="6" y="103"/>
                </a:cxn>
                <a:cxn ang="0">
                  <a:pos x="35" y="9"/>
                </a:cxn>
                <a:cxn ang="0">
                  <a:pos x="0" y="0"/>
                </a:cxn>
                <a:cxn ang="0">
                  <a:pos x="6" y="103"/>
                </a:cxn>
              </a:cxnLst>
              <a:rect l="0" t="0" r="r" b="b"/>
              <a:pathLst>
                <a:path w="35" h="103">
                  <a:moveTo>
                    <a:pt x="6" y="103"/>
                  </a:moveTo>
                  <a:lnTo>
                    <a:pt x="6" y="103"/>
                  </a:lnTo>
                  <a:lnTo>
                    <a:pt x="35" y="9"/>
                  </a:lnTo>
                  <a:lnTo>
                    <a:pt x="0" y="0"/>
                  </a:lnTo>
                  <a:lnTo>
                    <a:pt x="6" y="103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5" name="Line 1407"/>
            <p:cNvSpPr>
              <a:spLocks noChangeShapeType="1"/>
            </p:cNvSpPr>
            <p:nvPr/>
          </p:nvSpPr>
          <p:spPr bwMode="auto">
            <a:xfrm flipV="1">
              <a:off x="2507" y="2975"/>
              <a:ext cx="15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6" name="Line 1408"/>
            <p:cNvSpPr>
              <a:spLocks noChangeShapeType="1"/>
            </p:cNvSpPr>
            <p:nvPr/>
          </p:nvSpPr>
          <p:spPr bwMode="auto">
            <a:xfrm flipH="1" flipV="1">
              <a:off x="2504" y="2970"/>
              <a:ext cx="1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7" name="Freeform 1409"/>
            <p:cNvSpPr>
              <a:spLocks/>
            </p:cNvSpPr>
            <p:nvPr/>
          </p:nvSpPr>
          <p:spPr bwMode="auto">
            <a:xfrm>
              <a:off x="2489" y="2675"/>
              <a:ext cx="114" cy="300"/>
            </a:xfrm>
            <a:custGeom>
              <a:avLst/>
              <a:gdLst/>
              <a:ahLst/>
              <a:cxnLst>
                <a:cxn ang="0">
                  <a:pos x="31" y="592"/>
                </a:cxn>
                <a:cxn ang="0">
                  <a:pos x="66" y="601"/>
                </a:cxn>
                <a:cxn ang="0">
                  <a:pos x="229" y="6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1" y="592"/>
                </a:cxn>
              </a:cxnLst>
              <a:rect l="0" t="0" r="r" b="b"/>
              <a:pathLst>
                <a:path w="229" h="601">
                  <a:moveTo>
                    <a:pt x="31" y="592"/>
                  </a:moveTo>
                  <a:lnTo>
                    <a:pt x="66" y="601"/>
                  </a:lnTo>
                  <a:lnTo>
                    <a:pt x="229" y="62"/>
                  </a:lnTo>
                  <a:lnTo>
                    <a:pt x="0" y="0"/>
                  </a:lnTo>
                  <a:lnTo>
                    <a:pt x="0" y="0"/>
                  </a:lnTo>
                  <a:lnTo>
                    <a:pt x="31" y="59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410"/>
          <p:cNvGrpSpPr>
            <a:grpSpLocks/>
          </p:cNvGrpSpPr>
          <p:nvPr/>
        </p:nvGrpSpPr>
        <p:grpSpPr bwMode="auto">
          <a:xfrm>
            <a:off x="1978025" y="3902075"/>
            <a:ext cx="3116263" cy="1493838"/>
            <a:chOff x="1246" y="2458"/>
            <a:chExt cx="1963" cy="941"/>
          </a:xfrm>
        </p:grpSpPr>
        <p:sp>
          <p:nvSpPr>
            <p:cNvPr id="64899" name="Line 1411"/>
            <p:cNvSpPr>
              <a:spLocks noChangeShapeType="1"/>
            </p:cNvSpPr>
            <p:nvPr/>
          </p:nvSpPr>
          <p:spPr bwMode="auto">
            <a:xfrm>
              <a:off x="2504" y="2970"/>
              <a:ext cx="1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0" name="Line 1412"/>
            <p:cNvSpPr>
              <a:spLocks noChangeShapeType="1"/>
            </p:cNvSpPr>
            <p:nvPr/>
          </p:nvSpPr>
          <p:spPr bwMode="auto">
            <a:xfrm flipV="1">
              <a:off x="2522" y="2705"/>
              <a:ext cx="81" cy="2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1" name="Line 1413"/>
            <p:cNvSpPr>
              <a:spLocks noChangeShapeType="1"/>
            </p:cNvSpPr>
            <p:nvPr/>
          </p:nvSpPr>
          <p:spPr bwMode="auto">
            <a:xfrm flipH="1" flipV="1">
              <a:off x="2489" y="2675"/>
              <a:ext cx="114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2" name="Freeform 1414"/>
            <p:cNvSpPr>
              <a:spLocks/>
            </p:cNvSpPr>
            <p:nvPr/>
          </p:nvSpPr>
          <p:spPr bwMode="auto">
            <a:xfrm>
              <a:off x="2393" y="2940"/>
              <a:ext cx="114" cy="82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0" y="162"/>
                </a:cxn>
                <a:cxn ang="0">
                  <a:pos x="229" y="165"/>
                </a:cxn>
                <a:cxn ang="0">
                  <a:pos x="223" y="62"/>
                </a:cxn>
                <a:cxn ang="0">
                  <a:pos x="44" y="0"/>
                </a:cxn>
                <a:cxn ang="0">
                  <a:pos x="0" y="162"/>
                </a:cxn>
              </a:cxnLst>
              <a:rect l="0" t="0" r="r" b="b"/>
              <a:pathLst>
                <a:path w="229" h="165">
                  <a:moveTo>
                    <a:pt x="0" y="162"/>
                  </a:moveTo>
                  <a:lnTo>
                    <a:pt x="0" y="162"/>
                  </a:lnTo>
                  <a:lnTo>
                    <a:pt x="229" y="165"/>
                  </a:lnTo>
                  <a:lnTo>
                    <a:pt x="223" y="62"/>
                  </a:lnTo>
                  <a:lnTo>
                    <a:pt x="44" y="0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3" name="Line 1415"/>
            <p:cNvSpPr>
              <a:spLocks noChangeShapeType="1"/>
            </p:cNvSpPr>
            <p:nvPr/>
          </p:nvSpPr>
          <p:spPr bwMode="auto">
            <a:xfrm>
              <a:off x="2393" y="3020"/>
              <a:ext cx="114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4" name="Line 1416"/>
            <p:cNvSpPr>
              <a:spLocks noChangeShapeType="1"/>
            </p:cNvSpPr>
            <p:nvPr/>
          </p:nvSpPr>
          <p:spPr bwMode="auto">
            <a:xfrm flipH="1" flipV="1">
              <a:off x="2415" y="2940"/>
              <a:ext cx="89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5" name="Line 1417"/>
            <p:cNvSpPr>
              <a:spLocks noChangeShapeType="1"/>
            </p:cNvSpPr>
            <p:nvPr/>
          </p:nvSpPr>
          <p:spPr bwMode="auto">
            <a:xfrm flipH="1">
              <a:off x="2393" y="2940"/>
              <a:ext cx="22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6" name="Freeform 1418"/>
            <p:cNvSpPr>
              <a:spLocks/>
            </p:cNvSpPr>
            <p:nvPr/>
          </p:nvSpPr>
          <p:spPr bwMode="auto">
            <a:xfrm>
              <a:off x="2415" y="2675"/>
              <a:ext cx="89" cy="295"/>
            </a:xfrm>
            <a:custGeom>
              <a:avLst/>
              <a:gdLst/>
              <a:ahLst/>
              <a:cxnLst>
                <a:cxn ang="0">
                  <a:pos x="0" y="530"/>
                </a:cxn>
                <a:cxn ang="0">
                  <a:pos x="179" y="592"/>
                </a:cxn>
                <a:cxn ang="0">
                  <a:pos x="148" y="0"/>
                </a:cxn>
                <a:cxn ang="0">
                  <a:pos x="148" y="0"/>
                </a:cxn>
                <a:cxn ang="0">
                  <a:pos x="0" y="530"/>
                </a:cxn>
              </a:cxnLst>
              <a:rect l="0" t="0" r="r" b="b"/>
              <a:pathLst>
                <a:path w="179" h="592">
                  <a:moveTo>
                    <a:pt x="0" y="530"/>
                  </a:moveTo>
                  <a:lnTo>
                    <a:pt x="179" y="592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7" name="Line 1419"/>
            <p:cNvSpPr>
              <a:spLocks noChangeShapeType="1"/>
            </p:cNvSpPr>
            <p:nvPr/>
          </p:nvSpPr>
          <p:spPr bwMode="auto">
            <a:xfrm>
              <a:off x="2415" y="2940"/>
              <a:ext cx="89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8" name="Line 1420"/>
            <p:cNvSpPr>
              <a:spLocks noChangeShapeType="1"/>
            </p:cNvSpPr>
            <p:nvPr/>
          </p:nvSpPr>
          <p:spPr bwMode="auto">
            <a:xfrm flipH="1">
              <a:off x="2415" y="2675"/>
              <a:ext cx="74" cy="2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9" name="Freeform 1421"/>
            <p:cNvSpPr>
              <a:spLocks/>
            </p:cNvSpPr>
            <p:nvPr/>
          </p:nvSpPr>
          <p:spPr bwMode="auto">
            <a:xfrm>
              <a:off x="2603" y="2705"/>
              <a:ext cx="117" cy="298"/>
            </a:xfrm>
            <a:custGeom>
              <a:avLst/>
              <a:gdLst/>
              <a:ahLst/>
              <a:cxnLst>
                <a:cxn ang="0">
                  <a:pos x="42" y="595"/>
                </a:cxn>
                <a:cxn ang="0">
                  <a:pos x="234" y="61"/>
                </a:cxn>
                <a:cxn ang="0">
                  <a:pos x="0" y="0"/>
                </a:cxn>
                <a:cxn ang="0">
                  <a:pos x="42" y="595"/>
                </a:cxn>
                <a:cxn ang="0">
                  <a:pos x="42" y="595"/>
                </a:cxn>
              </a:cxnLst>
              <a:rect l="0" t="0" r="r" b="b"/>
              <a:pathLst>
                <a:path w="234" h="595">
                  <a:moveTo>
                    <a:pt x="42" y="595"/>
                  </a:moveTo>
                  <a:lnTo>
                    <a:pt x="234" y="61"/>
                  </a:lnTo>
                  <a:lnTo>
                    <a:pt x="0" y="0"/>
                  </a:lnTo>
                  <a:lnTo>
                    <a:pt x="42" y="595"/>
                  </a:lnTo>
                  <a:lnTo>
                    <a:pt x="42" y="59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0" name="Freeform 1422"/>
            <p:cNvSpPr>
              <a:spLocks/>
            </p:cNvSpPr>
            <p:nvPr/>
          </p:nvSpPr>
          <p:spPr bwMode="auto">
            <a:xfrm>
              <a:off x="2603" y="2705"/>
              <a:ext cx="117" cy="298"/>
            </a:xfrm>
            <a:custGeom>
              <a:avLst/>
              <a:gdLst/>
              <a:ahLst/>
              <a:cxnLst>
                <a:cxn ang="0">
                  <a:pos x="22" y="310"/>
                </a:cxn>
                <a:cxn ang="0">
                  <a:pos x="122" y="32"/>
                </a:cxn>
                <a:cxn ang="0">
                  <a:pos x="0" y="0"/>
                </a:cxn>
              </a:cxnLst>
              <a:rect l="0" t="0" r="r" b="b"/>
              <a:pathLst>
                <a:path w="122" h="310">
                  <a:moveTo>
                    <a:pt x="22" y="310"/>
                  </a:moveTo>
                  <a:lnTo>
                    <a:pt x="122" y="3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1" name="Freeform 1423"/>
            <p:cNvSpPr>
              <a:spLocks/>
            </p:cNvSpPr>
            <p:nvPr/>
          </p:nvSpPr>
          <p:spPr bwMode="auto">
            <a:xfrm>
              <a:off x="2507" y="2975"/>
              <a:ext cx="93" cy="47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0" y="94"/>
                </a:cxn>
                <a:cxn ang="0">
                  <a:pos x="184" y="64"/>
                </a:cxn>
                <a:cxn ang="0">
                  <a:pos x="29" y="0"/>
                </a:cxn>
                <a:cxn ang="0">
                  <a:pos x="0" y="94"/>
                </a:cxn>
              </a:cxnLst>
              <a:rect l="0" t="0" r="r" b="b"/>
              <a:pathLst>
                <a:path w="184" h="94">
                  <a:moveTo>
                    <a:pt x="0" y="94"/>
                  </a:moveTo>
                  <a:lnTo>
                    <a:pt x="0" y="94"/>
                  </a:lnTo>
                  <a:lnTo>
                    <a:pt x="184" y="64"/>
                  </a:lnTo>
                  <a:lnTo>
                    <a:pt x="29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2" name="Line 1424"/>
            <p:cNvSpPr>
              <a:spLocks noChangeShapeType="1"/>
            </p:cNvSpPr>
            <p:nvPr/>
          </p:nvSpPr>
          <p:spPr bwMode="auto">
            <a:xfrm flipV="1">
              <a:off x="2507" y="3007"/>
              <a:ext cx="93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3" name="Line 1425"/>
            <p:cNvSpPr>
              <a:spLocks noChangeShapeType="1"/>
            </p:cNvSpPr>
            <p:nvPr/>
          </p:nvSpPr>
          <p:spPr bwMode="auto">
            <a:xfrm flipH="1" flipV="1">
              <a:off x="2522" y="2975"/>
              <a:ext cx="78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4" name="Line 1426"/>
            <p:cNvSpPr>
              <a:spLocks noChangeShapeType="1"/>
            </p:cNvSpPr>
            <p:nvPr/>
          </p:nvSpPr>
          <p:spPr bwMode="auto">
            <a:xfrm flipH="1">
              <a:off x="2507" y="2975"/>
              <a:ext cx="15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5" name="Freeform 1427"/>
            <p:cNvSpPr>
              <a:spLocks/>
            </p:cNvSpPr>
            <p:nvPr/>
          </p:nvSpPr>
          <p:spPr bwMode="auto">
            <a:xfrm>
              <a:off x="2522" y="2705"/>
              <a:ext cx="102" cy="302"/>
            </a:xfrm>
            <a:custGeom>
              <a:avLst/>
              <a:gdLst/>
              <a:ahLst/>
              <a:cxnLst>
                <a:cxn ang="0">
                  <a:pos x="0" y="539"/>
                </a:cxn>
                <a:cxn ang="0">
                  <a:pos x="155" y="603"/>
                </a:cxn>
                <a:cxn ang="0">
                  <a:pos x="205" y="595"/>
                </a:cxn>
                <a:cxn ang="0">
                  <a:pos x="163" y="0"/>
                </a:cxn>
                <a:cxn ang="0">
                  <a:pos x="163" y="0"/>
                </a:cxn>
                <a:cxn ang="0">
                  <a:pos x="0" y="539"/>
                </a:cxn>
              </a:cxnLst>
              <a:rect l="0" t="0" r="r" b="b"/>
              <a:pathLst>
                <a:path w="205" h="603">
                  <a:moveTo>
                    <a:pt x="0" y="539"/>
                  </a:moveTo>
                  <a:lnTo>
                    <a:pt x="155" y="603"/>
                  </a:lnTo>
                  <a:lnTo>
                    <a:pt x="205" y="595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6" name="Line 1428"/>
            <p:cNvSpPr>
              <a:spLocks noChangeShapeType="1"/>
            </p:cNvSpPr>
            <p:nvPr/>
          </p:nvSpPr>
          <p:spPr bwMode="auto">
            <a:xfrm>
              <a:off x="2522" y="2975"/>
              <a:ext cx="78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7" name="Line 1429"/>
            <p:cNvSpPr>
              <a:spLocks noChangeShapeType="1"/>
            </p:cNvSpPr>
            <p:nvPr/>
          </p:nvSpPr>
          <p:spPr bwMode="auto">
            <a:xfrm flipV="1">
              <a:off x="2600" y="3003"/>
              <a:ext cx="2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8" name="Line 1430"/>
            <p:cNvSpPr>
              <a:spLocks noChangeShapeType="1"/>
            </p:cNvSpPr>
            <p:nvPr/>
          </p:nvSpPr>
          <p:spPr bwMode="auto">
            <a:xfrm flipH="1">
              <a:off x="2522" y="2705"/>
              <a:ext cx="81" cy="2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9" name="Freeform 1431"/>
            <p:cNvSpPr>
              <a:spLocks/>
            </p:cNvSpPr>
            <p:nvPr/>
          </p:nvSpPr>
          <p:spPr bwMode="auto">
            <a:xfrm>
              <a:off x="2624" y="2736"/>
              <a:ext cx="216" cy="267"/>
            </a:xfrm>
            <a:custGeom>
              <a:avLst/>
              <a:gdLst/>
              <a:ahLst/>
              <a:cxnLst>
                <a:cxn ang="0">
                  <a:pos x="0" y="534"/>
                </a:cxn>
                <a:cxn ang="0">
                  <a:pos x="430" y="62"/>
                </a:cxn>
                <a:cxn ang="0">
                  <a:pos x="192" y="0"/>
                </a:cxn>
                <a:cxn ang="0">
                  <a:pos x="0" y="534"/>
                </a:cxn>
                <a:cxn ang="0">
                  <a:pos x="0" y="534"/>
                </a:cxn>
              </a:cxnLst>
              <a:rect l="0" t="0" r="r" b="b"/>
              <a:pathLst>
                <a:path w="430" h="534">
                  <a:moveTo>
                    <a:pt x="0" y="534"/>
                  </a:moveTo>
                  <a:lnTo>
                    <a:pt x="430" y="62"/>
                  </a:lnTo>
                  <a:lnTo>
                    <a:pt x="192" y="0"/>
                  </a:lnTo>
                  <a:lnTo>
                    <a:pt x="0" y="534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0" name="Freeform 1432"/>
            <p:cNvSpPr>
              <a:spLocks/>
            </p:cNvSpPr>
            <p:nvPr/>
          </p:nvSpPr>
          <p:spPr bwMode="auto">
            <a:xfrm>
              <a:off x="2624" y="2736"/>
              <a:ext cx="216" cy="267"/>
            </a:xfrm>
            <a:custGeom>
              <a:avLst/>
              <a:gdLst/>
              <a:ahLst/>
              <a:cxnLst>
                <a:cxn ang="0">
                  <a:pos x="224" y="32"/>
                </a:cxn>
                <a:cxn ang="0">
                  <a:pos x="100" y="0"/>
                </a:cxn>
                <a:cxn ang="0">
                  <a:pos x="0" y="278"/>
                </a:cxn>
              </a:cxnLst>
              <a:rect l="0" t="0" r="r" b="b"/>
              <a:pathLst>
                <a:path w="224" h="278">
                  <a:moveTo>
                    <a:pt x="224" y="32"/>
                  </a:moveTo>
                  <a:lnTo>
                    <a:pt x="100" y="0"/>
                  </a:lnTo>
                  <a:lnTo>
                    <a:pt x="0" y="27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1" name="Freeform 1433"/>
            <p:cNvSpPr>
              <a:spLocks/>
            </p:cNvSpPr>
            <p:nvPr/>
          </p:nvSpPr>
          <p:spPr bwMode="auto">
            <a:xfrm>
              <a:off x="2738" y="3046"/>
              <a:ext cx="5" cy="2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4"/>
                </a:cxn>
                <a:cxn ang="0">
                  <a:pos x="0" y="0"/>
                </a:cxn>
                <a:cxn ang="0">
                  <a:pos x="9" y="2"/>
                </a:cxn>
                <a:cxn ang="0">
                  <a:pos x="9" y="4"/>
                </a:cxn>
              </a:cxnLst>
              <a:rect l="0" t="0" r="r" b="b"/>
              <a:pathLst>
                <a:path w="9" h="4">
                  <a:moveTo>
                    <a:pt x="9" y="4"/>
                  </a:moveTo>
                  <a:lnTo>
                    <a:pt x="9" y="4"/>
                  </a:lnTo>
                  <a:lnTo>
                    <a:pt x="0" y="0"/>
                  </a:lnTo>
                  <a:lnTo>
                    <a:pt x="9" y="2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2" name="Line 1434"/>
            <p:cNvSpPr>
              <a:spLocks noChangeShapeType="1"/>
            </p:cNvSpPr>
            <p:nvPr/>
          </p:nvSpPr>
          <p:spPr bwMode="auto">
            <a:xfrm flipH="1" flipV="1">
              <a:off x="2738" y="3046"/>
              <a:ext cx="5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3" name="Line 1435"/>
            <p:cNvSpPr>
              <a:spLocks noChangeShapeType="1"/>
            </p:cNvSpPr>
            <p:nvPr/>
          </p:nvSpPr>
          <p:spPr bwMode="auto">
            <a:xfrm>
              <a:off x="2738" y="3046"/>
              <a:ext cx="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4" name="Line 1436"/>
            <p:cNvSpPr>
              <a:spLocks noChangeShapeType="1"/>
            </p:cNvSpPr>
            <p:nvPr/>
          </p:nvSpPr>
          <p:spPr bwMode="auto">
            <a:xfrm>
              <a:off x="2743" y="3047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5" name="Freeform 1437"/>
            <p:cNvSpPr>
              <a:spLocks/>
            </p:cNvSpPr>
            <p:nvPr/>
          </p:nvSpPr>
          <p:spPr bwMode="auto">
            <a:xfrm>
              <a:off x="2624" y="2767"/>
              <a:ext cx="216" cy="280"/>
            </a:xfrm>
            <a:custGeom>
              <a:avLst/>
              <a:gdLst/>
              <a:ahLst/>
              <a:cxnLst>
                <a:cxn ang="0">
                  <a:pos x="236" y="560"/>
                </a:cxn>
                <a:cxn ang="0">
                  <a:pos x="227" y="558"/>
                </a:cxn>
                <a:cxn ang="0">
                  <a:pos x="0" y="472"/>
                </a:cxn>
                <a:cxn ang="0">
                  <a:pos x="430" y="0"/>
                </a:cxn>
                <a:cxn ang="0">
                  <a:pos x="430" y="0"/>
                </a:cxn>
                <a:cxn ang="0">
                  <a:pos x="236" y="560"/>
                </a:cxn>
              </a:cxnLst>
              <a:rect l="0" t="0" r="r" b="b"/>
              <a:pathLst>
                <a:path w="430" h="560">
                  <a:moveTo>
                    <a:pt x="236" y="560"/>
                  </a:moveTo>
                  <a:lnTo>
                    <a:pt x="227" y="558"/>
                  </a:lnTo>
                  <a:lnTo>
                    <a:pt x="0" y="472"/>
                  </a:lnTo>
                  <a:lnTo>
                    <a:pt x="430" y="0"/>
                  </a:lnTo>
                  <a:lnTo>
                    <a:pt x="430" y="0"/>
                  </a:lnTo>
                  <a:lnTo>
                    <a:pt x="236" y="56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6" name="Line 1438"/>
            <p:cNvSpPr>
              <a:spLocks noChangeShapeType="1"/>
            </p:cNvSpPr>
            <p:nvPr/>
          </p:nvSpPr>
          <p:spPr bwMode="auto">
            <a:xfrm flipH="1" flipV="1">
              <a:off x="2738" y="3046"/>
              <a:ext cx="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7" name="Line 1439"/>
            <p:cNvSpPr>
              <a:spLocks noChangeShapeType="1"/>
            </p:cNvSpPr>
            <p:nvPr/>
          </p:nvSpPr>
          <p:spPr bwMode="auto">
            <a:xfrm flipH="1" flipV="1">
              <a:off x="2624" y="3003"/>
              <a:ext cx="114" cy="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8" name="Line 1440"/>
            <p:cNvSpPr>
              <a:spLocks noChangeShapeType="1"/>
            </p:cNvSpPr>
            <p:nvPr/>
          </p:nvSpPr>
          <p:spPr bwMode="auto">
            <a:xfrm flipH="1">
              <a:off x="2743" y="2767"/>
              <a:ext cx="97" cy="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9" name="Freeform 1441"/>
            <p:cNvSpPr>
              <a:spLocks/>
            </p:cNvSpPr>
            <p:nvPr/>
          </p:nvSpPr>
          <p:spPr bwMode="auto">
            <a:xfrm>
              <a:off x="2840" y="2767"/>
              <a:ext cx="120" cy="220"/>
            </a:xfrm>
            <a:custGeom>
              <a:avLst/>
              <a:gdLst/>
              <a:ahLst/>
              <a:cxnLst>
                <a:cxn ang="0">
                  <a:pos x="50" y="439"/>
                </a:cxn>
                <a:cxn ang="0">
                  <a:pos x="242" y="65"/>
                </a:cxn>
                <a:cxn ang="0">
                  <a:pos x="0" y="0"/>
                </a:cxn>
                <a:cxn ang="0">
                  <a:pos x="50" y="439"/>
                </a:cxn>
                <a:cxn ang="0">
                  <a:pos x="50" y="439"/>
                </a:cxn>
              </a:cxnLst>
              <a:rect l="0" t="0" r="r" b="b"/>
              <a:pathLst>
                <a:path w="242" h="439">
                  <a:moveTo>
                    <a:pt x="50" y="439"/>
                  </a:moveTo>
                  <a:lnTo>
                    <a:pt x="242" y="65"/>
                  </a:lnTo>
                  <a:lnTo>
                    <a:pt x="0" y="0"/>
                  </a:lnTo>
                  <a:lnTo>
                    <a:pt x="50" y="439"/>
                  </a:lnTo>
                  <a:lnTo>
                    <a:pt x="50" y="43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0" name="Freeform 1442"/>
            <p:cNvSpPr>
              <a:spLocks/>
            </p:cNvSpPr>
            <p:nvPr/>
          </p:nvSpPr>
          <p:spPr bwMode="auto">
            <a:xfrm>
              <a:off x="2840" y="2767"/>
              <a:ext cx="120" cy="220"/>
            </a:xfrm>
            <a:custGeom>
              <a:avLst/>
              <a:gdLst/>
              <a:ahLst/>
              <a:cxnLst>
                <a:cxn ang="0">
                  <a:pos x="26" y="229"/>
                </a:cxn>
                <a:cxn ang="0">
                  <a:pos x="126" y="34"/>
                </a:cxn>
                <a:cxn ang="0">
                  <a:pos x="0" y="0"/>
                </a:cxn>
              </a:cxnLst>
              <a:rect l="0" t="0" r="r" b="b"/>
              <a:pathLst>
                <a:path w="126" h="229">
                  <a:moveTo>
                    <a:pt x="26" y="229"/>
                  </a:moveTo>
                  <a:lnTo>
                    <a:pt x="126" y="3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1" name="Freeform 1443"/>
            <p:cNvSpPr>
              <a:spLocks/>
            </p:cNvSpPr>
            <p:nvPr/>
          </p:nvSpPr>
          <p:spPr bwMode="auto">
            <a:xfrm>
              <a:off x="2743" y="3047"/>
              <a:ext cx="1" cy="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2" name="Line 1444"/>
            <p:cNvSpPr>
              <a:spLocks noChangeShapeType="1"/>
            </p:cNvSpPr>
            <p:nvPr/>
          </p:nvSpPr>
          <p:spPr bwMode="auto">
            <a:xfrm flipV="1">
              <a:off x="2743" y="3047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3" name="Line 1445"/>
            <p:cNvSpPr>
              <a:spLocks noChangeShapeType="1"/>
            </p:cNvSpPr>
            <p:nvPr/>
          </p:nvSpPr>
          <p:spPr bwMode="auto">
            <a:xfrm flipH="1">
              <a:off x="2743" y="3047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4" name="Line 1446"/>
            <p:cNvSpPr>
              <a:spLocks noChangeShapeType="1"/>
            </p:cNvSpPr>
            <p:nvPr/>
          </p:nvSpPr>
          <p:spPr bwMode="auto">
            <a:xfrm>
              <a:off x="2743" y="3047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5" name="Freeform 1447"/>
            <p:cNvSpPr>
              <a:spLocks/>
            </p:cNvSpPr>
            <p:nvPr/>
          </p:nvSpPr>
          <p:spPr bwMode="auto">
            <a:xfrm>
              <a:off x="2743" y="2767"/>
              <a:ext cx="121" cy="280"/>
            </a:xfrm>
            <a:custGeom>
              <a:avLst/>
              <a:gdLst/>
              <a:ahLst/>
              <a:cxnLst>
                <a:cxn ang="0">
                  <a:pos x="0" y="560"/>
                </a:cxn>
                <a:cxn ang="0">
                  <a:pos x="2" y="560"/>
                </a:cxn>
                <a:cxn ang="0">
                  <a:pos x="244" y="439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0" y="560"/>
                </a:cxn>
              </a:cxnLst>
              <a:rect l="0" t="0" r="r" b="b"/>
              <a:pathLst>
                <a:path w="244" h="560">
                  <a:moveTo>
                    <a:pt x="0" y="560"/>
                  </a:moveTo>
                  <a:lnTo>
                    <a:pt x="2" y="560"/>
                  </a:lnTo>
                  <a:lnTo>
                    <a:pt x="244" y="439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0" y="56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6" name="Line 1448"/>
            <p:cNvSpPr>
              <a:spLocks noChangeShapeType="1"/>
            </p:cNvSpPr>
            <p:nvPr/>
          </p:nvSpPr>
          <p:spPr bwMode="auto">
            <a:xfrm>
              <a:off x="2743" y="3047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7" name="Line 1449"/>
            <p:cNvSpPr>
              <a:spLocks noChangeShapeType="1"/>
            </p:cNvSpPr>
            <p:nvPr/>
          </p:nvSpPr>
          <p:spPr bwMode="auto">
            <a:xfrm flipV="1">
              <a:off x="2744" y="2987"/>
              <a:ext cx="12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8" name="Line 1450"/>
            <p:cNvSpPr>
              <a:spLocks noChangeShapeType="1"/>
            </p:cNvSpPr>
            <p:nvPr/>
          </p:nvSpPr>
          <p:spPr bwMode="auto">
            <a:xfrm flipH="1">
              <a:off x="2743" y="2767"/>
              <a:ext cx="97" cy="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9" name="Freeform 1451"/>
            <p:cNvSpPr>
              <a:spLocks/>
            </p:cNvSpPr>
            <p:nvPr/>
          </p:nvSpPr>
          <p:spPr bwMode="auto">
            <a:xfrm>
              <a:off x="2864" y="2799"/>
              <a:ext cx="219" cy="304"/>
            </a:xfrm>
            <a:custGeom>
              <a:avLst/>
              <a:gdLst/>
              <a:ahLst/>
              <a:cxnLst>
                <a:cxn ang="0">
                  <a:pos x="0" y="374"/>
                </a:cxn>
                <a:cxn ang="0">
                  <a:pos x="244" y="607"/>
                </a:cxn>
                <a:cxn ang="0">
                  <a:pos x="438" y="63"/>
                </a:cxn>
                <a:cxn ang="0">
                  <a:pos x="192" y="0"/>
                </a:cxn>
                <a:cxn ang="0">
                  <a:pos x="0" y="374"/>
                </a:cxn>
              </a:cxnLst>
              <a:rect l="0" t="0" r="r" b="b"/>
              <a:pathLst>
                <a:path w="438" h="607">
                  <a:moveTo>
                    <a:pt x="0" y="374"/>
                  </a:moveTo>
                  <a:lnTo>
                    <a:pt x="244" y="607"/>
                  </a:lnTo>
                  <a:lnTo>
                    <a:pt x="438" y="63"/>
                  </a:lnTo>
                  <a:lnTo>
                    <a:pt x="192" y="0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0" name="Freeform 1452"/>
            <p:cNvSpPr>
              <a:spLocks/>
            </p:cNvSpPr>
            <p:nvPr/>
          </p:nvSpPr>
          <p:spPr bwMode="auto">
            <a:xfrm>
              <a:off x="2986" y="2831"/>
              <a:ext cx="223" cy="272"/>
            </a:xfrm>
            <a:custGeom>
              <a:avLst/>
              <a:gdLst/>
              <a:ahLst/>
              <a:cxnLst>
                <a:cxn ang="0">
                  <a:pos x="0" y="544"/>
                </a:cxn>
                <a:cxn ang="0">
                  <a:pos x="194" y="0"/>
                </a:cxn>
                <a:cxn ang="0">
                  <a:pos x="445" y="66"/>
                </a:cxn>
                <a:cxn ang="0">
                  <a:pos x="0" y="544"/>
                </a:cxn>
                <a:cxn ang="0">
                  <a:pos x="0" y="544"/>
                </a:cxn>
              </a:cxnLst>
              <a:rect l="0" t="0" r="r" b="b"/>
              <a:pathLst>
                <a:path w="445" h="544">
                  <a:moveTo>
                    <a:pt x="0" y="544"/>
                  </a:moveTo>
                  <a:lnTo>
                    <a:pt x="194" y="0"/>
                  </a:lnTo>
                  <a:lnTo>
                    <a:pt x="445" y="66"/>
                  </a:lnTo>
                  <a:lnTo>
                    <a:pt x="0" y="544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1" name="Freeform 1453"/>
            <p:cNvSpPr>
              <a:spLocks/>
            </p:cNvSpPr>
            <p:nvPr/>
          </p:nvSpPr>
          <p:spPr bwMode="auto">
            <a:xfrm>
              <a:off x="2986" y="2831"/>
              <a:ext cx="223" cy="272"/>
            </a:xfrm>
            <a:custGeom>
              <a:avLst/>
              <a:gdLst/>
              <a:ahLst/>
              <a:cxnLst>
                <a:cxn ang="0">
                  <a:pos x="232" y="34"/>
                </a:cxn>
                <a:cxn ang="0">
                  <a:pos x="101" y="0"/>
                </a:cxn>
                <a:cxn ang="0">
                  <a:pos x="0" y="283"/>
                </a:cxn>
              </a:cxnLst>
              <a:rect l="0" t="0" r="r" b="b"/>
              <a:pathLst>
                <a:path w="232" h="283">
                  <a:moveTo>
                    <a:pt x="232" y="34"/>
                  </a:moveTo>
                  <a:lnTo>
                    <a:pt x="101" y="0"/>
                  </a:lnTo>
                  <a:lnTo>
                    <a:pt x="0" y="28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2" name="Freeform 1454"/>
            <p:cNvSpPr>
              <a:spLocks/>
            </p:cNvSpPr>
            <p:nvPr/>
          </p:nvSpPr>
          <p:spPr bwMode="auto">
            <a:xfrm>
              <a:off x="3000" y="3120"/>
              <a:ext cx="141" cy="146"/>
            </a:xfrm>
            <a:custGeom>
              <a:avLst/>
              <a:gdLst/>
              <a:ahLst/>
              <a:cxnLst>
                <a:cxn ang="0">
                  <a:pos x="219" y="292"/>
                </a:cxn>
                <a:cxn ang="0">
                  <a:pos x="219" y="292"/>
                </a:cxn>
                <a:cxn ang="0">
                  <a:pos x="0" y="0"/>
                </a:cxn>
                <a:cxn ang="0">
                  <a:pos x="282" y="37"/>
                </a:cxn>
                <a:cxn ang="0">
                  <a:pos x="219" y="292"/>
                </a:cxn>
              </a:cxnLst>
              <a:rect l="0" t="0" r="r" b="b"/>
              <a:pathLst>
                <a:path w="282" h="292">
                  <a:moveTo>
                    <a:pt x="219" y="292"/>
                  </a:moveTo>
                  <a:lnTo>
                    <a:pt x="219" y="292"/>
                  </a:lnTo>
                  <a:lnTo>
                    <a:pt x="0" y="0"/>
                  </a:lnTo>
                  <a:lnTo>
                    <a:pt x="282" y="37"/>
                  </a:lnTo>
                  <a:lnTo>
                    <a:pt x="219" y="292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3" name="Line 1455"/>
            <p:cNvSpPr>
              <a:spLocks noChangeShapeType="1"/>
            </p:cNvSpPr>
            <p:nvPr/>
          </p:nvSpPr>
          <p:spPr bwMode="auto">
            <a:xfrm flipH="1" flipV="1">
              <a:off x="3000" y="3120"/>
              <a:ext cx="109" cy="1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4" name="Line 1456"/>
            <p:cNvSpPr>
              <a:spLocks noChangeShapeType="1"/>
            </p:cNvSpPr>
            <p:nvPr/>
          </p:nvSpPr>
          <p:spPr bwMode="auto">
            <a:xfrm>
              <a:off x="3000" y="3120"/>
              <a:ext cx="141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5" name="Line 1457"/>
            <p:cNvSpPr>
              <a:spLocks noChangeShapeType="1"/>
            </p:cNvSpPr>
            <p:nvPr/>
          </p:nvSpPr>
          <p:spPr bwMode="auto">
            <a:xfrm flipH="1">
              <a:off x="3109" y="3138"/>
              <a:ext cx="32" cy="1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6" name="Freeform 1458"/>
            <p:cNvSpPr>
              <a:spLocks/>
            </p:cNvSpPr>
            <p:nvPr/>
          </p:nvSpPr>
          <p:spPr bwMode="auto">
            <a:xfrm>
              <a:off x="2986" y="2864"/>
              <a:ext cx="223" cy="274"/>
            </a:xfrm>
            <a:custGeom>
              <a:avLst/>
              <a:gdLst/>
              <a:ahLst/>
              <a:cxnLst>
                <a:cxn ang="0">
                  <a:pos x="309" y="549"/>
                </a:cxn>
                <a:cxn ang="0">
                  <a:pos x="27" y="512"/>
                </a:cxn>
                <a:cxn ang="0">
                  <a:pos x="0" y="478"/>
                </a:cxn>
                <a:cxn ang="0">
                  <a:pos x="445" y="0"/>
                </a:cxn>
                <a:cxn ang="0">
                  <a:pos x="445" y="0"/>
                </a:cxn>
                <a:cxn ang="0">
                  <a:pos x="309" y="549"/>
                </a:cxn>
              </a:cxnLst>
              <a:rect l="0" t="0" r="r" b="b"/>
              <a:pathLst>
                <a:path w="445" h="549">
                  <a:moveTo>
                    <a:pt x="309" y="549"/>
                  </a:moveTo>
                  <a:lnTo>
                    <a:pt x="27" y="512"/>
                  </a:lnTo>
                  <a:lnTo>
                    <a:pt x="0" y="478"/>
                  </a:lnTo>
                  <a:lnTo>
                    <a:pt x="445" y="0"/>
                  </a:lnTo>
                  <a:lnTo>
                    <a:pt x="445" y="0"/>
                  </a:lnTo>
                  <a:lnTo>
                    <a:pt x="309" y="54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7" name="Line 1459"/>
            <p:cNvSpPr>
              <a:spLocks noChangeShapeType="1"/>
            </p:cNvSpPr>
            <p:nvPr/>
          </p:nvSpPr>
          <p:spPr bwMode="auto">
            <a:xfrm flipH="1" flipV="1">
              <a:off x="3000" y="3120"/>
              <a:ext cx="141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8" name="Line 1460"/>
            <p:cNvSpPr>
              <a:spLocks noChangeShapeType="1"/>
            </p:cNvSpPr>
            <p:nvPr/>
          </p:nvSpPr>
          <p:spPr bwMode="auto">
            <a:xfrm flipH="1" flipV="1">
              <a:off x="2986" y="3103"/>
              <a:ext cx="14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9" name="Line 1461"/>
            <p:cNvSpPr>
              <a:spLocks noChangeShapeType="1"/>
            </p:cNvSpPr>
            <p:nvPr/>
          </p:nvSpPr>
          <p:spPr bwMode="auto">
            <a:xfrm flipH="1">
              <a:off x="3141" y="2864"/>
              <a:ext cx="68" cy="2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0" name="Freeform 1462"/>
            <p:cNvSpPr>
              <a:spLocks/>
            </p:cNvSpPr>
            <p:nvPr/>
          </p:nvSpPr>
          <p:spPr bwMode="auto">
            <a:xfrm>
              <a:off x="1347" y="2458"/>
              <a:ext cx="193" cy="241"/>
            </a:xfrm>
            <a:custGeom>
              <a:avLst/>
              <a:gdLst/>
              <a:ahLst/>
              <a:cxnLst>
                <a:cxn ang="0">
                  <a:pos x="0" y="441"/>
                </a:cxn>
                <a:cxn ang="0">
                  <a:pos x="195" y="481"/>
                </a:cxn>
                <a:cxn ang="0">
                  <a:pos x="385" y="42"/>
                </a:cxn>
                <a:cxn ang="0">
                  <a:pos x="188" y="0"/>
                </a:cxn>
                <a:cxn ang="0">
                  <a:pos x="0" y="441"/>
                </a:cxn>
              </a:cxnLst>
              <a:rect l="0" t="0" r="r" b="b"/>
              <a:pathLst>
                <a:path w="385" h="481">
                  <a:moveTo>
                    <a:pt x="0" y="441"/>
                  </a:moveTo>
                  <a:lnTo>
                    <a:pt x="195" y="481"/>
                  </a:lnTo>
                  <a:lnTo>
                    <a:pt x="385" y="42"/>
                  </a:lnTo>
                  <a:lnTo>
                    <a:pt x="188" y="0"/>
                  </a:lnTo>
                  <a:lnTo>
                    <a:pt x="0" y="441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1" name="Freeform 1463"/>
            <p:cNvSpPr>
              <a:spLocks/>
            </p:cNvSpPr>
            <p:nvPr/>
          </p:nvSpPr>
          <p:spPr bwMode="auto">
            <a:xfrm>
              <a:off x="1445" y="2479"/>
              <a:ext cx="196" cy="276"/>
            </a:xfrm>
            <a:custGeom>
              <a:avLst/>
              <a:gdLst/>
              <a:ahLst/>
              <a:cxnLst>
                <a:cxn ang="0">
                  <a:pos x="0" y="439"/>
                </a:cxn>
                <a:cxn ang="0">
                  <a:pos x="202" y="553"/>
                </a:cxn>
                <a:cxn ang="0">
                  <a:pos x="392" y="126"/>
                </a:cxn>
                <a:cxn ang="0">
                  <a:pos x="190" y="0"/>
                </a:cxn>
                <a:cxn ang="0">
                  <a:pos x="0" y="439"/>
                </a:cxn>
              </a:cxnLst>
              <a:rect l="0" t="0" r="r" b="b"/>
              <a:pathLst>
                <a:path w="392" h="553">
                  <a:moveTo>
                    <a:pt x="0" y="439"/>
                  </a:moveTo>
                  <a:lnTo>
                    <a:pt x="202" y="553"/>
                  </a:lnTo>
                  <a:lnTo>
                    <a:pt x="392" y="126"/>
                  </a:lnTo>
                  <a:lnTo>
                    <a:pt x="190" y="0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2" name="Freeform 1464"/>
            <p:cNvSpPr>
              <a:spLocks/>
            </p:cNvSpPr>
            <p:nvPr/>
          </p:nvSpPr>
          <p:spPr bwMode="auto">
            <a:xfrm>
              <a:off x="1647" y="2790"/>
              <a:ext cx="25" cy="49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98"/>
                </a:cxn>
                <a:cxn ang="0">
                  <a:pos x="49" y="4"/>
                </a:cxn>
                <a:cxn ang="0">
                  <a:pos x="0" y="0"/>
                </a:cxn>
                <a:cxn ang="0">
                  <a:pos x="1" y="98"/>
                </a:cxn>
              </a:cxnLst>
              <a:rect l="0" t="0" r="r" b="b"/>
              <a:pathLst>
                <a:path w="49" h="98">
                  <a:moveTo>
                    <a:pt x="1" y="98"/>
                  </a:moveTo>
                  <a:lnTo>
                    <a:pt x="1" y="98"/>
                  </a:lnTo>
                  <a:lnTo>
                    <a:pt x="49" y="4"/>
                  </a:lnTo>
                  <a:lnTo>
                    <a:pt x="0" y="0"/>
                  </a:lnTo>
                  <a:lnTo>
                    <a:pt x="1" y="98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3" name="Line 1465"/>
            <p:cNvSpPr>
              <a:spLocks noChangeShapeType="1"/>
            </p:cNvSpPr>
            <p:nvPr/>
          </p:nvSpPr>
          <p:spPr bwMode="auto">
            <a:xfrm flipV="1">
              <a:off x="1648" y="2792"/>
              <a:ext cx="24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4" name="Line 1466"/>
            <p:cNvSpPr>
              <a:spLocks noChangeShapeType="1"/>
            </p:cNvSpPr>
            <p:nvPr/>
          </p:nvSpPr>
          <p:spPr bwMode="auto">
            <a:xfrm flipH="1" flipV="1">
              <a:off x="1647" y="2790"/>
              <a:ext cx="25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5" name="Freeform 1467"/>
            <p:cNvSpPr>
              <a:spLocks/>
            </p:cNvSpPr>
            <p:nvPr/>
          </p:nvSpPr>
          <p:spPr bwMode="auto">
            <a:xfrm>
              <a:off x="1641" y="2542"/>
              <a:ext cx="103" cy="250"/>
            </a:xfrm>
            <a:custGeom>
              <a:avLst/>
              <a:gdLst/>
              <a:ahLst/>
              <a:cxnLst>
                <a:cxn ang="0">
                  <a:pos x="14" y="496"/>
                </a:cxn>
                <a:cxn ang="0">
                  <a:pos x="63" y="500"/>
                </a:cxn>
                <a:cxn ang="0">
                  <a:pos x="207" y="2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496"/>
                </a:cxn>
              </a:cxnLst>
              <a:rect l="0" t="0" r="r" b="b"/>
              <a:pathLst>
                <a:path w="207" h="500">
                  <a:moveTo>
                    <a:pt x="14" y="496"/>
                  </a:moveTo>
                  <a:lnTo>
                    <a:pt x="63" y="500"/>
                  </a:lnTo>
                  <a:lnTo>
                    <a:pt x="207" y="2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49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6" name="Line 1468"/>
            <p:cNvSpPr>
              <a:spLocks noChangeShapeType="1"/>
            </p:cNvSpPr>
            <p:nvPr/>
          </p:nvSpPr>
          <p:spPr bwMode="auto">
            <a:xfrm>
              <a:off x="1647" y="2790"/>
              <a:ext cx="25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7" name="Line 1469"/>
            <p:cNvSpPr>
              <a:spLocks noChangeShapeType="1"/>
            </p:cNvSpPr>
            <p:nvPr/>
          </p:nvSpPr>
          <p:spPr bwMode="auto">
            <a:xfrm flipV="1">
              <a:off x="1672" y="2649"/>
              <a:ext cx="72" cy="1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8" name="Line 1470"/>
            <p:cNvSpPr>
              <a:spLocks noChangeShapeType="1"/>
            </p:cNvSpPr>
            <p:nvPr/>
          </p:nvSpPr>
          <p:spPr bwMode="auto">
            <a:xfrm flipH="1" flipV="1">
              <a:off x="1641" y="2542"/>
              <a:ext cx="103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9" name="Freeform 1471"/>
            <p:cNvSpPr>
              <a:spLocks/>
            </p:cNvSpPr>
            <p:nvPr/>
          </p:nvSpPr>
          <p:spPr bwMode="auto">
            <a:xfrm>
              <a:off x="1575" y="2780"/>
              <a:ext cx="73" cy="59"/>
            </a:xfrm>
            <a:custGeom>
              <a:avLst/>
              <a:gdLst/>
              <a:ahLst/>
              <a:cxnLst>
                <a:cxn ang="0">
                  <a:pos x="145" y="117"/>
                </a:cxn>
                <a:cxn ang="0">
                  <a:pos x="145" y="117"/>
                </a:cxn>
                <a:cxn ang="0">
                  <a:pos x="0" y="0"/>
                </a:cxn>
                <a:cxn ang="0">
                  <a:pos x="144" y="19"/>
                </a:cxn>
                <a:cxn ang="0">
                  <a:pos x="145" y="117"/>
                </a:cxn>
              </a:cxnLst>
              <a:rect l="0" t="0" r="r" b="b"/>
              <a:pathLst>
                <a:path w="145" h="117">
                  <a:moveTo>
                    <a:pt x="145" y="117"/>
                  </a:moveTo>
                  <a:lnTo>
                    <a:pt x="145" y="117"/>
                  </a:lnTo>
                  <a:lnTo>
                    <a:pt x="0" y="0"/>
                  </a:lnTo>
                  <a:lnTo>
                    <a:pt x="144" y="19"/>
                  </a:lnTo>
                  <a:lnTo>
                    <a:pt x="145" y="117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0" name="Line 1472"/>
            <p:cNvSpPr>
              <a:spLocks noChangeShapeType="1"/>
            </p:cNvSpPr>
            <p:nvPr/>
          </p:nvSpPr>
          <p:spPr bwMode="auto">
            <a:xfrm flipH="1" flipV="1">
              <a:off x="1575" y="2780"/>
              <a:ext cx="73" cy="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1" name="Line 1473"/>
            <p:cNvSpPr>
              <a:spLocks noChangeShapeType="1"/>
            </p:cNvSpPr>
            <p:nvPr/>
          </p:nvSpPr>
          <p:spPr bwMode="auto">
            <a:xfrm>
              <a:off x="1575" y="2780"/>
              <a:ext cx="72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2" name="Freeform 1474"/>
            <p:cNvSpPr>
              <a:spLocks/>
            </p:cNvSpPr>
            <p:nvPr/>
          </p:nvSpPr>
          <p:spPr bwMode="auto">
            <a:xfrm>
              <a:off x="1546" y="2542"/>
              <a:ext cx="101" cy="248"/>
            </a:xfrm>
            <a:custGeom>
              <a:avLst/>
              <a:gdLst/>
              <a:ahLst/>
              <a:cxnLst>
                <a:cxn ang="0">
                  <a:pos x="204" y="496"/>
                </a:cxn>
                <a:cxn ang="0">
                  <a:pos x="60" y="477"/>
                </a:cxn>
                <a:cxn ang="0">
                  <a:pos x="0" y="427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04" y="496"/>
                </a:cxn>
              </a:cxnLst>
              <a:rect l="0" t="0" r="r" b="b"/>
              <a:pathLst>
                <a:path w="204" h="496">
                  <a:moveTo>
                    <a:pt x="204" y="496"/>
                  </a:moveTo>
                  <a:lnTo>
                    <a:pt x="60" y="477"/>
                  </a:lnTo>
                  <a:lnTo>
                    <a:pt x="0" y="427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204" y="49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3" name="Line 1475"/>
            <p:cNvSpPr>
              <a:spLocks noChangeShapeType="1"/>
            </p:cNvSpPr>
            <p:nvPr/>
          </p:nvSpPr>
          <p:spPr bwMode="auto">
            <a:xfrm flipH="1" flipV="1">
              <a:off x="1575" y="2780"/>
              <a:ext cx="72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4" name="Line 1476"/>
            <p:cNvSpPr>
              <a:spLocks noChangeShapeType="1"/>
            </p:cNvSpPr>
            <p:nvPr/>
          </p:nvSpPr>
          <p:spPr bwMode="auto">
            <a:xfrm flipH="1" flipV="1">
              <a:off x="1546" y="2755"/>
              <a:ext cx="29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5" name="Line 1477"/>
            <p:cNvSpPr>
              <a:spLocks noChangeShapeType="1"/>
            </p:cNvSpPr>
            <p:nvPr/>
          </p:nvSpPr>
          <p:spPr bwMode="auto">
            <a:xfrm flipV="1">
              <a:off x="1546" y="2542"/>
              <a:ext cx="95" cy="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6" name="Freeform 1478"/>
            <p:cNvSpPr>
              <a:spLocks/>
            </p:cNvSpPr>
            <p:nvPr/>
          </p:nvSpPr>
          <p:spPr bwMode="auto">
            <a:xfrm>
              <a:off x="1749" y="2801"/>
              <a:ext cx="78" cy="127"/>
            </a:xfrm>
            <a:custGeom>
              <a:avLst/>
              <a:gdLst/>
              <a:ahLst/>
              <a:cxnLst>
                <a:cxn ang="0">
                  <a:pos x="8" y="253"/>
                </a:cxn>
                <a:cxn ang="0">
                  <a:pos x="8" y="253"/>
                </a:cxn>
                <a:cxn ang="0">
                  <a:pos x="156" y="4"/>
                </a:cxn>
                <a:cxn ang="0">
                  <a:pos x="0" y="0"/>
                </a:cxn>
                <a:cxn ang="0">
                  <a:pos x="8" y="253"/>
                </a:cxn>
              </a:cxnLst>
              <a:rect l="0" t="0" r="r" b="b"/>
              <a:pathLst>
                <a:path w="156" h="253">
                  <a:moveTo>
                    <a:pt x="8" y="253"/>
                  </a:moveTo>
                  <a:lnTo>
                    <a:pt x="8" y="253"/>
                  </a:lnTo>
                  <a:lnTo>
                    <a:pt x="156" y="4"/>
                  </a:lnTo>
                  <a:lnTo>
                    <a:pt x="0" y="0"/>
                  </a:lnTo>
                  <a:lnTo>
                    <a:pt x="8" y="253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7" name="Line 1479"/>
            <p:cNvSpPr>
              <a:spLocks noChangeShapeType="1"/>
            </p:cNvSpPr>
            <p:nvPr/>
          </p:nvSpPr>
          <p:spPr bwMode="auto">
            <a:xfrm flipV="1">
              <a:off x="1753" y="2803"/>
              <a:ext cx="74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8" name="Line 1480"/>
            <p:cNvSpPr>
              <a:spLocks noChangeShapeType="1"/>
            </p:cNvSpPr>
            <p:nvPr/>
          </p:nvSpPr>
          <p:spPr bwMode="auto">
            <a:xfrm flipH="1" flipV="1">
              <a:off x="1749" y="2801"/>
              <a:ext cx="7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9" name="Freeform 1481"/>
            <p:cNvSpPr>
              <a:spLocks/>
            </p:cNvSpPr>
            <p:nvPr/>
          </p:nvSpPr>
          <p:spPr bwMode="auto">
            <a:xfrm>
              <a:off x="1744" y="2649"/>
              <a:ext cx="106" cy="154"/>
            </a:xfrm>
            <a:custGeom>
              <a:avLst/>
              <a:gdLst/>
              <a:ahLst/>
              <a:cxnLst>
                <a:cxn ang="0">
                  <a:pos x="10" y="305"/>
                </a:cxn>
                <a:cxn ang="0">
                  <a:pos x="166" y="309"/>
                </a:cxn>
                <a:cxn ang="0">
                  <a:pos x="212" y="2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05"/>
                </a:cxn>
              </a:cxnLst>
              <a:rect l="0" t="0" r="r" b="b"/>
              <a:pathLst>
                <a:path w="212" h="309">
                  <a:moveTo>
                    <a:pt x="10" y="305"/>
                  </a:moveTo>
                  <a:lnTo>
                    <a:pt x="166" y="309"/>
                  </a:lnTo>
                  <a:lnTo>
                    <a:pt x="212" y="23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30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0" name="Line 1482"/>
            <p:cNvSpPr>
              <a:spLocks noChangeShapeType="1"/>
            </p:cNvSpPr>
            <p:nvPr/>
          </p:nvSpPr>
          <p:spPr bwMode="auto">
            <a:xfrm>
              <a:off x="1749" y="2801"/>
              <a:ext cx="7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1" name="Line 1483"/>
            <p:cNvSpPr>
              <a:spLocks noChangeShapeType="1"/>
            </p:cNvSpPr>
            <p:nvPr/>
          </p:nvSpPr>
          <p:spPr bwMode="auto">
            <a:xfrm flipV="1">
              <a:off x="1827" y="2765"/>
              <a:ext cx="23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2" name="Line 1484"/>
            <p:cNvSpPr>
              <a:spLocks noChangeShapeType="1"/>
            </p:cNvSpPr>
            <p:nvPr/>
          </p:nvSpPr>
          <p:spPr bwMode="auto">
            <a:xfrm flipH="1" flipV="1">
              <a:off x="1744" y="2649"/>
              <a:ext cx="106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3" name="Freeform 1485"/>
            <p:cNvSpPr>
              <a:spLocks/>
            </p:cNvSpPr>
            <p:nvPr/>
          </p:nvSpPr>
          <p:spPr bwMode="auto">
            <a:xfrm>
              <a:off x="1648" y="2792"/>
              <a:ext cx="105" cy="136"/>
            </a:xfrm>
            <a:custGeom>
              <a:avLst/>
              <a:gdLst/>
              <a:ahLst/>
              <a:cxnLst>
                <a:cxn ang="0">
                  <a:pos x="210" y="272"/>
                </a:cxn>
                <a:cxn ang="0">
                  <a:pos x="210" y="272"/>
                </a:cxn>
                <a:cxn ang="0">
                  <a:pos x="0" y="94"/>
                </a:cxn>
                <a:cxn ang="0">
                  <a:pos x="48" y="0"/>
                </a:cxn>
                <a:cxn ang="0">
                  <a:pos x="202" y="19"/>
                </a:cxn>
                <a:cxn ang="0">
                  <a:pos x="210" y="272"/>
                </a:cxn>
              </a:cxnLst>
              <a:rect l="0" t="0" r="r" b="b"/>
              <a:pathLst>
                <a:path w="210" h="272">
                  <a:moveTo>
                    <a:pt x="210" y="272"/>
                  </a:moveTo>
                  <a:lnTo>
                    <a:pt x="210" y="272"/>
                  </a:lnTo>
                  <a:lnTo>
                    <a:pt x="0" y="94"/>
                  </a:lnTo>
                  <a:lnTo>
                    <a:pt x="48" y="0"/>
                  </a:lnTo>
                  <a:lnTo>
                    <a:pt x="202" y="19"/>
                  </a:lnTo>
                  <a:lnTo>
                    <a:pt x="210" y="272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4" name="Line 1486"/>
            <p:cNvSpPr>
              <a:spLocks noChangeShapeType="1"/>
            </p:cNvSpPr>
            <p:nvPr/>
          </p:nvSpPr>
          <p:spPr bwMode="auto">
            <a:xfrm flipH="1" flipV="1">
              <a:off x="1648" y="2839"/>
              <a:ext cx="105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5" name="Line 1487"/>
            <p:cNvSpPr>
              <a:spLocks noChangeShapeType="1"/>
            </p:cNvSpPr>
            <p:nvPr/>
          </p:nvSpPr>
          <p:spPr bwMode="auto">
            <a:xfrm flipV="1">
              <a:off x="1648" y="2792"/>
              <a:ext cx="24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6" name="Line 1488"/>
            <p:cNvSpPr>
              <a:spLocks noChangeShapeType="1"/>
            </p:cNvSpPr>
            <p:nvPr/>
          </p:nvSpPr>
          <p:spPr bwMode="auto">
            <a:xfrm>
              <a:off x="1672" y="2792"/>
              <a:ext cx="77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7" name="Freeform 1489"/>
            <p:cNvSpPr>
              <a:spLocks/>
            </p:cNvSpPr>
            <p:nvPr/>
          </p:nvSpPr>
          <p:spPr bwMode="auto">
            <a:xfrm>
              <a:off x="1672" y="2649"/>
              <a:ext cx="77" cy="152"/>
            </a:xfrm>
            <a:custGeom>
              <a:avLst/>
              <a:gdLst/>
              <a:ahLst/>
              <a:cxnLst>
                <a:cxn ang="0">
                  <a:pos x="154" y="305"/>
                </a:cxn>
                <a:cxn ang="0">
                  <a:pos x="0" y="286"/>
                </a:cxn>
                <a:cxn ang="0">
                  <a:pos x="144" y="0"/>
                </a:cxn>
                <a:cxn ang="0">
                  <a:pos x="144" y="0"/>
                </a:cxn>
                <a:cxn ang="0">
                  <a:pos x="154" y="305"/>
                </a:cxn>
              </a:cxnLst>
              <a:rect l="0" t="0" r="r" b="b"/>
              <a:pathLst>
                <a:path w="154" h="305">
                  <a:moveTo>
                    <a:pt x="154" y="305"/>
                  </a:moveTo>
                  <a:lnTo>
                    <a:pt x="0" y="286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54" y="30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8" name="Line 1490"/>
            <p:cNvSpPr>
              <a:spLocks noChangeShapeType="1"/>
            </p:cNvSpPr>
            <p:nvPr/>
          </p:nvSpPr>
          <p:spPr bwMode="auto">
            <a:xfrm flipH="1" flipV="1">
              <a:off x="1672" y="2792"/>
              <a:ext cx="77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9" name="Line 1491"/>
            <p:cNvSpPr>
              <a:spLocks noChangeShapeType="1"/>
            </p:cNvSpPr>
            <p:nvPr/>
          </p:nvSpPr>
          <p:spPr bwMode="auto">
            <a:xfrm flipV="1">
              <a:off x="1672" y="2649"/>
              <a:ext cx="72" cy="1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0" name="Freeform 1492"/>
            <p:cNvSpPr>
              <a:spLocks/>
            </p:cNvSpPr>
            <p:nvPr/>
          </p:nvSpPr>
          <p:spPr bwMode="auto">
            <a:xfrm>
              <a:off x="1851" y="2807"/>
              <a:ext cx="104" cy="191"/>
            </a:xfrm>
            <a:custGeom>
              <a:avLst/>
              <a:gdLst/>
              <a:ahLst/>
              <a:cxnLst>
                <a:cxn ang="0">
                  <a:pos x="15" y="382"/>
                </a:cxn>
                <a:cxn ang="0">
                  <a:pos x="15" y="382"/>
                </a:cxn>
                <a:cxn ang="0">
                  <a:pos x="209" y="89"/>
                </a:cxn>
                <a:cxn ang="0">
                  <a:pos x="109" y="8"/>
                </a:cxn>
                <a:cxn ang="0">
                  <a:pos x="0" y="0"/>
                </a:cxn>
                <a:cxn ang="0">
                  <a:pos x="15" y="382"/>
                </a:cxn>
              </a:cxnLst>
              <a:rect l="0" t="0" r="r" b="b"/>
              <a:pathLst>
                <a:path w="209" h="382">
                  <a:moveTo>
                    <a:pt x="15" y="382"/>
                  </a:moveTo>
                  <a:lnTo>
                    <a:pt x="15" y="382"/>
                  </a:lnTo>
                  <a:lnTo>
                    <a:pt x="209" y="89"/>
                  </a:lnTo>
                  <a:lnTo>
                    <a:pt x="109" y="8"/>
                  </a:lnTo>
                  <a:lnTo>
                    <a:pt x="0" y="0"/>
                  </a:lnTo>
                  <a:lnTo>
                    <a:pt x="15" y="382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1" name="Line 1493"/>
            <p:cNvSpPr>
              <a:spLocks noChangeShapeType="1"/>
            </p:cNvSpPr>
            <p:nvPr/>
          </p:nvSpPr>
          <p:spPr bwMode="auto">
            <a:xfrm flipV="1">
              <a:off x="1858" y="2851"/>
              <a:ext cx="97" cy="1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2" name="Line 1494"/>
            <p:cNvSpPr>
              <a:spLocks noChangeShapeType="1"/>
            </p:cNvSpPr>
            <p:nvPr/>
          </p:nvSpPr>
          <p:spPr bwMode="auto">
            <a:xfrm flipH="1" flipV="1">
              <a:off x="1905" y="2811"/>
              <a:ext cx="50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3" name="Line 1495"/>
            <p:cNvSpPr>
              <a:spLocks noChangeShapeType="1"/>
            </p:cNvSpPr>
            <p:nvPr/>
          </p:nvSpPr>
          <p:spPr bwMode="auto">
            <a:xfrm flipH="1" flipV="1">
              <a:off x="1851" y="2807"/>
              <a:ext cx="5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4" name="Freeform 1496"/>
            <p:cNvSpPr>
              <a:spLocks/>
            </p:cNvSpPr>
            <p:nvPr/>
          </p:nvSpPr>
          <p:spPr bwMode="auto">
            <a:xfrm>
              <a:off x="1850" y="2765"/>
              <a:ext cx="55" cy="46"/>
            </a:xfrm>
            <a:custGeom>
              <a:avLst/>
              <a:gdLst/>
              <a:ahLst/>
              <a:cxnLst>
                <a:cxn ang="0">
                  <a:pos x="2" y="84"/>
                </a:cxn>
                <a:cxn ang="0">
                  <a:pos x="111" y="9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84"/>
                </a:cxn>
              </a:cxnLst>
              <a:rect l="0" t="0" r="r" b="b"/>
              <a:pathLst>
                <a:path w="111" h="92">
                  <a:moveTo>
                    <a:pt x="2" y="84"/>
                  </a:moveTo>
                  <a:lnTo>
                    <a:pt x="111" y="9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8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5" name="Line 1497"/>
            <p:cNvSpPr>
              <a:spLocks noChangeShapeType="1"/>
            </p:cNvSpPr>
            <p:nvPr/>
          </p:nvSpPr>
          <p:spPr bwMode="auto">
            <a:xfrm>
              <a:off x="1851" y="2807"/>
              <a:ext cx="5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6" name="Line 1498"/>
            <p:cNvSpPr>
              <a:spLocks noChangeShapeType="1"/>
            </p:cNvSpPr>
            <p:nvPr/>
          </p:nvSpPr>
          <p:spPr bwMode="auto">
            <a:xfrm flipH="1" flipV="1">
              <a:off x="1850" y="2765"/>
              <a:ext cx="55" cy="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7" name="Freeform 1499"/>
            <p:cNvSpPr>
              <a:spLocks/>
            </p:cNvSpPr>
            <p:nvPr/>
          </p:nvSpPr>
          <p:spPr bwMode="auto">
            <a:xfrm>
              <a:off x="1753" y="2803"/>
              <a:ext cx="105" cy="195"/>
            </a:xfrm>
            <a:custGeom>
              <a:avLst/>
              <a:gdLst/>
              <a:ahLst/>
              <a:cxnLst>
                <a:cxn ang="0">
                  <a:pos x="211" y="389"/>
                </a:cxn>
                <a:cxn ang="0">
                  <a:pos x="211" y="389"/>
                </a:cxn>
                <a:cxn ang="0">
                  <a:pos x="0" y="249"/>
                </a:cxn>
                <a:cxn ang="0">
                  <a:pos x="148" y="0"/>
                </a:cxn>
                <a:cxn ang="0">
                  <a:pos x="196" y="7"/>
                </a:cxn>
                <a:cxn ang="0">
                  <a:pos x="211" y="389"/>
                </a:cxn>
              </a:cxnLst>
              <a:rect l="0" t="0" r="r" b="b"/>
              <a:pathLst>
                <a:path w="211" h="389">
                  <a:moveTo>
                    <a:pt x="211" y="389"/>
                  </a:moveTo>
                  <a:lnTo>
                    <a:pt x="211" y="389"/>
                  </a:lnTo>
                  <a:lnTo>
                    <a:pt x="0" y="249"/>
                  </a:lnTo>
                  <a:lnTo>
                    <a:pt x="148" y="0"/>
                  </a:lnTo>
                  <a:lnTo>
                    <a:pt x="196" y="7"/>
                  </a:lnTo>
                  <a:lnTo>
                    <a:pt x="211" y="389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8" name="Line 1500"/>
            <p:cNvSpPr>
              <a:spLocks noChangeShapeType="1"/>
            </p:cNvSpPr>
            <p:nvPr/>
          </p:nvSpPr>
          <p:spPr bwMode="auto">
            <a:xfrm flipH="1" flipV="1">
              <a:off x="1753" y="2928"/>
              <a:ext cx="105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9" name="Line 1501"/>
            <p:cNvSpPr>
              <a:spLocks noChangeShapeType="1"/>
            </p:cNvSpPr>
            <p:nvPr/>
          </p:nvSpPr>
          <p:spPr bwMode="auto">
            <a:xfrm flipV="1">
              <a:off x="1753" y="2803"/>
              <a:ext cx="74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0" name="Line 1502"/>
            <p:cNvSpPr>
              <a:spLocks noChangeShapeType="1"/>
            </p:cNvSpPr>
            <p:nvPr/>
          </p:nvSpPr>
          <p:spPr bwMode="auto">
            <a:xfrm>
              <a:off x="1827" y="2803"/>
              <a:ext cx="2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1" name="Freeform 1503"/>
            <p:cNvSpPr>
              <a:spLocks/>
            </p:cNvSpPr>
            <p:nvPr/>
          </p:nvSpPr>
          <p:spPr bwMode="auto">
            <a:xfrm>
              <a:off x="1827" y="2765"/>
              <a:ext cx="24" cy="42"/>
            </a:xfrm>
            <a:custGeom>
              <a:avLst/>
              <a:gdLst/>
              <a:ahLst/>
              <a:cxnLst>
                <a:cxn ang="0">
                  <a:pos x="48" y="84"/>
                </a:cxn>
                <a:cxn ang="0">
                  <a:pos x="0" y="77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8" y="84"/>
                </a:cxn>
              </a:cxnLst>
              <a:rect l="0" t="0" r="r" b="b"/>
              <a:pathLst>
                <a:path w="48" h="84">
                  <a:moveTo>
                    <a:pt x="48" y="84"/>
                  </a:moveTo>
                  <a:lnTo>
                    <a:pt x="0" y="77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8" y="8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2" name="Line 1504"/>
            <p:cNvSpPr>
              <a:spLocks noChangeShapeType="1"/>
            </p:cNvSpPr>
            <p:nvPr/>
          </p:nvSpPr>
          <p:spPr bwMode="auto">
            <a:xfrm flipH="1" flipV="1">
              <a:off x="1827" y="2803"/>
              <a:ext cx="2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3" name="Line 1505"/>
            <p:cNvSpPr>
              <a:spLocks noChangeShapeType="1"/>
            </p:cNvSpPr>
            <p:nvPr/>
          </p:nvSpPr>
          <p:spPr bwMode="auto">
            <a:xfrm flipV="1">
              <a:off x="1827" y="2765"/>
              <a:ext cx="23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4" name="Freeform 1506"/>
            <p:cNvSpPr>
              <a:spLocks/>
            </p:cNvSpPr>
            <p:nvPr/>
          </p:nvSpPr>
          <p:spPr bwMode="auto">
            <a:xfrm>
              <a:off x="1858" y="2851"/>
              <a:ext cx="204" cy="209"/>
            </a:xfrm>
            <a:custGeom>
              <a:avLst/>
              <a:gdLst/>
              <a:ahLst/>
              <a:cxnLst>
                <a:cxn ang="0">
                  <a:pos x="0" y="293"/>
                </a:cxn>
                <a:cxn ang="0">
                  <a:pos x="213" y="416"/>
                </a:cxn>
                <a:cxn ang="0">
                  <a:pos x="407" y="147"/>
                </a:cxn>
                <a:cxn ang="0">
                  <a:pos x="194" y="0"/>
                </a:cxn>
                <a:cxn ang="0">
                  <a:pos x="0" y="293"/>
                </a:cxn>
              </a:cxnLst>
              <a:rect l="0" t="0" r="r" b="b"/>
              <a:pathLst>
                <a:path w="407" h="416">
                  <a:moveTo>
                    <a:pt x="0" y="293"/>
                  </a:moveTo>
                  <a:lnTo>
                    <a:pt x="213" y="416"/>
                  </a:lnTo>
                  <a:lnTo>
                    <a:pt x="407" y="147"/>
                  </a:lnTo>
                  <a:lnTo>
                    <a:pt x="194" y="0"/>
                  </a:lnTo>
                  <a:lnTo>
                    <a:pt x="0" y="293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5" name="Freeform 1507"/>
            <p:cNvSpPr>
              <a:spLocks/>
            </p:cNvSpPr>
            <p:nvPr/>
          </p:nvSpPr>
          <p:spPr bwMode="auto">
            <a:xfrm>
              <a:off x="1965" y="2925"/>
              <a:ext cx="206" cy="189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219" y="379"/>
                </a:cxn>
                <a:cxn ang="0">
                  <a:pos x="413" y="131"/>
                </a:cxn>
                <a:cxn ang="0">
                  <a:pos x="194" y="0"/>
                </a:cxn>
                <a:cxn ang="0">
                  <a:pos x="0" y="269"/>
                </a:cxn>
              </a:cxnLst>
              <a:rect l="0" t="0" r="r" b="b"/>
              <a:pathLst>
                <a:path w="413" h="379">
                  <a:moveTo>
                    <a:pt x="0" y="269"/>
                  </a:moveTo>
                  <a:lnTo>
                    <a:pt x="219" y="379"/>
                  </a:lnTo>
                  <a:lnTo>
                    <a:pt x="413" y="131"/>
                  </a:lnTo>
                  <a:lnTo>
                    <a:pt x="194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6" name="Freeform 1508"/>
            <p:cNvSpPr>
              <a:spLocks/>
            </p:cNvSpPr>
            <p:nvPr/>
          </p:nvSpPr>
          <p:spPr bwMode="auto">
            <a:xfrm>
              <a:off x="2074" y="2991"/>
              <a:ext cx="207" cy="155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19" y="311"/>
                </a:cxn>
                <a:cxn ang="0">
                  <a:pos x="413" y="33"/>
                </a:cxn>
                <a:cxn ang="0">
                  <a:pos x="194" y="0"/>
                </a:cxn>
                <a:cxn ang="0">
                  <a:pos x="0" y="248"/>
                </a:cxn>
              </a:cxnLst>
              <a:rect l="0" t="0" r="r" b="b"/>
              <a:pathLst>
                <a:path w="413" h="311">
                  <a:moveTo>
                    <a:pt x="0" y="248"/>
                  </a:moveTo>
                  <a:lnTo>
                    <a:pt x="219" y="311"/>
                  </a:lnTo>
                  <a:lnTo>
                    <a:pt x="413" y="33"/>
                  </a:lnTo>
                  <a:lnTo>
                    <a:pt x="194" y="0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7" name="Freeform 1509"/>
            <p:cNvSpPr>
              <a:spLocks/>
            </p:cNvSpPr>
            <p:nvPr/>
          </p:nvSpPr>
          <p:spPr bwMode="auto">
            <a:xfrm>
              <a:off x="2184" y="3007"/>
              <a:ext cx="209" cy="170"/>
            </a:xfrm>
            <a:custGeom>
              <a:avLst/>
              <a:gdLst/>
              <a:ahLst/>
              <a:cxnLst>
                <a:cxn ang="0">
                  <a:pos x="0" y="278"/>
                </a:cxn>
                <a:cxn ang="0">
                  <a:pos x="224" y="339"/>
                </a:cxn>
                <a:cxn ang="0">
                  <a:pos x="418" y="27"/>
                </a:cxn>
                <a:cxn ang="0">
                  <a:pos x="194" y="0"/>
                </a:cxn>
                <a:cxn ang="0">
                  <a:pos x="0" y="278"/>
                </a:cxn>
              </a:cxnLst>
              <a:rect l="0" t="0" r="r" b="b"/>
              <a:pathLst>
                <a:path w="418" h="339">
                  <a:moveTo>
                    <a:pt x="0" y="278"/>
                  </a:moveTo>
                  <a:lnTo>
                    <a:pt x="224" y="339"/>
                  </a:lnTo>
                  <a:lnTo>
                    <a:pt x="418" y="27"/>
                  </a:lnTo>
                  <a:lnTo>
                    <a:pt x="194" y="0"/>
                  </a:lnTo>
                  <a:lnTo>
                    <a:pt x="0" y="278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8" name="Freeform 1510"/>
            <p:cNvSpPr>
              <a:spLocks/>
            </p:cNvSpPr>
            <p:nvPr/>
          </p:nvSpPr>
          <p:spPr bwMode="auto">
            <a:xfrm>
              <a:off x="2296" y="3020"/>
              <a:ext cx="211" cy="189"/>
            </a:xfrm>
            <a:custGeom>
              <a:avLst/>
              <a:gdLst/>
              <a:ahLst/>
              <a:cxnLst>
                <a:cxn ang="0">
                  <a:pos x="0" y="312"/>
                </a:cxn>
                <a:cxn ang="0">
                  <a:pos x="229" y="378"/>
                </a:cxn>
                <a:cxn ang="0">
                  <a:pos x="423" y="3"/>
                </a:cxn>
                <a:cxn ang="0">
                  <a:pos x="194" y="0"/>
                </a:cxn>
                <a:cxn ang="0">
                  <a:pos x="0" y="312"/>
                </a:cxn>
              </a:cxnLst>
              <a:rect l="0" t="0" r="r" b="b"/>
              <a:pathLst>
                <a:path w="423" h="378">
                  <a:moveTo>
                    <a:pt x="0" y="312"/>
                  </a:moveTo>
                  <a:lnTo>
                    <a:pt x="229" y="378"/>
                  </a:lnTo>
                  <a:lnTo>
                    <a:pt x="423" y="3"/>
                  </a:lnTo>
                  <a:lnTo>
                    <a:pt x="194" y="0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9" name="Freeform 1511"/>
            <p:cNvSpPr>
              <a:spLocks/>
            </p:cNvSpPr>
            <p:nvPr/>
          </p:nvSpPr>
          <p:spPr bwMode="auto">
            <a:xfrm>
              <a:off x="2410" y="3007"/>
              <a:ext cx="202" cy="202"/>
            </a:xfrm>
            <a:custGeom>
              <a:avLst/>
              <a:gdLst/>
              <a:ahLst/>
              <a:cxnLst>
                <a:cxn ang="0">
                  <a:pos x="0" y="405"/>
                </a:cxn>
                <a:cxn ang="0">
                  <a:pos x="0" y="405"/>
                </a:cxn>
                <a:cxn ang="0">
                  <a:pos x="194" y="30"/>
                </a:cxn>
                <a:cxn ang="0">
                  <a:pos x="378" y="0"/>
                </a:cxn>
                <a:cxn ang="0">
                  <a:pos x="403" y="15"/>
                </a:cxn>
                <a:cxn ang="0">
                  <a:pos x="0" y="405"/>
                </a:cxn>
              </a:cxnLst>
              <a:rect l="0" t="0" r="r" b="b"/>
              <a:pathLst>
                <a:path w="403" h="405">
                  <a:moveTo>
                    <a:pt x="0" y="405"/>
                  </a:moveTo>
                  <a:lnTo>
                    <a:pt x="0" y="405"/>
                  </a:lnTo>
                  <a:lnTo>
                    <a:pt x="194" y="30"/>
                  </a:lnTo>
                  <a:lnTo>
                    <a:pt x="378" y="0"/>
                  </a:lnTo>
                  <a:lnTo>
                    <a:pt x="403" y="15"/>
                  </a:lnTo>
                  <a:lnTo>
                    <a:pt x="0" y="405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0" name="Line 1512"/>
            <p:cNvSpPr>
              <a:spLocks noChangeShapeType="1"/>
            </p:cNvSpPr>
            <p:nvPr/>
          </p:nvSpPr>
          <p:spPr bwMode="auto">
            <a:xfrm flipV="1">
              <a:off x="2410" y="3022"/>
              <a:ext cx="97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1" name="Line 1513"/>
            <p:cNvSpPr>
              <a:spLocks noChangeShapeType="1"/>
            </p:cNvSpPr>
            <p:nvPr/>
          </p:nvSpPr>
          <p:spPr bwMode="auto">
            <a:xfrm flipV="1">
              <a:off x="2507" y="3007"/>
              <a:ext cx="93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2" name="Line 1514"/>
            <p:cNvSpPr>
              <a:spLocks noChangeShapeType="1"/>
            </p:cNvSpPr>
            <p:nvPr/>
          </p:nvSpPr>
          <p:spPr bwMode="auto">
            <a:xfrm>
              <a:off x="2600" y="3007"/>
              <a:ext cx="1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3" name="Freeform 1515"/>
            <p:cNvSpPr>
              <a:spLocks/>
            </p:cNvSpPr>
            <p:nvPr/>
          </p:nvSpPr>
          <p:spPr bwMode="auto">
            <a:xfrm>
              <a:off x="2600" y="3003"/>
              <a:ext cx="24" cy="12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0" y="8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25" y="23"/>
                </a:cxn>
              </a:cxnLst>
              <a:rect l="0" t="0" r="r" b="b"/>
              <a:pathLst>
                <a:path w="50" h="23">
                  <a:moveTo>
                    <a:pt x="25" y="23"/>
                  </a:moveTo>
                  <a:lnTo>
                    <a:pt x="0" y="8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4" name="Line 1516"/>
            <p:cNvSpPr>
              <a:spLocks noChangeShapeType="1"/>
            </p:cNvSpPr>
            <p:nvPr/>
          </p:nvSpPr>
          <p:spPr bwMode="auto">
            <a:xfrm flipH="1" flipV="1">
              <a:off x="2600" y="3007"/>
              <a:ext cx="1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5" name="Line 1517"/>
            <p:cNvSpPr>
              <a:spLocks noChangeShapeType="1"/>
            </p:cNvSpPr>
            <p:nvPr/>
          </p:nvSpPr>
          <p:spPr bwMode="auto">
            <a:xfrm flipV="1">
              <a:off x="2600" y="3003"/>
              <a:ext cx="2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6" name="Freeform 1518"/>
            <p:cNvSpPr>
              <a:spLocks/>
            </p:cNvSpPr>
            <p:nvPr/>
          </p:nvSpPr>
          <p:spPr bwMode="auto">
            <a:xfrm>
              <a:off x="2410" y="3015"/>
              <a:ext cx="208" cy="211"/>
            </a:xfrm>
            <a:custGeom>
              <a:avLst/>
              <a:gdLst/>
              <a:ahLst/>
              <a:cxnLst>
                <a:cxn ang="0">
                  <a:pos x="0" y="390"/>
                </a:cxn>
                <a:cxn ang="0">
                  <a:pos x="0" y="390"/>
                </a:cxn>
                <a:cxn ang="0">
                  <a:pos x="234" y="422"/>
                </a:cxn>
                <a:cxn ang="0">
                  <a:pos x="415" y="4"/>
                </a:cxn>
                <a:cxn ang="0">
                  <a:pos x="403" y="0"/>
                </a:cxn>
                <a:cxn ang="0">
                  <a:pos x="0" y="390"/>
                </a:cxn>
              </a:cxnLst>
              <a:rect l="0" t="0" r="r" b="b"/>
              <a:pathLst>
                <a:path w="415" h="422">
                  <a:moveTo>
                    <a:pt x="0" y="390"/>
                  </a:moveTo>
                  <a:lnTo>
                    <a:pt x="0" y="390"/>
                  </a:lnTo>
                  <a:lnTo>
                    <a:pt x="234" y="422"/>
                  </a:lnTo>
                  <a:lnTo>
                    <a:pt x="415" y="4"/>
                  </a:lnTo>
                  <a:lnTo>
                    <a:pt x="403" y="0"/>
                  </a:lnTo>
                  <a:lnTo>
                    <a:pt x="0" y="39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7" name="Line 1519"/>
            <p:cNvSpPr>
              <a:spLocks noChangeShapeType="1"/>
            </p:cNvSpPr>
            <p:nvPr/>
          </p:nvSpPr>
          <p:spPr bwMode="auto">
            <a:xfrm>
              <a:off x="2410" y="3209"/>
              <a:ext cx="118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8" name="Line 1520"/>
            <p:cNvSpPr>
              <a:spLocks noChangeShapeType="1"/>
            </p:cNvSpPr>
            <p:nvPr/>
          </p:nvSpPr>
          <p:spPr bwMode="auto">
            <a:xfrm flipV="1">
              <a:off x="2528" y="3016"/>
              <a:ext cx="9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9" name="Line 1521"/>
            <p:cNvSpPr>
              <a:spLocks noChangeShapeType="1"/>
            </p:cNvSpPr>
            <p:nvPr/>
          </p:nvSpPr>
          <p:spPr bwMode="auto">
            <a:xfrm flipH="1" flipV="1">
              <a:off x="2612" y="3015"/>
              <a:ext cx="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0" name="Freeform 1522"/>
            <p:cNvSpPr>
              <a:spLocks/>
            </p:cNvSpPr>
            <p:nvPr/>
          </p:nvSpPr>
          <p:spPr bwMode="auto">
            <a:xfrm>
              <a:off x="2612" y="3003"/>
              <a:ext cx="12" cy="1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2" y="27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0" y="23"/>
                </a:cxn>
              </a:cxnLst>
              <a:rect l="0" t="0" r="r" b="b"/>
              <a:pathLst>
                <a:path w="25" h="27">
                  <a:moveTo>
                    <a:pt x="0" y="23"/>
                  </a:moveTo>
                  <a:lnTo>
                    <a:pt x="12" y="27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1" name="Line 1523"/>
            <p:cNvSpPr>
              <a:spLocks noChangeShapeType="1"/>
            </p:cNvSpPr>
            <p:nvPr/>
          </p:nvSpPr>
          <p:spPr bwMode="auto">
            <a:xfrm>
              <a:off x="2612" y="3015"/>
              <a:ext cx="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2" name="Line 1524"/>
            <p:cNvSpPr>
              <a:spLocks noChangeShapeType="1"/>
            </p:cNvSpPr>
            <p:nvPr/>
          </p:nvSpPr>
          <p:spPr bwMode="auto">
            <a:xfrm flipV="1">
              <a:off x="2618" y="3003"/>
              <a:ext cx="6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3" name="Freeform 1525"/>
            <p:cNvSpPr>
              <a:spLocks/>
            </p:cNvSpPr>
            <p:nvPr/>
          </p:nvSpPr>
          <p:spPr bwMode="auto">
            <a:xfrm>
              <a:off x="2625" y="3018"/>
              <a:ext cx="118" cy="246"/>
            </a:xfrm>
            <a:custGeom>
              <a:avLst/>
              <a:gdLst/>
              <a:ahLst/>
              <a:cxnLst>
                <a:cxn ang="0">
                  <a:pos x="40" y="491"/>
                </a:cxn>
                <a:cxn ang="0">
                  <a:pos x="40" y="491"/>
                </a:cxn>
                <a:cxn ang="0">
                  <a:pos x="234" y="59"/>
                </a:cxn>
                <a:cxn ang="0">
                  <a:pos x="225" y="55"/>
                </a:cxn>
                <a:cxn ang="0">
                  <a:pos x="0" y="0"/>
                </a:cxn>
                <a:cxn ang="0">
                  <a:pos x="40" y="491"/>
                </a:cxn>
              </a:cxnLst>
              <a:rect l="0" t="0" r="r" b="b"/>
              <a:pathLst>
                <a:path w="234" h="491">
                  <a:moveTo>
                    <a:pt x="40" y="491"/>
                  </a:moveTo>
                  <a:lnTo>
                    <a:pt x="40" y="491"/>
                  </a:lnTo>
                  <a:lnTo>
                    <a:pt x="234" y="59"/>
                  </a:lnTo>
                  <a:lnTo>
                    <a:pt x="225" y="55"/>
                  </a:lnTo>
                  <a:lnTo>
                    <a:pt x="0" y="0"/>
                  </a:lnTo>
                  <a:lnTo>
                    <a:pt x="40" y="491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4" name="Line 1526"/>
            <p:cNvSpPr>
              <a:spLocks noChangeShapeType="1"/>
            </p:cNvSpPr>
            <p:nvPr/>
          </p:nvSpPr>
          <p:spPr bwMode="auto">
            <a:xfrm flipV="1">
              <a:off x="2646" y="3048"/>
              <a:ext cx="97" cy="2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5" name="Line 1527"/>
            <p:cNvSpPr>
              <a:spLocks noChangeShapeType="1"/>
            </p:cNvSpPr>
            <p:nvPr/>
          </p:nvSpPr>
          <p:spPr bwMode="auto">
            <a:xfrm flipH="1" flipV="1">
              <a:off x="2738" y="3046"/>
              <a:ext cx="5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6" name="Line 1528"/>
            <p:cNvSpPr>
              <a:spLocks noChangeShapeType="1"/>
            </p:cNvSpPr>
            <p:nvPr/>
          </p:nvSpPr>
          <p:spPr bwMode="auto">
            <a:xfrm flipH="1" flipV="1">
              <a:off x="2625" y="3018"/>
              <a:ext cx="113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7" name="Freeform 1529"/>
            <p:cNvSpPr>
              <a:spLocks/>
            </p:cNvSpPr>
            <p:nvPr/>
          </p:nvSpPr>
          <p:spPr bwMode="auto">
            <a:xfrm>
              <a:off x="2624" y="3003"/>
              <a:ext cx="114" cy="43"/>
            </a:xfrm>
            <a:custGeom>
              <a:avLst/>
              <a:gdLst/>
              <a:ahLst/>
              <a:cxnLst>
                <a:cxn ang="0">
                  <a:pos x="2" y="31"/>
                </a:cxn>
                <a:cxn ang="0">
                  <a:pos x="227" y="8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31"/>
                </a:cxn>
              </a:cxnLst>
              <a:rect l="0" t="0" r="r" b="b"/>
              <a:pathLst>
                <a:path w="227" h="86">
                  <a:moveTo>
                    <a:pt x="2" y="31"/>
                  </a:moveTo>
                  <a:lnTo>
                    <a:pt x="227" y="8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8" name="Line 1530"/>
            <p:cNvSpPr>
              <a:spLocks noChangeShapeType="1"/>
            </p:cNvSpPr>
            <p:nvPr/>
          </p:nvSpPr>
          <p:spPr bwMode="auto">
            <a:xfrm>
              <a:off x="2625" y="3018"/>
              <a:ext cx="113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9" name="Line 1531"/>
            <p:cNvSpPr>
              <a:spLocks noChangeShapeType="1"/>
            </p:cNvSpPr>
            <p:nvPr/>
          </p:nvSpPr>
          <p:spPr bwMode="auto">
            <a:xfrm flipH="1" flipV="1">
              <a:off x="2624" y="3003"/>
              <a:ext cx="114" cy="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0" name="Freeform 1532"/>
            <p:cNvSpPr>
              <a:spLocks/>
            </p:cNvSpPr>
            <p:nvPr/>
          </p:nvSpPr>
          <p:spPr bwMode="auto">
            <a:xfrm>
              <a:off x="2528" y="3016"/>
              <a:ext cx="118" cy="248"/>
            </a:xfrm>
            <a:custGeom>
              <a:avLst/>
              <a:gdLst/>
              <a:ahLst/>
              <a:cxnLst>
                <a:cxn ang="0">
                  <a:pos x="236" y="495"/>
                </a:cxn>
                <a:cxn ang="0">
                  <a:pos x="236" y="495"/>
                </a:cxn>
                <a:cxn ang="0">
                  <a:pos x="0" y="418"/>
                </a:cxn>
                <a:cxn ang="0">
                  <a:pos x="181" y="0"/>
                </a:cxn>
                <a:cxn ang="0">
                  <a:pos x="196" y="4"/>
                </a:cxn>
                <a:cxn ang="0">
                  <a:pos x="236" y="495"/>
                </a:cxn>
              </a:cxnLst>
              <a:rect l="0" t="0" r="r" b="b"/>
              <a:pathLst>
                <a:path w="236" h="495">
                  <a:moveTo>
                    <a:pt x="236" y="495"/>
                  </a:moveTo>
                  <a:lnTo>
                    <a:pt x="236" y="495"/>
                  </a:lnTo>
                  <a:lnTo>
                    <a:pt x="0" y="418"/>
                  </a:lnTo>
                  <a:lnTo>
                    <a:pt x="181" y="0"/>
                  </a:lnTo>
                  <a:lnTo>
                    <a:pt x="196" y="4"/>
                  </a:lnTo>
                  <a:lnTo>
                    <a:pt x="236" y="495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1" name="Line 1533"/>
            <p:cNvSpPr>
              <a:spLocks noChangeShapeType="1"/>
            </p:cNvSpPr>
            <p:nvPr/>
          </p:nvSpPr>
          <p:spPr bwMode="auto">
            <a:xfrm flipH="1" flipV="1">
              <a:off x="2528" y="3226"/>
              <a:ext cx="118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2" name="Line 1534"/>
            <p:cNvSpPr>
              <a:spLocks noChangeShapeType="1"/>
            </p:cNvSpPr>
            <p:nvPr/>
          </p:nvSpPr>
          <p:spPr bwMode="auto">
            <a:xfrm flipV="1">
              <a:off x="2528" y="3016"/>
              <a:ext cx="9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3" name="Line 1535"/>
            <p:cNvSpPr>
              <a:spLocks noChangeShapeType="1"/>
            </p:cNvSpPr>
            <p:nvPr/>
          </p:nvSpPr>
          <p:spPr bwMode="auto">
            <a:xfrm>
              <a:off x="2618" y="3016"/>
              <a:ext cx="7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4" name="Freeform 1536"/>
            <p:cNvSpPr>
              <a:spLocks/>
            </p:cNvSpPr>
            <p:nvPr/>
          </p:nvSpPr>
          <p:spPr bwMode="auto">
            <a:xfrm>
              <a:off x="2618" y="3003"/>
              <a:ext cx="7" cy="15"/>
            </a:xfrm>
            <a:custGeom>
              <a:avLst/>
              <a:gdLst/>
              <a:ahLst/>
              <a:cxnLst>
                <a:cxn ang="0">
                  <a:pos x="15" y="31"/>
                </a:cxn>
                <a:cxn ang="0">
                  <a:pos x="0" y="27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5" y="31"/>
                </a:cxn>
              </a:cxnLst>
              <a:rect l="0" t="0" r="r" b="b"/>
              <a:pathLst>
                <a:path w="15" h="31">
                  <a:moveTo>
                    <a:pt x="15" y="31"/>
                  </a:moveTo>
                  <a:lnTo>
                    <a:pt x="0" y="27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5" name="Line 1537"/>
            <p:cNvSpPr>
              <a:spLocks noChangeShapeType="1"/>
            </p:cNvSpPr>
            <p:nvPr/>
          </p:nvSpPr>
          <p:spPr bwMode="auto">
            <a:xfrm flipH="1" flipV="1">
              <a:off x="2618" y="3016"/>
              <a:ext cx="7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6" name="Line 1538"/>
            <p:cNvSpPr>
              <a:spLocks noChangeShapeType="1"/>
            </p:cNvSpPr>
            <p:nvPr/>
          </p:nvSpPr>
          <p:spPr bwMode="auto">
            <a:xfrm flipV="1">
              <a:off x="2618" y="3003"/>
              <a:ext cx="6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7" name="Freeform 1539"/>
            <p:cNvSpPr>
              <a:spLocks/>
            </p:cNvSpPr>
            <p:nvPr/>
          </p:nvSpPr>
          <p:spPr bwMode="auto">
            <a:xfrm>
              <a:off x="2646" y="3047"/>
              <a:ext cx="142" cy="217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0" y="434"/>
                </a:cxn>
                <a:cxn ang="0">
                  <a:pos x="194" y="2"/>
                </a:cxn>
                <a:cxn ang="0">
                  <a:pos x="196" y="0"/>
                </a:cxn>
                <a:cxn ang="0">
                  <a:pos x="284" y="73"/>
                </a:cxn>
                <a:cxn ang="0">
                  <a:pos x="0" y="434"/>
                </a:cxn>
              </a:cxnLst>
              <a:rect l="0" t="0" r="r" b="b"/>
              <a:pathLst>
                <a:path w="284" h="434">
                  <a:moveTo>
                    <a:pt x="0" y="434"/>
                  </a:moveTo>
                  <a:lnTo>
                    <a:pt x="0" y="434"/>
                  </a:lnTo>
                  <a:lnTo>
                    <a:pt x="194" y="2"/>
                  </a:lnTo>
                  <a:lnTo>
                    <a:pt x="196" y="0"/>
                  </a:lnTo>
                  <a:lnTo>
                    <a:pt x="284" y="73"/>
                  </a:lnTo>
                  <a:lnTo>
                    <a:pt x="0" y="434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8" name="Line 1540"/>
            <p:cNvSpPr>
              <a:spLocks noChangeShapeType="1"/>
            </p:cNvSpPr>
            <p:nvPr/>
          </p:nvSpPr>
          <p:spPr bwMode="auto">
            <a:xfrm flipV="1">
              <a:off x="2646" y="3048"/>
              <a:ext cx="97" cy="2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9" name="Line 1541"/>
            <p:cNvSpPr>
              <a:spLocks noChangeShapeType="1"/>
            </p:cNvSpPr>
            <p:nvPr/>
          </p:nvSpPr>
          <p:spPr bwMode="auto">
            <a:xfrm flipV="1">
              <a:off x="2743" y="3047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0" name="Line 1542"/>
            <p:cNvSpPr>
              <a:spLocks noChangeShapeType="1"/>
            </p:cNvSpPr>
            <p:nvPr/>
          </p:nvSpPr>
          <p:spPr bwMode="auto">
            <a:xfrm>
              <a:off x="2744" y="3047"/>
              <a:ext cx="44" cy="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1" name="Freeform 1543"/>
            <p:cNvSpPr>
              <a:spLocks/>
            </p:cNvSpPr>
            <p:nvPr/>
          </p:nvSpPr>
          <p:spPr bwMode="auto">
            <a:xfrm>
              <a:off x="2744" y="2987"/>
              <a:ext cx="120" cy="97"/>
            </a:xfrm>
            <a:custGeom>
              <a:avLst/>
              <a:gdLst/>
              <a:ahLst/>
              <a:cxnLst>
                <a:cxn ang="0">
                  <a:pos x="88" y="194"/>
                </a:cxn>
                <a:cxn ang="0">
                  <a:pos x="0" y="121"/>
                </a:cxn>
                <a:cxn ang="0">
                  <a:pos x="242" y="0"/>
                </a:cxn>
                <a:cxn ang="0">
                  <a:pos x="242" y="0"/>
                </a:cxn>
                <a:cxn ang="0">
                  <a:pos x="88" y="194"/>
                </a:cxn>
              </a:cxnLst>
              <a:rect l="0" t="0" r="r" b="b"/>
              <a:pathLst>
                <a:path w="242" h="194">
                  <a:moveTo>
                    <a:pt x="88" y="194"/>
                  </a:moveTo>
                  <a:lnTo>
                    <a:pt x="0" y="121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88" y="19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2" name="Line 1544"/>
            <p:cNvSpPr>
              <a:spLocks noChangeShapeType="1"/>
            </p:cNvSpPr>
            <p:nvPr/>
          </p:nvSpPr>
          <p:spPr bwMode="auto">
            <a:xfrm flipH="1" flipV="1">
              <a:off x="2744" y="3047"/>
              <a:ext cx="44" cy="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3" name="Line 1545"/>
            <p:cNvSpPr>
              <a:spLocks noChangeShapeType="1"/>
            </p:cNvSpPr>
            <p:nvPr/>
          </p:nvSpPr>
          <p:spPr bwMode="auto">
            <a:xfrm flipV="1">
              <a:off x="2744" y="2987"/>
              <a:ext cx="12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4" name="Freeform 1546"/>
            <p:cNvSpPr>
              <a:spLocks/>
            </p:cNvSpPr>
            <p:nvPr/>
          </p:nvSpPr>
          <p:spPr bwMode="auto">
            <a:xfrm>
              <a:off x="2646" y="3084"/>
              <a:ext cx="182" cy="202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0" y="361"/>
                </a:cxn>
                <a:cxn ang="0">
                  <a:pos x="242" y="405"/>
                </a:cxn>
                <a:cxn ang="0">
                  <a:pos x="365" y="27"/>
                </a:cxn>
                <a:cxn ang="0">
                  <a:pos x="284" y="0"/>
                </a:cxn>
                <a:cxn ang="0">
                  <a:pos x="0" y="361"/>
                </a:cxn>
              </a:cxnLst>
              <a:rect l="0" t="0" r="r" b="b"/>
              <a:pathLst>
                <a:path w="365" h="405">
                  <a:moveTo>
                    <a:pt x="0" y="361"/>
                  </a:moveTo>
                  <a:lnTo>
                    <a:pt x="0" y="361"/>
                  </a:lnTo>
                  <a:lnTo>
                    <a:pt x="242" y="405"/>
                  </a:lnTo>
                  <a:lnTo>
                    <a:pt x="365" y="27"/>
                  </a:lnTo>
                  <a:lnTo>
                    <a:pt x="284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5" name="Line 1547"/>
            <p:cNvSpPr>
              <a:spLocks noChangeShapeType="1"/>
            </p:cNvSpPr>
            <p:nvPr/>
          </p:nvSpPr>
          <p:spPr bwMode="auto">
            <a:xfrm>
              <a:off x="2646" y="3264"/>
              <a:ext cx="121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6" name="Line 1548"/>
            <p:cNvSpPr>
              <a:spLocks noChangeShapeType="1"/>
            </p:cNvSpPr>
            <p:nvPr/>
          </p:nvSpPr>
          <p:spPr bwMode="auto">
            <a:xfrm flipV="1">
              <a:off x="2767" y="3097"/>
              <a:ext cx="61" cy="1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7" name="Line 1549"/>
            <p:cNvSpPr>
              <a:spLocks noChangeShapeType="1"/>
            </p:cNvSpPr>
            <p:nvPr/>
          </p:nvSpPr>
          <p:spPr bwMode="auto">
            <a:xfrm flipH="1" flipV="1">
              <a:off x="2788" y="3084"/>
              <a:ext cx="40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8" name="Freeform 1550"/>
            <p:cNvSpPr>
              <a:spLocks/>
            </p:cNvSpPr>
            <p:nvPr/>
          </p:nvSpPr>
          <p:spPr bwMode="auto">
            <a:xfrm>
              <a:off x="2788" y="2987"/>
              <a:ext cx="76" cy="110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81" y="221"/>
                </a:cxn>
                <a:cxn ang="0">
                  <a:pos x="154" y="0"/>
                </a:cxn>
                <a:cxn ang="0">
                  <a:pos x="154" y="0"/>
                </a:cxn>
                <a:cxn ang="0">
                  <a:pos x="0" y="194"/>
                </a:cxn>
              </a:cxnLst>
              <a:rect l="0" t="0" r="r" b="b"/>
              <a:pathLst>
                <a:path w="154" h="221">
                  <a:moveTo>
                    <a:pt x="0" y="194"/>
                  </a:moveTo>
                  <a:lnTo>
                    <a:pt x="81" y="221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9" name="Line 1551"/>
            <p:cNvSpPr>
              <a:spLocks noChangeShapeType="1"/>
            </p:cNvSpPr>
            <p:nvPr/>
          </p:nvSpPr>
          <p:spPr bwMode="auto">
            <a:xfrm>
              <a:off x="2788" y="3084"/>
              <a:ext cx="40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0" name="Line 1552"/>
            <p:cNvSpPr>
              <a:spLocks noChangeShapeType="1"/>
            </p:cNvSpPr>
            <p:nvPr/>
          </p:nvSpPr>
          <p:spPr bwMode="auto">
            <a:xfrm flipV="1">
              <a:off x="2828" y="2987"/>
              <a:ext cx="36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1" name="Freeform 1553"/>
            <p:cNvSpPr>
              <a:spLocks/>
            </p:cNvSpPr>
            <p:nvPr/>
          </p:nvSpPr>
          <p:spPr bwMode="auto">
            <a:xfrm>
              <a:off x="2874" y="3111"/>
              <a:ext cx="105" cy="207"/>
            </a:xfrm>
            <a:custGeom>
              <a:avLst/>
              <a:gdLst/>
              <a:ahLst/>
              <a:cxnLst>
                <a:cxn ang="0">
                  <a:pos x="31" y="415"/>
                </a:cxn>
                <a:cxn ang="0">
                  <a:pos x="31" y="415"/>
                </a:cxn>
                <a:cxn ang="0">
                  <a:pos x="209" y="17"/>
                </a:cxn>
                <a:cxn ang="0">
                  <a:pos x="0" y="0"/>
                </a:cxn>
                <a:cxn ang="0">
                  <a:pos x="31" y="415"/>
                </a:cxn>
              </a:cxnLst>
              <a:rect l="0" t="0" r="r" b="b"/>
              <a:pathLst>
                <a:path w="209" h="415">
                  <a:moveTo>
                    <a:pt x="31" y="415"/>
                  </a:moveTo>
                  <a:lnTo>
                    <a:pt x="31" y="415"/>
                  </a:lnTo>
                  <a:lnTo>
                    <a:pt x="209" y="17"/>
                  </a:lnTo>
                  <a:lnTo>
                    <a:pt x="0" y="0"/>
                  </a:lnTo>
                  <a:lnTo>
                    <a:pt x="31" y="415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2" name="Line 1554"/>
            <p:cNvSpPr>
              <a:spLocks noChangeShapeType="1"/>
            </p:cNvSpPr>
            <p:nvPr/>
          </p:nvSpPr>
          <p:spPr bwMode="auto">
            <a:xfrm flipV="1">
              <a:off x="2889" y="3119"/>
              <a:ext cx="90" cy="19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3" name="Line 1555"/>
            <p:cNvSpPr>
              <a:spLocks noChangeShapeType="1"/>
            </p:cNvSpPr>
            <p:nvPr/>
          </p:nvSpPr>
          <p:spPr bwMode="auto">
            <a:xfrm flipH="1" flipV="1">
              <a:off x="2874" y="3111"/>
              <a:ext cx="105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4" name="Freeform 1556"/>
            <p:cNvSpPr>
              <a:spLocks/>
            </p:cNvSpPr>
            <p:nvPr/>
          </p:nvSpPr>
          <p:spPr bwMode="auto">
            <a:xfrm>
              <a:off x="2864" y="2987"/>
              <a:ext cx="122" cy="132"/>
            </a:xfrm>
            <a:custGeom>
              <a:avLst/>
              <a:gdLst/>
              <a:ahLst/>
              <a:cxnLst>
                <a:cxn ang="0">
                  <a:pos x="19" y="248"/>
                </a:cxn>
                <a:cxn ang="0">
                  <a:pos x="228" y="265"/>
                </a:cxn>
                <a:cxn ang="0">
                  <a:pos x="244" y="2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9" y="248"/>
                </a:cxn>
              </a:cxnLst>
              <a:rect l="0" t="0" r="r" b="b"/>
              <a:pathLst>
                <a:path w="244" h="265">
                  <a:moveTo>
                    <a:pt x="19" y="248"/>
                  </a:moveTo>
                  <a:lnTo>
                    <a:pt x="228" y="265"/>
                  </a:lnTo>
                  <a:lnTo>
                    <a:pt x="244" y="2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9" y="24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5" name="Line 1557"/>
            <p:cNvSpPr>
              <a:spLocks noChangeShapeType="1"/>
            </p:cNvSpPr>
            <p:nvPr/>
          </p:nvSpPr>
          <p:spPr bwMode="auto">
            <a:xfrm>
              <a:off x="2874" y="3111"/>
              <a:ext cx="105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6" name="Line 1558"/>
            <p:cNvSpPr>
              <a:spLocks noChangeShapeType="1"/>
            </p:cNvSpPr>
            <p:nvPr/>
          </p:nvSpPr>
          <p:spPr bwMode="auto">
            <a:xfrm flipV="1">
              <a:off x="2979" y="3103"/>
              <a:ext cx="7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7" name="Line 1559"/>
            <p:cNvSpPr>
              <a:spLocks noChangeShapeType="1"/>
            </p:cNvSpPr>
            <p:nvPr/>
          </p:nvSpPr>
          <p:spPr bwMode="auto">
            <a:xfrm flipH="1" flipV="1">
              <a:off x="2864" y="2987"/>
              <a:ext cx="122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8" name="Freeform 1560"/>
            <p:cNvSpPr>
              <a:spLocks/>
            </p:cNvSpPr>
            <p:nvPr/>
          </p:nvSpPr>
          <p:spPr bwMode="auto">
            <a:xfrm>
              <a:off x="2767" y="3097"/>
              <a:ext cx="122" cy="221"/>
            </a:xfrm>
            <a:custGeom>
              <a:avLst/>
              <a:gdLst/>
              <a:ahLst/>
              <a:cxnLst>
                <a:cxn ang="0">
                  <a:pos x="0" y="378"/>
                </a:cxn>
                <a:cxn ang="0">
                  <a:pos x="0" y="378"/>
                </a:cxn>
                <a:cxn ang="0">
                  <a:pos x="246" y="442"/>
                </a:cxn>
                <a:cxn ang="0">
                  <a:pos x="215" y="27"/>
                </a:cxn>
                <a:cxn ang="0">
                  <a:pos x="123" y="0"/>
                </a:cxn>
                <a:cxn ang="0">
                  <a:pos x="0" y="378"/>
                </a:cxn>
              </a:cxnLst>
              <a:rect l="0" t="0" r="r" b="b"/>
              <a:pathLst>
                <a:path w="246" h="442">
                  <a:moveTo>
                    <a:pt x="0" y="378"/>
                  </a:moveTo>
                  <a:lnTo>
                    <a:pt x="0" y="378"/>
                  </a:lnTo>
                  <a:lnTo>
                    <a:pt x="246" y="442"/>
                  </a:lnTo>
                  <a:lnTo>
                    <a:pt x="215" y="27"/>
                  </a:lnTo>
                  <a:lnTo>
                    <a:pt x="123" y="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9" name="Line 1561"/>
            <p:cNvSpPr>
              <a:spLocks noChangeShapeType="1"/>
            </p:cNvSpPr>
            <p:nvPr/>
          </p:nvSpPr>
          <p:spPr bwMode="auto">
            <a:xfrm>
              <a:off x="2767" y="3286"/>
              <a:ext cx="122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0" name="Line 1562"/>
            <p:cNvSpPr>
              <a:spLocks noChangeShapeType="1"/>
            </p:cNvSpPr>
            <p:nvPr/>
          </p:nvSpPr>
          <p:spPr bwMode="auto">
            <a:xfrm flipH="1" flipV="1">
              <a:off x="2828" y="3097"/>
              <a:ext cx="46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1" name="Line 1563"/>
            <p:cNvSpPr>
              <a:spLocks noChangeShapeType="1"/>
            </p:cNvSpPr>
            <p:nvPr/>
          </p:nvSpPr>
          <p:spPr bwMode="auto">
            <a:xfrm flipH="1">
              <a:off x="2767" y="3097"/>
              <a:ext cx="61" cy="1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2" name="Freeform 1564"/>
            <p:cNvSpPr>
              <a:spLocks/>
            </p:cNvSpPr>
            <p:nvPr/>
          </p:nvSpPr>
          <p:spPr bwMode="auto">
            <a:xfrm>
              <a:off x="2828" y="2987"/>
              <a:ext cx="46" cy="124"/>
            </a:xfrm>
            <a:custGeom>
              <a:avLst/>
              <a:gdLst/>
              <a:ahLst/>
              <a:cxnLst>
                <a:cxn ang="0">
                  <a:pos x="0" y="221"/>
                </a:cxn>
                <a:cxn ang="0">
                  <a:pos x="92" y="248"/>
                </a:cxn>
                <a:cxn ang="0">
                  <a:pos x="73" y="0"/>
                </a:cxn>
                <a:cxn ang="0">
                  <a:pos x="73" y="0"/>
                </a:cxn>
                <a:cxn ang="0">
                  <a:pos x="0" y="221"/>
                </a:cxn>
              </a:cxnLst>
              <a:rect l="0" t="0" r="r" b="b"/>
              <a:pathLst>
                <a:path w="92" h="248">
                  <a:moveTo>
                    <a:pt x="0" y="221"/>
                  </a:moveTo>
                  <a:lnTo>
                    <a:pt x="92" y="248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3" name="Line 1565"/>
            <p:cNvSpPr>
              <a:spLocks noChangeShapeType="1"/>
            </p:cNvSpPr>
            <p:nvPr/>
          </p:nvSpPr>
          <p:spPr bwMode="auto">
            <a:xfrm>
              <a:off x="2828" y="3097"/>
              <a:ext cx="46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4" name="Line 1566"/>
            <p:cNvSpPr>
              <a:spLocks noChangeShapeType="1"/>
            </p:cNvSpPr>
            <p:nvPr/>
          </p:nvSpPr>
          <p:spPr bwMode="auto">
            <a:xfrm flipH="1">
              <a:off x="2828" y="2987"/>
              <a:ext cx="36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5" name="Freeform 1567"/>
            <p:cNvSpPr>
              <a:spLocks/>
            </p:cNvSpPr>
            <p:nvPr/>
          </p:nvSpPr>
          <p:spPr bwMode="auto">
            <a:xfrm>
              <a:off x="2988" y="3120"/>
              <a:ext cx="121" cy="279"/>
            </a:xfrm>
            <a:custGeom>
              <a:avLst/>
              <a:gdLst/>
              <a:ahLst/>
              <a:cxnLst>
                <a:cxn ang="0">
                  <a:pos x="50" y="559"/>
                </a:cxn>
                <a:cxn ang="0">
                  <a:pos x="50" y="559"/>
                </a:cxn>
                <a:cxn ang="0">
                  <a:pos x="242" y="292"/>
                </a:cxn>
                <a:cxn ang="0">
                  <a:pos x="23" y="0"/>
                </a:cxn>
                <a:cxn ang="0">
                  <a:pos x="0" y="2"/>
                </a:cxn>
                <a:cxn ang="0">
                  <a:pos x="50" y="559"/>
                </a:cxn>
              </a:cxnLst>
              <a:rect l="0" t="0" r="r" b="b"/>
              <a:pathLst>
                <a:path w="242" h="559">
                  <a:moveTo>
                    <a:pt x="50" y="559"/>
                  </a:moveTo>
                  <a:lnTo>
                    <a:pt x="50" y="559"/>
                  </a:lnTo>
                  <a:lnTo>
                    <a:pt x="242" y="292"/>
                  </a:lnTo>
                  <a:lnTo>
                    <a:pt x="23" y="0"/>
                  </a:lnTo>
                  <a:lnTo>
                    <a:pt x="0" y="2"/>
                  </a:lnTo>
                  <a:lnTo>
                    <a:pt x="50" y="559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6" name="Line 1568"/>
            <p:cNvSpPr>
              <a:spLocks noChangeShapeType="1"/>
            </p:cNvSpPr>
            <p:nvPr/>
          </p:nvSpPr>
          <p:spPr bwMode="auto">
            <a:xfrm flipV="1">
              <a:off x="3013" y="3266"/>
              <a:ext cx="96" cy="1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7" name="Line 1569"/>
            <p:cNvSpPr>
              <a:spLocks noChangeShapeType="1"/>
            </p:cNvSpPr>
            <p:nvPr/>
          </p:nvSpPr>
          <p:spPr bwMode="auto">
            <a:xfrm flipH="1" flipV="1">
              <a:off x="3000" y="3120"/>
              <a:ext cx="109" cy="1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8" name="Line 1570"/>
            <p:cNvSpPr>
              <a:spLocks noChangeShapeType="1"/>
            </p:cNvSpPr>
            <p:nvPr/>
          </p:nvSpPr>
          <p:spPr bwMode="auto">
            <a:xfrm flipH="1">
              <a:off x="2988" y="3120"/>
              <a:ext cx="1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9" name="Freeform 1571"/>
            <p:cNvSpPr>
              <a:spLocks/>
            </p:cNvSpPr>
            <p:nvPr/>
          </p:nvSpPr>
          <p:spPr bwMode="auto">
            <a:xfrm>
              <a:off x="2986" y="3103"/>
              <a:ext cx="14" cy="18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27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36"/>
                </a:cxn>
              </a:cxnLst>
              <a:rect l="0" t="0" r="r" b="b"/>
              <a:pathLst>
                <a:path w="27" h="36">
                  <a:moveTo>
                    <a:pt x="4" y="36"/>
                  </a:moveTo>
                  <a:lnTo>
                    <a:pt x="27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0" name="Line 1572"/>
            <p:cNvSpPr>
              <a:spLocks noChangeShapeType="1"/>
            </p:cNvSpPr>
            <p:nvPr/>
          </p:nvSpPr>
          <p:spPr bwMode="auto">
            <a:xfrm flipV="1">
              <a:off x="2988" y="3120"/>
              <a:ext cx="1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1" name="Line 1573"/>
            <p:cNvSpPr>
              <a:spLocks noChangeShapeType="1"/>
            </p:cNvSpPr>
            <p:nvPr/>
          </p:nvSpPr>
          <p:spPr bwMode="auto">
            <a:xfrm flipH="1" flipV="1">
              <a:off x="2986" y="3103"/>
              <a:ext cx="14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2" name="Freeform 1574"/>
            <p:cNvSpPr>
              <a:spLocks/>
            </p:cNvSpPr>
            <p:nvPr/>
          </p:nvSpPr>
          <p:spPr bwMode="auto">
            <a:xfrm>
              <a:off x="2889" y="3119"/>
              <a:ext cx="124" cy="280"/>
            </a:xfrm>
            <a:custGeom>
              <a:avLst/>
              <a:gdLst/>
              <a:ahLst/>
              <a:cxnLst>
                <a:cxn ang="0">
                  <a:pos x="248" y="561"/>
                </a:cxn>
                <a:cxn ang="0">
                  <a:pos x="248" y="561"/>
                </a:cxn>
                <a:cxn ang="0">
                  <a:pos x="0" y="398"/>
                </a:cxn>
                <a:cxn ang="0">
                  <a:pos x="178" y="0"/>
                </a:cxn>
                <a:cxn ang="0">
                  <a:pos x="198" y="4"/>
                </a:cxn>
                <a:cxn ang="0">
                  <a:pos x="248" y="561"/>
                </a:cxn>
              </a:cxnLst>
              <a:rect l="0" t="0" r="r" b="b"/>
              <a:pathLst>
                <a:path w="248" h="561">
                  <a:moveTo>
                    <a:pt x="248" y="561"/>
                  </a:moveTo>
                  <a:lnTo>
                    <a:pt x="248" y="561"/>
                  </a:lnTo>
                  <a:lnTo>
                    <a:pt x="0" y="398"/>
                  </a:lnTo>
                  <a:lnTo>
                    <a:pt x="178" y="0"/>
                  </a:lnTo>
                  <a:lnTo>
                    <a:pt x="198" y="4"/>
                  </a:lnTo>
                  <a:lnTo>
                    <a:pt x="248" y="561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3" name="Line 1575"/>
            <p:cNvSpPr>
              <a:spLocks noChangeShapeType="1"/>
            </p:cNvSpPr>
            <p:nvPr/>
          </p:nvSpPr>
          <p:spPr bwMode="auto">
            <a:xfrm flipH="1" flipV="1">
              <a:off x="2889" y="3318"/>
              <a:ext cx="124" cy="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4" name="Line 1576"/>
            <p:cNvSpPr>
              <a:spLocks noChangeShapeType="1"/>
            </p:cNvSpPr>
            <p:nvPr/>
          </p:nvSpPr>
          <p:spPr bwMode="auto">
            <a:xfrm flipV="1">
              <a:off x="2889" y="3119"/>
              <a:ext cx="90" cy="19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5" name="Line 1577"/>
            <p:cNvSpPr>
              <a:spLocks noChangeShapeType="1"/>
            </p:cNvSpPr>
            <p:nvPr/>
          </p:nvSpPr>
          <p:spPr bwMode="auto">
            <a:xfrm>
              <a:off x="2979" y="3119"/>
              <a:ext cx="9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6" name="Freeform 1578"/>
            <p:cNvSpPr>
              <a:spLocks/>
            </p:cNvSpPr>
            <p:nvPr/>
          </p:nvSpPr>
          <p:spPr bwMode="auto">
            <a:xfrm>
              <a:off x="2979" y="3103"/>
              <a:ext cx="9" cy="18"/>
            </a:xfrm>
            <a:custGeom>
              <a:avLst/>
              <a:gdLst/>
              <a:ahLst/>
              <a:cxnLst>
                <a:cxn ang="0">
                  <a:pos x="20" y="36"/>
                </a:cxn>
                <a:cxn ang="0">
                  <a:pos x="0" y="3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36"/>
                </a:cxn>
              </a:cxnLst>
              <a:rect l="0" t="0" r="r" b="b"/>
              <a:pathLst>
                <a:path w="20" h="36">
                  <a:moveTo>
                    <a:pt x="20" y="36"/>
                  </a:moveTo>
                  <a:lnTo>
                    <a:pt x="0" y="3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3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7" name="Line 1579"/>
            <p:cNvSpPr>
              <a:spLocks noChangeShapeType="1"/>
            </p:cNvSpPr>
            <p:nvPr/>
          </p:nvSpPr>
          <p:spPr bwMode="auto">
            <a:xfrm flipH="1" flipV="1">
              <a:off x="2979" y="3119"/>
              <a:ext cx="9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8" name="Line 1580"/>
            <p:cNvSpPr>
              <a:spLocks noChangeShapeType="1"/>
            </p:cNvSpPr>
            <p:nvPr/>
          </p:nvSpPr>
          <p:spPr bwMode="auto">
            <a:xfrm flipV="1">
              <a:off x="2979" y="3103"/>
              <a:ext cx="7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9" name="Freeform 1581"/>
            <p:cNvSpPr>
              <a:spLocks/>
            </p:cNvSpPr>
            <p:nvPr/>
          </p:nvSpPr>
          <p:spPr bwMode="auto">
            <a:xfrm>
              <a:off x="1344" y="2679"/>
              <a:ext cx="101" cy="6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6" y="0"/>
                </a:cxn>
                <a:cxn ang="0">
                  <a:pos x="201" y="40"/>
                </a:cxn>
                <a:cxn ang="0">
                  <a:pos x="0" y="134"/>
                </a:cxn>
                <a:cxn ang="0">
                  <a:pos x="0" y="134"/>
                </a:cxn>
              </a:cxnLst>
              <a:rect l="0" t="0" r="r" b="b"/>
              <a:pathLst>
                <a:path w="201" h="134">
                  <a:moveTo>
                    <a:pt x="0" y="134"/>
                  </a:moveTo>
                  <a:lnTo>
                    <a:pt x="6" y="0"/>
                  </a:lnTo>
                  <a:lnTo>
                    <a:pt x="201" y="40"/>
                  </a:lnTo>
                  <a:lnTo>
                    <a:pt x="0" y="134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0" name="Freeform 1582"/>
            <p:cNvSpPr>
              <a:spLocks/>
            </p:cNvSpPr>
            <p:nvPr/>
          </p:nvSpPr>
          <p:spPr bwMode="auto">
            <a:xfrm>
              <a:off x="1344" y="2679"/>
              <a:ext cx="101" cy="67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05" y="21"/>
                </a:cxn>
                <a:cxn ang="0">
                  <a:pos x="3" y="0"/>
                </a:cxn>
              </a:cxnLst>
              <a:rect l="0" t="0" r="r" b="b"/>
              <a:pathLst>
                <a:path w="105" h="70">
                  <a:moveTo>
                    <a:pt x="0" y="70"/>
                  </a:moveTo>
                  <a:lnTo>
                    <a:pt x="105" y="21"/>
                  </a:lnTo>
                  <a:lnTo>
                    <a:pt x="3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1" name="Freeform 1583"/>
            <p:cNvSpPr>
              <a:spLocks/>
            </p:cNvSpPr>
            <p:nvPr/>
          </p:nvSpPr>
          <p:spPr bwMode="auto">
            <a:xfrm>
              <a:off x="1246" y="2744"/>
              <a:ext cx="13" cy="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19"/>
                </a:cxn>
                <a:cxn ang="0">
                  <a:pos x="27" y="17"/>
                </a:cxn>
                <a:cxn ang="0">
                  <a:pos x="25" y="0"/>
                </a:cxn>
                <a:cxn ang="0">
                  <a:pos x="0" y="19"/>
                </a:cxn>
              </a:cxnLst>
              <a:rect l="0" t="0" r="r" b="b"/>
              <a:pathLst>
                <a:path w="27" h="19">
                  <a:moveTo>
                    <a:pt x="0" y="19"/>
                  </a:moveTo>
                  <a:lnTo>
                    <a:pt x="0" y="19"/>
                  </a:lnTo>
                  <a:lnTo>
                    <a:pt x="27" y="17"/>
                  </a:lnTo>
                  <a:lnTo>
                    <a:pt x="25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2" name="Line 1584"/>
            <p:cNvSpPr>
              <a:spLocks noChangeShapeType="1"/>
            </p:cNvSpPr>
            <p:nvPr/>
          </p:nvSpPr>
          <p:spPr bwMode="auto">
            <a:xfrm flipV="1">
              <a:off x="1246" y="2752"/>
              <a:ext cx="1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3" name="Line 1585"/>
            <p:cNvSpPr>
              <a:spLocks noChangeShapeType="1"/>
            </p:cNvSpPr>
            <p:nvPr/>
          </p:nvSpPr>
          <p:spPr bwMode="auto">
            <a:xfrm flipH="1" flipV="1">
              <a:off x="1258" y="2744"/>
              <a:ext cx="1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4" name="Line 1586"/>
            <p:cNvSpPr>
              <a:spLocks noChangeShapeType="1"/>
            </p:cNvSpPr>
            <p:nvPr/>
          </p:nvSpPr>
          <p:spPr bwMode="auto">
            <a:xfrm flipH="1">
              <a:off x="1246" y="2744"/>
              <a:ext cx="12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5" name="Freeform 1587"/>
            <p:cNvSpPr>
              <a:spLocks/>
            </p:cNvSpPr>
            <p:nvPr/>
          </p:nvSpPr>
          <p:spPr bwMode="auto">
            <a:xfrm>
              <a:off x="1258" y="2679"/>
              <a:ext cx="89" cy="73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2" y="148"/>
                </a:cxn>
                <a:cxn ang="0">
                  <a:pos x="171" y="134"/>
                </a:cxn>
                <a:cxn ang="0">
                  <a:pos x="177" y="0"/>
                </a:cxn>
                <a:cxn ang="0">
                  <a:pos x="177" y="0"/>
                </a:cxn>
                <a:cxn ang="0">
                  <a:pos x="0" y="131"/>
                </a:cxn>
              </a:cxnLst>
              <a:rect l="0" t="0" r="r" b="b"/>
              <a:pathLst>
                <a:path w="177" h="148">
                  <a:moveTo>
                    <a:pt x="0" y="131"/>
                  </a:moveTo>
                  <a:lnTo>
                    <a:pt x="2" y="148"/>
                  </a:lnTo>
                  <a:lnTo>
                    <a:pt x="171" y="134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6" name="Line 1588"/>
            <p:cNvSpPr>
              <a:spLocks noChangeShapeType="1"/>
            </p:cNvSpPr>
            <p:nvPr/>
          </p:nvSpPr>
          <p:spPr bwMode="auto">
            <a:xfrm>
              <a:off x="1258" y="2744"/>
              <a:ext cx="1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7" name="Line 1589"/>
            <p:cNvSpPr>
              <a:spLocks noChangeShapeType="1"/>
            </p:cNvSpPr>
            <p:nvPr/>
          </p:nvSpPr>
          <p:spPr bwMode="auto">
            <a:xfrm flipV="1">
              <a:off x="1259" y="2746"/>
              <a:ext cx="85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8" name="Line 1590"/>
            <p:cNvSpPr>
              <a:spLocks noChangeShapeType="1"/>
            </p:cNvSpPr>
            <p:nvPr/>
          </p:nvSpPr>
          <p:spPr bwMode="auto">
            <a:xfrm flipH="1">
              <a:off x="1258" y="2679"/>
              <a:ext cx="89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9" name="Freeform 1591"/>
            <p:cNvSpPr>
              <a:spLocks/>
            </p:cNvSpPr>
            <p:nvPr/>
          </p:nvSpPr>
          <p:spPr bwMode="auto">
            <a:xfrm>
              <a:off x="1344" y="2699"/>
              <a:ext cx="202" cy="103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201" y="208"/>
                </a:cxn>
                <a:cxn ang="0">
                  <a:pos x="403" y="114"/>
                </a:cxn>
                <a:cxn ang="0">
                  <a:pos x="201" y="0"/>
                </a:cxn>
                <a:cxn ang="0">
                  <a:pos x="0" y="94"/>
                </a:cxn>
              </a:cxnLst>
              <a:rect l="0" t="0" r="r" b="b"/>
              <a:pathLst>
                <a:path w="403" h="208">
                  <a:moveTo>
                    <a:pt x="0" y="94"/>
                  </a:moveTo>
                  <a:lnTo>
                    <a:pt x="201" y="208"/>
                  </a:lnTo>
                  <a:lnTo>
                    <a:pt x="403" y="114"/>
                  </a:lnTo>
                  <a:lnTo>
                    <a:pt x="201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0" name="Freeform 1592"/>
            <p:cNvSpPr>
              <a:spLocks/>
            </p:cNvSpPr>
            <p:nvPr/>
          </p:nvSpPr>
          <p:spPr bwMode="auto">
            <a:xfrm>
              <a:off x="1546" y="2780"/>
              <a:ext cx="102" cy="106"/>
            </a:xfrm>
            <a:custGeom>
              <a:avLst/>
              <a:gdLst/>
              <a:ahLst/>
              <a:cxnLst>
                <a:cxn ang="0">
                  <a:pos x="2" y="211"/>
                </a:cxn>
                <a:cxn ang="0">
                  <a:pos x="2" y="211"/>
                </a:cxn>
                <a:cxn ang="0">
                  <a:pos x="203" y="117"/>
                </a:cxn>
                <a:cxn ang="0">
                  <a:pos x="58" y="0"/>
                </a:cxn>
                <a:cxn ang="0">
                  <a:pos x="0" y="13"/>
                </a:cxn>
                <a:cxn ang="0">
                  <a:pos x="2" y="211"/>
                </a:cxn>
              </a:cxnLst>
              <a:rect l="0" t="0" r="r" b="b"/>
              <a:pathLst>
                <a:path w="203" h="211">
                  <a:moveTo>
                    <a:pt x="2" y="211"/>
                  </a:moveTo>
                  <a:lnTo>
                    <a:pt x="2" y="211"/>
                  </a:lnTo>
                  <a:lnTo>
                    <a:pt x="203" y="117"/>
                  </a:lnTo>
                  <a:lnTo>
                    <a:pt x="58" y="0"/>
                  </a:lnTo>
                  <a:lnTo>
                    <a:pt x="0" y="13"/>
                  </a:lnTo>
                  <a:lnTo>
                    <a:pt x="2" y="211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1" name="Line 1593"/>
            <p:cNvSpPr>
              <a:spLocks noChangeShapeType="1"/>
            </p:cNvSpPr>
            <p:nvPr/>
          </p:nvSpPr>
          <p:spPr bwMode="auto">
            <a:xfrm flipV="1">
              <a:off x="1547" y="2839"/>
              <a:ext cx="101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2" name="Line 1594"/>
            <p:cNvSpPr>
              <a:spLocks noChangeShapeType="1"/>
            </p:cNvSpPr>
            <p:nvPr/>
          </p:nvSpPr>
          <p:spPr bwMode="auto">
            <a:xfrm flipH="1" flipV="1">
              <a:off x="1575" y="2780"/>
              <a:ext cx="73" cy="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3" name="Line 1595"/>
            <p:cNvSpPr>
              <a:spLocks noChangeShapeType="1"/>
            </p:cNvSpPr>
            <p:nvPr/>
          </p:nvSpPr>
          <p:spPr bwMode="auto">
            <a:xfrm flipH="1">
              <a:off x="1546" y="2780"/>
              <a:ext cx="2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4" name="Freeform 1596"/>
            <p:cNvSpPr>
              <a:spLocks/>
            </p:cNvSpPr>
            <p:nvPr/>
          </p:nvSpPr>
          <p:spPr bwMode="auto">
            <a:xfrm>
              <a:off x="1546" y="2755"/>
              <a:ext cx="29" cy="32"/>
            </a:xfrm>
            <a:custGeom>
              <a:avLst/>
              <a:gdLst/>
              <a:ahLst/>
              <a:cxnLst>
                <a:cxn ang="0">
                  <a:pos x="2" y="63"/>
                </a:cxn>
                <a:cxn ang="0">
                  <a:pos x="60" y="5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63"/>
                </a:cxn>
              </a:cxnLst>
              <a:rect l="0" t="0" r="r" b="b"/>
              <a:pathLst>
                <a:path w="60" h="63">
                  <a:moveTo>
                    <a:pt x="2" y="63"/>
                  </a:moveTo>
                  <a:lnTo>
                    <a:pt x="60" y="5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6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5" name="Line 1597"/>
            <p:cNvSpPr>
              <a:spLocks noChangeShapeType="1"/>
            </p:cNvSpPr>
            <p:nvPr/>
          </p:nvSpPr>
          <p:spPr bwMode="auto">
            <a:xfrm flipV="1">
              <a:off x="1546" y="2780"/>
              <a:ext cx="2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6" name="Line 1598"/>
            <p:cNvSpPr>
              <a:spLocks noChangeShapeType="1"/>
            </p:cNvSpPr>
            <p:nvPr/>
          </p:nvSpPr>
          <p:spPr bwMode="auto">
            <a:xfrm flipH="1" flipV="1">
              <a:off x="1546" y="2755"/>
              <a:ext cx="29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7" name="Freeform 1599"/>
            <p:cNvSpPr>
              <a:spLocks/>
            </p:cNvSpPr>
            <p:nvPr/>
          </p:nvSpPr>
          <p:spPr bwMode="auto">
            <a:xfrm>
              <a:off x="1451" y="2787"/>
              <a:ext cx="96" cy="99"/>
            </a:xfrm>
            <a:custGeom>
              <a:avLst/>
              <a:gdLst/>
              <a:ahLst/>
              <a:cxnLst>
                <a:cxn ang="0">
                  <a:pos x="192" y="198"/>
                </a:cxn>
                <a:cxn ang="0">
                  <a:pos x="192" y="198"/>
                </a:cxn>
                <a:cxn ang="0">
                  <a:pos x="0" y="44"/>
                </a:cxn>
                <a:cxn ang="0">
                  <a:pos x="190" y="0"/>
                </a:cxn>
                <a:cxn ang="0">
                  <a:pos x="192" y="198"/>
                </a:cxn>
              </a:cxnLst>
              <a:rect l="0" t="0" r="r" b="b"/>
              <a:pathLst>
                <a:path w="192" h="198">
                  <a:moveTo>
                    <a:pt x="192" y="198"/>
                  </a:moveTo>
                  <a:lnTo>
                    <a:pt x="192" y="198"/>
                  </a:lnTo>
                  <a:lnTo>
                    <a:pt x="0" y="44"/>
                  </a:lnTo>
                  <a:lnTo>
                    <a:pt x="190" y="0"/>
                  </a:lnTo>
                  <a:lnTo>
                    <a:pt x="192" y="198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8" name="Line 1600"/>
            <p:cNvSpPr>
              <a:spLocks noChangeShapeType="1"/>
            </p:cNvSpPr>
            <p:nvPr/>
          </p:nvSpPr>
          <p:spPr bwMode="auto">
            <a:xfrm flipH="1" flipV="1">
              <a:off x="1451" y="2809"/>
              <a:ext cx="96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9" name="Line 1601"/>
            <p:cNvSpPr>
              <a:spLocks noChangeShapeType="1"/>
            </p:cNvSpPr>
            <p:nvPr/>
          </p:nvSpPr>
          <p:spPr bwMode="auto">
            <a:xfrm flipV="1">
              <a:off x="1451" y="2787"/>
              <a:ext cx="95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0" name="Freeform 1602"/>
            <p:cNvSpPr>
              <a:spLocks/>
            </p:cNvSpPr>
            <p:nvPr/>
          </p:nvSpPr>
          <p:spPr bwMode="auto">
            <a:xfrm>
              <a:off x="1445" y="2755"/>
              <a:ext cx="101" cy="54"/>
            </a:xfrm>
            <a:custGeom>
              <a:avLst/>
              <a:gdLst/>
              <a:ahLst/>
              <a:cxnLst>
                <a:cxn ang="0">
                  <a:pos x="204" y="63"/>
                </a:cxn>
                <a:cxn ang="0">
                  <a:pos x="14" y="107"/>
                </a:cxn>
                <a:cxn ang="0">
                  <a:pos x="0" y="94"/>
                </a:cxn>
                <a:cxn ang="0">
                  <a:pos x="202" y="0"/>
                </a:cxn>
                <a:cxn ang="0">
                  <a:pos x="202" y="0"/>
                </a:cxn>
                <a:cxn ang="0">
                  <a:pos x="204" y="63"/>
                </a:cxn>
              </a:cxnLst>
              <a:rect l="0" t="0" r="r" b="b"/>
              <a:pathLst>
                <a:path w="204" h="107">
                  <a:moveTo>
                    <a:pt x="204" y="63"/>
                  </a:moveTo>
                  <a:lnTo>
                    <a:pt x="14" y="107"/>
                  </a:lnTo>
                  <a:lnTo>
                    <a:pt x="0" y="94"/>
                  </a:lnTo>
                  <a:lnTo>
                    <a:pt x="202" y="0"/>
                  </a:lnTo>
                  <a:lnTo>
                    <a:pt x="202" y="0"/>
                  </a:lnTo>
                  <a:lnTo>
                    <a:pt x="204" y="6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1" name="Line 1603"/>
            <p:cNvSpPr>
              <a:spLocks noChangeShapeType="1"/>
            </p:cNvSpPr>
            <p:nvPr/>
          </p:nvSpPr>
          <p:spPr bwMode="auto">
            <a:xfrm flipH="1">
              <a:off x="1451" y="2787"/>
              <a:ext cx="95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2" name="Line 1604"/>
            <p:cNvSpPr>
              <a:spLocks noChangeShapeType="1"/>
            </p:cNvSpPr>
            <p:nvPr/>
          </p:nvSpPr>
          <p:spPr bwMode="auto">
            <a:xfrm flipH="1" flipV="1">
              <a:off x="1445" y="2802"/>
              <a:ext cx="6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3" name="Line 1605"/>
            <p:cNvSpPr>
              <a:spLocks noChangeShapeType="1"/>
            </p:cNvSpPr>
            <p:nvPr/>
          </p:nvSpPr>
          <p:spPr bwMode="auto">
            <a:xfrm flipV="1">
              <a:off x="1445" y="2755"/>
              <a:ext cx="101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4" name="Freeform 1606"/>
            <p:cNvSpPr>
              <a:spLocks/>
            </p:cNvSpPr>
            <p:nvPr/>
          </p:nvSpPr>
          <p:spPr bwMode="auto">
            <a:xfrm>
              <a:off x="1547" y="2839"/>
              <a:ext cx="206" cy="135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209" y="270"/>
                </a:cxn>
                <a:cxn ang="0">
                  <a:pos x="411" y="178"/>
                </a:cxn>
                <a:cxn ang="0">
                  <a:pos x="201" y="0"/>
                </a:cxn>
                <a:cxn ang="0">
                  <a:pos x="0" y="94"/>
                </a:cxn>
              </a:cxnLst>
              <a:rect l="0" t="0" r="r" b="b"/>
              <a:pathLst>
                <a:path w="411" h="270">
                  <a:moveTo>
                    <a:pt x="0" y="94"/>
                  </a:moveTo>
                  <a:lnTo>
                    <a:pt x="209" y="270"/>
                  </a:lnTo>
                  <a:lnTo>
                    <a:pt x="411" y="178"/>
                  </a:lnTo>
                  <a:lnTo>
                    <a:pt x="201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5" name="Freeform 1607"/>
            <p:cNvSpPr>
              <a:spLocks/>
            </p:cNvSpPr>
            <p:nvPr/>
          </p:nvSpPr>
          <p:spPr bwMode="auto">
            <a:xfrm>
              <a:off x="1652" y="2928"/>
              <a:ext cx="206" cy="115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213" y="231"/>
                </a:cxn>
                <a:cxn ang="0">
                  <a:pos x="413" y="140"/>
                </a:cxn>
                <a:cxn ang="0">
                  <a:pos x="202" y="0"/>
                </a:cxn>
                <a:cxn ang="0">
                  <a:pos x="0" y="92"/>
                </a:cxn>
              </a:cxnLst>
              <a:rect l="0" t="0" r="r" b="b"/>
              <a:pathLst>
                <a:path w="413" h="231">
                  <a:moveTo>
                    <a:pt x="0" y="92"/>
                  </a:moveTo>
                  <a:lnTo>
                    <a:pt x="213" y="231"/>
                  </a:lnTo>
                  <a:lnTo>
                    <a:pt x="413" y="140"/>
                  </a:lnTo>
                  <a:lnTo>
                    <a:pt x="202" y="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6" name="Freeform 1608"/>
            <p:cNvSpPr>
              <a:spLocks/>
            </p:cNvSpPr>
            <p:nvPr/>
          </p:nvSpPr>
          <p:spPr bwMode="auto">
            <a:xfrm>
              <a:off x="1759" y="2998"/>
              <a:ext cx="206" cy="107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215" y="213"/>
                </a:cxn>
                <a:cxn ang="0">
                  <a:pos x="413" y="123"/>
                </a:cxn>
                <a:cxn ang="0">
                  <a:pos x="200" y="0"/>
                </a:cxn>
                <a:cxn ang="0">
                  <a:pos x="0" y="91"/>
                </a:cxn>
              </a:cxnLst>
              <a:rect l="0" t="0" r="r" b="b"/>
              <a:pathLst>
                <a:path w="413" h="213">
                  <a:moveTo>
                    <a:pt x="0" y="91"/>
                  </a:moveTo>
                  <a:lnTo>
                    <a:pt x="215" y="213"/>
                  </a:lnTo>
                  <a:lnTo>
                    <a:pt x="413" y="123"/>
                  </a:lnTo>
                  <a:lnTo>
                    <a:pt x="200" y="0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7" name="Freeform 1609"/>
            <p:cNvSpPr>
              <a:spLocks/>
            </p:cNvSpPr>
            <p:nvPr/>
          </p:nvSpPr>
          <p:spPr bwMode="auto">
            <a:xfrm>
              <a:off x="1866" y="3060"/>
              <a:ext cx="208" cy="9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17" y="200"/>
                </a:cxn>
                <a:cxn ang="0">
                  <a:pos x="417" y="110"/>
                </a:cxn>
                <a:cxn ang="0">
                  <a:pos x="198" y="0"/>
                </a:cxn>
                <a:cxn ang="0">
                  <a:pos x="0" y="90"/>
                </a:cxn>
              </a:cxnLst>
              <a:rect l="0" t="0" r="r" b="b"/>
              <a:pathLst>
                <a:path w="417" h="200">
                  <a:moveTo>
                    <a:pt x="0" y="90"/>
                  </a:moveTo>
                  <a:lnTo>
                    <a:pt x="217" y="200"/>
                  </a:lnTo>
                  <a:lnTo>
                    <a:pt x="417" y="110"/>
                  </a:lnTo>
                  <a:lnTo>
                    <a:pt x="198" y="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8" name="Freeform 1610"/>
            <p:cNvSpPr>
              <a:spLocks/>
            </p:cNvSpPr>
            <p:nvPr/>
          </p:nvSpPr>
          <p:spPr bwMode="auto">
            <a:xfrm>
              <a:off x="1975" y="3114"/>
              <a:ext cx="209" cy="8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1" y="159"/>
                </a:cxn>
                <a:cxn ang="0">
                  <a:pos x="419" y="63"/>
                </a:cxn>
                <a:cxn ang="0">
                  <a:pos x="200" y="0"/>
                </a:cxn>
                <a:cxn ang="0">
                  <a:pos x="0" y="90"/>
                </a:cxn>
              </a:cxnLst>
              <a:rect l="0" t="0" r="r" b="b"/>
              <a:pathLst>
                <a:path w="419" h="159">
                  <a:moveTo>
                    <a:pt x="0" y="90"/>
                  </a:moveTo>
                  <a:lnTo>
                    <a:pt x="221" y="159"/>
                  </a:lnTo>
                  <a:lnTo>
                    <a:pt x="419" y="63"/>
                  </a:lnTo>
                  <a:lnTo>
                    <a:pt x="200" y="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099" name="Freeform 1611"/>
          <p:cNvSpPr>
            <a:spLocks/>
          </p:cNvSpPr>
          <p:nvPr/>
        </p:nvSpPr>
        <p:spPr bwMode="auto">
          <a:xfrm>
            <a:off x="3309938" y="4994275"/>
            <a:ext cx="334962" cy="131763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25" y="165"/>
              </a:cxn>
              <a:cxn ang="0">
                <a:pos x="422" y="61"/>
              </a:cxn>
              <a:cxn ang="0">
                <a:pos x="198" y="0"/>
              </a:cxn>
              <a:cxn ang="0">
                <a:pos x="0" y="96"/>
              </a:cxn>
            </a:cxnLst>
            <a:rect l="0" t="0" r="r" b="b"/>
            <a:pathLst>
              <a:path w="422" h="165">
                <a:moveTo>
                  <a:pt x="0" y="96"/>
                </a:moveTo>
                <a:lnTo>
                  <a:pt x="225" y="165"/>
                </a:lnTo>
                <a:lnTo>
                  <a:pt x="422" y="61"/>
                </a:lnTo>
                <a:lnTo>
                  <a:pt x="198" y="0"/>
                </a:lnTo>
                <a:lnTo>
                  <a:pt x="0" y="96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0" name="Freeform 1612"/>
          <p:cNvSpPr>
            <a:spLocks/>
          </p:cNvSpPr>
          <p:nvPr/>
        </p:nvSpPr>
        <p:spPr bwMode="auto">
          <a:xfrm>
            <a:off x="3487738" y="5043488"/>
            <a:ext cx="338137" cy="136525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230" y="173"/>
              </a:cxn>
              <a:cxn ang="0">
                <a:pos x="426" y="66"/>
              </a:cxn>
              <a:cxn ang="0">
                <a:pos x="197" y="0"/>
              </a:cxn>
              <a:cxn ang="0">
                <a:pos x="0" y="104"/>
              </a:cxn>
            </a:cxnLst>
            <a:rect l="0" t="0" r="r" b="b"/>
            <a:pathLst>
              <a:path w="426" h="173">
                <a:moveTo>
                  <a:pt x="0" y="104"/>
                </a:moveTo>
                <a:lnTo>
                  <a:pt x="230" y="173"/>
                </a:lnTo>
                <a:lnTo>
                  <a:pt x="426" y="66"/>
                </a:lnTo>
                <a:lnTo>
                  <a:pt x="197" y="0"/>
                </a:lnTo>
                <a:lnTo>
                  <a:pt x="0" y="104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1" name="Freeform 1613"/>
          <p:cNvSpPr>
            <a:spLocks/>
          </p:cNvSpPr>
          <p:nvPr/>
        </p:nvSpPr>
        <p:spPr bwMode="auto">
          <a:xfrm>
            <a:off x="3671888" y="5094288"/>
            <a:ext cx="341312" cy="144462"/>
          </a:xfrm>
          <a:custGeom>
            <a:avLst/>
            <a:gdLst/>
            <a:ahLst/>
            <a:cxnLst>
              <a:cxn ang="0">
                <a:pos x="0" y="107"/>
              </a:cxn>
              <a:cxn ang="0">
                <a:pos x="232" y="180"/>
              </a:cxn>
              <a:cxn ang="0">
                <a:pos x="430" y="32"/>
              </a:cxn>
              <a:cxn ang="0">
                <a:pos x="196" y="0"/>
              </a:cxn>
              <a:cxn ang="0">
                <a:pos x="0" y="107"/>
              </a:cxn>
            </a:cxnLst>
            <a:rect l="0" t="0" r="r" b="b"/>
            <a:pathLst>
              <a:path w="430" h="180">
                <a:moveTo>
                  <a:pt x="0" y="107"/>
                </a:moveTo>
                <a:lnTo>
                  <a:pt x="232" y="180"/>
                </a:lnTo>
                <a:lnTo>
                  <a:pt x="430" y="32"/>
                </a:lnTo>
                <a:lnTo>
                  <a:pt x="196" y="0"/>
                </a:lnTo>
                <a:lnTo>
                  <a:pt x="0" y="107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2" name="Freeform 1614"/>
          <p:cNvSpPr>
            <a:spLocks/>
          </p:cNvSpPr>
          <p:nvPr/>
        </p:nvSpPr>
        <p:spPr bwMode="auto">
          <a:xfrm>
            <a:off x="3856038" y="5121275"/>
            <a:ext cx="344487" cy="173038"/>
          </a:xfrm>
          <a:custGeom>
            <a:avLst/>
            <a:gdLst/>
            <a:ahLst/>
            <a:cxnLst>
              <a:cxn ang="0">
                <a:pos x="0" y="148"/>
              </a:cxn>
              <a:cxn ang="0">
                <a:pos x="238" y="219"/>
              </a:cxn>
              <a:cxn ang="0">
                <a:pos x="434" y="77"/>
              </a:cxn>
              <a:cxn ang="0">
                <a:pos x="198" y="0"/>
              </a:cxn>
              <a:cxn ang="0">
                <a:pos x="0" y="148"/>
              </a:cxn>
            </a:cxnLst>
            <a:rect l="0" t="0" r="r" b="b"/>
            <a:pathLst>
              <a:path w="434" h="219">
                <a:moveTo>
                  <a:pt x="0" y="148"/>
                </a:moveTo>
                <a:lnTo>
                  <a:pt x="238" y="219"/>
                </a:lnTo>
                <a:lnTo>
                  <a:pt x="434" y="77"/>
                </a:lnTo>
                <a:lnTo>
                  <a:pt x="198" y="0"/>
                </a:lnTo>
                <a:lnTo>
                  <a:pt x="0" y="148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3" name="Freeform 1615"/>
          <p:cNvSpPr>
            <a:spLocks/>
          </p:cNvSpPr>
          <p:nvPr/>
        </p:nvSpPr>
        <p:spPr bwMode="auto">
          <a:xfrm>
            <a:off x="4044950" y="5181600"/>
            <a:ext cx="347663" cy="173038"/>
          </a:xfrm>
          <a:custGeom>
            <a:avLst/>
            <a:gdLst/>
            <a:ahLst/>
            <a:cxnLst>
              <a:cxn ang="0">
                <a:pos x="0" y="142"/>
              </a:cxn>
              <a:cxn ang="0">
                <a:pos x="242" y="217"/>
              </a:cxn>
              <a:cxn ang="0">
                <a:pos x="438" y="44"/>
              </a:cxn>
              <a:cxn ang="0">
                <a:pos x="196" y="0"/>
              </a:cxn>
              <a:cxn ang="0">
                <a:pos x="0" y="142"/>
              </a:cxn>
            </a:cxnLst>
            <a:rect l="0" t="0" r="r" b="b"/>
            <a:pathLst>
              <a:path w="438" h="217">
                <a:moveTo>
                  <a:pt x="0" y="142"/>
                </a:moveTo>
                <a:lnTo>
                  <a:pt x="242" y="217"/>
                </a:lnTo>
                <a:lnTo>
                  <a:pt x="438" y="44"/>
                </a:lnTo>
                <a:lnTo>
                  <a:pt x="196" y="0"/>
                </a:lnTo>
                <a:lnTo>
                  <a:pt x="0" y="142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4" name="Freeform 1616"/>
          <p:cNvSpPr>
            <a:spLocks/>
          </p:cNvSpPr>
          <p:nvPr/>
        </p:nvSpPr>
        <p:spPr bwMode="auto">
          <a:xfrm>
            <a:off x="4237038" y="5216525"/>
            <a:ext cx="349250" cy="198438"/>
          </a:xfrm>
          <a:custGeom>
            <a:avLst/>
            <a:gdLst/>
            <a:ahLst/>
            <a:cxnLst>
              <a:cxn ang="0">
                <a:pos x="0" y="173"/>
              </a:cxn>
              <a:cxn ang="0">
                <a:pos x="246" y="250"/>
              </a:cxn>
              <a:cxn ang="0">
                <a:pos x="442" y="64"/>
              </a:cxn>
              <a:cxn ang="0">
                <a:pos x="196" y="0"/>
              </a:cxn>
              <a:cxn ang="0">
                <a:pos x="0" y="173"/>
              </a:cxn>
            </a:cxnLst>
            <a:rect l="0" t="0" r="r" b="b"/>
            <a:pathLst>
              <a:path w="442" h="250">
                <a:moveTo>
                  <a:pt x="0" y="173"/>
                </a:moveTo>
                <a:lnTo>
                  <a:pt x="246" y="250"/>
                </a:lnTo>
                <a:lnTo>
                  <a:pt x="442" y="64"/>
                </a:lnTo>
                <a:lnTo>
                  <a:pt x="196" y="0"/>
                </a:lnTo>
                <a:lnTo>
                  <a:pt x="0" y="173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5" name="Freeform 1617"/>
          <p:cNvSpPr>
            <a:spLocks/>
          </p:cNvSpPr>
          <p:nvPr/>
        </p:nvSpPr>
        <p:spPr bwMode="auto">
          <a:xfrm>
            <a:off x="4432300" y="5267325"/>
            <a:ext cx="350838" cy="211138"/>
          </a:xfrm>
          <a:custGeom>
            <a:avLst/>
            <a:gdLst/>
            <a:ahLst/>
            <a:cxnLst>
              <a:cxn ang="0">
                <a:pos x="0" y="186"/>
              </a:cxn>
              <a:cxn ang="0">
                <a:pos x="252" y="267"/>
              </a:cxn>
              <a:cxn ang="0">
                <a:pos x="444" y="163"/>
              </a:cxn>
              <a:cxn ang="0">
                <a:pos x="196" y="0"/>
              </a:cxn>
              <a:cxn ang="0">
                <a:pos x="0" y="186"/>
              </a:cxn>
            </a:cxnLst>
            <a:rect l="0" t="0" r="r" b="b"/>
            <a:pathLst>
              <a:path w="444" h="267">
                <a:moveTo>
                  <a:pt x="0" y="186"/>
                </a:moveTo>
                <a:lnTo>
                  <a:pt x="252" y="267"/>
                </a:lnTo>
                <a:lnTo>
                  <a:pt x="444" y="163"/>
                </a:lnTo>
                <a:lnTo>
                  <a:pt x="196" y="0"/>
                </a:lnTo>
                <a:lnTo>
                  <a:pt x="0" y="186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6" name="Freeform 1618"/>
          <p:cNvSpPr>
            <a:spLocks/>
          </p:cNvSpPr>
          <p:nvPr/>
        </p:nvSpPr>
        <p:spPr bwMode="auto">
          <a:xfrm>
            <a:off x="1812925" y="4368800"/>
            <a:ext cx="185738" cy="57150"/>
          </a:xfrm>
          <a:custGeom>
            <a:avLst/>
            <a:gdLst/>
            <a:ahLst/>
            <a:cxnLst>
              <a:cxn ang="0">
                <a:pos x="207" y="2"/>
              </a:cxn>
              <a:cxn ang="0">
                <a:pos x="207" y="2"/>
              </a:cxn>
              <a:cxn ang="0">
                <a:pos x="0" y="71"/>
              </a:cxn>
              <a:cxn ang="0">
                <a:pos x="55" y="59"/>
              </a:cxn>
              <a:cxn ang="0">
                <a:pos x="234" y="0"/>
              </a:cxn>
              <a:cxn ang="0">
                <a:pos x="207" y="2"/>
              </a:cxn>
            </a:cxnLst>
            <a:rect l="0" t="0" r="r" b="b"/>
            <a:pathLst>
              <a:path w="234" h="71">
                <a:moveTo>
                  <a:pt x="207" y="2"/>
                </a:moveTo>
                <a:lnTo>
                  <a:pt x="207" y="2"/>
                </a:lnTo>
                <a:lnTo>
                  <a:pt x="0" y="71"/>
                </a:lnTo>
                <a:lnTo>
                  <a:pt x="55" y="59"/>
                </a:lnTo>
                <a:lnTo>
                  <a:pt x="234" y="0"/>
                </a:lnTo>
                <a:lnTo>
                  <a:pt x="207" y="2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7" name="Line 1619"/>
          <p:cNvSpPr>
            <a:spLocks noChangeShapeType="1"/>
          </p:cNvSpPr>
          <p:nvPr/>
        </p:nvSpPr>
        <p:spPr bwMode="auto">
          <a:xfrm flipH="1">
            <a:off x="1812925" y="4370388"/>
            <a:ext cx="165100" cy="55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8" name="Line 1620"/>
          <p:cNvSpPr>
            <a:spLocks noChangeShapeType="1"/>
          </p:cNvSpPr>
          <p:nvPr/>
        </p:nvSpPr>
        <p:spPr bwMode="auto">
          <a:xfrm flipV="1">
            <a:off x="1857375" y="4368800"/>
            <a:ext cx="141288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9" name="Line 1621"/>
          <p:cNvSpPr>
            <a:spLocks noChangeShapeType="1"/>
          </p:cNvSpPr>
          <p:nvPr/>
        </p:nvSpPr>
        <p:spPr bwMode="auto">
          <a:xfrm flipH="1">
            <a:off x="1978025" y="4368800"/>
            <a:ext cx="206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0" name="Freeform 1622"/>
          <p:cNvSpPr>
            <a:spLocks/>
          </p:cNvSpPr>
          <p:nvPr/>
        </p:nvSpPr>
        <p:spPr bwMode="auto">
          <a:xfrm>
            <a:off x="1857375" y="4359275"/>
            <a:ext cx="276225" cy="57150"/>
          </a:xfrm>
          <a:custGeom>
            <a:avLst/>
            <a:gdLst/>
            <a:ahLst/>
            <a:cxnLst>
              <a:cxn ang="0">
                <a:pos x="179" y="14"/>
              </a:cxn>
              <a:cxn ang="0">
                <a:pos x="0" y="73"/>
              </a:cxn>
              <a:cxn ang="0">
                <a:pos x="348" y="0"/>
              </a:cxn>
              <a:cxn ang="0">
                <a:pos x="348" y="0"/>
              </a:cxn>
              <a:cxn ang="0">
                <a:pos x="179" y="14"/>
              </a:cxn>
            </a:cxnLst>
            <a:rect l="0" t="0" r="r" b="b"/>
            <a:pathLst>
              <a:path w="348" h="73">
                <a:moveTo>
                  <a:pt x="179" y="14"/>
                </a:moveTo>
                <a:lnTo>
                  <a:pt x="0" y="73"/>
                </a:lnTo>
                <a:lnTo>
                  <a:pt x="348" y="0"/>
                </a:lnTo>
                <a:lnTo>
                  <a:pt x="348" y="0"/>
                </a:lnTo>
                <a:lnTo>
                  <a:pt x="179" y="14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1" name="Line 1623"/>
          <p:cNvSpPr>
            <a:spLocks noChangeShapeType="1"/>
          </p:cNvSpPr>
          <p:nvPr/>
        </p:nvSpPr>
        <p:spPr bwMode="auto">
          <a:xfrm flipH="1">
            <a:off x="1857375" y="4368800"/>
            <a:ext cx="141288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2" name="Line 1624"/>
          <p:cNvSpPr>
            <a:spLocks noChangeShapeType="1"/>
          </p:cNvSpPr>
          <p:nvPr/>
        </p:nvSpPr>
        <p:spPr bwMode="auto">
          <a:xfrm flipH="1">
            <a:off x="1998663" y="4359275"/>
            <a:ext cx="134937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3" name="Freeform 1625"/>
          <p:cNvSpPr>
            <a:spLocks/>
          </p:cNvSpPr>
          <p:nvPr/>
        </p:nvSpPr>
        <p:spPr bwMode="auto">
          <a:xfrm>
            <a:off x="1812925" y="4416425"/>
            <a:ext cx="112713" cy="33338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0" y="12"/>
              </a:cxn>
              <a:cxn ang="0">
                <a:pos x="142" y="43"/>
              </a:cxn>
              <a:cxn ang="0">
                <a:pos x="55" y="0"/>
              </a:cxn>
              <a:cxn ang="0">
                <a:pos x="0" y="12"/>
              </a:cxn>
            </a:cxnLst>
            <a:rect l="0" t="0" r="r" b="b"/>
            <a:pathLst>
              <a:path w="142" h="43">
                <a:moveTo>
                  <a:pt x="0" y="12"/>
                </a:moveTo>
                <a:lnTo>
                  <a:pt x="0" y="12"/>
                </a:lnTo>
                <a:lnTo>
                  <a:pt x="142" y="43"/>
                </a:lnTo>
                <a:lnTo>
                  <a:pt x="55" y="0"/>
                </a:lnTo>
                <a:lnTo>
                  <a:pt x="0" y="12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4" name="Line 1626"/>
          <p:cNvSpPr>
            <a:spLocks noChangeShapeType="1"/>
          </p:cNvSpPr>
          <p:nvPr/>
        </p:nvSpPr>
        <p:spPr bwMode="auto">
          <a:xfrm>
            <a:off x="1812925" y="4425950"/>
            <a:ext cx="112713" cy="23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5" name="Line 1627"/>
          <p:cNvSpPr>
            <a:spLocks noChangeShapeType="1"/>
          </p:cNvSpPr>
          <p:nvPr/>
        </p:nvSpPr>
        <p:spPr bwMode="auto">
          <a:xfrm flipH="1" flipV="1">
            <a:off x="1857375" y="4416425"/>
            <a:ext cx="68263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6" name="Freeform 1628"/>
          <p:cNvSpPr>
            <a:spLocks/>
          </p:cNvSpPr>
          <p:nvPr/>
        </p:nvSpPr>
        <p:spPr bwMode="auto">
          <a:xfrm>
            <a:off x="1857375" y="4359275"/>
            <a:ext cx="276225" cy="101600"/>
          </a:xfrm>
          <a:custGeom>
            <a:avLst/>
            <a:gdLst/>
            <a:ahLst/>
            <a:cxnLst>
              <a:cxn ang="0">
                <a:pos x="0" y="73"/>
              </a:cxn>
              <a:cxn ang="0">
                <a:pos x="87" y="116"/>
              </a:cxn>
              <a:cxn ang="0">
                <a:pos x="142" y="129"/>
              </a:cxn>
              <a:cxn ang="0">
                <a:pos x="348" y="0"/>
              </a:cxn>
              <a:cxn ang="0">
                <a:pos x="348" y="0"/>
              </a:cxn>
              <a:cxn ang="0">
                <a:pos x="0" y="73"/>
              </a:cxn>
            </a:cxnLst>
            <a:rect l="0" t="0" r="r" b="b"/>
            <a:pathLst>
              <a:path w="348" h="129">
                <a:moveTo>
                  <a:pt x="0" y="73"/>
                </a:moveTo>
                <a:lnTo>
                  <a:pt x="87" y="116"/>
                </a:lnTo>
                <a:lnTo>
                  <a:pt x="142" y="129"/>
                </a:lnTo>
                <a:lnTo>
                  <a:pt x="348" y="0"/>
                </a:lnTo>
                <a:lnTo>
                  <a:pt x="348" y="0"/>
                </a:lnTo>
                <a:lnTo>
                  <a:pt x="0" y="73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7" name="Line 1629"/>
          <p:cNvSpPr>
            <a:spLocks noChangeShapeType="1"/>
          </p:cNvSpPr>
          <p:nvPr/>
        </p:nvSpPr>
        <p:spPr bwMode="auto">
          <a:xfrm>
            <a:off x="1857375" y="4416425"/>
            <a:ext cx="68263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8" name="Line 1630"/>
          <p:cNvSpPr>
            <a:spLocks noChangeShapeType="1"/>
          </p:cNvSpPr>
          <p:nvPr/>
        </p:nvSpPr>
        <p:spPr bwMode="auto">
          <a:xfrm>
            <a:off x="1925638" y="4449763"/>
            <a:ext cx="44450" cy="111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9" name="Line 1631"/>
          <p:cNvSpPr>
            <a:spLocks noChangeShapeType="1"/>
          </p:cNvSpPr>
          <p:nvPr/>
        </p:nvSpPr>
        <p:spPr bwMode="auto">
          <a:xfrm flipV="1">
            <a:off x="1970088" y="4359275"/>
            <a:ext cx="163512" cy="10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0" name="Freeform 1632"/>
          <p:cNvSpPr>
            <a:spLocks/>
          </p:cNvSpPr>
          <p:nvPr/>
        </p:nvSpPr>
        <p:spPr bwMode="auto">
          <a:xfrm>
            <a:off x="1970088" y="4359275"/>
            <a:ext cx="323850" cy="101600"/>
          </a:xfrm>
          <a:custGeom>
            <a:avLst/>
            <a:gdLst/>
            <a:ahLst/>
            <a:cxnLst>
              <a:cxn ang="0">
                <a:pos x="0" y="129"/>
              </a:cxn>
              <a:cxn ang="0">
                <a:pos x="407" y="114"/>
              </a:cxn>
              <a:cxn ang="0">
                <a:pos x="206" y="0"/>
              </a:cxn>
              <a:cxn ang="0">
                <a:pos x="0" y="129"/>
              </a:cxn>
              <a:cxn ang="0">
                <a:pos x="0" y="129"/>
              </a:cxn>
            </a:cxnLst>
            <a:rect l="0" t="0" r="r" b="b"/>
            <a:pathLst>
              <a:path w="407" h="129">
                <a:moveTo>
                  <a:pt x="0" y="129"/>
                </a:moveTo>
                <a:lnTo>
                  <a:pt x="407" y="114"/>
                </a:lnTo>
                <a:lnTo>
                  <a:pt x="206" y="0"/>
                </a:lnTo>
                <a:lnTo>
                  <a:pt x="0" y="129"/>
                </a:lnTo>
                <a:lnTo>
                  <a:pt x="0" y="129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1" name="Freeform 1633"/>
          <p:cNvSpPr>
            <a:spLocks/>
          </p:cNvSpPr>
          <p:nvPr/>
        </p:nvSpPr>
        <p:spPr bwMode="auto">
          <a:xfrm>
            <a:off x="1970088" y="4359275"/>
            <a:ext cx="323850" cy="101600"/>
          </a:xfrm>
          <a:custGeom>
            <a:avLst/>
            <a:gdLst/>
            <a:ahLst/>
            <a:cxnLst>
              <a:cxn ang="0">
                <a:pos x="212" y="59"/>
              </a:cxn>
              <a:cxn ang="0">
                <a:pos x="107" y="0"/>
              </a:cxn>
              <a:cxn ang="0">
                <a:pos x="0" y="67"/>
              </a:cxn>
            </a:cxnLst>
            <a:rect l="0" t="0" r="r" b="b"/>
            <a:pathLst>
              <a:path w="212" h="67">
                <a:moveTo>
                  <a:pt x="212" y="59"/>
                </a:moveTo>
                <a:lnTo>
                  <a:pt x="107" y="0"/>
                </a:lnTo>
                <a:lnTo>
                  <a:pt x="0" y="6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2" name="Freeform 1634"/>
          <p:cNvSpPr>
            <a:spLocks/>
          </p:cNvSpPr>
          <p:nvPr/>
        </p:nvSpPr>
        <p:spPr bwMode="auto">
          <a:xfrm>
            <a:off x="1979613" y="4460875"/>
            <a:ext cx="296862" cy="104775"/>
          </a:xfrm>
          <a:custGeom>
            <a:avLst/>
            <a:gdLst/>
            <a:ahLst/>
            <a:cxnLst>
              <a:cxn ang="0">
                <a:pos x="192" y="133"/>
              </a:cxn>
              <a:cxn ang="0">
                <a:pos x="192" y="133"/>
              </a:cxn>
              <a:cxn ang="0">
                <a:pos x="0" y="8"/>
              </a:cxn>
              <a:cxn ang="0">
                <a:pos x="374" y="0"/>
              </a:cxn>
              <a:cxn ang="0">
                <a:pos x="192" y="133"/>
              </a:cxn>
            </a:cxnLst>
            <a:rect l="0" t="0" r="r" b="b"/>
            <a:pathLst>
              <a:path w="374" h="133">
                <a:moveTo>
                  <a:pt x="192" y="133"/>
                </a:moveTo>
                <a:lnTo>
                  <a:pt x="192" y="133"/>
                </a:lnTo>
                <a:lnTo>
                  <a:pt x="0" y="8"/>
                </a:lnTo>
                <a:lnTo>
                  <a:pt x="374" y="0"/>
                </a:lnTo>
                <a:lnTo>
                  <a:pt x="192" y="133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3" name="Line 1635"/>
          <p:cNvSpPr>
            <a:spLocks noChangeShapeType="1"/>
          </p:cNvSpPr>
          <p:nvPr/>
        </p:nvSpPr>
        <p:spPr bwMode="auto">
          <a:xfrm flipH="1" flipV="1">
            <a:off x="1979613" y="4467225"/>
            <a:ext cx="152400" cy="984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4" name="Line 1636"/>
          <p:cNvSpPr>
            <a:spLocks noChangeShapeType="1"/>
          </p:cNvSpPr>
          <p:nvPr/>
        </p:nvSpPr>
        <p:spPr bwMode="auto">
          <a:xfrm flipV="1">
            <a:off x="1979613" y="4460875"/>
            <a:ext cx="296862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5" name="Line 1637"/>
          <p:cNvSpPr>
            <a:spLocks noChangeShapeType="1"/>
          </p:cNvSpPr>
          <p:nvPr/>
        </p:nvSpPr>
        <p:spPr bwMode="auto">
          <a:xfrm flipH="1">
            <a:off x="2132013" y="4460875"/>
            <a:ext cx="144462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6" name="Freeform 1638"/>
          <p:cNvSpPr>
            <a:spLocks/>
          </p:cNvSpPr>
          <p:nvPr/>
        </p:nvSpPr>
        <p:spPr bwMode="auto">
          <a:xfrm>
            <a:off x="1970088" y="4448175"/>
            <a:ext cx="323850" cy="19050"/>
          </a:xfrm>
          <a:custGeom>
            <a:avLst/>
            <a:gdLst/>
            <a:ahLst/>
            <a:cxnLst>
              <a:cxn ang="0">
                <a:pos x="386" y="15"/>
              </a:cxn>
              <a:cxn ang="0">
                <a:pos x="12" y="23"/>
              </a:cxn>
              <a:cxn ang="0">
                <a:pos x="0" y="15"/>
              </a:cxn>
              <a:cxn ang="0">
                <a:pos x="407" y="0"/>
              </a:cxn>
              <a:cxn ang="0">
                <a:pos x="407" y="0"/>
              </a:cxn>
              <a:cxn ang="0">
                <a:pos x="386" y="15"/>
              </a:cxn>
            </a:cxnLst>
            <a:rect l="0" t="0" r="r" b="b"/>
            <a:pathLst>
              <a:path w="407" h="23">
                <a:moveTo>
                  <a:pt x="386" y="15"/>
                </a:moveTo>
                <a:lnTo>
                  <a:pt x="12" y="23"/>
                </a:lnTo>
                <a:lnTo>
                  <a:pt x="0" y="15"/>
                </a:lnTo>
                <a:lnTo>
                  <a:pt x="407" y="0"/>
                </a:lnTo>
                <a:lnTo>
                  <a:pt x="407" y="0"/>
                </a:lnTo>
                <a:lnTo>
                  <a:pt x="386" y="15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7" name="Line 1639"/>
          <p:cNvSpPr>
            <a:spLocks noChangeShapeType="1"/>
          </p:cNvSpPr>
          <p:nvPr/>
        </p:nvSpPr>
        <p:spPr bwMode="auto">
          <a:xfrm flipH="1">
            <a:off x="1979613" y="4460875"/>
            <a:ext cx="296862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8" name="Line 1640"/>
          <p:cNvSpPr>
            <a:spLocks noChangeShapeType="1"/>
          </p:cNvSpPr>
          <p:nvPr/>
        </p:nvSpPr>
        <p:spPr bwMode="auto">
          <a:xfrm flipH="1" flipV="1">
            <a:off x="1970088" y="4460875"/>
            <a:ext cx="9525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9" name="Line 1641"/>
          <p:cNvSpPr>
            <a:spLocks noChangeShapeType="1"/>
          </p:cNvSpPr>
          <p:nvPr/>
        </p:nvSpPr>
        <p:spPr bwMode="auto">
          <a:xfrm flipH="1">
            <a:off x="2276475" y="4448175"/>
            <a:ext cx="17463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0" name="Freeform 1642"/>
          <p:cNvSpPr>
            <a:spLocks/>
          </p:cNvSpPr>
          <p:nvPr/>
        </p:nvSpPr>
        <p:spPr bwMode="auto">
          <a:xfrm>
            <a:off x="2293938" y="4459288"/>
            <a:ext cx="161925" cy="179387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0" y="227"/>
              </a:cxn>
              <a:cxn ang="0">
                <a:pos x="206" y="154"/>
              </a:cxn>
              <a:cxn ang="0">
                <a:pos x="14" y="0"/>
              </a:cxn>
              <a:cxn ang="0">
                <a:pos x="0" y="4"/>
              </a:cxn>
              <a:cxn ang="0">
                <a:pos x="0" y="227"/>
              </a:cxn>
            </a:cxnLst>
            <a:rect l="0" t="0" r="r" b="b"/>
            <a:pathLst>
              <a:path w="206" h="227">
                <a:moveTo>
                  <a:pt x="0" y="227"/>
                </a:moveTo>
                <a:lnTo>
                  <a:pt x="0" y="227"/>
                </a:lnTo>
                <a:lnTo>
                  <a:pt x="206" y="154"/>
                </a:lnTo>
                <a:lnTo>
                  <a:pt x="14" y="0"/>
                </a:lnTo>
                <a:lnTo>
                  <a:pt x="0" y="4"/>
                </a:lnTo>
                <a:lnTo>
                  <a:pt x="0" y="227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1" name="Line 1643"/>
          <p:cNvSpPr>
            <a:spLocks noChangeShapeType="1"/>
          </p:cNvSpPr>
          <p:nvPr/>
        </p:nvSpPr>
        <p:spPr bwMode="auto">
          <a:xfrm flipV="1">
            <a:off x="2293938" y="4581525"/>
            <a:ext cx="1619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2" name="Line 1644"/>
          <p:cNvSpPr>
            <a:spLocks noChangeShapeType="1"/>
          </p:cNvSpPr>
          <p:nvPr/>
        </p:nvSpPr>
        <p:spPr bwMode="auto">
          <a:xfrm flipH="1" flipV="1">
            <a:off x="2303463" y="4459288"/>
            <a:ext cx="152400" cy="1222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3" name="Line 1645"/>
          <p:cNvSpPr>
            <a:spLocks noChangeShapeType="1"/>
          </p:cNvSpPr>
          <p:nvPr/>
        </p:nvSpPr>
        <p:spPr bwMode="auto">
          <a:xfrm flipH="1">
            <a:off x="2293938" y="4459288"/>
            <a:ext cx="9525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4" name="Freeform 1646"/>
          <p:cNvSpPr>
            <a:spLocks/>
          </p:cNvSpPr>
          <p:nvPr/>
        </p:nvSpPr>
        <p:spPr bwMode="auto">
          <a:xfrm>
            <a:off x="2293938" y="4448175"/>
            <a:ext cx="9525" cy="14288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14" y="13"/>
              </a:cxn>
              <a:cxn ang="0">
                <a:pos x="0" y="0"/>
              </a:cxn>
              <a:cxn ang="0">
                <a:pos x="0" y="0"/>
              </a:cxn>
              <a:cxn ang="0">
                <a:pos x="0" y="17"/>
              </a:cxn>
            </a:cxnLst>
            <a:rect l="0" t="0" r="r" b="b"/>
            <a:pathLst>
              <a:path w="14" h="17">
                <a:moveTo>
                  <a:pt x="0" y="17"/>
                </a:moveTo>
                <a:lnTo>
                  <a:pt x="14" y="13"/>
                </a:lnTo>
                <a:lnTo>
                  <a:pt x="0" y="0"/>
                </a:lnTo>
                <a:lnTo>
                  <a:pt x="0" y="0"/>
                </a:lnTo>
                <a:lnTo>
                  <a:pt x="0" y="17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5" name="Line 1647"/>
          <p:cNvSpPr>
            <a:spLocks noChangeShapeType="1"/>
          </p:cNvSpPr>
          <p:nvPr/>
        </p:nvSpPr>
        <p:spPr bwMode="auto">
          <a:xfrm flipV="1">
            <a:off x="2293938" y="4459288"/>
            <a:ext cx="9525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6" name="Line 1648"/>
          <p:cNvSpPr>
            <a:spLocks noChangeShapeType="1"/>
          </p:cNvSpPr>
          <p:nvPr/>
        </p:nvSpPr>
        <p:spPr bwMode="auto">
          <a:xfrm flipH="1" flipV="1">
            <a:off x="2293938" y="4448175"/>
            <a:ext cx="9525" cy="111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7" name="Freeform 1649"/>
          <p:cNvSpPr>
            <a:spLocks/>
          </p:cNvSpPr>
          <p:nvPr/>
        </p:nvSpPr>
        <p:spPr bwMode="auto">
          <a:xfrm>
            <a:off x="2132013" y="4460875"/>
            <a:ext cx="161925" cy="177800"/>
          </a:xfrm>
          <a:custGeom>
            <a:avLst/>
            <a:gdLst/>
            <a:ahLst/>
            <a:cxnLst>
              <a:cxn ang="0">
                <a:pos x="203" y="225"/>
              </a:cxn>
              <a:cxn ang="0">
                <a:pos x="203" y="225"/>
              </a:cxn>
              <a:cxn ang="0">
                <a:pos x="0" y="133"/>
              </a:cxn>
              <a:cxn ang="0">
                <a:pos x="182" y="0"/>
              </a:cxn>
              <a:cxn ang="0">
                <a:pos x="203" y="2"/>
              </a:cxn>
              <a:cxn ang="0">
                <a:pos x="203" y="225"/>
              </a:cxn>
            </a:cxnLst>
            <a:rect l="0" t="0" r="r" b="b"/>
            <a:pathLst>
              <a:path w="203" h="225">
                <a:moveTo>
                  <a:pt x="203" y="225"/>
                </a:moveTo>
                <a:lnTo>
                  <a:pt x="203" y="225"/>
                </a:lnTo>
                <a:lnTo>
                  <a:pt x="0" y="133"/>
                </a:lnTo>
                <a:lnTo>
                  <a:pt x="182" y="0"/>
                </a:lnTo>
                <a:lnTo>
                  <a:pt x="203" y="2"/>
                </a:lnTo>
                <a:lnTo>
                  <a:pt x="203" y="225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8" name="Line 1650"/>
          <p:cNvSpPr>
            <a:spLocks noChangeShapeType="1"/>
          </p:cNvSpPr>
          <p:nvPr/>
        </p:nvSpPr>
        <p:spPr bwMode="auto">
          <a:xfrm flipH="1" flipV="1">
            <a:off x="2132013" y="4565650"/>
            <a:ext cx="161925" cy="73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9" name="Line 1651"/>
          <p:cNvSpPr>
            <a:spLocks noChangeShapeType="1"/>
          </p:cNvSpPr>
          <p:nvPr/>
        </p:nvSpPr>
        <p:spPr bwMode="auto">
          <a:xfrm flipV="1">
            <a:off x="2132013" y="4460875"/>
            <a:ext cx="144462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0" name="Line 1652"/>
          <p:cNvSpPr>
            <a:spLocks noChangeShapeType="1"/>
          </p:cNvSpPr>
          <p:nvPr/>
        </p:nvSpPr>
        <p:spPr bwMode="auto">
          <a:xfrm>
            <a:off x="2276475" y="4460875"/>
            <a:ext cx="174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1" name="Freeform 1653"/>
          <p:cNvSpPr>
            <a:spLocks/>
          </p:cNvSpPr>
          <p:nvPr/>
        </p:nvSpPr>
        <p:spPr bwMode="auto">
          <a:xfrm>
            <a:off x="2276475" y="4448175"/>
            <a:ext cx="17463" cy="14288"/>
          </a:xfrm>
          <a:custGeom>
            <a:avLst/>
            <a:gdLst/>
            <a:ahLst/>
            <a:cxnLst>
              <a:cxn ang="0">
                <a:pos x="21" y="17"/>
              </a:cxn>
              <a:cxn ang="0">
                <a:pos x="0" y="15"/>
              </a:cxn>
              <a:cxn ang="0">
                <a:pos x="21" y="0"/>
              </a:cxn>
              <a:cxn ang="0">
                <a:pos x="21" y="0"/>
              </a:cxn>
              <a:cxn ang="0">
                <a:pos x="21" y="17"/>
              </a:cxn>
            </a:cxnLst>
            <a:rect l="0" t="0" r="r" b="b"/>
            <a:pathLst>
              <a:path w="21" h="17">
                <a:moveTo>
                  <a:pt x="21" y="17"/>
                </a:moveTo>
                <a:lnTo>
                  <a:pt x="0" y="15"/>
                </a:lnTo>
                <a:lnTo>
                  <a:pt x="21" y="0"/>
                </a:lnTo>
                <a:lnTo>
                  <a:pt x="21" y="0"/>
                </a:lnTo>
                <a:lnTo>
                  <a:pt x="21" y="17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2" name="Line 1654"/>
          <p:cNvSpPr>
            <a:spLocks noChangeShapeType="1"/>
          </p:cNvSpPr>
          <p:nvPr/>
        </p:nvSpPr>
        <p:spPr bwMode="auto">
          <a:xfrm flipH="1" flipV="1">
            <a:off x="2276475" y="4460875"/>
            <a:ext cx="174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3" name="Line 1655"/>
          <p:cNvSpPr>
            <a:spLocks noChangeShapeType="1"/>
          </p:cNvSpPr>
          <p:nvPr/>
        </p:nvSpPr>
        <p:spPr bwMode="auto">
          <a:xfrm flipV="1">
            <a:off x="2276475" y="4448175"/>
            <a:ext cx="17463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4" name="Freeform 1656"/>
          <p:cNvSpPr>
            <a:spLocks/>
          </p:cNvSpPr>
          <p:nvPr/>
        </p:nvSpPr>
        <p:spPr bwMode="auto">
          <a:xfrm>
            <a:off x="2293938" y="4581525"/>
            <a:ext cx="328612" cy="200025"/>
          </a:xfrm>
          <a:custGeom>
            <a:avLst/>
            <a:gdLst/>
            <a:ahLst/>
            <a:cxnLst>
              <a:cxn ang="0">
                <a:pos x="0" y="73"/>
              </a:cxn>
              <a:cxn ang="0">
                <a:pos x="212" y="251"/>
              </a:cxn>
              <a:cxn ang="0">
                <a:pos x="415" y="176"/>
              </a:cxn>
              <a:cxn ang="0">
                <a:pos x="206" y="0"/>
              </a:cxn>
              <a:cxn ang="0">
                <a:pos x="0" y="73"/>
              </a:cxn>
            </a:cxnLst>
            <a:rect l="0" t="0" r="r" b="b"/>
            <a:pathLst>
              <a:path w="415" h="251">
                <a:moveTo>
                  <a:pt x="0" y="73"/>
                </a:moveTo>
                <a:lnTo>
                  <a:pt x="212" y="251"/>
                </a:lnTo>
                <a:lnTo>
                  <a:pt x="415" y="176"/>
                </a:lnTo>
                <a:lnTo>
                  <a:pt x="206" y="0"/>
                </a:lnTo>
                <a:lnTo>
                  <a:pt x="0" y="73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5" name="Freeform 1657"/>
          <p:cNvSpPr>
            <a:spLocks/>
          </p:cNvSpPr>
          <p:nvPr/>
        </p:nvSpPr>
        <p:spPr bwMode="auto">
          <a:xfrm>
            <a:off x="2460625" y="4721225"/>
            <a:ext cx="331788" cy="173038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211" y="217"/>
              </a:cxn>
              <a:cxn ang="0">
                <a:pos x="416" y="139"/>
              </a:cxn>
              <a:cxn ang="0">
                <a:pos x="203" y="0"/>
              </a:cxn>
              <a:cxn ang="0">
                <a:pos x="0" y="75"/>
              </a:cxn>
            </a:cxnLst>
            <a:rect l="0" t="0" r="r" b="b"/>
            <a:pathLst>
              <a:path w="416" h="217">
                <a:moveTo>
                  <a:pt x="0" y="75"/>
                </a:moveTo>
                <a:lnTo>
                  <a:pt x="211" y="217"/>
                </a:lnTo>
                <a:lnTo>
                  <a:pt x="416" y="139"/>
                </a:lnTo>
                <a:lnTo>
                  <a:pt x="203" y="0"/>
                </a:lnTo>
                <a:lnTo>
                  <a:pt x="0" y="75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6" name="Freeform 1658"/>
          <p:cNvSpPr>
            <a:spLocks/>
          </p:cNvSpPr>
          <p:nvPr/>
        </p:nvSpPr>
        <p:spPr bwMode="auto">
          <a:xfrm>
            <a:off x="2628900" y="4830763"/>
            <a:ext cx="333375" cy="160337"/>
          </a:xfrm>
          <a:custGeom>
            <a:avLst/>
            <a:gdLst/>
            <a:ahLst/>
            <a:cxnLst>
              <a:cxn ang="0">
                <a:pos x="0" y="78"/>
              </a:cxn>
              <a:cxn ang="0">
                <a:pos x="215" y="201"/>
              </a:cxn>
              <a:cxn ang="0">
                <a:pos x="420" y="122"/>
              </a:cxn>
              <a:cxn ang="0">
                <a:pos x="205" y="0"/>
              </a:cxn>
              <a:cxn ang="0">
                <a:pos x="0" y="78"/>
              </a:cxn>
            </a:cxnLst>
            <a:rect l="0" t="0" r="r" b="b"/>
            <a:pathLst>
              <a:path w="420" h="201">
                <a:moveTo>
                  <a:pt x="0" y="78"/>
                </a:moveTo>
                <a:lnTo>
                  <a:pt x="215" y="201"/>
                </a:lnTo>
                <a:lnTo>
                  <a:pt x="420" y="122"/>
                </a:lnTo>
                <a:lnTo>
                  <a:pt x="205" y="0"/>
                </a:lnTo>
                <a:lnTo>
                  <a:pt x="0" y="78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7" name="Freeform 1659"/>
          <p:cNvSpPr>
            <a:spLocks/>
          </p:cNvSpPr>
          <p:nvPr/>
        </p:nvSpPr>
        <p:spPr bwMode="auto">
          <a:xfrm>
            <a:off x="2798763" y="4929188"/>
            <a:ext cx="336550" cy="150812"/>
          </a:xfrm>
          <a:custGeom>
            <a:avLst/>
            <a:gdLst/>
            <a:ahLst/>
            <a:cxnLst>
              <a:cxn ang="0">
                <a:pos x="0" y="79"/>
              </a:cxn>
              <a:cxn ang="0">
                <a:pos x="219" y="191"/>
              </a:cxn>
              <a:cxn ang="0">
                <a:pos x="422" y="110"/>
              </a:cxn>
              <a:cxn ang="0">
                <a:pos x="205" y="0"/>
              </a:cxn>
              <a:cxn ang="0">
                <a:pos x="0" y="79"/>
              </a:cxn>
            </a:cxnLst>
            <a:rect l="0" t="0" r="r" b="b"/>
            <a:pathLst>
              <a:path w="422" h="191">
                <a:moveTo>
                  <a:pt x="0" y="79"/>
                </a:moveTo>
                <a:lnTo>
                  <a:pt x="219" y="191"/>
                </a:lnTo>
                <a:lnTo>
                  <a:pt x="422" y="110"/>
                </a:lnTo>
                <a:lnTo>
                  <a:pt x="205" y="0"/>
                </a:lnTo>
                <a:lnTo>
                  <a:pt x="0" y="79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8" name="Freeform 1660"/>
          <p:cNvSpPr>
            <a:spLocks/>
          </p:cNvSpPr>
          <p:nvPr/>
        </p:nvSpPr>
        <p:spPr bwMode="auto">
          <a:xfrm>
            <a:off x="2973388" y="5014913"/>
            <a:ext cx="336550" cy="120650"/>
          </a:xfrm>
          <a:custGeom>
            <a:avLst/>
            <a:gdLst/>
            <a:ahLst/>
            <a:cxnLst>
              <a:cxn ang="0">
                <a:pos x="0" y="81"/>
              </a:cxn>
              <a:cxn ang="0">
                <a:pos x="222" y="152"/>
              </a:cxn>
              <a:cxn ang="0">
                <a:pos x="424" y="69"/>
              </a:cxn>
              <a:cxn ang="0">
                <a:pos x="203" y="0"/>
              </a:cxn>
              <a:cxn ang="0">
                <a:pos x="0" y="81"/>
              </a:cxn>
            </a:cxnLst>
            <a:rect l="0" t="0" r="r" b="b"/>
            <a:pathLst>
              <a:path w="424" h="152">
                <a:moveTo>
                  <a:pt x="0" y="81"/>
                </a:moveTo>
                <a:lnTo>
                  <a:pt x="222" y="152"/>
                </a:lnTo>
                <a:lnTo>
                  <a:pt x="424" y="69"/>
                </a:lnTo>
                <a:lnTo>
                  <a:pt x="203" y="0"/>
                </a:lnTo>
                <a:lnTo>
                  <a:pt x="0" y="81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9" name="Freeform 1661"/>
          <p:cNvSpPr>
            <a:spLocks/>
          </p:cNvSpPr>
          <p:nvPr/>
        </p:nvSpPr>
        <p:spPr bwMode="auto">
          <a:xfrm>
            <a:off x="3149600" y="5070475"/>
            <a:ext cx="338138" cy="158750"/>
          </a:xfrm>
          <a:custGeom>
            <a:avLst/>
            <a:gdLst/>
            <a:ahLst/>
            <a:cxnLst>
              <a:cxn ang="0">
                <a:pos x="0" y="83"/>
              </a:cxn>
              <a:cxn ang="0">
                <a:pos x="225" y="200"/>
              </a:cxn>
              <a:cxn ang="0">
                <a:pos x="427" y="69"/>
              </a:cxn>
              <a:cxn ang="0">
                <a:pos x="202" y="0"/>
              </a:cxn>
              <a:cxn ang="0">
                <a:pos x="0" y="83"/>
              </a:cxn>
            </a:cxnLst>
            <a:rect l="0" t="0" r="r" b="b"/>
            <a:pathLst>
              <a:path w="427" h="200">
                <a:moveTo>
                  <a:pt x="0" y="83"/>
                </a:moveTo>
                <a:lnTo>
                  <a:pt x="225" y="200"/>
                </a:lnTo>
                <a:lnTo>
                  <a:pt x="427" y="69"/>
                </a:lnTo>
                <a:lnTo>
                  <a:pt x="202" y="0"/>
                </a:lnTo>
                <a:lnTo>
                  <a:pt x="0" y="83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0" name="Freeform 1662"/>
          <p:cNvSpPr>
            <a:spLocks/>
          </p:cNvSpPr>
          <p:nvPr/>
        </p:nvSpPr>
        <p:spPr bwMode="auto">
          <a:xfrm>
            <a:off x="3328988" y="5126038"/>
            <a:ext cx="342900" cy="163512"/>
          </a:xfrm>
          <a:custGeom>
            <a:avLst/>
            <a:gdLst/>
            <a:ahLst/>
            <a:cxnLst>
              <a:cxn ang="0">
                <a:pos x="0" y="131"/>
              </a:cxn>
              <a:cxn ang="0">
                <a:pos x="230" y="207"/>
              </a:cxn>
              <a:cxn ang="0">
                <a:pos x="432" y="69"/>
              </a:cxn>
              <a:cxn ang="0">
                <a:pos x="202" y="0"/>
              </a:cxn>
              <a:cxn ang="0">
                <a:pos x="0" y="131"/>
              </a:cxn>
            </a:cxnLst>
            <a:rect l="0" t="0" r="r" b="b"/>
            <a:pathLst>
              <a:path w="432" h="207">
                <a:moveTo>
                  <a:pt x="0" y="131"/>
                </a:moveTo>
                <a:lnTo>
                  <a:pt x="230" y="207"/>
                </a:lnTo>
                <a:lnTo>
                  <a:pt x="432" y="69"/>
                </a:lnTo>
                <a:lnTo>
                  <a:pt x="202" y="0"/>
                </a:lnTo>
                <a:lnTo>
                  <a:pt x="0" y="131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1" name="Freeform 1663"/>
          <p:cNvSpPr>
            <a:spLocks/>
          </p:cNvSpPr>
          <p:nvPr/>
        </p:nvSpPr>
        <p:spPr bwMode="auto">
          <a:xfrm>
            <a:off x="3511550" y="5180013"/>
            <a:ext cx="344488" cy="128587"/>
          </a:xfrm>
          <a:custGeom>
            <a:avLst/>
            <a:gdLst/>
            <a:ahLst/>
            <a:cxnLst>
              <a:cxn ang="0">
                <a:pos x="0" y="138"/>
              </a:cxn>
              <a:cxn ang="0">
                <a:pos x="233" y="162"/>
              </a:cxn>
              <a:cxn ang="0">
                <a:pos x="434" y="73"/>
              </a:cxn>
              <a:cxn ang="0">
                <a:pos x="202" y="0"/>
              </a:cxn>
              <a:cxn ang="0">
                <a:pos x="0" y="138"/>
              </a:cxn>
            </a:cxnLst>
            <a:rect l="0" t="0" r="r" b="b"/>
            <a:pathLst>
              <a:path w="434" h="162">
                <a:moveTo>
                  <a:pt x="0" y="138"/>
                </a:moveTo>
                <a:lnTo>
                  <a:pt x="233" y="162"/>
                </a:lnTo>
                <a:lnTo>
                  <a:pt x="434" y="73"/>
                </a:lnTo>
                <a:lnTo>
                  <a:pt x="202" y="0"/>
                </a:lnTo>
                <a:lnTo>
                  <a:pt x="0" y="138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2" name="Freeform 1664"/>
          <p:cNvSpPr>
            <a:spLocks/>
          </p:cNvSpPr>
          <p:nvPr/>
        </p:nvSpPr>
        <p:spPr bwMode="auto">
          <a:xfrm>
            <a:off x="3695700" y="5238750"/>
            <a:ext cx="349250" cy="128588"/>
          </a:xfrm>
          <a:custGeom>
            <a:avLst/>
            <a:gdLst/>
            <a:ahLst/>
            <a:cxnLst>
              <a:cxn ang="0">
                <a:pos x="0" y="89"/>
              </a:cxn>
              <a:cxn ang="0">
                <a:pos x="240" y="163"/>
              </a:cxn>
              <a:cxn ang="0">
                <a:pos x="439" y="71"/>
              </a:cxn>
              <a:cxn ang="0">
                <a:pos x="201" y="0"/>
              </a:cxn>
              <a:cxn ang="0">
                <a:pos x="0" y="89"/>
              </a:cxn>
            </a:cxnLst>
            <a:rect l="0" t="0" r="r" b="b"/>
            <a:pathLst>
              <a:path w="439" h="163">
                <a:moveTo>
                  <a:pt x="0" y="89"/>
                </a:moveTo>
                <a:lnTo>
                  <a:pt x="240" y="163"/>
                </a:lnTo>
                <a:lnTo>
                  <a:pt x="439" y="71"/>
                </a:lnTo>
                <a:lnTo>
                  <a:pt x="201" y="0"/>
                </a:lnTo>
                <a:lnTo>
                  <a:pt x="0" y="89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3" name="Freeform 1665"/>
          <p:cNvSpPr>
            <a:spLocks/>
          </p:cNvSpPr>
          <p:nvPr/>
        </p:nvSpPr>
        <p:spPr bwMode="auto">
          <a:xfrm>
            <a:off x="3886200" y="5294313"/>
            <a:ext cx="350838" cy="134937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42" y="169"/>
              </a:cxn>
              <a:cxn ang="0">
                <a:pos x="441" y="75"/>
              </a:cxn>
              <a:cxn ang="0">
                <a:pos x="199" y="0"/>
              </a:cxn>
              <a:cxn ang="0">
                <a:pos x="0" y="92"/>
              </a:cxn>
            </a:cxnLst>
            <a:rect l="0" t="0" r="r" b="b"/>
            <a:pathLst>
              <a:path w="441" h="169">
                <a:moveTo>
                  <a:pt x="0" y="92"/>
                </a:moveTo>
                <a:lnTo>
                  <a:pt x="242" y="169"/>
                </a:lnTo>
                <a:lnTo>
                  <a:pt x="441" y="75"/>
                </a:lnTo>
                <a:lnTo>
                  <a:pt x="199" y="0"/>
                </a:lnTo>
                <a:lnTo>
                  <a:pt x="0" y="92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4" name="Freeform 1666"/>
          <p:cNvSpPr>
            <a:spLocks/>
          </p:cNvSpPr>
          <p:nvPr/>
        </p:nvSpPr>
        <p:spPr bwMode="auto">
          <a:xfrm>
            <a:off x="4078288" y="5354638"/>
            <a:ext cx="354012" cy="136525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247" y="173"/>
              </a:cxn>
              <a:cxn ang="0">
                <a:pos x="445" y="77"/>
              </a:cxn>
              <a:cxn ang="0">
                <a:pos x="199" y="0"/>
              </a:cxn>
              <a:cxn ang="0">
                <a:pos x="0" y="94"/>
              </a:cxn>
            </a:cxnLst>
            <a:rect l="0" t="0" r="r" b="b"/>
            <a:pathLst>
              <a:path w="445" h="173">
                <a:moveTo>
                  <a:pt x="0" y="94"/>
                </a:moveTo>
                <a:lnTo>
                  <a:pt x="247" y="173"/>
                </a:lnTo>
                <a:lnTo>
                  <a:pt x="445" y="77"/>
                </a:lnTo>
                <a:lnTo>
                  <a:pt x="199" y="0"/>
                </a:lnTo>
                <a:lnTo>
                  <a:pt x="0" y="94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5" name="Freeform 1667"/>
          <p:cNvSpPr>
            <a:spLocks/>
          </p:cNvSpPr>
          <p:nvPr/>
        </p:nvSpPr>
        <p:spPr bwMode="auto">
          <a:xfrm>
            <a:off x="4275138" y="5414963"/>
            <a:ext cx="355600" cy="138112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52" y="175"/>
              </a:cxn>
              <a:cxn ang="0">
                <a:pos x="450" y="81"/>
              </a:cxn>
              <a:cxn ang="0">
                <a:pos x="198" y="0"/>
              </a:cxn>
              <a:cxn ang="0">
                <a:pos x="0" y="96"/>
              </a:cxn>
            </a:cxnLst>
            <a:rect l="0" t="0" r="r" b="b"/>
            <a:pathLst>
              <a:path w="450" h="175">
                <a:moveTo>
                  <a:pt x="0" y="96"/>
                </a:moveTo>
                <a:lnTo>
                  <a:pt x="252" y="175"/>
                </a:lnTo>
                <a:lnTo>
                  <a:pt x="450" y="81"/>
                </a:lnTo>
                <a:lnTo>
                  <a:pt x="198" y="0"/>
                </a:lnTo>
                <a:lnTo>
                  <a:pt x="0" y="96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6" name="Freeform 1668"/>
          <p:cNvSpPr>
            <a:spLocks/>
          </p:cNvSpPr>
          <p:nvPr/>
        </p:nvSpPr>
        <p:spPr bwMode="auto">
          <a:xfrm>
            <a:off x="1806575" y="4425950"/>
            <a:ext cx="119063" cy="650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10" y="0"/>
              </a:cxn>
              <a:cxn ang="0">
                <a:pos x="152" y="31"/>
              </a:cxn>
              <a:cxn ang="0">
                <a:pos x="0" y="82"/>
              </a:cxn>
              <a:cxn ang="0">
                <a:pos x="10" y="0"/>
              </a:cxn>
            </a:cxnLst>
            <a:rect l="0" t="0" r="r" b="b"/>
            <a:pathLst>
              <a:path w="152" h="82">
                <a:moveTo>
                  <a:pt x="10" y="0"/>
                </a:moveTo>
                <a:lnTo>
                  <a:pt x="10" y="0"/>
                </a:lnTo>
                <a:lnTo>
                  <a:pt x="152" y="31"/>
                </a:lnTo>
                <a:lnTo>
                  <a:pt x="0" y="82"/>
                </a:lnTo>
                <a:lnTo>
                  <a:pt x="10" y="0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7" name="Line 1669"/>
          <p:cNvSpPr>
            <a:spLocks noChangeShapeType="1"/>
          </p:cNvSpPr>
          <p:nvPr/>
        </p:nvSpPr>
        <p:spPr bwMode="auto">
          <a:xfrm>
            <a:off x="1812925" y="4425950"/>
            <a:ext cx="112713" cy="23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8" name="Line 1670"/>
          <p:cNvSpPr>
            <a:spLocks noChangeShapeType="1"/>
          </p:cNvSpPr>
          <p:nvPr/>
        </p:nvSpPr>
        <p:spPr bwMode="auto">
          <a:xfrm flipH="1">
            <a:off x="1806575" y="4449763"/>
            <a:ext cx="119063" cy="41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9" name="Freeform 1671"/>
          <p:cNvSpPr>
            <a:spLocks/>
          </p:cNvSpPr>
          <p:nvPr/>
        </p:nvSpPr>
        <p:spPr bwMode="auto">
          <a:xfrm>
            <a:off x="1803400" y="4449763"/>
            <a:ext cx="166688" cy="68262"/>
          </a:xfrm>
          <a:custGeom>
            <a:avLst/>
            <a:gdLst/>
            <a:ahLst/>
            <a:cxnLst>
              <a:cxn ang="0">
                <a:pos x="4" y="51"/>
              </a:cxn>
              <a:cxn ang="0">
                <a:pos x="156" y="0"/>
              </a:cxn>
              <a:cxn ang="0">
                <a:pos x="211" y="13"/>
              </a:cxn>
              <a:cxn ang="0">
                <a:pos x="0" y="84"/>
              </a:cxn>
              <a:cxn ang="0">
                <a:pos x="4" y="51"/>
              </a:cxn>
            </a:cxnLst>
            <a:rect l="0" t="0" r="r" b="b"/>
            <a:pathLst>
              <a:path w="211" h="84">
                <a:moveTo>
                  <a:pt x="4" y="51"/>
                </a:moveTo>
                <a:lnTo>
                  <a:pt x="156" y="0"/>
                </a:lnTo>
                <a:lnTo>
                  <a:pt x="211" y="13"/>
                </a:lnTo>
                <a:lnTo>
                  <a:pt x="0" y="84"/>
                </a:lnTo>
                <a:lnTo>
                  <a:pt x="4" y="51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0" name="Line 1672"/>
          <p:cNvSpPr>
            <a:spLocks noChangeShapeType="1"/>
          </p:cNvSpPr>
          <p:nvPr/>
        </p:nvSpPr>
        <p:spPr bwMode="auto">
          <a:xfrm flipV="1">
            <a:off x="1806575" y="4449763"/>
            <a:ext cx="119063" cy="41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1" name="Line 1673"/>
          <p:cNvSpPr>
            <a:spLocks noChangeShapeType="1"/>
          </p:cNvSpPr>
          <p:nvPr/>
        </p:nvSpPr>
        <p:spPr bwMode="auto">
          <a:xfrm>
            <a:off x="1925638" y="4449763"/>
            <a:ext cx="44450" cy="111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2" name="Line 1674"/>
          <p:cNvSpPr>
            <a:spLocks noChangeShapeType="1"/>
          </p:cNvSpPr>
          <p:nvPr/>
        </p:nvSpPr>
        <p:spPr bwMode="auto">
          <a:xfrm flipH="1">
            <a:off x="1803400" y="4460875"/>
            <a:ext cx="166688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3" name="Freeform 1675"/>
          <p:cNvSpPr>
            <a:spLocks/>
          </p:cNvSpPr>
          <p:nvPr/>
        </p:nvSpPr>
        <p:spPr bwMode="auto">
          <a:xfrm>
            <a:off x="1647825" y="4425950"/>
            <a:ext cx="165100" cy="82550"/>
          </a:xfrm>
          <a:custGeom>
            <a:avLst/>
            <a:gdLst/>
            <a:ahLst/>
            <a:cxnLst>
              <a:cxn ang="0">
                <a:pos x="0" y="71"/>
              </a:cxn>
              <a:cxn ang="0">
                <a:pos x="0" y="71"/>
              </a:cxn>
              <a:cxn ang="0">
                <a:pos x="210" y="0"/>
              </a:cxn>
              <a:cxn ang="0">
                <a:pos x="200" y="82"/>
              </a:cxn>
              <a:cxn ang="0">
                <a:pos x="141" y="104"/>
              </a:cxn>
              <a:cxn ang="0">
                <a:pos x="0" y="71"/>
              </a:cxn>
            </a:cxnLst>
            <a:rect l="0" t="0" r="r" b="b"/>
            <a:pathLst>
              <a:path w="210" h="104">
                <a:moveTo>
                  <a:pt x="0" y="71"/>
                </a:moveTo>
                <a:lnTo>
                  <a:pt x="0" y="71"/>
                </a:lnTo>
                <a:lnTo>
                  <a:pt x="210" y="0"/>
                </a:lnTo>
                <a:lnTo>
                  <a:pt x="200" y="82"/>
                </a:lnTo>
                <a:lnTo>
                  <a:pt x="141" y="104"/>
                </a:lnTo>
                <a:lnTo>
                  <a:pt x="0" y="71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4" name="Line 1676"/>
          <p:cNvSpPr>
            <a:spLocks noChangeShapeType="1"/>
          </p:cNvSpPr>
          <p:nvPr/>
        </p:nvSpPr>
        <p:spPr bwMode="auto">
          <a:xfrm flipV="1">
            <a:off x="1647825" y="4425950"/>
            <a:ext cx="165100" cy="55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5" name="Line 1677"/>
          <p:cNvSpPr>
            <a:spLocks noChangeShapeType="1"/>
          </p:cNvSpPr>
          <p:nvPr/>
        </p:nvSpPr>
        <p:spPr bwMode="auto">
          <a:xfrm flipH="1">
            <a:off x="1758950" y="4491038"/>
            <a:ext cx="47625" cy="174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6" name="Line 1678"/>
          <p:cNvSpPr>
            <a:spLocks noChangeShapeType="1"/>
          </p:cNvSpPr>
          <p:nvPr/>
        </p:nvSpPr>
        <p:spPr bwMode="auto">
          <a:xfrm flipH="1" flipV="1">
            <a:off x="1647825" y="4481513"/>
            <a:ext cx="111125" cy="26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7" name="Freeform 1679"/>
          <p:cNvSpPr>
            <a:spLocks/>
          </p:cNvSpPr>
          <p:nvPr/>
        </p:nvSpPr>
        <p:spPr bwMode="auto">
          <a:xfrm>
            <a:off x="1758950" y="4491038"/>
            <a:ext cx="47625" cy="26987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59" y="0"/>
              </a:cxn>
              <a:cxn ang="0">
                <a:pos x="55" y="33"/>
              </a:cxn>
              <a:cxn ang="0">
                <a:pos x="55" y="33"/>
              </a:cxn>
              <a:cxn ang="0">
                <a:pos x="0" y="22"/>
              </a:cxn>
            </a:cxnLst>
            <a:rect l="0" t="0" r="r" b="b"/>
            <a:pathLst>
              <a:path w="59" h="33">
                <a:moveTo>
                  <a:pt x="0" y="22"/>
                </a:moveTo>
                <a:lnTo>
                  <a:pt x="59" y="0"/>
                </a:lnTo>
                <a:lnTo>
                  <a:pt x="55" y="33"/>
                </a:lnTo>
                <a:lnTo>
                  <a:pt x="55" y="33"/>
                </a:lnTo>
                <a:lnTo>
                  <a:pt x="0" y="22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8" name="Line 1680"/>
          <p:cNvSpPr>
            <a:spLocks noChangeShapeType="1"/>
          </p:cNvSpPr>
          <p:nvPr/>
        </p:nvSpPr>
        <p:spPr bwMode="auto">
          <a:xfrm flipV="1">
            <a:off x="1758950" y="4491038"/>
            <a:ext cx="47625" cy="174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9" name="Line 1681"/>
          <p:cNvSpPr>
            <a:spLocks noChangeShapeType="1"/>
          </p:cNvSpPr>
          <p:nvPr/>
        </p:nvSpPr>
        <p:spPr bwMode="auto">
          <a:xfrm flipH="1" flipV="1">
            <a:off x="1758950" y="4508500"/>
            <a:ext cx="44450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0" name="Freeform 1682"/>
          <p:cNvSpPr>
            <a:spLocks/>
          </p:cNvSpPr>
          <p:nvPr/>
        </p:nvSpPr>
        <p:spPr bwMode="auto">
          <a:xfrm>
            <a:off x="1962150" y="4467225"/>
            <a:ext cx="169863" cy="128588"/>
          </a:xfrm>
          <a:custGeom>
            <a:avLst/>
            <a:gdLst/>
            <a:ahLst/>
            <a:cxnLst>
              <a:cxn ang="0">
                <a:pos x="213" y="125"/>
              </a:cxn>
              <a:cxn ang="0">
                <a:pos x="213" y="125"/>
              </a:cxn>
              <a:cxn ang="0">
                <a:pos x="0" y="161"/>
              </a:cxn>
              <a:cxn ang="0">
                <a:pos x="7" y="11"/>
              </a:cxn>
              <a:cxn ang="0">
                <a:pos x="21" y="0"/>
              </a:cxn>
              <a:cxn ang="0">
                <a:pos x="213" y="125"/>
              </a:cxn>
            </a:cxnLst>
            <a:rect l="0" t="0" r="r" b="b"/>
            <a:pathLst>
              <a:path w="213" h="161">
                <a:moveTo>
                  <a:pt x="213" y="125"/>
                </a:moveTo>
                <a:lnTo>
                  <a:pt x="213" y="125"/>
                </a:lnTo>
                <a:lnTo>
                  <a:pt x="0" y="161"/>
                </a:lnTo>
                <a:lnTo>
                  <a:pt x="7" y="11"/>
                </a:lnTo>
                <a:lnTo>
                  <a:pt x="21" y="0"/>
                </a:lnTo>
                <a:lnTo>
                  <a:pt x="213" y="125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1" name="Line 1683"/>
          <p:cNvSpPr>
            <a:spLocks noChangeShapeType="1"/>
          </p:cNvSpPr>
          <p:nvPr/>
        </p:nvSpPr>
        <p:spPr bwMode="auto">
          <a:xfrm flipH="1">
            <a:off x="1962150" y="4565650"/>
            <a:ext cx="169863" cy="30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2" name="Line 1684"/>
          <p:cNvSpPr>
            <a:spLocks noChangeShapeType="1"/>
          </p:cNvSpPr>
          <p:nvPr/>
        </p:nvSpPr>
        <p:spPr bwMode="auto">
          <a:xfrm flipV="1">
            <a:off x="1968500" y="4467225"/>
            <a:ext cx="11113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3" name="Line 1685"/>
          <p:cNvSpPr>
            <a:spLocks noChangeShapeType="1"/>
          </p:cNvSpPr>
          <p:nvPr/>
        </p:nvSpPr>
        <p:spPr bwMode="auto">
          <a:xfrm>
            <a:off x="1979613" y="4467225"/>
            <a:ext cx="152400" cy="984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4" name="Freeform 1686"/>
          <p:cNvSpPr>
            <a:spLocks/>
          </p:cNvSpPr>
          <p:nvPr/>
        </p:nvSpPr>
        <p:spPr bwMode="auto">
          <a:xfrm>
            <a:off x="1968500" y="4460875"/>
            <a:ext cx="11113" cy="15875"/>
          </a:xfrm>
          <a:custGeom>
            <a:avLst/>
            <a:gdLst/>
            <a:ahLst/>
            <a:cxnLst>
              <a:cxn ang="0">
                <a:pos x="14" y="8"/>
              </a:cxn>
              <a:cxn ang="0">
                <a:pos x="0" y="19"/>
              </a:cxn>
              <a:cxn ang="0">
                <a:pos x="2" y="0"/>
              </a:cxn>
              <a:cxn ang="0">
                <a:pos x="2" y="0"/>
              </a:cxn>
              <a:cxn ang="0">
                <a:pos x="14" y="8"/>
              </a:cxn>
            </a:cxnLst>
            <a:rect l="0" t="0" r="r" b="b"/>
            <a:pathLst>
              <a:path w="14" h="19">
                <a:moveTo>
                  <a:pt x="14" y="8"/>
                </a:moveTo>
                <a:lnTo>
                  <a:pt x="0" y="19"/>
                </a:lnTo>
                <a:lnTo>
                  <a:pt x="2" y="0"/>
                </a:lnTo>
                <a:lnTo>
                  <a:pt x="2" y="0"/>
                </a:lnTo>
                <a:lnTo>
                  <a:pt x="14" y="8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5" name="Line 1687"/>
          <p:cNvSpPr>
            <a:spLocks noChangeShapeType="1"/>
          </p:cNvSpPr>
          <p:nvPr/>
        </p:nvSpPr>
        <p:spPr bwMode="auto">
          <a:xfrm flipH="1">
            <a:off x="1968500" y="4467225"/>
            <a:ext cx="11113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6" name="Line 1688"/>
          <p:cNvSpPr>
            <a:spLocks noChangeShapeType="1"/>
          </p:cNvSpPr>
          <p:nvPr/>
        </p:nvSpPr>
        <p:spPr bwMode="auto">
          <a:xfrm>
            <a:off x="1970088" y="4460875"/>
            <a:ext cx="9525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7" name="Freeform 1689"/>
          <p:cNvSpPr>
            <a:spLocks/>
          </p:cNvSpPr>
          <p:nvPr/>
        </p:nvSpPr>
        <p:spPr bwMode="auto">
          <a:xfrm>
            <a:off x="1820863" y="4476750"/>
            <a:ext cx="147637" cy="119063"/>
          </a:xfrm>
          <a:custGeom>
            <a:avLst/>
            <a:gdLst/>
            <a:ahLst/>
            <a:cxnLst>
              <a:cxn ang="0">
                <a:pos x="179" y="150"/>
              </a:cxn>
              <a:cxn ang="0">
                <a:pos x="179" y="150"/>
              </a:cxn>
              <a:cxn ang="0">
                <a:pos x="0" y="64"/>
              </a:cxn>
              <a:cxn ang="0">
                <a:pos x="186" y="0"/>
              </a:cxn>
              <a:cxn ang="0">
                <a:pos x="179" y="150"/>
              </a:cxn>
            </a:cxnLst>
            <a:rect l="0" t="0" r="r" b="b"/>
            <a:pathLst>
              <a:path w="186" h="150">
                <a:moveTo>
                  <a:pt x="179" y="150"/>
                </a:moveTo>
                <a:lnTo>
                  <a:pt x="179" y="150"/>
                </a:lnTo>
                <a:lnTo>
                  <a:pt x="0" y="64"/>
                </a:lnTo>
                <a:lnTo>
                  <a:pt x="186" y="0"/>
                </a:lnTo>
                <a:lnTo>
                  <a:pt x="179" y="150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8" name="Line 1690"/>
          <p:cNvSpPr>
            <a:spLocks noChangeShapeType="1"/>
          </p:cNvSpPr>
          <p:nvPr/>
        </p:nvSpPr>
        <p:spPr bwMode="auto">
          <a:xfrm flipH="1" flipV="1">
            <a:off x="1820863" y="4525963"/>
            <a:ext cx="141287" cy="69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9" name="Line 1691"/>
          <p:cNvSpPr>
            <a:spLocks noChangeShapeType="1"/>
          </p:cNvSpPr>
          <p:nvPr/>
        </p:nvSpPr>
        <p:spPr bwMode="auto">
          <a:xfrm flipV="1">
            <a:off x="1820863" y="4476750"/>
            <a:ext cx="147637" cy="49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0" name="Freeform 1692"/>
          <p:cNvSpPr>
            <a:spLocks/>
          </p:cNvSpPr>
          <p:nvPr/>
        </p:nvSpPr>
        <p:spPr bwMode="auto">
          <a:xfrm>
            <a:off x="1803400" y="4460875"/>
            <a:ext cx="166688" cy="65088"/>
          </a:xfrm>
          <a:custGeom>
            <a:avLst/>
            <a:gdLst/>
            <a:ahLst/>
            <a:cxnLst>
              <a:cxn ang="0">
                <a:pos x="209" y="19"/>
              </a:cxn>
              <a:cxn ang="0">
                <a:pos x="23" y="83"/>
              </a:cxn>
              <a:cxn ang="0">
                <a:pos x="0" y="71"/>
              </a:cxn>
              <a:cxn ang="0">
                <a:pos x="211" y="0"/>
              </a:cxn>
              <a:cxn ang="0">
                <a:pos x="209" y="19"/>
              </a:cxn>
            </a:cxnLst>
            <a:rect l="0" t="0" r="r" b="b"/>
            <a:pathLst>
              <a:path w="211" h="83">
                <a:moveTo>
                  <a:pt x="209" y="19"/>
                </a:moveTo>
                <a:lnTo>
                  <a:pt x="23" y="83"/>
                </a:lnTo>
                <a:lnTo>
                  <a:pt x="0" y="71"/>
                </a:lnTo>
                <a:lnTo>
                  <a:pt x="211" y="0"/>
                </a:lnTo>
                <a:lnTo>
                  <a:pt x="209" y="19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1" name="Line 1693"/>
          <p:cNvSpPr>
            <a:spLocks noChangeShapeType="1"/>
          </p:cNvSpPr>
          <p:nvPr/>
        </p:nvSpPr>
        <p:spPr bwMode="auto">
          <a:xfrm flipH="1">
            <a:off x="1820863" y="4476750"/>
            <a:ext cx="147637" cy="49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2" name="Line 1694"/>
          <p:cNvSpPr>
            <a:spLocks noChangeShapeType="1"/>
          </p:cNvSpPr>
          <p:nvPr/>
        </p:nvSpPr>
        <p:spPr bwMode="auto">
          <a:xfrm flipH="1" flipV="1">
            <a:off x="1803400" y="4518025"/>
            <a:ext cx="17463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3" name="Line 1695"/>
          <p:cNvSpPr>
            <a:spLocks noChangeShapeType="1"/>
          </p:cNvSpPr>
          <p:nvPr/>
        </p:nvSpPr>
        <p:spPr bwMode="auto">
          <a:xfrm flipV="1">
            <a:off x="1803400" y="4460875"/>
            <a:ext cx="166688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4" name="Freeform 1696"/>
          <p:cNvSpPr>
            <a:spLocks/>
          </p:cNvSpPr>
          <p:nvPr/>
        </p:nvSpPr>
        <p:spPr bwMode="auto">
          <a:xfrm>
            <a:off x="1962150" y="4565650"/>
            <a:ext cx="331788" cy="163513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207" y="205"/>
              </a:cxn>
              <a:cxn ang="0">
                <a:pos x="416" y="92"/>
              </a:cxn>
              <a:cxn ang="0">
                <a:pos x="213" y="0"/>
              </a:cxn>
              <a:cxn ang="0">
                <a:pos x="0" y="36"/>
              </a:cxn>
            </a:cxnLst>
            <a:rect l="0" t="0" r="r" b="b"/>
            <a:pathLst>
              <a:path w="416" h="205">
                <a:moveTo>
                  <a:pt x="0" y="36"/>
                </a:moveTo>
                <a:lnTo>
                  <a:pt x="207" y="205"/>
                </a:lnTo>
                <a:lnTo>
                  <a:pt x="416" y="92"/>
                </a:lnTo>
                <a:lnTo>
                  <a:pt x="213" y="0"/>
                </a:lnTo>
                <a:lnTo>
                  <a:pt x="0" y="36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5" name="Freeform 1697"/>
          <p:cNvSpPr>
            <a:spLocks/>
          </p:cNvSpPr>
          <p:nvPr/>
        </p:nvSpPr>
        <p:spPr bwMode="auto">
          <a:xfrm>
            <a:off x="2127250" y="4638675"/>
            <a:ext cx="333375" cy="228600"/>
          </a:xfrm>
          <a:custGeom>
            <a:avLst/>
            <a:gdLst/>
            <a:ahLst/>
            <a:cxnLst>
              <a:cxn ang="0">
                <a:pos x="0" y="113"/>
              </a:cxn>
              <a:cxn ang="0">
                <a:pos x="211" y="288"/>
              </a:cxn>
              <a:cxn ang="0">
                <a:pos x="421" y="178"/>
              </a:cxn>
              <a:cxn ang="0">
                <a:pos x="209" y="0"/>
              </a:cxn>
              <a:cxn ang="0">
                <a:pos x="0" y="113"/>
              </a:cxn>
            </a:cxnLst>
            <a:rect l="0" t="0" r="r" b="b"/>
            <a:pathLst>
              <a:path w="421" h="288">
                <a:moveTo>
                  <a:pt x="0" y="113"/>
                </a:moveTo>
                <a:lnTo>
                  <a:pt x="211" y="288"/>
                </a:lnTo>
                <a:lnTo>
                  <a:pt x="421" y="178"/>
                </a:lnTo>
                <a:lnTo>
                  <a:pt x="209" y="0"/>
                </a:lnTo>
                <a:lnTo>
                  <a:pt x="0" y="113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6" name="Freeform 1698"/>
          <p:cNvSpPr>
            <a:spLocks/>
          </p:cNvSpPr>
          <p:nvPr/>
        </p:nvSpPr>
        <p:spPr bwMode="auto">
          <a:xfrm>
            <a:off x="2295525" y="4781550"/>
            <a:ext cx="333375" cy="195263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213" y="248"/>
              </a:cxn>
              <a:cxn ang="0">
                <a:pos x="421" y="142"/>
              </a:cxn>
              <a:cxn ang="0">
                <a:pos x="210" y="0"/>
              </a:cxn>
              <a:cxn ang="0">
                <a:pos x="0" y="110"/>
              </a:cxn>
            </a:cxnLst>
            <a:rect l="0" t="0" r="r" b="b"/>
            <a:pathLst>
              <a:path w="421" h="248">
                <a:moveTo>
                  <a:pt x="0" y="110"/>
                </a:moveTo>
                <a:lnTo>
                  <a:pt x="213" y="248"/>
                </a:lnTo>
                <a:lnTo>
                  <a:pt x="421" y="142"/>
                </a:lnTo>
                <a:lnTo>
                  <a:pt x="210" y="0"/>
                </a:lnTo>
                <a:lnTo>
                  <a:pt x="0" y="11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7" name="Freeform 1699"/>
          <p:cNvSpPr>
            <a:spLocks/>
          </p:cNvSpPr>
          <p:nvPr/>
        </p:nvSpPr>
        <p:spPr bwMode="auto">
          <a:xfrm>
            <a:off x="2463800" y="4894263"/>
            <a:ext cx="334963" cy="179387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215" y="227"/>
              </a:cxn>
              <a:cxn ang="0">
                <a:pos x="423" y="123"/>
              </a:cxn>
              <a:cxn ang="0">
                <a:pos x="208" y="0"/>
              </a:cxn>
              <a:cxn ang="0">
                <a:pos x="0" y="106"/>
              </a:cxn>
            </a:cxnLst>
            <a:rect l="0" t="0" r="r" b="b"/>
            <a:pathLst>
              <a:path w="423" h="227">
                <a:moveTo>
                  <a:pt x="0" y="106"/>
                </a:moveTo>
                <a:lnTo>
                  <a:pt x="215" y="227"/>
                </a:lnTo>
                <a:lnTo>
                  <a:pt x="423" y="123"/>
                </a:lnTo>
                <a:lnTo>
                  <a:pt x="208" y="0"/>
                </a:lnTo>
                <a:lnTo>
                  <a:pt x="0" y="106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8" name="Freeform 1700"/>
          <p:cNvSpPr>
            <a:spLocks/>
          </p:cNvSpPr>
          <p:nvPr/>
        </p:nvSpPr>
        <p:spPr bwMode="auto">
          <a:xfrm>
            <a:off x="2635250" y="4991100"/>
            <a:ext cx="338138" cy="17145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219" y="215"/>
              </a:cxn>
              <a:cxn ang="0">
                <a:pos x="427" y="112"/>
              </a:cxn>
              <a:cxn ang="0">
                <a:pos x="208" y="0"/>
              </a:cxn>
              <a:cxn ang="0">
                <a:pos x="0" y="104"/>
              </a:cxn>
            </a:cxnLst>
            <a:rect l="0" t="0" r="r" b="b"/>
            <a:pathLst>
              <a:path w="427" h="215">
                <a:moveTo>
                  <a:pt x="0" y="104"/>
                </a:moveTo>
                <a:lnTo>
                  <a:pt x="219" y="215"/>
                </a:lnTo>
                <a:lnTo>
                  <a:pt x="427" y="112"/>
                </a:lnTo>
                <a:lnTo>
                  <a:pt x="208" y="0"/>
                </a:lnTo>
                <a:lnTo>
                  <a:pt x="0" y="104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9" name="Freeform 1701"/>
          <p:cNvSpPr>
            <a:spLocks/>
          </p:cNvSpPr>
          <p:nvPr/>
        </p:nvSpPr>
        <p:spPr bwMode="auto">
          <a:xfrm>
            <a:off x="2808288" y="5080000"/>
            <a:ext cx="341312" cy="141288"/>
          </a:xfrm>
          <a:custGeom>
            <a:avLst/>
            <a:gdLst/>
            <a:ahLst/>
            <a:cxnLst>
              <a:cxn ang="0">
                <a:pos x="0" y="103"/>
              </a:cxn>
              <a:cxn ang="0">
                <a:pos x="223" y="178"/>
              </a:cxn>
              <a:cxn ang="0">
                <a:pos x="430" y="71"/>
              </a:cxn>
              <a:cxn ang="0">
                <a:pos x="208" y="0"/>
              </a:cxn>
              <a:cxn ang="0">
                <a:pos x="0" y="103"/>
              </a:cxn>
            </a:cxnLst>
            <a:rect l="0" t="0" r="r" b="b"/>
            <a:pathLst>
              <a:path w="430" h="178">
                <a:moveTo>
                  <a:pt x="0" y="103"/>
                </a:moveTo>
                <a:lnTo>
                  <a:pt x="223" y="178"/>
                </a:lnTo>
                <a:lnTo>
                  <a:pt x="430" y="71"/>
                </a:lnTo>
                <a:lnTo>
                  <a:pt x="208" y="0"/>
                </a:lnTo>
                <a:lnTo>
                  <a:pt x="0" y="103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0" name="Freeform 1702"/>
          <p:cNvSpPr>
            <a:spLocks/>
          </p:cNvSpPr>
          <p:nvPr/>
        </p:nvSpPr>
        <p:spPr bwMode="auto">
          <a:xfrm>
            <a:off x="2986088" y="5135563"/>
            <a:ext cx="342900" cy="144462"/>
          </a:xfrm>
          <a:custGeom>
            <a:avLst/>
            <a:gdLst/>
            <a:ahLst/>
            <a:cxnLst>
              <a:cxn ang="0">
                <a:pos x="0" y="107"/>
              </a:cxn>
              <a:cxn ang="0">
                <a:pos x="227" y="182"/>
              </a:cxn>
              <a:cxn ang="0">
                <a:pos x="432" y="117"/>
              </a:cxn>
              <a:cxn ang="0">
                <a:pos x="207" y="0"/>
              </a:cxn>
              <a:cxn ang="0">
                <a:pos x="0" y="107"/>
              </a:cxn>
            </a:cxnLst>
            <a:rect l="0" t="0" r="r" b="b"/>
            <a:pathLst>
              <a:path w="432" h="182">
                <a:moveTo>
                  <a:pt x="0" y="107"/>
                </a:moveTo>
                <a:lnTo>
                  <a:pt x="227" y="182"/>
                </a:lnTo>
                <a:lnTo>
                  <a:pt x="432" y="117"/>
                </a:lnTo>
                <a:lnTo>
                  <a:pt x="207" y="0"/>
                </a:lnTo>
                <a:lnTo>
                  <a:pt x="0" y="107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1" name="Freeform 1703"/>
          <p:cNvSpPr>
            <a:spLocks/>
          </p:cNvSpPr>
          <p:nvPr/>
        </p:nvSpPr>
        <p:spPr bwMode="auto">
          <a:xfrm>
            <a:off x="3165475" y="5229225"/>
            <a:ext cx="346075" cy="1127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230" y="142"/>
              </a:cxn>
              <a:cxn ang="0">
                <a:pos x="435" y="76"/>
              </a:cxn>
              <a:cxn ang="0">
                <a:pos x="205" y="0"/>
              </a:cxn>
              <a:cxn ang="0">
                <a:pos x="0" y="65"/>
              </a:cxn>
            </a:cxnLst>
            <a:rect l="0" t="0" r="r" b="b"/>
            <a:pathLst>
              <a:path w="435" h="142">
                <a:moveTo>
                  <a:pt x="0" y="65"/>
                </a:moveTo>
                <a:lnTo>
                  <a:pt x="230" y="142"/>
                </a:lnTo>
                <a:lnTo>
                  <a:pt x="435" y="76"/>
                </a:lnTo>
                <a:lnTo>
                  <a:pt x="205" y="0"/>
                </a:lnTo>
                <a:lnTo>
                  <a:pt x="0" y="65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2" name="Freeform 1704"/>
          <p:cNvSpPr>
            <a:spLocks/>
          </p:cNvSpPr>
          <p:nvPr/>
        </p:nvSpPr>
        <p:spPr bwMode="auto">
          <a:xfrm>
            <a:off x="3348038" y="5289550"/>
            <a:ext cx="347662" cy="90488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234" y="114"/>
              </a:cxn>
              <a:cxn ang="0">
                <a:pos x="438" y="24"/>
              </a:cxn>
              <a:cxn ang="0">
                <a:pos x="205" y="0"/>
              </a:cxn>
              <a:cxn ang="0">
                <a:pos x="0" y="66"/>
              </a:cxn>
            </a:cxnLst>
            <a:rect l="0" t="0" r="r" b="b"/>
            <a:pathLst>
              <a:path w="438" h="114">
                <a:moveTo>
                  <a:pt x="0" y="66"/>
                </a:moveTo>
                <a:lnTo>
                  <a:pt x="234" y="114"/>
                </a:lnTo>
                <a:lnTo>
                  <a:pt x="438" y="24"/>
                </a:lnTo>
                <a:lnTo>
                  <a:pt x="205" y="0"/>
                </a:lnTo>
                <a:lnTo>
                  <a:pt x="0" y="66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3" name="Freeform 1705"/>
          <p:cNvSpPr>
            <a:spLocks/>
          </p:cNvSpPr>
          <p:nvPr/>
        </p:nvSpPr>
        <p:spPr bwMode="auto">
          <a:xfrm>
            <a:off x="3533775" y="5308600"/>
            <a:ext cx="352425" cy="131763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238" y="167"/>
              </a:cxn>
              <a:cxn ang="0">
                <a:pos x="444" y="74"/>
              </a:cxn>
              <a:cxn ang="0">
                <a:pos x="204" y="0"/>
              </a:cxn>
              <a:cxn ang="0">
                <a:pos x="0" y="90"/>
              </a:cxn>
            </a:cxnLst>
            <a:rect l="0" t="0" r="r" b="b"/>
            <a:pathLst>
              <a:path w="444" h="167">
                <a:moveTo>
                  <a:pt x="0" y="90"/>
                </a:moveTo>
                <a:lnTo>
                  <a:pt x="238" y="167"/>
                </a:lnTo>
                <a:lnTo>
                  <a:pt x="444" y="74"/>
                </a:lnTo>
                <a:lnTo>
                  <a:pt x="204" y="0"/>
                </a:lnTo>
                <a:lnTo>
                  <a:pt x="0" y="9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4" name="Freeform 1706"/>
          <p:cNvSpPr>
            <a:spLocks/>
          </p:cNvSpPr>
          <p:nvPr/>
        </p:nvSpPr>
        <p:spPr bwMode="auto">
          <a:xfrm>
            <a:off x="3722688" y="5367338"/>
            <a:ext cx="355600" cy="136525"/>
          </a:xfrm>
          <a:custGeom>
            <a:avLst/>
            <a:gdLst/>
            <a:ahLst/>
            <a:cxnLst>
              <a:cxn ang="0">
                <a:pos x="0" y="93"/>
              </a:cxn>
              <a:cxn ang="0">
                <a:pos x="244" y="171"/>
              </a:cxn>
              <a:cxn ang="0">
                <a:pos x="448" y="77"/>
              </a:cxn>
              <a:cxn ang="0">
                <a:pos x="206" y="0"/>
              </a:cxn>
              <a:cxn ang="0">
                <a:pos x="0" y="93"/>
              </a:cxn>
            </a:cxnLst>
            <a:rect l="0" t="0" r="r" b="b"/>
            <a:pathLst>
              <a:path w="448" h="171">
                <a:moveTo>
                  <a:pt x="0" y="93"/>
                </a:moveTo>
                <a:lnTo>
                  <a:pt x="244" y="171"/>
                </a:lnTo>
                <a:lnTo>
                  <a:pt x="448" y="77"/>
                </a:lnTo>
                <a:lnTo>
                  <a:pt x="206" y="0"/>
                </a:lnTo>
                <a:lnTo>
                  <a:pt x="0" y="93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5" name="Freeform 1707"/>
          <p:cNvSpPr>
            <a:spLocks/>
          </p:cNvSpPr>
          <p:nvPr/>
        </p:nvSpPr>
        <p:spPr bwMode="auto">
          <a:xfrm>
            <a:off x="3916363" y="5429250"/>
            <a:ext cx="358775" cy="136525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248" y="173"/>
              </a:cxn>
              <a:cxn ang="0">
                <a:pos x="451" y="79"/>
              </a:cxn>
              <a:cxn ang="0">
                <a:pos x="204" y="0"/>
              </a:cxn>
              <a:cxn ang="0">
                <a:pos x="0" y="94"/>
              </a:cxn>
            </a:cxnLst>
            <a:rect l="0" t="0" r="r" b="b"/>
            <a:pathLst>
              <a:path w="451" h="173">
                <a:moveTo>
                  <a:pt x="0" y="94"/>
                </a:moveTo>
                <a:lnTo>
                  <a:pt x="248" y="173"/>
                </a:lnTo>
                <a:lnTo>
                  <a:pt x="451" y="79"/>
                </a:lnTo>
                <a:lnTo>
                  <a:pt x="204" y="0"/>
                </a:lnTo>
                <a:lnTo>
                  <a:pt x="0" y="94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6" name="Freeform 1708"/>
          <p:cNvSpPr>
            <a:spLocks/>
          </p:cNvSpPr>
          <p:nvPr/>
        </p:nvSpPr>
        <p:spPr bwMode="auto">
          <a:xfrm>
            <a:off x="4113213" y="5491163"/>
            <a:ext cx="360362" cy="138112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253" y="175"/>
              </a:cxn>
              <a:cxn ang="0">
                <a:pos x="455" y="79"/>
              </a:cxn>
              <a:cxn ang="0">
                <a:pos x="203" y="0"/>
              </a:cxn>
              <a:cxn ang="0">
                <a:pos x="0" y="94"/>
              </a:cxn>
            </a:cxnLst>
            <a:rect l="0" t="0" r="r" b="b"/>
            <a:pathLst>
              <a:path w="455" h="175">
                <a:moveTo>
                  <a:pt x="0" y="94"/>
                </a:moveTo>
                <a:lnTo>
                  <a:pt x="253" y="175"/>
                </a:lnTo>
                <a:lnTo>
                  <a:pt x="455" y="79"/>
                </a:lnTo>
                <a:lnTo>
                  <a:pt x="203" y="0"/>
                </a:lnTo>
                <a:lnTo>
                  <a:pt x="0" y="94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7" name="Line 1709"/>
          <p:cNvSpPr>
            <a:spLocks noChangeShapeType="1"/>
          </p:cNvSpPr>
          <p:nvPr/>
        </p:nvSpPr>
        <p:spPr bwMode="auto">
          <a:xfrm flipH="1" flipV="1">
            <a:off x="1462088" y="1633538"/>
            <a:ext cx="127000" cy="3349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8" name="Line 1710"/>
          <p:cNvSpPr>
            <a:spLocks noChangeShapeType="1"/>
          </p:cNvSpPr>
          <p:nvPr/>
        </p:nvSpPr>
        <p:spPr bwMode="auto">
          <a:xfrm flipH="1">
            <a:off x="1508125" y="4983163"/>
            <a:ext cx="809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9" name="Line 1711"/>
          <p:cNvSpPr>
            <a:spLocks noChangeShapeType="1"/>
          </p:cNvSpPr>
          <p:nvPr/>
        </p:nvSpPr>
        <p:spPr bwMode="auto">
          <a:xfrm flipH="1">
            <a:off x="1489075" y="4449763"/>
            <a:ext cx="809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00" name="Line 1712"/>
          <p:cNvSpPr>
            <a:spLocks noChangeShapeType="1"/>
          </p:cNvSpPr>
          <p:nvPr/>
        </p:nvSpPr>
        <p:spPr bwMode="auto">
          <a:xfrm flipH="1">
            <a:off x="1466850" y="3906838"/>
            <a:ext cx="809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01" name="Line 1713"/>
          <p:cNvSpPr>
            <a:spLocks noChangeShapeType="1"/>
          </p:cNvSpPr>
          <p:nvPr/>
        </p:nvSpPr>
        <p:spPr bwMode="auto">
          <a:xfrm flipH="1">
            <a:off x="1446213" y="3354388"/>
            <a:ext cx="809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02" name="Line 1714"/>
          <p:cNvSpPr>
            <a:spLocks noChangeShapeType="1"/>
          </p:cNvSpPr>
          <p:nvPr/>
        </p:nvSpPr>
        <p:spPr bwMode="auto">
          <a:xfrm flipH="1">
            <a:off x="1425575" y="2790825"/>
            <a:ext cx="793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03" name="Line 1715"/>
          <p:cNvSpPr>
            <a:spLocks noChangeShapeType="1"/>
          </p:cNvSpPr>
          <p:nvPr/>
        </p:nvSpPr>
        <p:spPr bwMode="auto">
          <a:xfrm flipH="1">
            <a:off x="1403350" y="2217738"/>
            <a:ext cx="809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04" name="Line 1716"/>
          <p:cNvSpPr>
            <a:spLocks noChangeShapeType="1"/>
          </p:cNvSpPr>
          <p:nvPr/>
        </p:nvSpPr>
        <p:spPr bwMode="auto">
          <a:xfrm flipH="1">
            <a:off x="1381125" y="1633538"/>
            <a:ext cx="809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05" name="Rectangle 1717"/>
          <p:cNvSpPr>
            <a:spLocks noChangeArrowheads="1"/>
          </p:cNvSpPr>
          <p:nvPr/>
        </p:nvSpPr>
        <p:spPr bwMode="auto">
          <a:xfrm>
            <a:off x="1401763" y="4895850"/>
            <a:ext cx="15240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65206" name="Rectangle 1718"/>
          <p:cNvSpPr>
            <a:spLocks noChangeArrowheads="1"/>
          </p:cNvSpPr>
          <p:nvPr/>
        </p:nvSpPr>
        <p:spPr bwMode="auto">
          <a:xfrm>
            <a:off x="1211263" y="4362450"/>
            <a:ext cx="32385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200</a:t>
            </a:r>
            <a:endParaRPr lang="en-US"/>
          </a:p>
        </p:txBody>
      </p:sp>
      <p:sp>
        <p:nvSpPr>
          <p:cNvPr id="65207" name="Rectangle 1719"/>
          <p:cNvSpPr>
            <a:spLocks noChangeArrowheads="1"/>
          </p:cNvSpPr>
          <p:nvPr/>
        </p:nvSpPr>
        <p:spPr bwMode="auto">
          <a:xfrm>
            <a:off x="1190625" y="3817938"/>
            <a:ext cx="32385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400</a:t>
            </a:r>
            <a:endParaRPr lang="en-US"/>
          </a:p>
        </p:txBody>
      </p:sp>
      <p:sp>
        <p:nvSpPr>
          <p:cNvPr id="65208" name="Rectangle 1720"/>
          <p:cNvSpPr>
            <a:spLocks noChangeArrowheads="1"/>
          </p:cNvSpPr>
          <p:nvPr/>
        </p:nvSpPr>
        <p:spPr bwMode="auto">
          <a:xfrm>
            <a:off x="1168400" y="3265488"/>
            <a:ext cx="32385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600</a:t>
            </a:r>
            <a:endParaRPr lang="en-US"/>
          </a:p>
        </p:txBody>
      </p:sp>
      <p:sp>
        <p:nvSpPr>
          <p:cNvPr id="65209" name="Rectangle 1721"/>
          <p:cNvSpPr>
            <a:spLocks noChangeArrowheads="1"/>
          </p:cNvSpPr>
          <p:nvPr/>
        </p:nvSpPr>
        <p:spPr bwMode="auto">
          <a:xfrm>
            <a:off x="1147763" y="2701925"/>
            <a:ext cx="32385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800</a:t>
            </a:r>
            <a:endParaRPr lang="en-US"/>
          </a:p>
        </p:txBody>
      </p:sp>
      <p:sp>
        <p:nvSpPr>
          <p:cNvPr id="65210" name="Rectangle 1722"/>
          <p:cNvSpPr>
            <a:spLocks noChangeArrowheads="1"/>
          </p:cNvSpPr>
          <p:nvPr/>
        </p:nvSpPr>
        <p:spPr bwMode="auto">
          <a:xfrm>
            <a:off x="1041400" y="2128838"/>
            <a:ext cx="407988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1000</a:t>
            </a:r>
            <a:endParaRPr lang="en-US"/>
          </a:p>
        </p:txBody>
      </p:sp>
      <p:sp>
        <p:nvSpPr>
          <p:cNvPr id="65211" name="Rectangle 1723"/>
          <p:cNvSpPr>
            <a:spLocks noChangeArrowheads="1"/>
          </p:cNvSpPr>
          <p:nvPr/>
        </p:nvSpPr>
        <p:spPr bwMode="auto">
          <a:xfrm>
            <a:off x="1017588" y="1546225"/>
            <a:ext cx="4079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1200</a:t>
            </a:r>
            <a:endParaRPr lang="en-US"/>
          </a:p>
        </p:txBody>
      </p:sp>
      <p:sp>
        <p:nvSpPr>
          <p:cNvPr id="65212" name="Rectangle 1724"/>
          <p:cNvSpPr>
            <a:spLocks noChangeArrowheads="1"/>
          </p:cNvSpPr>
          <p:nvPr/>
        </p:nvSpPr>
        <p:spPr bwMode="auto">
          <a:xfrm>
            <a:off x="435928" y="1295400"/>
            <a:ext cx="15627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Read throughput (MB/s)</a:t>
            </a:r>
            <a:endParaRPr lang="en-US">
              <a:latin typeface="Calibri" pitchFamily="34" charset="0"/>
            </a:endParaRPr>
          </a:p>
        </p:txBody>
      </p:sp>
      <p:sp>
        <p:nvSpPr>
          <p:cNvPr id="65213" name="Rectangle 1725"/>
          <p:cNvSpPr>
            <a:spLocks noChangeArrowheads="1"/>
          </p:cNvSpPr>
          <p:nvPr/>
        </p:nvSpPr>
        <p:spPr bwMode="auto">
          <a:xfrm>
            <a:off x="1888255" y="5726113"/>
            <a:ext cx="9041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Stride (words)</a:t>
            </a:r>
            <a:endParaRPr lang="en-US">
              <a:latin typeface="Calibri" pitchFamily="34" charset="0"/>
            </a:endParaRPr>
          </a:p>
        </p:txBody>
      </p:sp>
      <p:sp>
        <p:nvSpPr>
          <p:cNvPr id="65214" name="Rectangle 1726"/>
          <p:cNvSpPr>
            <a:spLocks noChangeArrowheads="1"/>
          </p:cNvSpPr>
          <p:nvPr/>
        </p:nvSpPr>
        <p:spPr bwMode="auto">
          <a:xfrm>
            <a:off x="5775325" y="5651243"/>
            <a:ext cx="15109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Working set size (bytes)</a:t>
            </a:r>
            <a:endParaRPr lang="en-US">
              <a:latin typeface="Calibri" pitchFamily="34" charset="0"/>
            </a:endParaRPr>
          </a:p>
        </p:txBody>
      </p:sp>
      <p:sp>
        <p:nvSpPr>
          <p:cNvPr id="65215" name="Rectangle 1727"/>
          <p:cNvSpPr>
            <a:spLocks noChangeArrowheads="1"/>
          </p:cNvSpPr>
          <p:nvPr/>
        </p:nvSpPr>
        <p:spPr bwMode="auto">
          <a:xfrm>
            <a:off x="6678612" y="1295400"/>
            <a:ext cx="2236788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5216" name="Rectangle 1728"/>
          <p:cNvSpPr>
            <a:spLocks noChangeArrowheads="1"/>
          </p:cNvSpPr>
          <p:nvPr/>
        </p:nvSpPr>
        <p:spPr bwMode="auto">
          <a:xfrm>
            <a:off x="6678612" y="1346200"/>
            <a:ext cx="11951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alibri" pitchFamily="34" charset="0"/>
              </a:rPr>
              <a:t>Pentium III Xeon</a:t>
            </a:r>
            <a:endParaRPr lang="en-US">
              <a:latin typeface="Calibri" pitchFamily="34" charset="0"/>
            </a:endParaRPr>
          </a:p>
        </p:txBody>
      </p:sp>
      <p:sp>
        <p:nvSpPr>
          <p:cNvPr id="65217" name="Rectangle 1729"/>
          <p:cNvSpPr>
            <a:spLocks noChangeArrowheads="1"/>
          </p:cNvSpPr>
          <p:nvPr/>
        </p:nvSpPr>
        <p:spPr bwMode="auto">
          <a:xfrm>
            <a:off x="6678612" y="1563687"/>
            <a:ext cx="6508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alibri" pitchFamily="34" charset="0"/>
              </a:rPr>
              <a:t>550 MHz</a:t>
            </a:r>
            <a:endParaRPr lang="en-US">
              <a:latin typeface="Calibri" pitchFamily="34" charset="0"/>
            </a:endParaRPr>
          </a:p>
        </p:txBody>
      </p:sp>
      <p:sp>
        <p:nvSpPr>
          <p:cNvPr id="65218" name="Rectangle 1730"/>
          <p:cNvSpPr>
            <a:spLocks noChangeArrowheads="1"/>
          </p:cNvSpPr>
          <p:nvPr/>
        </p:nvSpPr>
        <p:spPr bwMode="auto">
          <a:xfrm>
            <a:off x="6678612" y="1782762"/>
            <a:ext cx="18195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alibri" pitchFamily="34" charset="0"/>
              </a:rPr>
              <a:t>16 KB on-chip L1 d-cache</a:t>
            </a:r>
            <a:endParaRPr lang="en-US">
              <a:latin typeface="Calibri" pitchFamily="34" charset="0"/>
            </a:endParaRPr>
          </a:p>
        </p:txBody>
      </p:sp>
      <p:sp>
        <p:nvSpPr>
          <p:cNvPr id="65219" name="Rectangle 1731"/>
          <p:cNvSpPr>
            <a:spLocks noChangeArrowheads="1"/>
          </p:cNvSpPr>
          <p:nvPr/>
        </p:nvSpPr>
        <p:spPr bwMode="auto">
          <a:xfrm>
            <a:off x="6678612" y="2000250"/>
            <a:ext cx="17666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16 KB on-chip L1 </a:t>
            </a:r>
            <a:r>
              <a:rPr lang="en-US" sz="1400" b="0" dirty="0" err="1">
                <a:solidFill>
                  <a:srgbClr val="000000"/>
                </a:solidFill>
                <a:latin typeface="Calibri" pitchFamily="34" charset="0"/>
              </a:rPr>
              <a:t>i</a:t>
            </a: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-cache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5220" name="Rectangle 1732"/>
          <p:cNvSpPr>
            <a:spLocks noChangeArrowheads="1"/>
          </p:cNvSpPr>
          <p:nvPr/>
        </p:nvSpPr>
        <p:spPr bwMode="auto">
          <a:xfrm>
            <a:off x="6678612" y="2217737"/>
            <a:ext cx="23596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512 KB  off-chip </a:t>
            </a:r>
            <a:r>
              <a:rPr lang="en-US" sz="1400" b="0" dirty="0" smtClean="0">
                <a:solidFill>
                  <a:srgbClr val="000000"/>
                </a:solidFill>
                <a:latin typeface="Calibri" pitchFamily="34" charset="0"/>
              </a:rPr>
              <a:t>unified L2 cache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5222" name="Rectangle 1734"/>
          <p:cNvSpPr>
            <a:spLocks noChangeArrowheads="1"/>
          </p:cNvSpPr>
          <p:nvPr/>
        </p:nvSpPr>
        <p:spPr bwMode="auto">
          <a:xfrm>
            <a:off x="6283325" y="3303588"/>
            <a:ext cx="87313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23" name="Rectangle 1735"/>
          <p:cNvSpPr>
            <a:spLocks noChangeArrowheads="1"/>
          </p:cNvSpPr>
          <p:nvPr/>
        </p:nvSpPr>
        <p:spPr bwMode="auto">
          <a:xfrm>
            <a:off x="6365875" y="3074988"/>
            <a:ext cx="1809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24" name="Rectangle 1736"/>
          <p:cNvSpPr>
            <a:spLocks noChangeArrowheads="1"/>
          </p:cNvSpPr>
          <p:nvPr/>
        </p:nvSpPr>
        <p:spPr bwMode="auto">
          <a:xfrm>
            <a:off x="6410325" y="3074988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25" name="Rectangle 1737"/>
          <p:cNvSpPr>
            <a:spLocks noChangeArrowheads="1"/>
          </p:cNvSpPr>
          <p:nvPr/>
        </p:nvSpPr>
        <p:spPr bwMode="auto">
          <a:xfrm>
            <a:off x="5340350" y="2198689"/>
            <a:ext cx="419100" cy="346075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</a:rPr>
              <a:t>L1</a:t>
            </a:r>
          </a:p>
        </p:txBody>
      </p:sp>
      <p:sp>
        <p:nvSpPr>
          <p:cNvPr id="65231" name="Rectangle 1743"/>
          <p:cNvSpPr>
            <a:spLocks noChangeArrowheads="1"/>
          </p:cNvSpPr>
          <p:nvPr/>
        </p:nvSpPr>
        <p:spPr bwMode="auto">
          <a:xfrm>
            <a:off x="4338638" y="3884613"/>
            <a:ext cx="220662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1" name="Rectangle 1737"/>
          <p:cNvSpPr>
            <a:spLocks noChangeArrowheads="1"/>
          </p:cNvSpPr>
          <p:nvPr/>
        </p:nvSpPr>
        <p:spPr bwMode="auto">
          <a:xfrm>
            <a:off x="4408487" y="3881438"/>
            <a:ext cx="419100" cy="346075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</a:rPr>
              <a:t>L2</a:t>
            </a:r>
          </a:p>
        </p:txBody>
      </p:sp>
      <p:sp>
        <p:nvSpPr>
          <p:cNvPr id="1752" name="Rectangle 1737"/>
          <p:cNvSpPr>
            <a:spLocks noChangeArrowheads="1"/>
          </p:cNvSpPr>
          <p:nvPr/>
        </p:nvSpPr>
        <p:spPr bwMode="auto">
          <a:xfrm>
            <a:off x="3794125" y="5021263"/>
            <a:ext cx="619125" cy="346075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dirty="0" err="1" smtClean="0">
                <a:solidFill>
                  <a:schemeClr val="bg1"/>
                </a:solidFill>
              </a:rPr>
              <a:t>Mem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Optimizations for the Memory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code that has locality</a:t>
            </a:r>
          </a:p>
          <a:p>
            <a:pPr lvl="1"/>
            <a:r>
              <a:rPr lang="en-US" dirty="0" smtClean="0"/>
              <a:t>Spatial: access data contiguously</a:t>
            </a:r>
          </a:p>
          <a:p>
            <a:pPr lvl="1"/>
            <a:r>
              <a:rPr lang="en-US" dirty="0" smtClean="0"/>
              <a:t>Temporal: make sure access to the same data is not too far apart in time</a:t>
            </a:r>
          </a:p>
          <a:p>
            <a:r>
              <a:rPr lang="en-US" dirty="0" smtClean="0"/>
              <a:t>How to achieve?</a:t>
            </a:r>
          </a:p>
          <a:p>
            <a:pPr lvl="1"/>
            <a:r>
              <a:rPr lang="en-US" dirty="0" smtClean="0"/>
              <a:t>Proper choice of algorithm</a:t>
            </a:r>
          </a:p>
          <a:p>
            <a:pPr lvl="1"/>
            <a:r>
              <a:rPr lang="en-US" dirty="0" smtClean="0"/>
              <a:t>Loop transformations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Cache versus register-level optimization:</a:t>
            </a:r>
          </a:p>
          <a:p>
            <a:pPr lvl="1"/>
            <a:r>
              <a:rPr lang="en-US" dirty="0" smtClean="0"/>
              <a:t>In both cases locality desirable</a:t>
            </a:r>
          </a:p>
          <a:p>
            <a:pPr lvl="1"/>
            <a:r>
              <a:rPr lang="en-US" dirty="0" smtClean="0"/>
              <a:t>Register space much smaller </a:t>
            </a:r>
            <a:br>
              <a:rPr lang="en-US" dirty="0" smtClean="0"/>
            </a:br>
            <a:r>
              <a:rPr lang="en-US" dirty="0" smtClean="0"/>
              <a:t>+ requires scalar replacement to exploit temporal locality</a:t>
            </a:r>
          </a:p>
          <a:p>
            <a:pPr lvl="1"/>
            <a:r>
              <a:rPr lang="en-US" dirty="0" smtClean="0"/>
              <a:t>Register level optimizations include exhibiting instruction level parallelism (conflicts with locality)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1228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48379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49377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6814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572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1054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6169819" cy="224420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</a:t>
            </a:r>
            <a:r>
              <a:rPr lang="en-US" sz="1400" dirty="0" smtClean="0">
                <a:latin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</a:rPr>
              <a:t>c[i</a:t>
            </a:r>
            <a:r>
              <a:rPr lang="en-US" sz="1400" dirty="0" smtClean="0">
                <a:latin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</a:rPr>
              <a:t>n</a:t>
            </a:r>
            <a:r>
              <a:rPr lang="en-US" sz="1400" dirty="0" smtClean="0">
                <a:latin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</a:rPr>
              <a:t>j</a:t>
            </a:r>
            <a:r>
              <a:rPr lang="en-US" sz="1400" dirty="0" smtClean="0">
                <a:latin typeface="Courier New" pitchFamily="49" charset="0"/>
              </a:rPr>
              <a:t>] </a:t>
            </a:r>
            <a:r>
              <a:rPr lang="en-US" sz="1400" dirty="0">
                <a:latin typeface="Courier New" pitchFamily="49" charset="0"/>
              </a:rPr>
              <a:t>+= </a:t>
            </a:r>
            <a:r>
              <a:rPr lang="en-US" sz="1400" dirty="0" err="1">
                <a:latin typeface="Courier New" pitchFamily="49" charset="0"/>
              </a:rPr>
              <a:t>a[i</a:t>
            </a:r>
            <a:r>
              <a:rPr lang="en-US" sz="1400" dirty="0">
                <a:latin typeface="Courier New" pitchFamily="49" charset="0"/>
              </a:rPr>
              <a:t>*n + </a:t>
            </a:r>
            <a:r>
              <a:rPr lang="en-US" sz="1400" dirty="0" smtClean="0">
                <a:latin typeface="Courier New" pitchFamily="49" charset="0"/>
              </a:rPr>
              <a:t>k]*b[k*n + j];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First iteration:</a:t>
            </a:r>
          </a:p>
          <a:p>
            <a:pPr lvl="1"/>
            <a:r>
              <a:rPr lang="en-US" dirty="0" smtClean="0"/>
              <a:t>n/8 + n = 9n/8 misses</a:t>
            </a:r>
            <a:br>
              <a:rPr lang="en-US" dirty="0" smtClean="0"/>
            </a:br>
            <a:r>
              <a:rPr lang="en-US" dirty="0" smtClean="0"/>
              <a:t>(omitting matrix 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</a:t>
            </a:r>
            <a:r>
              <a:rPr lang="en-US" dirty="0" smtClean="0">
                <a:solidFill>
                  <a:srgbClr val="C00000"/>
                </a:solidFill>
              </a:rPr>
              <a:t>in cache: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(schematic)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Other iterations:</a:t>
            </a:r>
          </a:p>
          <a:p>
            <a:pPr lvl="1"/>
            <a:r>
              <a:rPr lang="en-US" dirty="0" smtClean="0"/>
              <a:t>Again:</a:t>
            </a:r>
            <a:br>
              <a:rPr lang="en-US" dirty="0" smtClean="0"/>
            </a:br>
            <a:r>
              <a:rPr lang="en-US" dirty="0" smtClean="0"/>
              <a:t>n/8 + n = 9n/8 misses</a:t>
            </a:r>
            <a:br>
              <a:rPr lang="en-US" dirty="0" smtClean="0"/>
            </a:br>
            <a:r>
              <a:rPr lang="en-US" dirty="0" smtClean="0"/>
              <a:t>(omitting matrix 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smtClean="0"/>
              <a:t>9n/8 * n</a:t>
            </a:r>
            <a:r>
              <a:rPr lang="en-US" baseline="30000" dirty="0" smtClean="0"/>
              <a:t>2</a:t>
            </a:r>
            <a:r>
              <a:rPr lang="en-US" dirty="0" smtClean="0"/>
              <a:t> = (9/8) * n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74221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7241115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398847" y="3731267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742215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703342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00140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Matrix Multiplication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99532" y="1332469"/>
            <a:ext cx="7958668" cy="3105978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+=B)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smtClean="0">
                <a:latin typeface="Courier New" pitchFamily="49" charset="0"/>
              </a:rPr>
              <a:t>j+=B)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		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     for (i1 =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; i1 &lt; </a:t>
            </a:r>
            <a:r>
              <a:rPr lang="en-US" sz="1400" dirty="0" err="1" smtClean="0">
                <a:latin typeface="Courier New" pitchFamily="49" charset="0"/>
              </a:rPr>
              <a:t>i+B</a:t>
            </a:r>
            <a:r>
              <a:rPr lang="en-US" sz="1400" dirty="0" smtClean="0">
                <a:latin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for (j1 = j; j1 &lt; </a:t>
            </a:r>
            <a:r>
              <a:rPr lang="en-US" sz="1400" dirty="0" err="1" smtClean="0">
                <a:latin typeface="Courier New" pitchFamily="49" charset="0"/>
              </a:rPr>
              <a:t>j+B</a:t>
            </a:r>
            <a:r>
              <a:rPr lang="en-US" sz="1400" dirty="0" smtClean="0">
                <a:latin typeface="Courier New" pitchFamily="49" charset="0"/>
              </a:rPr>
              <a:t>; j++)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    for (k1 = k; k1 &lt; </a:t>
            </a:r>
            <a:r>
              <a:rPr lang="en-US" sz="1400" dirty="0" err="1" smtClean="0">
                <a:latin typeface="Courier New" pitchFamily="49" charset="0"/>
              </a:rPr>
              <a:t>k+B</a:t>
            </a:r>
            <a:r>
              <a:rPr lang="en-US" sz="1400" dirty="0" smtClean="0">
                <a:latin typeface="Courier New" pitchFamily="49" charset="0"/>
              </a:rPr>
              <a:t>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                  c[i1*</a:t>
            </a:r>
            <a:r>
              <a:rPr lang="en-US" sz="1400" dirty="0" err="1" smtClean="0">
                <a:latin typeface="Courier New" pitchFamily="49" charset="0"/>
              </a:rPr>
              <a:t>n</a:t>
            </a:r>
            <a:r>
              <a:rPr lang="en-US" sz="1400" dirty="0" smtClean="0">
                <a:latin typeface="Courier New" pitchFamily="49" charset="0"/>
              </a:rPr>
              <a:t> + j1] </a:t>
            </a:r>
            <a:r>
              <a:rPr lang="en-US" sz="1400" dirty="0">
                <a:latin typeface="Courier New" pitchFamily="49" charset="0"/>
              </a:rPr>
              <a:t>+= </a:t>
            </a:r>
            <a:r>
              <a:rPr lang="en-US" sz="1400" dirty="0" smtClean="0">
                <a:latin typeface="Courier New" pitchFamily="49" charset="0"/>
              </a:rPr>
              <a:t>a[i1*n </a:t>
            </a:r>
            <a:r>
              <a:rPr lang="en-US" sz="1400" dirty="0">
                <a:latin typeface="Courier New" pitchFamily="49" charset="0"/>
              </a:rPr>
              <a:t>+ </a:t>
            </a:r>
            <a:r>
              <a:rPr lang="en-US" sz="1400" dirty="0" smtClean="0">
                <a:latin typeface="Courier New" pitchFamily="49" charset="0"/>
              </a:rPr>
              <a:t>k1]*b[k1*n + j1];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471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41960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214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588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562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257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266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324600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rot="16200000" flipV="1">
            <a:off x="4378813" y="6132555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Four blocks       fit into cache: 4B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First (block) iteration:</a:t>
            </a:r>
          </a:p>
          <a:p>
            <a:pPr lvl="1"/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/8 misses for each block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  <a:br>
              <a:rPr lang="en-US" dirty="0" smtClean="0"/>
            </a:br>
            <a:r>
              <a:rPr lang="en-US" dirty="0" smtClean="0"/>
              <a:t>(omitting matrix c)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in cache</a:t>
            </a:r>
            <a:br>
              <a:rPr lang="en-US" dirty="0" smtClean="0"/>
            </a:br>
            <a:r>
              <a:rPr lang="en-US" dirty="0" smtClean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529643" y="2502629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578604" y="5562441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 rot="5400000">
            <a:off x="7367522" y="6359989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29811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51840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>
            <a:stCxn id="72" idx="0"/>
          </p:cNvCxnSpPr>
          <p:nvPr/>
        </p:nvCxnSpPr>
        <p:spPr bwMode="auto">
          <a:xfrm rot="16200000" flipV="1">
            <a:off x="7680814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English definition: </a:t>
            </a:r>
            <a:r>
              <a:rPr lang="en-US" dirty="0" smtClean="0"/>
              <a:t>a hidden storage space for provisions, weapons, and/or treasures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CSE Definition: </a:t>
            </a:r>
            <a:r>
              <a:rPr lang="en-US" dirty="0" smtClean="0"/>
              <a:t>computer memory with short access time used for the storage of frequently or recently used instructions or data (</a:t>
            </a:r>
            <a:r>
              <a:rPr lang="en-US" dirty="0" err="1" smtClean="0"/>
              <a:t>i</a:t>
            </a:r>
            <a:r>
              <a:rPr lang="en-US" dirty="0" smtClean="0"/>
              <a:t>-cache and </a:t>
            </a:r>
            <a:r>
              <a:rPr lang="en-US" dirty="0" err="1" smtClean="0"/>
              <a:t>d</a:t>
            </a:r>
            <a:r>
              <a:rPr lang="en-US" dirty="0" smtClean="0"/>
              <a:t>-cache)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more generally,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used to optimize data transfers between system elements with different characteristics (network interface cache, I/O cache, etc.)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Other (block) iterations:</a:t>
            </a:r>
          </a:p>
          <a:p>
            <a:pPr lvl="1"/>
            <a:r>
              <a:rPr lang="en-US" dirty="0" smtClean="0"/>
              <a:t>Same as first iteration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err="1" smtClean="0"/>
              <a:t>nB</a:t>
            </a:r>
            <a:r>
              <a:rPr lang="en-US" dirty="0" smtClean="0"/>
              <a:t>/4 * (n/B)</a:t>
            </a:r>
            <a:r>
              <a:rPr lang="en-US" baseline="30000" dirty="0" smtClean="0"/>
              <a:t>2</a:t>
            </a:r>
            <a:r>
              <a:rPr lang="en-US" dirty="0" smtClean="0"/>
              <a:t> = n</a:t>
            </a:r>
            <a:r>
              <a:rPr lang="en-US" baseline="30000" dirty="0" smtClean="0"/>
              <a:t>3</a:t>
            </a:r>
            <a:r>
              <a:rPr lang="en-US" dirty="0" smtClean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508915" y="3919929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926693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450517" y="4201949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4031732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4031732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4031732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4031732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662183" y="4210416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202699" y="5263483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824595" y="5071438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578604" y="3928400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 rot="5400000">
            <a:off x="7781051" y="4555568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blocking:	</a:t>
            </a:r>
            <a:r>
              <a:rPr lang="en-US" dirty="0" smtClean="0">
                <a:solidFill>
                  <a:srgbClr val="FF0000"/>
                </a:solidFill>
              </a:rPr>
              <a:t>(9/8) * n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US" dirty="0" smtClean="0"/>
              <a:t>Blocking:		</a:t>
            </a:r>
            <a:r>
              <a:rPr lang="en-US" dirty="0" smtClean="0">
                <a:solidFill>
                  <a:srgbClr val="FF0000"/>
                </a:solidFill>
              </a:rPr>
              <a:t>1/(4B) * n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US" dirty="0" smtClean="0"/>
              <a:t>If B = 8    difference is 4 * 8 * 9 / 8   = </a:t>
            </a:r>
            <a:r>
              <a:rPr lang="en-US" dirty="0" smtClean="0">
                <a:solidFill>
                  <a:srgbClr val="FF0000"/>
                </a:solidFill>
              </a:rPr>
              <a:t>36x</a:t>
            </a:r>
          </a:p>
          <a:p>
            <a:r>
              <a:rPr lang="en-US" dirty="0" smtClean="0"/>
              <a:t>If B = 16  difference is 4 * 16 * 9 / 8 = </a:t>
            </a:r>
            <a:r>
              <a:rPr lang="en-US" dirty="0" smtClean="0">
                <a:solidFill>
                  <a:srgbClr val="800000"/>
                </a:solidFill>
              </a:rPr>
              <a:t>72x</a:t>
            </a:r>
          </a:p>
          <a:p>
            <a:endParaRPr lang="en-US" dirty="0" smtClean="0"/>
          </a:p>
          <a:p>
            <a:r>
              <a:rPr lang="en-US" dirty="0" smtClean="0"/>
              <a:t>Suggests largest possible block size B, but limit 4B</a:t>
            </a:r>
            <a:r>
              <a:rPr lang="en-US" baseline="30000" dirty="0" smtClean="0"/>
              <a:t>2</a:t>
            </a:r>
            <a:r>
              <a:rPr lang="en-US" dirty="0" smtClean="0"/>
              <a:t> &lt; C!</a:t>
            </a:r>
            <a:br>
              <a:rPr lang="en-US" dirty="0" smtClean="0"/>
            </a:br>
            <a:r>
              <a:rPr lang="en-US" sz="2000" b="0" dirty="0" smtClean="0"/>
              <a:t>(can possibly be relaxed a bit, but there is a limit for B)</a:t>
            </a:r>
            <a:endParaRPr lang="en-US" dirty="0" smtClean="0"/>
          </a:p>
          <a:p>
            <a:r>
              <a:rPr lang="en-US" dirty="0" smtClean="0"/>
              <a:t>Reason for dramatic difference:</a:t>
            </a:r>
          </a:p>
          <a:p>
            <a:pPr lvl="1"/>
            <a:r>
              <a:rPr lang="en-US" dirty="0" smtClean="0"/>
              <a:t>Matrix multiplication has inherent temporal locality:</a:t>
            </a:r>
          </a:p>
          <a:p>
            <a:pPr lvl="2"/>
            <a:r>
              <a:rPr lang="en-US" dirty="0" smtClean="0"/>
              <a:t>Input data: 3n</a:t>
            </a:r>
            <a:r>
              <a:rPr lang="en-US" baseline="30000" dirty="0" smtClean="0"/>
              <a:t>2</a:t>
            </a:r>
            <a:r>
              <a:rPr lang="en-US" dirty="0" smtClean="0"/>
              <a:t>, computation 2n</a:t>
            </a:r>
            <a:r>
              <a:rPr lang="en-US" baseline="30000" dirty="0" smtClean="0"/>
              <a:t>3</a:t>
            </a:r>
          </a:p>
          <a:p>
            <a:pPr lvl="2"/>
            <a:r>
              <a:rPr lang="en-US" dirty="0" smtClean="0"/>
              <a:t>Every array elements used O(n) times!</a:t>
            </a:r>
          </a:p>
          <a:p>
            <a:pPr lvl="1"/>
            <a:r>
              <a:rPr lang="en-US" dirty="0" smtClean="0"/>
              <a:t>But program has to be written properly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Mechanics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35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slower, cheaper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v</a:t>
            </a:r>
            <a:r>
              <a:rPr lang="en-GB" sz="1600" b="1" dirty="0" smtClean="0">
                <a:latin typeface="Calibri" pitchFamily="34" charset="0"/>
              </a:rPr>
              <a:t>iewed as partitioned </a:t>
            </a:r>
            <a:r>
              <a:rPr lang="en-GB" sz="1600" b="1" dirty="0">
                <a:latin typeface="Calibri" pitchFamily="34" charset="0"/>
              </a:rPr>
              <a:t>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 is copied </a:t>
            </a:r>
            <a:r>
              <a:rPr lang="en-GB" sz="1600" b="1" dirty="0" smtClean="0">
                <a:latin typeface="Calibri" pitchFamily="34" charset="0"/>
              </a:rPr>
              <a:t>in </a:t>
            </a:r>
            <a:r>
              <a:rPr lang="en-GB" sz="1600" b="1" dirty="0">
                <a:latin typeface="Calibri" pitchFamily="34" charset="0"/>
              </a:rPr>
              <a:t>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 faster, more expensive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memory caches a  subset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the blocks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Hit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14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Hit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14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0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19491</TotalTime>
  <Words>4686</Words>
  <Application>Microsoft Macintosh PowerPoint</Application>
  <PresentationFormat>On-screen Show (4:3)</PresentationFormat>
  <Paragraphs>1427</Paragraphs>
  <Slides>61</Slides>
  <Notes>47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template2010</vt:lpstr>
      <vt:lpstr>Worksheet</vt:lpstr>
      <vt:lpstr>Today</vt:lpstr>
      <vt:lpstr>How will execution time grow with SIZE?</vt:lpstr>
      <vt:lpstr>Actual Data</vt:lpstr>
      <vt:lpstr>Problem: Processor-Memory Bottleneck</vt:lpstr>
      <vt:lpstr>Problem: Processor-Memory Bottleneck</vt:lpstr>
      <vt:lpstr>Cache</vt:lpstr>
      <vt:lpstr>General Cache Mechanics</vt:lpstr>
      <vt:lpstr>General Cache Concepts: Hit</vt:lpstr>
      <vt:lpstr>General Cache Concepts: Hit</vt:lpstr>
      <vt:lpstr>General Cache Concepts: Hit</vt:lpstr>
      <vt:lpstr>General Cache Concepts: Miss</vt:lpstr>
      <vt:lpstr>General Cache Concepts: Miss</vt:lpstr>
      <vt:lpstr>General Cache Concepts: Miss</vt:lpstr>
      <vt:lpstr>General Cache Concepts: Miss</vt:lpstr>
      <vt:lpstr>Cache Performance Metrics</vt:lpstr>
      <vt:lpstr>Lets think about those numbers</vt:lpstr>
      <vt:lpstr>Lets think about those numbers</vt:lpstr>
      <vt:lpstr>Types of Cache Misses</vt:lpstr>
      <vt:lpstr>Types of Cache Misses</vt:lpstr>
      <vt:lpstr>Types of Cache Misses</vt:lpstr>
      <vt:lpstr>Why Caches Work</vt:lpstr>
      <vt:lpstr>Why Caches Work</vt:lpstr>
      <vt:lpstr>Why Caches Work</vt:lpstr>
      <vt:lpstr>Why Caches Work</vt:lpstr>
      <vt:lpstr>Example: Locality?</vt:lpstr>
      <vt:lpstr>Example: Locality?</vt:lpstr>
      <vt:lpstr>Example: Locality?</vt:lpstr>
      <vt:lpstr>Example: Locality?</vt:lpstr>
      <vt:lpstr>Locality Example #1</vt:lpstr>
      <vt:lpstr>Locality Example #1</vt:lpstr>
      <vt:lpstr>Locality Example #2</vt:lpstr>
      <vt:lpstr>Locality Example #2</vt:lpstr>
      <vt:lpstr>Locality Example #3</vt:lpstr>
      <vt:lpstr>Memory Hierarchies</vt:lpstr>
      <vt:lpstr>An Example Memory Hierarchy</vt:lpstr>
      <vt:lpstr>Examples of Caching in the Hierarchy</vt:lpstr>
      <vt:lpstr>Memory Hierarchy: Core 2 Duo</vt:lpstr>
      <vt:lpstr>General Cache Organization (S, E, B)</vt:lpstr>
      <vt:lpstr>Cache Read</vt:lpstr>
      <vt:lpstr>Example: Direct-Mapped Cache (E = 1)</vt:lpstr>
      <vt:lpstr>Example: Direct-Mapped Cache (E = 1)</vt:lpstr>
      <vt:lpstr>Example: Direct-Mapped Cache (E = 1)</vt:lpstr>
      <vt:lpstr>Example (for E =1)</vt:lpstr>
      <vt:lpstr>Example (for E = 1)</vt:lpstr>
      <vt:lpstr>E-way Set-Associative Cache (Here: E = 2)</vt:lpstr>
      <vt:lpstr>E-way Set-Associative Cache (Here: E = 2)</vt:lpstr>
      <vt:lpstr>E-way Set-Associative Cache (Here: E = 2)</vt:lpstr>
      <vt:lpstr>Example (for E = 2)</vt:lpstr>
      <vt:lpstr>Fully Set-Associative Caches (S = 1)</vt:lpstr>
      <vt:lpstr>Typical Memory Hierarchy (Intel Core i7)</vt:lpstr>
      <vt:lpstr>What about writes?</vt:lpstr>
      <vt:lpstr>Software Caches are More Flexible</vt:lpstr>
      <vt:lpstr>The Memory Mountain</vt:lpstr>
      <vt:lpstr>Optimizations for the Memory Hierarchy</vt:lpstr>
      <vt:lpstr>Example: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290</cp:revision>
  <cp:lastPrinted>2011-04-27T17:41:47Z</cp:lastPrinted>
  <dcterms:created xsi:type="dcterms:W3CDTF">2010-11-02T05:27:37Z</dcterms:created>
  <dcterms:modified xsi:type="dcterms:W3CDTF">2011-10-26T20:33:16Z</dcterms:modified>
</cp:coreProperties>
</file>