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7"/>
  </p:notesMasterIdLst>
  <p:handoutMasterIdLst>
    <p:handoutMasterId r:id="rId28"/>
  </p:handoutMasterIdLst>
  <p:sldIdLst>
    <p:sldId id="657" r:id="rId2"/>
    <p:sldId id="618" r:id="rId3"/>
    <p:sldId id="619" r:id="rId4"/>
    <p:sldId id="620" r:id="rId5"/>
    <p:sldId id="621" r:id="rId6"/>
    <p:sldId id="622" r:id="rId7"/>
    <p:sldId id="658" r:id="rId8"/>
    <p:sldId id="659" r:id="rId9"/>
    <p:sldId id="660" r:id="rId10"/>
    <p:sldId id="624" r:id="rId11"/>
    <p:sldId id="661" r:id="rId12"/>
    <p:sldId id="626" r:id="rId13"/>
    <p:sldId id="662" r:id="rId14"/>
    <p:sldId id="663" r:id="rId15"/>
    <p:sldId id="664" r:id="rId16"/>
    <p:sldId id="640" r:id="rId17"/>
    <p:sldId id="644" r:id="rId18"/>
    <p:sldId id="645" r:id="rId19"/>
    <p:sldId id="656" r:id="rId20"/>
    <p:sldId id="646" r:id="rId21"/>
    <p:sldId id="649" r:id="rId22"/>
    <p:sldId id="653" r:id="rId23"/>
    <p:sldId id="665" r:id="rId24"/>
    <p:sldId id="667" r:id="rId25"/>
    <p:sldId id="666" r:id="rId26"/>
  </p:sldIdLst>
  <p:sldSz cx="9144000" cy="6858000" type="screen4x3"/>
  <p:notesSz cx="7302500" cy="9586913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Objects="1">
      <p:cViewPr varScale="1">
        <p:scale>
          <a:sx n="96" d="100"/>
          <a:sy n="96" d="100"/>
        </p:scale>
        <p:origin x="-128" y="-1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38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988831-BD96-CE45-977B-103A787DF9EB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spcBef>
                <a:spcPct val="0"/>
              </a:spcBef>
            </a:pPr>
            <a:endParaRPr lang="en-US" sz="2000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988831-BD96-CE45-977B-103A787DF9EB}" type="slidenum">
              <a:rPr lang="en-US"/>
              <a:pPr/>
              <a:t>14</a:t>
            </a:fld>
            <a:endParaRPr lang="en-US"/>
          </a:p>
        </p:txBody>
      </p:sp>
      <p:sp>
        <p:nvSpPr>
          <p:cNvPr id="317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spcBef>
                <a:spcPct val="0"/>
              </a:spcBef>
            </a:pPr>
            <a:endParaRPr lang="en-US" sz="2000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133183-7F51-9E46-A5AB-EF2ABF476297}" type="slidenum">
              <a:rPr lang="en-US"/>
              <a:pPr/>
              <a:t>23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133183-7F51-9E46-A5AB-EF2ABF476297}" type="slidenum">
              <a:rPr lang="en-US"/>
              <a:pPr/>
              <a:t>24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A770C-342D-0C4B-853D-5A101765025A}" type="slidenum">
              <a:rPr lang="en-US"/>
              <a:pPr/>
              <a:t>25</a:t>
            </a:fld>
            <a:endParaRPr lang="en-US"/>
          </a:p>
        </p:txBody>
      </p:sp>
      <p:sp>
        <p:nvSpPr>
          <p:cNvPr id="337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0BB7BB-B84D-AA46-B6DB-A753A46FFB33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30250" y="4552950"/>
            <a:ext cx="5842000" cy="4313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47794E-DC7F-E94B-9FBB-7ECBC0073C16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DDE15B-F4BF-A34D-A301-A69391F6DABE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Floats!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6991" t="-26301" r="-53647" b="-47863"/>
          <a:stretch/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75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6324600" cy="555625"/>
          </a:xfrm>
          <a:noFill/>
          <a:ln/>
        </p:spPr>
        <p:txBody>
          <a:bodyPr/>
          <a:lstStyle/>
          <a:p>
            <a:r>
              <a:rPr 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6400"/>
            <a:ext cx="8442325" cy="4733925"/>
          </a:xfrm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Fixing fixed point: analogous to scientific notation</a:t>
            </a:r>
          </a:p>
          <a:p>
            <a:pPr lvl="1"/>
            <a:r>
              <a:rPr lang="en-US" dirty="0" smtClean="0"/>
              <a:t>Not 12000000 but 1.2 x 10^7; not 0.0000012 but 1.2 x 10^-6</a:t>
            </a:r>
            <a:endParaRPr lang="en-US" dirty="0" smtClean="0"/>
          </a:p>
          <a:p>
            <a:r>
              <a:rPr lang="en-US" dirty="0" smtClean="0"/>
              <a:t>IEEE </a:t>
            </a:r>
            <a:r>
              <a:rPr lang="en-US" dirty="0"/>
              <a:t>Standard 754</a:t>
            </a:r>
          </a:p>
          <a:p>
            <a:pPr lvl="1"/>
            <a:r>
              <a:rPr lang="en-US" dirty="0"/>
              <a:t>Established in 1985 as uniform standard for floating point arithmetic</a:t>
            </a:r>
          </a:p>
          <a:p>
            <a:pPr lvl="2"/>
            <a:r>
              <a:rPr lang="en-US" dirty="0"/>
              <a:t>Before that, many idiosyncratic formats</a:t>
            </a:r>
          </a:p>
          <a:p>
            <a:pPr lvl="1"/>
            <a:r>
              <a:rPr lang="en-US" dirty="0"/>
              <a:t>Supported by all major </a:t>
            </a:r>
            <a:r>
              <a:rPr lang="en-US" dirty="0" smtClean="0"/>
              <a:t>CPUs</a:t>
            </a:r>
          </a:p>
          <a:p>
            <a:r>
              <a:rPr lang="en-US" dirty="0" smtClean="0"/>
              <a:t>Driven </a:t>
            </a:r>
            <a:r>
              <a:rPr lang="en-US" dirty="0"/>
              <a:t>by </a:t>
            </a:r>
            <a:r>
              <a:rPr lang="en-US" dirty="0" smtClean="0"/>
              <a:t>numerical concerns</a:t>
            </a:r>
            <a:endParaRPr lang="en-US" dirty="0"/>
          </a:p>
          <a:p>
            <a:pPr lvl="1"/>
            <a:r>
              <a:rPr lang="en-US" dirty="0"/>
              <a:t>Nice standards for rounding, overflow, underflow</a:t>
            </a:r>
          </a:p>
          <a:p>
            <a:pPr lvl="1"/>
            <a:r>
              <a:rPr lang="en-US" dirty="0"/>
              <a:t>Hard to make </a:t>
            </a:r>
            <a:r>
              <a:rPr lang="en-US" dirty="0" smtClean="0"/>
              <a:t>fast in hardware</a:t>
            </a:r>
            <a:endParaRPr lang="en-US" dirty="0"/>
          </a:p>
          <a:p>
            <a:pPr lvl="2"/>
            <a:r>
              <a:rPr lang="en-US" dirty="0"/>
              <a:t>Numerical analysts predominated over hardware </a:t>
            </a:r>
            <a:r>
              <a:rPr lang="en-US" dirty="0" smtClean="0"/>
              <a:t>designers in </a:t>
            </a:r>
            <a:r>
              <a:rPr lang="en-US" dirty="0"/>
              <a:t>defining standard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7663" indent="-3460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576263" indent="-3000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hangingPunct="1">
              <a:lnSpc>
                <a:spcPct val="85000"/>
              </a:lnSpc>
              <a:spcBef>
                <a:spcPts val="488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400" b="1">
                <a:latin typeface="Calibri" charset="0"/>
              </a:rPr>
              <a:t>Numerical Form: </a:t>
            </a:r>
            <a:br>
              <a:rPr lang="en-US" sz="2400" b="1">
                <a:latin typeface="Calibri" charset="0"/>
              </a:rPr>
            </a:br>
            <a:r>
              <a:rPr lang="en-US" sz="2400" b="1">
                <a:latin typeface="Calibri" charset="0"/>
              </a:rPr>
              <a:t>			(</a:t>
            </a:r>
            <a:r>
              <a:rPr lang="en-US" sz="2400" b="1">
                <a:latin typeface="Times New Roman" charset="0"/>
              </a:rPr>
              <a:t>–</a:t>
            </a:r>
            <a:r>
              <a:rPr lang="en-US" sz="2400" b="1">
                <a:latin typeface="Calibri" charset="0"/>
              </a:rPr>
              <a:t>1)</a:t>
            </a:r>
            <a:r>
              <a:rPr lang="en-US" sz="2400" b="1" i="1" baseline="33000">
                <a:solidFill>
                  <a:srgbClr val="FF0000"/>
                </a:solidFill>
                <a:latin typeface="Calibri" charset="0"/>
              </a:rPr>
              <a:t>s</a:t>
            </a:r>
            <a:r>
              <a:rPr lang="en-US" sz="2400" b="1" i="1">
                <a:latin typeface="Calibri" charset="0"/>
              </a:rPr>
              <a:t> </a:t>
            </a:r>
            <a:r>
              <a:rPr lang="en-US" sz="2400" b="1" i="1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400" b="1" i="1">
                <a:latin typeface="Calibri" charset="0"/>
              </a:rPr>
              <a:t>  </a:t>
            </a:r>
            <a:r>
              <a:rPr lang="en-US" sz="2400" b="1">
                <a:latin typeface="Calibri" charset="0"/>
              </a:rPr>
              <a:t>2</a:t>
            </a:r>
            <a:r>
              <a:rPr lang="en-US" sz="2400" b="1" i="1" baseline="33000">
                <a:solidFill>
                  <a:srgbClr val="FF0000"/>
                </a:solidFill>
                <a:latin typeface="Calibri" charset="0"/>
              </a:rPr>
              <a:t>E</a:t>
            </a:r>
          </a:p>
          <a:p>
            <a:pPr lvl="1" hangingPunct="1">
              <a:lnSpc>
                <a:spcPct val="97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 b="1">
                <a:latin typeface="Calibri" charset="0"/>
              </a:rPr>
              <a:t>Sign bit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s</a:t>
            </a:r>
            <a:r>
              <a:rPr lang="en-US" sz="2000" b="1">
                <a:latin typeface="Calibri" charset="0"/>
              </a:rPr>
              <a:t> </a:t>
            </a:r>
            <a:r>
              <a:rPr lang="en-US" sz="2000">
                <a:latin typeface="Calibri" charset="0"/>
              </a:rPr>
              <a:t>determines whether number is negative or positive</a:t>
            </a:r>
          </a:p>
          <a:p>
            <a:pPr lvl="1" hangingPunct="1">
              <a:lnSpc>
                <a:spcPct val="97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 b="1">
                <a:latin typeface="Calibri" charset="0"/>
              </a:rPr>
              <a:t>Significand (mantissa)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M</a:t>
            </a:r>
            <a:r>
              <a:rPr lang="en-US" sz="2000" i="1">
                <a:solidFill>
                  <a:srgbClr val="C00000"/>
                </a:solidFill>
                <a:latin typeface="Calibri" charset="0"/>
              </a:rPr>
              <a:t>  </a:t>
            </a:r>
            <a:r>
              <a:rPr lang="en-US" sz="2000">
                <a:latin typeface="Calibri" charset="0"/>
              </a:rPr>
              <a:t>normally a fractional value in range [1.0,2.0).</a:t>
            </a:r>
          </a:p>
          <a:p>
            <a:pPr lvl="1" hangingPunct="1">
              <a:lnSpc>
                <a:spcPct val="97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 b="1">
                <a:latin typeface="Calibri" charset="0"/>
              </a:rPr>
              <a:t>Exponent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E</a:t>
            </a:r>
            <a:r>
              <a:rPr lang="en-US" sz="2000">
                <a:latin typeface="Calibri" charset="0"/>
              </a:rPr>
              <a:t> weights value by power of two</a:t>
            </a:r>
          </a:p>
          <a:p>
            <a:pPr hangingPunct="1">
              <a:lnSpc>
                <a:spcPct val="85000"/>
              </a:lnSpc>
              <a:spcBef>
                <a:spcPts val="488"/>
              </a:spcBef>
              <a:buClrTx/>
              <a:buSzTx/>
              <a:buFontTx/>
              <a:buNone/>
            </a:pPr>
            <a:endParaRPr lang="en-US" sz="2400" b="1">
              <a:latin typeface="Calibri" charset="0"/>
            </a:endParaRPr>
          </a:p>
          <a:p>
            <a:pPr hangingPunct="1">
              <a:lnSpc>
                <a:spcPct val="85000"/>
              </a:lnSpc>
              <a:spcBef>
                <a:spcPts val="488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400" b="1">
                <a:latin typeface="Calibri" charset="0"/>
              </a:rPr>
              <a:t>Encoding</a:t>
            </a:r>
          </a:p>
          <a:p>
            <a:pPr lvl="1" hangingPunct="1">
              <a:lnSpc>
                <a:spcPct val="90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>
                <a:latin typeface="Calibri" charset="0"/>
              </a:rPr>
              <a:t>MSB </a:t>
            </a:r>
            <a:r>
              <a:rPr lang="en-US" sz="2000" b="1">
                <a:latin typeface="Courier New" charset="0"/>
              </a:rPr>
              <a:t>s</a:t>
            </a:r>
            <a:r>
              <a:rPr lang="en-US" sz="2000">
                <a:latin typeface="Calibri" charset="0"/>
              </a:rPr>
              <a:t> is sign bit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s</a:t>
            </a:r>
          </a:p>
          <a:p>
            <a:pPr lvl="1" hangingPunct="1">
              <a:lnSpc>
                <a:spcPct val="90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 b="1">
                <a:latin typeface="Courier New" charset="0"/>
              </a:rPr>
              <a:t>frac</a:t>
            </a:r>
            <a:r>
              <a:rPr lang="en-US" sz="2000">
                <a:latin typeface="Calibri" charset="0"/>
              </a:rPr>
              <a:t> field </a:t>
            </a:r>
            <a:r>
              <a:rPr lang="en-US" sz="2000" u="sng">
                <a:latin typeface="Calibri" charset="0"/>
              </a:rPr>
              <a:t>encodes</a:t>
            </a:r>
            <a:r>
              <a:rPr lang="en-US" sz="2000">
                <a:latin typeface="Calibri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M </a:t>
            </a:r>
            <a:r>
              <a:rPr lang="en-US" sz="2000">
                <a:latin typeface="Calibri" charset="0"/>
              </a:rPr>
              <a:t>(but is not equal to M)</a:t>
            </a:r>
          </a:p>
          <a:p>
            <a:pPr lvl="1" hangingPunct="1">
              <a:lnSpc>
                <a:spcPct val="90000"/>
              </a:lnSpc>
              <a:spcBef>
                <a:spcPts val="400"/>
              </a:spcBef>
              <a:buClr>
                <a:srgbClr val="990000"/>
              </a:buClr>
              <a:buSzPct val="45000"/>
              <a:buFont typeface="Wingdings" charset="0"/>
              <a:buChar char=""/>
            </a:pPr>
            <a:r>
              <a:rPr lang="en-US" sz="2000" b="1">
                <a:latin typeface="Courier New" charset="0"/>
              </a:rPr>
              <a:t>exp</a:t>
            </a:r>
            <a:r>
              <a:rPr lang="en-US" sz="2000" b="1">
                <a:latin typeface="Calibri" charset="0"/>
              </a:rPr>
              <a:t> </a:t>
            </a:r>
            <a:r>
              <a:rPr lang="en-US" sz="2000">
                <a:latin typeface="Calibri" charset="0"/>
              </a:rPr>
              <a:t>field </a:t>
            </a:r>
            <a:r>
              <a:rPr lang="en-US" sz="2000" u="sng">
                <a:latin typeface="Calibri" charset="0"/>
              </a:rPr>
              <a:t>encodes</a:t>
            </a:r>
            <a:r>
              <a:rPr lang="en-US" sz="2000">
                <a:latin typeface="Calibri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Calibri" charset="0"/>
              </a:rPr>
              <a:t>E </a:t>
            </a:r>
            <a:r>
              <a:rPr lang="en-US" sz="2000">
                <a:latin typeface="Calibri" charset="0"/>
              </a:rPr>
              <a:t>(but is not equal to E)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7632700" cy="573088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600" b="1">
                <a:latin typeface="Calibri" charset="0"/>
              </a:rPr>
              <a:t>Floating Point Representation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44600" y="5334000"/>
            <a:ext cx="6907213" cy="354013"/>
            <a:chOff x="784" y="3360"/>
            <a:chExt cx="4351" cy="223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784" y="3360"/>
              <a:ext cx="223" cy="223"/>
            </a:xfrm>
            <a:prstGeom prst="rect">
              <a:avLst/>
            </a:prstGeom>
            <a:solidFill>
              <a:srgbClr val="FFFF99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360" tIns="44280" rIns="90360" bIns="4428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solidFill>
                    <a:srgbClr val="000000"/>
                  </a:solidFill>
                  <a:latin typeface="Courier New" charset="0"/>
                </a:rPr>
                <a:t>s</a:t>
              </a: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08" y="3360"/>
              <a:ext cx="1327" cy="223"/>
            </a:xfrm>
            <a:prstGeom prst="rect">
              <a:avLst/>
            </a:prstGeom>
            <a:solidFill>
              <a:srgbClr val="EFBFBF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360" tIns="44280" rIns="90360" bIns="44280" anchor="ctr"/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</a:tabLst>
              </a:pPr>
              <a:r>
                <a:rPr lang="en-US">
                  <a:solidFill>
                    <a:srgbClr val="000000"/>
                  </a:solidFill>
                  <a:latin typeface="Courier New" charset="0"/>
                </a:rPr>
                <a:t>exp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320" y="3360"/>
              <a:ext cx="2815" cy="223"/>
            </a:xfrm>
            <a:prstGeom prst="rect">
              <a:avLst/>
            </a:prstGeom>
            <a:solidFill>
              <a:srgbClr val="D6D6F5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360" tIns="44280" rIns="90360" bIns="44280" anchor="ctr"/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</a:tabLst>
              </a:pPr>
              <a:r>
                <a:rPr lang="en-US">
                  <a:solidFill>
                    <a:srgbClr val="000000"/>
                  </a:solidFill>
                  <a:latin typeface="Courier New" charset="0"/>
                </a:rPr>
                <a:t>frac</a:t>
              </a:r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534400" y="6569075"/>
            <a:ext cx="60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</a:pPr>
            <a:fld id="{CDB5FF3F-BE05-504B-8160-3590CA25D986}" type="slidenum">
              <a:rPr lang="en-US" sz="900" b="1">
                <a:solidFill>
                  <a:srgbClr val="8B8B8B"/>
                </a:solidFill>
                <a:latin typeface="Calibri" charset="0"/>
              </a:rPr>
              <a:pPr algn="r" hangingPunct="1">
                <a:lnSpc>
                  <a:spcPct val="100000"/>
                </a:lnSpc>
              </a:pPr>
              <a:t>11</a:t>
            </a:fld>
            <a:endParaRPr lang="en-US" sz="900" b="1">
              <a:solidFill>
                <a:srgbClr val="8B8B8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581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precision: 32 bits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Double precision: 64 bits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Extended precision: 80 bits (Intel only)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930400"/>
            <a:ext cx="6908800" cy="355600"/>
            <a:chOff x="1244600" y="5334000"/>
            <a:chExt cx="6908800" cy="3556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63600" y="3733800"/>
            <a:ext cx="6908800" cy="355600"/>
            <a:chOff x="1244600" y="5334000"/>
            <a:chExt cx="6908800" cy="35560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3600" y="5435600"/>
            <a:ext cx="6908800" cy="355600"/>
            <a:chOff x="1244600" y="5334000"/>
            <a:chExt cx="6908800" cy="35560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38200" y="2286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1200" y="2286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22442" y="2286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4110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08094" y="4110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49336" y="4110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52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5791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08094" y="5791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7397" y="57912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63 or 64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533400"/>
            <a:ext cx="7366000" cy="573088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600" b="1">
                <a:latin typeface="Calibri" charset="0"/>
              </a:rPr>
              <a:t>Normalization and Special Values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1327150"/>
            <a:ext cx="8307388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 marL="12954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hangingPunct="1">
              <a:lnSpc>
                <a:spcPct val="85000"/>
              </a:lnSpc>
              <a:spcBef>
                <a:spcPts val="488"/>
              </a:spcBef>
              <a:buSzPct val="45000"/>
              <a:buFont typeface="Wingdings" charset="0"/>
              <a:buChar char=""/>
            </a:pPr>
            <a:r>
              <a:rPr lang="en-US" sz="2000" dirty="0">
                <a:latin typeface="Calibri" charset="0"/>
              </a:rPr>
              <a:t> “Normalized” means mantissa has form 1.xxxxx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0.011 x 2</a:t>
            </a:r>
            <a:r>
              <a:rPr lang="en-US" sz="2000" b="0" baseline="33000" dirty="0">
                <a:latin typeface="Calibri" charset="0"/>
              </a:rPr>
              <a:t>5</a:t>
            </a:r>
            <a:r>
              <a:rPr lang="en-US" sz="2000" b="0" dirty="0">
                <a:latin typeface="Calibri" charset="0"/>
              </a:rPr>
              <a:t> and 1.1 x 2</a:t>
            </a:r>
            <a:r>
              <a:rPr lang="en-US" sz="2000" b="0" baseline="33000" dirty="0">
                <a:latin typeface="Calibri" charset="0"/>
              </a:rPr>
              <a:t>3</a:t>
            </a:r>
            <a:r>
              <a:rPr lang="en-US" sz="2000" b="0" dirty="0">
                <a:latin typeface="Calibri" charset="0"/>
              </a:rPr>
              <a:t> represent the same number, but the latter makes better use of the available bits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Since we know the mantissa starts with a 1, don't bother to store it</a:t>
            </a:r>
            <a:r>
              <a:rPr lang="en-US" sz="1800" b="0" dirty="0">
                <a:latin typeface="Calibri" charset="0"/>
              </a:rPr>
              <a:t/>
            </a:r>
            <a:br>
              <a:rPr lang="en-US" sz="1800" b="0" dirty="0">
                <a:latin typeface="Calibri" charset="0"/>
              </a:rPr>
            </a:br>
            <a:r>
              <a:rPr lang="en-US" sz="1800" dirty="0">
                <a:latin typeface="Calibri" charset="0"/>
              </a:rPr>
              <a:t/>
            </a:r>
            <a:br>
              <a:rPr lang="en-US" sz="1800" dirty="0">
                <a:latin typeface="Calibri" charset="0"/>
              </a:rPr>
            </a:br>
            <a:endParaRPr lang="en-US" sz="1800" dirty="0">
              <a:latin typeface="Calibri" charset="0"/>
            </a:endParaRPr>
          </a:p>
          <a:p>
            <a:pPr hangingPunct="1">
              <a:lnSpc>
                <a:spcPct val="85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000" dirty="0">
                <a:latin typeface="Calibri" charset="0"/>
              </a:rPr>
              <a:t> </a:t>
            </a:r>
            <a:r>
              <a:rPr lang="en-US" sz="2000" dirty="0" smtClean="0">
                <a:latin typeface="Calibri" charset="0"/>
              </a:rPr>
              <a:t>How do we do 0? How about 1.0/0.0?</a:t>
            </a:r>
          </a:p>
          <a:p>
            <a:pPr hangingPunct="1">
              <a:lnSpc>
                <a:spcPct val="85000"/>
              </a:lnSpc>
              <a:spcAft>
                <a:spcPts val="1425"/>
              </a:spcAft>
              <a:buSzPct val="45000"/>
            </a:pPr>
            <a:endParaRPr lang="en-US" sz="2000" b="0" dirty="0">
              <a:latin typeface="Symbol" charset="0"/>
              <a:cs typeface="Symbo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534400" y="6569075"/>
            <a:ext cx="60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</a:pPr>
            <a:fld id="{68B94B91-E39D-F54A-9511-0AB2319690EC}" type="slidenum">
              <a:rPr lang="en-US" sz="900" b="1">
                <a:solidFill>
                  <a:srgbClr val="8B8B8B"/>
                </a:solidFill>
                <a:latin typeface="Calibri" charset="0"/>
              </a:rPr>
              <a:pPr algn="r" hangingPunct="1">
                <a:lnSpc>
                  <a:spcPct val="100000"/>
                </a:lnSpc>
              </a:pPr>
              <a:t>13</a:t>
            </a:fld>
            <a:endParaRPr lang="en-US" sz="900" b="1">
              <a:solidFill>
                <a:srgbClr val="8B8B8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885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533400"/>
            <a:ext cx="7366000" cy="573088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600" b="1">
                <a:latin typeface="Calibri" charset="0"/>
              </a:rPr>
              <a:t>Normalization and Special Values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1327150"/>
            <a:ext cx="8307388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 marL="12954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hangingPunct="1">
              <a:lnSpc>
                <a:spcPct val="85000"/>
              </a:lnSpc>
              <a:spcBef>
                <a:spcPts val="488"/>
              </a:spcBef>
              <a:buSzPct val="45000"/>
              <a:buFont typeface="Wingdings" charset="0"/>
              <a:buChar char=""/>
            </a:pPr>
            <a:r>
              <a:rPr lang="en-US" sz="2000" dirty="0">
                <a:latin typeface="Calibri" charset="0"/>
              </a:rPr>
              <a:t> “Normalized” means mantissa has form 1.xxxxx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0.011 x 2</a:t>
            </a:r>
            <a:r>
              <a:rPr lang="en-US" sz="2000" b="0" baseline="33000" dirty="0">
                <a:latin typeface="Calibri" charset="0"/>
              </a:rPr>
              <a:t>5</a:t>
            </a:r>
            <a:r>
              <a:rPr lang="en-US" sz="2000" b="0" dirty="0">
                <a:latin typeface="Calibri" charset="0"/>
              </a:rPr>
              <a:t> and 1.1 x 2</a:t>
            </a:r>
            <a:r>
              <a:rPr lang="en-US" sz="2000" b="0" baseline="33000" dirty="0">
                <a:latin typeface="Calibri" charset="0"/>
              </a:rPr>
              <a:t>3</a:t>
            </a:r>
            <a:r>
              <a:rPr lang="en-US" sz="2000" b="0" dirty="0">
                <a:latin typeface="Calibri" charset="0"/>
              </a:rPr>
              <a:t> represent the same number, but the latter makes better use of the available bits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Since we know the mantissa starts with a 1, don't bother to store it</a:t>
            </a:r>
            <a:r>
              <a:rPr lang="en-US" sz="1800" b="0" dirty="0">
                <a:latin typeface="Calibri" charset="0"/>
              </a:rPr>
              <a:t/>
            </a:r>
            <a:br>
              <a:rPr lang="en-US" sz="1800" b="0" dirty="0">
                <a:latin typeface="Calibri" charset="0"/>
              </a:rPr>
            </a:br>
            <a:r>
              <a:rPr lang="en-US" sz="1800" dirty="0">
                <a:latin typeface="Calibri" charset="0"/>
              </a:rPr>
              <a:t/>
            </a:r>
            <a:br>
              <a:rPr lang="en-US" sz="1800" dirty="0">
                <a:latin typeface="Calibri" charset="0"/>
              </a:rPr>
            </a:br>
            <a:endParaRPr lang="en-US" sz="1800" dirty="0">
              <a:latin typeface="Calibri" charset="0"/>
            </a:endParaRPr>
          </a:p>
          <a:p>
            <a:pPr hangingPunct="1">
              <a:lnSpc>
                <a:spcPct val="85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000" dirty="0">
                <a:latin typeface="Calibri" charset="0"/>
              </a:rPr>
              <a:t> Special values: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The float value 00...0 represents zero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</a:rPr>
              <a:t>If the </a:t>
            </a:r>
            <a:r>
              <a:rPr lang="en-US" sz="2000" b="0" dirty="0" err="1">
                <a:latin typeface="Calibri" charset="0"/>
              </a:rPr>
              <a:t>exp</a:t>
            </a:r>
            <a:r>
              <a:rPr lang="en-US" sz="2000" b="0" dirty="0">
                <a:latin typeface="Calibri" charset="0"/>
              </a:rPr>
              <a:t> == 11...1 and the mantissa == 00...0, it represents </a:t>
            </a:r>
            <a:r>
              <a:rPr lang="en-US" sz="2000" b="0" dirty="0">
                <a:latin typeface="Symbol" charset="0"/>
                <a:cs typeface="Symbol" charset="0"/>
              </a:rPr>
              <a:t>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  <a:cs typeface="Symbol" charset="0"/>
              </a:rPr>
              <a:t>E.g., 10.0 / 0.0 → </a:t>
            </a:r>
            <a:r>
              <a:rPr lang="en-US" sz="2000" b="0" dirty="0">
                <a:latin typeface="Symbol" charset="0"/>
                <a:cs typeface="Symbol" charset="0"/>
              </a:rPr>
              <a:t></a:t>
            </a:r>
          </a:p>
          <a:p>
            <a:pPr hangingPunct="1">
              <a:lnSpc>
                <a:spcPct val="85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000" dirty="0">
                <a:latin typeface="Calibri" charset="0"/>
                <a:cs typeface="Symbol" charset="0"/>
              </a:rPr>
              <a:t>If the </a:t>
            </a:r>
            <a:r>
              <a:rPr lang="en-US" sz="2000" dirty="0" err="1">
                <a:latin typeface="Calibri" charset="0"/>
                <a:cs typeface="Symbol" charset="0"/>
              </a:rPr>
              <a:t>exp</a:t>
            </a:r>
            <a:r>
              <a:rPr lang="en-US" sz="2000" dirty="0">
                <a:latin typeface="Calibri" charset="0"/>
                <a:cs typeface="Symbol" charset="0"/>
              </a:rPr>
              <a:t> == 11...1 and the mantissa != 00...0, it represents </a:t>
            </a:r>
            <a:r>
              <a:rPr lang="en-US" sz="2000" dirty="0" err="1">
                <a:latin typeface="Calibri" charset="0"/>
                <a:cs typeface="Symbol" charset="0"/>
              </a:rPr>
              <a:t>NaN</a:t>
            </a:r>
            <a:endParaRPr lang="en-US" sz="2000" dirty="0">
              <a:latin typeface="Calibri" charset="0"/>
              <a:cs typeface="Symbol" charset="0"/>
            </a:endParaRP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  <a:cs typeface="Symbol" charset="0"/>
              </a:rPr>
              <a:t>“Not a Number”</a:t>
            </a:r>
          </a:p>
          <a:p>
            <a:pPr lvl="1" hangingPunct="1">
              <a:lnSpc>
                <a:spcPct val="85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 b="0" dirty="0">
                <a:latin typeface="Calibri" charset="0"/>
                <a:cs typeface="Symbol" charset="0"/>
              </a:rPr>
              <a:t>Results from operations with undefined result</a:t>
            </a:r>
          </a:p>
          <a:p>
            <a:pPr lvl="2" hangingPunct="1">
              <a:lnSpc>
                <a:spcPct val="85000"/>
              </a:lnSpc>
              <a:spcAft>
                <a:spcPts val="850"/>
              </a:spcAft>
              <a:buSzPct val="75000"/>
              <a:buFont typeface="Symbol" charset="0"/>
              <a:buChar char=""/>
            </a:pPr>
            <a:r>
              <a:rPr lang="en-US" sz="2000" b="0" dirty="0">
                <a:latin typeface="Calibri" charset="0"/>
                <a:cs typeface="Symbol" charset="0"/>
              </a:rPr>
              <a:t>E.g., 0 * </a:t>
            </a:r>
            <a:r>
              <a:rPr lang="en-US" sz="2000" b="0" dirty="0">
                <a:latin typeface="Symbol" charset="0"/>
                <a:cs typeface="Symbol" charset="0"/>
              </a:rPr>
              <a:t>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534400" y="6569075"/>
            <a:ext cx="60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</a:pPr>
            <a:fld id="{68B94B91-E39D-F54A-9511-0AB2319690EC}" type="slidenum">
              <a:rPr lang="en-US" sz="900" b="1">
                <a:solidFill>
                  <a:srgbClr val="8B8B8B"/>
                </a:solidFill>
                <a:latin typeface="Calibri" charset="0"/>
              </a:rPr>
              <a:pPr algn="r" hangingPunct="1">
                <a:lnSpc>
                  <a:spcPct val="100000"/>
                </a:lnSpc>
              </a:pPr>
              <a:t>14</a:t>
            </a:fld>
            <a:endParaRPr lang="en-US" sz="900" b="1">
              <a:solidFill>
                <a:srgbClr val="8B8B8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201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operations?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representation exact?</a:t>
            </a:r>
          </a:p>
          <a:p>
            <a:r>
              <a:rPr lang="en-US" dirty="0" smtClean="0"/>
              <a:t>How are the operations carried 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r>
              <a:rPr lang="en-US" sz="2800" dirty="0" smtClean="0">
                <a:latin typeface="Courier New"/>
                <a:cs typeface="Courier New"/>
              </a:rPr>
              <a:t>x +</a:t>
            </a:r>
            <a:r>
              <a:rPr lang="en-US" sz="2800" baseline="-25000" dirty="0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y = Round(x + y)</a:t>
            </a:r>
          </a:p>
          <a:p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err="1" smtClean="0">
                <a:latin typeface="Courier New"/>
                <a:cs typeface="Courier New"/>
              </a:rPr>
              <a:t>x</a:t>
            </a:r>
            <a:r>
              <a:rPr lang="en-US" sz="2800" dirty="0" smtClean="0">
                <a:latin typeface="Courier New"/>
                <a:cs typeface="Courier New"/>
              </a:rPr>
              <a:t> *</a:t>
            </a:r>
            <a:r>
              <a:rPr lang="en-US" sz="2800" baseline="-250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y = </a:t>
            </a:r>
            <a:r>
              <a:rPr lang="en-US" sz="2800" dirty="0" err="1" smtClean="0">
                <a:latin typeface="Courier New"/>
                <a:cs typeface="Courier New"/>
              </a:rPr>
              <a:t>Round(x</a:t>
            </a:r>
            <a:r>
              <a:rPr lang="en-US" sz="2800" dirty="0" smtClean="0">
                <a:latin typeface="Courier New"/>
                <a:cs typeface="Courier New"/>
              </a:rPr>
              <a:t> * y)</a:t>
            </a:r>
          </a:p>
          <a:p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347663" indent="-347663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Basic idea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First </a:t>
            </a:r>
            <a:r>
              <a:rPr lang="en-US" dirty="0" smtClean="0">
                <a:solidFill>
                  <a:srgbClr val="C00000"/>
                </a:solidFill>
              </a:rPr>
              <a:t>compute exact result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Make it fit into desired precision</a:t>
            </a:r>
          </a:p>
          <a:p>
            <a:pPr marL="839788" lvl="2" indent="-16510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Possibly overflow if exponent too large</a:t>
            </a:r>
          </a:p>
          <a:p>
            <a:pPr marL="839788" lvl="2" indent="-16510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Possibly </a:t>
            </a:r>
            <a:r>
              <a:rPr lang="en-US" dirty="0" smtClean="0">
                <a:solidFill>
                  <a:srgbClr val="C00000"/>
                </a:solidFill>
              </a:rPr>
              <a:t>round to fit into </a:t>
            </a:r>
            <a:r>
              <a:rPr lang="en-US" b="1" dirty="0" smtClean="0">
                <a:latin typeface="Courier New" pitchFamily="49" charset="0"/>
              </a:rPr>
              <a:t>frac</a:t>
            </a:r>
            <a:endParaRPr lang="en-US" b="1" dirty="0" smtClean="0"/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070600" cy="555625"/>
          </a:xfrm>
          <a:noFill/>
          <a:ln/>
        </p:spPr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/>
              <a:t>Multiplication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74750"/>
            <a:ext cx="8307387" cy="5073650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b="0" dirty="0" smtClean="0">
                <a:solidFill>
                  <a:schemeClr val="hlink"/>
                </a:solidFill>
                <a:latin typeface="Times" pitchFamily="18" charset="0"/>
              </a:rPr>
              <a:t>	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s1</a:t>
            </a:r>
            <a:r>
              <a:rPr lang="en-US" i="1" dirty="0">
                <a:solidFill>
                  <a:schemeClr val="hlink"/>
                </a:solidFill>
              </a:rPr>
              <a:t> M1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i="1" baseline="30000" dirty="0" smtClean="0">
                <a:solidFill>
                  <a:schemeClr val="hlink"/>
                </a:solidFill>
              </a:rPr>
              <a:t>E1</a:t>
            </a:r>
            <a:r>
              <a:rPr lang="en-US" i="1" baseline="-25000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chemeClr val="hlink"/>
                </a:solidFill>
              </a:rPr>
              <a:t>  </a:t>
            </a:r>
            <a:r>
              <a:rPr lang="en-US" dirty="0" smtClean="0">
                <a:solidFill>
                  <a:schemeClr val="hlink"/>
                </a:solidFill>
              </a:rPr>
              <a:t>*   (–1)</a:t>
            </a:r>
            <a:r>
              <a:rPr lang="en-US" i="1" baseline="30000" dirty="0" smtClean="0">
                <a:solidFill>
                  <a:schemeClr val="hlink"/>
                </a:solidFill>
              </a:rPr>
              <a:t>s2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i="1" dirty="0">
                <a:solidFill>
                  <a:schemeClr val="hlink"/>
                </a:solidFill>
              </a:rPr>
              <a:t>M2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E2</a:t>
            </a:r>
          </a:p>
          <a:p>
            <a:pPr>
              <a:spcBef>
                <a:spcPts val="1200"/>
              </a:spcBef>
            </a:pPr>
            <a:r>
              <a:rPr lang="en-US" dirty="0"/>
              <a:t>Exact </a:t>
            </a:r>
            <a:r>
              <a:rPr lang="en-US" dirty="0" smtClean="0"/>
              <a:t>Result: 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</a:t>
            </a:r>
            <a:r>
              <a:rPr lang="en-US" i="1" dirty="0">
                <a:solidFill>
                  <a:schemeClr val="hlink"/>
                </a:solidFill>
              </a:rPr>
              <a:t> M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/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dirty="0" smtClean="0"/>
              <a:t>	</a:t>
            </a:r>
            <a:r>
              <a:rPr lang="en-US" b="0" i="1" dirty="0" smtClean="0"/>
              <a:t>s1</a:t>
            </a:r>
            <a:r>
              <a:rPr lang="en-US" b="0" dirty="0" smtClean="0"/>
              <a:t> </a:t>
            </a:r>
            <a:r>
              <a:rPr lang="en-US" b="0" dirty="0"/>
              <a:t>^ </a:t>
            </a:r>
            <a:r>
              <a:rPr lang="en-US" b="0" i="1" dirty="0"/>
              <a:t>s2</a:t>
            </a:r>
            <a:endParaRPr lang="en-US" b="0" dirty="0"/>
          </a:p>
          <a:p>
            <a:pPr lvl="1"/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/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endParaRPr lang="en-US" dirty="0" smtClean="0"/>
          </a:p>
          <a:p>
            <a:r>
              <a:rPr lang="en-US" dirty="0" smtClean="0"/>
              <a:t>Fixing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1" dirty="0"/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/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What is hardest?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9532"/>
            <a:ext cx="5511800" cy="573088"/>
          </a:xfrm>
          <a:noFill/>
          <a:ln/>
        </p:spPr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/>
              <a:t>Addition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7388" cy="5224463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baseline="30000" dirty="0">
                <a:solidFill>
                  <a:schemeClr val="hlink"/>
                </a:solidFill>
              </a:rPr>
              <a:t>s1</a:t>
            </a:r>
            <a:r>
              <a:rPr lang="en-US" dirty="0">
                <a:solidFill>
                  <a:schemeClr val="hlink"/>
                </a:solidFill>
              </a:rPr>
              <a:t> M1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E1</a:t>
            </a:r>
            <a:r>
              <a:rPr lang="en-US" dirty="0" smtClean="0">
                <a:solidFill>
                  <a:schemeClr val="hlink"/>
                </a:solidFill>
              </a:rPr>
              <a:t>   +   (-1)</a:t>
            </a:r>
            <a:r>
              <a:rPr lang="en-US" baseline="30000" dirty="0" smtClean="0">
                <a:solidFill>
                  <a:schemeClr val="hlink"/>
                </a:solidFill>
              </a:rPr>
              <a:t>s2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M2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E2</a:t>
            </a:r>
          </a:p>
          <a:p>
            <a:pPr lvl="1">
              <a:buNone/>
            </a:pPr>
            <a:r>
              <a:rPr lang="en-US" dirty="0" smtClean="0"/>
              <a:t>Assume </a:t>
            </a:r>
            <a:r>
              <a:rPr lang="en-US" b="0" i="1" dirty="0" smtClean="0"/>
              <a:t>E1</a:t>
            </a:r>
            <a:r>
              <a:rPr lang="en-US" dirty="0" smtClean="0"/>
              <a:t> &gt; </a:t>
            </a:r>
            <a:r>
              <a:rPr lang="en-US" b="0" i="1" dirty="0" smtClean="0"/>
              <a:t>E2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Exact Result: 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</a:t>
            </a:r>
            <a:r>
              <a:rPr lang="en-US" i="1" dirty="0">
                <a:solidFill>
                  <a:schemeClr val="hlink"/>
                </a:solidFill>
              </a:rPr>
              <a:t> M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/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, </a:t>
            </a:r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b="0" i="1" dirty="0"/>
              <a:t>M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Result of signed align &amp; add</a:t>
            </a:r>
          </a:p>
          <a:p>
            <a:pPr lvl="1"/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b="0" i="1" dirty="0" smtClean="0"/>
              <a:t>E1</a:t>
            </a:r>
            <a:endParaRPr lang="en-US" b="0" i="1" dirty="0"/>
          </a:p>
          <a:p>
            <a:endParaRPr lang="en-US" dirty="0" smtClean="0"/>
          </a:p>
          <a:p>
            <a:r>
              <a:rPr lang="en-US" dirty="0" smtClean="0"/>
              <a:t>Fixing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0" i="1" dirty="0"/>
              <a:t>M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&lt; 1,</a:t>
            </a:r>
            <a:r>
              <a:rPr lang="en-US" dirty="0"/>
              <a:t> shift </a:t>
            </a:r>
            <a:r>
              <a:rPr lang="en-US" b="0" i="1" dirty="0"/>
              <a:t>M</a:t>
            </a:r>
            <a:r>
              <a:rPr lang="en-US" dirty="0"/>
              <a:t> left </a:t>
            </a:r>
            <a:r>
              <a:rPr lang="en-US" b="0" i="1" dirty="0"/>
              <a:t>k</a:t>
            </a:r>
            <a:r>
              <a:rPr lang="en-US" dirty="0"/>
              <a:t> positions, decrement </a:t>
            </a:r>
            <a:r>
              <a:rPr lang="en-US" b="0" i="1" dirty="0"/>
              <a:t>E</a:t>
            </a:r>
            <a:r>
              <a:rPr lang="en-US" dirty="0"/>
              <a:t> by </a:t>
            </a:r>
            <a:r>
              <a:rPr lang="en-US" b="0" i="1" dirty="0"/>
              <a:t>k</a:t>
            </a:r>
            <a:endParaRPr lang="en-US" dirty="0"/>
          </a:p>
          <a:p>
            <a:pPr lvl="1"/>
            <a:r>
              <a:rPr lang="en-US" dirty="0"/>
              <a:t>Overflow if </a:t>
            </a:r>
            <a:r>
              <a:rPr lang="en-US" b="0" i="1" dirty="0"/>
              <a:t>E</a:t>
            </a:r>
            <a:r>
              <a:rPr lang="en-US" dirty="0"/>
              <a:t> out of range</a:t>
            </a:r>
          </a:p>
          <a:p>
            <a:pPr lvl="1"/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054600" y="2552700"/>
            <a:ext cx="20320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lvl="1">
              <a:spcBef>
                <a:spcPct val="30000"/>
              </a:spcBef>
            </a:pPr>
            <a:r>
              <a:rPr lang="en-US" sz="2000" dirty="0">
                <a:latin typeface="Calibri" pitchFamily="34" charset="0"/>
              </a:rPr>
              <a:t>(–1)</a:t>
            </a:r>
            <a:r>
              <a:rPr lang="en-US" sz="2000" i="1" baseline="30000" dirty="0">
                <a:latin typeface="Calibri" pitchFamily="34" charset="0"/>
              </a:rPr>
              <a:t>s1</a:t>
            </a:r>
            <a:r>
              <a:rPr lang="en-US" sz="2000" i="1" dirty="0">
                <a:latin typeface="Calibri" pitchFamily="34" charset="0"/>
              </a:rPr>
              <a:t> M1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807200" y="3086100"/>
            <a:ext cx="20320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lvl="1">
              <a:spcBef>
                <a:spcPct val="30000"/>
              </a:spcBef>
            </a:pPr>
            <a:r>
              <a:rPr lang="en-US" sz="2000" dirty="0">
                <a:latin typeface="Calibri" pitchFamily="34" charset="0"/>
              </a:rPr>
              <a:t>(–1)</a:t>
            </a:r>
            <a:r>
              <a:rPr lang="en-US" sz="2000" baseline="30000" dirty="0">
                <a:latin typeface="Calibri" pitchFamily="34" charset="0"/>
              </a:rPr>
              <a:t>s2</a:t>
            </a:r>
            <a:r>
              <a:rPr lang="en-US" sz="2000" dirty="0">
                <a:latin typeface="Calibri" pitchFamily="34" charset="0"/>
              </a:rPr>
              <a:t> M2 </a:t>
            </a:r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7099300" y="22479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8851900" y="22479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7112000" y="2311400"/>
            <a:ext cx="172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618413" y="2182813"/>
            <a:ext cx="631825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i="1" dirty="0">
                <a:latin typeface="Calibri" pitchFamily="34" charset="0"/>
              </a:rPr>
              <a:t>E1</a:t>
            </a:r>
            <a:r>
              <a:rPr lang="en-US" sz="1400" b="0" dirty="0">
                <a:latin typeface="Calibri" pitchFamily="34" charset="0"/>
              </a:rPr>
              <a:t>–</a:t>
            </a:r>
            <a:r>
              <a:rPr lang="en-US" sz="1400" b="0" i="1" dirty="0">
                <a:latin typeface="Calibri" pitchFamily="34" charset="0"/>
              </a:rPr>
              <a:t>E2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4875213" y="3127375"/>
            <a:ext cx="336550" cy="4587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+</a:t>
            </a: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130800" y="3835400"/>
            <a:ext cx="37084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 anchorCtr="1"/>
          <a:lstStyle/>
          <a:p>
            <a:pPr lvl="1">
              <a:spcBef>
                <a:spcPct val="30000"/>
              </a:spcBef>
            </a:pPr>
            <a:r>
              <a:rPr lang="en-US" sz="2000" dirty="0" smtClean="0">
                <a:latin typeface="Calibri" pitchFamily="34" charset="0"/>
              </a:rPr>
              <a:t>(–1)</a:t>
            </a:r>
            <a:r>
              <a:rPr lang="en-US" sz="2000" baseline="30000" dirty="0" smtClean="0">
                <a:latin typeface="Calibri" pitchFamily="34" charset="0"/>
              </a:rPr>
              <a:t>s</a:t>
            </a:r>
            <a:r>
              <a:rPr lang="en-US" sz="2000" dirty="0" smtClean="0">
                <a:latin typeface="Calibri" pitchFamily="34" charset="0"/>
              </a:rPr>
              <a:t> 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8" grpId="0" animBg="1"/>
      <p:bldP spid="131079" grpId="0" animBg="1"/>
      <p:bldP spid="131080" grpId="0" animBg="1"/>
      <p:bldP spid="131081" grpId="0" animBg="1"/>
      <p:bldP spid="131082" grpId="0" animBg="1"/>
      <p:bldP spid="131083" grpId="0"/>
      <p:bldP spid="131084" grpId="0" animBg="1"/>
      <p:bldP spid="1310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 if we round at every operation…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Topics: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IEEE floating point standard: Definition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 smtClean="0"/>
              <a:t>Rounding, addition, multiplication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573088"/>
          </a:xfrm>
          <a:noFill/>
          <a:ln/>
        </p:spPr>
        <p:txBody>
          <a:bodyPr/>
          <a:lstStyle/>
          <a:p>
            <a:r>
              <a:rPr lang="en-US" dirty="0"/>
              <a:t>Mathematical Properties of FP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896225" cy="4972050"/>
          </a:xfrm>
          <a:noFill/>
          <a:ln/>
        </p:spPr>
        <p:txBody>
          <a:bodyPr lIns="90487" tIns="44450" rIns="90487" bIns="44450"/>
          <a:lstStyle/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Not really </a:t>
            </a:r>
            <a:r>
              <a:rPr lang="en-US" b="0" dirty="0" smtClean="0"/>
              <a:t>associative or distributive due to rounding</a:t>
            </a:r>
          </a:p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Infinities and </a:t>
            </a:r>
            <a:r>
              <a:rPr lang="en-US" dirty="0" err="1" smtClean="0"/>
              <a:t>NaNs</a:t>
            </a:r>
            <a:r>
              <a:rPr lang="en-US" dirty="0" smtClean="0"/>
              <a:t> cause </a:t>
            </a:r>
            <a:r>
              <a:rPr lang="en-US" dirty="0" smtClean="0"/>
              <a:t>issues</a:t>
            </a:r>
            <a:endParaRPr lang="en-US" dirty="0" smtClean="0"/>
          </a:p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Overflow and infinity</a:t>
            </a:r>
          </a:p>
          <a:p>
            <a:pPr marL="747713" lvl="1" indent="-347663" defTabSz="895350">
              <a:tabLst>
                <a:tab pos="1943100" algn="l"/>
                <a:tab pos="5029200" algn="l"/>
              </a:tabLst>
            </a:pPr>
            <a:endParaRPr lang="en-US" dirty="0" smtClean="0"/>
          </a:p>
          <a:p>
            <a:pPr marL="747713" lvl="1" indent="-347663" defTabSz="895350">
              <a:tabLst>
                <a:tab pos="1943100" algn="l"/>
                <a:tab pos="5029200" algn="l"/>
              </a:tabLst>
            </a:pPr>
            <a:endParaRPr lang="en-US" dirty="0" smtClean="0"/>
          </a:p>
          <a:p>
            <a:pPr marL="347663" indent="-347663" defTabSz="895350">
              <a:buNone/>
              <a:tabLst>
                <a:tab pos="1943100" algn="l"/>
                <a:tab pos="5029200" algn="l"/>
              </a:tabLst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273800" cy="573088"/>
          </a:xfrm>
          <a:noFill/>
          <a:ln/>
        </p:spPr>
        <p:txBody>
          <a:bodyPr/>
          <a:lstStyle/>
          <a:p>
            <a:r>
              <a:rPr 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219200"/>
            <a:ext cx="8535988" cy="5224463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C Guarantees Two Levels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float</a:t>
            </a:r>
            <a:r>
              <a:rPr lang="en-US" dirty="0"/>
              <a:t>	single precision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	</a:t>
            </a:r>
            <a:r>
              <a:rPr lang="en-US" dirty="0" err="1"/>
              <a:t>double</a:t>
            </a:r>
            <a:r>
              <a:rPr lang="en-US" dirty="0"/>
              <a:t> precision</a:t>
            </a:r>
          </a:p>
          <a:p>
            <a:endParaRPr lang="en-US" dirty="0" smtClean="0"/>
          </a:p>
          <a:p>
            <a:r>
              <a:rPr lang="en-US" dirty="0" smtClean="0"/>
              <a:t>Conversions/Casting</a:t>
            </a:r>
            <a:endParaRPr lang="en-US" dirty="0"/>
          </a:p>
          <a:p>
            <a:pPr lvl="1"/>
            <a:r>
              <a:rPr lang="en-US" dirty="0"/>
              <a:t>Casting between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float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</a:t>
            </a:r>
            <a:r>
              <a:rPr lang="en-US" dirty="0" smtClean="0"/>
              <a:t>changes bit representation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</a:rPr>
              <a:t>Double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</a:rPr>
              <a:t>float</a:t>
            </a:r>
            <a:r>
              <a:rPr lang="en-US" dirty="0" smtClean="0"/>
              <a:t> →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Truncates fractional part</a:t>
            </a:r>
          </a:p>
          <a:p>
            <a:pPr lvl="2"/>
            <a:r>
              <a:rPr lang="en-US" dirty="0"/>
              <a:t>Like rounding toward zero</a:t>
            </a:r>
          </a:p>
          <a:p>
            <a:pPr lvl="2"/>
            <a:r>
              <a:rPr lang="en-US" dirty="0"/>
              <a:t>Not defined when out of range or </a:t>
            </a:r>
            <a:r>
              <a:rPr lang="en-US" dirty="0" err="1" smtClean="0"/>
              <a:t>NaN</a:t>
            </a:r>
            <a:r>
              <a:rPr lang="en-US" dirty="0" smtClean="0"/>
              <a:t>: Generally </a:t>
            </a:r>
            <a:r>
              <a:rPr lang="en-US" dirty="0"/>
              <a:t>sets to </a:t>
            </a:r>
            <a:r>
              <a:rPr lang="en-US" dirty="0" err="1"/>
              <a:t>TMin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b="1" dirty="0" smtClean="0">
                <a:latin typeface="Courier New" pitchFamily="49" charset="0"/>
              </a:rPr>
              <a:t>double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Exact conversion, </a:t>
            </a:r>
            <a:r>
              <a:rPr lang="en-US" dirty="0" smtClean="0"/>
              <a:t>why?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b="1" dirty="0" smtClean="0">
                <a:latin typeface="Courier New" pitchFamily="49" charset="0"/>
              </a:rPr>
              <a:t>float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Will round according to rounding mode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Referencing Bug</a:t>
            </a:r>
            <a:r>
              <a:rPr lang="en-US" dirty="0" smtClean="0"/>
              <a:t> (Revisited)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1252537"/>
            <a:ext cx="73152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double fun(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volatile double d[1] = {3.14};</a:t>
            </a:r>
          </a:p>
          <a:p>
            <a:r>
              <a:rPr lang="en-US" sz="1600" dirty="0">
                <a:latin typeface="Courier New" pitchFamily="49" charset="0"/>
              </a:rPr>
              <a:t>  volatile long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a[2];</a:t>
            </a:r>
          </a:p>
          <a:p>
            <a:r>
              <a:rPr lang="en-US" sz="1600" dirty="0">
                <a:latin typeface="Courier New" pitchFamily="49" charset="0"/>
              </a:rPr>
              <a:t> 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1073741824; /* Possibly out of bounds */</a:t>
            </a:r>
          </a:p>
          <a:p>
            <a:r>
              <a:rPr lang="en-US" sz="1600" dirty="0">
                <a:latin typeface="Courier New" pitchFamily="49" charset="0"/>
              </a:rPr>
              <a:t>  return d[0];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838200" y="3158838"/>
            <a:ext cx="7315200" cy="13208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fun(0)  –&gt;	3.14</a:t>
            </a:r>
          </a:p>
          <a:p>
            <a:r>
              <a:rPr lang="en-US" sz="1600" dirty="0">
                <a:latin typeface="Courier New" pitchFamily="49" charset="0"/>
              </a:rPr>
              <a:t>fun(1)  –&gt;	3.14</a:t>
            </a:r>
          </a:p>
          <a:p>
            <a:r>
              <a:rPr lang="en-US" sz="1600" dirty="0">
                <a:latin typeface="Courier New" pitchFamily="49" charset="0"/>
              </a:rPr>
              <a:t>fun(2)  –&gt;	3.1399998664856</a:t>
            </a:r>
          </a:p>
          <a:p>
            <a:r>
              <a:rPr lang="en-US" sz="1600" dirty="0">
                <a:latin typeface="Courier New" pitchFamily="49" charset="0"/>
              </a:rPr>
              <a:t>fun(3)  –&gt;	2.00000061035156</a:t>
            </a:r>
          </a:p>
          <a:p>
            <a:r>
              <a:rPr lang="en-US" sz="1600" dirty="0">
                <a:latin typeface="Courier New" pitchFamily="49" charset="0"/>
              </a:rPr>
              <a:t>fun(4)  –&gt;	3.14, then segmentation fault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98619" y="4800600"/>
            <a:ext cx="1844856" cy="1905000"/>
            <a:chOff x="1632" y="816"/>
            <a:chExt cx="1411" cy="14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632" y="816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Saved State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632" y="1104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d7 … d4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32" y="1392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d3 … d0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32" y="1680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a[1]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32" y="1968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a[0]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627418" y="6324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0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627418" y="5943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627418" y="5562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627418" y="518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627418" y="4800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4</a:t>
            </a:r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>
            <a:off x="4932218" y="4897581"/>
            <a:ext cx="228600" cy="1694319"/>
          </a:xfrm>
          <a:prstGeom prst="rightBrace">
            <a:avLst>
              <a:gd name="adj1" fmla="val 48333"/>
              <a:gd name="adj2" fmla="val 50000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sz="10000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237018" y="5396346"/>
            <a:ext cx="2103437" cy="701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latin typeface="Calibri" pitchFamily="34" charset="0"/>
              </a:rPr>
              <a:t>Location </a:t>
            </a:r>
            <a:r>
              <a:rPr lang="en-US" sz="1800" dirty="0" smtClean="0">
                <a:latin typeface="Calibri" pitchFamily="34" charset="0"/>
              </a:rPr>
              <a:t>accessed by </a:t>
            </a:r>
            <a:r>
              <a:rPr lang="en-US" sz="1800" dirty="0">
                <a:latin typeface="Courier New" pitchFamily="49" charset="0"/>
              </a:rPr>
              <a:t>fun(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9222" y="4724400"/>
            <a:ext cx="178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Explanation: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Floating Point and the Programmer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1950" y="1192213"/>
            <a:ext cx="5943600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#include &lt;stdio.h&gt;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int main(int argc, char* argv[]) {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f1 = 1.0;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f2 = 0.0;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int i;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for ( i=0; i&lt;10; i++ ) {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  f2 += 1.0/10.0;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}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printf("0x%08x  0x%08x\n", *(int*)&amp;f1, *(int*)&amp;f2);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printf("f1 = %10.8f\n", f1);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printf("f2 = %10.8f\n\n", f2);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f1 = 1E30;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f2 = 1E-30;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f3 = f1 + f2;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 ("f1 == f3? %s\n", f1 == f3 ? "yes" : "no" );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return 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}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5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Floating Point and the Programmer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1950" y="1192213"/>
            <a:ext cx="5943600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#include &lt;stdio.h&gt;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int main(int argc, char* argv[]) {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f1 = 1.0;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f2 = 0.0;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int i;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for ( i=0; i&lt;10; i++ ) {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  f2 += 1.0/10.0;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}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printf("0x%08x  0x%08x\n", *(int*)&amp;f1, *(int*)&amp;f2);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printf("f1 = %10.8f\n", f1);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printf("f2 = %10.8f\n\n", f2);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f1 = 1E30;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f2 = 1E-30;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float f3 = f1 + f2;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printf ("f1 == f3? %s\n", f1 == f3 ? "yes" : "no" );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  return 0;</a:t>
            </a:r>
          </a:p>
          <a:p>
            <a:pPr>
              <a:lnSpc>
                <a:spcPct val="94000"/>
              </a:lnSpc>
            </a:pPr>
            <a:r>
              <a:rPr lang="en-US" sz="1400">
                <a:latin typeface="Courier New" charset="0"/>
              </a:rPr>
              <a:t>}</a:t>
            </a:r>
          </a:p>
          <a:p>
            <a:pPr>
              <a:lnSpc>
                <a:spcPct val="94000"/>
              </a:lnSpc>
            </a:pPr>
            <a:endParaRPr lang="en-US" sz="1400">
              <a:latin typeface="Courier New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362700" y="3355975"/>
            <a:ext cx="2528888" cy="1298575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400">
                <a:solidFill>
                  <a:srgbClr val="FF0000"/>
                </a:solidFill>
                <a:latin typeface="Courier New" charset="0"/>
              </a:rPr>
              <a:t>$ ./a.out </a:t>
            </a:r>
          </a:p>
          <a:p>
            <a:pPr>
              <a:lnSpc>
                <a:spcPct val="94000"/>
              </a:lnSpc>
            </a:pPr>
            <a:r>
              <a:rPr lang="en-US" sz="1400">
                <a:solidFill>
                  <a:srgbClr val="FF0000"/>
                </a:solidFill>
                <a:latin typeface="Courier New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400">
                <a:solidFill>
                  <a:srgbClr val="FF0000"/>
                </a:solidFill>
                <a:latin typeface="Courier New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400">
                <a:solidFill>
                  <a:srgbClr val="FF0000"/>
                </a:solidFill>
                <a:latin typeface="Courier New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40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4000"/>
              </a:lnSpc>
            </a:pPr>
            <a:r>
              <a:rPr lang="en-US" sz="1400">
                <a:solidFill>
                  <a:srgbClr val="FF0000"/>
                </a:solidFill>
                <a:latin typeface="Courier New" charset="0"/>
              </a:rPr>
              <a:t>f1 == f3? yes</a:t>
            </a:r>
          </a:p>
        </p:txBody>
      </p:sp>
    </p:spTree>
    <p:extLst>
      <p:ext uri="{BB962C8B-B14F-4D97-AF65-F5344CB8AC3E}">
        <p14:creationId xmlns:p14="http://schemas.microsoft.com/office/powerpoint/2010/main" val="1538050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5219700" cy="573088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600" b="1">
                <a:latin typeface="Calibri" charset="0"/>
              </a:rPr>
              <a:t>Summary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6875" y="1447800"/>
            <a:ext cx="7896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 marL="6477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buSzPct val="45000"/>
              <a:buFont typeface="Wingdings" charset="0"/>
              <a:buChar char=""/>
            </a:pPr>
            <a:r>
              <a:rPr lang="en-US" sz="2400">
                <a:latin typeface="Calibri" charset="0"/>
              </a:rPr>
              <a:t> </a:t>
            </a:r>
            <a:r>
              <a:rPr lang="en-US" sz="2200">
                <a:latin typeface="Calibri" charset="0"/>
              </a:rPr>
              <a:t>As with integers, floats suffer from the fixed number of bits 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available to represent them </a:t>
            </a:r>
          </a:p>
          <a:p>
            <a:pPr lvl="1" hangingPunct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>
                <a:latin typeface="Calibri" charset="0"/>
              </a:rPr>
              <a:t>Can get overflow/underflow, just like ints</a:t>
            </a:r>
          </a:p>
          <a:p>
            <a:pPr lvl="1" hangingPunct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>
                <a:latin typeface="Calibri" charset="0"/>
              </a:rPr>
              <a:t>Some “simple fractions” have no exact representation</a:t>
            </a:r>
          </a:p>
          <a:p>
            <a:pPr lvl="2" hangingPunct="1">
              <a:lnSpc>
                <a:spcPct val="100000"/>
              </a:lnSpc>
              <a:spcAft>
                <a:spcPts val="850"/>
              </a:spcAft>
              <a:buSzPct val="45000"/>
              <a:buFont typeface="Wingdings" charset="0"/>
              <a:buChar char=""/>
            </a:pPr>
            <a:r>
              <a:rPr lang="en-US">
                <a:latin typeface="Calibri" charset="0"/>
              </a:rPr>
              <a:t>E.g., 0.1</a:t>
            </a:r>
          </a:p>
          <a:p>
            <a:pPr lvl="1" hangingPunct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000">
                <a:latin typeface="Calibri" charset="0"/>
              </a:rPr>
              <a:t>Can also lose precision, unlike ints</a:t>
            </a:r>
          </a:p>
          <a:p>
            <a:pPr lvl="2" hangingPunct="1">
              <a:lnSpc>
                <a:spcPct val="100000"/>
              </a:lnSpc>
              <a:spcAft>
                <a:spcPts val="850"/>
              </a:spcAft>
              <a:buSzPct val="45000"/>
              <a:buFont typeface="Wingdings" charset="0"/>
              <a:buChar char=""/>
            </a:pPr>
            <a:r>
              <a:rPr lang="en-US">
                <a:latin typeface="Calibri" charset="0"/>
              </a:rPr>
              <a:t> “Every operation gets a slightly wrong result”</a:t>
            </a:r>
            <a:r>
              <a:rPr lang="en-US" sz="2200">
                <a:latin typeface="Calibri" charset="0"/>
              </a:rPr>
              <a:t/>
            </a:r>
            <a:br>
              <a:rPr lang="en-US" sz="2200">
                <a:latin typeface="Calibri" charset="0"/>
              </a:rPr>
            </a:br>
            <a:endParaRPr lang="en-US" sz="220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SzPct val="45000"/>
              <a:buFont typeface="Wingdings" charset="0"/>
              <a:buChar char=""/>
            </a:pPr>
            <a:r>
              <a:rPr lang="en-US" sz="2200">
                <a:latin typeface="Calibri" charset="0"/>
              </a:rPr>
              <a:t> Mathematically equivalent ways of writing an expression may 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compute differing results</a:t>
            </a:r>
            <a:br>
              <a:rPr lang="en-US" sz="2200">
                <a:latin typeface="Calibri" charset="0"/>
              </a:rPr>
            </a:br>
            <a:endParaRPr lang="en-US" sz="220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SzPct val="45000"/>
              <a:buFont typeface="Wingdings" charset="0"/>
              <a:buChar char=""/>
            </a:pPr>
            <a:r>
              <a:rPr lang="en-US" sz="2200">
                <a:latin typeface="Calibri" charset="0"/>
              </a:rPr>
              <a:t> NEVER test floating point values for equality!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534400" y="6569075"/>
            <a:ext cx="60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</a:pPr>
            <a:fld id="{672DEB0C-F657-D141-B97F-ACB17DDDF25B}" type="slidenum">
              <a:rPr lang="en-US" sz="900" b="1">
                <a:solidFill>
                  <a:srgbClr val="8B8B8B"/>
                </a:solidFill>
                <a:latin typeface="Calibri" charset="0"/>
              </a:rPr>
              <a:pPr algn="r" hangingPunct="1">
                <a:lnSpc>
                  <a:spcPct val="100000"/>
                </a:lnSpc>
              </a:pPr>
              <a:t>25</a:t>
            </a:fld>
            <a:endParaRPr lang="en-US" sz="900" b="1">
              <a:solidFill>
                <a:srgbClr val="8B8B8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073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1011.101?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0" name="Rectangle 1058"/>
          <p:cNvSpPr>
            <a:spLocks noChangeArrowheads="1"/>
          </p:cNvSpPr>
          <p:nvPr/>
        </p:nvSpPr>
        <p:spPr bwMode="auto">
          <a:xfrm rot="-10800000">
            <a:off x="5408613" y="3727748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27" name="Rectangle 1035"/>
          <p:cNvSpPr>
            <a:spLocks noChangeArrowheads="1"/>
          </p:cNvSpPr>
          <p:nvPr/>
        </p:nvSpPr>
        <p:spPr bwMode="auto">
          <a:xfrm>
            <a:off x="4320729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–1</a:t>
            </a:r>
            <a:endParaRPr lang="en-US" b="0" i="1" baseline="-25000">
              <a:latin typeface="Times" pitchFamily="18" charset="0"/>
            </a:endParaRPr>
          </a:p>
        </p:txBody>
      </p:sp>
      <p:sp>
        <p:nvSpPr>
          <p:cNvPr id="111633" name="Rectangle 1041"/>
          <p:cNvSpPr>
            <a:spLocks noChangeArrowheads="1"/>
          </p:cNvSpPr>
          <p:nvPr/>
        </p:nvSpPr>
        <p:spPr bwMode="auto">
          <a:xfrm>
            <a:off x="4153215" y="2830679"/>
            <a:ext cx="762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6000">
                <a:latin typeface="Times" pitchFamily="18" charset="0"/>
              </a:rPr>
              <a:t>.</a:t>
            </a:r>
            <a:endParaRPr lang="en-US" sz="6000" b="0">
              <a:latin typeface="Times" pitchFamily="18" charset="0"/>
            </a:endParaRPr>
          </a:p>
        </p:txBody>
      </p:sp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870700" cy="573088"/>
          </a:xfrm>
        </p:spPr>
        <p:txBody>
          <a:bodyPr/>
          <a:lstStyle/>
          <a:p>
            <a:r>
              <a:rPr lang="en-US"/>
              <a:t>Fractional Binary Numbers</a:t>
            </a: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089025"/>
          </a:xfrm>
        </p:spPr>
        <p:txBody>
          <a:bodyPr/>
          <a:lstStyle/>
          <a:p>
            <a:r>
              <a:rPr lang="en-US" dirty="0"/>
              <a:t>Representation</a:t>
            </a:r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11622" name="Rectangle 1030"/>
          <p:cNvSpPr>
            <a:spLocks noChangeArrowheads="1"/>
          </p:cNvSpPr>
          <p:nvPr/>
        </p:nvSpPr>
        <p:spPr bwMode="auto">
          <a:xfrm>
            <a:off x="1600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i="1" baseline="-25000">
                <a:latin typeface="Times" pitchFamily="18" charset="0"/>
              </a:rPr>
              <a:t>i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11623" name="Rectangle 1031"/>
          <p:cNvSpPr>
            <a:spLocks noChangeArrowheads="1"/>
          </p:cNvSpPr>
          <p:nvPr/>
        </p:nvSpPr>
        <p:spPr bwMode="auto">
          <a:xfrm>
            <a:off x="1905000" y="2941935"/>
            <a:ext cx="5334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b</a:t>
            </a:r>
            <a:r>
              <a:rPr lang="en-US" b="0" i="1" baseline="-25000" dirty="0">
                <a:latin typeface="Times" pitchFamily="18" charset="0"/>
              </a:rPr>
              <a:t>i</a:t>
            </a:r>
            <a:r>
              <a:rPr lang="en-US" b="0" baseline="-25000" dirty="0">
                <a:latin typeface="Times" pitchFamily="18" charset="0"/>
              </a:rPr>
              <a:t>–1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11624" name="Rectangle 1032"/>
          <p:cNvSpPr>
            <a:spLocks noChangeArrowheads="1"/>
          </p:cNvSpPr>
          <p:nvPr/>
        </p:nvSpPr>
        <p:spPr bwMode="auto">
          <a:xfrm>
            <a:off x="3124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b</a:t>
            </a:r>
            <a:r>
              <a:rPr lang="en-US" b="0" baseline="-25000" dirty="0">
                <a:latin typeface="Times" pitchFamily="18" charset="0"/>
              </a:rPr>
              <a:t>2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11625" name="Rectangle 1033"/>
          <p:cNvSpPr>
            <a:spLocks noChangeArrowheads="1"/>
          </p:cNvSpPr>
          <p:nvPr/>
        </p:nvSpPr>
        <p:spPr bwMode="auto">
          <a:xfrm>
            <a:off x="3505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1</a:t>
            </a:r>
            <a:endParaRPr lang="en-US" b="0">
              <a:latin typeface="Times" pitchFamily="18" charset="0"/>
            </a:endParaRPr>
          </a:p>
        </p:txBody>
      </p:sp>
      <p:sp>
        <p:nvSpPr>
          <p:cNvPr id="111626" name="Rectangle 1034"/>
          <p:cNvSpPr>
            <a:spLocks noChangeArrowheads="1"/>
          </p:cNvSpPr>
          <p:nvPr/>
        </p:nvSpPr>
        <p:spPr bwMode="auto">
          <a:xfrm>
            <a:off x="3886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0</a:t>
            </a:r>
            <a:endParaRPr lang="en-US" b="0">
              <a:latin typeface="Times" pitchFamily="18" charset="0"/>
            </a:endParaRPr>
          </a:p>
        </p:txBody>
      </p:sp>
      <p:sp>
        <p:nvSpPr>
          <p:cNvPr id="111628" name="Rectangle 1036"/>
          <p:cNvSpPr>
            <a:spLocks noChangeArrowheads="1"/>
          </p:cNvSpPr>
          <p:nvPr/>
        </p:nvSpPr>
        <p:spPr bwMode="auto">
          <a:xfrm>
            <a:off x="4747071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–2</a:t>
            </a:r>
          </a:p>
        </p:txBody>
      </p:sp>
      <p:sp>
        <p:nvSpPr>
          <p:cNvPr id="111629" name="Rectangle 1037"/>
          <p:cNvSpPr>
            <a:spLocks noChangeArrowheads="1"/>
          </p:cNvSpPr>
          <p:nvPr/>
        </p:nvSpPr>
        <p:spPr bwMode="auto">
          <a:xfrm>
            <a:off x="5235129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–3</a:t>
            </a:r>
          </a:p>
        </p:txBody>
      </p:sp>
      <p:sp>
        <p:nvSpPr>
          <p:cNvPr id="111630" name="Rectangle 1038"/>
          <p:cNvSpPr>
            <a:spLocks noChangeArrowheads="1"/>
          </p:cNvSpPr>
          <p:nvPr/>
        </p:nvSpPr>
        <p:spPr bwMode="auto">
          <a:xfrm>
            <a:off x="6553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</a:t>
            </a:r>
            <a:r>
              <a:rPr lang="en-US" b="0" i="1" baseline="-25000">
                <a:latin typeface="Times" pitchFamily="18" charset="0"/>
              </a:rPr>
              <a:t>j</a:t>
            </a:r>
            <a:endParaRPr lang="en-US" b="0" baseline="-25000">
              <a:latin typeface="Times" pitchFamily="18" charset="0"/>
            </a:endParaRPr>
          </a:p>
        </p:txBody>
      </p:sp>
      <p:sp>
        <p:nvSpPr>
          <p:cNvPr id="111631" name="Rectangle 1039"/>
          <p:cNvSpPr>
            <a:spLocks noChangeArrowheads="1"/>
          </p:cNvSpPr>
          <p:nvPr/>
        </p:nvSpPr>
        <p:spPr bwMode="auto">
          <a:xfrm>
            <a:off x="5791200" y="2979720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Times" pitchFamily="18" charset="0"/>
              </a:rPr>
              <a:t>• • •</a:t>
            </a:r>
          </a:p>
        </p:txBody>
      </p:sp>
      <p:sp>
        <p:nvSpPr>
          <p:cNvPr id="111632" name="Rectangle 1040"/>
          <p:cNvSpPr>
            <a:spLocks noChangeArrowheads="1"/>
          </p:cNvSpPr>
          <p:nvPr/>
        </p:nvSpPr>
        <p:spPr bwMode="auto">
          <a:xfrm>
            <a:off x="2362200" y="2941935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34" name="Text Box 1042"/>
          <p:cNvSpPr txBox="1">
            <a:spLocks noChangeArrowheads="1"/>
          </p:cNvSpPr>
          <p:nvPr/>
        </p:nvSpPr>
        <p:spPr bwMode="auto">
          <a:xfrm>
            <a:off x="4267200" y="26625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</a:t>
            </a:r>
          </a:p>
        </p:txBody>
      </p:sp>
      <p:sp>
        <p:nvSpPr>
          <p:cNvPr id="111635" name="Text Box 1043"/>
          <p:cNvSpPr txBox="1">
            <a:spLocks noChangeArrowheads="1"/>
          </p:cNvSpPr>
          <p:nvPr/>
        </p:nvSpPr>
        <p:spPr bwMode="auto">
          <a:xfrm>
            <a:off x="4267200" y="23577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</a:p>
        </p:txBody>
      </p:sp>
      <p:sp>
        <p:nvSpPr>
          <p:cNvPr id="111636" name="Text Box 1044"/>
          <p:cNvSpPr txBox="1">
            <a:spLocks noChangeArrowheads="1"/>
          </p:cNvSpPr>
          <p:nvPr/>
        </p:nvSpPr>
        <p:spPr bwMode="auto">
          <a:xfrm>
            <a:off x="4267200" y="20529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4</a:t>
            </a:r>
          </a:p>
        </p:txBody>
      </p:sp>
      <p:sp>
        <p:nvSpPr>
          <p:cNvPr id="111637" name="Text Box 1045"/>
          <p:cNvSpPr txBox="1">
            <a:spLocks noChangeArrowheads="1"/>
          </p:cNvSpPr>
          <p:nvPr/>
        </p:nvSpPr>
        <p:spPr bwMode="auto">
          <a:xfrm>
            <a:off x="4267200" y="1468735"/>
            <a:ext cx="6014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i</a:t>
            </a:r>
            <a:r>
              <a:rPr lang="en-US" b="0" baseline="30000">
                <a:solidFill>
                  <a:srgbClr val="C00000"/>
                </a:solidFill>
                <a:latin typeface="Times" pitchFamily="18" charset="0"/>
              </a:rPr>
              <a:t>–1</a:t>
            </a:r>
            <a:endParaRPr lang="en-US" b="0" baseline="-2500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111638" name="Text Box 1046"/>
          <p:cNvSpPr txBox="1">
            <a:spLocks noChangeArrowheads="1"/>
          </p:cNvSpPr>
          <p:nvPr/>
        </p:nvSpPr>
        <p:spPr bwMode="auto">
          <a:xfrm>
            <a:off x="4267200" y="1138535"/>
            <a:ext cx="3962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i</a:t>
            </a:r>
            <a:endParaRPr lang="en-US" b="0" baseline="-2500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111640" name="Freeform 1048"/>
          <p:cNvSpPr>
            <a:spLocks/>
          </p:cNvSpPr>
          <p:nvPr/>
        </p:nvSpPr>
        <p:spPr bwMode="auto">
          <a:xfrm>
            <a:off x="4038600" y="2865735"/>
            <a:ext cx="244475" cy="177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1" name="Freeform 1049"/>
          <p:cNvSpPr>
            <a:spLocks/>
          </p:cNvSpPr>
          <p:nvPr/>
        </p:nvSpPr>
        <p:spPr bwMode="auto">
          <a:xfrm>
            <a:off x="3657600" y="2586335"/>
            <a:ext cx="609600" cy="457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2" name="Freeform 1050"/>
          <p:cNvSpPr>
            <a:spLocks/>
          </p:cNvSpPr>
          <p:nvPr/>
        </p:nvSpPr>
        <p:spPr bwMode="auto">
          <a:xfrm>
            <a:off x="3276600" y="2306935"/>
            <a:ext cx="974725" cy="736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3" name="Freeform 1051"/>
          <p:cNvSpPr>
            <a:spLocks/>
          </p:cNvSpPr>
          <p:nvPr/>
        </p:nvSpPr>
        <p:spPr bwMode="auto">
          <a:xfrm>
            <a:off x="2057400" y="1671935"/>
            <a:ext cx="2209800" cy="1371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4" name="Freeform 1052"/>
          <p:cNvSpPr>
            <a:spLocks/>
          </p:cNvSpPr>
          <p:nvPr/>
        </p:nvSpPr>
        <p:spPr bwMode="auto">
          <a:xfrm>
            <a:off x="1752600" y="1367135"/>
            <a:ext cx="2514600" cy="1676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5" name="Rectangle 1053"/>
          <p:cNvSpPr>
            <a:spLocks noChangeArrowheads="1"/>
          </p:cNvSpPr>
          <p:nvPr/>
        </p:nvSpPr>
        <p:spPr bwMode="auto">
          <a:xfrm>
            <a:off x="2378075" y="2205335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46" name="Freeform 1054"/>
          <p:cNvSpPr>
            <a:spLocks/>
          </p:cNvSpPr>
          <p:nvPr/>
        </p:nvSpPr>
        <p:spPr bwMode="auto">
          <a:xfrm rot="-10800000">
            <a:off x="4288283" y="3422948"/>
            <a:ext cx="340141" cy="177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7" name="Freeform 1055"/>
          <p:cNvSpPr>
            <a:spLocks/>
          </p:cNvSpPr>
          <p:nvPr/>
        </p:nvSpPr>
        <p:spPr bwMode="auto">
          <a:xfrm rot="-10800000">
            <a:off x="4288283" y="3422948"/>
            <a:ext cx="658812" cy="457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8" name="Freeform 1056"/>
          <p:cNvSpPr>
            <a:spLocks/>
          </p:cNvSpPr>
          <p:nvPr/>
        </p:nvSpPr>
        <p:spPr bwMode="auto">
          <a:xfrm rot="-10800000">
            <a:off x="4288283" y="3422948"/>
            <a:ext cx="1189037" cy="736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9" name="Freeform 1057"/>
          <p:cNvSpPr>
            <a:spLocks/>
          </p:cNvSpPr>
          <p:nvPr/>
        </p:nvSpPr>
        <p:spPr bwMode="auto">
          <a:xfrm rot="-10800000">
            <a:off x="4288283" y="3422948"/>
            <a:ext cx="2500312" cy="1371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51" name="Text Box 1059"/>
          <p:cNvSpPr txBox="1">
            <a:spLocks noChangeArrowheads="1"/>
          </p:cNvSpPr>
          <p:nvPr/>
        </p:nvSpPr>
        <p:spPr bwMode="auto">
          <a:xfrm>
            <a:off x="3683448" y="3424535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1/2</a:t>
            </a:r>
          </a:p>
        </p:txBody>
      </p:sp>
      <p:sp>
        <p:nvSpPr>
          <p:cNvPr id="111652" name="Text Box 1060"/>
          <p:cNvSpPr txBox="1">
            <a:spLocks noChangeArrowheads="1"/>
          </p:cNvSpPr>
          <p:nvPr/>
        </p:nvSpPr>
        <p:spPr bwMode="auto">
          <a:xfrm>
            <a:off x="3689798" y="3729335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1/4</a:t>
            </a:r>
          </a:p>
        </p:txBody>
      </p:sp>
      <p:sp>
        <p:nvSpPr>
          <p:cNvPr id="111653" name="Text Box 1061"/>
          <p:cNvSpPr txBox="1">
            <a:spLocks noChangeArrowheads="1"/>
          </p:cNvSpPr>
          <p:nvPr/>
        </p:nvSpPr>
        <p:spPr bwMode="auto">
          <a:xfrm>
            <a:off x="3689798" y="4048423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rgbClr val="C00000"/>
                </a:solidFill>
                <a:latin typeface="Times" pitchFamily="18" charset="0"/>
              </a:rPr>
              <a:t>1/8</a:t>
            </a:r>
          </a:p>
        </p:txBody>
      </p:sp>
      <p:sp>
        <p:nvSpPr>
          <p:cNvPr id="111654" name="Text Box 1062"/>
          <p:cNvSpPr txBox="1">
            <a:spLocks noChangeArrowheads="1"/>
          </p:cNvSpPr>
          <p:nvPr/>
        </p:nvSpPr>
        <p:spPr bwMode="auto">
          <a:xfrm>
            <a:off x="3787396" y="4643735"/>
            <a:ext cx="49885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baseline="30000">
                <a:solidFill>
                  <a:srgbClr val="C00000"/>
                </a:solidFill>
                <a:latin typeface="Times" pitchFamily="18" charset="0"/>
              </a:rPr>
              <a:t>–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j</a:t>
            </a:r>
          </a:p>
        </p:txBody>
      </p:sp>
      <p:graphicFrame>
        <p:nvGraphicFramePr>
          <p:cNvPr id="111655" name="Object 1063"/>
          <p:cNvGraphicFramePr>
            <a:graphicFrameLocks noChangeAspect="1"/>
          </p:cNvGraphicFramePr>
          <p:nvPr/>
        </p:nvGraphicFramePr>
        <p:xfrm>
          <a:off x="4876800" y="5880100"/>
          <a:ext cx="927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20" name="Equation" r:id="rId4" imgW="927100" imgH="673100" progId="Equation.3">
                  <p:embed/>
                </p:oleObj>
              </mc:Choice>
              <mc:Fallback>
                <p:oleObj name="Equation" r:id="rId4" imgW="927100" imgH="673100" progId="Equation.3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880100"/>
                        <a:ext cx="927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785" y="646112"/>
            <a:ext cx="7975600" cy="573088"/>
          </a:xfrm>
          <a:noFill/>
          <a:ln/>
        </p:spPr>
        <p:txBody>
          <a:bodyPr/>
          <a:lstStyle/>
          <a:p>
            <a:r>
              <a:rPr lang="en-US" dirty="0" smtClean="0"/>
              <a:t>Fractional </a:t>
            </a:r>
            <a:r>
              <a:rPr lang="en-US" dirty="0"/>
              <a:t>Binary </a:t>
            </a:r>
            <a:r>
              <a:rPr lang="en-US" dirty="0" smtClean="0"/>
              <a:t>Numbers: </a:t>
            </a:r>
            <a:r>
              <a:rPr lang="en-US" dirty="0"/>
              <a:t>Examples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307387" cy="48768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/>
              <a:t>Value	Representation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 smtClean="0"/>
              <a:t>5 and 3</a:t>
            </a:r>
            <a:r>
              <a:rPr lang="en-US" dirty="0"/>
              <a:t>/4	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 smtClean="0"/>
              <a:t>2 and 7</a:t>
            </a:r>
            <a:r>
              <a:rPr lang="en-US" dirty="0"/>
              <a:t>/8	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63/64	</a:t>
            </a:r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endParaRPr lang="en-US" dirty="0" smtClean="0"/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 smtClean="0"/>
              <a:t>Observations</a:t>
            </a:r>
            <a:endParaRPr lang="en-US" dirty="0"/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Divide by 2 by shifting right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Multiply by 2 by shifting left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Numbers of form </a:t>
            </a:r>
            <a:r>
              <a:rPr lang="en-US" b="1" dirty="0">
                <a:latin typeface="Courier New" pitchFamily="49" charset="0"/>
              </a:rPr>
              <a:t>0.111111…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 </a:t>
            </a:r>
            <a:r>
              <a:rPr lang="en-US" dirty="0" smtClean="0"/>
              <a:t>are just </a:t>
            </a:r>
            <a:r>
              <a:rPr lang="en-US" dirty="0"/>
              <a:t>below 1.0</a:t>
            </a:r>
          </a:p>
          <a:p>
            <a:pPr marL="839788" lvl="2" indent="-165100" defTabSz="895350">
              <a:lnSpc>
                <a:spcPct val="97000"/>
              </a:lnSpc>
              <a:tabLst>
                <a:tab pos="2400300" algn="l"/>
              </a:tabLst>
            </a:pPr>
            <a:r>
              <a:rPr lang="en-US" dirty="0"/>
              <a:t>1/2 + 1/4 + 1/8 + … + 1/2</a:t>
            </a:r>
            <a:r>
              <a:rPr lang="en-US" sz="2400" i="1" baseline="30000" dirty="0"/>
              <a:t>i</a:t>
            </a:r>
            <a:r>
              <a:rPr lang="en-US" dirty="0"/>
              <a:t> + …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1.0</a:t>
            </a:r>
          </a:p>
          <a:p>
            <a:pPr marL="839788" lvl="2" indent="-165100" defTabSz="895350">
              <a:lnSpc>
                <a:spcPct val="97000"/>
              </a:lnSpc>
              <a:tabLst>
                <a:tab pos="2400300" algn="l"/>
              </a:tabLst>
            </a:pPr>
            <a:r>
              <a:rPr lang="en-US" dirty="0"/>
              <a:t>Use notation 1.0 – </a:t>
            </a:r>
            <a:r>
              <a:rPr lang="en-US" dirty="0">
                <a:latin typeface="Symbol" pitchFamily="18" charset="2"/>
              </a:rPr>
              <a:t>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0712" y="175569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101.11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3112" y="21144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10.111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2536" y="2495490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0.111111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95313"/>
            <a:ext cx="7975600" cy="573088"/>
          </a:xfrm>
          <a:noFill/>
          <a:ln/>
        </p:spPr>
        <p:txBody>
          <a:bodyPr/>
          <a:lstStyle/>
          <a:p>
            <a:r>
              <a:rPr lang="en-US" dirty="0" smtClean="0"/>
              <a:t>Representable </a:t>
            </a:r>
            <a:r>
              <a:rPr lang="en-US" dirty="0"/>
              <a:t>Numbers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24000"/>
            <a:ext cx="8307387" cy="4724400"/>
          </a:xfrm>
        </p:spPr>
        <p:txBody>
          <a:bodyPr/>
          <a:lstStyle/>
          <a:p>
            <a:pPr marL="347663" indent="-347663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/>
              <a:t>Limitation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Can only exactly represent numbers of the form </a:t>
            </a:r>
            <a:r>
              <a:rPr lang="en-US" b="0" i="1" dirty="0"/>
              <a:t>x</a:t>
            </a:r>
            <a:r>
              <a:rPr lang="en-US" b="0" dirty="0"/>
              <a:t>/2</a:t>
            </a:r>
            <a:r>
              <a:rPr lang="en-US" b="0" i="1" baseline="30000" dirty="0"/>
              <a:t>k</a:t>
            </a:r>
            <a:endParaRPr lang="en-US" b="0" dirty="0"/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Other </a:t>
            </a:r>
            <a:r>
              <a:rPr lang="en-US" dirty="0" smtClean="0"/>
              <a:t>rational numbers </a:t>
            </a:r>
            <a:r>
              <a:rPr lang="en-US" dirty="0"/>
              <a:t>have repeating bit representations</a:t>
            </a:r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endParaRPr lang="en-US" dirty="0" smtClean="0"/>
          </a:p>
          <a:p>
            <a:pPr marL="347663" indent="-347663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 smtClean="0"/>
              <a:t>Value</a:t>
            </a:r>
            <a:r>
              <a:rPr lang="en-US" dirty="0"/>
              <a:t>	Representation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 pitchFamily="49" charset="0"/>
              </a:rPr>
              <a:t>0.0101010101[01]…</a:t>
            </a:r>
            <a:r>
              <a:rPr lang="en-US" b="1" baseline="-25000" dirty="0">
                <a:latin typeface="Courier New" pitchFamily="49" charset="0"/>
              </a:rPr>
              <a:t>2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 pitchFamily="49" charset="0"/>
              </a:rPr>
              <a:t>0.001100110011[0011]…</a:t>
            </a:r>
            <a:r>
              <a:rPr lang="en-US" b="1" baseline="-25000" dirty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 pitchFamily="49" charset="0"/>
              </a:rPr>
              <a:t>0.0001100110011[0011]…</a:t>
            </a:r>
            <a:r>
              <a:rPr lang="en-US" b="1" baseline="-25000" dirty="0">
                <a:latin typeface="Courier New" pitchFamily="49" charset="0"/>
              </a:rPr>
              <a:t>2</a:t>
            </a:r>
            <a:endParaRPr lang="en-US" b="1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Fixed Point Representation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 → 32 bits;  double → 64 bits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We might try representing fractional binary numbers by picking a fixed place for an implied binary point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“fixed point binary numbers”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/>
              <a:t>Let's do that, using 8 bit floating point numbers as an example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#1: the binary point is between bits 2 and 3</a:t>
            </a:r>
            <a:br>
              <a:rPr lang="en-US" dirty="0"/>
            </a:br>
            <a:r>
              <a:rPr lang="en-US" dirty="0"/>
              <a:t>    b</a:t>
            </a:r>
            <a:r>
              <a:rPr lang="en-US" baseline="-33000" dirty="0"/>
              <a:t>7</a:t>
            </a:r>
            <a:r>
              <a:rPr lang="en-US" dirty="0"/>
              <a:t> b</a:t>
            </a:r>
            <a:r>
              <a:rPr lang="en-US" baseline="-33000" dirty="0"/>
              <a:t>6</a:t>
            </a:r>
            <a:r>
              <a:rPr lang="en-US" dirty="0"/>
              <a:t> b</a:t>
            </a:r>
            <a:r>
              <a:rPr lang="en-US" baseline="-33000" dirty="0"/>
              <a:t>5</a:t>
            </a:r>
            <a:r>
              <a:rPr lang="en-US" dirty="0"/>
              <a:t>b</a:t>
            </a:r>
            <a:r>
              <a:rPr lang="en-US" baseline="-33000" dirty="0"/>
              <a:t>4</a:t>
            </a:r>
            <a:r>
              <a:rPr lang="en-US" dirty="0"/>
              <a:t> b</a:t>
            </a:r>
            <a:r>
              <a:rPr lang="en-US" baseline="-33000" dirty="0"/>
              <a:t>3</a:t>
            </a:r>
            <a:r>
              <a:rPr lang="en-US" dirty="0"/>
              <a:t>  [.] b</a:t>
            </a:r>
            <a:r>
              <a:rPr lang="en-US" baseline="-33000" dirty="0"/>
              <a:t>2</a:t>
            </a:r>
            <a:r>
              <a:rPr lang="en-US" dirty="0"/>
              <a:t> b</a:t>
            </a:r>
            <a:r>
              <a:rPr lang="en-US" baseline="-33000" dirty="0"/>
              <a:t>1</a:t>
            </a:r>
            <a:r>
              <a:rPr lang="en-US" dirty="0"/>
              <a:t> b</a:t>
            </a:r>
            <a:r>
              <a:rPr lang="en-US" baseline="-33000" dirty="0"/>
              <a:t>0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#2: the binary point is between bits 4 and 5</a:t>
            </a:r>
            <a:br>
              <a:rPr lang="en-US" dirty="0"/>
            </a:br>
            <a:r>
              <a:rPr lang="en-US" dirty="0"/>
              <a:t>    b</a:t>
            </a:r>
            <a:r>
              <a:rPr lang="en-US" baseline="-33000" dirty="0"/>
              <a:t>7</a:t>
            </a:r>
            <a:r>
              <a:rPr lang="en-US" dirty="0"/>
              <a:t> b</a:t>
            </a:r>
            <a:r>
              <a:rPr lang="en-US" baseline="-33000" dirty="0"/>
              <a:t>6</a:t>
            </a:r>
            <a:r>
              <a:rPr lang="en-US" dirty="0"/>
              <a:t> b</a:t>
            </a:r>
            <a:r>
              <a:rPr lang="en-US" baseline="-33000" dirty="0"/>
              <a:t>5</a:t>
            </a:r>
            <a:r>
              <a:rPr lang="en-US" dirty="0"/>
              <a:t> [.] b</a:t>
            </a:r>
            <a:r>
              <a:rPr lang="en-US" baseline="-33000" dirty="0"/>
              <a:t>4</a:t>
            </a:r>
            <a:r>
              <a:rPr lang="en-US" dirty="0"/>
              <a:t> b</a:t>
            </a:r>
            <a:r>
              <a:rPr lang="en-US" baseline="-33000" dirty="0"/>
              <a:t>3</a:t>
            </a:r>
            <a:r>
              <a:rPr lang="en-US" dirty="0"/>
              <a:t> b</a:t>
            </a:r>
            <a:r>
              <a:rPr lang="en-US" baseline="-33000" dirty="0"/>
              <a:t>2</a:t>
            </a:r>
            <a:r>
              <a:rPr lang="en-US" dirty="0"/>
              <a:t> b</a:t>
            </a:r>
            <a:r>
              <a:rPr lang="en-US" baseline="-33000" dirty="0"/>
              <a:t>1</a:t>
            </a:r>
            <a:r>
              <a:rPr lang="en-US" dirty="0"/>
              <a:t> b</a:t>
            </a:r>
            <a:r>
              <a:rPr lang="en-US" baseline="-33000" dirty="0"/>
              <a:t>0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position of the binary point affects the </a:t>
            </a:r>
            <a:r>
              <a:rPr lang="en-US" u="sng" dirty="0"/>
              <a:t>range</a:t>
            </a:r>
            <a:r>
              <a:rPr lang="en-US" dirty="0"/>
              <a:t> and </a:t>
            </a:r>
            <a:r>
              <a:rPr lang="en-US" u="sng" dirty="0"/>
              <a:t>precision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range: difference between the largest and smallest representable numbers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precision: smallest possible difference between any two numbers</a:t>
            </a:r>
          </a:p>
        </p:txBody>
      </p:sp>
    </p:spTree>
    <p:extLst>
      <p:ext uri="{BB962C8B-B14F-4D97-AF65-F5344CB8AC3E}">
        <p14:creationId xmlns:p14="http://schemas.microsoft.com/office/powerpoint/2010/main" val="22721253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90538"/>
            <a:ext cx="8404225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Fixed Point Pros and Cons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/>
              <a:t>Pros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It's simple.  The same hardware that does integer arithmetic can do fixed point arithmetic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In fact, the programmer can use </a:t>
            </a:r>
            <a:r>
              <a:rPr lang="en-US" sz="1800" dirty="0" err="1"/>
              <a:t>ints</a:t>
            </a:r>
            <a:r>
              <a:rPr lang="en-US" sz="1800" dirty="0"/>
              <a:t> with an implicit fixed point</a:t>
            </a:r>
          </a:p>
          <a:p>
            <a:pPr marL="1727200" lvl="3" indent="-21590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E.g., </a:t>
            </a:r>
            <a:r>
              <a:rPr lang="en-US" sz="1800" dirty="0" err="1"/>
              <a:t>int</a:t>
            </a:r>
            <a:r>
              <a:rPr lang="en-US" sz="1800" dirty="0"/>
              <a:t> balance;  // number of pennies in the account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 err="1"/>
              <a:t>ints</a:t>
            </a:r>
            <a:r>
              <a:rPr lang="en-US" sz="1800" dirty="0"/>
              <a:t> are just fixed point numbers with the binary point to the right of b</a:t>
            </a:r>
            <a:r>
              <a:rPr lang="en-US" sz="1800" baseline="-33000" dirty="0"/>
              <a:t>0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/>
              <a:t>Cons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There is no good way to pick where the fixed point should be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Sometimes you need range, sometimes you need precision.  The more you have of one, the less of the </a:t>
            </a:r>
            <a:r>
              <a:rPr lang="en-US" sz="1800" dirty="0" smtClean="0"/>
              <a:t>other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70378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could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57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9955</TotalTime>
  <Words>1199</Words>
  <Application>Microsoft Macintosh PowerPoint</Application>
  <PresentationFormat>On-screen Show (4:3)</PresentationFormat>
  <Paragraphs>335</Paragraphs>
  <Slides>25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template2010</vt:lpstr>
      <vt:lpstr>Equation</vt:lpstr>
      <vt:lpstr>Today: Floats!</vt:lpstr>
      <vt:lpstr>Today Topics: Floating Point</vt:lpstr>
      <vt:lpstr>Fractional binary numbers</vt:lpstr>
      <vt:lpstr>Fractional Binary Numbers</vt:lpstr>
      <vt:lpstr>Fractional Binary Numbers: Examples</vt:lpstr>
      <vt:lpstr>Representable Numbers</vt:lpstr>
      <vt:lpstr>Fixed Point Representation</vt:lpstr>
      <vt:lpstr>Fixed Point Pros and Cons</vt:lpstr>
      <vt:lpstr>What else could we do?</vt:lpstr>
      <vt:lpstr>IEEE Floating Point</vt:lpstr>
      <vt:lpstr>Floating Point Representation</vt:lpstr>
      <vt:lpstr>Precisions</vt:lpstr>
      <vt:lpstr>Normalization and Special Values</vt:lpstr>
      <vt:lpstr>Normalization and Special Values</vt:lpstr>
      <vt:lpstr>How do we do operations?</vt:lpstr>
      <vt:lpstr>Floating Point Operations: Basic Idea</vt:lpstr>
      <vt:lpstr>Floating Point Multiplication</vt:lpstr>
      <vt:lpstr>Floating Point Addition</vt:lpstr>
      <vt:lpstr>Hmm… if we round at every operation…</vt:lpstr>
      <vt:lpstr>Mathematical Properties of FP Operations</vt:lpstr>
      <vt:lpstr>Floating Point in C</vt:lpstr>
      <vt:lpstr>Memory Referencing Bug (Revisited)</vt:lpstr>
      <vt:lpstr>Floating Point and the Programmer</vt:lpstr>
      <vt:lpstr>Floating Point and the Programmer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251</cp:revision>
  <cp:lastPrinted>2011-04-06T17:58:37Z</cp:lastPrinted>
  <dcterms:created xsi:type="dcterms:W3CDTF">2010-10-07T16:38:37Z</dcterms:created>
  <dcterms:modified xsi:type="dcterms:W3CDTF">2011-04-06T18:11:51Z</dcterms:modified>
</cp:coreProperties>
</file>