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wmf" ContentType="image/x-w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50"/>
  </p:notesMasterIdLst>
  <p:handoutMasterIdLst>
    <p:handoutMasterId r:id="rId51"/>
  </p:handoutMasterIdLst>
  <p:sldIdLst>
    <p:sldId id="642" r:id="rId2"/>
    <p:sldId id="588" r:id="rId3"/>
    <p:sldId id="618" r:id="rId4"/>
    <p:sldId id="619" r:id="rId5"/>
    <p:sldId id="620" r:id="rId6"/>
    <p:sldId id="622" r:id="rId7"/>
    <p:sldId id="621" r:id="rId8"/>
    <p:sldId id="623" r:id="rId9"/>
    <p:sldId id="590" r:id="rId10"/>
    <p:sldId id="591" r:id="rId11"/>
    <p:sldId id="624" r:id="rId12"/>
    <p:sldId id="592" r:id="rId13"/>
    <p:sldId id="593" r:id="rId14"/>
    <p:sldId id="594" r:id="rId15"/>
    <p:sldId id="614" r:id="rId16"/>
    <p:sldId id="625" r:id="rId17"/>
    <p:sldId id="628" r:id="rId18"/>
    <p:sldId id="627" r:id="rId19"/>
    <p:sldId id="595" r:id="rId20"/>
    <p:sldId id="596" r:id="rId21"/>
    <p:sldId id="597" r:id="rId22"/>
    <p:sldId id="629" r:id="rId23"/>
    <p:sldId id="630" r:id="rId24"/>
    <p:sldId id="598" r:id="rId25"/>
    <p:sldId id="631" r:id="rId26"/>
    <p:sldId id="615" r:id="rId27"/>
    <p:sldId id="616" r:id="rId28"/>
    <p:sldId id="632" r:id="rId29"/>
    <p:sldId id="617" r:id="rId30"/>
    <p:sldId id="633" r:id="rId31"/>
    <p:sldId id="634" r:id="rId32"/>
    <p:sldId id="635" r:id="rId33"/>
    <p:sldId id="599" r:id="rId34"/>
    <p:sldId id="600" r:id="rId35"/>
    <p:sldId id="601" r:id="rId36"/>
    <p:sldId id="637" r:id="rId37"/>
    <p:sldId id="636" r:id="rId38"/>
    <p:sldId id="638" r:id="rId39"/>
    <p:sldId id="639" r:id="rId40"/>
    <p:sldId id="602" r:id="rId41"/>
    <p:sldId id="640" r:id="rId42"/>
    <p:sldId id="641" r:id="rId43"/>
    <p:sldId id="603" r:id="rId44"/>
    <p:sldId id="604" r:id="rId45"/>
    <p:sldId id="606" r:id="rId46"/>
    <p:sldId id="607" r:id="rId47"/>
    <p:sldId id="608" r:id="rId48"/>
    <p:sldId id="609" r:id="rId49"/>
  </p:sldIdLst>
  <p:sldSz cx="9144000" cy="6858000" type="screen4x3"/>
  <p:notesSz cx="7302500" cy="9586913"/>
  <p:custDataLst>
    <p:tags r:id="rId5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99"/>
    <a:srgbClr val="FFFF99"/>
    <a:srgbClr val="DCB834"/>
    <a:srgbClr val="DFC03D"/>
    <a:srgbClr val="CDF1C5"/>
    <a:srgbClr val="F1C7C7"/>
    <a:srgbClr val="EFBFBF"/>
    <a:srgbClr val="C5FEB8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 autoAdjust="0"/>
    <p:restoredTop sz="94660" autoAdjust="0"/>
  </p:normalViewPr>
  <p:slideViewPr>
    <p:cSldViewPr snapToObjects="1">
      <p:cViewPr varScale="1">
        <p:scale>
          <a:sx n="146" d="100"/>
          <a:sy n="146" d="100"/>
        </p:scale>
        <p:origin x="-11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tags" Target="tags/tag1.xml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94958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356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EE5425-8A97-1043-9E07-A737978270BC}" type="slidenum">
              <a:rPr lang="en-US"/>
              <a:pPr/>
              <a:t>3</a:t>
            </a:fld>
            <a:endParaRPr lang="en-US"/>
          </a:p>
        </p:txBody>
      </p:sp>
      <p:sp>
        <p:nvSpPr>
          <p:cNvPr id="501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01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748CC6-3ACA-D14B-A202-60E1E223A4EF}" type="slidenum">
              <a:rPr lang="en-US"/>
              <a:pPr/>
              <a:t>4</a:t>
            </a:fld>
            <a:endParaRPr lang="en-US"/>
          </a:p>
        </p:txBody>
      </p:sp>
      <p:sp>
        <p:nvSpPr>
          <p:cNvPr id="5120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EB1A4D-CB29-DC44-9DB2-B7FC7F75C5F4}" type="slidenum">
              <a:rPr lang="en-US"/>
              <a:pPr/>
              <a:t>5</a:t>
            </a:fld>
            <a:endParaRPr lang="en-US"/>
          </a:p>
        </p:txBody>
      </p:sp>
      <p:sp>
        <p:nvSpPr>
          <p:cNvPr id="5222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222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A24D67-AA03-4141-A9D7-1A8F09B304A1}" type="slidenum">
              <a:rPr lang="en-US"/>
              <a:pPr/>
              <a:t>6</a:t>
            </a:fld>
            <a:endParaRPr lang="en-US"/>
          </a:p>
        </p:txBody>
      </p:sp>
      <p:sp>
        <p:nvSpPr>
          <p:cNvPr id="5427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42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16BF0F-FA2E-F848-A6B9-99B929795923}" type="slidenum">
              <a:rPr lang="en-US"/>
              <a:pPr/>
              <a:t>7</a:t>
            </a:fld>
            <a:endParaRPr lang="en-US"/>
          </a:p>
        </p:txBody>
      </p:sp>
      <p:sp>
        <p:nvSpPr>
          <p:cNvPr id="5324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32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3F3D1F-3447-CE44-B10D-942607EFFC62}" type="slidenum">
              <a:rPr lang="en-US"/>
              <a:pPr/>
              <a:t>8</a:t>
            </a:fld>
            <a:endParaRPr lang="en-US"/>
          </a:p>
        </p:txBody>
      </p:sp>
      <p:sp>
        <p:nvSpPr>
          <p:cNvPr id="552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52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8404225" cy="760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0" y="6569075"/>
            <a:ext cx="2741613" cy="3635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CSE351 - Winter 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8534400" y="6569075"/>
            <a:ext cx="608013" cy="363538"/>
          </a:xfrm>
        </p:spPr>
        <p:txBody>
          <a:bodyPr/>
          <a:lstStyle>
            <a:lvl1pPr>
              <a:defRPr/>
            </a:lvl1pPr>
          </a:lstStyle>
          <a:p>
            <a:fld id="{F8910359-7A77-AD40-BF4E-4CEDBB754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4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  <p:sldLayoutId id="2147483679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Word_97_-_2004_Document3.doc"/><Relationship Id="rId12" Type="http://schemas.openxmlformats.org/officeDocument/2006/relationships/image" Target="../media/image5.wmf"/><Relationship Id="rId13" Type="http://schemas.openxmlformats.org/officeDocument/2006/relationships/oleObject" Target="../embeddings/oleObject4.bin"/><Relationship Id="rId14" Type="http://schemas.openxmlformats.org/officeDocument/2006/relationships/oleObject" Target="../embeddings/Microsoft_Word_97_-_2004_Document4.doc"/><Relationship Id="rId15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9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3.wmf"/><Relationship Id="rId7" Type="http://schemas.openxmlformats.org/officeDocument/2006/relationships/oleObject" Target="../embeddings/oleObject2.bin"/><Relationship Id="rId8" Type="http://schemas.openxmlformats.org/officeDocument/2006/relationships/oleObject" Target="../embeddings/Microsoft_Word_97_-_2004_Document2.doc"/><Relationship Id="rId9" Type="http://schemas.openxmlformats.org/officeDocument/2006/relationships/image" Target="../media/image4.wmf"/><Relationship Id="rId10" Type="http://schemas.openxmlformats.org/officeDocument/2006/relationships/oleObject" Target="../embeddings/oleObject3.bin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CSE351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HW0, having fun?</a:t>
            </a:r>
          </a:p>
          <a:p>
            <a:pPr lvl="1"/>
            <a:r>
              <a:rPr lang="en-US" dirty="0" smtClean="0"/>
              <a:t>Use discussion boards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Check if office hours work for you, let us know if they don</a:t>
            </a:r>
            <a:r>
              <a:rPr lang="fr-FR" dirty="0" smtClean="0"/>
              <a:t>’</a:t>
            </a:r>
            <a:r>
              <a:rPr lang="en-US" dirty="0" smtClean="0"/>
              <a:t>t.</a:t>
            </a:r>
            <a:endParaRPr lang="en-US" dirty="0" smtClean="0"/>
          </a:p>
          <a:p>
            <a:pPr lvl="1"/>
            <a:r>
              <a:rPr lang="en-US" dirty="0" smtClean="0"/>
              <a:t>Make sure you are subscribed to the mailing lists.</a:t>
            </a:r>
            <a:endParaRPr lang="en-US" dirty="0" smtClean="0"/>
          </a:p>
          <a:p>
            <a:pPr lvl="2"/>
            <a:r>
              <a:rPr lang="en-US" dirty="0" smtClean="0"/>
              <a:t>If you enrolled recently, you might not be on it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64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49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Encoding Byte Values</a:t>
            </a:r>
          </a:p>
        </p:txBody>
      </p:sp>
      <p:sp>
        <p:nvSpPr>
          <p:cNvPr id="33850" name="Rectangle 5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286000" algn="l"/>
                <a:tab pos="3771900" algn="l"/>
              </a:tabLst>
              <a:defRPr/>
            </a:pPr>
            <a:r>
              <a:rPr lang="en-US" dirty="0" smtClean="0"/>
              <a:t>Binary 	00000000</a:t>
            </a:r>
            <a:r>
              <a:rPr lang="en-US" baseline="-25000" dirty="0" smtClean="0"/>
              <a:t>2</a:t>
            </a:r>
            <a:r>
              <a:rPr lang="en-US" dirty="0" smtClean="0"/>
              <a:t>	--  11111111</a:t>
            </a:r>
            <a:r>
              <a:rPr lang="en-US" baseline="-25000" dirty="0" smtClean="0"/>
              <a:t>2</a:t>
            </a:r>
          </a:p>
          <a:p>
            <a:pPr lvl="1">
              <a:tabLst>
                <a:tab pos="2286000" algn="l"/>
                <a:tab pos="3771900" algn="l"/>
              </a:tabLst>
              <a:defRPr/>
            </a:pPr>
            <a:r>
              <a:rPr lang="en-US" dirty="0" smtClean="0"/>
              <a:t>Byte = 8 bits (binary digits)</a:t>
            </a:r>
          </a:p>
          <a:p>
            <a:pPr>
              <a:tabLst>
                <a:tab pos="2286000" algn="l"/>
                <a:tab pos="3771900" algn="l"/>
              </a:tabLst>
              <a:defRPr/>
            </a:pPr>
            <a:r>
              <a:rPr lang="en-US" dirty="0" smtClean="0"/>
              <a:t>Decimal	              0</a:t>
            </a:r>
            <a:r>
              <a:rPr lang="en-US" baseline="-25000" dirty="0" smtClean="0"/>
              <a:t>10	</a:t>
            </a:r>
            <a:r>
              <a:rPr lang="en-US" dirty="0" smtClean="0"/>
              <a:t>--  255</a:t>
            </a:r>
            <a:r>
              <a:rPr lang="en-US" baseline="-25000" dirty="0" smtClean="0"/>
              <a:t>10</a:t>
            </a:r>
          </a:p>
          <a:p>
            <a:pPr>
              <a:tabLst>
                <a:tab pos="2286000" algn="l"/>
                <a:tab pos="3771900" algn="l"/>
              </a:tabLst>
              <a:defRPr/>
            </a:pPr>
            <a:r>
              <a:rPr lang="en-US" dirty="0" smtClean="0"/>
              <a:t>Hexadecimal   	            00</a:t>
            </a:r>
            <a:r>
              <a:rPr lang="en-US" baseline="-25000" dirty="0" smtClean="0"/>
              <a:t>16</a:t>
            </a:r>
            <a:r>
              <a:rPr lang="en-US" dirty="0" smtClean="0"/>
              <a:t>	--  FF</a:t>
            </a:r>
            <a:r>
              <a:rPr lang="en-US" baseline="-25000" dirty="0" smtClean="0"/>
              <a:t>16</a:t>
            </a:r>
          </a:p>
          <a:p>
            <a:pPr lvl="1">
              <a:tabLst>
                <a:tab pos="4114800" algn="l"/>
                <a:tab pos="4572000" algn="l"/>
              </a:tabLst>
              <a:defRPr/>
            </a:pPr>
            <a:r>
              <a:rPr lang="en-US" dirty="0" smtClean="0"/>
              <a:t>Byte = 2 hexadecimal (hex) or base 16 digits</a:t>
            </a:r>
          </a:p>
          <a:p>
            <a:pPr lvl="1">
              <a:tabLst>
                <a:tab pos="4114800" algn="l"/>
                <a:tab pos="4572000" algn="l"/>
              </a:tabLst>
              <a:defRPr/>
            </a:pPr>
            <a:r>
              <a:rPr lang="en-US" dirty="0" smtClean="0"/>
              <a:t>Base-16 number representation</a:t>
            </a:r>
          </a:p>
          <a:p>
            <a:pPr lvl="1">
              <a:defRPr/>
            </a:pPr>
            <a:r>
              <a:rPr lang="en-US" dirty="0" smtClean="0"/>
              <a:t>Use characters ‘0’ to ‘9’ and ‘A’ to ‘F’</a:t>
            </a:r>
          </a:p>
          <a:p>
            <a:pPr lvl="1">
              <a:defRPr/>
            </a:pPr>
            <a:r>
              <a:rPr lang="en-US" dirty="0" smtClean="0"/>
              <a:t>Write FA1D37B</a:t>
            </a:r>
            <a:r>
              <a:rPr lang="en-US" baseline="-25000" dirty="0" smtClean="0"/>
              <a:t>16</a:t>
            </a:r>
            <a:r>
              <a:rPr lang="en-US" dirty="0" smtClean="0"/>
              <a:t> in C </a:t>
            </a:r>
          </a:p>
          <a:p>
            <a:pPr lvl="2">
              <a:defRPr/>
            </a:pPr>
            <a:r>
              <a:rPr lang="en-US" dirty="0" smtClean="0"/>
              <a:t>as   </a:t>
            </a:r>
            <a:r>
              <a:rPr lang="en-US" dirty="0" smtClean="0">
                <a:latin typeface="Courier New" pitchFamily="49" charset="0"/>
              </a:rPr>
              <a:t>0xFA1D37B  </a:t>
            </a:r>
            <a:r>
              <a:rPr lang="en-US" dirty="0" smtClean="0"/>
              <a:t>or   </a:t>
            </a:r>
            <a:r>
              <a:rPr lang="en-US" dirty="0" smtClean="0">
                <a:latin typeface="Courier New" pitchFamily="49" charset="0"/>
              </a:rPr>
              <a:t>0xfa1d37b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707187" y="2122488"/>
            <a:ext cx="1827213" cy="4279901"/>
            <a:chOff x="4224" y="842"/>
            <a:chExt cx="1151" cy="269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224" y="1234"/>
              <a:ext cx="1104" cy="2304"/>
              <a:chOff x="4224" y="1234"/>
              <a:chExt cx="1104" cy="2304"/>
            </a:xfrm>
          </p:grpSpPr>
          <p:sp>
            <p:nvSpPr>
              <p:cNvPr id="8201" name="Rectangle 6"/>
              <p:cNvSpPr>
                <a:spLocks noChangeArrowheads="1"/>
              </p:cNvSpPr>
              <p:nvPr/>
            </p:nvSpPr>
            <p:spPr bwMode="auto">
              <a:xfrm>
                <a:off x="4224" y="123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0</a:t>
                </a:r>
              </a:p>
            </p:txBody>
          </p:sp>
          <p:sp>
            <p:nvSpPr>
              <p:cNvPr id="8202" name="Rectangle 7"/>
              <p:cNvSpPr>
                <a:spLocks noChangeArrowheads="1"/>
              </p:cNvSpPr>
              <p:nvPr/>
            </p:nvSpPr>
            <p:spPr bwMode="auto">
              <a:xfrm>
                <a:off x="4512" y="123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0</a:t>
                </a:r>
              </a:p>
            </p:txBody>
          </p:sp>
          <p:sp>
            <p:nvSpPr>
              <p:cNvPr id="8203" name="Rectangle 8"/>
              <p:cNvSpPr>
                <a:spLocks noChangeArrowheads="1"/>
              </p:cNvSpPr>
              <p:nvPr/>
            </p:nvSpPr>
            <p:spPr bwMode="auto">
              <a:xfrm>
                <a:off x="4800" y="1234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0000</a:t>
                </a:r>
              </a:p>
            </p:txBody>
          </p:sp>
          <p:sp>
            <p:nvSpPr>
              <p:cNvPr id="8204" name="Rectangle 9"/>
              <p:cNvSpPr>
                <a:spLocks noChangeArrowheads="1"/>
              </p:cNvSpPr>
              <p:nvPr/>
            </p:nvSpPr>
            <p:spPr bwMode="auto">
              <a:xfrm>
                <a:off x="4224" y="137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</a:t>
                </a:r>
              </a:p>
            </p:txBody>
          </p:sp>
          <p:sp>
            <p:nvSpPr>
              <p:cNvPr id="8205" name="Rectangle 10"/>
              <p:cNvSpPr>
                <a:spLocks noChangeArrowheads="1"/>
              </p:cNvSpPr>
              <p:nvPr/>
            </p:nvSpPr>
            <p:spPr bwMode="auto">
              <a:xfrm>
                <a:off x="4512" y="137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</a:t>
                </a:r>
              </a:p>
            </p:txBody>
          </p:sp>
          <p:sp>
            <p:nvSpPr>
              <p:cNvPr id="8206" name="Rectangle 11"/>
              <p:cNvSpPr>
                <a:spLocks noChangeArrowheads="1"/>
              </p:cNvSpPr>
              <p:nvPr/>
            </p:nvSpPr>
            <p:spPr bwMode="auto">
              <a:xfrm>
                <a:off x="4800" y="1378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0001</a:t>
                </a:r>
              </a:p>
            </p:txBody>
          </p:sp>
          <p:sp>
            <p:nvSpPr>
              <p:cNvPr id="8207" name="Rectangle 12"/>
              <p:cNvSpPr>
                <a:spLocks noChangeArrowheads="1"/>
              </p:cNvSpPr>
              <p:nvPr/>
            </p:nvSpPr>
            <p:spPr bwMode="auto">
              <a:xfrm>
                <a:off x="4224" y="152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2</a:t>
                </a:r>
              </a:p>
            </p:txBody>
          </p:sp>
          <p:sp>
            <p:nvSpPr>
              <p:cNvPr id="8208" name="Rectangle 13"/>
              <p:cNvSpPr>
                <a:spLocks noChangeArrowheads="1"/>
              </p:cNvSpPr>
              <p:nvPr/>
            </p:nvSpPr>
            <p:spPr bwMode="auto">
              <a:xfrm>
                <a:off x="4512" y="152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2</a:t>
                </a:r>
              </a:p>
            </p:txBody>
          </p:sp>
          <p:sp>
            <p:nvSpPr>
              <p:cNvPr id="8209" name="Rectangle 14"/>
              <p:cNvSpPr>
                <a:spLocks noChangeArrowheads="1"/>
              </p:cNvSpPr>
              <p:nvPr/>
            </p:nvSpPr>
            <p:spPr bwMode="auto">
              <a:xfrm>
                <a:off x="4800" y="1522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0010</a:t>
                </a:r>
              </a:p>
            </p:txBody>
          </p:sp>
          <p:sp>
            <p:nvSpPr>
              <p:cNvPr id="8210" name="Rectangle 15"/>
              <p:cNvSpPr>
                <a:spLocks noChangeArrowheads="1"/>
              </p:cNvSpPr>
              <p:nvPr/>
            </p:nvSpPr>
            <p:spPr bwMode="auto">
              <a:xfrm>
                <a:off x="4224" y="166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3</a:t>
                </a:r>
              </a:p>
            </p:txBody>
          </p:sp>
          <p:sp>
            <p:nvSpPr>
              <p:cNvPr id="8211" name="Rectangle 16"/>
              <p:cNvSpPr>
                <a:spLocks noChangeArrowheads="1"/>
              </p:cNvSpPr>
              <p:nvPr/>
            </p:nvSpPr>
            <p:spPr bwMode="auto">
              <a:xfrm>
                <a:off x="4512" y="166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3</a:t>
                </a:r>
              </a:p>
            </p:txBody>
          </p:sp>
          <p:sp>
            <p:nvSpPr>
              <p:cNvPr id="8212" name="Rectangle 17"/>
              <p:cNvSpPr>
                <a:spLocks noChangeArrowheads="1"/>
              </p:cNvSpPr>
              <p:nvPr/>
            </p:nvSpPr>
            <p:spPr bwMode="auto">
              <a:xfrm>
                <a:off x="4800" y="1666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0011</a:t>
                </a:r>
              </a:p>
            </p:txBody>
          </p:sp>
          <p:sp>
            <p:nvSpPr>
              <p:cNvPr id="8213" name="Rectangle 18"/>
              <p:cNvSpPr>
                <a:spLocks noChangeArrowheads="1"/>
              </p:cNvSpPr>
              <p:nvPr/>
            </p:nvSpPr>
            <p:spPr bwMode="auto">
              <a:xfrm>
                <a:off x="4224" y="181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4</a:t>
                </a:r>
              </a:p>
            </p:txBody>
          </p:sp>
          <p:sp>
            <p:nvSpPr>
              <p:cNvPr id="8214" name="Rectangle 19"/>
              <p:cNvSpPr>
                <a:spLocks noChangeArrowheads="1"/>
              </p:cNvSpPr>
              <p:nvPr/>
            </p:nvSpPr>
            <p:spPr bwMode="auto">
              <a:xfrm>
                <a:off x="4512" y="181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4</a:t>
                </a:r>
              </a:p>
            </p:txBody>
          </p:sp>
          <p:sp>
            <p:nvSpPr>
              <p:cNvPr id="8215" name="Rectangle 20"/>
              <p:cNvSpPr>
                <a:spLocks noChangeArrowheads="1"/>
              </p:cNvSpPr>
              <p:nvPr/>
            </p:nvSpPr>
            <p:spPr bwMode="auto">
              <a:xfrm>
                <a:off x="4800" y="1810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0100</a:t>
                </a:r>
              </a:p>
            </p:txBody>
          </p:sp>
          <p:sp>
            <p:nvSpPr>
              <p:cNvPr id="8216" name="Rectangle 21"/>
              <p:cNvSpPr>
                <a:spLocks noChangeArrowheads="1"/>
              </p:cNvSpPr>
              <p:nvPr/>
            </p:nvSpPr>
            <p:spPr bwMode="auto">
              <a:xfrm>
                <a:off x="4224" y="195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5</a:t>
                </a:r>
              </a:p>
            </p:txBody>
          </p:sp>
          <p:sp>
            <p:nvSpPr>
              <p:cNvPr id="8217" name="Rectangle 22"/>
              <p:cNvSpPr>
                <a:spLocks noChangeArrowheads="1"/>
              </p:cNvSpPr>
              <p:nvPr/>
            </p:nvSpPr>
            <p:spPr bwMode="auto">
              <a:xfrm>
                <a:off x="4512" y="195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5</a:t>
                </a:r>
              </a:p>
            </p:txBody>
          </p:sp>
          <p:sp>
            <p:nvSpPr>
              <p:cNvPr id="8218" name="Rectangle 23"/>
              <p:cNvSpPr>
                <a:spLocks noChangeArrowheads="1"/>
              </p:cNvSpPr>
              <p:nvPr/>
            </p:nvSpPr>
            <p:spPr bwMode="auto">
              <a:xfrm>
                <a:off x="4800" y="1954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0101</a:t>
                </a:r>
              </a:p>
            </p:txBody>
          </p:sp>
          <p:sp>
            <p:nvSpPr>
              <p:cNvPr id="8219" name="Rectangle 24"/>
              <p:cNvSpPr>
                <a:spLocks noChangeArrowheads="1"/>
              </p:cNvSpPr>
              <p:nvPr/>
            </p:nvSpPr>
            <p:spPr bwMode="auto">
              <a:xfrm>
                <a:off x="4224" y="209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6</a:t>
                </a:r>
              </a:p>
            </p:txBody>
          </p:sp>
          <p:sp>
            <p:nvSpPr>
              <p:cNvPr id="8220" name="Rectangle 25"/>
              <p:cNvSpPr>
                <a:spLocks noChangeArrowheads="1"/>
              </p:cNvSpPr>
              <p:nvPr/>
            </p:nvSpPr>
            <p:spPr bwMode="auto">
              <a:xfrm>
                <a:off x="4512" y="209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6</a:t>
                </a:r>
              </a:p>
            </p:txBody>
          </p:sp>
          <p:sp>
            <p:nvSpPr>
              <p:cNvPr id="8221" name="Rectangle 26"/>
              <p:cNvSpPr>
                <a:spLocks noChangeArrowheads="1"/>
              </p:cNvSpPr>
              <p:nvPr/>
            </p:nvSpPr>
            <p:spPr bwMode="auto">
              <a:xfrm>
                <a:off x="4800" y="2098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0110</a:t>
                </a:r>
              </a:p>
            </p:txBody>
          </p:sp>
          <p:sp>
            <p:nvSpPr>
              <p:cNvPr id="8222" name="Rectangle 27"/>
              <p:cNvSpPr>
                <a:spLocks noChangeArrowheads="1"/>
              </p:cNvSpPr>
              <p:nvPr/>
            </p:nvSpPr>
            <p:spPr bwMode="auto">
              <a:xfrm>
                <a:off x="4224" y="224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7</a:t>
                </a:r>
              </a:p>
            </p:txBody>
          </p:sp>
          <p:sp>
            <p:nvSpPr>
              <p:cNvPr id="8223" name="Rectangle 28"/>
              <p:cNvSpPr>
                <a:spLocks noChangeArrowheads="1"/>
              </p:cNvSpPr>
              <p:nvPr/>
            </p:nvSpPr>
            <p:spPr bwMode="auto">
              <a:xfrm>
                <a:off x="4512" y="224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7</a:t>
                </a:r>
              </a:p>
            </p:txBody>
          </p:sp>
          <p:sp>
            <p:nvSpPr>
              <p:cNvPr id="8224" name="Rectangle 29"/>
              <p:cNvSpPr>
                <a:spLocks noChangeArrowheads="1"/>
              </p:cNvSpPr>
              <p:nvPr/>
            </p:nvSpPr>
            <p:spPr bwMode="auto">
              <a:xfrm>
                <a:off x="4800" y="2242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0111</a:t>
                </a:r>
              </a:p>
            </p:txBody>
          </p:sp>
          <p:sp>
            <p:nvSpPr>
              <p:cNvPr id="8225" name="Rectangle 30"/>
              <p:cNvSpPr>
                <a:spLocks noChangeArrowheads="1"/>
              </p:cNvSpPr>
              <p:nvPr/>
            </p:nvSpPr>
            <p:spPr bwMode="auto">
              <a:xfrm>
                <a:off x="4224" y="238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8</a:t>
                </a:r>
              </a:p>
            </p:txBody>
          </p:sp>
          <p:sp>
            <p:nvSpPr>
              <p:cNvPr id="8226" name="Rectangle 31"/>
              <p:cNvSpPr>
                <a:spLocks noChangeArrowheads="1"/>
              </p:cNvSpPr>
              <p:nvPr/>
            </p:nvSpPr>
            <p:spPr bwMode="auto">
              <a:xfrm>
                <a:off x="4512" y="238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8</a:t>
                </a:r>
              </a:p>
            </p:txBody>
          </p:sp>
          <p:sp>
            <p:nvSpPr>
              <p:cNvPr id="8227" name="Rectangle 32"/>
              <p:cNvSpPr>
                <a:spLocks noChangeArrowheads="1"/>
              </p:cNvSpPr>
              <p:nvPr/>
            </p:nvSpPr>
            <p:spPr bwMode="auto">
              <a:xfrm>
                <a:off x="4800" y="2386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1000</a:t>
                </a:r>
              </a:p>
            </p:txBody>
          </p:sp>
          <p:sp>
            <p:nvSpPr>
              <p:cNvPr id="8228" name="Rectangle 33"/>
              <p:cNvSpPr>
                <a:spLocks noChangeArrowheads="1"/>
              </p:cNvSpPr>
              <p:nvPr/>
            </p:nvSpPr>
            <p:spPr bwMode="auto">
              <a:xfrm>
                <a:off x="4224" y="253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9</a:t>
                </a:r>
              </a:p>
            </p:txBody>
          </p:sp>
          <p:sp>
            <p:nvSpPr>
              <p:cNvPr id="8229" name="Rectangle 34"/>
              <p:cNvSpPr>
                <a:spLocks noChangeArrowheads="1"/>
              </p:cNvSpPr>
              <p:nvPr/>
            </p:nvSpPr>
            <p:spPr bwMode="auto">
              <a:xfrm>
                <a:off x="4512" y="253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9</a:t>
                </a:r>
              </a:p>
            </p:txBody>
          </p:sp>
          <p:sp>
            <p:nvSpPr>
              <p:cNvPr id="8230" name="Rectangle 35"/>
              <p:cNvSpPr>
                <a:spLocks noChangeArrowheads="1"/>
              </p:cNvSpPr>
              <p:nvPr/>
            </p:nvSpPr>
            <p:spPr bwMode="auto">
              <a:xfrm>
                <a:off x="4800" y="2530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1001</a:t>
                </a:r>
              </a:p>
            </p:txBody>
          </p:sp>
          <p:sp>
            <p:nvSpPr>
              <p:cNvPr id="8231" name="Rectangle 36"/>
              <p:cNvSpPr>
                <a:spLocks noChangeArrowheads="1"/>
              </p:cNvSpPr>
              <p:nvPr/>
            </p:nvSpPr>
            <p:spPr bwMode="auto">
              <a:xfrm>
                <a:off x="4224" y="267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A</a:t>
                </a:r>
              </a:p>
            </p:txBody>
          </p:sp>
          <p:sp>
            <p:nvSpPr>
              <p:cNvPr id="8232" name="Rectangle 37"/>
              <p:cNvSpPr>
                <a:spLocks noChangeArrowheads="1"/>
              </p:cNvSpPr>
              <p:nvPr/>
            </p:nvSpPr>
            <p:spPr bwMode="auto">
              <a:xfrm>
                <a:off x="4512" y="267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10</a:t>
                </a:r>
              </a:p>
            </p:txBody>
          </p:sp>
          <p:sp>
            <p:nvSpPr>
              <p:cNvPr id="8233" name="Rectangle 38"/>
              <p:cNvSpPr>
                <a:spLocks noChangeArrowheads="1"/>
              </p:cNvSpPr>
              <p:nvPr/>
            </p:nvSpPr>
            <p:spPr bwMode="auto">
              <a:xfrm>
                <a:off x="4800" y="2674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1010</a:t>
                </a:r>
              </a:p>
            </p:txBody>
          </p:sp>
          <p:sp>
            <p:nvSpPr>
              <p:cNvPr id="8234" name="Rectangle 39"/>
              <p:cNvSpPr>
                <a:spLocks noChangeArrowheads="1"/>
              </p:cNvSpPr>
              <p:nvPr/>
            </p:nvSpPr>
            <p:spPr bwMode="auto">
              <a:xfrm>
                <a:off x="4224" y="281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B</a:t>
                </a:r>
              </a:p>
            </p:txBody>
          </p:sp>
          <p:sp>
            <p:nvSpPr>
              <p:cNvPr id="8235" name="Rectangle 40"/>
              <p:cNvSpPr>
                <a:spLocks noChangeArrowheads="1"/>
              </p:cNvSpPr>
              <p:nvPr/>
            </p:nvSpPr>
            <p:spPr bwMode="auto">
              <a:xfrm>
                <a:off x="4512" y="281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11</a:t>
                </a:r>
              </a:p>
            </p:txBody>
          </p:sp>
          <p:sp>
            <p:nvSpPr>
              <p:cNvPr id="8236" name="Rectangle 41"/>
              <p:cNvSpPr>
                <a:spLocks noChangeArrowheads="1"/>
              </p:cNvSpPr>
              <p:nvPr/>
            </p:nvSpPr>
            <p:spPr bwMode="auto">
              <a:xfrm>
                <a:off x="4800" y="2818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1011</a:t>
                </a:r>
              </a:p>
            </p:txBody>
          </p:sp>
          <p:sp>
            <p:nvSpPr>
              <p:cNvPr id="8237" name="Rectangle 42"/>
              <p:cNvSpPr>
                <a:spLocks noChangeArrowheads="1"/>
              </p:cNvSpPr>
              <p:nvPr/>
            </p:nvSpPr>
            <p:spPr bwMode="auto">
              <a:xfrm>
                <a:off x="4224" y="296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C</a:t>
                </a:r>
              </a:p>
            </p:txBody>
          </p:sp>
          <p:sp>
            <p:nvSpPr>
              <p:cNvPr id="8238" name="Rectangle 43"/>
              <p:cNvSpPr>
                <a:spLocks noChangeArrowheads="1"/>
              </p:cNvSpPr>
              <p:nvPr/>
            </p:nvSpPr>
            <p:spPr bwMode="auto">
              <a:xfrm>
                <a:off x="4512" y="296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12</a:t>
                </a:r>
              </a:p>
            </p:txBody>
          </p:sp>
          <p:sp>
            <p:nvSpPr>
              <p:cNvPr id="8239" name="Rectangle 44"/>
              <p:cNvSpPr>
                <a:spLocks noChangeArrowheads="1"/>
              </p:cNvSpPr>
              <p:nvPr/>
            </p:nvSpPr>
            <p:spPr bwMode="auto">
              <a:xfrm>
                <a:off x="4800" y="2962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1100</a:t>
                </a:r>
              </a:p>
            </p:txBody>
          </p:sp>
          <p:sp>
            <p:nvSpPr>
              <p:cNvPr id="8240" name="Rectangle 45"/>
              <p:cNvSpPr>
                <a:spLocks noChangeArrowheads="1"/>
              </p:cNvSpPr>
              <p:nvPr/>
            </p:nvSpPr>
            <p:spPr bwMode="auto">
              <a:xfrm>
                <a:off x="4224" y="310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D</a:t>
                </a:r>
              </a:p>
            </p:txBody>
          </p:sp>
          <p:sp>
            <p:nvSpPr>
              <p:cNvPr id="8241" name="Rectangle 46"/>
              <p:cNvSpPr>
                <a:spLocks noChangeArrowheads="1"/>
              </p:cNvSpPr>
              <p:nvPr/>
            </p:nvSpPr>
            <p:spPr bwMode="auto">
              <a:xfrm>
                <a:off x="4512" y="310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13</a:t>
                </a:r>
              </a:p>
            </p:txBody>
          </p:sp>
          <p:sp>
            <p:nvSpPr>
              <p:cNvPr id="8242" name="Rectangle 47"/>
              <p:cNvSpPr>
                <a:spLocks noChangeArrowheads="1"/>
              </p:cNvSpPr>
              <p:nvPr/>
            </p:nvSpPr>
            <p:spPr bwMode="auto">
              <a:xfrm>
                <a:off x="4800" y="3106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1101</a:t>
                </a:r>
              </a:p>
            </p:txBody>
          </p:sp>
          <p:sp>
            <p:nvSpPr>
              <p:cNvPr id="8243" name="Rectangle 48"/>
              <p:cNvSpPr>
                <a:spLocks noChangeArrowheads="1"/>
              </p:cNvSpPr>
              <p:nvPr/>
            </p:nvSpPr>
            <p:spPr bwMode="auto">
              <a:xfrm>
                <a:off x="4224" y="325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E</a:t>
                </a:r>
              </a:p>
            </p:txBody>
          </p:sp>
          <p:sp>
            <p:nvSpPr>
              <p:cNvPr id="8244" name="Rectangle 49"/>
              <p:cNvSpPr>
                <a:spLocks noChangeArrowheads="1"/>
              </p:cNvSpPr>
              <p:nvPr/>
            </p:nvSpPr>
            <p:spPr bwMode="auto">
              <a:xfrm>
                <a:off x="4512" y="325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14</a:t>
                </a:r>
              </a:p>
            </p:txBody>
          </p:sp>
          <p:sp>
            <p:nvSpPr>
              <p:cNvPr id="8245" name="Rectangle 50"/>
              <p:cNvSpPr>
                <a:spLocks noChangeArrowheads="1"/>
              </p:cNvSpPr>
              <p:nvPr/>
            </p:nvSpPr>
            <p:spPr bwMode="auto">
              <a:xfrm>
                <a:off x="4800" y="3250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1110</a:t>
                </a:r>
              </a:p>
            </p:txBody>
          </p:sp>
          <p:sp>
            <p:nvSpPr>
              <p:cNvPr id="8246" name="Rectangle 51"/>
              <p:cNvSpPr>
                <a:spLocks noChangeArrowheads="1"/>
              </p:cNvSpPr>
              <p:nvPr/>
            </p:nvSpPr>
            <p:spPr bwMode="auto">
              <a:xfrm>
                <a:off x="4224" y="339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F</a:t>
                </a:r>
              </a:p>
            </p:txBody>
          </p:sp>
          <p:sp>
            <p:nvSpPr>
              <p:cNvPr id="8247" name="Rectangle 52"/>
              <p:cNvSpPr>
                <a:spLocks noChangeArrowheads="1"/>
              </p:cNvSpPr>
              <p:nvPr/>
            </p:nvSpPr>
            <p:spPr bwMode="auto">
              <a:xfrm>
                <a:off x="4512" y="339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15</a:t>
                </a:r>
              </a:p>
            </p:txBody>
          </p:sp>
          <p:sp>
            <p:nvSpPr>
              <p:cNvPr id="8248" name="Rectangle 53"/>
              <p:cNvSpPr>
                <a:spLocks noChangeArrowheads="1"/>
              </p:cNvSpPr>
              <p:nvPr/>
            </p:nvSpPr>
            <p:spPr bwMode="auto">
              <a:xfrm>
                <a:off x="4800" y="3394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b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1111</a:t>
                </a:r>
              </a:p>
            </p:txBody>
          </p:sp>
        </p:grpSp>
        <p:sp>
          <p:nvSpPr>
            <p:cNvPr id="8198" name="Text Box 54"/>
            <p:cNvSpPr txBox="1">
              <a:spLocks noChangeArrowheads="1"/>
            </p:cNvSpPr>
            <p:nvPr/>
          </p:nvSpPr>
          <p:spPr bwMode="auto">
            <a:xfrm rot="19282532">
              <a:off x="4277" y="932"/>
              <a:ext cx="365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Hex</a:t>
              </a:r>
            </a:p>
          </p:txBody>
        </p:sp>
        <p:sp>
          <p:nvSpPr>
            <p:cNvPr id="8199" name="Text Box 55"/>
            <p:cNvSpPr txBox="1">
              <a:spLocks noChangeArrowheads="1"/>
            </p:cNvSpPr>
            <p:nvPr/>
          </p:nvSpPr>
          <p:spPr bwMode="auto">
            <a:xfrm rot="19282532">
              <a:off x="4538" y="842"/>
              <a:ext cx="64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Decimal</a:t>
              </a:r>
            </a:p>
          </p:txBody>
        </p:sp>
        <p:sp>
          <p:nvSpPr>
            <p:cNvPr id="8200" name="Text Box 56"/>
            <p:cNvSpPr txBox="1">
              <a:spLocks noChangeArrowheads="1"/>
            </p:cNvSpPr>
            <p:nvPr/>
          </p:nvSpPr>
          <p:spPr bwMode="auto">
            <a:xfrm rot="19282532">
              <a:off x="4841" y="875"/>
              <a:ext cx="53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Binary</a:t>
              </a:r>
            </a:p>
          </p:txBody>
        </p:sp>
      </p:grpSp>
      <p:sp>
        <p:nvSpPr>
          <p:cNvPr id="57" name="Date Placeholder 5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memory, really?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How do we find data in memory?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7" name="Rectangle 18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Byte-Oriented Memory Organization</a:t>
            </a:r>
          </a:p>
        </p:txBody>
      </p:sp>
      <p:sp>
        <p:nvSpPr>
          <p:cNvPr id="10428" name="Rectangle 188"/>
          <p:cNvSpPr>
            <a:spLocks noGrp="1" noChangeArrowheads="1"/>
          </p:cNvSpPr>
          <p:nvPr>
            <p:ph idx="1"/>
          </p:nvPr>
        </p:nvSpPr>
        <p:spPr>
          <a:xfrm>
            <a:off x="396875" y="2590801"/>
            <a:ext cx="8594725" cy="3743324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Programs refer to addresses</a:t>
            </a:r>
          </a:p>
          <a:p>
            <a:pPr lvl="1" eaLnBrk="1" hangingPunct="1">
              <a:defRPr/>
            </a:pPr>
            <a:r>
              <a:rPr lang="en-US" dirty="0" smtClean="0"/>
              <a:t>Conceptually, a very large array of bytes</a:t>
            </a:r>
          </a:p>
          <a:p>
            <a:pPr lvl="1" eaLnBrk="1" hangingPunct="1">
              <a:defRPr/>
            </a:pPr>
            <a:r>
              <a:rPr lang="en-US" dirty="0" smtClean="0"/>
              <a:t>System provides an </a:t>
            </a:r>
            <a:r>
              <a:rPr lang="en-US" u="sng" dirty="0" smtClean="0"/>
              <a:t>address space</a:t>
            </a:r>
            <a:r>
              <a:rPr lang="en-US" dirty="0" smtClean="0"/>
              <a:t> private to each “process”</a:t>
            </a:r>
          </a:p>
          <a:p>
            <a:pPr lvl="2" eaLnBrk="1" hangingPunct="1">
              <a:defRPr/>
            </a:pPr>
            <a:r>
              <a:rPr lang="en-US" dirty="0" smtClean="0"/>
              <a:t>Process = program being executed + its data + its “state”</a:t>
            </a:r>
          </a:p>
          <a:p>
            <a:pPr lvl="2" eaLnBrk="1" hangingPunct="1">
              <a:defRPr/>
            </a:pPr>
            <a:r>
              <a:rPr lang="en-US" dirty="0" smtClean="0"/>
              <a:t>Program can clobber its own data, but not that of others</a:t>
            </a:r>
          </a:p>
          <a:p>
            <a:pPr lvl="2" eaLnBrk="1" hangingPunct="1">
              <a:defRPr/>
            </a:pPr>
            <a:r>
              <a:rPr lang="en-US" dirty="0" smtClean="0"/>
              <a:t>Clobbering code or “state” often leads to crashes (or security holes)</a:t>
            </a:r>
          </a:p>
          <a:p>
            <a:pPr eaLnBrk="1" hangingPunct="1">
              <a:defRPr/>
            </a:pPr>
            <a:r>
              <a:rPr lang="en-US" dirty="0" smtClean="0"/>
              <a:t>Compiler + run-time system control memory allocation</a:t>
            </a:r>
          </a:p>
          <a:p>
            <a:pPr lvl="1" eaLnBrk="1" hangingPunct="1">
              <a:defRPr/>
            </a:pPr>
            <a:r>
              <a:rPr lang="en-US" dirty="0" smtClean="0"/>
              <a:t>Where different program objects should be stored</a:t>
            </a:r>
          </a:p>
          <a:p>
            <a:pPr lvl="1" eaLnBrk="1" hangingPunct="1">
              <a:defRPr/>
            </a:pPr>
            <a:r>
              <a:rPr lang="en-US" dirty="0" smtClean="0"/>
              <a:t>All allocation within a single address space</a:t>
            </a:r>
          </a:p>
        </p:txBody>
      </p:sp>
      <p:grpSp>
        <p:nvGrpSpPr>
          <p:cNvPr id="2" name="Group 207"/>
          <p:cNvGrpSpPr>
            <a:grpSpLocks/>
          </p:cNvGrpSpPr>
          <p:nvPr/>
        </p:nvGrpSpPr>
        <p:grpSpPr bwMode="auto">
          <a:xfrm>
            <a:off x="1317626" y="1341440"/>
            <a:ext cx="6340475" cy="944563"/>
            <a:chOff x="638" y="3437"/>
            <a:chExt cx="3994" cy="595"/>
          </a:xfrm>
        </p:grpSpPr>
        <p:sp>
          <p:nvSpPr>
            <p:cNvPr id="9221" name="Rectangle 189"/>
            <p:cNvSpPr>
              <a:spLocks noChangeArrowheads="1"/>
            </p:cNvSpPr>
            <p:nvPr/>
          </p:nvSpPr>
          <p:spPr bwMode="auto">
            <a:xfrm>
              <a:off x="76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22" name="Rectangle 190"/>
            <p:cNvSpPr>
              <a:spLocks noChangeArrowheads="1"/>
            </p:cNvSpPr>
            <p:nvPr/>
          </p:nvSpPr>
          <p:spPr bwMode="auto">
            <a:xfrm>
              <a:off x="100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23" name="Rectangle 191"/>
            <p:cNvSpPr>
              <a:spLocks noChangeArrowheads="1"/>
            </p:cNvSpPr>
            <p:nvPr/>
          </p:nvSpPr>
          <p:spPr bwMode="auto">
            <a:xfrm>
              <a:off x="124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24" name="Rectangle 192"/>
            <p:cNvSpPr>
              <a:spLocks noChangeArrowheads="1"/>
            </p:cNvSpPr>
            <p:nvPr/>
          </p:nvSpPr>
          <p:spPr bwMode="auto">
            <a:xfrm>
              <a:off x="148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25" name="Rectangle 193"/>
            <p:cNvSpPr>
              <a:spLocks noChangeArrowheads="1"/>
            </p:cNvSpPr>
            <p:nvPr/>
          </p:nvSpPr>
          <p:spPr bwMode="auto">
            <a:xfrm>
              <a:off x="172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26" name="Rectangle 194"/>
            <p:cNvSpPr>
              <a:spLocks noChangeArrowheads="1"/>
            </p:cNvSpPr>
            <p:nvPr/>
          </p:nvSpPr>
          <p:spPr bwMode="auto">
            <a:xfrm>
              <a:off x="1968" y="3803"/>
              <a:ext cx="96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27" name="Rectangle 198"/>
            <p:cNvSpPr>
              <a:spLocks noChangeArrowheads="1"/>
            </p:cNvSpPr>
            <p:nvPr/>
          </p:nvSpPr>
          <p:spPr bwMode="auto">
            <a:xfrm>
              <a:off x="292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28" name="Rectangle 199"/>
            <p:cNvSpPr>
              <a:spLocks noChangeArrowheads="1"/>
            </p:cNvSpPr>
            <p:nvPr/>
          </p:nvSpPr>
          <p:spPr bwMode="auto">
            <a:xfrm>
              <a:off x="316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29" name="Rectangle 200"/>
            <p:cNvSpPr>
              <a:spLocks noChangeArrowheads="1"/>
            </p:cNvSpPr>
            <p:nvPr/>
          </p:nvSpPr>
          <p:spPr bwMode="auto">
            <a:xfrm>
              <a:off x="340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30" name="Rectangle 201"/>
            <p:cNvSpPr>
              <a:spLocks noChangeArrowheads="1"/>
            </p:cNvSpPr>
            <p:nvPr/>
          </p:nvSpPr>
          <p:spPr bwMode="auto">
            <a:xfrm>
              <a:off x="364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31" name="Rectangle 202"/>
            <p:cNvSpPr>
              <a:spLocks noChangeArrowheads="1"/>
            </p:cNvSpPr>
            <p:nvPr/>
          </p:nvSpPr>
          <p:spPr bwMode="auto">
            <a:xfrm>
              <a:off x="388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32" name="Rectangle 203"/>
            <p:cNvSpPr>
              <a:spLocks noChangeArrowheads="1"/>
            </p:cNvSpPr>
            <p:nvPr/>
          </p:nvSpPr>
          <p:spPr bwMode="auto">
            <a:xfrm>
              <a:off x="4128" y="3803"/>
              <a:ext cx="240" cy="192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9233" name="Text Box 204"/>
            <p:cNvSpPr txBox="1">
              <a:spLocks noChangeArrowheads="1"/>
            </p:cNvSpPr>
            <p:nvPr/>
          </p:nvSpPr>
          <p:spPr bwMode="auto">
            <a:xfrm>
              <a:off x="1962" y="3767"/>
              <a:ext cx="960" cy="26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spAutoFit/>
            </a:bodyPr>
            <a:lstStyle/>
            <a:p>
              <a:pPr algn="ctr"/>
              <a:r>
                <a:rPr lang="en-US" sz="2400">
                  <a:latin typeface="Helvetica" pitchFamily="34" charset="0"/>
                </a:rPr>
                <a:t>• • •</a:t>
              </a:r>
            </a:p>
          </p:txBody>
        </p:sp>
        <p:sp>
          <p:nvSpPr>
            <p:cNvPr id="9234" name="Text Box 205"/>
            <p:cNvSpPr txBox="1">
              <a:spLocks noChangeArrowheads="1"/>
            </p:cNvSpPr>
            <p:nvPr/>
          </p:nvSpPr>
          <p:spPr bwMode="auto">
            <a:xfrm rot="18990446">
              <a:off x="638" y="3437"/>
              <a:ext cx="546" cy="25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 sz="2000" b="0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00•••0</a:t>
              </a:r>
            </a:p>
          </p:txBody>
        </p:sp>
        <p:sp>
          <p:nvSpPr>
            <p:cNvPr id="9235" name="Text Box 206"/>
            <p:cNvSpPr txBox="1">
              <a:spLocks noChangeArrowheads="1"/>
            </p:cNvSpPr>
            <p:nvPr/>
          </p:nvSpPr>
          <p:spPr bwMode="auto">
            <a:xfrm rot="18990446">
              <a:off x="4107" y="3437"/>
              <a:ext cx="525" cy="25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 sz="2000" b="0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FF•••F</a:t>
              </a:r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1" name="Rectangle 8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Machine Words</a:t>
            </a:r>
          </a:p>
        </p:txBody>
      </p:sp>
      <p:sp>
        <p:nvSpPr>
          <p:cNvPr id="11352" name="Rectangle 8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Machine has a “word size”</a:t>
            </a:r>
          </a:p>
          <a:p>
            <a:pPr lvl="1" eaLnBrk="1" hangingPunct="1">
              <a:defRPr/>
            </a:pPr>
            <a:r>
              <a:rPr lang="en-US" dirty="0" smtClean="0"/>
              <a:t>Nominal size of integer-valued data</a:t>
            </a:r>
          </a:p>
          <a:p>
            <a:pPr lvl="2" eaLnBrk="1" hangingPunct="1">
              <a:defRPr/>
            </a:pPr>
            <a:r>
              <a:rPr lang="en-US" dirty="0" smtClean="0"/>
              <a:t>Including addresses</a:t>
            </a:r>
          </a:p>
          <a:p>
            <a:pPr lvl="1" eaLnBrk="1" hangingPunct="1">
              <a:defRPr/>
            </a:pPr>
            <a:r>
              <a:rPr lang="en-US" dirty="0" smtClean="0"/>
              <a:t>Most current machines use 32 bits (4 bytes) words</a:t>
            </a:r>
          </a:p>
          <a:p>
            <a:pPr lvl="2" eaLnBrk="1" hangingPunct="1">
              <a:defRPr/>
            </a:pPr>
            <a:r>
              <a:rPr lang="en-US" dirty="0" smtClean="0"/>
              <a:t>Limits addresses to 4GB</a:t>
            </a:r>
          </a:p>
          <a:p>
            <a:pPr lvl="2" eaLnBrk="1" hangingPunct="1">
              <a:defRPr/>
            </a:pPr>
            <a:r>
              <a:rPr lang="en-US" dirty="0" smtClean="0"/>
              <a:t>Becoming too small for memory-intensive applications</a:t>
            </a:r>
          </a:p>
          <a:p>
            <a:pPr lvl="1" eaLnBrk="1" hangingPunct="1">
              <a:defRPr/>
            </a:pPr>
            <a:r>
              <a:rPr lang="en-US" dirty="0" smtClean="0"/>
              <a:t>High-end systems use 64 bits (8 bytes) words</a:t>
            </a:r>
          </a:p>
          <a:p>
            <a:pPr lvl="2" eaLnBrk="1" hangingPunct="1">
              <a:defRPr/>
            </a:pPr>
            <a:r>
              <a:rPr lang="en-US" dirty="0" smtClean="0"/>
              <a:t>Potential address space </a:t>
            </a:r>
            <a:r>
              <a:rPr lang="en-US" dirty="0" smtClean="0">
                <a:latin typeface="Symbol" pitchFamily="18" charset="2"/>
              </a:rPr>
              <a:t></a:t>
            </a:r>
            <a:r>
              <a:rPr lang="en-US" dirty="0" smtClean="0"/>
              <a:t> 1.8 X 10</a:t>
            </a:r>
            <a:r>
              <a:rPr lang="en-US" baseline="30000" dirty="0" smtClean="0"/>
              <a:t>19</a:t>
            </a:r>
            <a:r>
              <a:rPr lang="en-US" dirty="0" smtClean="0"/>
              <a:t> bytes</a:t>
            </a:r>
          </a:p>
          <a:p>
            <a:pPr lvl="2" eaLnBrk="1" hangingPunct="1">
              <a:defRPr/>
            </a:pPr>
            <a:r>
              <a:rPr lang="en-US" dirty="0" smtClean="0"/>
              <a:t>x86-64 machines support 48-bit addresses: 256 Terabytes</a:t>
            </a:r>
          </a:p>
          <a:p>
            <a:pPr lvl="2" eaLnBrk="1" hangingPunct="1">
              <a:defRPr/>
            </a:pPr>
            <a:r>
              <a:rPr lang="en-US" dirty="0" smtClean="0"/>
              <a:t>Can’t be real physical addresses -&gt; virtual addresses</a:t>
            </a:r>
          </a:p>
          <a:p>
            <a:pPr lvl="1" eaLnBrk="1" hangingPunct="1">
              <a:defRPr/>
            </a:pPr>
            <a:r>
              <a:rPr lang="en-US" dirty="0" smtClean="0"/>
              <a:t>Machines support multiple data formats</a:t>
            </a:r>
          </a:p>
          <a:p>
            <a:pPr lvl="2" eaLnBrk="1" hangingPunct="1">
              <a:defRPr/>
            </a:pPr>
            <a:r>
              <a:rPr lang="en-US" dirty="0" smtClean="0"/>
              <a:t>Fractions or multiples of word size</a:t>
            </a:r>
          </a:p>
          <a:p>
            <a:pPr lvl="2" eaLnBrk="1" hangingPunct="1">
              <a:defRPr/>
            </a:pPr>
            <a:r>
              <a:rPr lang="en-US" dirty="0" smtClean="0"/>
              <a:t>Always integral number of bytes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Word-Oriented Memory Organization</a:t>
            </a:r>
          </a:p>
        </p:txBody>
      </p:sp>
      <p:sp>
        <p:nvSpPr>
          <p:cNvPr id="34843" name="Rectangle 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2166938" algn="l"/>
                <a:tab pos="3436938" algn="l"/>
                <a:tab pos="3995738" algn="l"/>
              </a:tabLst>
              <a:defRPr/>
            </a:pPr>
            <a:r>
              <a:rPr lang="en-US" dirty="0" smtClean="0"/>
              <a:t>Addresses specify </a:t>
            </a:r>
            <a:br>
              <a:rPr lang="en-US" dirty="0" smtClean="0"/>
            </a:br>
            <a:r>
              <a:rPr lang="en-US" dirty="0" smtClean="0"/>
              <a:t>locations of bytes in memory</a:t>
            </a:r>
          </a:p>
          <a:p>
            <a:pPr lvl="1" eaLnBrk="1" hangingPunct="1">
              <a:tabLst>
                <a:tab pos="2166938" algn="l"/>
                <a:tab pos="3436938" algn="l"/>
                <a:tab pos="3995738" algn="l"/>
              </a:tabLst>
              <a:defRPr/>
            </a:pPr>
            <a:r>
              <a:rPr lang="en-US" dirty="0" smtClean="0"/>
              <a:t>Address of first byte in word</a:t>
            </a:r>
          </a:p>
          <a:p>
            <a:pPr lvl="1" eaLnBrk="1" hangingPunct="1">
              <a:tabLst>
                <a:tab pos="2166938" algn="l"/>
                <a:tab pos="3436938" algn="l"/>
                <a:tab pos="3995738" algn="l"/>
              </a:tabLst>
              <a:defRPr/>
            </a:pPr>
            <a:r>
              <a:rPr lang="en-US" dirty="0" smtClean="0"/>
              <a:t>Addresses of successive words </a:t>
            </a:r>
            <a:br>
              <a:rPr lang="en-US" dirty="0" smtClean="0"/>
            </a:br>
            <a:r>
              <a:rPr lang="en-US" dirty="0" smtClean="0"/>
              <a:t>differ by 4 (32-bit) or 8 (64-bit)</a:t>
            </a:r>
          </a:p>
          <a:p>
            <a:pPr lvl="1" eaLnBrk="1" hangingPunct="1">
              <a:tabLst>
                <a:tab pos="2166938" algn="l"/>
                <a:tab pos="3436938" algn="l"/>
                <a:tab pos="3995738" algn="l"/>
              </a:tabLst>
              <a:defRPr/>
            </a:pPr>
            <a:r>
              <a:rPr lang="en-US" dirty="0" smtClean="0"/>
              <a:t>Address of word 0, 1, .. 10?</a:t>
            </a:r>
          </a:p>
          <a:p>
            <a:pPr marL="457200" lvl="1" indent="0" eaLnBrk="1" hangingPunct="1">
              <a:buNone/>
              <a:tabLst>
                <a:tab pos="2166938" algn="l"/>
                <a:tab pos="3436938" algn="l"/>
                <a:tab pos="3995738" algn="l"/>
              </a:tabLst>
              <a:defRPr/>
            </a:pPr>
            <a:endParaRPr lang="en-US" baseline="-25000" dirty="0" smtClean="0"/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7118169" y="18243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7118169" y="21291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7118169" y="24339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7118169" y="27387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7118169" y="30435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7118169" y="33483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4" name="Rectangle 8"/>
          <p:cNvSpPr>
            <a:spLocks noChangeArrowheads="1"/>
          </p:cNvSpPr>
          <p:nvPr/>
        </p:nvSpPr>
        <p:spPr bwMode="auto">
          <a:xfrm>
            <a:off x="7118169" y="36531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5" name="Rectangle 9"/>
          <p:cNvSpPr>
            <a:spLocks noChangeArrowheads="1"/>
          </p:cNvSpPr>
          <p:nvPr/>
        </p:nvSpPr>
        <p:spPr bwMode="auto">
          <a:xfrm>
            <a:off x="7118169" y="39579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6" name="Rectangle 10"/>
          <p:cNvSpPr>
            <a:spLocks noChangeArrowheads="1"/>
          </p:cNvSpPr>
          <p:nvPr/>
        </p:nvSpPr>
        <p:spPr bwMode="auto">
          <a:xfrm>
            <a:off x="7118169" y="42627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7" name="Rectangle 11"/>
          <p:cNvSpPr>
            <a:spLocks noChangeArrowheads="1"/>
          </p:cNvSpPr>
          <p:nvPr/>
        </p:nvSpPr>
        <p:spPr bwMode="auto">
          <a:xfrm>
            <a:off x="7118169" y="45675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8" name="Rectangle 12"/>
          <p:cNvSpPr>
            <a:spLocks noChangeArrowheads="1"/>
          </p:cNvSpPr>
          <p:nvPr/>
        </p:nvSpPr>
        <p:spPr bwMode="auto">
          <a:xfrm>
            <a:off x="7118169" y="48723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9" name="Rectangle 13"/>
          <p:cNvSpPr>
            <a:spLocks noChangeArrowheads="1"/>
          </p:cNvSpPr>
          <p:nvPr/>
        </p:nvSpPr>
        <p:spPr bwMode="auto">
          <a:xfrm>
            <a:off x="7118169" y="51771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80" name="Rectangle 14"/>
          <p:cNvSpPr>
            <a:spLocks noChangeArrowheads="1"/>
          </p:cNvSpPr>
          <p:nvPr/>
        </p:nvSpPr>
        <p:spPr bwMode="auto">
          <a:xfrm>
            <a:off x="7880169" y="1748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0000</a:t>
            </a:r>
          </a:p>
        </p:txBody>
      </p:sp>
      <p:sp>
        <p:nvSpPr>
          <p:cNvPr id="11281" name="Rectangle 15"/>
          <p:cNvSpPr>
            <a:spLocks noChangeArrowheads="1"/>
          </p:cNvSpPr>
          <p:nvPr/>
        </p:nvSpPr>
        <p:spPr bwMode="auto">
          <a:xfrm>
            <a:off x="7880169" y="20574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0001</a:t>
            </a:r>
          </a:p>
        </p:txBody>
      </p:sp>
      <p:sp>
        <p:nvSpPr>
          <p:cNvPr id="11282" name="Rectangle 16"/>
          <p:cNvSpPr>
            <a:spLocks noChangeArrowheads="1"/>
          </p:cNvSpPr>
          <p:nvPr/>
        </p:nvSpPr>
        <p:spPr bwMode="auto">
          <a:xfrm>
            <a:off x="7880169" y="23622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0002</a:t>
            </a:r>
          </a:p>
        </p:txBody>
      </p:sp>
      <p:sp>
        <p:nvSpPr>
          <p:cNvPr id="11283" name="Rectangle 17"/>
          <p:cNvSpPr>
            <a:spLocks noChangeArrowheads="1"/>
          </p:cNvSpPr>
          <p:nvPr/>
        </p:nvSpPr>
        <p:spPr bwMode="auto">
          <a:xfrm>
            <a:off x="7880169" y="26670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0003</a:t>
            </a:r>
          </a:p>
        </p:txBody>
      </p:sp>
      <p:sp>
        <p:nvSpPr>
          <p:cNvPr id="11284" name="Rectangle 18"/>
          <p:cNvSpPr>
            <a:spLocks noChangeArrowheads="1"/>
          </p:cNvSpPr>
          <p:nvPr/>
        </p:nvSpPr>
        <p:spPr bwMode="auto">
          <a:xfrm>
            <a:off x="7880169" y="29718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0004</a:t>
            </a:r>
          </a:p>
        </p:txBody>
      </p:sp>
      <p:sp>
        <p:nvSpPr>
          <p:cNvPr id="11285" name="Rectangle 19"/>
          <p:cNvSpPr>
            <a:spLocks noChangeArrowheads="1"/>
          </p:cNvSpPr>
          <p:nvPr/>
        </p:nvSpPr>
        <p:spPr bwMode="auto">
          <a:xfrm>
            <a:off x="7880169" y="32766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0005</a:t>
            </a:r>
          </a:p>
        </p:txBody>
      </p:sp>
      <p:sp>
        <p:nvSpPr>
          <p:cNvPr id="11286" name="Rectangle 20"/>
          <p:cNvSpPr>
            <a:spLocks noChangeArrowheads="1"/>
          </p:cNvSpPr>
          <p:nvPr/>
        </p:nvSpPr>
        <p:spPr bwMode="auto">
          <a:xfrm>
            <a:off x="7880169" y="35814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0006</a:t>
            </a:r>
          </a:p>
        </p:txBody>
      </p:sp>
      <p:sp>
        <p:nvSpPr>
          <p:cNvPr id="11287" name="Rectangle 21"/>
          <p:cNvSpPr>
            <a:spLocks noChangeArrowheads="1"/>
          </p:cNvSpPr>
          <p:nvPr/>
        </p:nvSpPr>
        <p:spPr bwMode="auto">
          <a:xfrm>
            <a:off x="7880169" y="38862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0007</a:t>
            </a:r>
          </a:p>
        </p:txBody>
      </p:sp>
      <p:sp>
        <p:nvSpPr>
          <p:cNvPr id="11288" name="Rectangle 22"/>
          <p:cNvSpPr>
            <a:spLocks noChangeArrowheads="1"/>
          </p:cNvSpPr>
          <p:nvPr/>
        </p:nvSpPr>
        <p:spPr bwMode="auto">
          <a:xfrm>
            <a:off x="7880169" y="41910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0008</a:t>
            </a:r>
          </a:p>
        </p:txBody>
      </p:sp>
      <p:sp>
        <p:nvSpPr>
          <p:cNvPr id="11289" name="Rectangle 23"/>
          <p:cNvSpPr>
            <a:spLocks noChangeArrowheads="1"/>
          </p:cNvSpPr>
          <p:nvPr/>
        </p:nvSpPr>
        <p:spPr bwMode="auto">
          <a:xfrm>
            <a:off x="7880169" y="44958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0009</a:t>
            </a:r>
          </a:p>
        </p:txBody>
      </p:sp>
      <p:sp>
        <p:nvSpPr>
          <p:cNvPr id="11290" name="Rectangle 24"/>
          <p:cNvSpPr>
            <a:spLocks noChangeArrowheads="1"/>
          </p:cNvSpPr>
          <p:nvPr/>
        </p:nvSpPr>
        <p:spPr bwMode="auto">
          <a:xfrm>
            <a:off x="7880169" y="48006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91" name="Rectangle 25"/>
          <p:cNvSpPr>
            <a:spLocks noChangeArrowheads="1"/>
          </p:cNvSpPr>
          <p:nvPr/>
        </p:nvSpPr>
        <p:spPr bwMode="auto">
          <a:xfrm>
            <a:off x="7880169" y="51054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0011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789744" y="1824335"/>
            <a:ext cx="609600" cy="4876800"/>
            <a:chOff x="4176" y="768"/>
            <a:chExt cx="240" cy="3072"/>
          </a:xfrm>
        </p:grpSpPr>
        <p:sp>
          <p:nvSpPr>
            <p:cNvPr id="11324" name="Rectangle 29"/>
            <p:cNvSpPr>
              <a:spLocks noChangeArrowheads="1"/>
            </p:cNvSpPr>
            <p:nvPr/>
          </p:nvSpPr>
          <p:spPr bwMode="auto">
            <a:xfrm>
              <a:off x="4176" y="2304"/>
              <a:ext cx="240" cy="153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325" name="Rectangle 30"/>
            <p:cNvSpPr>
              <a:spLocks noChangeArrowheads="1"/>
            </p:cNvSpPr>
            <p:nvPr/>
          </p:nvSpPr>
          <p:spPr bwMode="auto">
            <a:xfrm>
              <a:off x="4176" y="768"/>
              <a:ext cx="240" cy="153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943419" y="1824335"/>
            <a:ext cx="609600" cy="4876800"/>
            <a:chOff x="3792" y="768"/>
            <a:chExt cx="240" cy="3072"/>
          </a:xfrm>
        </p:grpSpPr>
        <p:sp>
          <p:nvSpPr>
            <p:cNvPr id="11320" name="Rectangle 32"/>
            <p:cNvSpPr>
              <a:spLocks noChangeArrowheads="1"/>
            </p:cNvSpPr>
            <p:nvPr/>
          </p:nvSpPr>
          <p:spPr bwMode="auto">
            <a:xfrm>
              <a:off x="3792" y="768"/>
              <a:ext cx="240" cy="7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321" name="Rectangle 33"/>
            <p:cNvSpPr>
              <a:spLocks noChangeArrowheads="1"/>
            </p:cNvSpPr>
            <p:nvPr/>
          </p:nvSpPr>
          <p:spPr bwMode="auto">
            <a:xfrm>
              <a:off x="3792" y="1536"/>
              <a:ext cx="240" cy="7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322" name="Rectangle 34"/>
            <p:cNvSpPr>
              <a:spLocks noChangeArrowheads="1"/>
            </p:cNvSpPr>
            <p:nvPr/>
          </p:nvSpPr>
          <p:spPr bwMode="auto">
            <a:xfrm>
              <a:off x="3792" y="2304"/>
              <a:ext cx="240" cy="7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323" name="Rectangle 35"/>
            <p:cNvSpPr>
              <a:spLocks noChangeArrowheads="1"/>
            </p:cNvSpPr>
            <p:nvPr/>
          </p:nvSpPr>
          <p:spPr bwMode="auto">
            <a:xfrm>
              <a:off x="3792" y="3072"/>
              <a:ext cx="240" cy="7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1294" name="Text Box 36"/>
          <p:cNvSpPr txBox="1">
            <a:spLocks noChangeArrowheads="1"/>
          </p:cNvSpPr>
          <p:nvPr/>
        </p:nvSpPr>
        <p:spPr bwMode="auto">
          <a:xfrm>
            <a:off x="5801875" y="1160760"/>
            <a:ext cx="873637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  <a:cs typeface="Calibri" pitchFamily="34" charset="0"/>
              </a:rPr>
              <a:t>32-bit</a:t>
            </a:r>
          </a:p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  <a:cs typeface="Calibri" pitchFamily="34" charset="0"/>
              </a:rPr>
              <a:t>Words</a:t>
            </a:r>
          </a:p>
        </p:txBody>
      </p:sp>
      <p:sp>
        <p:nvSpPr>
          <p:cNvPr id="11295" name="Text Box 37"/>
          <p:cNvSpPr txBox="1">
            <a:spLocks noChangeArrowheads="1"/>
          </p:cNvSpPr>
          <p:nvPr/>
        </p:nvSpPr>
        <p:spPr bwMode="auto">
          <a:xfrm>
            <a:off x="7029942" y="1290935"/>
            <a:ext cx="76700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  <a:cs typeface="Calibri" pitchFamily="34" charset="0"/>
              </a:rPr>
              <a:t>Bytes</a:t>
            </a:r>
          </a:p>
        </p:txBody>
      </p:sp>
      <p:sp>
        <p:nvSpPr>
          <p:cNvPr id="11296" name="Text Box 38"/>
          <p:cNvSpPr txBox="1">
            <a:spLocks noChangeArrowheads="1"/>
          </p:cNvSpPr>
          <p:nvPr/>
        </p:nvSpPr>
        <p:spPr bwMode="auto">
          <a:xfrm>
            <a:off x="7843092" y="1290935"/>
            <a:ext cx="7536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 err="1">
                <a:latin typeface="Calibri" pitchFamily="34" charset="0"/>
                <a:cs typeface="Calibri" pitchFamily="34" charset="0"/>
              </a:rPr>
              <a:t>Addr</a:t>
            </a:r>
            <a:r>
              <a:rPr lang="en-US" sz="2000" b="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1297" name="Rectangle 39"/>
          <p:cNvSpPr>
            <a:spLocks noChangeArrowheads="1"/>
          </p:cNvSpPr>
          <p:nvPr/>
        </p:nvSpPr>
        <p:spPr bwMode="auto">
          <a:xfrm>
            <a:off x="7118169" y="54819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98" name="Rectangle 40"/>
          <p:cNvSpPr>
            <a:spLocks noChangeArrowheads="1"/>
          </p:cNvSpPr>
          <p:nvPr/>
        </p:nvSpPr>
        <p:spPr bwMode="auto">
          <a:xfrm>
            <a:off x="7880169" y="54102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0012</a:t>
            </a:r>
          </a:p>
        </p:txBody>
      </p:sp>
      <p:sp>
        <p:nvSpPr>
          <p:cNvPr id="11299" name="Rectangle 41"/>
          <p:cNvSpPr>
            <a:spLocks noChangeArrowheads="1"/>
          </p:cNvSpPr>
          <p:nvPr/>
        </p:nvSpPr>
        <p:spPr bwMode="auto">
          <a:xfrm>
            <a:off x="7118169" y="57867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300" name="Rectangle 42"/>
          <p:cNvSpPr>
            <a:spLocks noChangeArrowheads="1"/>
          </p:cNvSpPr>
          <p:nvPr/>
        </p:nvSpPr>
        <p:spPr bwMode="auto">
          <a:xfrm>
            <a:off x="7880169" y="57150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0013</a:t>
            </a:r>
          </a:p>
        </p:txBody>
      </p:sp>
      <p:sp>
        <p:nvSpPr>
          <p:cNvPr id="11301" name="Rectangle 43"/>
          <p:cNvSpPr>
            <a:spLocks noChangeArrowheads="1"/>
          </p:cNvSpPr>
          <p:nvPr/>
        </p:nvSpPr>
        <p:spPr bwMode="auto">
          <a:xfrm>
            <a:off x="7118169" y="60915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302" name="Rectangle 44"/>
          <p:cNvSpPr>
            <a:spLocks noChangeArrowheads="1"/>
          </p:cNvSpPr>
          <p:nvPr/>
        </p:nvSpPr>
        <p:spPr bwMode="auto">
          <a:xfrm>
            <a:off x="7880169" y="60198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0014</a:t>
            </a:r>
          </a:p>
        </p:txBody>
      </p:sp>
      <p:sp>
        <p:nvSpPr>
          <p:cNvPr id="11303" name="Rectangle 45"/>
          <p:cNvSpPr>
            <a:spLocks noChangeArrowheads="1"/>
          </p:cNvSpPr>
          <p:nvPr/>
        </p:nvSpPr>
        <p:spPr bwMode="auto">
          <a:xfrm>
            <a:off x="7118169" y="6396335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304" name="Rectangle 46"/>
          <p:cNvSpPr>
            <a:spLocks noChangeArrowheads="1"/>
          </p:cNvSpPr>
          <p:nvPr/>
        </p:nvSpPr>
        <p:spPr bwMode="auto">
          <a:xfrm>
            <a:off x="7880169" y="632460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Calibri" pitchFamily="34" charset="0"/>
                <a:cs typeface="Calibri" pitchFamily="34" charset="0"/>
              </a:rPr>
              <a:t>0015</a:t>
            </a:r>
          </a:p>
        </p:txBody>
      </p:sp>
      <p:sp>
        <p:nvSpPr>
          <p:cNvPr id="11305" name="Text Box 60"/>
          <p:cNvSpPr txBox="1">
            <a:spLocks noChangeArrowheads="1"/>
          </p:cNvSpPr>
          <p:nvPr/>
        </p:nvSpPr>
        <p:spPr bwMode="auto">
          <a:xfrm>
            <a:off x="4648200" y="1160760"/>
            <a:ext cx="873637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  <a:cs typeface="Calibri" pitchFamily="34" charset="0"/>
              </a:rPr>
              <a:t>64-bit</a:t>
            </a:r>
          </a:p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  <a:cs typeface="Calibri" pitchFamily="34" charset="0"/>
              </a:rPr>
              <a:t>Words</a:t>
            </a:r>
          </a:p>
        </p:txBody>
      </p:sp>
      <p:sp>
        <p:nvSpPr>
          <p:cNvPr id="11306" name="Rectangle 61"/>
          <p:cNvSpPr>
            <a:spLocks noChangeArrowheads="1"/>
          </p:cNvSpPr>
          <p:nvPr/>
        </p:nvSpPr>
        <p:spPr bwMode="auto">
          <a:xfrm>
            <a:off x="4789744" y="2662535"/>
            <a:ext cx="609600" cy="7386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Addr 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=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??</a:t>
            </a:r>
          </a:p>
        </p:txBody>
      </p:sp>
      <p:sp>
        <p:nvSpPr>
          <p:cNvPr id="11307" name="Rectangle 62"/>
          <p:cNvSpPr>
            <a:spLocks noChangeArrowheads="1"/>
          </p:cNvSpPr>
          <p:nvPr/>
        </p:nvSpPr>
        <p:spPr bwMode="auto">
          <a:xfrm>
            <a:off x="4789744" y="5024735"/>
            <a:ext cx="609600" cy="7386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Addr 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=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??</a:t>
            </a:r>
          </a:p>
        </p:txBody>
      </p:sp>
      <p:sp>
        <p:nvSpPr>
          <p:cNvPr id="11308" name="Rectangle 63"/>
          <p:cNvSpPr>
            <a:spLocks noChangeArrowheads="1"/>
          </p:cNvSpPr>
          <p:nvPr/>
        </p:nvSpPr>
        <p:spPr bwMode="auto">
          <a:xfrm>
            <a:off x="5943419" y="2052935"/>
            <a:ext cx="609600" cy="7386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Addr 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=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??</a:t>
            </a:r>
          </a:p>
        </p:txBody>
      </p:sp>
      <p:sp>
        <p:nvSpPr>
          <p:cNvPr id="11309" name="Rectangle 64"/>
          <p:cNvSpPr>
            <a:spLocks noChangeArrowheads="1"/>
          </p:cNvSpPr>
          <p:nvPr/>
        </p:nvSpPr>
        <p:spPr bwMode="auto">
          <a:xfrm>
            <a:off x="5943419" y="3272135"/>
            <a:ext cx="609600" cy="7386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Addr 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=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??</a:t>
            </a:r>
          </a:p>
        </p:txBody>
      </p:sp>
      <p:sp>
        <p:nvSpPr>
          <p:cNvPr id="11310" name="Rectangle 65"/>
          <p:cNvSpPr>
            <a:spLocks noChangeArrowheads="1"/>
          </p:cNvSpPr>
          <p:nvPr/>
        </p:nvSpPr>
        <p:spPr bwMode="auto">
          <a:xfrm>
            <a:off x="5943419" y="4491335"/>
            <a:ext cx="609600" cy="7386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Addr 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=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??</a:t>
            </a:r>
          </a:p>
        </p:txBody>
      </p:sp>
      <p:sp>
        <p:nvSpPr>
          <p:cNvPr id="11311" name="Rectangle 66"/>
          <p:cNvSpPr>
            <a:spLocks noChangeArrowheads="1"/>
          </p:cNvSpPr>
          <p:nvPr/>
        </p:nvSpPr>
        <p:spPr bwMode="auto">
          <a:xfrm>
            <a:off x="5943419" y="5710535"/>
            <a:ext cx="609600" cy="7386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Addr 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=</a:t>
            </a:r>
          </a:p>
          <a:p>
            <a:pPr algn="ctr">
              <a:lnSpc>
                <a:spcPct val="100000"/>
              </a:lnSpc>
            </a:pPr>
            <a:r>
              <a:rPr lang="en-US" sz="1400" b="0">
                <a:latin typeface="Calibri" pitchFamily="34" charset="0"/>
                <a:cs typeface="Calibri" pitchFamily="34" charset="0"/>
              </a:rPr>
              <a:t>??</a:t>
            </a:r>
          </a:p>
        </p:txBody>
      </p: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6019619" y="2510135"/>
            <a:ext cx="457200" cy="3886200"/>
            <a:chOff x="3120" y="1392"/>
            <a:chExt cx="288" cy="2448"/>
          </a:xfrm>
        </p:grpSpPr>
        <p:sp>
          <p:nvSpPr>
            <p:cNvPr id="11316" name="Rectangle 74"/>
            <p:cNvSpPr>
              <a:spLocks noChangeArrowheads="1"/>
            </p:cNvSpPr>
            <p:nvPr/>
          </p:nvSpPr>
          <p:spPr bwMode="auto">
            <a:xfrm>
              <a:off x="3120" y="1392"/>
              <a:ext cx="288" cy="144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1400" b="0">
                  <a:latin typeface="Calibri" pitchFamily="34" charset="0"/>
                  <a:cs typeface="Calibri" pitchFamily="34" charset="0"/>
                </a:rPr>
                <a:t>0000</a:t>
              </a:r>
            </a:p>
          </p:txBody>
        </p:sp>
        <p:sp>
          <p:nvSpPr>
            <p:cNvPr id="11317" name="Rectangle 75"/>
            <p:cNvSpPr>
              <a:spLocks noChangeArrowheads="1"/>
            </p:cNvSpPr>
            <p:nvPr/>
          </p:nvSpPr>
          <p:spPr bwMode="auto">
            <a:xfrm>
              <a:off x="3120" y="2160"/>
              <a:ext cx="288" cy="144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1400" b="0">
                  <a:latin typeface="Calibri" pitchFamily="34" charset="0"/>
                  <a:cs typeface="Calibri" pitchFamily="34" charset="0"/>
                </a:rPr>
                <a:t>0004</a:t>
              </a:r>
            </a:p>
          </p:txBody>
        </p:sp>
        <p:sp>
          <p:nvSpPr>
            <p:cNvPr id="11318" name="Rectangle 76"/>
            <p:cNvSpPr>
              <a:spLocks noChangeArrowheads="1"/>
            </p:cNvSpPr>
            <p:nvPr/>
          </p:nvSpPr>
          <p:spPr bwMode="auto">
            <a:xfrm>
              <a:off x="3120" y="2928"/>
              <a:ext cx="288" cy="144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1400" b="0">
                  <a:latin typeface="Calibri" pitchFamily="34" charset="0"/>
                  <a:cs typeface="Calibri" pitchFamily="34" charset="0"/>
                </a:rPr>
                <a:t>0008</a:t>
              </a:r>
            </a:p>
          </p:txBody>
        </p:sp>
        <p:sp>
          <p:nvSpPr>
            <p:cNvPr id="11319" name="Rectangle 77"/>
            <p:cNvSpPr>
              <a:spLocks noChangeArrowheads="1"/>
            </p:cNvSpPr>
            <p:nvPr/>
          </p:nvSpPr>
          <p:spPr bwMode="auto">
            <a:xfrm>
              <a:off x="3120" y="3696"/>
              <a:ext cx="288" cy="144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1400" b="0" dirty="0">
                  <a:latin typeface="Calibri" pitchFamily="34" charset="0"/>
                  <a:cs typeface="Calibri" pitchFamily="34" charset="0"/>
                </a:rPr>
                <a:t>0012</a:t>
              </a:r>
            </a:p>
          </p:txBody>
        </p:sp>
      </p:grp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4865944" y="3119735"/>
            <a:ext cx="457200" cy="2590800"/>
            <a:chOff x="3696" y="1776"/>
            <a:chExt cx="288" cy="1632"/>
          </a:xfrm>
        </p:grpSpPr>
        <p:sp>
          <p:nvSpPr>
            <p:cNvPr id="11314" name="Rectangle 78"/>
            <p:cNvSpPr>
              <a:spLocks noChangeArrowheads="1"/>
            </p:cNvSpPr>
            <p:nvPr/>
          </p:nvSpPr>
          <p:spPr bwMode="auto">
            <a:xfrm>
              <a:off x="3696" y="1776"/>
              <a:ext cx="288" cy="144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1400" b="0">
                  <a:latin typeface="Calibri" pitchFamily="34" charset="0"/>
                  <a:cs typeface="Calibri" pitchFamily="34" charset="0"/>
                </a:rPr>
                <a:t>0000</a:t>
              </a:r>
            </a:p>
          </p:txBody>
        </p:sp>
        <p:sp>
          <p:nvSpPr>
            <p:cNvPr id="11315" name="Rectangle 79"/>
            <p:cNvSpPr>
              <a:spLocks noChangeArrowheads="1"/>
            </p:cNvSpPr>
            <p:nvPr/>
          </p:nvSpPr>
          <p:spPr bwMode="auto">
            <a:xfrm>
              <a:off x="3696" y="3264"/>
              <a:ext cx="288" cy="144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1400" b="0">
                  <a:latin typeface="Calibri" pitchFamily="34" charset="0"/>
                  <a:cs typeface="Calibri" pitchFamily="34" charset="0"/>
                </a:rPr>
                <a:t>0008</a:t>
              </a:r>
            </a:p>
          </p:txBody>
        </p:sp>
      </p:grpSp>
      <p:sp>
        <p:nvSpPr>
          <p:cNvPr id="62" name="Date Placeholder 6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b="0" smtClean="0"/>
              <a:pPr/>
              <a:t>14</a:t>
            </a:fld>
            <a:endParaRPr lang="en-US" b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Addresses and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is a </a:t>
            </a:r>
            <a:r>
              <a:rPr lang="en-US" i="1" dirty="0" smtClean="0"/>
              <a:t>location</a:t>
            </a:r>
            <a:r>
              <a:rPr lang="en-US" dirty="0" smtClean="0"/>
              <a:t> in memory</a:t>
            </a:r>
          </a:p>
          <a:p>
            <a:r>
              <a:rPr lang="en-US" dirty="0" smtClean="0"/>
              <a:t>Pointer is a data object </a:t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i="1" dirty="0" smtClean="0"/>
              <a:t>contains an address</a:t>
            </a:r>
          </a:p>
          <a:p>
            <a:r>
              <a:rPr lang="en-US" dirty="0" smtClean="0"/>
              <a:t>Address 0004</a:t>
            </a:r>
            <a:br>
              <a:rPr lang="en-US" dirty="0" smtClean="0"/>
            </a:br>
            <a:r>
              <a:rPr lang="en-US" dirty="0" smtClean="0"/>
              <a:t>stores the value 351 (or 15F</a:t>
            </a:r>
            <a:r>
              <a:rPr lang="en-US" baseline="-25000" dirty="0" smtClean="0"/>
              <a:t>16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00" y="2886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638800" y="3191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38800" y="3496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38800" y="3801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638800" y="4105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638800" y="4410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638800" y="4715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638800" y="5020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638800" y="5325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638800" y="5629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7880169" y="281047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0000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7880169" y="3119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7880169" y="34245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7880169" y="37293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7880169" y="4034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7880169" y="43389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7880169" y="4643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7880169" y="49485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7880169" y="52533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7880169" y="5558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4645972" y="4412903"/>
            <a:ext cx="3052460" cy="2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16200000" flipH="1">
            <a:off x="5179370" y="4408439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16200000" flipH="1">
            <a:off x="5712772" y="4412903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urved Connector 45"/>
          <p:cNvCxnSpPr>
            <a:endCxn id="7" idx="1"/>
          </p:cNvCxnSpPr>
          <p:nvPr/>
        </p:nvCxnSpPr>
        <p:spPr bwMode="auto">
          <a:xfrm rot="16200000" flipH="1">
            <a:off x="4988570" y="2693640"/>
            <a:ext cx="919460" cy="381000"/>
          </a:xfrm>
          <a:prstGeom prst="curvedConnector2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Rectangle 15"/>
          <p:cNvSpPr>
            <a:spLocks noChangeArrowheads="1"/>
          </p:cNvSpPr>
          <p:nvPr/>
        </p:nvSpPr>
        <p:spPr bwMode="auto">
          <a:xfrm>
            <a:off x="7232120" y="3113037"/>
            <a:ext cx="48122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5F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15"/>
          <p:cNvSpPr>
            <a:spLocks noChangeArrowheads="1"/>
          </p:cNvSpPr>
          <p:nvPr/>
        </p:nvSpPr>
        <p:spPr bwMode="auto">
          <a:xfrm>
            <a:off x="6698722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01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15"/>
          <p:cNvSpPr>
            <a:spLocks noChangeArrowheads="1"/>
          </p:cNvSpPr>
          <p:nvPr/>
        </p:nvSpPr>
        <p:spPr bwMode="auto">
          <a:xfrm>
            <a:off x="6165321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15"/>
          <p:cNvSpPr>
            <a:spLocks noChangeArrowheads="1"/>
          </p:cNvSpPr>
          <p:nvPr/>
        </p:nvSpPr>
        <p:spPr bwMode="auto">
          <a:xfrm>
            <a:off x="5669674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Addresses and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is a </a:t>
            </a:r>
            <a:r>
              <a:rPr lang="en-US" i="1" dirty="0" smtClean="0"/>
              <a:t>location</a:t>
            </a:r>
            <a:r>
              <a:rPr lang="en-US" dirty="0" smtClean="0"/>
              <a:t> in memory</a:t>
            </a:r>
          </a:p>
          <a:p>
            <a:r>
              <a:rPr lang="en-US" dirty="0" smtClean="0"/>
              <a:t>Pointer is a data object </a:t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i="1" dirty="0" smtClean="0"/>
              <a:t>contains an address</a:t>
            </a:r>
          </a:p>
          <a:p>
            <a:r>
              <a:rPr lang="en-US" dirty="0" smtClean="0"/>
              <a:t>Address 0004</a:t>
            </a:r>
            <a:br>
              <a:rPr lang="en-US" dirty="0" smtClean="0"/>
            </a:br>
            <a:r>
              <a:rPr lang="en-US" dirty="0" smtClean="0"/>
              <a:t>stores the value 351 (or 15F</a:t>
            </a:r>
            <a:r>
              <a:rPr lang="en-US" baseline="-25000" dirty="0" smtClean="0"/>
              <a:t>16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Pointer to address 0004</a:t>
            </a:r>
            <a:br>
              <a:rPr lang="en-US" dirty="0" smtClean="0"/>
            </a:br>
            <a:r>
              <a:rPr lang="en-US" dirty="0" smtClean="0"/>
              <a:t>stored at address 001C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00" y="2886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638800" y="3191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38800" y="3496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38800" y="3801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638800" y="4105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638800" y="4410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638800" y="4715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638800" y="5020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638800" y="5325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638800" y="5629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7880169" y="281047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0000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7880169" y="3119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7880169" y="34245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7880169" y="37293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7880169" y="4034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7880169" y="43389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7880169" y="4643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7880169" y="49485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7880169" y="52533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7880169" y="5558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4645972" y="4412903"/>
            <a:ext cx="3052460" cy="2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16200000" flipH="1">
            <a:off x="5179370" y="4408439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16200000" flipH="1">
            <a:off x="5712772" y="4412903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urved Connector 45"/>
          <p:cNvCxnSpPr>
            <a:endCxn id="7" idx="1"/>
          </p:cNvCxnSpPr>
          <p:nvPr/>
        </p:nvCxnSpPr>
        <p:spPr bwMode="auto">
          <a:xfrm rot="16200000" flipH="1">
            <a:off x="4988570" y="2693640"/>
            <a:ext cx="919460" cy="381000"/>
          </a:xfrm>
          <a:prstGeom prst="curvedConnector2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6" name="Group 65"/>
          <p:cNvGrpSpPr/>
          <p:nvPr/>
        </p:nvGrpSpPr>
        <p:grpSpPr>
          <a:xfrm>
            <a:off x="5638800" y="3343870"/>
            <a:ext cx="2095849" cy="2059633"/>
            <a:chOff x="5638800" y="2281535"/>
            <a:chExt cx="2095849" cy="2059633"/>
          </a:xfrm>
        </p:grpSpPr>
        <p:cxnSp>
          <p:nvCxnSpPr>
            <p:cNvPr id="48" name="Curved Connector 47"/>
            <p:cNvCxnSpPr>
              <a:stCxn id="13" idx="1"/>
              <a:endCxn id="7" idx="1"/>
            </p:cNvCxnSpPr>
            <p:nvPr/>
          </p:nvCxnSpPr>
          <p:spPr bwMode="auto">
            <a:xfrm rot="10800000">
              <a:off x="5638800" y="2281535"/>
              <a:ext cx="1588" cy="1828800"/>
            </a:xfrm>
            <a:prstGeom prst="curvedConnector3">
              <a:avLst>
                <a:gd name="adj1" fmla="val 41722431"/>
              </a:avLst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3" name="Rectangle 15"/>
            <p:cNvSpPr>
              <a:spLocks noChangeArrowheads="1"/>
            </p:cNvSpPr>
            <p:nvPr/>
          </p:nvSpPr>
          <p:spPr bwMode="auto">
            <a:xfrm>
              <a:off x="7239000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04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6705602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5" name="Rectangle 15"/>
            <p:cNvSpPr>
              <a:spLocks noChangeArrowheads="1"/>
            </p:cNvSpPr>
            <p:nvPr/>
          </p:nvSpPr>
          <p:spPr bwMode="auto">
            <a:xfrm>
              <a:off x="6172201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6" name="Rectangle 15"/>
            <p:cNvSpPr>
              <a:spLocks noChangeArrowheads="1"/>
            </p:cNvSpPr>
            <p:nvPr/>
          </p:nvSpPr>
          <p:spPr bwMode="auto">
            <a:xfrm>
              <a:off x="5676554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8" name="Rectangle 15"/>
          <p:cNvSpPr>
            <a:spLocks noChangeArrowheads="1"/>
          </p:cNvSpPr>
          <p:nvPr/>
        </p:nvSpPr>
        <p:spPr bwMode="auto">
          <a:xfrm>
            <a:off x="7232120" y="3113037"/>
            <a:ext cx="48122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5F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15"/>
          <p:cNvSpPr>
            <a:spLocks noChangeArrowheads="1"/>
          </p:cNvSpPr>
          <p:nvPr/>
        </p:nvSpPr>
        <p:spPr bwMode="auto">
          <a:xfrm>
            <a:off x="6698722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01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15"/>
          <p:cNvSpPr>
            <a:spLocks noChangeArrowheads="1"/>
          </p:cNvSpPr>
          <p:nvPr/>
        </p:nvSpPr>
        <p:spPr bwMode="auto">
          <a:xfrm>
            <a:off x="6165321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15"/>
          <p:cNvSpPr>
            <a:spLocks noChangeArrowheads="1"/>
          </p:cNvSpPr>
          <p:nvPr/>
        </p:nvSpPr>
        <p:spPr bwMode="auto">
          <a:xfrm>
            <a:off x="5669674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62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Addresses and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is a </a:t>
            </a:r>
            <a:r>
              <a:rPr lang="en-US" i="1" dirty="0" smtClean="0"/>
              <a:t>location</a:t>
            </a:r>
            <a:r>
              <a:rPr lang="en-US" dirty="0" smtClean="0"/>
              <a:t> in memory</a:t>
            </a:r>
          </a:p>
          <a:p>
            <a:r>
              <a:rPr lang="en-US" dirty="0" smtClean="0"/>
              <a:t>Pointer is a data object </a:t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i="1" dirty="0" smtClean="0"/>
              <a:t>contains an address</a:t>
            </a:r>
          </a:p>
          <a:p>
            <a:r>
              <a:rPr lang="en-US" dirty="0" smtClean="0"/>
              <a:t>Address 0004</a:t>
            </a:r>
            <a:br>
              <a:rPr lang="en-US" dirty="0" smtClean="0"/>
            </a:br>
            <a:r>
              <a:rPr lang="en-US" dirty="0" smtClean="0"/>
              <a:t>stores the value 351 (or 15F</a:t>
            </a:r>
            <a:r>
              <a:rPr lang="en-US" baseline="-25000" dirty="0" smtClean="0"/>
              <a:t>16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Pointer to address 0004</a:t>
            </a:r>
            <a:br>
              <a:rPr lang="en-US" dirty="0" smtClean="0"/>
            </a:br>
            <a:r>
              <a:rPr lang="en-US" dirty="0" smtClean="0"/>
              <a:t>stored at address 001C</a:t>
            </a:r>
          </a:p>
          <a:p>
            <a:r>
              <a:rPr lang="en-US" dirty="0" smtClean="0"/>
              <a:t>Pointer to a pointer</a:t>
            </a:r>
            <a:br>
              <a:rPr lang="en-US" dirty="0" smtClean="0"/>
            </a:br>
            <a:r>
              <a:rPr lang="en-US" dirty="0" smtClean="0"/>
              <a:t>in 0024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00" y="2886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638800" y="3191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38800" y="3496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38800" y="3801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638800" y="4105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638800" y="4410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638800" y="4715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638800" y="5020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638800" y="5325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638800" y="5629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7880169" y="281047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0000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7880169" y="3119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7880169" y="34245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7880169" y="37293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7880169" y="4034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7880169" y="43389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7880169" y="4643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7880169" y="49485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7880169" y="52533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7880169" y="5558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4645972" y="4412903"/>
            <a:ext cx="3052460" cy="2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16200000" flipH="1">
            <a:off x="5179370" y="4408439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16200000" flipH="1">
            <a:off x="5712772" y="4412903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urved Connector 45"/>
          <p:cNvCxnSpPr>
            <a:endCxn id="7" idx="1"/>
          </p:cNvCxnSpPr>
          <p:nvPr/>
        </p:nvCxnSpPr>
        <p:spPr bwMode="auto">
          <a:xfrm rot="16200000" flipH="1">
            <a:off x="4988570" y="2693640"/>
            <a:ext cx="919460" cy="381000"/>
          </a:xfrm>
          <a:prstGeom prst="curvedConnector2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6" name="Group 65"/>
          <p:cNvGrpSpPr/>
          <p:nvPr/>
        </p:nvGrpSpPr>
        <p:grpSpPr>
          <a:xfrm>
            <a:off x="5638800" y="3343870"/>
            <a:ext cx="2095849" cy="2059633"/>
            <a:chOff x="5638800" y="2281535"/>
            <a:chExt cx="2095849" cy="2059633"/>
          </a:xfrm>
        </p:grpSpPr>
        <p:cxnSp>
          <p:nvCxnSpPr>
            <p:cNvPr id="48" name="Curved Connector 47"/>
            <p:cNvCxnSpPr>
              <a:stCxn id="13" idx="1"/>
              <a:endCxn id="7" idx="1"/>
            </p:cNvCxnSpPr>
            <p:nvPr/>
          </p:nvCxnSpPr>
          <p:spPr bwMode="auto">
            <a:xfrm rot="10800000">
              <a:off x="5638800" y="2281535"/>
              <a:ext cx="1588" cy="1828800"/>
            </a:xfrm>
            <a:prstGeom prst="curvedConnector3">
              <a:avLst>
                <a:gd name="adj1" fmla="val 41722431"/>
              </a:avLst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3" name="Rectangle 15"/>
            <p:cNvSpPr>
              <a:spLocks noChangeArrowheads="1"/>
            </p:cNvSpPr>
            <p:nvPr/>
          </p:nvSpPr>
          <p:spPr bwMode="auto">
            <a:xfrm>
              <a:off x="7239000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04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6705602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5" name="Rectangle 15"/>
            <p:cNvSpPr>
              <a:spLocks noChangeArrowheads="1"/>
            </p:cNvSpPr>
            <p:nvPr/>
          </p:nvSpPr>
          <p:spPr bwMode="auto">
            <a:xfrm>
              <a:off x="6172201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6" name="Rectangle 15"/>
            <p:cNvSpPr>
              <a:spLocks noChangeArrowheads="1"/>
            </p:cNvSpPr>
            <p:nvPr/>
          </p:nvSpPr>
          <p:spPr bwMode="auto">
            <a:xfrm>
              <a:off x="5676554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638800" y="5172670"/>
            <a:ext cx="2133600" cy="847130"/>
            <a:chOff x="5638800" y="4110335"/>
            <a:chExt cx="2133600" cy="847130"/>
          </a:xfrm>
        </p:grpSpPr>
        <p:cxnSp>
          <p:nvCxnSpPr>
            <p:cNvPr id="57" name="Curved Connector 56"/>
            <p:cNvCxnSpPr>
              <a:stCxn id="15" idx="1"/>
              <a:endCxn id="13" idx="1"/>
            </p:cNvCxnSpPr>
            <p:nvPr/>
          </p:nvCxnSpPr>
          <p:spPr bwMode="auto">
            <a:xfrm rot="10800000">
              <a:off x="5638800" y="4110335"/>
              <a:ext cx="1588" cy="609600"/>
            </a:xfrm>
            <a:prstGeom prst="curvedConnector3">
              <a:avLst>
                <a:gd name="adj1" fmla="val 14395466"/>
              </a:avLst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7268736" y="4495800"/>
              <a:ext cx="50366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1C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2" name="Rectangle 15"/>
            <p:cNvSpPr>
              <a:spLocks noChangeArrowheads="1"/>
            </p:cNvSpPr>
            <p:nvPr/>
          </p:nvSpPr>
          <p:spPr bwMode="auto">
            <a:xfrm>
              <a:off x="6735338" y="4495800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3" name="Rectangle 15"/>
            <p:cNvSpPr>
              <a:spLocks noChangeArrowheads="1"/>
            </p:cNvSpPr>
            <p:nvPr/>
          </p:nvSpPr>
          <p:spPr bwMode="auto">
            <a:xfrm>
              <a:off x="6201937" y="4495800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" name="Rectangle 15"/>
            <p:cNvSpPr>
              <a:spLocks noChangeArrowheads="1"/>
            </p:cNvSpPr>
            <p:nvPr/>
          </p:nvSpPr>
          <p:spPr bwMode="auto">
            <a:xfrm>
              <a:off x="5706290" y="4495800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8" name="Rectangle 15"/>
          <p:cNvSpPr>
            <a:spLocks noChangeArrowheads="1"/>
          </p:cNvSpPr>
          <p:nvPr/>
        </p:nvSpPr>
        <p:spPr bwMode="auto">
          <a:xfrm>
            <a:off x="7232120" y="3113037"/>
            <a:ext cx="48122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5F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15"/>
          <p:cNvSpPr>
            <a:spLocks noChangeArrowheads="1"/>
          </p:cNvSpPr>
          <p:nvPr/>
        </p:nvSpPr>
        <p:spPr bwMode="auto">
          <a:xfrm>
            <a:off x="6698722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01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15"/>
          <p:cNvSpPr>
            <a:spLocks noChangeArrowheads="1"/>
          </p:cNvSpPr>
          <p:nvPr/>
        </p:nvSpPr>
        <p:spPr bwMode="auto">
          <a:xfrm>
            <a:off x="6165321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15"/>
          <p:cNvSpPr>
            <a:spLocks noChangeArrowheads="1"/>
          </p:cNvSpPr>
          <p:nvPr/>
        </p:nvSpPr>
        <p:spPr bwMode="auto">
          <a:xfrm>
            <a:off x="5669674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62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Addresses and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is a </a:t>
            </a:r>
            <a:r>
              <a:rPr lang="en-US" i="1" dirty="0" smtClean="0"/>
              <a:t>location</a:t>
            </a:r>
            <a:r>
              <a:rPr lang="en-US" dirty="0" smtClean="0"/>
              <a:t> in memory</a:t>
            </a:r>
          </a:p>
          <a:p>
            <a:r>
              <a:rPr lang="en-US" dirty="0" smtClean="0"/>
              <a:t>Pointer is a data object </a:t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i="1" dirty="0" smtClean="0"/>
              <a:t>contains an address</a:t>
            </a:r>
          </a:p>
          <a:p>
            <a:r>
              <a:rPr lang="en-US" dirty="0" smtClean="0"/>
              <a:t>Address 0004</a:t>
            </a:r>
            <a:br>
              <a:rPr lang="en-US" dirty="0" smtClean="0"/>
            </a:br>
            <a:r>
              <a:rPr lang="en-US" dirty="0" smtClean="0"/>
              <a:t>stores the value 351 (or 15F</a:t>
            </a:r>
            <a:r>
              <a:rPr lang="en-US" baseline="-25000" dirty="0" smtClean="0"/>
              <a:t>16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Pointer to address 0004</a:t>
            </a:r>
            <a:br>
              <a:rPr lang="en-US" dirty="0" smtClean="0"/>
            </a:br>
            <a:r>
              <a:rPr lang="en-US" dirty="0" smtClean="0"/>
              <a:t>stored at address 001C</a:t>
            </a:r>
          </a:p>
          <a:p>
            <a:r>
              <a:rPr lang="en-US" dirty="0" smtClean="0"/>
              <a:t>Pointer to a pointer</a:t>
            </a:r>
            <a:br>
              <a:rPr lang="en-US" dirty="0" smtClean="0"/>
            </a:br>
            <a:r>
              <a:rPr lang="en-US" dirty="0" smtClean="0"/>
              <a:t>in 0024</a:t>
            </a:r>
          </a:p>
          <a:p>
            <a:r>
              <a:rPr lang="en-US" dirty="0" smtClean="0"/>
              <a:t>Address 0014</a:t>
            </a:r>
            <a:br>
              <a:rPr lang="en-US" dirty="0" smtClean="0"/>
            </a:br>
            <a:r>
              <a:rPr lang="en-US" dirty="0" smtClean="0"/>
              <a:t>stores the value 12 </a:t>
            </a:r>
          </a:p>
          <a:p>
            <a:pPr lvl="1"/>
            <a:r>
              <a:rPr lang="en-US" dirty="0" smtClean="0"/>
              <a:t>Is it a pointer?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00" y="2886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638800" y="3191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38800" y="3496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38800" y="3801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638800" y="4105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638800" y="4410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638800" y="4715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638800" y="5020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638800" y="5325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638800" y="5629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7880169" y="281047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0000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7880169" y="3119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7880169" y="34245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7880169" y="37293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7880169" y="4034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7880169" y="43389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7880169" y="4643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7880169" y="49485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7880169" y="52533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7880169" y="5558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4645972" y="4412903"/>
            <a:ext cx="3052460" cy="2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16200000" flipH="1">
            <a:off x="5179370" y="4408439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16200000" flipH="1">
            <a:off x="5712772" y="4412903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urved Connector 45"/>
          <p:cNvCxnSpPr>
            <a:endCxn id="7" idx="1"/>
          </p:cNvCxnSpPr>
          <p:nvPr/>
        </p:nvCxnSpPr>
        <p:spPr bwMode="auto">
          <a:xfrm rot="16200000" flipH="1">
            <a:off x="4988570" y="2693640"/>
            <a:ext cx="919460" cy="381000"/>
          </a:xfrm>
          <a:prstGeom prst="curvedConnector2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6" name="Group 65"/>
          <p:cNvGrpSpPr/>
          <p:nvPr/>
        </p:nvGrpSpPr>
        <p:grpSpPr>
          <a:xfrm>
            <a:off x="5638800" y="3343870"/>
            <a:ext cx="2095849" cy="2059633"/>
            <a:chOff x="5638800" y="2281535"/>
            <a:chExt cx="2095849" cy="2059633"/>
          </a:xfrm>
        </p:grpSpPr>
        <p:cxnSp>
          <p:nvCxnSpPr>
            <p:cNvPr id="48" name="Curved Connector 47"/>
            <p:cNvCxnSpPr>
              <a:stCxn id="13" idx="1"/>
              <a:endCxn id="7" idx="1"/>
            </p:cNvCxnSpPr>
            <p:nvPr/>
          </p:nvCxnSpPr>
          <p:spPr bwMode="auto">
            <a:xfrm rot="10800000">
              <a:off x="5638800" y="2281535"/>
              <a:ext cx="1588" cy="1828800"/>
            </a:xfrm>
            <a:prstGeom prst="curvedConnector3">
              <a:avLst>
                <a:gd name="adj1" fmla="val 41722431"/>
              </a:avLst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3" name="Rectangle 15"/>
            <p:cNvSpPr>
              <a:spLocks noChangeArrowheads="1"/>
            </p:cNvSpPr>
            <p:nvPr/>
          </p:nvSpPr>
          <p:spPr bwMode="auto">
            <a:xfrm>
              <a:off x="7239000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04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6705602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5" name="Rectangle 15"/>
            <p:cNvSpPr>
              <a:spLocks noChangeArrowheads="1"/>
            </p:cNvSpPr>
            <p:nvPr/>
          </p:nvSpPr>
          <p:spPr bwMode="auto">
            <a:xfrm>
              <a:off x="6172201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6" name="Rectangle 15"/>
            <p:cNvSpPr>
              <a:spLocks noChangeArrowheads="1"/>
            </p:cNvSpPr>
            <p:nvPr/>
          </p:nvSpPr>
          <p:spPr bwMode="auto">
            <a:xfrm>
              <a:off x="5676554" y="3879503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638800" y="5172670"/>
            <a:ext cx="2133600" cy="847130"/>
            <a:chOff x="5638800" y="4110335"/>
            <a:chExt cx="2133600" cy="847130"/>
          </a:xfrm>
        </p:grpSpPr>
        <p:cxnSp>
          <p:nvCxnSpPr>
            <p:cNvPr id="57" name="Curved Connector 56"/>
            <p:cNvCxnSpPr>
              <a:stCxn id="15" idx="1"/>
              <a:endCxn id="13" idx="1"/>
            </p:cNvCxnSpPr>
            <p:nvPr/>
          </p:nvCxnSpPr>
          <p:spPr bwMode="auto">
            <a:xfrm rot="10800000">
              <a:off x="5638800" y="4110335"/>
              <a:ext cx="1588" cy="609600"/>
            </a:xfrm>
            <a:prstGeom prst="curvedConnector3">
              <a:avLst>
                <a:gd name="adj1" fmla="val 14395466"/>
              </a:avLst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7268736" y="4495800"/>
              <a:ext cx="50366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1C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2" name="Rectangle 15"/>
            <p:cNvSpPr>
              <a:spLocks noChangeArrowheads="1"/>
            </p:cNvSpPr>
            <p:nvPr/>
          </p:nvSpPr>
          <p:spPr bwMode="auto">
            <a:xfrm>
              <a:off x="6735338" y="4495800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3" name="Rectangle 15"/>
            <p:cNvSpPr>
              <a:spLocks noChangeArrowheads="1"/>
            </p:cNvSpPr>
            <p:nvPr/>
          </p:nvSpPr>
          <p:spPr bwMode="auto">
            <a:xfrm>
              <a:off x="6201937" y="4495800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" name="Rectangle 15"/>
            <p:cNvSpPr>
              <a:spLocks noChangeArrowheads="1"/>
            </p:cNvSpPr>
            <p:nvPr/>
          </p:nvSpPr>
          <p:spPr bwMode="auto">
            <a:xfrm>
              <a:off x="5706290" y="4495800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8" name="Rectangle 15"/>
          <p:cNvSpPr>
            <a:spLocks noChangeArrowheads="1"/>
          </p:cNvSpPr>
          <p:nvPr/>
        </p:nvSpPr>
        <p:spPr bwMode="auto">
          <a:xfrm>
            <a:off x="7232120" y="3113037"/>
            <a:ext cx="48122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5F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15"/>
          <p:cNvSpPr>
            <a:spLocks noChangeArrowheads="1"/>
          </p:cNvSpPr>
          <p:nvPr/>
        </p:nvSpPr>
        <p:spPr bwMode="auto">
          <a:xfrm>
            <a:off x="6698722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01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15"/>
          <p:cNvSpPr>
            <a:spLocks noChangeArrowheads="1"/>
          </p:cNvSpPr>
          <p:nvPr/>
        </p:nvSpPr>
        <p:spPr bwMode="auto">
          <a:xfrm>
            <a:off x="6165321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15"/>
          <p:cNvSpPr>
            <a:spLocks noChangeArrowheads="1"/>
          </p:cNvSpPr>
          <p:nvPr/>
        </p:nvSpPr>
        <p:spPr bwMode="auto">
          <a:xfrm>
            <a:off x="5669674" y="3113037"/>
            <a:ext cx="49564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5669674" y="4338935"/>
            <a:ext cx="2066110" cy="461665"/>
            <a:chOff x="5669674" y="4338935"/>
            <a:chExt cx="2066110" cy="461665"/>
          </a:xfrm>
        </p:grpSpPr>
        <p:sp>
          <p:nvSpPr>
            <p:cNvPr id="78" name="Rectangle 15"/>
            <p:cNvSpPr>
              <a:spLocks noChangeArrowheads="1"/>
            </p:cNvSpPr>
            <p:nvPr/>
          </p:nvSpPr>
          <p:spPr bwMode="auto">
            <a:xfrm>
              <a:off x="7232120" y="4338935"/>
              <a:ext cx="50366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0C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9" name="Rectangle 15"/>
            <p:cNvSpPr>
              <a:spLocks noChangeArrowheads="1"/>
            </p:cNvSpPr>
            <p:nvPr/>
          </p:nvSpPr>
          <p:spPr bwMode="auto">
            <a:xfrm>
              <a:off x="6698722" y="4338935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0" name="Rectangle 15"/>
            <p:cNvSpPr>
              <a:spLocks noChangeArrowheads="1"/>
            </p:cNvSpPr>
            <p:nvPr/>
          </p:nvSpPr>
          <p:spPr bwMode="auto">
            <a:xfrm>
              <a:off x="6165321" y="4338935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1" name="Rectangle 15"/>
            <p:cNvSpPr>
              <a:spLocks noChangeArrowheads="1"/>
            </p:cNvSpPr>
            <p:nvPr/>
          </p:nvSpPr>
          <p:spPr bwMode="auto">
            <a:xfrm>
              <a:off x="5669674" y="4338935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862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Data Representations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defTabSz="690563" eaLnBrk="1" hangingPunct="1"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 smtClean="0"/>
              <a:t>Sizes of objects (in bytes)</a:t>
            </a:r>
          </a:p>
          <a:p>
            <a:pPr lvl="1" defTabSz="690563" eaLnBrk="1" hangingPunct="1">
              <a:tabLst>
                <a:tab pos="4113213" algn="r"/>
                <a:tab pos="6176963" algn="r"/>
                <a:tab pos="7778750" algn="r"/>
              </a:tabLst>
              <a:defRPr/>
            </a:pPr>
            <a:r>
              <a:rPr lang="en-US" dirty="0" smtClean="0"/>
              <a:t>Java Data Type	C Data Type	Typical 32-bit	x86-64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err="1" smtClean="0"/>
              <a:t>boolean</a:t>
            </a:r>
            <a:r>
              <a:rPr lang="en-US" dirty="0" smtClean="0"/>
              <a:t>	</a:t>
            </a:r>
            <a:r>
              <a:rPr lang="en-US" i="1" dirty="0" err="1" smtClean="0"/>
              <a:t>bool</a:t>
            </a:r>
            <a:r>
              <a:rPr lang="en-US" dirty="0" smtClean="0"/>
              <a:t>	1	1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smtClean="0"/>
              <a:t>byte	char	1	1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smtClean="0"/>
              <a:t>char		2	2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smtClean="0"/>
              <a:t>short	short </a:t>
            </a:r>
            <a:r>
              <a:rPr lang="en-US" dirty="0" err="1" smtClean="0"/>
              <a:t>int</a:t>
            </a:r>
            <a:r>
              <a:rPr lang="en-US" dirty="0" smtClean="0"/>
              <a:t>	2	2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err="1" smtClean="0"/>
              <a:t>int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	4	4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smtClean="0"/>
              <a:t>float	float	4	4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smtClean="0"/>
              <a:t>	long </a:t>
            </a:r>
            <a:r>
              <a:rPr lang="en-US" dirty="0" err="1" smtClean="0"/>
              <a:t>int</a:t>
            </a:r>
            <a:r>
              <a:rPr lang="en-US" dirty="0" smtClean="0"/>
              <a:t>	4	8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smtClean="0"/>
              <a:t>double	double	8	8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smtClean="0"/>
              <a:t>long	long long	8	8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smtClean="0"/>
              <a:t> 	long double	8	16</a:t>
            </a:r>
          </a:p>
          <a:p>
            <a:pPr lvl="2" defTabSz="690563">
              <a:tabLst>
                <a:tab pos="3200400" algn="l"/>
                <a:tab pos="6176963" algn="r"/>
                <a:tab pos="7778750" algn="r"/>
              </a:tabLst>
              <a:defRPr/>
            </a:pPr>
            <a:r>
              <a:rPr lang="en-US" dirty="0" smtClean="0"/>
              <a:t>(reference)	pointer *	4	8</a:t>
            </a:r>
          </a:p>
          <a:p>
            <a:pPr lvl="3" defTabSz="690563" eaLnBrk="1" hangingPunct="1">
              <a:buFontTx/>
              <a:buNone/>
              <a:tabLst>
                <a:tab pos="4113213" algn="r"/>
                <a:tab pos="6176963" algn="r"/>
                <a:tab pos="7778750" algn="r"/>
              </a:tabLst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Memory and its bits, bytes, and integers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Representing information as bits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Bit-level manipulations</a:t>
            </a:r>
          </a:p>
          <a:p>
            <a:pPr lvl="1">
              <a:lnSpc>
                <a:spcPct val="97000"/>
              </a:lnSpc>
              <a:defRPr/>
            </a:pPr>
            <a:r>
              <a:rPr lang="en-US" dirty="0" smtClean="0"/>
              <a:t>Boolean algebra</a:t>
            </a:r>
          </a:p>
          <a:p>
            <a:pPr lvl="1">
              <a:lnSpc>
                <a:spcPct val="97000"/>
              </a:lnSpc>
              <a:defRPr/>
            </a:pPr>
            <a:r>
              <a:rPr lang="en-US" dirty="0" smtClean="0"/>
              <a:t>Boolean </a:t>
            </a:r>
            <a:r>
              <a:rPr lang="en-US" smtClean="0"/>
              <a:t>algebra in </a:t>
            </a:r>
            <a:r>
              <a:rPr lang="en-US" dirty="0" smtClean="0"/>
              <a:t>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49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Byte Ordering</a:t>
            </a:r>
          </a:p>
        </p:txBody>
      </p:sp>
      <p:sp>
        <p:nvSpPr>
          <p:cNvPr id="43050" name="Rectangle 4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How should bytes within multi-byte word be ordered in memory?</a:t>
            </a:r>
          </a:p>
          <a:p>
            <a:pPr lvl="1">
              <a:defRPr/>
            </a:pPr>
            <a:r>
              <a:rPr lang="en-US" dirty="0" smtClean="0"/>
              <a:t>Peanut butter or chocolate first?</a:t>
            </a:r>
          </a:p>
          <a:p>
            <a:pPr eaLnBrk="1" hangingPunct="1">
              <a:defRPr/>
            </a:pPr>
            <a:r>
              <a:rPr lang="en-US" dirty="0" smtClean="0"/>
              <a:t>Conventions!</a:t>
            </a:r>
          </a:p>
          <a:p>
            <a:pPr lvl="1" eaLnBrk="1" hangingPunct="1">
              <a:defRPr/>
            </a:pPr>
            <a:r>
              <a:rPr lang="en-US" dirty="0" smtClean="0"/>
              <a:t>Big-endian, Little-endian</a:t>
            </a:r>
          </a:p>
          <a:p>
            <a:pPr lvl="1" eaLnBrk="1" hangingPunct="1">
              <a:defRPr/>
            </a:pPr>
            <a:r>
              <a:rPr lang="en-US" dirty="0" smtClean="0"/>
              <a:t>Based on </a:t>
            </a:r>
            <a:r>
              <a:rPr lang="en-US" dirty="0" err="1" smtClean="0"/>
              <a:t>Guliver</a:t>
            </a:r>
            <a:r>
              <a:rPr lang="en-US" dirty="0" smtClean="0"/>
              <a:t> stories, tribes cut eggs on different sides (big, little)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Byte Ordering Example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Big-Endian </a:t>
            </a:r>
            <a:r>
              <a:rPr lang="en-US" b="0" dirty="0" smtClean="0"/>
              <a:t>(PPC, Internet)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Least significant byte has highest address</a:t>
            </a:r>
          </a:p>
          <a:p>
            <a:pPr eaLnBrk="1" hangingPunct="1">
              <a:defRPr/>
            </a:pPr>
            <a:r>
              <a:rPr lang="en-US" dirty="0" smtClean="0"/>
              <a:t>Little-Endian </a:t>
            </a:r>
            <a:r>
              <a:rPr lang="en-US" b="0" dirty="0" smtClean="0"/>
              <a:t>(x86)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Least significant byte has lowest address</a:t>
            </a:r>
          </a:p>
          <a:p>
            <a:pPr eaLnBrk="1" hangingPunct="1">
              <a:defRPr/>
            </a:pPr>
            <a:r>
              <a:rPr lang="en-US" dirty="0" smtClean="0"/>
              <a:t>Example</a:t>
            </a:r>
          </a:p>
          <a:p>
            <a:pPr lvl="1" eaLnBrk="1" hangingPunct="1">
              <a:defRPr/>
            </a:pPr>
            <a:r>
              <a:rPr lang="en-US" dirty="0" smtClean="0"/>
              <a:t>Variable has 4-byte representation </a:t>
            </a:r>
            <a:r>
              <a:rPr lang="en-US" dirty="0" smtClean="0">
                <a:latin typeface="Courier New" pitchFamily="49" charset="0"/>
              </a:rPr>
              <a:t>0x01234567</a:t>
            </a:r>
          </a:p>
          <a:p>
            <a:pPr lvl="1">
              <a:defRPr/>
            </a:pPr>
            <a:r>
              <a:rPr lang="en-US" dirty="0" smtClean="0"/>
              <a:t>Address of variable is </a:t>
            </a:r>
            <a:r>
              <a:rPr lang="en-US" dirty="0" smtClean="0">
                <a:latin typeface="Courier New" pitchFamily="49" charset="0"/>
              </a:rPr>
              <a:t>0x100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2743200" y="4343400"/>
            <a:ext cx="5486400" cy="609600"/>
            <a:chOff x="1104" y="2928"/>
            <a:chExt cx="3456" cy="384"/>
          </a:xfrm>
        </p:grpSpPr>
        <p:sp>
          <p:nvSpPr>
            <p:cNvPr id="14366" name="Rectangle 5"/>
            <p:cNvSpPr>
              <a:spLocks noChangeArrowheads="1"/>
            </p:cNvSpPr>
            <p:nvPr/>
          </p:nvSpPr>
          <p:spPr bwMode="auto">
            <a:xfrm>
              <a:off x="1968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0x100</a:t>
              </a:r>
            </a:p>
          </p:txBody>
        </p:sp>
        <p:sp>
          <p:nvSpPr>
            <p:cNvPr id="14367" name="Rectangle 6"/>
            <p:cNvSpPr>
              <a:spLocks noChangeArrowheads="1"/>
            </p:cNvSpPr>
            <p:nvPr/>
          </p:nvSpPr>
          <p:spPr bwMode="auto">
            <a:xfrm>
              <a:off x="2400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0x101</a:t>
              </a:r>
            </a:p>
          </p:txBody>
        </p:sp>
        <p:sp>
          <p:nvSpPr>
            <p:cNvPr id="14368" name="Rectangle 7"/>
            <p:cNvSpPr>
              <a:spLocks noChangeArrowheads="1"/>
            </p:cNvSpPr>
            <p:nvPr/>
          </p:nvSpPr>
          <p:spPr bwMode="auto">
            <a:xfrm>
              <a:off x="2832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0x102</a:t>
              </a:r>
            </a:p>
          </p:txBody>
        </p:sp>
        <p:sp>
          <p:nvSpPr>
            <p:cNvPr id="14369" name="Rectangle 8"/>
            <p:cNvSpPr>
              <a:spLocks noChangeArrowheads="1"/>
            </p:cNvSpPr>
            <p:nvPr/>
          </p:nvSpPr>
          <p:spPr bwMode="auto">
            <a:xfrm>
              <a:off x="3264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0x103</a:t>
              </a:r>
            </a:p>
          </p:txBody>
        </p:sp>
        <p:sp>
          <p:nvSpPr>
            <p:cNvPr id="14370" name="Rectangle 9"/>
            <p:cNvSpPr>
              <a:spLocks noChangeArrowheads="1"/>
            </p:cNvSpPr>
            <p:nvPr/>
          </p:nvSpPr>
          <p:spPr bwMode="auto">
            <a:xfrm>
              <a:off x="1104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71" name="Rectangle 10"/>
            <p:cNvSpPr>
              <a:spLocks noChangeArrowheads="1"/>
            </p:cNvSpPr>
            <p:nvPr/>
          </p:nvSpPr>
          <p:spPr bwMode="auto">
            <a:xfrm>
              <a:off x="1536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72" name="Rectangle 11"/>
            <p:cNvSpPr>
              <a:spLocks noChangeArrowheads="1"/>
            </p:cNvSpPr>
            <p:nvPr/>
          </p:nvSpPr>
          <p:spPr bwMode="auto">
            <a:xfrm>
              <a:off x="1968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01</a:t>
              </a:r>
            </a:p>
          </p:txBody>
        </p:sp>
        <p:sp>
          <p:nvSpPr>
            <p:cNvPr id="14373" name="Rectangle 12"/>
            <p:cNvSpPr>
              <a:spLocks noChangeArrowheads="1"/>
            </p:cNvSpPr>
            <p:nvPr/>
          </p:nvSpPr>
          <p:spPr bwMode="auto">
            <a:xfrm>
              <a:off x="2400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23</a:t>
              </a:r>
            </a:p>
          </p:txBody>
        </p:sp>
        <p:sp>
          <p:nvSpPr>
            <p:cNvPr id="14374" name="Rectangle 13"/>
            <p:cNvSpPr>
              <a:spLocks noChangeArrowheads="1"/>
            </p:cNvSpPr>
            <p:nvPr/>
          </p:nvSpPr>
          <p:spPr bwMode="auto">
            <a:xfrm>
              <a:off x="2832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45</a:t>
              </a:r>
            </a:p>
          </p:txBody>
        </p:sp>
        <p:sp>
          <p:nvSpPr>
            <p:cNvPr id="14375" name="Rectangle 14"/>
            <p:cNvSpPr>
              <a:spLocks noChangeArrowheads="1"/>
            </p:cNvSpPr>
            <p:nvPr/>
          </p:nvSpPr>
          <p:spPr bwMode="auto">
            <a:xfrm>
              <a:off x="3264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67</a:t>
              </a:r>
            </a:p>
          </p:txBody>
        </p:sp>
        <p:sp>
          <p:nvSpPr>
            <p:cNvPr id="14376" name="Rectangle 15"/>
            <p:cNvSpPr>
              <a:spLocks noChangeArrowheads="1"/>
            </p:cNvSpPr>
            <p:nvPr/>
          </p:nvSpPr>
          <p:spPr bwMode="auto">
            <a:xfrm>
              <a:off x="3696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77" name="Rectangle 16"/>
            <p:cNvSpPr>
              <a:spLocks noChangeArrowheads="1"/>
            </p:cNvSpPr>
            <p:nvPr/>
          </p:nvSpPr>
          <p:spPr bwMode="auto">
            <a:xfrm>
              <a:off x="4128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743200" y="5202761"/>
            <a:ext cx="5486400" cy="609600"/>
            <a:chOff x="1104" y="3456"/>
            <a:chExt cx="3456" cy="384"/>
          </a:xfrm>
        </p:grpSpPr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1968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0x100</a:t>
              </a:r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2400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0x101</a:t>
              </a:r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2832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0x102</a:t>
              </a:r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3264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0x103</a:t>
              </a:r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1104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1536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1968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67</a:t>
              </a:r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2400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45</a:t>
              </a:r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2832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23</a:t>
              </a:r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3264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01</a:t>
              </a:r>
            </a:p>
          </p:txBody>
        </p: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3696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>
              <a:off x="4128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4342" name="Rectangle 30"/>
          <p:cNvSpPr>
            <a:spLocks noChangeArrowheads="1"/>
          </p:cNvSpPr>
          <p:nvPr/>
        </p:nvSpPr>
        <p:spPr bwMode="auto">
          <a:xfrm>
            <a:off x="914400" y="4627039"/>
            <a:ext cx="1779588" cy="4021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Big </a:t>
            </a:r>
            <a:r>
              <a:rPr lang="en-US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Endian</a:t>
            </a:r>
            <a:endParaRPr 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3" name="Rectangle 31"/>
          <p:cNvSpPr>
            <a:spLocks noChangeArrowheads="1"/>
          </p:cNvSpPr>
          <p:nvPr/>
        </p:nvSpPr>
        <p:spPr bwMode="auto">
          <a:xfrm>
            <a:off x="457200" y="5465239"/>
            <a:ext cx="2209800" cy="4021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Little </a:t>
            </a:r>
            <a:r>
              <a:rPr lang="en-US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Endian</a:t>
            </a:r>
            <a:endParaRPr 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Date Placeholder 4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Byte Ordering Example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Big-Endian </a:t>
            </a:r>
            <a:r>
              <a:rPr lang="en-US" b="0" dirty="0" smtClean="0"/>
              <a:t>(PPC, Internet)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Least significant byte has highest address</a:t>
            </a:r>
          </a:p>
          <a:p>
            <a:pPr eaLnBrk="1" hangingPunct="1">
              <a:defRPr/>
            </a:pPr>
            <a:r>
              <a:rPr lang="en-US" dirty="0" smtClean="0"/>
              <a:t>Little-Endian </a:t>
            </a:r>
            <a:r>
              <a:rPr lang="en-US" b="0" dirty="0" smtClean="0"/>
              <a:t>(x86)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Least significant byte has lowest address</a:t>
            </a:r>
          </a:p>
          <a:p>
            <a:pPr eaLnBrk="1" hangingPunct="1">
              <a:defRPr/>
            </a:pPr>
            <a:r>
              <a:rPr lang="en-US" dirty="0" smtClean="0"/>
              <a:t>Example</a:t>
            </a:r>
          </a:p>
          <a:p>
            <a:pPr lvl="1" eaLnBrk="1" hangingPunct="1">
              <a:defRPr/>
            </a:pPr>
            <a:r>
              <a:rPr lang="en-US" dirty="0" smtClean="0"/>
              <a:t>Variable has 4-byte representation </a:t>
            </a:r>
            <a:r>
              <a:rPr lang="en-US" dirty="0" smtClean="0">
                <a:latin typeface="Courier New" pitchFamily="49" charset="0"/>
              </a:rPr>
              <a:t>0x01234567</a:t>
            </a:r>
          </a:p>
          <a:p>
            <a:pPr lvl="1">
              <a:defRPr/>
            </a:pPr>
            <a:r>
              <a:rPr lang="en-US" dirty="0" smtClean="0"/>
              <a:t>Address of variable is </a:t>
            </a:r>
            <a:r>
              <a:rPr lang="en-US" dirty="0" smtClean="0">
                <a:latin typeface="Courier New" pitchFamily="49" charset="0"/>
              </a:rPr>
              <a:t>0x100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2743200" y="4343400"/>
            <a:ext cx="5486400" cy="609600"/>
            <a:chOff x="1104" y="2928"/>
            <a:chExt cx="3456" cy="384"/>
          </a:xfrm>
        </p:grpSpPr>
        <p:sp>
          <p:nvSpPr>
            <p:cNvPr id="14366" name="Rectangle 5"/>
            <p:cNvSpPr>
              <a:spLocks noChangeArrowheads="1"/>
            </p:cNvSpPr>
            <p:nvPr/>
          </p:nvSpPr>
          <p:spPr bwMode="auto">
            <a:xfrm>
              <a:off x="1968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0x100</a:t>
              </a:r>
            </a:p>
          </p:txBody>
        </p:sp>
        <p:sp>
          <p:nvSpPr>
            <p:cNvPr id="14367" name="Rectangle 6"/>
            <p:cNvSpPr>
              <a:spLocks noChangeArrowheads="1"/>
            </p:cNvSpPr>
            <p:nvPr/>
          </p:nvSpPr>
          <p:spPr bwMode="auto">
            <a:xfrm>
              <a:off x="2400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0x101</a:t>
              </a:r>
            </a:p>
          </p:txBody>
        </p:sp>
        <p:sp>
          <p:nvSpPr>
            <p:cNvPr id="14368" name="Rectangle 7"/>
            <p:cNvSpPr>
              <a:spLocks noChangeArrowheads="1"/>
            </p:cNvSpPr>
            <p:nvPr/>
          </p:nvSpPr>
          <p:spPr bwMode="auto">
            <a:xfrm>
              <a:off x="2832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0x102</a:t>
              </a:r>
            </a:p>
          </p:txBody>
        </p:sp>
        <p:sp>
          <p:nvSpPr>
            <p:cNvPr id="14369" name="Rectangle 8"/>
            <p:cNvSpPr>
              <a:spLocks noChangeArrowheads="1"/>
            </p:cNvSpPr>
            <p:nvPr/>
          </p:nvSpPr>
          <p:spPr bwMode="auto">
            <a:xfrm>
              <a:off x="3264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0x103</a:t>
              </a:r>
            </a:p>
          </p:txBody>
        </p:sp>
        <p:sp>
          <p:nvSpPr>
            <p:cNvPr id="14370" name="Rectangle 9"/>
            <p:cNvSpPr>
              <a:spLocks noChangeArrowheads="1"/>
            </p:cNvSpPr>
            <p:nvPr/>
          </p:nvSpPr>
          <p:spPr bwMode="auto">
            <a:xfrm>
              <a:off x="1104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71" name="Rectangle 10"/>
            <p:cNvSpPr>
              <a:spLocks noChangeArrowheads="1"/>
            </p:cNvSpPr>
            <p:nvPr/>
          </p:nvSpPr>
          <p:spPr bwMode="auto">
            <a:xfrm>
              <a:off x="1536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72" name="Rectangle 11"/>
            <p:cNvSpPr>
              <a:spLocks noChangeArrowheads="1"/>
            </p:cNvSpPr>
            <p:nvPr/>
          </p:nvSpPr>
          <p:spPr bwMode="auto">
            <a:xfrm>
              <a:off x="1968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01</a:t>
              </a:r>
            </a:p>
          </p:txBody>
        </p:sp>
        <p:sp>
          <p:nvSpPr>
            <p:cNvPr id="14373" name="Rectangle 12"/>
            <p:cNvSpPr>
              <a:spLocks noChangeArrowheads="1"/>
            </p:cNvSpPr>
            <p:nvPr/>
          </p:nvSpPr>
          <p:spPr bwMode="auto">
            <a:xfrm>
              <a:off x="2400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23</a:t>
              </a:r>
            </a:p>
          </p:txBody>
        </p:sp>
        <p:sp>
          <p:nvSpPr>
            <p:cNvPr id="14374" name="Rectangle 13"/>
            <p:cNvSpPr>
              <a:spLocks noChangeArrowheads="1"/>
            </p:cNvSpPr>
            <p:nvPr/>
          </p:nvSpPr>
          <p:spPr bwMode="auto">
            <a:xfrm>
              <a:off x="2832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45</a:t>
              </a:r>
            </a:p>
          </p:txBody>
        </p:sp>
        <p:sp>
          <p:nvSpPr>
            <p:cNvPr id="14375" name="Rectangle 14"/>
            <p:cNvSpPr>
              <a:spLocks noChangeArrowheads="1"/>
            </p:cNvSpPr>
            <p:nvPr/>
          </p:nvSpPr>
          <p:spPr bwMode="auto">
            <a:xfrm>
              <a:off x="3264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67</a:t>
              </a:r>
            </a:p>
          </p:txBody>
        </p:sp>
        <p:sp>
          <p:nvSpPr>
            <p:cNvPr id="14376" name="Rectangle 15"/>
            <p:cNvSpPr>
              <a:spLocks noChangeArrowheads="1"/>
            </p:cNvSpPr>
            <p:nvPr/>
          </p:nvSpPr>
          <p:spPr bwMode="auto">
            <a:xfrm>
              <a:off x="3696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77" name="Rectangle 16"/>
            <p:cNvSpPr>
              <a:spLocks noChangeArrowheads="1"/>
            </p:cNvSpPr>
            <p:nvPr/>
          </p:nvSpPr>
          <p:spPr bwMode="auto">
            <a:xfrm>
              <a:off x="4128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743200" y="5202761"/>
            <a:ext cx="5486400" cy="609600"/>
            <a:chOff x="1104" y="3456"/>
            <a:chExt cx="3456" cy="384"/>
          </a:xfrm>
        </p:grpSpPr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1968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0x100</a:t>
              </a:r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2400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0x101</a:t>
              </a:r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2832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0x102</a:t>
              </a:r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3264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0x103</a:t>
              </a:r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1104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1536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1968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67</a:t>
              </a:r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2400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45</a:t>
              </a:r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2832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23</a:t>
              </a:r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3264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01</a:t>
              </a:r>
            </a:p>
          </p:txBody>
        </p: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3696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>
              <a:off x="4128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4342" name="Rectangle 30"/>
          <p:cNvSpPr>
            <a:spLocks noChangeArrowheads="1"/>
          </p:cNvSpPr>
          <p:nvPr/>
        </p:nvSpPr>
        <p:spPr bwMode="auto">
          <a:xfrm>
            <a:off x="914400" y="4627039"/>
            <a:ext cx="1779588" cy="4021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Big </a:t>
            </a:r>
            <a:r>
              <a:rPr lang="en-US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Endian</a:t>
            </a:r>
            <a:endParaRPr 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3" name="Rectangle 31"/>
          <p:cNvSpPr>
            <a:spLocks noChangeArrowheads="1"/>
          </p:cNvSpPr>
          <p:nvPr/>
        </p:nvSpPr>
        <p:spPr bwMode="auto">
          <a:xfrm>
            <a:off x="457200" y="5465239"/>
            <a:ext cx="2209800" cy="4021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Little </a:t>
            </a:r>
            <a:r>
              <a:rPr lang="en-US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Endian</a:t>
            </a:r>
            <a:endParaRPr 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4114800" y="4648200"/>
            <a:ext cx="2743200" cy="304800"/>
            <a:chOff x="1968" y="3120"/>
            <a:chExt cx="1728" cy="192"/>
          </a:xfrm>
        </p:grpSpPr>
        <p:sp>
          <p:nvSpPr>
            <p:cNvPr id="14350" name="Rectangle 41"/>
            <p:cNvSpPr>
              <a:spLocks noChangeArrowheads="1"/>
            </p:cNvSpPr>
            <p:nvPr/>
          </p:nvSpPr>
          <p:spPr bwMode="auto">
            <a:xfrm>
              <a:off x="1968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01</a:t>
              </a:r>
            </a:p>
          </p:txBody>
        </p:sp>
        <p:sp>
          <p:nvSpPr>
            <p:cNvPr id="14351" name="Rectangle 42"/>
            <p:cNvSpPr>
              <a:spLocks noChangeArrowheads="1"/>
            </p:cNvSpPr>
            <p:nvPr/>
          </p:nvSpPr>
          <p:spPr bwMode="auto">
            <a:xfrm>
              <a:off x="2400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23</a:t>
              </a:r>
            </a:p>
          </p:txBody>
        </p:sp>
        <p:sp>
          <p:nvSpPr>
            <p:cNvPr id="14352" name="Rectangle 43"/>
            <p:cNvSpPr>
              <a:spLocks noChangeArrowheads="1"/>
            </p:cNvSpPr>
            <p:nvPr/>
          </p:nvSpPr>
          <p:spPr bwMode="auto">
            <a:xfrm>
              <a:off x="2832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45</a:t>
              </a:r>
            </a:p>
          </p:txBody>
        </p:sp>
        <p:sp>
          <p:nvSpPr>
            <p:cNvPr id="14353" name="Rectangle 44"/>
            <p:cNvSpPr>
              <a:spLocks noChangeArrowheads="1"/>
            </p:cNvSpPr>
            <p:nvPr/>
          </p:nvSpPr>
          <p:spPr bwMode="auto">
            <a:xfrm>
              <a:off x="3264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67</a:t>
              </a:r>
            </a:p>
          </p:txBody>
        </p:sp>
      </p:grpSp>
      <p:sp>
        <p:nvSpPr>
          <p:cNvPr id="42" name="Date Placeholder 4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104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Byte Ordering Example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Big-Endian </a:t>
            </a:r>
            <a:r>
              <a:rPr lang="en-US" b="0" dirty="0" smtClean="0"/>
              <a:t>(PPC, Sun, Internet)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Least significant byte has highest address</a:t>
            </a:r>
          </a:p>
          <a:p>
            <a:pPr eaLnBrk="1" hangingPunct="1">
              <a:defRPr/>
            </a:pPr>
            <a:r>
              <a:rPr lang="en-US" dirty="0" smtClean="0"/>
              <a:t>Little-Endian </a:t>
            </a:r>
            <a:r>
              <a:rPr lang="en-US" b="0" dirty="0" smtClean="0"/>
              <a:t>(x86)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Least significant byte has lowest address</a:t>
            </a:r>
          </a:p>
          <a:p>
            <a:pPr eaLnBrk="1" hangingPunct="1">
              <a:defRPr/>
            </a:pPr>
            <a:r>
              <a:rPr lang="en-US" dirty="0" smtClean="0"/>
              <a:t>Example</a:t>
            </a:r>
          </a:p>
          <a:p>
            <a:pPr lvl="1" eaLnBrk="1" hangingPunct="1">
              <a:defRPr/>
            </a:pPr>
            <a:r>
              <a:rPr lang="en-US" dirty="0" smtClean="0"/>
              <a:t>Variable has 4-byte representation </a:t>
            </a:r>
            <a:r>
              <a:rPr lang="en-US" dirty="0" smtClean="0">
                <a:latin typeface="Courier New" pitchFamily="49" charset="0"/>
              </a:rPr>
              <a:t>0x01234567</a:t>
            </a:r>
          </a:p>
          <a:p>
            <a:pPr lvl="1">
              <a:defRPr/>
            </a:pPr>
            <a:r>
              <a:rPr lang="en-US" dirty="0" smtClean="0"/>
              <a:t>Address of variable is </a:t>
            </a:r>
            <a:r>
              <a:rPr lang="en-US" dirty="0" smtClean="0">
                <a:latin typeface="Courier New" pitchFamily="49" charset="0"/>
              </a:rPr>
              <a:t>0x100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2743200" y="4343400"/>
            <a:ext cx="5486400" cy="609600"/>
            <a:chOff x="1104" y="2928"/>
            <a:chExt cx="3456" cy="384"/>
          </a:xfrm>
        </p:grpSpPr>
        <p:sp>
          <p:nvSpPr>
            <p:cNvPr id="14366" name="Rectangle 5"/>
            <p:cNvSpPr>
              <a:spLocks noChangeArrowheads="1"/>
            </p:cNvSpPr>
            <p:nvPr/>
          </p:nvSpPr>
          <p:spPr bwMode="auto">
            <a:xfrm>
              <a:off x="1968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0x100</a:t>
              </a:r>
            </a:p>
          </p:txBody>
        </p:sp>
        <p:sp>
          <p:nvSpPr>
            <p:cNvPr id="14367" name="Rectangle 6"/>
            <p:cNvSpPr>
              <a:spLocks noChangeArrowheads="1"/>
            </p:cNvSpPr>
            <p:nvPr/>
          </p:nvSpPr>
          <p:spPr bwMode="auto">
            <a:xfrm>
              <a:off x="2400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0x101</a:t>
              </a:r>
            </a:p>
          </p:txBody>
        </p:sp>
        <p:sp>
          <p:nvSpPr>
            <p:cNvPr id="14368" name="Rectangle 7"/>
            <p:cNvSpPr>
              <a:spLocks noChangeArrowheads="1"/>
            </p:cNvSpPr>
            <p:nvPr/>
          </p:nvSpPr>
          <p:spPr bwMode="auto">
            <a:xfrm>
              <a:off x="2832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0x102</a:t>
              </a:r>
            </a:p>
          </p:txBody>
        </p:sp>
        <p:sp>
          <p:nvSpPr>
            <p:cNvPr id="14369" name="Rectangle 8"/>
            <p:cNvSpPr>
              <a:spLocks noChangeArrowheads="1"/>
            </p:cNvSpPr>
            <p:nvPr/>
          </p:nvSpPr>
          <p:spPr bwMode="auto">
            <a:xfrm>
              <a:off x="3264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0x103</a:t>
              </a:r>
            </a:p>
          </p:txBody>
        </p:sp>
        <p:sp>
          <p:nvSpPr>
            <p:cNvPr id="14370" name="Rectangle 9"/>
            <p:cNvSpPr>
              <a:spLocks noChangeArrowheads="1"/>
            </p:cNvSpPr>
            <p:nvPr/>
          </p:nvSpPr>
          <p:spPr bwMode="auto">
            <a:xfrm>
              <a:off x="1104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71" name="Rectangle 10"/>
            <p:cNvSpPr>
              <a:spLocks noChangeArrowheads="1"/>
            </p:cNvSpPr>
            <p:nvPr/>
          </p:nvSpPr>
          <p:spPr bwMode="auto">
            <a:xfrm>
              <a:off x="1536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72" name="Rectangle 11"/>
            <p:cNvSpPr>
              <a:spLocks noChangeArrowheads="1"/>
            </p:cNvSpPr>
            <p:nvPr/>
          </p:nvSpPr>
          <p:spPr bwMode="auto">
            <a:xfrm>
              <a:off x="1968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01</a:t>
              </a:r>
            </a:p>
          </p:txBody>
        </p:sp>
        <p:sp>
          <p:nvSpPr>
            <p:cNvPr id="14373" name="Rectangle 12"/>
            <p:cNvSpPr>
              <a:spLocks noChangeArrowheads="1"/>
            </p:cNvSpPr>
            <p:nvPr/>
          </p:nvSpPr>
          <p:spPr bwMode="auto">
            <a:xfrm>
              <a:off x="2400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23</a:t>
              </a:r>
            </a:p>
          </p:txBody>
        </p:sp>
        <p:sp>
          <p:nvSpPr>
            <p:cNvPr id="14374" name="Rectangle 13"/>
            <p:cNvSpPr>
              <a:spLocks noChangeArrowheads="1"/>
            </p:cNvSpPr>
            <p:nvPr/>
          </p:nvSpPr>
          <p:spPr bwMode="auto">
            <a:xfrm>
              <a:off x="2832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45</a:t>
              </a:r>
            </a:p>
          </p:txBody>
        </p:sp>
        <p:sp>
          <p:nvSpPr>
            <p:cNvPr id="14375" name="Rectangle 14"/>
            <p:cNvSpPr>
              <a:spLocks noChangeArrowheads="1"/>
            </p:cNvSpPr>
            <p:nvPr/>
          </p:nvSpPr>
          <p:spPr bwMode="auto">
            <a:xfrm>
              <a:off x="3264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67</a:t>
              </a:r>
            </a:p>
          </p:txBody>
        </p:sp>
        <p:sp>
          <p:nvSpPr>
            <p:cNvPr id="14376" name="Rectangle 15"/>
            <p:cNvSpPr>
              <a:spLocks noChangeArrowheads="1"/>
            </p:cNvSpPr>
            <p:nvPr/>
          </p:nvSpPr>
          <p:spPr bwMode="auto">
            <a:xfrm>
              <a:off x="3696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77" name="Rectangle 16"/>
            <p:cNvSpPr>
              <a:spLocks noChangeArrowheads="1"/>
            </p:cNvSpPr>
            <p:nvPr/>
          </p:nvSpPr>
          <p:spPr bwMode="auto">
            <a:xfrm>
              <a:off x="4128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743200" y="5202761"/>
            <a:ext cx="5486400" cy="609600"/>
            <a:chOff x="1104" y="3456"/>
            <a:chExt cx="3456" cy="384"/>
          </a:xfrm>
        </p:grpSpPr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1968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0x100</a:t>
              </a:r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2400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0x101</a:t>
              </a:r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2832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0x102</a:t>
              </a:r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3264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alibri" pitchFamily="34" charset="0"/>
                  <a:cs typeface="Calibri" pitchFamily="34" charset="0"/>
                </a:rPr>
                <a:t>0x103</a:t>
              </a:r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1104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1536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1968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67</a:t>
              </a:r>
            </a:p>
          </p:txBody>
        </p:sp>
        <p:sp>
          <p:nvSpPr>
            <p:cNvPr id="14361" name="Rectangle 25"/>
            <p:cNvSpPr>
              <a:spLocks noChangeArrowheads="1"/>
            </p:cNvSpPr>
            <p:nvPr/>
          </p:nvSpPr>
          <p:spPr bwMode="auto">
            <a:xfrm>
              <a:off x="2400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45</a:t>
              </a:r>
            </a:p>
          </p:txBody>
        </p:sp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2832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23</a:t>
              </a:r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3264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01</a:t>
              </a:r>
            </a:p>
          </p:txBody>
        </p: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3696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>
              <a:off x="4128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4342" name="Rectangle 30"/>
          <p:cNvSpPr>
            <a:spLocks noChangeArrowheads="1"/>
          </p:cNvSpPr>
          <p:nvPr/>
        </p:nvSpPr>
        <p:spPr bwMode="auto">
          <a:xfrm>
            <a:off x="914400" y="4627039"/>
            <a:ext cx="1779588" cy="4021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Big </a:t>
            </a:r>
            <a:r>
              <a:rPr lang="en-US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Endian</a:t>
            </a:r>
            <a:endParaRPr 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3" name="Rectangle 31"/>
          <p:cNvSpPr>
            <a:spLocks noChangeArrowheads="1"/>
          </p:cNvSpPr>
          <p:nvPr/>
        </p:nvSpPr>
        <p:spPr bwMode="auto">
          <a:xfrm>
            <a:off x="457200" y="5465239"/>
            <a:ext cx="2209800" cy="4021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Little </a:t>
            </a:r>
            <a:r>
              <a:rPr lang="en-US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Endian</a:t>
            </a:r>
            <a:endParaRPr 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4114800" y="4648200"/>
            <a:ext cx="2743200" cy="304800"/>
            <a:chOff x="1968" y="3120"/>
            <a:chExt cx="1728" cy="192"/>
          </a:xfrm>
        </p:grpSpPr>
        <p:sp>
          <p:nvSpPr>
            <p:cNvPr id="14350" name="Rectangle 41"/>
            <p:cNvSpPr>
              <a:spLocks noChangeArrowheads="1"/>
            </p:cNvSpPr>
            <p:nvPr/>
          </p:nvSpPr>
          <p:spPr bwMode="auto">
            <a:xfrm>
              <a:off x="1968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01</a:t>
              </a:r>
            </a:p>
          </p:txBody>
        </p:sp>
        <p:sp>
          <p:nvSpPr>
            <p:cNvPr id="14351" name="Rectangle 42"/>
            <p:cNvSpPr>
              <a:spLocks noChangeArrowheads="1"/>
            </p:cNvSpPr>
            <p:nvPr/>
          </p:nvSpPr>
          <p:spPr bwMode="auto">
            <a:xfrm>
              <a:off x="2400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23</a:t>
              </a:r>
            </a:p>
          </p:txBody>
        </p:sp>
        <p:sp>
          <p:nvSpPr>
            <p:cNvPr id="14352" name="Rectangle 43"/>
            <p:cNvSpPr>
              <a:spLocks noChangeArrowheads="1"/>
            </p:cNvSpPr>
            <p:nvPr/>
          </p:nvSpPr>
          <p:spPr bwMode="auto">
            <a:xfrm>
              <a:off x="2832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45</a:t>
              </a:r>
            </a:p>
          </p:txBody>
        </p:sp>
        <p:sp>
          <p:nvSpPr>
            <p:cNvPr id="14353" name="Rectangle 44"/>
            <p:cNvSpPr>
              <a:spLocks noChangeArrowheads="1"/>
            </p:cNvSpPr>
            <p:nvPr/>
          </p:nvSpPr>
          <p:spPr bwMode="auto">
            <a:xfrm>
              <a:off x="3264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67</a:t>
              </a:r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4114800" y="5507561"/>
            <a:ext cx="2743200" cy="304800"/>
            <a:chOff x="1968" y="3648"/>
            <a:chExt cx="1728" cy="192"/>
          </a:xfrm>
        </p:grpSpPr>
        <p:sp>
          <p:nvSpPr>
            <p:cNvPr id="14346" name="Rectangle 45"/>
            <p:cNvSpPr>
              <a:spLocks noChangeArrowheads="1"/>
            </p:cNvSpPr>
            <p:nvPr/>
          </p:nvSpPr>
          <p:spPr bwMode="auto">
            <a:xfrm>
              <a:off x="1968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67</a:t>
              </a:r>
            </a:p>
          </p:txBody>
        </p:sp>
        <p:sp>
          <p:nvSpPr>
            <p:cNvPr id="14347" name="Rectangle 46"/>
            <p:cNvSpPr>
              <a:spLocks noChangeArrowheads="1"/>
            </p:cNvSpPr>
            <p:nvPr/>
          </p:nvSpPr>
          <p:spPr bwMode="auto">
            <a:xfrm>
              <a:off x="2400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45</a:t>
              </a:r>
            </a:p>
          </p:txBody>
        </p:sp>
        <p:sp>
          <p:nvSpPr>
            <p:cNvPr id="14348" name="Rectangle 47"/>
            <p:cNvSpPr>
              <a:spLocks noChangeArrowheads="1"/>
            </p:cNvSpPr>
            <p:nvPr/>
          </p:nvSpPr>
          <p:spPr bwMode="auto">
            <a:xfrm>
              <a:off x="2832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23</a:t>
              </a:r>
            </a:p>
          </p:txBody>
        </p:sp>
        <p:sp>
          <p:nvSpPr>
            <p:cNvPr id="14349" name="Rectangle 48"/>
            <p:cNvSpPr>
              <a:spLocks noChangeArrowheads="1"/>
            </p:cNvSpPr>
            <p:nvPr/>
          </p:nvSpPr>
          <p:spPr bwMode="auto">
            <a:xfrm>
              <a:off x="3264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>
                  <a:latin typeface="Calibri" pitchFamily="34" charset="0"/>
                  <a:cs typeface="Calibri" pitchFamily="34" charset="0"/>
                </a:rPr>
                <a:t>01</a:t>
              </a:r>
            </a:p>
          </p:txBody>
        </p:sp>
      </p:grpSp>
      <p:sp>
        <p:nvSpPr>
          <p:cNvPr id="42" name="Date Placeholder 4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104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Reading Byte-Reversed Listings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5657850" algn="r"/>
              </a:tabLst>
              <a:defRPr/>
            </a:pPr>
            <a:r>
              <a:rPr lang="en-US" dirty="0" smtClean="0"/>
              <a:t>Disassembly</a:t>
            </a:r>
          </a:p>
          <a:p>
            <a:pPr lvl="1" eaLnBrk="1" hangingPunct="1">
              <a:tabLst>
                <a:tab pos="5657850" algn="r"/>
              </a:tabLst>
              <a:defRPr/>
            </a:pPr>
            <a:r>
              <a:rPr lang="en-US" dirty="0" smtClean="0"/>
              <a:t>Text representation of binary machine code</a:t>
            </a:r>
          </a:p>
          <a:p>
            <a:pPr lvl="1" eaLnBrk="1" hangingPunct="1">
              <a:tabLst>
                <a:tab pos="5657850" algn="r"/>
              </a:tabLst>
              <a:defRPr/>
            </a:pPr>
            <a:r>
              <a:rPr lang="en-US" dirty="0" smtClean="0"/>
              <a:t>Generated by program that reads the machine code</a:t>
            </a:r>
          </a:p>
          <a:p>
            <a:pPr eaLnBrk="1" hangingPunct="1">
              <a:tabLst>
                <a:tab pos="5657850" algn="r"/>
              </a:tabLst>
              <a:defRPr/>
            </a:pPr>
            <a:r>
              <a:rPr lang="en-US" dirty="0" smtClean="0"/>
              <a:t>Example instruction in memory </a:t>
            </a:r>
          </a:p>
          <a:p>
            <a:pPr lvl="1">
              <a:tabLst>
                <a:tab pos="5657850" algn="r"/>
              </a:tabLst>
              <a:defRPr/>
            </a:pPr>
            <a:r>
              <a:rPr lang="en-US" dirty="0" smtClean="0"/>
              <a:t>add value 0x12ab to register ‘</a:t>
            </a:r>
            <a:r>
              <a:rPr lang="en-US" dirty="0" err="1" smtClean="0"/>
              <a:t>ebx</a:t>
            </a:r>
            <a:r>
              <a:rPr lang="en-US" dirty="0" smtClean="0"/>
              <a:t>’ </a:t>
            </a:r>
            <a:r>
              <a:rPr lang="en-US" i="1" dirty="0" smtClean="0"/>
              <a:t>(a special location in CPU’s memory)</a:t>
            </a:r>
          </a:p>
          <a:p>
            <a:pPr lvl="1" eaLnBrk="1" hangingPunct="1">
              <a:tabLst>
                <a:tab pos="5657850" algn="r"/>
              </a:tabLst>
              <a:defRPr/>
            </a:pPr>
            <a:endParaRPr lang="en-US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3436203"/>
            <a:ext cx="8153400" cy="830997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</p:spPr>
        <p:txBody>
          <a:bodyPr wrap="square" lIns="45720" rIns="45720">
            <a:spAutoFit/>
          </a:bodyPr>
          <a:lstStyle/>
          <a:p>
            <a:pPr>
              <a:lnSpc>
                <a:spcPct val="100000"/>
              </a:lnSpc>
              <a:tabLst>
                <a:tab pos="1658938" algn="l"/>
                <a:tab pos="4748213" algn="l"/>
              </a:tabLst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latin typeface="Helvetica" pitchFamily="34" charset="0"/>
              </a:rPr>
              <a:t>Address	Instruction Code	Assembly Rendition</a:t>
            </a:r>
          </a:p>
          <a:p>
            <a:pPr>
              <a:lnSpc>
                <a:spcPct val="100000"/>
              </a:lnSpc>
              <a:tabLst>
                <a:tab pos="1658938" algn="l"/>
                <a:tab pos="4748213" algn="l"/>
              </a:tabLst>
            </a:pPr>
            <a:r>
              <a:rPr lang="en-US" dirty="0" smtClean="0"/>
              <a:t>8048366</a:t>
            </a:r>
            <a:r>
              <a:rPr lang="en-US" dirty="0"/>
              <a:t>:	81 c3 </a:t>
            </a:r>
            <a:r>
              <a:rPr lang="en-US" dirty="0" err="1"/>
              <a:t>ab</a:t>
            </a:r>
            <a:r>
              <a:rPr lang="en-US" dirty="0"/>
              <a:t> 12 00 00    	add    $0x12ab,%</a:t>
            </a:r>
            <a:r>
              <a:rPr lang="en-US" dirty="0" smtClean="0"/>
              <a:t>ebx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Reading Byte-Reversed Listings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5657850" algn="r"/>
              </a:tabLst>
              <a:defRPr/>
            </a:pPr>
            <a:r>
              <a:rPr lang="en-US" dirty="0" smtClean="0"/>
              <a:t>Disassembly</a:t>
            </a:r>
          </a:p>
          <a:p>
            <a:pPr lvl="1" eaLnBrk="1" hangingPunct="1">
              <a:tabLst>
                <a:tab pos="5657850" algn="r"/>
              </a:tabLst>
              <a:defRPr/>
            </a:pPr>
            <a:r>
              <a:rPr lang="en-US" dirty="0" smtClean="0"/>
              <a:t>Text representation of binary machine code</a:t>
            </a:r>
          </a:p>
          <a:p>
            <a:pPr lvl="1" eaLnBrk="1" hangingPunct="1">
              <a:tabLst>
                <a:tab pos="5657850" algn="r"/>
              </a:tabLst>
              <a:defRPr/>
            </a:pPr>
            <a:r>
              <a:rPr lang="en-US" dirty="0" smtClean="0"/>
              <a:t>Generated by program that reads the machine code</a:t>
            </a:r>
          </a:p>
          <a:p>
            <a:pPr eaLnBrk="1" hangingPunct="1">
              <a:tabLst>
                <a:tab pos="5657850" algn="r"/>
              </a:tabLst>
              <a:defRPr/>
            </a:pPr>
            <a:r>
              <a:rPr lang="en-US" dirty="0" smtClean="0"/>
              <a:t>Example instruction in memory </a:t>
            </a:r>
          </a:p>
          <a:p>
            <a:pPr lvl="1">
              <a:tabLst>
                <a:tab pos="5657850" algn="r"/>
              </a:tabLst>
              <a:defRPr/>
            </a:pPr>
            <a:r>
              <a:rPr lang="en-US" dirty="0" smtClean="0"/>
              <a:t>add value 0x12ab to register ‘</a:t>
            </a:r>
            <a:r>
              <a:rPr lang="en-US" dirty="0" err="1" smtClean="0"/>
              <a:t>ebx</a:t>
            </a:r>
            <a:r>
              <a:rPr lang="en-US" dirty="0" smtClean="0"/>
              <a:t>’ </a:t>
            </a:r>
            <a:r>
              <a:rPr lang="en-US" i="1" dirty="0" smtClean="0"/>
              <a:t>(a special location in CPU’s memory)</a:t>
            </a:r>
          </a:p>
          <a:p>
            <a:pPr lvl="1" eaLnBrk="1" hangingPunct="1">
              <a:tabLst>
                <a:tab pos="5657850" algn="r"/>
              </a:tabLst>
              <a:defRPr/>
            </a:pPr>
            <a:endParaRPr lang="en-US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3436203"/>
            <a:ext cx="8153400" cy="830997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</p:spPr>
        <p:txBody>
          <a:bodyPr wrap="square" lIns="45720" rIns="45720">
            <a:spAutoFit/>
          </a:bodyPr>
          <a:lstStyle/>
          <a:p>
            <a:pPr>
              <a:lnSpc>
                <a:spcPct val="100000"/>
              </a:lnSpc>
              <a:tabLst>
                <a:tab pos="1658938" algn="l"/>
                <a:tab pos="4748213" algn="l"/>
              </a:tabLst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  <a:latin typeface="Helvetica" pitchFamily="34" charset="0"/>
              </a:rPr>
              <a:t>Address	Instruction Code	Assembly Rendition</a:t>
            </a:r>
          </a:p>
          <a:p>
            <a:pPr>
              <a:lnSpc>
                <a:spcPct val="100000"/>
              </a:lnSpc>
              <a:tabLst>
                <a:tab pos="1658938" algn="l"/>
                <a:tab pos="4748213" algn="l"/>
              </a:tabLst>
            </a:pPr>
            <a:r>
              <a:rPr lang="en-US" dirty="0" smtClean="0"/>
              <a:t>8048366</a:t>
            </a:r>
            <a:r>
              <a:rPr lang="en-US" dirty="0"/>
              <a:t>:	81 c3 </a:t>
            </a:r>
            <a:r>
              <a:rPr lang="en-US" dirty="0" err="1"/>
              <a:t>ab</a:t>
            </a:r>
            <a:r>
              <a:rPr lang="en-US" dirty="0"/>
              <a:t> 12 00 00    	add    $0x12ab,%</a:t>
            </a:r>
            <a:r>
              <a:rPr lang="en-US" dirty="0" smtClean="0"/>
              <a:t>ebx</a:t>
            </a:r>
            <a:endParaRPr lang="en-US" dirty="0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H="1">
            <a:off x="5867400" y="4190999"/>
            <a:ext cx="609600" cy="981075"/>
          </a:xfrm>
          <a:prstGeom prst="line">
            <a:avLst/>
          </a:prstGeom>
          <a:noFill/>
          <a:ln w="31750">
            <a:solidFill>
              <a:srgbClr val="FF5050"/>
            </a:solidFill>
            <a:round/>
            <a:headEnd/>
            <a:tailEnd type="arrow" w="lg" len="lg"/>
          </a:ln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819400" y="4191000"/>
            <a:ext cx="2057400" cy="2378075"/>
            <a:chOff x="1872" y="2448"/>
            <a:chExt cx="1512" cy="1350"/>
          </a:xfrm>
        </p:grpSpPr>
        <p:sp>
          <p:nvSpPr>
            <p:cNvPr id="15368" name="AutoShape 7"/>
            <p:cNvSpPr>
              <a:spLocks/>
            </p:cNvSpPr>
            <p:nvPr/>
          </p:nvSpPr>
          <p:spPr bwMode="auto">
            <a:xfrm rot="-5400000">
              <a:off x="2352" y="1968"/>
              <a:ext cx="48" cy="1008"/>
            </a:xfrm>
            <a:prstGeom prst="leftBrace">
              <a:avLst>
                <a:gd name="adj1" fmla="val 175000"/>
                <a:gd name="adj2" fmla="val 50000"/>
              </a:avLst>
            </a:prstGeom>
            <a:noFill/>
            <a:ln w="31750">
              <a:solidFill>
                <a:srgbClr val="FF5050"/>
              </a:solidFill>
              <a:round/>
              <a:headEnd/>
              <a:tailEnd type="none" w="sm" len="sm"/>
            </a:ln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15369" name="Line 8"/>
            <p:cNvSpPr>
              <a:spLocks noChangeShapeType="1"/>
            </p:cNvSpPr>
            <p:nvPr/>
          </p:nvSpPr>
          <p:spPr bwMode="auto">
            <a:xfrm flipH="1" flipV="1">
              <a:off x="2400" y="2496"/>
              <a:ext cx="984" cy="1302"/>
            </a:xfrm>
            <a:prstGeom prst="line">
              <a:avLst/>
            </a:prstGeom>
            <a:noFill/>
            <a:ln w="31750">
              <a:solidFill>
                <a:srgbClr val="FF5050"/>
              </a:solidFill>
              <a:round/>
              <a:headEnd/>
              <a:tailEnd type="arrow" w="lg" len="lg"/>
            </a:ln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455613" y="4714875"/>
            <a:ext cx="830738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5657850" algn="r"/>
              </a:tabLst>
              <a:defRPr/>
            </a:pPr>
            <a:r>
              <a:rPr lang="en-US" sz="2400" dirty="0">
                <a:solidFill>
                  <a:schemeClr val="tx2"/>
                </a:solidFill>
                <a:latin typeface="Calibri"/>
                <a:cs typeface="Calibri"/>
              </a:rPr>
              <a:t>Deciphering</a:t>
            </a:r>
            <a:r>
              <a:rPr lang="en-US" sz="2400" dirty="0" smtClean="0">
                <a:solidFill>
                  <a:schemeClr val="tx2"/>
                </a:solidFill>
                <a:latin typeface="Calibri"/>
                <a:cs typeface="Calibri"/>
              </a:rPr>
              <a:t> numbers</a:t>
            </a:r>
            <a:endParaRPr lang="en-US" sz="2400" dirty="0">
              <a:solidFill>
                <a:schemeClr val="tx2"/>
              </a:solidFill>
              <a:latin typeface="Calibri"/>
              <a:cs typeface="Calibri"/>
            </a:endParaRPr>
          </a:p>
          <a:p>
            <a:pPr marL="744538" lvl="1" indent="-24606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657850" algn="r"/>
              </a:tabLst>
              <a:defRPr/>
            </a:pPr>
            <a:r>
              <a:rPr lang="en-US" sz="2000" dirty="0">
                <a:latin typeface="Calibri"/>
                <a:cs typeface="Calibri"/>
              </a:rPr>
              <a:t>Value: 	0x12ab</a:t>
            </a:r>
          </a:p>
          <a:p>
            <a:pPr marL="744538" lvl="1" indent="-24606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657850" algn="r"/>
              </a:tabLst>
              <a:defRPr/>
            </a:pPr>
            <a:r>
              <a:rPr lang="en-US" sz="2000" dirty="0">
                <a:latin typeface="Calibri"/>
                <a:cs typeface="Calibri"/>
              </a:rPr>
              <a:t>Pad to 32 bits: 	0x000012ab</a:t>
            </a:r>
          </a:p>
          <a:p>
            <a:pPr marL="744538" lvl="1" indent="-24606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657850" algn="r"/>
              </a:tabLst>
              <a:defRPr/>
            </a:pPr>
            <a:r>
              <a:rPr lang="en-US" sz="2000" dirty="0">
                <a:latin typeface="Calibri"/>
                <a:cs typeface="Calibri"/>
              </a:rPr>
              <a:t>Split into bytes: 	00 00 12 </a:t>
            </a:r>
            <a:r>
              <a:rPr lang="en-US" sz="2000" dirty="0" err="1">
                <a:latin typeface="Calibri"/>
                <a:cs typeface="Calibri"/>
              </a:rPr>
              <a:t>ab</a:t>
            </a:r>
            <a:endParaRPr lang="en-US" sz="2000" dirty="0">
              <a:latin typeface="Calibri"/>
              <a:cs typeface="Calibri"/>
            </a:endParaRPr>
          </a:p>
          <a:p>
            <a:pPr marL="744538" lvl="1" indent="-24606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657850" algn="r"/>
              </a:tabLst>
              <a:defRPr/>
            </a:pPr>
            <a:r>
              <a:rPr lang="en-US" sz="2000" dirty="0" smtClean="0">
                <a:latin typeface="Calibri"/>
                <a:cs typeface="Calibri"/>
              </a:rPr>
              <a:t>Reverse (little-endian): 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err="1">
                <a:latin typeface="Calibri"/>
                <a:cs typeface="Calibri"/>
              </a:rPr>
              <a:t>ab</a:t>
            </a:r>
            <a:r>
              <a:rPr lang="en-US" sz="2000" dirty="0">
                <a:latin typeface="Calibri"/>
                <a:cs typeface="Calibri"/>
              </a:rPr>
              <a:t> 12 00 00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629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animBg="1"/>
      <p:bldP spid="48138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Addresses and Pointers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94725" cy="4972050"/>
          </a:xfrm>
        </p:spPr>
        <p:txBody>
          <a:bodyPr/>
          <a:lstStyle/>
          <a:p>
            <a:r>
              <a:rPr lang="en-US" dirty="0" smtClean="0"/>
              <a:t>Pointer declarations use *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 </a:t>
            </a:r>
            <a:r>
              <a:rPr lang="en-US" dirty="0" err="1" smtClean="0"/>
              <a:t>ptr</a:t>
            </a:r>
            <a:r>
              <a:rPr lang="en-US" dirty="0" smtClean="0"/>
              <a:t>;  </a:t>
            </a:r>
            <a:r>
              <a:rPr lang="en-US" dirty="0" err="1" smtClean="0"/>
              <a:t>int</a:t>
            </a:r>
            <a:r>
              <a:rPr lang="en-US" dirty="0" smtClean="0"/>
              <a:t> x, y;   </a:t>
            </a:r>
            <a:r>
              <a:rPr lang="en-US" dirty="0" err="1" smtClean="0"/>
              <a:t>ptr</a:t>
            </a:r>
            <a:r>
              <a:rPr lang="en-US" dirty="0" smtClean="0"/>
              <a:t> = &amp;</a:t>
            </a:r>
            <a:r>
              <a:rPr lang="en-US" dirty="0" err="1" smtClean="0"/>
              <a:t>x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Declares a variable </a:t>
            </a:r>
            <a:r>
              <a:rPr lang="en-US" dirty="0" err="1" smtClean="0"/>
              <a:t>ptr</a:t>
            </a:r>
            <a:r>
              <a:rPr lang="en-US" dirty="0" smtClean="0"/>
              <a:t> that is a pointer to a data item that is an integer</a:t>
            </a:r>
          </a:p>
          <a:p>
            <a:pPr lvl="1"/>
            <a:r>
              <a:rPr lang="en-US" dirty="0" smtClean="0"/>
              <a:t>Declares integer values named x and y</a:t>
            </a:r>
          </a:p>
          <a:p>
            <a:pPr lvl="1"/>
            <a:r>
              <a:rPr lang="en-US" dirty="0" smtClean="0"/>
              <a:t>Assigns </a:t>
            </a:r>
            <a:r>
              <a:rPr lang="en-US" dirty="0" err="1" smtClean="0"/>
              <a:t>ptr</a:t>
            </a:r>
            <a:r>
              <a:rPr lang="en-US" dirty="0" smtClean="0"/>
              <a:t> to point to the address where x is stored</a:t>
            </a:r>
          </a:p>
          <a:p>
            <a:r>
              <a:rPr lang="en-US" dirty="0" smtClean="0"/>
              <a:t>We can do arithmetic on pointers</a:t>
            </a:r>
          </a:p>
          <a:p>
            <a:pPr lvl="1"/>
            <a:r>
              <a:rPr lang="en-US" dirty="0" err="1" smtClean="0"/>
              <a:t>ptr</a:t>
            </a:r>
            <a:r>
              <a:rPr lang="en-US" dirty="0" smtClean="0"/>
              <a:t> = </a:t>
            </a:r>
            <a:r>
              <a:rPr lang="en-US" dirty="0" err="1" smtClean="0"/>
              <a:t>ptr</a:t>
            </a:r>
            <a:r>
              <a:rPr lang="en-US" dirty="0" smtClean="0"/>
              <a:t> + 1;               </a:t>
            </a:r>
            <a:r>
              <a:rPr lang="en-US" i="1" dirty="0" smtClean="0">
                <a:solidFill>
                  <a:srgbClr val="FF0000"/>
                </a:solidFill>
              </a:rPr>
              <a:t>// really adds 4 (because an integer uses 4 bytes)</a:t>
            </a:r>
          </a:p>
          <a:p>
            <a:pPr lvl="1"/>
            <a:r>
              <a:rPr lang="en-US" dirty="0" smtClean="0"/>
              <a:t>Changes the value of the pointer so that it now points to the next data item in memory (that may be y, may not – dangerous!)</a:t>
            </a:r>
          </a:p>
          <a:p>
            <a:r>
              <a:rPr lang="en-US" dirty="0" smtClean="0"/>
              <a:t>To use the value pointed to by a pointer we use de-reference</a:t>
            </a:r>
          </a:p>
          <a:p>
            <a:pPr lvl="1"/>
            <a:r>
              <a:rPr lang="en-US" dirty="0" smtClean="0"/>
              <a:t>y = *</a:t>
            </a:r>
            <a:r>
              <a:rPr lang="en-US" dirty="0" err="1" smtClean="0"/>
              <a:t>ptr</a:t>
            </a:r>
            <a:r>
              <a:rPr lang="en-US" dirty="0" smtClean="0"/>
              <a:t> + 1;  is the same as y = x + 1;</a:t>
            </a:r>
          </a:p>
          <a:p>
            <a:pPr lvl="1"/>
            <a:r>
              <a:rPr lang="en-US" dirty="0" smtClean="0"/>
              <a:t>But, if </a:t>
            </a:r>
            <a:r>
              <a:rPr lang="en-US" dirty="0" err="1" smtClean="0"/>
              <a:t>ptr</a:t>
            </a:r>
            <a:r>
              <a:rPr lang="en-US" dirty="0" smtClean="0"/>
              <a:t> = &amp;</a:t>
            </a:r>
            <a:r>
              <a:rPr lang="en-US" dirty="0" err="1" smtClean="0"/>
              <a:t>y</a:t>
            </a:r>
            <a:r>
              <a:rPr lang="en-US" dirty="0" smtClean="0"/>
              <a:t> then </a:t>
            </a:r>
            <a:r>
              <a:rPr lang="en-US" dirty="0" err="1" smtClean="0"/>
              <a:t>y</a:t>
            </a:r>
            <a:r>
              <a:rPr lang="en-US" dirty="0" smtClean="0"/>
              <a:t> = *</a:t>
            </a:r>
            <a:r>
              <a:rPr lang="en-US" dirty="0" err="1" smtClean="0"/>
              <a:t>ptr</a:t>
            </a:r>
            <a:r>
              <a:rPr lang="en-US" dirty="0" smtClean="0"/>
              <a:t> + 1; is the same as </a:t>
            </a:r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dirty="0" smtClean="0"/>
              <a:t> + 1;</a:t>
            </a:r>
          </a:p>
          <a:p>
            <a:pPr lvl="1"/>
            <a:r>
              <a:rPr lang="en-US" dirty="0" smtClean="0"/>
              <a:t>*</a:t>
            </a:r>
            <a:r>
              <a:rPr lang="en-US" dirty="0" err="1" smtClean="0"/>
              <a:t>ptr</a:t>
            </a:r>
            <a:r>
              <a:rPr lang="en-US" dirty="0" smtClean="0"/>
              <a:t> is the value stored at the location to which the pointer </a:t>
            </a:r>
            <a:r>
              <a:rPr lang="en-US" dirty="0" err="1" smtClean="0"/>
              <a:t>ptr</a:t>
            </a:r>
            <a:r>
              <a:rPr lang="en-US" dirty="0" smtClean="0"/>
              <a:t> is pointing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600" y="382070"/>
            <a:ext cx="2667000" cy="1631216"/>
          </a:xfrm>
          <a:prstGeom prst="rect">
            <a:avLst/>
          </a:prstGeom>
          <a:noFill/>
          <a:ln>
            <a:solidFill>
              <a:srgbClr val="00CC99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solidFill>
                  <a:srgbClr val="3333CC"/>
                </a:solidFill>
                <a:latin typeface="Calibri" pitchFamily="34" charset="0"/>
              </a:rPr>
              <a:t>&amp;</a:t>
            </a:r>
            <a:r>
              <a:rPr lang="en-US" sz="2000" b="0" i="1" dirty="0" smtClean="0">
                <a:solidFill>
                  <a:srgbClr val="FF0000"/>
                </a:solidFill>
                <a:latin typeface="Calibri" pitchFamily="34" charset="0"/>
              </a:rPr>
              <a:t> = ‘address of value’</a:t>
            </a:r>
          </a:p>
          <a:p>
            <a:r>
              <a:rPr lang="en-US" sz="2000" b="0" i="1" dirty="0" smtClean="0">
                <a:solidFill>
                  <a:srgbClr val="3333CC"/>
                </a:solidFill>
                <a:latin typeface="Calibri" pitchFamily="34" charset="0"/>
              </a:rPr>
              <a:t>*</a:t>
            </a:r>
            <a:r>
              <a:rPr lang="en-US" sz="2000" b="0" i="1" dirty="0" smtClean="0">
                <a:solidFill>
                  <a:srgbClr val="FF0000"/>
                </a:solidFill>
                <a:latin typeface="Calibri" pitchFamily="34" charset="0"/>
              </a:rPr>
              <a:t> = ‘value at address’</a:t>
            </a:r>
            <a:br>
              <a:rPr lang="en-US" sz="2000" b="0" i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en-US" sz="2000" b="0" i="1" dirty="0" smtClean="0">
                <a:solidFill>
                  <a:srgbClr val="FF0000"/>
                </a:solidFill>
                <a:latin typeface="Calibri" pitchFamily="34" charset="0"/>
              </a:rPr>
              <a:t>        or ‘de-reference’</a:t>
            </a:r>
          </a:p>
          <a:p>
            <a:endParaRPr lang="en-US" sz="2000" b="0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2000" b="0" i="1" dirty="0" smtClean="0">
                <a:solidFill>
                  <a:schemeClr val="accent2"/>
                </a:solidFill>
                <a:latin typeface="Calibri" pitchFamily="34" charset="0"/>
              </a:rPr>
              <a:t>*(&amp;</a:t>
            </a:r>
            <a:r>
              <a:rPr lang="en-US" sz="2000" b="0" i="1" dirty="0" err="1" smtClean="0">
                <a:solidFill>
                  <a:schemeClr val="accent2"/>
                </a:solidFill>
                <a:latin typeface="Calibri" pitchFamily="34" charset="0"/>
              </a:rPr>
              <a:t>x</a:t>
            </a:r>
            <a:r>
              <a:rPr lang="en-US" sz="2000" b="0" i="1" dirty="0" smtClean="0">
                <a:solidFill>
                  <a:schemeClr val="accent2"/>
                </a:solidFill>
                <a:latin typeface="Calibri" pitchFamily="34" charset="0"/>
              </a:rPr>
              <a:t>) </a:t>
            </a:r>
            <a:r>
              <a:rPr lang="en-US" sz="2000" b="0" i="1" dirty="0" smtClean="0">
                <a:solidFill>
                  <a:srgbClr val="FF0000"/>
                </a:solidFill>
                <a:latin typeface="Calibri" pitchFamily="34" charset="0"/>
              </a:rPr>
              <a:t>is equivalent to </a:t>
            </a:r>
            <a:r>
              <a:rPr lang="en-US" sz="2000" b="0" i="1" dirty="0" err="1" smtClean="0">
                <a:solidFill>
                  <a:srgbClr val="3333CC"/>
                </a:solidFill>
                <a:latin typeface="Calibri" pitchFamily="34" charset="0"/>
              </a:rPr>
              <a:t>x</a:t>
            </a:r>
            <a:endParaRPr lang="en-US" sz="2000" b="0" i="1" dirty="0" smtClean="0">
              <a:solidFill>
                <a:srgbClr val="3333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 represent adjacent locations in memory storing the same type of data object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int</a:t>
            </a:r>
            <a:r>
              <a:rPr lang="en-US" dirty="0" smtClean="0"/>
              <a:t> big_array[128]; </a:t>
            </a:r>
            <a:br>
              <a:rPr lang="en-US" dirty="0" smtClean="0"/>
            </a:br>
            <a:r>
              <a:rPr lang="en-US" dirty="0" smtClean="0"/>
              <a:t>allocated 512 adjacent locations in memory starting at 0x00ff0000</a:t>
            </a:r>
          </a:p>
          <a:p>
            <a:r>
              <a:rPr lang="en-US" dirty="0" smtClean="0"/>
              <a:t>Pointers to arrays point to a certain type of object</a:t>
            </a:r>
          </a:p>
          <a:p>
            <a:pPr lvl="1">
              <a:tabLst>
                <a:tab pos="4576763" algn="l"/>
              </a:tabLst>
            </a:pPr>
            <a:r>
              <a:rPr lang="en-US" dirty="0" smtClean="0"/>
              <a:t>E.g., </a:t>
            </a:r>
            <a:r>
              <a:rPr lang="en-US" dirty="0" err="1" smtClean="0"/>
              <a:t>int</a:t>
            </a:r>
            <a:r>
              <a:rPr lang="en-US" dirty="0" smtClean="0"/>
              <a:t> * </a:t>
            </a:r>
            <a:r>
              <a:rPr lang="en-US" dirty="0" err="1" smtClean="0"/>
              <a:t>array_ptr</a:t>
            </a:r>
            <a:r>
              <a:rPr lang="en-US" dirty="0" smtClean="0"/>
              <a:t>;  </a:t>
            </a:r>
            <a:br>
              <a:rPr lang="en-US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</a:t>
            </a:r>
            <a:r>
              <a:rPr lang="en-US" dirty="0" err="1" smtClean="0"/>
              <a:t>big_array</a:t>
            </a:r>
            <a:r>
              <a:rPr lang="en-US" dirty="0" smtClean="0"/>
              <a:t>;  	</a:t>
            </a:r>
            <a:br>
              <a:rPr lang="en-US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&amp;big_array[0]; 	</a:t>
            </a:r>
            <a:br>
              <a:rPr lang="en-US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&amp;big_array[3]; 	</a:t>
            </a:r>
            <a:br>
              <a:rPr lang="en-US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&amp;big_array[0] + 3; 	</a:t>
            </a:r>
            <a:br>
              <a:rPr lang="en-US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</a:t>
            </a:r>
            <a:r>
              <a:rPr lang="en-US" dirty="0" err="1" smtClean="0"/>
              <a:t>big_array</a:t>
            </a:r>
            <a:r>
              <a:rPr lang="en-US" dirty="0" smtClean="0"/>
              <a:t> + 3; 	</a:t>
            </a:r>
            <a:br>
              <a:rPr lang="en-US" dirty="0" smtClean="0"/>
            </a:br>
            <a:r>
              <a:rPr lang="en-US" dirty="0" smtClean="0"/>
              <a:t>*</a:t>
            </a:r>
            <a:r>
              <a:rPr lang="en-US" dirty="0" err="1" smtClean="0"/>
              <a:t>array_ptr</a:t>
            </a:r>
            <a:r>
              <a:rPr lang="en-US" dirty="0" smtClean="0"/>
              <a:t> = *</a:t>
            </a:r>
            <a:r>
              <a:rPr lang="en-US" dirty="0" err="1" smtClean="0"/>
              <a:t>array_ptr</a:t>
            </a:r>
            <a:r>
              <a:rPr lang="en-US" dirty="0" smtClean="0"/>
              <a:t> + 1; 	</a:t>
            </a:r>
            <a:r>
              <a:rPr lang="en-US" sz="1400" i="1" dirty="0" smtClean="0"/>
              <a:t/>
            </a:r>
            <a:br>
              <a:rPr lang="en-US" sz="1400" i="1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&amp;big_array[130]; 	</a:t>
            </a:r>
            <a:endParaRPr lang="en-US" sz="1400" i="1" dirty="0" smtClean="0"/>
          </a:p>
          <a:p>
            <a:pPr lvl="1">
              <a:tabLst>
                <a:tab pos="4576763" algn="l"/>
              </a:tabLst>
            </a:pPr>
            <a:r>
              <a:rPr lang="en-US" dirty="0" smtClean="0"/>
              <a:t>In general:  &amp;</a:t>
            </a:r>
            <a:r>
              <a:rPr lang="en-US" dirty="0" err="1" smtClean="0"/>
              <a:t>big_array[i</a:t>
            </a:r>
            <a:r>
              <a:rPr lang="en-US" dirty="0" smtClean="0"/>
              <a:t>] is the same as (</a:t>
            </a:r>
            <a:r>
              <a:rPr lang="en-US" dirty="0" err="1" smtClean="0"/>
              <a:t>big_array</a:t>
            </a:r>
            <a:r>
              <a:rPr lang="en-US" dirty="0" smtClean="0"/>
              <a:t> +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lvl="2">
              <a:tabLst>
                <a:tab pos="4576763" algn="l"/>
              </a:tabLst>
            </a:pPr>
            <a:r>
              <a:rPr lang="en-US" sz="1600" i="1" dirty="0" smtClean="0">
                <a:solidFill>
                  <a:srgbClr val="FF0000"/>
                </a:solidFill>
              </a:rPr>
              <a:t>which implicitly computes: &amp;bigarray[0] + </a:t>
            </a:r>
            <a:r>
              <a:rPr lang="en-US" sz="1600" i="1" dirty="0" err="1" smtClean="0">
                <a:solidFill>
                  <a:srgbClr val="FF0000"/>
                </a:solidFill>
              </a:rPr>
              <a:t>i</a:t>
            </a:r>
            <a:r>
              <a:rPr lang="en-US" sz="1600" i="1" dirty="0" smtClean="0">
                <a:solidFill>
                  <a:srgbClr val="FF0000"/>
                </a:solidFill>
              </a:rPr>
              <a:t>*sizeof(bigarray[0]);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 represent adjacent locations in memory storing the same type of data object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int</a:t>
            </a:r>
            <a:r>
              <a:rPr lang="en-US" dirty="0" smtClean="0"/>
              <a:t> big_array[128]; </a:t>
            </a:r>
            <a:br>
              <a:rPr lang="en-US" dirty="0" smtClean="0"/>
            </a:br>
            <a:r>
              <a:rPr lang="en-US" dirty="0" smtClean="0"/>
              <a:t>allocated 512 adjacent locations in memory starting at 0x00ff0000</a:t>
            </a:r>
          </a:p>
          <a:p>
            <a:r>
              <a:rPr lang="en-US" dirty="0" smtClean="0"/>
              <a:t>Pointers to arrays point to a certain type of object</a:t>
            </a:r>
          </a:p>
          <a:p>
            <a:pPr lvl="1">
              <a:tabLst>
                <a:tab pos="4576763" algn="l"/>
              </a:tabLst>
            </a:pPr>
            <a:r>
              <a:rPr lang="en-US" dirty="0" smtClean="0"/>
              <a:t>E.g., </a:t>
            </a:r>
            <a:r>
              <a:rPr lang="en-US" dirty="0" err="1" smtClean="0"/>
              <a:t>int</a:t>
            </a:r>
            <a:r>
              <a:rPr lang="en-US" dirty="0" smtClean="0"/>
              <a:t> * </a:t>
            </a:r>
            <a:r>
              <a:rPr lang="en-US" dirty="0" err="1" smtClean="0"/>
              <a:t>array_ptr</a:t>
            </a:r>
            <a:r>
              <a:rPr lang="en-US" dirty="0" smtClean="0"/>
              <a:t>;  </a:t>
            </a:r>
            <a:br>
              <a:rPr lang="en-US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</a:t>
            </a:r>
            <a:r>
              <a:rPr lang="en-US" dirty="0" err="1" smtClean="0"/>
              <a:t>big_array</a:t>
            </a:r>
            <a:r>
              <a:rPr lang="en-US" dirty="0" smtClean="0"/>
              <a:t>;  	0x00ff0000</a:t>
            </a:r>
            <a:br>
              <a:rPr lang="en-US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&amp;big_array[0]; 	0x00ff0000</a:t>
            </a:r>
            <a:br>
              <a:rPr lang="en-US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&amp;big_array[3]; 	0x00ff000c</a:t>
            </a:r>
            <a:br>
              <a:rPr lang="en-US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&amp;big_array[0] + 3; 	0x00ff000c </a:t>
            </a:r>
            <a:r>
              <a:rPr lang="en-US" sz="1400" i="1" dirty="0" smtClean="0"/>
              <a:t>(adds 3 * size of </a:t>
            </a:r>
            <a:r>
              <a:rPr lang="en-US" sz="1400" i="1" dirty="0" err="1" smtClean="0"/>
              <a:t>int</a:t>
            </a:r>
            <a:r>
              <a:rPr lang="en-US" sz="1400" i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</a:t>
            </a:r>
            <a:r>
              <a:rPr lang="en-US" dirty="0" err="1" smtClean="0"/>
              <a:t>big_array</a:t>
            </a:r>
            <a:r>
              <a:rPr lang="en-US" dirty="0" smtClean="0"/>
              <a:t> + 3; 	0x00ff000c </a:t>
            </a:r>
            <a:r>
              <a:rPr lang="en-US" sz="1400" i="1" dirty="0" smtClean="0"/>
              <a:t>(adds 3 * size of </a:t>
            </a:r>
            <a:r>
              <a:rPr lang="en-US" sz="1400" i="1" dirty="0" err="1" smtClean="0"/>
              <a:t>int</a:t>
            </a:r>
            <a:r>
              <a:rPr lang="en-US" sz="1400" i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</a:t>
            </a:r>
            <a:r>
              <a:rPr lang="en-US" dirty="0" err="1" smtClean="0"/>
              <a:t>array_ptr</a:t>
            </a:r>
            <a:r>
              <a:rPr lang="en-US" dirty="0" smtClean="0"/>
              <a:t> = *</a:t>
            </a:r>
            <a:r>
              <a:rPr lang="en-US" dirty="0" err="1" smtClean="0"/>
              <a:t>array_ptr</a:t>
            </a:r>
            <a:r>
              <a:rPr lang="en-US" dirty="0" smtClean="0"/>
              <a:t> + 1; 	0x00ff000c </a:t>
            </a:r>
            <a:r>
              <a:rPr lang="en-US" sz="1400" i="1" dirty="0" smtClean="0"/>
              <a:t>(but big_array[3] is incremented)</a:t>
            </a:r>
            <a:br>
              <a:rPr lang="en-US" sz="1400" i="1" dirty="0" smtClean="0"/>
            </a:br>
            <a:r>
              <a:rPr lang="en-US" dirty="0" err="1" smtClean="0"/>
              <a:t>array_ptr</a:t>
            </a:r>
            <a:r>
              <a:rPr lang="en-US" dirty="0" smtClean="0"/>
              <a:t> = &amp;big_array[130]; 	0x00ff0208 </a:t>
            </a:r>
            <a:r>
              <a:rPr lang="en-US" sz="1400" i="1" dirty="0" smtClean="0"/>
              <a:t>(out of bounds, C doesn’t check)</a:t>
            </a:r>
          </a:p>
          <a:p>
            <a:pPr lvl="1">
              <a:tabLst>
                <a:tab pos="4576763" algn="l"/>
              </a:tabLst>
            </a:pPr>
            <a:r>
              <a:rPr lang="en-US" dirty="0" smtClean="0"/>
              <a:t>In general:  &amp;</a:t>
            </a:r>
            <a:r>
              <a:rPr lang="en-US" dirty="0" err="1" smtClean="0"/>
              <a:t>big_array[i</a:t>
            </a:r>
            <a:r>
              <a:rPr lang="en-US" dirty="0" smtClean="0"/>
              <a:t>] is the same as (</a:t>
            </a:r>
            <a:r>
              <a:rPr lang="en-US" dirty="0" err="1" smtClean="0"/>
              <a:t>big_array</a:t>
            </a:r>
            <a:r>
              <a:rPr lang="en-US" dirty="0" smtClean="0"/>
              <a:t> +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lvl="2">
              <a:tabLst>
                <a:tab pos="4576763" algn="l"/>
              </a:tabLst>
            </a:pPr>
            <a:r>
              <a:rPr lang="en-US" sz="1600" i="1" dirty="0" smtClean="0">
                <a:solidFill>
                  <a:srgbClr val="FF0000"/>
                </a:solidFill>
              </a:rPr>
              <a:t>which implicitly computes: &amp;bigarray[0] + </a:t>
            </a:r>
            <a:r>
              <a:rPr lang="en-US" sz="1600" i="1" dirty="0" err="1" smtClean="0">
                <a:solidFill>
                  <a:srgbClr val="FF0000"/>
                </a:solidFill>
              </a:rPr>
              <a:t>i</a:t>
            </a:r>
            <a:r>
              <a:rPr lang="en-US" sz="1600" i="1" dirty="0" smtClean="0">
                <a:solidFill>
                  <a:srgbClr val="FF0000"/>
                </a:solidFill>
              </a:rPr>
              <a:t>*sizeof(bigarray[0]);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06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 for C </a:t>
            </a:r>
            <a:r>
              <a:rPr lang="en-US" sz="1800" dirty="0" smtClean="0"/>
              <a:t>(assignments)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Left-hand-side = right-hand-side</a:t>
            </a:r>
          </a:p>
          <a:p>
            <a:pPr lvl="1"/>
            <a:r>
              <a:rPr lang="en-US" dirty="0" smtClean="0"/>
              <a:t>LHS must evaluate to a memory LOCATION</a:t>
            </a:r>
          </a:p>
          <a:p>
            <a:pPr lvl="1"/>
            <a:r>
              <a:rPr lang="en-US" dirty="0" smtClean="0"/>
              <a:t>RHS must evaluate to a VALUE (could be an address)</a:t>
            </a:r>
          </a:p>
          <a:p>
            <a:r>
              <a:rPr lang="en-US" dirty="0" smtClean="0"/>
              <a:t>E.g., </a:t>
            </a:r>
            <a:r>
              <a:rPr lang="en-US" dirty="0" err="1" smtClean="0"/>
              <a:t>x</a:t>
            </a:r>
            <a:r>
              <a:rPr lang="en-US" dirty="0" smtClean="0"/>
              <a:t> at location 0x04, </a:t>
            </a:r>
            <a:r>
              <a:rPr lang="en-US" dirty="0" err="1" smtClean="0"/>
              <a:t>y</a:t>
            </a:r>
            <a:r>
              <a:rPr lang="en-US" dirty="0" smtClean="0"/>
              <a:t> at 0x18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x, y;</a:t>
            </a:r>
            <a:br>
              <a:rPr lang="en-US" dirty="0" smtClean="0"/>
            </a:br>
            <a:r>
              <a:rPr lang="en-US" dirty="0" smtClean="0"/>
              <a:t>x = y; // get value at y and put it in 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00" y="2886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638800" y="3191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38800" y="3496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38800" y="3801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638800" y="4105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638800" y="4410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638800" y="4715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638800" y="5020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638800" y="5325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638800" y="5629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7880169" y="281047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0000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7880169" y="3119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7880169" y="34245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880169" y="37293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7880169" y="4034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7880169" y="43389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7880169" y="4643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7880169" y="49485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7880169" y="52533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7880169" y="5558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5400000">
            <a:off x="4645972" y="4412903"/>
            <a:ext cx="3052460" cy="2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16200000" flipH="1">
            <a:off x="5179370" y="4408439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16200000" flipH="1">
            <a:off x="5712772" y="4412903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5654246" y="3124200"/>
            <a:ext cx="2059096" cy="461665"/>
            <a:chOff x="5676554" y="4941838"/>
            <a:chExt cx="2059096" cy="461665"/>
          </a:xfrm>
        </p:grpSpPr>
        <p:sp>
          <p:nvSpPr>
            <p:cNvPr id="32" name="Rectangle 15"/>
            <p:cNvSpPr>
              <a:spLocks noChangeArrowheads="1"/>
            </p:cNvSpPr>
            <p:nvPr/>
          </p:nvSpPr>
          <p:spPr bwMode="auto">
            <a:xfrm>
              <a:off x="7239000" y="4941838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3" name="Rectangle 15"/>
            <p:cNvSpPr>
              <a:spLocks noChangeArrowheads="1"/>
            </p:cNvSpPr>
            <p:nvPr/>
          </p:nvSpPr>
          <p:spPr bwMode="auto">
            <a:xfrm>
              <a:off x="6705602" y="4941838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4" name="Rectangle 15"/>
            <p:cNvSpPr>
              <a:spLocks noChangeArrowheads="1"/>
            </p:cNvSpPr>
            <p:nvPr/>
          </p:nvSpPr>
          <p:spPr bwMode="auto">
            <a:xfrm>
              <a:off x="6172201" y="4941838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5" name="Rectangle 15"/>
            <p:cNvSpPr>
              <a:spLocks noChangeArrowheads="1"/>
            </p:cNvSpPr>
            <p:nvPr/>
          </p:nvSpPr>
          <p:spPr bwMode="auto">
            <a:xfrm>
              <a:off x="5676554" y="4941838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24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669674" y="4643735"/>
            <a:ext cx="2066110" cy="461665"/>
            <a:chOff x="5669674" y="4338935"/>
            <a:chExt cx="2066110" cy="461665"/>
          </a:xfrm>
        </p:grpSpPr>
        <p:sp>
          <p:nvSpPr>
            <p:cNvPr id="47" name="Rectangle 15"/>
            <p:cNvSpPr>
              <a:spLocks noChangeArrowheads="1"/>
            </p:cNvSpPr>
            <p:nvPr/>
          </p:nvSpPr>
          <p:spPr bwMode="auto">
            <a:xfrm>
              <a:off x="7232120" y="4338935"/>
              <a:ext cx="50366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3C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8" name="Rectangle 15"/>
            <p:cNvSpPr>
              <a:spLocks noChangeArrowheads="1"/>
            </p:cNvSpPr>
            <p:nvPr/>
          </p:nvSpPr>
          <p:spPr bwMode="auto">
            <a:xfrm>
              <a:off x="6698722" y="4338935"/>
              <a:ext cx="530013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D0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9" name="Rectangle 15"/>
            <p:cNvSpPr>
              <a:spLocks noChangeArrowheads="1"/>
            </p:cNvSpPr>
            <p:nvPr/>
          </p:nvSpPr>
          <p:spPr bwMode="auto">
            <a:xfrm>
              <a:off x="6165321" y="4338935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27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auto">
            <a:xfrm>
              <a:off x="5669674" y="4338935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127403" y="849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34975"/>
            <a:ext cx="8405812" cy="76200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Hardware: Logical View</a:t>
            </a:r>
          </a:p>
        </p:txBody>
      </p:sp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2743200" y="2011363"/>
            <a:ext cx="1143000" cy="11430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800600" y="1301750"/>
            <a:ext cx="1143000" cy="2563813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</a:rPr>
              <a:t>Memory</a:t>
            </a:r>
          </a:p>
        </p:txBody>
      </p:sp>
      <p:cxnSp>
        <p:nvCxnSpPr>
          <p:cNvPr id="10244" name="AutoShape 4"/>
          <p:cNvCxnSpPr>
            <a:cxnSpLocks noChangeShapeType="1"/>
            <a:stCxn id="10242" idx="6"/>
            <a:endCxn id="10243" idx="1"/>
          </p:cNvCxnSpPr>
          <p:nvPr/>
        </p:nvCxnSpPr>
        <p:spPr bwMode="auto">
          <a:xfrm>
            <a:off x="3886200" y="2582863"/>
            <a:ext cx="914400" cy="1587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143000" y="4416425"/>
            <a:ext cx="6172200" cy="2286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Bus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1600200" y="5029200"/>
            <a:ext cx="685800" cy="685800"/>
          </a:xfrm>
          <a:prstGeom prst="flowChartMagneticDisk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Disks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2971800" y="5257800"/>
            <a:ext cx="914400" cy="457200"/>
          </a:xfrm>
          <a:prstGeom prst="flowChartMagneticDrum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</a:rPr>
              <a:t>Net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572000" y="5029200"/>
            <a:ext cx="914400" cy="685800"/>
          </a:xfrm>
          <a:prstGeom prst="flowChartDisplay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</a:rPr>
              <a:t>USB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3308350" y="3200400"/>
            <a:ext cx="1588" cy="1214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1912938" y="4641850"/>
            <a:ext cx="1587" cy="388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 flipV="1">
            <a:off x="3424238" y="4641850"/>
            <a:ext cx="6350" cy="617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 flipV="1">
            <a:off x="5045075" y="4643438"/>
            <a:ext cx="4763" cy="387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 flipV="1">
            <a:off x="6484938" y="4643438"/>
            <a:ext cx="4762" cy="387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5360988" y="3886200"/>
            <a:ext cx="1587" cy="530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5919788" y="5029200"/>
            <a:ext cx="1143000" cy="6858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3418377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 for C </a:t>
            </a:r>
            <a:r>
              <a:rPr lang="en-US" sz="1800" dirty="0" smtClean="0"/>
              <a:t>(assignments)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Left-hand-side = right-hand-side</a:t>
            </a:r>
          </a:p>
          <a:p>
            <a:pPr lvl="1"/>
            <a:r>
              <a:rPr lang="en-US" dirty="0" smtClean="0"/>
              <a:t>LHS must evaluate to a memory LOCATION</a:t>
            </a:r>
          </a:p>
          <a:p>
            <a:pPr lvl="1"/>
            <a:r>
              <a:rPr lang="en-US" dirty="0" smtClean="0"/>
              <a:t>RHS must evaluate to a VALUE (could be an address)</a:t>
            </a:r>
          </a:p>
          <a:p>
            <a:r>
              <a:rPr lang="en-US" dirty="0" smtClean="0"/>
              <a:t>E.g., </a:t>
            </a:r>
            <a:r>
              <a:rPr lang="en-US" dirty="0" err="1" smtClean="0"/>
              <a:t>x</a:t>
            </a:r>
            <a:r>
              <a:rPr lang="en-US" dirty="0" smtClean="0"/>
              <a:t> at location 0x04, </a:t>
            </a:r>
            <a:r>
              <a:rPr lang="en-US" dirty="0" err="1" smtClean="0"/>
              <a:t>y</a:t>
            </a:r>
            <a:r>
              <a:rPr lang="en-US" dirty="0" smtClean="0"/>
              <a:t> at 0x18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x, y;</a:t>
            </a:r>
            <a:br>
              <a:rPr lang="en-US" dirty="0" smtClean="0"/>
            </a:br>
            <a:r>
              <a:rPr lang="en-US" dirty="0" smtClean="0"/>
              <a:t>x = y; // get value at y and put it in 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00" y="2886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638800" y="3191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38800" y="3496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38800" y="3801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638800" y="4105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638800" y="4410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638800" y="4715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638800" y="5020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638800" y="5325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638800" y="5629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7880169" y="281047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0000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7880169" y="3119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7880169" y="34245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880169" y="37293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7880169" y="4034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7880169" y="43389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7880169" y="4643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7880169" y="49485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7880169" y="52533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7880169" y="5558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5400000">
            <a:off x="4645972" y="4412903"/>
            <a:ext cx="3052460" cy="2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16200000" flipH="1">
            <a:off x="5179370" y="4408439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16200000" flipH="1">
            <a:off x="5712772" y="4412903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5669674" y="4643735"/>
            <a:ext cx="2066110" cy="461665"/>
            <a:chOff x="5669674" y="4338935"/>
            <a:chExt cx="2066110" cy="461665"/>
          </a:xfrm>
        </p:grpSpPr>
        <p:sp>
          <p:nvSpPr>
            <p:cNvPr id="47" name="Rectangle 15"/>
            <p:cNvSpPr>
              <a:spLocks noChangeArrowheads="1"/>
            </p:cNvSpPr>
            <p:nvPr/>
          </p:nvSpPr>
          <p:spPr bwMode="auto">
            <a:xfrm>
              <a:off x="7232120" y="4338935"/>
              <a:ext cx="50366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3C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8" name="Rectangle 15"/>
            <p:cNvSpPr>
              <a:spLocks noChangeArrowheads="1"/>
            </p:cNvSpPr>
            <p:nvPr/>
          </p:nvSpPr>
          <p:spPr bwMode="auto">
            <a:xfrm>
              <a:off x="6698722" y="4338935"/>
              <a:ext cx="530013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D0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9" name="Rectangle 15"/>
            <p:cNvSpPr>
              <a:spLocks noChangeArrowheads="1"/>
            </p:cNvSpPr>
            <p:nvPr/>
          </p:nvSpPr>
          <p:spPr bwMode="auto">
            <a:xfrm>
              <a:off x="6165321" y="4338935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27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auto">
            <a:xfrm>
              <a:off x="5669674" y="4338935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628916" y="3119735"/>
            <a:ext cx="2066110" cy="461665"/>
            <a:chOff x="5669674" y="4338935"/>
            <a:chExt cx="2066110" cy="461665"/>
          </a:xfrm>
        </p:grpSpPr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7232120" y="4338935"/>
              <a:ext cx="50366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3C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5" name="Rectangle 15"/>
            <p:cNvSpPr>
              <a:spLocks noChangeArrowheads="1"/>
            </p:cNvSpPr>
            <p:nvPr/>
          </p:nvSpPr>
          <p:spPr bwMode="auto">
            <a:xfrm>
              <a:off x="6698722" y="4338935"/>
              <a:ext cx="530013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D0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6" name="Rectangle 15"/>
            <p:cNvSpPr>
              <a:spLocks noChangeArrowheads="1"/>
            </p:cNvSpPr>
            <p:nvPr/>
          </p:nvSpPr>
          <p:spPr bwMode="auto">
            <a:xfrm>
              <a:off x="6165321" y="4338935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27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7" name="Rectangle 15"/>
            <p:cNvSpPr>
              <a:spLocks noChangeArrowheads="1"/>
            </p:cNvSpPr>
            <p:nvPr/>
          </p:nvSpPr>
          <p:spPr bwMode="auto">
            <a:xfrm>
              <a:off x="5669674" y="4338935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127403" y="849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83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 for C </a:t>
            </a:r>
            <a:r>
              <a:rPr lang="en-US" sz="1800" dirty="0" smtClean="0"/>
              <a:t>(assignments)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Left-hand-side = right-hand-side</a:t>
            </a:r>
          </a:p>
          <a:p>
            <a:pPr lvl="1"/>
            <a:r>
              <a:rPr lang="en-US" dirty="0" smtClean="0"/>
              <a:t>LHS must evaluate to a memory LOCATION</a:t>
            </a:r>
          </a:p>
          <a:p>
            <a:pPr lvl="1"/>
            <a:r>
              <a:rPr lang="en-US" dirty="0" smtClean="0"/>
              <a:t>RHS must evaluate to a VALUE (could be an address)</a:t>
            </a:r>
          </a:p>
          <a:p>
            <a:r>
              <a:rPr lang="en-US" dirty="0" smtClean="0"/>
              <a:t>E.g., </a:t>
            </a:r>
            <a:r>
              <a:rPr lang="en-US" dirty="0" err="1" smtClean="0"/>
              <a:t>x</a:t>
            </a:r>
            <a:r>
              <a:rPr lang="en-US" dirty="0" smtClean="0"/>
              <a:t> at location 0x04, </a:t>
            </a:r>
            <a:r>
              <a:rPr lang="en-US" dirty="0" err="1" smtClean="0"/>
              <a:t>y</a:t>
            </a:r>
            <a:r>
              <a:rPr lang="en-US" dirty="0" smtClean="0"/>
              <a:t> at 0x18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dirty="0" smtClean="0"/>
              <a:t>; // get value at </a:t>
            </a:r>
            <a:r>
              <a:rPr lang="en-US" dirty="0" err="1" smtClean="0"/>
              <a:t>y</a:t>
            </a:r>
            <a:r>
              <a:rPr lang="en-US" dirty="0" smtClean="0"/>
              <a:t> and put it in </a:t>
            </a:r>
            <a:r>
              <a:rPr lang="en-US" dirty="0" err="1" smtClean="0"/>
              <a:t>x</a:t>
            </a:r>
            <a:endParaRPr lang="en-US" dirty="0" smtClean="0"/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 x; </a:t>
            </a:r>
            <a:r>
              <a:rPr lang="en-US" dirty="0" err="1" smtClean="0"/>
              <a:t>int</a:t>
            </a:r>
            <a:r>
              <a:rPr lang="en-US" dirty="0" smtClean="0"/>
              <a:t> y;</a:t>
            </a:r>
            <a:br>
              <a:rPr lang="en-US" dirty="0" smtClean="0"/>
            </a:br>
            <a:r>
              <a:rPr lang="en-US" dirty="0" smtClean="0"/>
              <a:t>x = &amp;y + 12; // get address of y add 12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00" y="2886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638800" y="3191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38800" y="3496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38800" y="3801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638800" y="4105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638800" y="4410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638800" y="4715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638800" y="5020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638800" y="5325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638800" y="5629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7880169" y="281047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0000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7880169" y="3119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7880169" y="34245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880169" y="37293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7880169" y="4034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7880169" y="43389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7880169" y="4643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7880169" y="49485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7880169" y="52533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7880169" y="5558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5400000">
            <a:off x="4645972" y="4412903"/>
            <a:ext cx="3052460" cy="2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16200000" flipH="1">
            <a:off x="5179370" y="4408439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16200000" flipH="1">
            <a:off x="5712772" y="4412903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5669674" y="4643735"/>
            <a:ext cx="2066110" cy="461665"/>
            <a:chOff x="5669674" y="4338935"/>
            <a:chExt cx="2066110" cy="461665"/>
          </a:xfrm>
        </p:grpSpPr>
        <p:sp>
          <p:nvSpPr>
            <p:cNvPr id="47" name="Rectangle 15"/>
            <p:cNvSpPr>
              <a:spLocks noChangeArrowheads="1"/>
            </p:cNvSpPr>
            <p:nvPr/>
          </p:nvSpPr>
          <p:spPr bwMode="auto">
            <a:xfrm>
              <a:off x="7232120" y="4338935"/>
              <a:ext cx="50366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3C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8" name="Rectangle 15"/>
            <p:cNvSpPr>
              <a:spLocks noChangeArrowheads="1"/>
            </p:cNvSpPr>
            <p:nvPr/>
          </p:nvSpPr>
          <p:spPr bwMode="auto">
            <a:xfrm>
              <a:off x="6698722" y="4338935"/>
              <a:ext cx="530013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D0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9" name="Rectangle 15"/>
            <p:cNvSpPr>
              <a:spLocks noChangeArrowheads="1"/>
            </p:cNvSpPr>
            <p:nvPr/>
          </p:nvSpPr>
          <p:spPr bwMode="auto">
            <a:xfrm>
              <a:off x="6165321" y="4338935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27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auto">
            <a:xfrm>
              <a:off x="5669674" y="4338935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127403" y="849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Calibri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5628916" y="3119735"/>
            <a:ext cx="2059096" cy="830997"/>
            <a:chOff x="5669674" y="4338935"/>
            <a:chExt cx="2059096" cy="830997"/>
          </a:xfrm>
        </p:grpSpPr>
        <p:sp>
          <p:nvSpPr>
            <p:cNvPr id="66" name="Rectangle 15"/>
            <p:cNvSpPr>
              <a:spLocks noChangeArrowheads="1"/>
            </p:cNvSpPr>
            <p:nvPr/>
          </p:nvSpPr>
          <p:spPr bwMode="auto">
            <a:xfrm>
              <a:off x="7232120" y="4338935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7" name="Rectangle 15"/>
            <p:cNvSpPr>
              <a:spLocks noChangeArrowheads="1"/>
            </p:cNvSpPr>
            <p:nvPr/>
          </p:nvSpPr>
          <p:spPr bwMode="auto">
            <a:xfrm>
              <a:off x="6698722" y="4338935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6165321" y="4338935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9" name="Rectangle 15"/>
            <p:cNvSpPr>
              <a:spLocks noChangeArrowheads="1"/>
            </p:cNvSpPr>
            <p:nvPr/>
          </p:nvSpPr>
          <p:spPr bwMode="auto">
            <a:xfrm>
              <a:off x="5669674" y="4338935"/>
              <a:ext cx="496650" cy="83099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24	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6083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 for C </a:t>
            </a:r>
            <a:r>
              <a:rPr lang="en-US" sz="1800" dirty="0" smtClean="0"/>
              <a:t>(assignments)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Left-hand-side = right-hand-side</a:t>
            </a:r>
          </a:p>
          <a:p>
            <a:pPr lvl="1"/>
            <a:r>
              <a:rPr lang="en-US" dirty="0" smtClean="0"/>
              <a:t>LHS must evaluate to a memory LOCATION</a:t>
            </a:r>
          </a:p>
          <a:p>
            <a:pPr lvl="1"/>
            <a:r>
              <a:rPr lang="en-US" dirty="0" smtClean="0"/>
              <a:t>RHS must evaluate to a VALUE (could be an address)</a:t>
            </a:r>
          </a:p>
          <a:p>
            <a:r>
              <a:rPr lang="en-US" dirty="0" smtClean="0"/>
              <a:t>E.g., </a:t>
            </a:r>
            <a:r>
              <a:rPr lang="en-US" dirty="0" err="1" smtClean="0"/>
              <a:t>x</a:t>
            </a:r>
            <a:r>
              <a:rPr lang="en-US" dirty="0" smtClean="0"/>
              <a:t> at location 0x04, </a:t>
            </a:r>
            <a:r>
              <a:rPr lang="en-US" dirty="0" err="1" smtClean="0"/>
              <a:t>y</a:t>
            </a:r>
            <a:r>
              <a:rPr lang="en-US" dirty="0" smtClean="0"/>
              <a:t> at 0x18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dirty="0" smtClean="0"/>
              <a:t>; // get value at </a:t>
            </a:r>
            <a:r>
              <a:rPr lang="en-US" dirty="0" err="1" smtClean="0"/>
              <a:t>y</a:t>
            </a:r>
            <a:r>
              <a:rPr lang="en-US" dirty="0" smtClean="0"/>
              <a:t> and put it in </a:t>
            </a:r>
            <a:r>
              <a:rPr lang="en-US" dirty="0" err="1" smtClean="0"/>
              <a:t>x</a:t>
            </a:r>
            <a:endParaRPr lang="en-US" dirty="0" smtClean="0"/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 </a:t>
            </a:r>
            <a:r>
              <a:rPr lang="en-US" dirty="0" err="1" smtClean="0"/>
              <a:t>x</a:t>
            </a:r>
            <a:r>
              <a:rPr lang="en-US" dirty="0" smtClean="0"/>
              <a:t>;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err="1" smtClean="0"/>
              <a:t>x</a:t>
            </a:r>
            <a:r>
              <a:rPr lang="en-US" dirty="0" smtClean="0"/>
              <a:t> = &amp;</a:t>
            </a:r>
            <a:r>
              <a:rPr lang="en-US" dirty="0" err="1" smtClean="0"/>
              <a:t>y</a:t>
            </a:r>
            <a:r>
              <a:rPr lang="en-US" dirty="0" smtClean="0"/>
              <a:t> + 3; // get address of </a:t>
            </a:r>
            <a:r>
              <a:rPr lang="en-US" dirty="0" err="1" smtClean="0"/>
              <a:t>y</a:t>
            </a:r>
            <a:r>
              <a:rPr lang="en-US" dirty="0" smtClean="0"/>
              <a:t> add 12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 </a:t>
            </a:r>
            <a:r>
              <a:rPr lang="en-US" dirty="0" err="1" smtClean="0"/>
              <a:t>x</a:t>
            </a:r>
            <a:r>
              <a:rPr lang="en-US" dirty="0" smtClean="0"/>
              <a:t>;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*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dirty="0" smtClean="0"/>
              <a:t>; // value of </a:t>
            </a:r>
            <a:r>
              <a:rPr lang="en-US" dirty="0" err="1" smtClean="0"/>
              <a:t>y</a:t>
            </a:r>
            <a:r>
              <a:rPr lang="en-US" dirty="0" smtClean="0"/>
              <a:t> to location </a:t>
            </a:r>
            <a:r>
              <a:rPr lang="en-US" dirty="0" err="1" smtClean="0"/>
              <a:t>x</a:t>
            </a:r>
            <a:r>
              <a:rPr lang="en-US" dirty="0" smtClean="0"/>
              <a:t> points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38800" y="2886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638800" y="3191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38800" y="3496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38800" y="3801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638800" y="4105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638800" y="44106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638800" y="47154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638800" y="50202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638800" y="53250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638800" y="5629870"/>
            <a:ext cx="2088969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7880169" y="2810470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  <a:cs typeface="Calibri" pitchFamily="34" charset="0"/>
              </a:rPr>
              <a:t>0000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7880169" y="3119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7880169" y="34245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880169" y="37293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000C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7880169" y="4034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7880169" y="43389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7880169" y="46437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0018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7880169" y="4948535"/>
            <a:ext cx="8146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001C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7880169" y="52533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0020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7880169" y="5558135"/>
            <a:ext cx="8066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  <a:cs typeface="Calibri" pitchFamily="34" charset="0"/>
              </a:rPr>
              <a:t>0024</a:t>
            </a:r>
            <a:endParaRPr lang="en-US" b="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5400000">
            <a:off x="4645972" y="4412903"/>
            <a:ext cx="3052460" cy="2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16200000" flipH="1">
            <a:off x="5179370" y="4408439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16200000" flipH="1">
            <a:off x="5712772" y="4412903"/>
            <a:ext cx="3052462" cy="1"/>
          </a:xfrm>
          <a:prstGeom prst="line">
            <a:avLst/>
          </a:prstGeom>
          <a:noFill/>
          <a:ln w="25400" cap="flat" cmpd="sng" algn="ctr">
            <a:solidFill>
              <a:schemeClr val="accent1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5654246" y="3124200"/>
            <a:ext cx="2059096" cy="461665"/>
            <a:chOff x="5676554" y="4941838"/>
            <a:chExt cx="2059096" cy="461665"/>
          </a:xfrm>
        </p:grpSpPr>
        <p:sp>
          <p:nvSpPr>
            <p:cNvPr id="32" name="Rectangle 15"/>
            <p:cNvSpPr>
              <a:spLocks noChangeArrowheads="1"/>
            </p:cNvSpPr>
            <p:nvPr/>
          </p:nvSpPr>
          <p:spPr bwMode="auto">
            <a:xfrm>
              <a:off x="7239000" y="4941838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3" name="Rectangle 15"/>
            <p:cNvSpPr>
              <a:spLocks noChangeArrowheads="1"/>
            </p:cNvSpPr>
            <p:nvPr/>
          </p:nvSpPr>
          <p:spPr bwMode="auto">
            <a:xfrm>
              <a:off x="6705602" y="4941838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4" name="Rectangle 15"/>
            <p:cNvSpPr>
              <a:spLocks noChangeArrowheads="1"/>
            </p:cNvSpPr>
            <p:nvPr/>
          </p:nvSpPr>
          <p:spPr bwMode="auto">
            <a:xfrm>
              <a:off x="6172201" y="4941838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5" name="Rectangle 15"/>
            <p:cNvSpPr>
              <a:spLocks noChangeArrowheads="1"/>
            </p:cNvSpPr>
            <p:nvPr/>
          </p:nvSpPr>
          <p:spPr bwMode="auto">
            <a:xfrm>
              <a:off x="5676554" y="4941838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24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669674" y="4643735"/>
            <a:ext cx="2066110" cy="461665"/>
            <a:chOff x="5669674" y="4338935"/>
            <a:chExt cx="2066110" cy="461665"/>
          </a:xfrm>
        </p:grpSpPr>
        <p:sp>
          <p:nvSpPr>
            <p:cNvPr id="47" name="Rectangle 15"/>
            <p:cNvSpPr>
              <a:spLocks noChangeArrowheads="1"/>
            </p:cNvSpPr>
            <p:nvPr/>
          </p:nvSpPr>
          <p:spPr bwMode="auto">
            <a:xfrm>
              <a:off x="7232120" y="4338935"/>
              <a:ext cx="50366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3C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8" name="Rectangle 15"/>
            <p:cNvSpPr>
              <a:spLocks noChangeArrowheads="1"/>
            </p:cNvSpPr>
            <p:nvPr/>
          </p:nvSpPr>
          <p:spPr bwMode="auto">
            <a:xfrm>
              <a:off x="6698722" y="4338935"/>
              <a:ext cx="530013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D0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9" name="Rectangle 15"/>
            <p:cNvSpPr>
              <a:spLocks noChangeArrowheads="1"/>
            </p:cNvSpPr>
            <p:nvPr/>
          </p:nvSpPr>
          <p:spPr bwMode="auto">
            <a:xfrm>
              <a:off x="6165321" y="4338935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27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auto">
            <a:xfrm>
              <a:off x="5669674" y="4338935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127403" y="849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Calibri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5679759" y="5558135"/>
            <a:ext cx="2066110" cy="461665"/>
            <a:chOff x="5669674" y="4338935"/>
            <a:chExt cx="2066110" cy="461665"/>
          </a:xfrm>
        </p:grpSpPr>
        <p:sp>
          <p:nvSpPr>
            <p:cNvPr id="65" name="Rectangle 15"/>
            <p:cNvSpPr>
              <a:spLocks noChangeArrowheads="1"/>
            </p:cNvSpPr>
            <p:nvPr/>
          </p:nvSpPr>
          <p:spPr bwMode="auto">
            <a:xfrm>
              <a:off x="7232120" y="4338935"/>
              <a:ext cx="503664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3C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6" name="Rectangle 15"/>
            <p:cNvSpPr>
              <a:spLocks noChangeArrowheads="1"/>
            </p:cNvSpPr>
            <p:nvPr/>
          </p:nvSpPr>
          <p:spPr bwMode="auto">
            <a:xfrm>
              <a:off x="6698722" y="4338935"/>
              <a:ext cx="530013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D0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7" name="Rectangle 15"/>
            <p:cNvSpPr>
              <a:spLocks noChangeArrowheads="1"/>
            </p:cNvSpPr>
            <p:nvPr/>
          </p:nvSpPr>
          <p:spPr bwMode="auto">
            <a:xfrm>
              <a:off x="6165321" y="4338935"/>
              <a:ext cx="49665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27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5669674" y="4338935"/>
              <a:ext cx="49564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  <a:cs typeface="Calibri" pitchFamily="34" charset="0"/>
                </a:rPr>
                <a:t>00</a:t>
              </a:r>
              <a:endParaRPr lang="en-US" b="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6083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Examining Data Representations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Code to print byte representation of data</a:t>
            </a:r>
          </a:p>
          <a:p>
            <a:pPr lvl="1" eaLnBrk="1" hangingPunct="1">
              <a:defRPr/>
            </a:pPr>
            <a:r>
              <a:rPr lang="en-US" dirty="0" smtClean="0"/>
              <a:t>Casting pointer to </a:t>
            </a:r>
            <a:r>
              <a:rPr lang="en-US" dirty="0" smtClean="0">
                <a:latin typeface="Courier New" pitchFamily="49" charset="0"/>
              </a:rPr>
              <a:t>unsigned char *</a:t>
            </a:r>
            <a:r>
              <a:rPr lang="en-US" dirty="0" smtClean="0"/>
              <a:t> creates byte array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5800" y="2362200"/>
            <a:ext cx="7848600" cy="2862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unsigned char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 pointer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show_bytes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(pointer start,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("0x%p\t0x%.2x\n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start+i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start[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838147" y="5334000"/>
            <a:ext cx="3077253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Some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printf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directives:</a:t>
            </a:r>
            <a:endParaRPr lang="en-US" sz="2000" b="0" dirty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%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p:  Print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pointer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%x:	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Print hexadecimal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“\n”: New line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1747" y="5410200"/>
            <a:ext cx="52578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show_int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show_bytes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 (pointer) 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sizeof(int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urier New" pitchFamily="49" charset="0"/>
              </a:rPr>
              <a:t>show_bytes</a:t>
            </a:r>
            <a:r>
              <a:rPr lang="en-US" smtClean="0"/>
              <a:t> Execution Example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914400" y="1752600"/>
            <a:ext cx="7315200" cy="135421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a =</a:t>
            </a:r>
            <a:r>
              <a:rPr lang="en-US" dirty="0" smtClean="0">
                <a:latin typeface="Courier New"/>
                <a:cs typeface="Courier New"/>
              </a:rPr>
              <a:t> 12345; </a:t>
            </a:r>
            <a:r>
              <a:rPr lang="en-US" sz="1600" dirty="0" smtClean="0">
                <a:latin typeface="Courier New"/>
                <a:cs typeface="Courier New"/>
              </a:rPr>
              <a:t>// represented as 0x00003039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err="1">
                <a:latin typeface="Courier New"/>
                <a:cs typeface="Courier New"/>
              </a:rPr>
              <a:t>printf("int</a:t>
            </a:r>
            <a:r>
              <a:rPr lang="en-US" dirty="0">
                <a:latin typeface="Courier New"/>
                <a:cs typeface="Courier New"/>
              </a:rPr>
              <a:t> a =</a:t>
            </a:r>
            <a:r>
              <a:rPr lang="en-US" dirty="0" smtClean="0">
                <a:latin typeface="Courier New"/>
                <a:cs typeface="Courier New"/>
              </a:rPr>
              <a:t> 12345;</a:t>
            </a:r>
            <a:r>
              <a:rPr lang="en-US" dirty="0">
                <a:latin typeface="Courier New"/>
                <a:cs typeface="Courier New"/>
              </a:rPr>
              <a:t>\n");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err="1" smtClean="0">
                <a:latin typeface="Courier New"/>
                <a:cs typeface="Courier New"/>
              </a:rPr>
              <a:t>show_int(a</a:t>
            </a:r>
            <a:r>
              <a:rPr lang="en-US" dirty="0" smtClean="0">
                <a:latin typeface="Courier New"/>
                <a:cs typeface="Courier New"/>
              </a:rPr>
              <a:t>);  </a:t>
            </a:r>
            <a:r>
              <a:rPr lang="en-US" sz="1600" dirty="0" smtClean="0">
                <a:latin typeface="Courier New"/>
                <a:cs typeface="Courier New"/>
              </a:rPr>
              <a:t>// </a:t>
            </a:r>
            <a:r>
              <a:rPr lang="en-US" sz="1400" i="1" dirty="0" err="1" smtClean="0">
                <a:latin typeface="Courier New"/>
                <a:cs typeface="Courier New"/>
              </a:rPr>
              <a:t>show_bytes</a:t>
            </a:r>
            <a:r>
              <a:rPr lang="en-US" sz="1400" i="1" dirty="0" err="1">
                <a:latin typeface="Courier New"/>
                <a:cs typeface="Courier New"/>
              </a:rPr>
              <a:t>((pointer</a:t>
            </a:r>
            <a:r>
              <a:rPr lang="en-US" sz="1400" i="1" dirty="0">
                <a:latin typeface="Courier New"/>
                <a:cs typeface="Courier New"/>
              </a:rPr>
              <a:t>) &amp;a, </a:t>
            </a:r>
            <a:r>
              <a:rPr lang="en-US" sz="1400" i="1" dirty="0" err="1">
                <a:latin typeface="Courier New"/>
                <a:cs typeface="Courier New"/>
              </a:rPr>
              <a:t>sizeof(int</a:t>
            </a:r>
            <a:r>
              <a:rPr lang="en-US" sz="1400" i="1" dirty="0">
                <a:latin typeface="Courier New"/>
                <a:cs typeface="Courier New"/>
              </a:rPr>
              <a:t>));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371600" y="3355975"/>
            <a:ext cx="231616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Helvetica" pitchFamily="34" charset="0"/>
              </a:rPr>
              <a:t>Result (Linux):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914400" y="4038600"/>
            <a:ext cx="7315200" cy="224676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a =</a:t>
            </a:r>
            <a:r>
              <a:rPr lang="en-US" dirty="0" smtClean="0">
                <a:latin typeface="Courier New"/>
                <a:cs typeface="Courier New"/>
              </a:rPr>
              <a:t> 12345;   </a:t>
            </a:r>
            <a:endParaRPr lang="en-US" sz="1600" dirty="0" smtClean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Courier New"/>
                <a:cs typeface="Courier New"/>
              </a:rPr>
              <a:t>0x11ffffcb8	</a:t>
            </a:r>
            <a:r>
              <a:rPr lang="en-US" dirty="0" smtClean="0">
                <a:latin typeface="Courier New"/>
                <a:cs typeface="Courier New"/>
              </a:rPr>
              <a:t>0x39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Courier New"/>
                <a:cs typeface="Courier New"/>
              </a:rPr>
              <a:t>0x11ffffcb9	</a:t>
            </a:r>
            <a:r>
              <a:rPr lang="en-US" dirty="0" smtClean="0">
                <a:latin typeface="Courier New"/>
                <a:cs typeface="Courier New"/>
              </a:rPr>
              <a:t>0x30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Courier New"/>
                <a:cs typeface="Courier New"/>
              </a:rPr>
              <a:t>0x11ffffcba	0x00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>
                <a:latin typeface="Courier New"/>
                <a:cs typeface="Courier New"/>
              </a:rPr>
              <a:t>0x11ffffcbb	0x00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Representing Integers</a:t>
            </a:r>
          </a:p>
        </p:txBody>
      </p:sp>
      <p:sp>
        <p:nvSpPr>
          <p:cNvPr id="14440" name="Rectangle 10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A = 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B = -12345;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smtClean="0">
                <a:latin typeface="Courier New" pitchFamily="49" charset="0"/>
              </a:rPr>
              <a:t>long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C = 12345;</a:t>
            </a:r>
          </a:p>
        </p:txBody>
      </p:sp>
      <p:sp>
        <p:nvSpPr>
          <p:cNvPr id="18436" name="Text Box 12"/>
          <p:cNvSpPr txBox="1">
            <a:spLocks noChangeArrowheads="1"/>
          </p:cNvSpPr>
          <p:nvPr/>
        </p:nvSpPr>
        <p:spPr bwMode="auto">
          <a:xfrm>
            <a:off x="4038600" y="1267361"/>
            <a:ext cx="4876801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Decimal:</a:t>
            </a:r>
            <a:r>
              <a:rPr lang="en-US" sz="2000" dirty="0" smtClean="0">
                <a:latin typeface="Helvetica" pitchFamily="34" charset="0"/>
              </a:rPr>
              <a:t>	         </a:t>
            </a:r>
            <a:r>
              <a:rPr lang="en-US" sz="2000" dirty="0" smtClean="0"/>
              <a:t>12345</a:t>
            </a:r>
            <a:endParaRPr lang="en-US" sz="2000" dirty="0" smtClean="0">
              <a:latin typeface="Helvetica" pitchFamily="34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Binary:</a:t>
            </a:r>
            <a:r>
              <a:rPr lang="en-US" sz="2000" dirty="0"/>
              <a:t>  	0011</a:t>
            </a:r>
            <a:r>
              <a:rPr lang="en-US" sz="2000" dirty="0" smtClean="0"/>
              <a:t> 0000 0011 1001</a:t>
            </a:r>
            <a:endParaRPr lang="en-US" sz="2000" dirty="0"/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Hex:</a:t>
            </a:r>
            <a:r>
              <a:rPr lang="en-US" sz="2000" dirty="0"/>
              <a:t>  </a:t>
            </a:r>
            <a:r>
              <a:rPr lang="en-US" sz="2000" dirty="0" smtClean="0"/>
              <a:t>	    3      0      3      9</a:t>
            </a:r>
            <a:endParaRPr lang="en-US" sz="2000" dirty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81000" y="2665413"/>
            <a:ext cx="1724025" cy="1677987"/>
            <a:chOff x="240" y="1775"/>
            <a:chExt cx="1086" cy="1057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509" name="Rectangle 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10" name="Rectangle 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11" name="Rectangle 6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512" name="Rectangle 7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508" name="Text Box 14"/>
            <p:cNvSpPr txBox="1">
              <a:spLocks noChangeArrowheads="1"/>
            </p:cNvSpPr>
            <p:nvPr/>
          </p:nvSpPr>
          <p:spPr bwMode="auto">
            <a:xfrm>
              <a:off x="240" y="1775"/>
              <a:ext cx="108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IA32, x86-64 A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513014" y="2665413"/>
            <a:ext cx="795338" cy="1677987"/>
            <a:chOff x="1583" y="1775"/>
            <a:chExt cx="501" cy="1057"/>
          </a:xfrm>
        </p:grpSpPr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503" name="Rectangle 16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04" name="Rectangle 17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05" name="Rectangle 18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506" name="Rectangle 19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502" name="Text Box 20"/>
            <p:cNvSpPr txBox="1">
              <a:spLocks noChangeArrowheads="1"/>
            </p:cNvSpPr>
            <p:nvPr/>
          </p:nvSpPr>
          <p:spPr bwMode="auto">
            <a:xfrm>
              <a:off x="1583" y="1775"/>
              <a:ext cx="50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A</a:t>
              </a: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381000" y="4494213"/>
            <a:ext cx="1711325" cy="1677987"/>
            <a:chOff x="240" y="1775"/>
            <a:chExt cx="1078" cy="1057"/>
          </a:xfrm>
        </p:grpSpPr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93" name="Rectangle 35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C7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4" name="Rectangle 36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5" name="Rectangle 37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  <p:sp>
            <p:nvSpPr>
              <p:cNvPr id="18496" name="Rectangle 38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</p:grpSp>
        <p:sp>
          <p:nvSpPr>
            <p:cNvPr id="18492" name="Text Box 39"/>
            <p:cNvSpPr txBox="1">
              <a:spLocks noChangeArrowheads="1"/>
            </p:cNvSpPr>
            <p:nvPr/>
          </p:nvSpPr>
          <p:spPr bwMode="auto">
            <a:xfrm>
              <a:off x="240" y="1775"/>
              <a:ext cx="107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IA32, x86-64 B</a:t>
              </a:r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2517777" y="4494213"/>
            <a:ext cx="782638" cy="1677987"/>
            <a:chOff x="1586" y="1775"/>
            <a:chExt cx="493" cy="1057"/>
          </a:xfrm>
        </p:grpSpPr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487" name="Rectangle 42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88" name="Rectangle 43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C7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89" name="Rectangle 44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FF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0" name="Rectangle 45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FF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</p:grpSp>
        <p:sp>
          <p:nvSpPr>
            <p:cNvPr id="18486" name="Text Box 46"/>
            <p:cNvSpPr txBox="1">
              <a:spLocks noChangeArrowheads="1"/>
            </p:cNvSpPr>
            <p:nvPr/>
          </p:nvSpPr>
          <p:spPr bwMode="auto">
            <a:xfrm>
              <a:off x="1586" y="1775"/>
              <a:ext cx="49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Sun B</a:t>
              </a:r>
            </a:p>
          </p:txBody>
        </p:sp>
      </p:grpSp>
      <p:sp>
        <p:nvSpPr>
          <p:cNvPr id="18443" name="Text Box 72"/>
          <p:cNvSpPr txBox="1">
            <a:spLocks noChangeArrowheads="1"/>
          </p:cNvSpPr>
          <p:nvPr/>
        </p:nvSpPr>
        <p:spPr bwMode="auto">
          <a:xfrm>
            <a:off x="4343400" y="5865813"/>
            <a:ext cx="4012336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Two’s complement </a:t>
            </a:r>
            <a:r>
              <a:rPr lang="en-US" sz="2000" dirty="0" smtClean="0">
                <a:latin typeface="Calibri"/>
                <a:cs typeface="Calibri"/>
              </a:rPr>
              <a:t>representation </a:t>
            </a:r>
            <a:br>
              <a:rPr lang="en-US" sz="2000" dirty="0" smtClean="0">
                <a:latin typeface="Calibri"/>
                <a:cs typeface="Calibri"/>
              </a:rPr>
            </a:br>
            <a:r>
              <a:rPr lang="en-US" sz="2000" dirty="0" smtClean="0">
                <a:latin typeface="Calibri"/>
                <a:cs typeface="Calibri"/>
              </a:rPr>
              <a:t>for negative integers (</a:t>
            </a:r>
            <a:r>
              <a:rPr lang="en-US" sz="2000" dirty="0">
                <a:latin typeface="Calibri"/>
                <a:cs typeface="Calibri"/>
              </a:rPr>
              <a:t>c</a:t>
            </a:r>
            <a:r>
              <a:rPr lang="en-US" sz="2000" dirty="0" smtClean="0">
                <a:latin typeface="Calibri"/>
                <a:cs typeface="Calibri"/>
              </a:rPr>
              <a:t>overed </a:t>
            </a:r>
            <a:r>
              <a:rPr lang="en-US" sz="2000" dirty="0">
                <a:latin typeface="Calibri"/>
                <a:cs typeface="Calibri"/>
              </a:rPr>
              <a:t>later)</a:t>
            </a:r>
          </a:p>
        </p:txBody>
      </p:sp>
      <p:sp>
        <p:nvSpPr>
          <p:cNvPr id="18444" name="Line 74"/>
          <p:cNvSpPr>
            <a:spLocks noChangeShapeType="1"/>
          </p:cNvSpPr>
          <p:nvPr/>
        </p:nvSpPr>
        <p:spPr bwMode="auto">
          <a:xfrm flipH="1" flipV="1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>
              <a:latin typeface="Calibri"/>
              <a:cs typeface="Calibri"/>
            </a:endParaRPr>
          </a:p>
        </p:txBody>
      </p: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6324600" y="4572000"/>
            <a:ext cx="609600" cy="1219200"/>
            <a:chOff x="4272" y="2832"/>
            <a:chExt cx="384" cy="768"/>
          </a:xfrm>
        </p:grpSpPr>
        <p:sp>
          <p:nvSpPr>
            <p:cNvPr id="18477" name="Rectangle 8"/>
            <p:cNvSpPr>
              <a:spLocks noChangeArrowheads="1"/>
            </p:cNvSpPr>
            <p:nvPr/>
          </p:nvSpPr>
          <p:spPr bwMode="auto">
            <a:xfrm>
              <a:off x="4272" y="2832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78" name="Rectangle 9"/>
            <p:cNvSpPr>
              <a:spLocks noChangeArrowheads="1"/>
            </p:cNvSpPr>
            <p:nvPr/>
          </p:nvSpPr>
          <p:spPr bwMode="auto">
            <a:xfrm>
              <a:off x="4272" y="3024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79" name="Rectangle 10"/>
            <p:cNvSpPr>
              <a:spLocks noChangeArrowheads="1"/>
            </p:cNvSpPr>
            <p:nvPr/>
          </p:nvSpPr>
          <p:spPr bwMode="auto">
            <a:xfrm>
              <a:off x="4272" y="321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80" name="Rectangle 11"/>
            <p:cNvSpPr>
              <a:spLocks noChangeArrowheads="1"/>
            </p:cNvSpPr>
            <p:nvPr/>
          </p:nvSpPr>
          <p:spPr bwMode="auto">
            <a:xfrm>
              <a:off x="4272" y="3408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6096000" y="2894013"/>
            <a:ext cx="1117600" cy="1677987"/>
            <a:chOff x="432" y="1775"/>
            <a:chExt cx="704" cy="1057"/>
          </a:xfrm>
        </p:grpSpPr>
        <p:grpSp>
          <p:nvGrpSpPr>
            <p:cNvPr id="14" name="Group 53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73" name="Rectangle 5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74" name="Rectangle 5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75" name="Rectangle 56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76" name="Rectangle 57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72" name="Text Box 58"/>
            <p:cNvSpPr txBox="1">
              <a:spLocks noChangeArrowheads="1"/>
            </p:cNvSpPr>
            <p:nvPr/>
          </p:nvSpPr>
          <p:spPr bwMode="auto">
            <a:xfrm>
              <a:off x="432" y="1775"/>
              <a:ext cx="70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X86</a:t>
              </a:r>
              <a:r>
                <a:rPr lang="en-US" sz="2000" dirty="0">
                  <a:latin typeface="Calibri"/>
                  <a:cs typeface="Calibri"/>
                </a:rPr>
                <a:t>-64 C</a:t>
              </a:r>
            </a:p>
          </p:txBody>
        </p:sp>
      </p:grpSp>
      <p:grpSp>
        <p:nvGrpSpPr>
          <p:cNvPr id="15" name="Group 59"/>
          <p:cNvGrpSpPr>
            <a:grpSpLocks/>
          </p:cNvGrpSpPr>
          <p:nvPr/>
        </p:nvGrpSpPr>
        <p:grpSpPr bwMode="auto">
          <a:xfrm>
            <a:off x="7932738" y="2894013"/>
            <a:ext cx="774700" cy="1677987"/>
            <a:chOff x="1589" y="1775"/>
            <a:chExt cx="488" cy="1057"/>
          </a:xfrm>
        </p:grpSpPr>
        <p:grpSp>
          <p:nvGrpSpPr>
            <p:cNvPr id="16" name="Group 60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467" name="Rectangle 61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68" name="Rectangle 62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69" name="Rectangle 63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70" name="Rectangle 64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66" name="Text Box 65"/>
            <p:cNvSpPr txBox="1">
              <a:spLocks noChangeArrowheads="1"/>
            </p:cNvSpPr>
            <p:nvPr/>
          </p:nvSpPr>
          <p:spPr bwMode="auto">
            <a:xfrm>
              <a:off x="1589" y="1775"/>
              <a:ext cx="48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C</a:t>
              </a:r>
            </a:p>
          </p:txBody>
        </p:sp>
      </p:grpSp>
      <p:grpSp>
        <p:nvGrpSpPr>
          <p:cNvPr id="18" name="Group 76"/>
          <p:cNvGrpSpPr>
            <a:grpSpLocks/>
          </p:cNvGrpSpPr>
          <p:nvPr/>
        </p:nvGrpSpPr>
        <p:grpSpPr bwMode="auto">
          <a:xfrm>
            <a:off x="4419600" y="2894013"/>
            <a:ext cx="862013" cy="1677987"/>
            <a:chOff x="432" y="1775"/>
            <a:chExt cx="543" cy="1057"/>
          </a:xfrm>
        </p:grpSpPr>
        <p:grpSp>
          <p:nvGrpSpPr>
            <p:cNvPr id="19" name="Group 77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57" name="Rectangle 78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58" name="Rectangle 79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59" name="Rectangle 80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60" name="Rectangle 81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56" name="Text Box 82"/>
            <p:cNvSpPr txBox="1">
              <a:spLocks noChangeArrowheads="1"/>
            </p:cNvSpPr>
            <p:nvPr/>
          </p:nvSpPr>
          <p:spPr bwMode="auto">
            <a:xfrm>
              <a:off x="432" y="1775"/>
              <a:ext cx="54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IA32 C</a:t>
              </a:r>
            </a:p>
          </p:txBody>
        </p:sp>
      </p:grpSp>
      <p:sp>
        <p:nvSpPr>
          <p:cNvPr id="81" name="Date Placeholder 8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Representing Integers</a:t>
            </a:r>
          </a:p>
        </p:txBody>
      </p:sp>
      <p:sp>
        <p:nvSpPr>
          <p:cNvPr id="14440" name="Rectangle 10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A = 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B = -12345;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smtClean="0">
                <a:latin typeface="Courier New" pitchFamily="49" charset="0"/>
              </a:rPr>
              <a:t>long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C = 12345;</a:t>
            </a:r>
          </a:p>
        </p:txBody>
      </p:sp>
      <p:sp>
        <p:nvSpPr>
          <p:cNvPr id="18436" name="Text Box 12"/>
          <p:cNvSpPr txBox="1">
            <a:spLocks noChangeArrowheads="1"/>
          </p:cNvSpPr>
          <p:nvPr/>
        </p:nvSpPr>
        <p:spPr bwMode="auto">
          <a:xfrm>
            <a:off x="4038600" y="1267361"/>
            <a:ext cx="4876801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Decimal:</a:t>
            </a:r>
            <a:r>
              <a:rPr lang="en-US" sz="2000" dirty="0" smtClean="0">
                <a:latin typeface="Helvetica" pitchFamily="34" charset="0"/>
              </a:rPr>
              <a:t>	         </a:t>
            </a:r>
            <a:r>
              <a:rPr lang="en-US" sz="2000" dirty="0" smtClean="0"/>
              <a:t>12345</a:t>
            </a:r>
            <a:endParaRPr lang="en-US" sz="2000" dirty="0" smtClean="0">
              <a:latin typeface="Helvetica" pitchFamily="34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Binary:</a:t>
            </a:r>
            <a:r>
              <a:rPr lang="en-US" sz="2000" dirty="0"/>
              <a:t>  	0011</a:t>
            </a:r>
            <a:r>
              <a:rPr lang="en-US" sz="2000" dirty="0" smtClean="0"/>
              <a:t> 0000 0011 1001</a:t>
            </a:r>
            <a:endParaRPr lang="en-US" sz="2000" dirty="0"/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Hex:</a:t>
            </a:r>
            <a:r>
              <a:rPr lang="en-US" sz="2000" dirty="0"/>
              <a:t>  </a:t>
            </a:r>
            <a:r>
              <a:rPr lang="en-US" sz="2000" dirty="0" smtClean="0"/>
              <a:t>	    3      0      3      9</a:t>
            </a:r>
            <a:endParaRPr lang="en-US" sz="2000" dirty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81000" y="2665413"/>
            <a:ext cx="1724025" cy="1677987"/>
            <a:chOff x="240" y="1775"/>
            <a:chExt cx="1086" cy="1057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509" name="Rectangle 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10" name="Rectangle 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11" name="Rectangle 6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512" name="Rectangle 7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508" name="Text Box 14"/>
            <p:cNvSpPr txBox="1">
              <a:spLocks noChangeArrowheads="1"/>
            </p:cNvSpPr>
            <p:nvPr/>
          </p:nvSpPr>
          <p:spPr bwMode="auto">
            <a:xfrm>
              <a:off x="240" y="1775"/>
              <a:ext cx="108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IA32, x86-64 A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513014" y="2665413"/>
            <a:ext cx="795338" cy="1677987"/>
            <a:chOff x="1583" y="1775"/>
            <a:chExt cx="501" cy="1057"/>
          </a:xfrm>
        </p:grpSpPr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503" name="Rectangle 16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04" name="Rectangle 17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05" name="Rectangle 18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506" name="Rectangle 19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502" name="Text Box 20"/>
            <p:cNvSpPr txBox="1">
              <a:spLocks noChangeArrowheads="1"/>
            </p:cNvSpPr>
            <p:nvPr/>
          </p:nvSpPr>
          <p:spPr bwMode="auto">
            <a:xfrm>
              <a:off x="1583" y="1775"/>
              <a:ext cx="50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A</a:t>
              </a:r>
            </a:p>
          </p:txBody>
        </p:sp>
      </p:grpSp>
      <p:grpSp>
        <p:nvGrpSpPr>
          <p:cNvPr id="6" name="Group 105"/>
          <p:cNvGrpSpPr>
            <a:grpSpLocks/>
          </p:cNvGrpSpPr>
          <p:nvPr/>
        </p:nvGrpSpPr>
        <p:grpSpPr bwMode="auto">
          <a:xfrm>
            <a:off x="1524000" y="3276600"/>
            <a:ext cx="1066800" cy="914400"/>
            <a:chOff x="960" y="1920"/>
            <a:chExt cx="672" cy="576"/>
          </a:xfrm>
        </p:grpSpPr>
        <p:sp>
          <p:nvSpPr>
            <p:cNvPr id="18497" name="Line 23"/>
            <p:cNvSpPr>
              <a:spLocks noChangeShapeType="1"/>
            </p:cNvSpPr>
            <p:nvPr/>
          </p:nvSpPr>
          <p:spPr bwMode="auto">
            <a:xfrm>
              <a:off x="960" y="1920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98" name="Line 24"/>
            <p:cNvSpPr>
              <a:spLocks noChangeShapeType="1"/>
            </p:cNvSpPr>
            <p:nvPr/>
          </p:nvSpPr>
          <p:spPr bwMode="auto">
            <a:xfrm>
              <a:off x="960" y="2112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99" name="Line 25"/>
            <p:cNvSpPr>
              <a:spLocks noChangeShapeType="1"/>
            </p:cNvSpPr>
            <p:nvPr/>
          </p:nvSpPr>
          <p:spPr bwMode="auto">
            <a:xfrm flipV="1">
              <a:off x="960" y="2112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500" name="Line 28"/>
            <p:cNvSpPr>
              <a:spLocks noChangeShapeType="1"/>
            </p:cNvSpPr>
            <p:nvPr/>
          </p:nvSpPr>
          <p:spPr bwMode="auto">
            <a:xfrm flipV="1">
              <a:off x="960" y="1920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381000" y="4494213"/>
            <a:ext cx="1711325" cy="1677987"/>
            <a:chOff x="240" y="1775"/>
            <a:chExt cx="1078" cy="1057"/>
          </a:xfrm>
        </p:grpSpPr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93" name="Rectangle 35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C7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4" name="Rectangle 36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5" name="Rectangle 37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  <p:sp>
            <p:nvSpPr>
              <p:cNvPr id="18496" name="Rectangle 38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</p:grpSp>
        <p:sp>
          <p:nvSpPr>
            <p:cNvPr id="18492" name="Text Box 39"/>
            <p:cNvSpPr txBox="1">
              <a:spLocks noChangeArrowheads="1"/>
            </p:cNvSpPr>
            <p:nvPr/>
          </p:nvSpPr>
          <p:spPr bwMode="auto">
            <a:xfrm>
              <a:off x="240" y="1775"/>
              <a:ext cx="107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IA32, x86-64 B</a:t>
              </a:r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2517777" y="4494213"/>
            <a:ext cx="782638" cy="1677987"/>
            <a:chOff x="1586" y="1775"/>
            <a:chExt cx="493" cy="1057"/>
          </a:xfrm>
        </p:grpSpPr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487" name="Rectangle 42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88" name="Rectangle 43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C7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89" name="Rectangle 44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FF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0" name="Rectangle 45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FF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</p:grpSp>
        <p:sp>
          <p:nvSpPr>
            <p:cNvPr id="18486" name="Text Box 46"/>
            <p:cNvSpPr txBox="1">
              <a:spLocks noChangeArrowheads="1"/>
            </p:cNvSpPr>
            <p:nvPr/>
          </p:nvSpPr>
          <p:spPr bwMode="auto">
            <a:xfrm>
              <a:off x="1586" y="1775"/>
              <a:ext cx="49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Sun B</a:t>
              </a:r>
            </a:p>
          </p:txBody>
        </p:sp>
      </p:grpSp>
      <p:sp>
        <p:nvSpPr>
          <p:cNvPr id="18443" name="Text Box 72"/>
          <p:cNvSpPr txBox="1">
            <a:spLocks noChangeArrowheads="1"/>
          </p:cNvSpPr>
          <p:nvPr/>
        </p:nvSpPr>
        <p:spPr bwMode="auto">
          <a:xfrm>
            <a:off x="4343400" y="5865813"/>
            <a:ext cx="4012336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Two’s complement </a:t>
            </a:r>
            <a:r>
              <a:rPr lang="en-US" sz="2000" dirty="0" smtClean="0">
                <a:latin typeface="Calibri"/>
                <a:cs typeface="Calibri"/>
              </a:rPr>
              <a:t>representation </a:t>
            </a:r>
            <a:br>
              <a:rPr lang="en-US" sz="2000" dirty="0" smtClean="0">
                <a:latin typeface="Calibri"/>
                <a:cs typeface="Calibri"/>
              </a:rPr>
            </a:br>
            <a:r>
              <a:rPr lang="en-US" sz="2000" dirty="0" smtClean="0">
                <a:latin typeface="Calibri"/>
                <a:cs typeface="Calibri"/>
              </a:rPr>
              <a:t>for negative integers (</a:t>
            </a:r>
            <a:r>
              <a:rPr lang="en-US" sz="2000" dirty="0">
                <a:latin typeface="Calibri"/>
                <a:cs typeface="Calibri"/>
              </a:rPr>
              <a:t>c</a:t>
            </a:r>
            <a:r>
              <a:rPr lang="en-US" sz="2000" dirty="0" smtClean="0">
                <a:latin typeface="Calibri"/>
                <a:cs typeface="Calibri"/>
              </a:rPr>
              <a:t>overed </a:t>
            </a:r>
            <a:r>
              <a:rPr lang="en-US" sz="2000" dirty="0">
                <a:latin typeface="Calibri"/>
                <a:cs typeface="Calibri"/>
              </a:rPr>
              <a:t>later)</a:t>
            </a:r>
          </a:p>
        </p:txBody>
      </p:sp>
      <p:sp>
        <p:nvSpPr>
          <p:cNvPr id="18444" name="Line 74"/>
          <p:cNvSpPr>
            <a:spLocks noChangeShapeType="1"/>
          </p:cNvSpPr>
          <p:nvPr/>
        </p:nvSpPr>
        <p:spPr bwMode="auto">
          <a:xfrm flipH="1" flipV="1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>
              <a:latin typeface="Calibri"/>
              <a:cs typeface="Calibri"/>
            </a:endParaRPr>
          </a:p>
        </p:txBody>
      </p: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6324600" y="4572000"/>
            <a:ext cx="609600" cy="1219200"/>
            <a:chOff x="4272" y="2832"/>
            <a:chExt cx="384" cy="768"/>
          </a:xfrm>
        </p:grpSpPr>
        <p:sp>
          <p:nvSpPr>
            <p:cNvPr id="18477" name="Rectangle 8"/>
            <p:cNvSpPr>
              <a:spLocks noChangeArrowheads="1"/>
            </p:cNvSpPr>
            <p:nvPr/>
          </p:nvSpPr>
          <p:spPr bwMode="auto">
            <a:xfrm>
              <a:off x="4272" y="2832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78" name="Rectangle 9"/>
            <p:cNvSpPr>
              <a:spLocks noChangeArrowheads="1"/>
            </p:cNvSpPr>
            <p:nvPr/>
          </p:nvSpPr>
          <p:spPr bwMode="auto">
            <a:xfrm>
              <a:off x="4272" y="3024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79" name="Rectangle 10"/>
            <p:cNvSpPr>
              <a:spLocks noChangeArrowheads="1"/>
            </p:cNvSpPr>
            <p:nvPr/>
          </p:nvSpPr>
          <p:spPr bwMode="auto">
            <a:xfrm>
              <a:off x="4272" y="321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80" name="Rectangle 11"/>
            <p:cNvSpPr>
              <a:spLocks noChangeArrowheads="1"/>
            </p:cNvSpPr>
            <p:nvPr/>
          </p:nvSpPr>
          <p:spPr bwMode="auto">
            <a:xfrm>
              <a:off x="4272" y="3408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6096000" y="2894013"/>
            <a:ext cx="1117600" cy="1677987"/>
            <a:chOff x="432" y="1775"/>
            <a:chExt cx="704" cy="1057"/>
          </a:xfrm>
        </p:grpSpPr>
        <p:grpSp>
          <p:nvGrpSpPr>
            <p:cNvPr id="14" name="Group 53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73" name="Rectangle 5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74" name="Rectangle 5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75" name="Rectangle 56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76" name="Rectangle 57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72" name="Text Box 58"/>
            <p:cNvSpPr txBox="1">
              <a:spLocks noChangeArrowheads="1"/>
            </p:cNvSpPr>
            <p:nvPr/>
          </p:nvSpPr>
          <p:spPr bwMode="auto">
            <a:xfrm>
              <a:off x="432" y="1775"/>
              <a:ext cx="70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X86</a:t>
              </a:r>
              <a:r>
                <a:rPr lang="en-US" sz="2000" dirty="0">
                  <a:latin typeface="Calibri"/>
                  <a:cs typeface="Calibri"/>
                </a:rPr>
                <a:t>-64 C</a:t>
              </a:r>
            </a:p>
          </p:txBody>
        </p:sp>
      </p:grpSp>
      <p:grpSp>
        <p:nvGrpSpPr>
          <p:cNvPr id="15" name="Group 59"/>
          <p:cNvGrpSpPr>
            <a:grpSpLocks/>
          </p:cNvGrpSpPr>
          <p:nvPr/>
        </p:nvGrpSpPr>
        <p:grpSpPr bwMode="auto">
          <a:xfrm>
            <a:off x="7932738" y="2894013"/>
            <a:ext cx="774700" cy="1677987"/>
            <a:chOff x="1589" y="1775"/>
            <a:chExt cx="488" cy="1057"/>
          </a:xfrm>
        </p:grpSpPr>
        <p:grpSp>
          <p:nvGrpSpPr>
            <p:cNvPr id="16" name="Group 60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467" name="Rectangle 61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68" name="Rectangle 62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69" name="Rectangle 63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70" name="Rectangle 64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66" name="Text Box 65"/>
            <p:cNvSpPr txBox="1">
              <a:spLocks noChangeArrowheads="1"/>
            </p:cNvSpPr>
            <p:nvPr/>
          </p:nvSpPr>
          <p:spPr bwMode="auto">
            <a:xfrm>
              <a:off x="1589" y="1775"/>
              <a:ext cx="48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C</a:t>
              </a:r>
            </a:p>
          </p:txBody>
        </p:sp>
      </p:grpSp>
      <p:grpSp>
        <p:nvGrpSpPr>
          <p:cNvPr id="18" name="Group 76"/>
          <p:cNvGrpSpPr>
            <a:grpSpLocks/>
          </p:cNvGrpSpPr>
          <p:nvPr/>
        </p:nvGrpSpPr>
        <p:grpSpPr bwMode="auto">
          <a:xfrm>
            <a:off x="4419600" y="2894013"/>
            <a:ext cx="862013" cy="1677987"/>
            <a:chOff x="432" y="1775"/>
            <a:chExt cx="543" cy="1057"/>
          </a:xfrm>
        </p:grpSpPr>
        <p:grpSp>
          <p:nvGrpSpPr>
            <p:cNvPr id="19" name="Group 77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57" name="Rectangle 78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58" name="Rectangle 79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59" name="Rectangle 80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60" name="Rectangle 81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56" name="Text Box 82"/>
            <p:cNvSpPr txBox="1">
              <a:spLocks noChangeArrowheads="1"/>
            </p:cNvSpPr>
            <p:nvPr/>
          </p:nvSpPr>
          <p:spPr bwMode="auto">
            <a:xfrm>
              <a:off x="432" y="1775"/>
              <a:ext cx="54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IA32 C</a:t>
              </a:r>
            </a:p>
          </p:txBody>
        </p:sp>
      </p:grpSp>
      <p:sp>
        <p:nvSpPr>
          <p:cNvPr id="81" name="Date Placeholder 8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300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Representing Integers</a:t>
            </a:r>
          </a:p>
        </p:txBody>
      </p:sp>
      <p:sp>
        <p:nvSpPr>
          <p:cNvPr id="14440" name="Rectangle 10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A = 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B = -12345;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smtClean="0">
                <a:latin typeface="Courier New" pitchFamily="49" charset="0"/>
              </a:rPr>
              <a:t>long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C = 12345;</a:t>
            </a:r>
          </a:p>
        </p:txBody>
      </p:sp>
      <p:sp>
        <p:nvSpPr>
          <p:cNvPr id="18436" name="Text Box 12"/>
          <p:cNvSpPr txBox="1">
            <a:spLocks noChangeArrowheads="1"/>
          </p:cNvSpPr>
          <p:nvPr/>
        </p:nvSpPr>
        <p:spPr bwMode="auto">
          <a:xfrm>
            <a:off x="4038600" y="1267361"/>
            <a:ext cx="4876801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Decimal:</a:t>
            </a:r>
            <a:r>
              <a:rPr lang="en-US" sz="2000" dirty="0" smtClean="0">
                <a:latin typeface="Helvetica" pitchFamily="34" charset="0"/>
              </a:rPr>
              <a:t>	         </a:t>
            </a:r>
            <a:r>
              <a:rPr lang="en-US" sz="2000" dirty="0" smtClean="0"/>
              <a:t>12345</a:t>
            </a:r>
            <a:endParaRPr lang="en-US" sz="2000" dirty="0" smtClean="0">
              <a:latin typeface="Helvetica" pitchFamily="34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Binary:</a:t>
            </a:r>
            <a:r>
              <a:rPr lang="en-US" sz="2000" dirty="0"/>
              <a:t>  	0011</a:t>
            </a:r>
            <a:r>
              <a:rPr lang="en-US" sz="2000" dirty="0" smtClean="0"/>
              <a:t> 0000 0011 1001</a:t>
            </a:r>
            <a:endParaRPr lang="en-US" sz="2000" dirty="0"/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Hex:</a:t>
            </a:r>
            <a:r>
              <a:rPr lang="en-US" sz="2000" dirty="0"/>
              <a:t>  </a:t>
            </a:r>
            <a:r>
              <a:rPr lang="en-US" sz="2000" dirty="0" smtClean="0"/>
              <a:t>	    3      0      3      9</a:t>
            </a:r>
            <a:endParaRPr lang="en-US" sz="2000" dirty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81000" y="2665413"/>
            <a:ext cx="1724025" cy="1677987"/>
            <a:chOff x="240" y="1775"/>
            <a:chExt cx="1086" cy="1057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509" name="Rectangle 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10" name="Rectangle 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11" name="Rectangle 6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512" name="Rectangle 7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508" name="Text Box 14"/>
            <p:cNvSpPr txBox="1">
              <a:spLocks noChangeArrowheads="1"/>
            </p:cNvSpPr>
            <p:nvPr/>
          </p:nvSpPr>
          <p:spPr bwMode="auto">
            <a:xfrm>
              <a:off x="240" y="1775"/>
              <a:ext cx="108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IA32, x86-64 A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513014" y="2665413"/>
            <a:ext cx="795338" cy="1677987"/>
            <a:chOff x="1583" y="1775"/>
            <a:chExt cx="501" cy="1057"/>
          </a:xfrm>
        </p:grpSpPr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503" name="Rectangle 16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04" name="Rectangle 17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05" name="Rectangle 18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506" name="Rectangle 19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502" name="Text Box 20"/>
            <p:cNvSpPr txBox="1">
              <a:spLocks noChangeArrowheads="1"/>
            </p:cNvSpPr>
            <p:nvPr/>
          </p:nvSpPr>
          <p:spPr bwMode="auto">
            <a:xfrm>
              <a:off x="1583" y="1775"/>
              <a:ext cx="50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A</a:t>
              </a:r>
            </a:p>
          </p:txBody>
        </p:sp>
      </p:grpSp>
      <p:grpSp>
        <p:nvGrpSpPr>
          <p:cNvPr id="6" name="Group 105"/>
          <p:cNvGrpSpPr>
            <a:grpSpLocks/>
          </p:cNvGrpSpPr>
          <p:nvPr/>
        </p:nvGrpSpPr>
        <p:grpSpPr bwMode="auto">
          <a:xfrm>
            <a:off x="1524000" y="3276600"/>
            <a:ext cx="1066800" cy="914400"/>
            <a:chOff x="960" y="1920"/>
            <a:chExt cx="672" cy="576"/>
          </a:xfrm>
        </p:grpSpPr>
        <p:sp>
          <p:nvSpPr>
            <p:cNvPr id="18497" name="Line 23"/>
            <p:cNvSpPr>
              <a:spLocks noChangeShapeType="1"/>
            </p:cNvSpPr>
            <p:nvPr/>
          </p:nvSpPr>
          <p:spPr bwMode="auto">
            <a:xfrm>
              <a:off x="960" y="1920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98" name="Line 24"/>
            <p:cNvSpPr>
              <a:spLocks noChangeShapeType="1"/>
            </p:cNvSpPr>
            <p:nvPr/>
          </p:nvSpPr>
          <p:spPr bwMode="auto">
            <a:xfrm>
              <a:off x="960" y="2112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99" name="Line 25"/>
            <p:cNvSpPr>
              <a:spLocks noChangeShapeType="1"/>
            </p:cNvSpPr>
            <p:nvPr/>
          </p:nvSpPr>
          <p:spPr bwMode="auto">
            <a:xfrm flipV="1">
              <a:off x="960" y="2112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500" name="Line 28"/>
            <p:cNvSpPr>
              <a:spLocks noChangeShapeType="1"/>
            </p:cNvSpPr>
            <p:nvPr/>
          </p:nvSpPr>
          <p:spPr bwMode="auto">
            <a:xfrm flipV="1">
              <a:off x="960" y="1920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381000" y="4494213"/>
            <a:ext cx="1711325" cy="1677987"/>
            <a:chOff x="240" y="1775"/>
            <a:chExt cx="1078" cy="1057"/>
          </a:xfrm>
        </p:grpSpPr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93" name="Rectangle 35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C7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4" name="Rectangle 36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5" name="Rectangle 37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  <p:sp>
            <p:nvSpPr>
              <p:cNvPr id="18496" name="Rectangle 38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</p:grpSp>
        <p:sp>
          <p:nvSpPr>
            <p:cNvPr id="18492" name="Text Box 39"/>
            <p:cNvSpPr txBox="1">
              <a:spLocks noChangeArrowheads="1"/>
            </p:cNvSpPr>
            <p:nvPr/>
          </p:nvSpPr>
          <p:spPr bwMode="auto">
            <a:xfrm>
              <a:off x="240" y="1775"/>
              <a:ext cx="107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IA32, x86-64 B</a:t>
              </a:r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2517777" y="4494213"/>
            <a:ext cx="782638" cy="1677987"/>
            <a:chOff x="1586" y="1775"/>
            <a:chExt cx="493" cy="1057"/>
          </a:xfrm>
        </p:grpSpPr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487" name="Rectangle 42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88" name="Rectangle 43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C7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89" name="Rectangle 44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FF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0" name="Rectangle 45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FF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</p:grpSp>
        <p:sp>
          <p:nvSpPr>
            <p:cNvPr id="18486" name="Text Box 46"/>
            <p:cNvSpPr txBox="1">
              <a:spLocks noChangeArrowheads="1"/>
            </p:cNvSpPr>
            <p:nvPr/>
          </p:nvSpPr>
          <p:spPr bwMode="auto">
            <a:xfrm>
              <a:off x="1586" y="1775"/>
              <a:ext cx="49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Sun B</a:t>
              </a:r>
            </a:p>
          </p:txBody>
        </p:sp>
      </p:grpSp>
      <p:grpSp>
        <p:nvGrpSpPr>
          <p:cNvPr id="11" name="Group 106"/>
          <p:cNvGrpSpPr>
            <a:grpSpLocks/>
          </p:cNvGrpSpPr>
          <p:nvPr/>
        </p:nvGrpSpPr>
        <p:grpSpPr bwMode="auto">
          <a:xfrm>
            <a:off x="1524000" y="5105400"/>
            <a:ext cx="1066800" cy="914400"/>
            <a:chOff x="960" y="3216"/>
            <a:chExt cx="672" cy="576"/>
          </a:xfrm>
        </p:grpSpPr>
        <p:sp>
          <p:nvSpPr>
            <p:cNvPr id="18481" name="Line 47"/>
            <p:cNvSpPr>
              <a:spLocks noChangeShapeType="1"/>
            </p:cNvSpPr>
            <p:nvPr/>
          </p:nvSpPr>
          <p:spPr bwMode="auto">
            <a:xfrm>
              <a:off x="960" y="3216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82" name="Line 48"/>
            <p:cNvSpPr>
              <a:spLocks noChangeShapeType="1"/>
            </p:cNvSpPr>
            <p:nvPr/>
          </p:nvSpPr>
          <p:spPr bwMode="auto">
            <a:xfrm>
              <a:off x="960" y="3408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83" name="Line 49"/>
            <p:cNvSpPr>
              <a:spLocks noChangeShapeType="1"/>
            </p:cNvSpPr>
            <p:nvPr/>
          </p:nvSpPr>
          <p:spPr bwMode="auto">
            <a:xfrm flipV="1">
              <a:off x="960" y="3408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84" name="Line 50"/>
            <p:cNvSpPr>
              <a:spLocks noChangeShapeType="1"/>
            </p:cNvSpPr>
            <p:nvPr/>
          </p:nvSpPr>
          <p:spPr bwMode="auto">
            <a:xfrm flipV="1">
              <a:off x="960" y="3216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sp>
        <p:nvSpPr>
          <p:cNvPr id="18443" name="Text Box 72"/>
          <p:cNvSpPr txBox="1">
            <a:spLocks noChangeArrowheads="1"/>
          </p:cNvSpPr>
          <p:nvPr/>
        </p:nvSpPr>
        <p:spPr bwMode="auto">
          <a:xfrm>
            <a:off x="4343400" y="5865813"/>
            <a:ext cx="4012336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Two’s complement </a:t>
            </a:r>
            <a:r>
              <a:rPr lang="en-US" sz="2000" dirty="0" smtClean="0">
                <a:latin typeface="Calibri"/>
                <a:cs typeface="Calibri"/>
              </a:rPr>
              <a:t>representation </a:t>
            </a:r>
            <a:br>
              <a:rPr lang="en-US" sz="2000" dirty="0" smtClean="0">
                <a:latin typeface="Calibri"/>
                <a:cs typeface="Calibri"/>
              </a:rPr>
            </a:br>
            <a:r>
              <a:rPr lang="en-US" sz="2000" dirty="0" smtClean="0">
                <a:latin typeface="Calibri"/>
                <a:cs typeface="Calibri"/>
              </a:rPr>
              <a:t>for negative integers (</a:t>
            </a:r>
            <a:r>
              <a:rPr lang="en-US" sz="2000" dirty="0">
                <a:latin typeface="Calibri"/>
                <a:cs typeface="Calibri"/>
              </a:rPr>
              <a:t>c</a:t>
            </a:r>
            <a:r>
              <a:rPr lang="en-US" sz="2000" dirty="0" smtClean="0">
                <a:latin typeface="Calibri"/>
                <a:cs typeface="Calibri"/>
              </a:rPr>
              <a:t>overed </a:t>
            </a:r>
            <a:r>
              <a:rPr lang="en-US" sz="2000" dirty="0">
                <a:latin typeface="Calibri"/>
                <a:cs typeface="Calibri"/>
              </a:rPr>
              <a:t>later)</a:t>
            </a:r>
          </a:p>
        </p:txBody>
      </p:sp>
      <p:sp>
        <p:nvSpPr>
          <p:cNvPr id="18444" name="Line 74"/>
          <p:cNvSpPr>
            <a:spLocks noChangeShapeType="1"/>
          </p:cNvSpPr>
          <p:nvPr/>
        </p:nvSpPr>
        <p:spPr bwMode="auto">
          <a:xfrm flipH="1" flipV="1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>
              <a:latin typeface="Calibri"/>
              <a:cs typeface="Calibri"/>
            </a:endParaRPr>
          </a:p>
        </p:txBody>
      </p: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6324600" y="4572000"/>
            <a:ext cx="609600" cy="1219200"/>
            <a:chOff x="4272" y="2832"/>
            <a:chExt cx="384" cy="768"/>
          </a:xfrm>
        </p:grpSpPr>
        <p:sp>
          <p:nvSpPr>
            <p:cNvPr id="18477" name="Rectangle 8"/>
            <p:cNvSpPr>
              <a:spLocks noChangeArrowheads="1"/>
            </p:cNvSpPr>
            <p:nvPr/>
          </p:nvSpPr>
          <p:spPr bwMode="auto">
            <a:xfrm>
              <a:off x="4272" y="2832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78" name="Rectangle 9"/>
            <p:cNvSpPr>
              <a:spLocks noChangeArrowheads="1"/>
            </p:cNvSpPr>
            <p:nvPr/>
          </p:nvSpPr>
          <p:spPr bwMode="auto">
            <a:xfrm>
              <a:off x="4272" y="3024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79" name="Rectangle 10"/>
            <p:cNvSpPr>
              <a:spLocks noChangeArrowheads="1"/>
            </p:cNvSpPr>
            <p:nvPr/>
          </p:nvSpPr>
          <p:spPr bwMode="auto">
            <a:xfrm>
              <a:off x="4272" y="321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80" name="Rectangle 11"/>
            <p:cNvSpPr>
              <a:spLocks noChangeArrowheads="1"/>
            </p:cNvSpPr>
            <p:nvPr/>
          </p:nvSpPr>
          <p:spPr bwMode="auto">
            <a:xfrm>
              <a:off x="4272" y="3408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6096000" y="2894013"/>
            <a:ext cx="1117600" cy="1677987"/>
            <a:chOff x="432" y="1775"/>
            <a:chExt cx="704" cy="1057"/>
          </a:xfrm>
        </p:grpSpPr>
        <p:grpSp>
          <p:nvGrpSpPr>
            <p:cNvPr id="14" name="Group 53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73" name="Rectangle 5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74" name="Rectangle 5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75" name="Rectangle 56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76" name="Rectangle 57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72" name="Text Box 58"/>
            <p:cNvSpPr txBox="1">
              <a:spLocks noChangeArrowheads="1"/>
            </p:cNvSpPr>
            <p:nvPr/>
          </p:nvSpPr>
          <p:spPr bwMode="auto">
            <a:xfrm>
              <a:off x="432" y="1775"/>
              <a:ext cx="70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X86</a:t>
              </a:r>
              <a:r>
                <a:rPr lang="en-US" sz="2000" dirty="0">
                  <a:latin typeface="Calibri"/>
                  <a:cs typeface="Calibri"/>
                </a:rPr>
                <a:t>-64 C</a:t>
              </a:r>
            </a:p>
          </p:txBody>
        </p:sp>
      </p:grpSp>
      <p:grpSp>
        <p:nvGrpSpPr>
          <p:cNvPr id="15" name="Group 59"/>
          <p:cNvGrpSpPr>
            <a:grpSpLocks/>
          </p:cNvGrpSpPr>
          <p:nvPr/>
        </p:nvGrpSpPr>
        <p:grpSpPr bwMode="auto">
          <a:xfrm>
            <a:off x="7932738" y="2894013"/>
            <a:ext cx="774700" cy="1677987"/>
            <a:chOff x="1589" y="1775"/>
            <a:chExt cx="488" cy="1057"/>
          </a:xfrm>
        </p:grpSpPr>
        <p:grpSp>
          <p:nvGrpSpPr>
            <p:cNvPr id="16" name="Group 60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467" name="Rectangle 61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68" name="Rectangle 62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69" name="Rectangle 63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70" name="Rectangle 64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66" name="Text Box 65"/>
            <p:cNvSpPr txBox="1">
              <a:spLocks noChangeArrowheads="1"/>
            </p:cNvSpPr>
            <p:nvPr/>
          </p:nvSpPr>
          <p:spPr bwMode="auto">
            <a:xfrm>
              <a:off x="1589" y="1775"/>
              <a:ext cx="48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C</a:t>
              </a:r>
            </a:p>
          </p:txBody>
        </p:sp>
      </p:grpSp>
      <p:grpSp>
        <p:nvGrpSpPr>
          <p:cNvPr id="18" name="Group 76"/>
          <p:cNvGrpSpPr>
            <a:grpSpLocks/>
          </p:cNvGrpSpPr>
          <p:nvPr/>
        </p:nvGrpSpPr>
        <p:grpSpPr bwMode="auto">
          <a:xfrm>
            <a:off x="4419600" y="2894013"/>
            <a:ext cx="862013" cy="1677987"/>
            <a:chOff x="432" y="1775"/>
            <a:chExt cx="543" cy="1057"/>
          </a:xfrm>
        </p:grpSpPr>
        <p:grpSp>
          <p:nvGrpSpPr>
            <p:cNvPr id="19" name="Group 77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57" name="Rectangle 78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58" name="Rectangle 79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59" name="Rectangle 80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60" name="Rectangle 81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56" name="Text Box 82"/>
            <p:cNvSpPr txBox="1">
              <a:spLocks noChangeArrowheads="1"/>
            </p:cNvSpPr>
            <p:nvPr/>
          </p:nvSpPr>
          <p:spPr bwMode="auto">
            <a:xfrm>
              <a:off x="432" y="1775"/>
              <a:ext cx="54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IA32 C</a:t>
              </a:r>
            </a:p>
          </p:txBody>
        </p:sp>
      </p:grpSp>
      <p:sp>
        <p:nvSpPr>
          <p:cNvPr id="81" name="Date Placeholder 8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214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Representing Integers</a:t>
            </a:r>
          </a:p>
        </p:txBody>
      </p:sp>
      <p:sp>
        <p:nvSpPr>
          <p:cNvPr id="14440" name="Rectangle 10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A = 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B = -12345;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smtClean="0">
                <a:latin typeface="Courier New" pitchFamily="49" charset="0"/>
              </a:rPr>
              <a:t>long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C = 12345;</a:t>
            </a:r>
          </a:p>
        </p:txBody>
      </p:sp>
      <p:sp>
        <p:nvSpPr>
          <p:cNvPr id="18436" name="Text Box 12"/>
          <p:cNvSpPr txBox="1">
            <a:spLocks noChangeArrowheads="1"/>
          </p:cNvSpPr>
          <p:nvPr/>
        </p:nvSpPr>
        <p:spPr bwMode="auto">
          <a:xfrm>
            <a:off x="4038600" y="1267361"/>
            <a:ext cx="4876801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Decimal:</a:t>
            </a:r>
            <a:r>
              <a:rPr lang="en-US" sz="2000" dirty="0" smtClean="0">
                <a:latin typeface="Helvetica" pitchFamily="34" charset="0"/>
              </a:rPr>
              <a:t>	         </a:t>
            </a:r>
            <a:r>
              <a:rPr lang="en-US" sz="2000" dirty="0" smtClean="0"/>
              <a:t>12345</a:t>
            </a:r>
            <a:endParaRPr lang="en-US" sz="2000" dirty="0" smtClean="0">
              <a:latin typeface="Helvetica" pitchFamily="34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Binary:</a:t>
            </a:r>
            <a:r>
              <a:rPr lang="en-US" sz="2000" dirty="0"/>
              <a:t>  	0011</a:t>
            </a:r>
            <a:r>
              <a:rPr lang="en-US" sz="2000" dirty="0" smtClean="0"/>
              <a:t> 0000 0011 1001</a:t>
            </a:r>
            <a:endParaRPr lang="en-US" sz="2000" dirty="0"/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Hex:</a:t>
            </a:r>
            <a:r>
              <a:rPr lang="en-US" sz="2000" dirty="0"/>
              <a:t>  </a:t>
            </a:r>
            <a:r>
              <a:rPr lang="en-US" sz="2000" dirty="0" smtClean="0"/>
              <a:t>	    3      0      3      9</a:t>
            </a:r>
            <a:endParaRPr lang="en-US" sz="2000" dirty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81000" y="2665413"/>
            <a:ext cx="1724025" cy="1677987"/>
            <a:chOff x="240" y="1775"/>
            <a:chExt cx="1086" cy="1057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509" name="Rectangle 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10" name="Rectangle 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11" name="Rectangle 6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512" name="Rectangle 7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508" name="Text Box 14"/>
            <p:cNvSpPr txBox="1">
              <a:spLocks noChangeArrowheads="1"/>
            </p:cNvSpPr>
            <p:nvPr/>
          </p:nvSpPr>
          <p:spPr bwMode="auto">
            <a:xfrm>
              <a:off x="240" y="1775"/>
              <a:ext cx="108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IA32, x86-64 A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513014" y="2665413"/>
            <a:ext cx="795338" cy="1677987"/>
            <a:chOff x="1583" y="1775"/>
            <a:chExt cx="501" cy="1057"/>
          </a:xfrm>
        </p:grpSpPr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503" name="Rectangle 16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04" name="Rectangle 17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05" name="Rectangle 18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506" name="Rectangle 19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502" name="Text Box 20"/>
            <p:cNvSpPr txBox="1">
              <a:spLocks noChangeArrowheads="1"/>
            </p:cNvSpPr>
            <p:nvPr/>
          </p:nvSpPr>
          <p:spPr bwMode="auto">
            <a:xfrm>
              <a:off x="1583" y="1775"/>
              <a:ext cx="50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A</a:t>
              </a:r>
            </a:p>
          </p:txBody>
        </p:sp>
      </p:grpSp>
      <p:grpSp>
        <p:nvGrpSpPr>
          <p:cNvPr id="6" name="Group 105"/>
          <p:cNvGrpSpPr>
            <a:grpSpLocks/>
          </p:cNvGrpSpPr>
          <p:nvPr/>
        </p:nvGrpSpPr>
        <p:grpSpPr bwMode="auto">
          <a:xfrm>
            <a:off x="1524000" y="3276600"/>
            <a:ext cx="1066800" cy="914400"/>
            <a:chOff x="960" y="1920"/>
            <a:chExt cx="672" cy="576"/>
          </a:xfrm>
        </p:grpSpPr>
        <p:sp>
          <p:nvSpPr>
            <p:cNvPr id="18497" name="Line 23"/>
            <p:cNvSpPr>
              <a:spLocks noChangeShapeType="1"/>
            </p:cNvSpPr>
            <p:nvPr/>
          </p:nvSpPr>
          <p:spPr bwMode="auto">
            <a:xfrm>
              <a:off x="960" y="1920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98" name="Line 24"/>
            <p:cNvSpPr>
              <a:spLocks noChangeShapeType="1"/>
            </p:cNvSpPr>
            <p:nvPr/>
          </p:nvSpPr>
          <p:spPr bwMode="auto">
            <a:xfrm>
              <a:off x="960" y="2112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99" name="Line 25"/>
            <p:cNvSpPr>
              <a:spLocks noChangeShapeType="1"/>
            </p:cNvSpPr>
            <p:nvPr/>
          </p:nvSpPr>
          <p:spPr bwMode="auto">
            <a:xfrm flipV="1">
              <a:off x="960" y="2112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500" name="Line 28"/>
            <p:cNvSpPr>
              <a:spLocks noChangeShapeType="1"/>
            </p:cNvSpPr>
            <p:nvPr/>
          </p:nvSpPr>
          <p:spPr bwMode="auto">
            <a:xfrm flipV="1">
              <a:off x="960" y="1920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381000" y="4494213"/>
            <a:ext cx="1711325" cy="1677987"/>
            <a:chOff x="240" y="1775"/>
            <a:chExt cx="1078" cy="1057"/>
          </a:xfrm>
        </p:grpSpPr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93" name="Rectangle 35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C7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4" name="Rectangle 36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5" name="Rectangle 37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  <p:sp>
            <p:nvSpPr>
              <p:cNvPr id="18496" name="Rectangle 38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</p:grpSp>
        <p:sp>
          <p:nvSpPr>
            <p:cNvPr id="18492" name="Text Box 39"/>
            <p:cNvSpPr txBox="1">
              <a:spLocks noChangeArrowheads="1"/>
            </p:cNvSpPr>
            <p:nvPr/>
          </p:nvSpPr>
          <p:spPr bwMode="auto">
            <a:xfrm>
              <a:off x="240" y="1775"/>
              <a:ext cx="107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IA32, x86-64 B</a:t>
              </a:r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2517777" y="4494213"/>
            <a:ext cx="782638" cy="1677987"/>
            <a:chOff x="1586" y="1775"/>
            <a:chExt cx="493" cy="1057"/>
          </a:xfrm>
        </p:grpSpPr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487" name="Rectangle 42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88" name="Rectangle 43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C7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89" name="Rectangle 44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FF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0" name="Rectangle 45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FF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</p:grpSp>
        <p:sp>
          <p:nvSpPr>
            <p:cNvPr id="18486" name="Text Box 46"/>
            <p:cNvSpPr txBox="1">
              <a:spLocks noChangeArrowheads="1"/>
            </p:cNvSpPr>
            <p:nvPr/>
          </p:nvSpPr>
          <p:spPr bwMode="auto">
            <a:xfrm>
              <a:off x="1586" y="1775"/>
              <a:ext cx="49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Sun B</a:t>
              </a:r>
            </a:p>
          </p:txBody>
        </p:sp>
      </p:grpSp>
      <p:grpSp>
        <p:nvGrpSpPr>
          <p:cNvPr id="11" name="Group 106"/>
          <p:cNvGrpSpPr>
            <a:grpSpLocks/>
          </p:cNvGrpSpPr>
          <p:nvPr/>
        </p:nvGrpSpPr>
        <p:grpSpPr bwMode="auto">
          <a:xfrm>
            <a:off x="1524000" y="5105400"/>
            <a:ext cx="1066800" cy="914400"/>
            <a:chOff x="960" y="3216"/>
            <a:chExt cx="672" cy="576"/>
          </a:xfrm>
        </p:grpSpPr>
        <p:sp>
          <p:nvSpPr>
            <p:cNvPr id="18481" name="Line 47"/>
            <p:cNvSpPr>
              <a:spLocks noChangeShapeType="1"/>
            </p:cNvSpPr>
            <p:nvPr/>
          </p:nvSpPr>
          <p:spPr bwMode="auto">
            <a:xfrm>
              <a:off x="960" y="3216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82" name="Line 48"/>
            <p:cNvSpPr>
              <a:spLocks noChangeShapeType="1"/>
            </p:cNvSpPr>
            <p:nvPr/>
          </p:nvSpPr>
          <p:spPr bwMode="auto">
            <a:xfrm>
              <a:off x="960" y="3408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83" name="Line 49"/>
            <p:cNvSpPr>
              <a:spLocks noChangeShapeType="1"/>
            </p:cNvSpPr>
            <p:nvPr/>
          </p:nvSpPr>
          <p:spPr bwMode="auto">
            <a:xfrm flipV="1">
              <a:off x="960" y="3408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84" name="Line 50"/>
            <p:cNvSpPr>
              <a:spLocks noChangeShapeType="1"/>
            </p:cNvSpPr>
            <p:nvPr/>
          </p:nvSpPr>
          <p:spPr bwMode="auto">
            <a:xfrm flipV="1">
              <a:off x="960" y="3216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sp>
        <p:nvSpPr>
          <p:cNvPr id="18443" name="Text Box 72"/>
          <p:cNvSpPr txBox="1">
            <a:spLocks noChangeArrowheads="1"/>
          </p:cNvSpPr>
          <p:nvPr/>
        </p:nvSpPr>
        <p:spPr bwMode="auto">
          <a:xfrm>
            <a:off x="4343400" y="5865813"/>
            <a:ext cx="4012336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Two’s complement </a:t>
            </a:r>
            <a:r>
              <a:rPr lang="en-US" sz="2000" dirty="0" smtClean="0">
                <a:latin typeface="Calibri"/>
                <a:cs typeface="Calibri"/>
              </a:rPr>
              <a:t>representation </a:t>
            </a:r>
            <a:br>
              <a:rPr lang="en-US" sz="2000" dirty="0" smtClean="0">
                <a:latin typeface="Calibri"/>
                <a:cs typeface="Calibri"/>
              </a:rPr>
            </a:br>
            <a:r>
              <a:rPr lang="en-US" sz="2000" dirty="0" smtClean="0">
                <a:latin typeface="Calibri"/>
                <a:cs typeface="Calibri"/>
              </a:rPr>
              <a:t>for negative integers (</a:t>
            </a:r>
            <a:r>
              <a:rPr lang="en-US" sz="2000" dirty="0">
                <a:latin typeface="Calibri"/>
                <a:cs typeface="Calibri"/>
              </a:rPr>
              <a:t>c</a:t>
            </a:r>
            <a:r>
              <a:rPr lang="en-US" sz="2000" dirty="0" smtClean="0">
                <a:latin typeface="Calibri"/>
                <a:cs typeface="Calibri"/>
              </a:rPr>
              <a:t>overed </a:t>
            </a:r>
            <a:r>
              <a:rPr lang="en-US" sz="2000" dirty="0">
                <a:latin typeface="Calibri"/>
                <a:cs typeface="Calibri"/>
              </a:rPr>
              <a:t>later)</a:t>
            </a:r>
          </a:p>
        </p:txBody>
      </p:sp>
      <p:sp>
        <p:nvSpPr>
          <p:cNvPr id="18444" name="Line 74"/>
          <p:cNvSpPr>
            <a:spLocks noChangeShapeType="1"/>
          </p:cNvSpPr>
          <p:nvPr/>
        </p:nvSpPr>
        <p:spPr bwMode="auto">
          <a:xfrm flipH="1" flipV="1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>
              <a:latin typeface="Calibri"/>
              <a:cs typeface="Calibri"/>
            </a:endParaRPr>
          </a:p>
        </p:txBody>
      </p: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6324600" y="4572000"/>
            <a:ext cx="609600" cy="1219200"/>
            <a:chOff x="4272" y="2832"/>
            <a:chExt cx="384" cy="768"/>
          </a:xfrm>
        </p:grpSpPr>
        <p:sp>
          <p:nvSpPr>
            <p:cNvPr id="18477" name="Rectangle 8"/>
            <p:cNvSpPr>
              <a:spLocks noChangeArrowheads="1"/>
            </p:cNvSpPr>
            <p:nvPr/>
          </p:nvSpPr>
          <p:spPr bwMode="auto">
            <a:xfrm>
              <a:off x="4272" y="2832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78" name="Rectangle 9"/>
            <p:cNvSpPr>
              <a:spLocks noChangeArrowheads="1"/>
            </p:cNvSpPr>
            <p:nvPr/>
          </p:nvSpPr>
          <p:spPr bwMode="auto">
            <a:xfrm>
              <a:off x="4272" y="3024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79" name="Rectangle 10"/>
            <p:cNvSpPr>
              <a:spLocks noChangeArrowheads="1"/>
            </p:cNvSpPr>
            <p:nvPr/>
          </p:nvSpPr>
          <p:spPr bwMode="auto">
            <a:xfrm>
              <a:off x="4272" y="321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80" name="Rectangle 11"/>
            <p:cNvSpPr>
              <a:spLocks noChangeArrowheads="1"/>
            </p:cNvSpPr>
            <p:nvPr/>
          </p:nvSpPr>
          <p:spPr bwMode="auto">
            <a:xfrm>
              <a:off x="4272" y="3408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6096000" y="2894013"/>
            <a:ext cx="1117600" cy="1677987"/>
            <a:chOff x="432" y="1775"/>
            <a:chExt cx="704" cy="1057"/>
          </a:xfrm>
        </p:grpSpPr>
        <p:grpSp>
          <p:nvGrpSpPr>
            <p:cNvPr id="14" name="Group 53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73" name="Rectangle 5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74" name="Rectangle 5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75" name="Rectangle 56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76" name="Rectangle 57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72" name="Text Box 58"/>
            <p:cNvSpPr txBox="1">
              <a:spLocks noChangeArrowheads="1"/>
            </p:cNvSpPr>
            <p:nvPr/>
          </p:nvSpPr>
          <p:spPr bwMode="auto">
            <a:xfrm>
              <a:off x="432" y="1775"/>
              <a:ext cx="70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X86</a:t>
              </a:r>
              <a:r>
                <a:rPr lang="en-US" sz="2000" dirty="0">
                  <a:latin typeface="Calibri"/>
                  <a:cs typeface="Calibri"/>
                </a:rPr>
                <a:t>-64 C</a:t>
              </a:r>
            </a:p>
          </p:txBody>
        </p:sp>
      </p:grpSp>
      <p:grpSp>
        <p:nvGrpSpPr>
          <p:cNvPr id="15" name="Group 59"/>
          <p:cNvGrpSpPr>
            <a:grpSpLocks/>
          </p:cNvGrpSpPr>
          <p:nvPr/>
        </p:nvGrpSpPr>
        <p:grpSpPr bwMode="auto">
          <a:xfrm>
            <a:off x="7932738" y="2894013"/>
            <a:ext cx="774700" cy="1677987"/>
            <a:chOff x="1589" y="1775"/>
            <a:chExt cx="488" cy="1057"/>
          </a:xfrm>
        </p:grpSpPr>
        <p:grpSp>
          <p:nvGrpSpPr>
            <p:cNvPr id="16" name="Group 60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467" name="Rectangle 61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68" name="Rectangle 62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69" name="Rectangle 63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70" name="Rectangle 64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66" name="Text Box 65"/>
            <p:cNvSpPr txBox="1">
              <a:spLocks noChangeArrowheads="1"/>
            </p:cNvSpPr>
            <p:nvPr/>
          </p:nvSpPr>
          <p:spPr bwMode="auto">
            <a:xfrm>
              <a:off x="1589" y="1775"/>
              <a:ext cx="48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C</a:t>
              </a:r>
            </a:p>
          </p:txBody>
        </p:sp>
      </p:grpSp>
      <p:grpSp>
        <p:nvGrpSpPr>
          <p:cNvPr id="18" name="Group 76"/>
          <p:cNvGrpSpPr>
            <a:grpSpLocks/>
          </p:cNvGrpSpPr>
          <p:nvPr/>
        </p:nvGrpSpPr>
        <p:grpSpPr bwMode="auto">
          <a:xfrm>
            <a:off x="4419600" y="2894013"/>
            <a:ext cx="862013" cy="1677987"/>
            <a:chOff x="432" y="1775"/>
            <a:chExt cx="543" cy="1057"/>
          </a:xfrm>
        </p:grpSpPr>
        <p:grpSp>
          <p:nvGrpSpPr>
            <p:cNvPr id="19" name="Group 77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57" name="Rectangle 78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58" name="Rectangle 79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59" name="Rectangle 80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60" name="Rectangle 81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56" name="Text Box 82"/>
            <p:cNvSpPr txBox="1">
              <a:spLocks noChangeArrowheads="1"/>
            </p:cNvSpPr>
            <p:nvPr/>
          </p:nvSpPr>
          <p:spPr bwMode="auto">
            <a:xfrm>
              <a:off x="432" y="1775"/>
              <a:ext cx="54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IA32 C</a:t>
              </a:r>
            </a:p>
          </p:txBody>
        </p:sp>
      </p:grpSp>
      <p:grpSp>
        <p:nvGrpSpPr>
          <p:cNvPr id="20" name="Group 107"/>
          <p:cNvGrpSpPr>
            <a:grpSpLocks/>
          </p:cNvGrpSpPr>
          <p:nvPr/>
        </p:nvGrpSpPr>
        <p:grpSpPr bwMode="auto">
          <a:xfrm>
            <a:off x="5257800" y="3505200"/>
            <a:ext cx="1066800" cy="914400"/>
            <a:chOff x="3312" y="1968"/>
            <a:chExt cx="672" cy="576"/>
          </a:xfrm>
        </p:grpSpPr>
        <p:sp>
          <p:nvSpPr>
            <p:cNvPr id="18451" name="Line 90"/>
            <p:cNvSpPr>
              <a:spLocks noChangeShapeType="1"/>
            </p:cNvSpPr>
            <p:nvPr/>
          </p:nvSpPr>
          <p:spPr bwMode="auto">
            <a:xfrm>
              <a:off x="3312" y="254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52" name="Line 91"/>
            <p:cNvSpPr>
              <a:spLocks noChangeShapeType="1"/>
            </p:cNvSpPr>
            <p:nvPr/>
          </p:nvSpPr>
          <p:spPr bwMode="auto">
            <a:xfrm>
              <a:off x="3312" y="2160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53" name="Line 92"/>
            <p:cNvSpPr>
              <a:spLocks noChangeShapeType="1"/>
            </p:cNvSpPr>
            <p:nvPr/>
          </p:nvSpPr>
          <p:spPr bwMode="auto">
            <a:xfrm flipV="1">
              <a:off x="3312" y="2352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54" name="Line 93"/>
            <p:cNvSpPr>
              <a:spLocks noChangeShapeType="1"/>
            </p:cNvSpPr>
            <p:nvPr/>
          </p:nvSpPr>
          <p:spPr bwMode="auto">
            <a:xfrm flipV="1">
              <a:off x="3312" y="196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sp>
        <p:nvSpPr>
          <p:cNvPr id="81" name="Date Placeholder 8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174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Representing Integers</a:t>
            </a:r>
          </a:p>
        </p:txBody>
      </p:sp>
      <p:sp>
        <p:nvSpPr>
          <p:cNvPr id="14440" name="Rectangle 10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A = 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B = -12345;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smtClean="0">
                <a:latin typeface="Courier New" pitchFamily="49" charset="0"/>
              </a:rPr>
              <a:t>long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C = 12345;</a:t>
            </a:r>
          </a:p>
        </p:txBody>
      </p:sp>
      <p:sp>
        <p:nvSpPr>
          <p:cNvPr id="18436" name="Text Box 12"/>
          <p:cNvSpPr txBox="1">
            <a:spLocks noChangeArrowheads="1"/>
          </p:cNvSpPr>
          <p:nvPr/>
        </p:nvSpPr>
        <p:spPr bwMode="auto">
          <a:xfrm>
            <a:off x="4038600" y="1267361"/>
            <a:ext cx="4876801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Decimal:</a:t>
            </a:r>
            <a:r>
              <a:rPr lang="en-US" sz="2000" dirty="0" smtClean="0">
                <a:latin typeface="Helvetica" pitchFamily="34" charset="0"/>
              </a:rPr>
              <a:t>	         </a:t>
            </a:r>
            <a:r>
              <a:rPr lang="en-US" sz="2000" dirty="0" smtClean="0"/>
              <a:t>12345</a:t>
            </a:r>
            <a:endParaRPr lang="en-US" sz="2000" dirty="0" smtClean="0">
              <a:latin typeface="Helvetica" pitchFamily="34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Binary:</a:t>
            </a:r>
            <a:r>
              <a:rPr lang="en-US" sz="2000" dirty="0"/>
              <a:t>  	0011</a:t>
            </a:r>
            <a:r>
              <a:rPr lang="en-US" sz="2000" dirty="0" smtClean="0"/>
              <a:t> 0000 0011 1001</a:t>
            </a:r>
            <a:endParaRPr lang="en-US" sz="2000" dirty="0"/>
          </a:p>
          <a:p>
            <a:pPr>
              <a:lnSpc>
                <a:spcPct val="100000"/>
              </a:lnSpc>
              <a:spcBef>
                <a:spcPct val="50000"/>
              </a:spcBef>
              <a:tabLst>
                <a:tab pos="1084263" algn="l"/>
              </a:tabLst>
            </a:pPr>
            <a:r>
              <a:rPr lang="en-US" sz="2000" dirty="0">
                <a:latin typeface="Helvetica" pitchFamily="34" charset="0"/>
              </a:rPr>
              <a:t>Hex:</a:t>
            </a:r>
            <a:r>
              <a:rPr lang="en-US" sz="2000" dirty="0"/>
              <a:t>  </a:t>
            </a:r>
            <a:r>
              <a:rPr lang="en-US" sz="2000" dirty="0" smtClean="0"/>
              <a:t>	    3      0      3      9</a:t>
            </a:r>
            <a:endParaRPr lang="en-US" sz="2000" dirty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81000" y="2665413"/>
            <a:ext cx="1724025" cy="1677987"/>
            <a:chOff x="240" y="1775"/>
            <a:chExt cx="1086" cy="1057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509" name="Rectangle 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10" name="Rectangle 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11" name="Rectangle 6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512" name="Rectangle 7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508" name="Text Box 14"/>
            <p:cNvSpPr txBox="1">
              <a:spLocks noChangeArrowheads="1"/>
            </p:cNvSpPr>
            <p:nvPr/>
          </p:nvSpPr>
          <p:spPr bwMode="auto">
            <a:xfrm>
              <a:off x="240" y="1775"/>
              <a:ext cx="108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IA32, x86-64 A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513014" y="2665413"/>
            <a:ext cx="795338" cy="1677987"/>
            <a:chOff x="1583" y="1775"/>
            <a:chExt cx="501" cy="1057"/>
          </a:xfrm>
        </p:grpSpPr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503" name="Rectangle 16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04" name="Rectangle 17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505" name="Rectangle 18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506" name="Rectangle 19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502" name="Text Box 20"/>
            <p:cNvSpPr txBox="1">
              <a:spLocks noChangeArrowheads="1"/>
            </p:cNvSpPr>
            <p:nvPr/>
          </p:nvSpPr>
          <p:spPr bwMode="auto">
            <a:xfrm>
              <a:off x="1583" y="1775"/>
              <a:ext cx="50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A</a:t>
              </a:r>
            </a:p>
          </p:txBody>
        </p:sp>
      </p:grpSp>
      <p:grpSp>
        <p:nvGrpSpPr>
          <p:cNvPr id="6" name="Group 105"/>
          <p:cNvGrpSpPr>
            <a:grpSpLocks/>
          </p:cNvGrpSpPr>
          <p:nvPr/>
        </p:nvGrpSpPr>
        <p:grpSpPr bwMode="auto">
          <a:xfrm>
            <a:off x="1524000" y="3276600"/>
            <a:ext cx="1066800" cy="914400"/>
            <a:chOff x="960" y="1920"/>
            <a:chExt cx="672" cy="576"/>
          </a:xfrm>
        </p:grpSpPr>
        <p:sp>
          <p:nvSpPr>
            <p:cNvPr id="18497" name="Line 23"/>
            <p:cNvSpPr>
              <a:spLocks noChangeShapeType="1"/>
            </p:cNvSpPr>
            <p:nvPr/>
          </p:nvSpPr>
          <p:spPr bwMode="auto">
            <a:xfrm>
              <a:off x="960" y="1920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98" name="Line 24"/>
            <p:cNvSpPr>
              <a:spLocks noChangeShapeType="1"/>
            </p:cNvSpPr>
            <p:nvPr/>
          </p:nvSpPr>
          <p:spPr bwMode="auto">
            <a:xfrm>
              <a:off x="960" y="2112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99" name="Line 25"/>
            <p:cNvSpPr>
              <a:spLocks noChangeShapeType="1"/>
            </p:cNvSpPr>
            <p:nvPr/>
          </p:nvSpPr>
          <p:spPr bwMode="auto">
            <a:xfrm flipV="1">
              <a:off x="960" y="2112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500" name="Line 28"/>
            <p:cNvSpPr>
              <a:spLocks noChangeShapeType="1"/>
            </p:cNvSpPr>
            <p:nvPr/>
          </p:nvSpPr>
          <p:spPr bwMode="auto">
            <a:xfrm flipV="1">
              <a:off x="960" y="1920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381000" y="4494213"/>
            <a:ext cx="1711325" cy="1677987"/>
            <a:chOff x="240" y="1775"/>
            <a:chExt cx="1078" cy="1057"/>
          </a:xfrm>
        </p:grpSpPr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93" name="Rectangle 35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C7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4" name="Rectangle 36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5" name="Rectangle 37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  <p:sp>
            <p:nvSpPr>
              <p:cNvPr id="18496" name="Rectangle 38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</p:grpSp>
        <p:sp>
          <p:nvSpPr>
            <p:cNvPr id="18492" name="Text Box 39"/>
            <p:cNvSpPr txBox="1">
              <a:spLocks noChangeArrowheads="1"/>
            </p:cNvSpPr>
            <p:nvPr/>
          </p:nvSpPr>
          <p:spPr bwMode="auto">
            <a:xfrm>
              <a:off x="240" y="1775"/>
              <a:ext cx="107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IA32, x86-64 B</a:t>
              </a:r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2517777" y="4494213"/>
            <a:ext cx="782638" cy="1677987"/>
            <a:chOff x="1586" y="1775"/>
            <a:chExt cx="493" cy="1057"/>
          </a:xfrm>
        </p:grpSpPr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487" name="Rectangle 42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88" name="Rectangle 43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C7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89" name="Rectangle 44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FF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90" name="Rectangle 45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FF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</p:grpSp>
        <p:sp>
          <p:nvSpPr>
            <p:cNvPr id="18486" name="Text Box 46"/>
            <p:cNvSpPr txBox="1">
              <a:spLocks noChangeArrowheads="1"/>
            </p:cNvSpPr>
            <p:nvPr/>
          </p:nvSpPr>
          <p:spPr bwMode="auto">
            <a:xfrm>
              <a:off x="1586" y="1775"/>
              <a:ext cx="49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Sun B</a:t>
              </a:r>
            </a:p>
          </p:txBody>
        </p:sp>
      </p:grpSp>
      <p:grpSp>
        <p:nvGrpSpPr>
          <p:cNvPr id="11" name="Group 106"/>
          <p:cNvGrpSpPr>
            <a:grpSpLocks/>
          </p:cNvGrpSpPr>
          <p:nvPr/>
        </p:nvGrpSpPr>
        <p:grpSpPr bwMode="auto">
          <a:xfrm>
            <a:off x="1524000" y="5105400"/>
            <a:ext cx="1066800" cy="914400"/>
            <a:chOff x="960" y="3216"/>
            <a:chExt cx="672" cy="576"/>
          </a:xfrm>
        </p:grpSpPr>
        <p:sp>
          <p:nvSpPr>
            <p:cNvPr id="18481" name="Line 47"/>
            <p:cNvSpPr>
              <a:spLocks noChangeShapeType="1"/>
            </p:cNvSpPr>
            <p:nvPr/>
          </p:nvSpPr>
          <p:spPr bwMode="auto">
            <a:xfrm>
              <a:off x="960" y="3216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82" name="Line 48"/>
            <p:cNvSpPr>
              <a:spLocks noChangeShapeType="1"/>
            </p:cNvSpPr>
            <p:nvPr/>
          </p:nvSpPr>
          <p:spPr bwMode="auto">
            <a:xfrm>
              <a:off x="960" y="3408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83" name="Line 49"/>
            <p:cNvSpPr>
              <a:spLocks noChangeShapeType="1"/>
            </p:cNvSpPr>
            <p:nvPr/>
          </p:nvSpPr>
          <p:spPr bwMode="auto">
            <a:xfrm flipV="1">
              <a:off x="960" y="3408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84" name="Line 50"/>
            <p:cNvSpPr>
              <a:spLocks noChangeShapeType="1"/>
            </p:cNvSpPr>
            <p:nvPr/>
          </p:nvSpPr>
          <p:spPr bwMode="auto">
            <a:xfrm flipV="1">
              <a:off x="960" y="3216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sp>
        <p:nvSpPr>
          <p:cNvPr id="18443" name="Text Box 72"/>
          <p:cNvSpPr txBox="1">
            <a:spLocks noChangeArrowheads="1"/>
          </p:cNvSpPr>
          <p:nvPr/>
        </p:nvSpPr>
        <p:spPr bwMode="auto">
          <a:xfrm>
            <a:off x="4343400" y="5865813"/>
            <a:ext cx="4012336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Two’s complement </a:t>
            </a:r>
            <a:r>
              <a:rPr lang="en-US" sz="2000" dirty="0" smtClean="0">
                <a:latin typeface="Calibri"/>
                <a:cs typeface="Calibri"/>
              </a:rPr>
              <a:t>representation </a:t>
            </a:r>
            <a:br>
              <a:rPr lang="en-US" sz="2000" dirty="0" smtClean="0">
                <a:latin typeface="Calibri"/>
                <a:cs typeface="Calibri"/>
              </a:rPr>
            </a:br>
            <a:r>
              <a:rPr lang="en-US" sz="2000" dirty="0" smtClean="0">
                <a:latin typeface="Calibri"/>
                <a:cs typeface="Calibri"/>
              </a:rPr>
              <a:t>for negative integers (</a:t>
            </a:r>
            <a:r>
              <a:rPr lang="en-US" sz="2000" dirty="0">
                <a:latin typeface="Calibri"/>
                <a:cs typeface="Calibri"/>
              </a:rPr>
              <a:t>c</a:t>
            </a:r>
            <a:r>
              <a:rPr lang="en-US" sz="2000" dirty="0" smtClean="0">
                <a:latin typeface="Calibri"/>
                <a:cs typeface="Calibri"/>
              </a:rPr>
              <a:t>overed </a:t>
            </a:r>
            <a:r>
              <a:rPr lang="en-US" sz="2000" dirty="0">
                <a:latin typeface="Calibri"/>
                <a:cs typeface="Calibri"/>
              </a:rPr>
              <a:t>later)</a:t>
            </a:r>
          </a:p>
        </p:txBody>
      </p:sp>
      <p:sp>
        <p:nvSpPr>
          <p:cNvPr id="18444" name="Line 74"/>
          <p:cNvSpPr>
            <a:spLocks noChangeShapeType="1"/>
          </p:cNvSpPr>
          <p:nvPr/>
        </p:nvSpPr>
        <p:spPr bwMode="auto">
          <a:xfrm flipH="1" flipV="1">
            <a:off x="3352800" y="5638800"/>
            <a:ext cx="9144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>
              <a:latin typeface="Calibri"/>
              <a:cs typeface="Calibri"/>
            </a:endParaRPr>
          </a:p>
        </p:txBody>
      </p: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6324600" y="4572000"/>
            <a:ext cx="609600" cy="1219200"/>
            <a:chOff x="4272" y="2832"/>
            <a:chExt cx="384" cy="768"/>
          </a:xfrm>
        </p:grpSpPr>
        <p:sp>
          <p:nvSpPr>
            <p:cNvPr id="18477" name="Rectangle 8"/>
            <p:cNvSpPr>
              <a:spLocks noChangeArrowheads="1"/>
            </p:cNvSpPr>
            <p:nvPr/>
          </p:nvSpPr>
          <p:spPr bwMode="auto">
            <a:xfrm>
              <a:off x="4272" y="2832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78" name="Rectangle 9"/>
            <p:cNvSpPr>
              <a:spLocks noChangeArrowheads="1"/>
            </p:cNvSpPr>
            <p:nvPr/>
          </p:nvSpPr>
          <p:spPr bwMode="auto">
            <a:xfrm>
              <a:off x="4272" y="3024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79" name="Rectangle 10"/>
            <p:cNvSpPr>
              <a:spLocks noChangeArrowheads="1"/>
            </p:cNvSpPr>
            <p:nvPr/>
          </p:nvSpPr>
          <p:spPr bwMode="auto">
            <a:xfrm>
              <a:off x="4272" y="321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18480" name="Rectangle 11"/>
            <p:cNvSpPr>
              <a:spLocks noChangeArrowheads="1"/>
            </p:cNvSpPr>
            <p:nvPr/>
          </p:nvSpPr>
          <p:spPr bwMode="auto">
            <a:xfrm>
              <a:off x="4272" y="3408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6096000" y="2894013"/>
            <a:ext cx="1117600" cy="1677987"/>
            <a:chOff x="432" y="1775"/>
            <a:chExt cx="704" cy="1057"/>
          </a:xfrm>
        </p:grpSpPr>
        <p:grpSp>
          <p:nvGrpSpPr>
            <p:cNvPr id="14" name="Group 53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73" name="Rectangle 5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74" name="Rectangle 5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75" name="Rectangle 56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76" name="Rectangle 57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72" name="Text Box 58"/>
            <p:cNvSpPr txBox="1">
              <a:spLocks noChangeArrowheads="1"/>
            </p:cNvSpPr>
            <p:nvPr/>
          </p:nvSpPr>
          <p:spPr bwMode="auto">
            <a:xfrm>
              <a:off x="432" y="1775"/>
              <a:ext cx="70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X86</a:t>
              </a:r>
              <a:r>
                <a:rPr lang="en-US" sz="2000" dirty="0">
                  <a:latin typeface="Calibri"/>
                  <a:cs typeface="Calibri"/>
                </a:rPr>
                <a:t>-64 C</a:t>
              </a:r>
            </a:p>
          </p:txBody>
        </p:sp>
      </p:grpSp>
      <p:grpSp>
        <p:nvGrpSpPr>
          <p:cNvPr id="15" name="Group 59"/>
          <p:cNvGrpSpPr>
            <a:grpSpLocks/>
          </p:cNvGrpSpPr>
          <p:nvPr/>
        </p:nvGrpSpPr>
        <p:grpSpPr bwMode="auto">
          <a:xfrm>
            <a:off x="7932738" y="2894013"/>
            <a:ext cx="774700" cy="1677987"/>
            <a:chOff x="1589" y="1775"/>
            <a:chExt cx="488" cy="1057"/>
          </a:xfrm>
        </p:grpSpPr>
        <p:grpSp>
          <p:nvGrpSpPr>
            <p:cNvPr id="16" name="Group 60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18467" name="Rectangle 61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68" name="Rectangle 62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69" name="Rectangle 63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70" name="Rectangle 64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66" name="Text Box 65"/>
            <p:cNvSpPr txBox="1">
              <a:spLocks noChangeArrowheads="1"/>
            </p:cNvSpPr>
            <p:nvPr/>
          </p:nvSpPr>
          <p:spPr bwMode="auto">
            <a:xfrm>
              <a:off x="1589" y="1775"/>
              <a:ext cx="48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C</a:t>
              </a:r>
            </a:p>
          </p:txBody>
        </p:sp>
      </p:grpSp>
      <p:grpSp>
        <p:nvGrpSpPr>
          <p:cNvPr id="17" name="Group 108"/>
          <p:cNvGrpSpPr>
            <a:grpSpLocks/>
          </p:cNvGrpSpPr>
          <p:nvPr/>
        </p:nvGrpSpPr>
        <p:grpSpPr bwMode="auto">
          <a:xfrm>
            <a:off x="6934200" y="3505200"/>
            <a:ext cx="1066800" cy="914400"/>
            <a:chOff x="4368" y="1968"/>
            <a:chExt cx="672" cy="576"/>
          </a:xfrm>
        </p:grpSpPr>
        <p:sp>
          <p:nvSpPr>
            <p:cNvPr id="18461" name="Line 66"/>
            <p:cNvSpPr>
              <a:spLocks noChangeShapeType="1"/>
            </p:cNvSpPr>
            <p:nvPr/>
          </p:nvSpPr>
          <p:spPr bwMode="auto">
            <a:xfrm>
              <a:off x="4368" y="1968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62" name="Line 67"/>
            <p:cNvSpPr>
              <a:spLocks noChangeShapeType="1"/>
            </p:cNvSpPr>
            <p:nvPr/>
          </p:nvSpPr>
          <p:spPr bwMode="auto">
            <a:xfrm>
              <a:off x="4368" y="2160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63" name="Line 68"/>
            <p:cNvSpPr>
              <a:spLocks noChangeShapeType="1"/>
            </p:cNvSpPr>
            <p:nvPr/>
          </p:nvSpPr>
          <p:spPr bwMode="auto">
            <a:xfrm flipV="1">
              <a:off x="4368" y="2160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64" name="Line 69"/>
            <p:cNvSpPr>
              <a:spLocks noChangeShapeType="1"/>
            </p:cNvSpPr>
            <p:nvPr/>
          </p:nvSpPr>
          <p:spPr bwMode="auto">
            <a:xfrm flipV="1">
              <a:off x="4368" y="1968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18" name="Group 76"/>
          <p:cNvGrpSpPr>
            <a:grpSpLocks/>
          </p:cNvGrpSpPr>
          <p:nvPr/>
        </p:nvGrpSpPr>
        <p:grpSpPr bwMode="auto">
          <a:xfrm>
            <a:off x="4419600" y="2894013"/>
            <a:ext cx="862013" cy="1677987"/>
            <a:chOff x="432" y="1775"/>
            <a:chExt cx="543" cy="1057"/>
          </a:xfrm>
        </p:grpSpPr>
        <p:grpSp>
          <p:nvGrpSpPr>
            <p:cNvPr id="19" name="Group 77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18457" name="Rectangle 78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39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58" name="Rectangle 79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 smtClean="0">
                    <a:latin typeface="Calibri"/>
                    <a:cs typeface="Calibri"/>
                  </a:rPr>
                  <a:t>30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sp>
            <p:nvSpPr>
              <p:cNvPr id="18459" name="Rectangle 80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8460" name="Rectangle 81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sp>
          <p:nvSpPr>
            <p:cNvPr id="18456" name="Text Box 82"/>
            <p:cNvSpPr txBox="1">
              <a:spLocks noChangeArrowheads="1"/>
            </p:cNvSpPr>
            <p:nvPr/>
          </p:nvSpPr>
          <p:spPr bwMode="auto">
            <a:xfrm>
              <a:off x="432" y="1775"/>
              <a:ext cx="54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IA32 C</a:t>
              </a:r>
            </a:p>
          </p:txBody>
        </p:sp>
      </p:grpSp>
      <p:grpSp>
        <p:nvGrpSpPr>
          <p:cNvPr id="20" name="Group 107"/>
          <p:cNvGrpSpPr>
            <a:grpSpLocks/>
          </p:cNvGrpSpPr>
          <p:nvPr/>
        </p:nvGrpSpPr>
        <p:grpSpPr bwMode="auto">
          <a:xfrm>
            <a:off x="5257800" y="3505200"/>
            <a:ext cx="1066800" cy="914400"/>
            <a:chOff x="3312" y="1968"/>
            <a:chExt cx="672" cy="576"/>
          </a:xfrm>
        </p:grpSpPr>
        <p:sp>
          <p:nvSpPr>
            <p:cNvPr id="18451" name="Line 90"/>
            <p:cNvSpPr>
              <a:spLocks noChangeShapeType="1"/>
            </p:cNvSpPr>
            <p:nvPr/>
          </p:nvSpPr>
          <p:spPr bwMode="auto">
            <a:xfrm>
              <a:off x="3312" y="254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52" name="Line 91"/>
            <p:cNvSpPr>
              <a:spLocks noChangeShapeType="1"/>
            </p:cNvSpPr>
            <p:nvPr/>
          </p:nvSpPr>
          <p:spPr bwMode="auto">
            <a:xfrm>
              <a:off x="3312" y="2160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53" name="Line 92"/>
            <p:cNvSpPr>
              <a:spLocks noChangeShapeType="1"/>
            </p:cNvSpPr>
            <p:nvPr/>
          </p:nvSpPr>
          <p:spPr bwMode="auto">
            <a:xfrm flipV="1">
              <a:off x="3312" y="2352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8454" name="Line 93"/>
            <p:cNvSpPr>
              <a:spLocks noChangeShapeType="1"/>
            </p:cNvSpPr>
            <p:nvPr/>
          </p:nvSpPr>
          <p:spPr bwMode="auto">
            <a:xfrm flipV="1">
              <a:off x="3312" y="196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sp>
        <p:nvSpPr>
          <p:cNvPr id="81" name="Date Placeholder 8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174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34975"/>
            <a:ext cx="8405812" cy="76200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Hardware: Semi-Logical View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3" y="1181100"/>
            <a:ext cx="5524500" cy="501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52315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9" name="Rectangle 7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Representing Pointers</a:t>
            </a:r>
          </a:p>
        </p:txBody>
      </p:sp>
      <p:sp>
        <p:nvSpPr>
          <p:cNvPr id="15440" name="Rectangle 8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B = -12345;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*P = &amp;B;</a:t>
            </a:r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4924425" y="2133600"/>
            <a:ext cx="1095375" cy="2895600"/>
            <a:chOff x="4944" y="144"/>
            <a:chExt cx="690" cy="182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088" y="1200"/>
              <a:ext cx="384" cy="768"/>
              <a:chOff x="4272" y="2832"/>
              <a:chExt cx="384" cy="768"/>
            </a:xfrm>
          </p:grpSpPr>
          <p:sp>
            <p:nvSpPr>
              <p:cNvPr id="19483" name="Rectangle 5"/>
              <p:cNvSpPr>
                <a:spLocks noChangeArrowheads="1"/>
              </p:cNvSpPr>
              <p:nvPr/>
            </p:nvSpPr>
            <p:spPr bwMode="auto">
              <a:xfrm>
                <a:off x="4272" y="2832"/>
                <a:ext cx="384" cy="192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  <p:sp>
            <p:nvSpPr>
              <p:cNvPr id="19484" name="Rectangle 6"/>
              <p:cNvSpPr>
                <a:spLocks noChangeArrowheads="1"/>
              </p:cNvSpPr>
              <p:nvPr/>
            </p:nvSpPr>
            <p:spPr bwMode="auto">
              <a:xfrm>
                <a:off x="4272" y="3024"/>
                <a:ext cx="384" cy="192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7F</a:t>
                </a:r>
              </a:p>
            </p:txBody>
          </p:sp>
          <p:sp>
            <p:nvSpPr>
              <p:cNvPr id="19485" name="Rectangle 7"/>
              <p:cNvSpPr>
                <a:spLocks noChangeArrowheads="1"/>
              </p:cNvSpPr>
              <p:nvPr/>
            </p:nvSpPr>
            <p:spPr bwMode="auto">
              <a:xfrm>
                <a:off x="4272" y="3216"/>
                <a:ext cx="384" cy="192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  <p:sp>
            <p:nvSpPr>
              <p:cNvPr id="19486" name="Rectangle 8"/>
              <p:cNvSpPr>
                <a:spLocks noChangeArrowheads="1"/>
              </p:cNvSpPr>
              <p:nvPr/>
            </p:nvSpPr>
            <p:spPr bwMode="auto">
              <a:xfrm>
                <a:off x="4272" y="3408"/>
                <a:ext cx="384" cy="192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00</a:t>
                </a:r>
              </a:p>
            </p:txBody>
          </p:sp>
        </p:grpSp>
        <p:grpSp>
          <p:nvGrpSpPr>
            <p:cNvPr id="4" name="Group 50"/>
            <p:cNvGrpSpPr>
              <a:grpSpLocks/>
            </p:cNvGrpSpPr>
            <p:nvPr/>
          </p:nvGrpSpPr>
          <p:grpSpPr bwMode="auto">
            <a:xfrm>
              <a:off x="5088" y="432"/>
              <a:ext cx="384" cy="768"/>
              <a:chOff x="1152" y="2160"/>
              <a:chExt cx="384" cy="768"/>
            </a:xfrm>
          </p:grpSpPr>
          <p:sp>
            <p:nvSpPr>
              <p:cNvPr id="19479" name="Rectangle 51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0C</a:t>
                </a:r>
              </a:p>
            </p:txBody>
          </p:sp>
          <p:sp>
            <p:nvSpPr>
              <p:cNvPr id="19480" name="Rectangle 52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89</a:t>
                </a:r>
              </a:p>
            </p:txBody>
          </p:sp>
          <p:sp>
            <p:nvSpPr>
              <p:cNvPr id="19481" name="Rectangle 53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EC</a:t>
                </a:r>
              </a:p>
            </p:txBody>
          </p:sp>
          <p:sp>
            <p:nvSpPr>
              <p:cNvPr id="19482" name="Rectangle 54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</p:grpSp>
        <p:sp>
          <p:nvSpPr>
            <p:cNvPr id="19478" name="Text Box 55"/>
            <p:cNvSpPr txBox="1">
              <a:spLocks noChangeArrowheads="1"/>
            </p:cNvSpPr>
            <p:nvPr/>
          </p:nvSpPr>
          <p:spPr bwMode="auto">
            <a:xfrm>
              <a:off x="4944" y="144"/>
              <a:ext cx="69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x86-64 P</a:t>
              </a:r>
            </a:p>
          </p:txBody>
        </p:sp>
      </p:grpSp>
      <p:sp>
        <p:nvSpPr>
          <p:cNvPr id="19461" name="Text Box 70"/>
          <p:cNvSpPr txBox="1">
            <a:spLocks noChangeArrowheads="1"/>
          </p:cNvSpPr>
          <p:nvPr/>
        </p:nvSpPr>
        <p:spPr bwMode="auto">
          <a:xfrm>
            <a:off x="762000" y="5791200"/>
            <a:ext cx="73841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i="1" dirty="0">
                <a:solidFill>
                  <a:srgbClr val="FF0000"/>
                </a:solidFill>
                <a:latin typeface="Calibri"/>
                <a:cs typeface="Calibri"/>
              </a:rPr>
              <a:t>Different compilers &amp; machines assign different locations to objects</a:t>
            </a:r>
          </a:p>
        </p:txBody>
      </p: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2811463" y="2133600"/>
            <a:ext cx="776288" cy="1676400"/>
            <a:chOff x="157" y="1968"/>
            <a:chExt cx="489" cy="1056"/>
          </a:xfrm>
        </p:grpSpPr>
        <p:grpSp>
          <p:nvGrpSpPr>
            <p:cNvPr id="6" name="Group 57"/>
            <p:cNvGrpSpPr>
              <a:grpSpLocks/>
            </p:cNvGrpSpPr>
            <p:nvPr/>
          </p:nvGrpSpPr>
          <p:grpSpPr bwMode="auto">
            <a:xfrm>
              <a:off x="200" y="2256"/>
              <a:ext cx="384" cy="768"/>
              <a:chOff x="1632" y="2064"/>
              <a:chExt cx="384" cy="768"/>
            </a:xfrm>
          </p:grpSpPr>
          <p:sp>
            <p:nvSpPr>
              <p:cNvPr id="19472" name="Rectangle 58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FB</a:t>
                </a:r>
              </a:p>
            </p:txBody>
          </p:sp>
          <p:sp>
            <p:nvSpPr>
              <p:cNvPr id="19473" name="Rectangle 59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2C</a:t>
                </a:r>
              </a:p>
            </p:txBody>
          </p:sp>
          <p:sp>
            <p:nvSpPr>
              <p:cNvPr id="19474" name="Rectangle 60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EF</a:t>
                </a:r>
              </a:p>
            </p:txBody>
          </p:sp>
          <p:sp>
            <p:nvSpPr>
              <p:cNvPr id="19475" name="Rectangle 61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</p:grpSp>
        <p:sp>
          <p:nvSpPr>
            <p:cNvPr id="19471" name="Text Box 62"/>
            <p:cNvSpPr txBox="1">
              <a:spLocks noChangeArrowheads="1"/>
            </p:cNvSpPr>
            <p:nvPr/>
          </p:nvSpPr>
          <p:spPr bwMode="auto">
            <a:xfrm>
              <a:off x="157" y="1968"/>
              <a:ext cx="4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Sun P</a:t>
              </a:r>
            </a:p>
          </p:txBody>
        </p:sp>
      </p:grpSp>
      <p:grpSp>
        <p:nvGrpSpPr>
          <p:cNvPr id="7" name="Group 84"/>
          <p:cNvGrpSpPr>
            <a:grpSpLocks/>
          </p:cNvGrpSpPr>
          <p:nvPr/>
        </p:nvGrpSpPr>
        <p:grpSpPr bwMode="auto">
          <a:xfrm>
            <a:off x="3932237" y="2133600"/>
            <a:ext cx="863600" cy="1676400"/>
            <a:chOff x="5127" y="2016"/>
            <a:chExt cx="544" cy="1056"/>
          </a:xfrm>
        </p:grpSpPr>
        <p:grpSp>
          <p:nvGrpSpPr>
            <p:cNvPr id="8" name="Group 72"/>
            <p:cNvGrpSpPr>
              <a:grpSpLocks/>
            </p:cNvGrpSpPr>
            <p:nvPr/>
          </p:nvGrpSpPr>
          <p:grpSpPr bwMode="auto">
            <a:xfrm>
              <a:off x="5198" y="2304"/>
              <a:ext cx="384" cy="768"/>
              <a:chOff x="1632" y="2064"/>
              <a:chExt cx="384" cy="768"/>
            </a:xfrm>
          </p:grpSpPr>
          <p:sp>
            <p:nvSpPr>
              <p:cNvPr id="19466" name="Rectangle 73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rgbClr val="FFCC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FF</a:t>
                </a:r>
              </a:p>
            </p:txBody>
          </p:sp>
          <p:sp>
            <p:nvSpPr>
              <p:cNvPr id="19467" name="Rectangle 74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rgbClr val="FFCC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BF</a:t>
                </a:r>
              </a:p>
            </p:txBody>
          </p:sp>
          <p:sp>
            <p:nvSpPr>
              <p:cNvPr id="19468" name="Rectangle 75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rgbClr val="FFCC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D4</a:t>
                </a:r>
              </a:p>
            </p:txBody>
          </p:sp>
          <p:sp>
            <p:nvSpPr>
              <p:cNvPr id="19469" name="Rectangle 76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rgbClr val="FFCC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>
                    <a:latin typeface="Calibri"/>
                    <a:cs typeface="Calibri"/>
                  </a:rPr>
                  <a:t>F8</a:t>
                </a:r>
              </a:p>
            </p:txBody>
          </p:sp>
        </p:grpSp>
        <p:sp>
          <p:nvSpPr>
            <p:cNvPr id="19465" name="Text Box 77"/>
            <p:cNvSpPr txBox="1">
              <a:spLocks noChangeArrowheads="1"/>
            </p:cNvSpPr>
            <p:nvPr/>
          </p:nvSpPr>
          <p:spPr bwMode="auto">
            <a:xfrm>
              <a:off x="5127" y="2016"/>
              <a:ext cx="54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IA32 P</a:t>
              </a:r>
            </a:p>
          </p:txBody>
        </p:sp>
      </p:grpSp>
      <p:sp>
        <p:nvSpPr>
          <p:cNvPr id="31" name="Date Placeholder 3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591137" y="6320118"/>
            <a:ext cx="298739" cy="302559"/>
          </a:xfrm>
          <a:prstGeom prst="rect">
            <a:avLst/>
          </a:prstGeo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/>
          <a:lstStyle>
            <a:lvl1pPr eaLnBrk="0" hangingPunct="0">
              <a:defRPr sz="22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4039930" indent="-33629639" eaLnBrk="0" hangingPunct="0">
              <a:defRPr sz="22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2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2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2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10291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82058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230874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64116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/>
            <a:fld id="{986E654F-544E-0A42-B9DF-86266DC42077}" type="slidenum">
              <a:rPr lang="en-US" sz="1400">
                <a:solidFill>
                  <a:schemeClr val="tx1"/>
                </a:solidFill>
                <a:latin typeface="Trebuchet MS" charset="0"/>
                <a:sym typeface="Trebuchet MS" charset="0"/>
              </a:rPr>
              <a:pPr eaLnBrk="1" hangingPunct="1"/>
              <a:t>41</a:t>
            </a:fld>
            <a:endParaRPr lang="en-US" sz="1400">
              <a:solidFill>
                <a:schemeClr val="tx1"/>
              </a:solidFill>
              <a:latin typeface="Trebuchet MS" charset="0"/>
              <a:sym typeface="Trebuchet MS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304800"/>
            <a:ext cx="8405982" cy="762000"/>
          </a:xfrm>
        </p:spPr>
        <p:txBody>
          <a:bodyPr rIns="137270"/>
          <a:lstStyle/>
          <a:p>
            <a:pPr marL="45588"/>
            <a:r>
              <a:rPr lang="en-US" dirty="0">
                <a:latin typeface="Trebuchet MS" charset="0"/>
                <a:ea typeface="ＭＳ Ｐゴシック" charset="0"/>
                <a:cs typeface="ＭＳ Ｐゴシック" charset="0"/>
              </a:rPr>
              <a:t>Representing strings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96875" y="1066800"/>
            <a:ext cx="8366125" cy="4972050"/>
          </a:xfrm>
        </p:spPr>
        <p:txBody>
          <a:bodyPr rIns="137270"/>
          <a:lstStyle/>
          <a:p>
            <a:pPr marL="353306" indent="-307718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 C-style string is represented by an array of bytes.</a:t>
            </a:r>
          </a:p>
          <a:p>
            <a:pPr marL="712311" lvl="1" indent="-256432">
              <a:buFont typeface="Trebuchet MS" charset="0"/>
              <a:buChar char="—"/>
            </a:pPr>
            <a:r>
              <a:rPr lang="en-US" dirty="0">
                <a:latin typeface="Arial" charset="0"/>
                <a:ea typeface="ＭＳ Ｐゴシック" charset="0"/>
              </a:rPr>
              <a:t>Elements are one-byte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ASCII codes</a:t>
            </a:r>
            <a:r>
              <a:rPr lang="en-US" dirty="0">
                <a:latin typeface="Arial" charset="0"/>
                <a:ea typeface="ＭＳ Ｐゴシック" charset="0"/>
              </a:rPr>
              <a:t> for each character.</a:t>
            </a:r>
          </a:p>
          <a:p>
            <a:pPr marL="712311" lvl="1" indent="-256432">
              <a:buFont typeface="Trebuchet MS" charset="0"/>
              <a:buChar char="—"/>
            </a:pPr>
            <a:r>
              <a:rPr lang="en-US" dirty="0">
                <a:latin typeface="Arial" charset="0"/>
                <a:ea typeface="ＭＳ Ｐゴシック" charset="0"/>
              </a:rPr>
              <a:t>A 0 value marks the end of the array.</a:t>
            </a:r>
          </a:p>
        </p:txBody>
      </p:sp>
      <p:graphicFrame>
        <p:nvGraphicFramePr>
          <p:cNvPr id="11268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1246909" y="2286000"/>
          <a:ext cx="6580907" cy="3695143"/>
        </p:xfrm>
        <a:graphic>
          <a:graphicData uri="http://schemas.openxmlformats.org/drawingml/2006/table">
            <a:tbl>
              <a:tblPr/>
              <a:tblGrid>
                <a:gridCol w="484909"/>
                <a:gridCol w="692727"/>
                <a:gridCol w="165966"/>
                <a:gridCol w="457488"/>
                <a:gridCol w="346364"/>
                <a:gridCol w="165966"/>
                <a:gridCol w="457488"/>
                <a:gridCol w="346364"/>
                <a:gridCol w="165966"/>
                <a:gridCol w="457488"/>
                <a:gridCol w="415636"/>
                <a:gridCol w="165966"/>
                <a:gridCol w="596034"/>
                <a:gridCol w="415636"/>
                <a:gridCol w="165966"/>
                <a:gridCol w="596034"/>
                <a:gridCol w="484909"/>
              </a:tblGrid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32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space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48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64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@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80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P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96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`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112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p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33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!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49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65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A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81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Q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97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a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113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q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34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”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50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66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B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82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R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98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b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114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r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713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35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#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51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67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C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83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99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c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115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36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$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52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68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D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84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T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100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d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116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t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37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%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53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69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85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U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101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117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u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38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&amp;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54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70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F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86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V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102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f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118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v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39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’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55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71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G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87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W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103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g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119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w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40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(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56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72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H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88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X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104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h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120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x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41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)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57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73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I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89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105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I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121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42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*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58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74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J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90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Z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106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j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122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z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43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+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59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;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75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K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91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[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107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k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123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{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44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,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60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&lt;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76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L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92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\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108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l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124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|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45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-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61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77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M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93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]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109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m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125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}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5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46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.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62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&gt;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78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N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94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^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110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n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126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~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22"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47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/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63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?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79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O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95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111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o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0"/>
                        <a:cs typeface="ＭＳ Ｐゴシック" charset="0"/>
                        <a:sym typeface="Trebuchet MS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127</a:t>
                      </a: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0"/>
                          <a:cs typeface="ＭＳ Ｐゴシック" charset="0"/>
                          <a:sym typeface="Trebuchet MS" charset="0"/>
                        </a:rPr>
                        <a:t>del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82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 rIns="137270"/>
          <a:lstStyle/>
          <a:p>
            <a:pPr marL="45588"/>
            <a:r>
              <a:rPr lang="en-US">
                <a:latin typeface="Trebuchet MS" charset="0"/>
                <a:ea typeface="ＭＳ Ｐゴシック" charset="0"/>
                <a:cs typeface="ＭＳ Ｐゴシック" charset="0"/>
              </a:rPr>
              <a:t>Null-terminated Strings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233" y="1204027"/>
            <a:ext cx="8366125" cy="4972050"/>
          </a:xfrm>
        </p:spPr>
        <p:txBody>
          <a:bodyPr rIns="137270"/>
          <a:lstStyle/>
          <a:p>
            <a:pPr marL="353306" indent="-307718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For example, </a:t>
            </a:r>
            <a:r>
              <a:rPr lang="ja-JP" altLang="en-US" sz="20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Harry Potter</a:t>
            </a:r>
            <a:r>
              <a:rPr lang="ja-JP" altLang="en-US" sz="20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can be stored as a 13-byte array.</a:t>
            </a:r>
          </a:p>
          <a:p>
            <a:pPr marL="353306" indent="-307718"/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353306" indent="-307718"/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588" indent="0">
              <a:buNone/>
            </a:pP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353306" indent="-307718"/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Why do we put a a 0, or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null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, at the end of the string?</a:t>
            </a:r>
          </a:p>
          <a:p>
            <a:pPr marL="712311" lvl="1" indent="-256432">
              <a:buClr>
                <a:srgbClr val="FF0000"/>
              </a:buClr>
              <a:buFont typeface="Trebuchet MS" charset="0"/>
              <a:buChar char="—"/>
            </a:pPr>
            <a:endParaRPr lang="en-US" sz="1800" dirty="0" smtClean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marL="712311" lvl="1" indent="-256432">
              <a:buClr>
                <a:srgbClr val="FF0000"/>
              </a:buClr>
              <a:buFont typeface="Trebuchet MS" charset="0"/>
              <a:buChar char="—"/>
            </a:pPr>
            <a:endParaRPr lang="en-US" sz="1800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marL="353306" indent="-307718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Computing string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length?</a:t>
            </a: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900545" y="1680883"/>
          <a:ext cx="7135093" cy="728382"/>
        </p:xfrm>
        <a:graphic>
          <a:graphicData uri="http://schemas.openxmlformats.org/drawingml/2006/table">
            <a:tbl>
              <a:tblPr/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484909"/>
              </a:tblGrid>
              <a:tr h="369794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72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97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114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114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121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32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80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111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116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116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101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114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0</a:t>
                      </a:r>
                    </a:p>
                  </a:txBody>
                  <a:tcPr marL="46182" marR="46182" marT="44824" marB="4482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58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H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a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r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r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y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-128"/>
                        <a:sym typeface="Trebuchet MS" charset="0"/>
                      </a:endParaRP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P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o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t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t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e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r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ＭＳ Ｐゴシック" charset="-128"/>
                          <a:sym typeface="Trebuchet MS" charset="0"/>
                        </a:rPr>
                        <a:t>\0</a:t>
                      </a:r>
                    </a:p>
                  </a:txBody>
                  <a:tcPr marL="46182" marR="46182" marT="44824" marB="44824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29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3200400" y="1079861"/>
            <a:ext cx="34290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char S[6] = "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12345"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</p:txBody>
      </p:sp>
      <p:sp>
        <p:nvSpPr>
          <p:cNvPr id="20528" name="Rectangle 48"/>
          <p:cNvSpPr>
            <a:spLocks noGrp="1" noChangeArrowheads="1"/>
          </p:cNvSpPr>
          <p:nvPr>
            <p:ph type="title"/>
          </p:nvPr>
        </p:nvSpPr>
        <p:spPr>
          <a:xfrm>
            <a:off x="320013" y="317861"/>
            <a:ext cx="8405982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Compatibility</a:t>
            </a:r>
          </a:p>
        </p:txBody>
      </p:sp>
      <p:sp>
        <p:nvSpPr>
          <p:cNvPr id="20529" name="Rectangle 49"/>
          <p:cNvSpPr>
            <a:spLocks noGrp="1" noChangeArrowheads="1"/>
          </p:cNvSpPr>
          <p:nvPr>
            <p:ph idx="1"/>
          </p:nvPr>
        </p:nvSpPr>
        <p:spPr>
          <a:xfrm>
            <a:off x="357018" y="4267200"/>
            <a:ext cx="8518525" cy="398145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Byte ordering not an issue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Unicode characters – up to 4 bytes/character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ASCII codes still work (leading 0 bit) but can support the many characters in all languages in the world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Java and C have libraries for Unicode (Java commonly uses 2 bytes/char)</a:t>
            </a:r>
          </a:p>
        </p:txBody>
      </p:sp>
      <p:sp>
        <p:nvSpPr>
          <p:cNvPr id="20485" name="Text Box 16"/>
          <p:cNvSpPr txBox="1">
            <a:spLocks noChangeArrowheads="1"/>
          </p:cNvSpPr>
          <p:nvPr/>
        </p:nvSpPr>
        <p:spPr bwMode="auto">
          <a:xfrm>
            <a:off x="3429000" y="1765622"/>
            <a:ext cx="164765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Linux/Alpha S</a:t>
            </a:r>
          </a:p>
        </p:txBody>
      </p:sp>
      <p:sp>
        <p:nvSpPr>
          <p:cNvPr id="20486" name="Text Box 23"/>
          <p:cNvSpPr txBox="1">
            <a:spLocks noChangeArrowheads="1"/>
          </p:cNvSpPr>
          <p:nvPr/>
        </p:nvSpPr>
        <p:spPr bwMode="auto">
          <a:xfrm>
            <a:off x="5410200" y="1767209"/>
            <a:ext cx="76036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Sun S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5521325" y="2224409"/>
            <a:ext cx="609600" cy="1828800"/>
            <a:chOff x="4896" y="2256"/>
            <a:chExt cx="384" cy="1152"/>
          </a:xfrm>
        </p:grpSpPr>
        <p:sp>
          <p:nvSpPr>
            <p:cNvPr id="20502" name="Rectangle 19"/>
            <p:cNvSpPr>
              <a:spLocks noChangeArrowheads="1"/>
            </p:cNvSpPr>
            <p:nvPr/>
          </p:nvSpPr>
          <p:spPr bwMode="auto">
            <a:xfrm>
              <a:off x="4896" y="2640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33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20503" name="Rectangle 20"/>
            <p:cNvSpPr>
              <a:spLocks noChangeArrowheads="1"/>
            </p:cNvSpPr>
            <p:nvPr/>
          </p:nvSpPr>
          <p:spPr bwMode="auto">
            <a:xfrm>
              <a:off x="4896" y="2832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34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20504" name="Rectangle 21"/>
            <p:cNvSpPr>
              <a:spLocks noChangeArrowheads="1"/>
            </p:cNvSpPr>
            <p:nvPr/>
          </p:nvSpPr>
          <p:spPr bwMode="auto">
            <a:xfrm>
              <a:off x="4896" y="225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31</a:t>
              </a:r>
            </a:p>
          </p:txBody>
        </p:sp>
        <p:sp>
          <p:nvSpPr>
            <p:cNvPr id="20505" name="Rectangle 22"/>
            <p:cNvSpPr>
              <a:spLocks noChangeArrowheads="1"/>
            </p:cNvSpPr>
            <p:nvPr/>
          </p:nvSpPr>
          <p:spPr bwMode="auto">
            <a:xfrm>
              <a:off x="4896" y="2448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32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20506" name="Rectangle 31"/>
            <p:cNvSpPr>
              <a:spLocks noChangeArrowheads="1"/>
            </p:cNvSpPr>
            <p:nvPr/>
          </p:nvSpPr>
          <p:spPr bwMode="auto">
            <a:xfrm>
              <a:off x="4896" y="3024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35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20507" name="Rectangle 32"/>
            <p:cNvSpPr>
              <a:spLocks noChangeArrowheads="1"/>
            </p:cNvSpPr>
            <p:nvPr/>
          </p:nvSpPr>
          <p:spPr bwMode="auto">
            <a:xfrm>
              <a:off x="4896" y="321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3997325" y="2224409"/>
            <a:ext cx="609600" cy="1828800"/>
            <a:chOff x="4896" y="2256"/>
            <a:chExt cx="384" cy="1152"/>
          </a:xfrm>
        </p:grpSpPr>
        <p:sp>
          <p:nvSpPr>
            <p:cNvPr id="20496" name="Rectangle 35"/>
            <p:cNvSpPr>
              <a:spLocks noChangeArrowheads="1"/>
            </p:cNvSpPr>
            <p:nvPr/>
          </p:nvSpPr>
          <p:spPr bwMode="auto">
            <a:xfrm>
              <a:off x="4896" y="2640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33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20497" name="Rectangle 36"/>
            <p:cNvSpPr>
              <a:spLocks noChangeArrowheads="1"/>
            </p:cNvSpPr>
            <p:nvPr/>
          </p:nvSpPr>
          <p:spPr bwMode="auto">
            <a:xfrm>
              <a:off x="4896" y="2832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34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20498" name="Rectangle 37"/>
            <p:cNvSpPr>
              <a:spLocks noChangeArrowheads="1"/>
            </p:cNvSpPr>
            <p:nvPr/>
          </p:nvSpPr>
          <p:spPr bwMode="auto">
            <a:xfrm>
              <a:off x="4896" y="225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31</a:t>
              </a:r>
            </a:p>
          </p:txBody>
        </p:sp>
        <p:sp>
          <p:nvSpPr>
            <p:cNvPr id="20499" name="Rectangle 38"/>
            <p:cNvSpPr>
              <a:spLocks noChangeArrowheads="1"/>
            </p:cNvSpPr>
            <p:nvPr/>
          </p:nvSpPr>
          <p:spPr bwMode="auto">
            <a:xfrm>
              <a:off x="4896" y="2448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32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20500" name="Rectangle 39"/>
            <p:cNvSpPr>
              <a:spLocks noChangeArrowheads="1"/>
            </p:cNvSpPr>
            <p:nvPr/>
          </p:nvSpPr>
          <p:spPr bwMode="auto">
            <a:xfrm>
              <a:off x="4896" y="3024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smtClean="0">
                  <a:latin typeface="Calibri"/>
                  <a:cs typeface="Calibri"/>
                </a:rPr>
                <a:t>35</a:t>
              </a:r>
              <a:endParaRPr lang="en-US" sz="2000" dirty="0">
                <a:latin typeface="Calibri"/>
                <a:cs typeface="Calibri"/>
              </a:endParaRPr>
            </a:p>
          </p:txBody>
        </p:sp>
        <p:sp>
          <p:nvSpPr>
            <p:cNvPr id="20501" name="Rectangle 40"/>
            <p:cNvSpPr>
              <a:spLocks noChangeArrowheads="1"/>
            </p:cNvSpPr>
            <p:nvPr/>
          </p:nvSpPr>
          <p:spPr bwMode="auto">
            <a:xfrm>
              <a:off x="4896" y="321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4606925" y="2376809"/>
            <a:ext cx="914400" cy="1524000"/>
            <a:chOff x="4272" y="1584"/>
            <a:chExt cx="576" cy="960"/>
          </a:xfrm>
        </p:grpSpPr>
        <p:sp>
          <p:nvSpPr>
            <p:cNvPr id="20490" name="Line 24"/>
            <p:cNvSpPr>
              <a:spLocks noChangeShapeType="1"/>
            </p:cNvSpPr>
            <p:nvPr/>
          </p:nvSpPr>
          <p:spPr bwMode="auto">
            <a:xfrm>
              <a:off x="4272" y="1584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20491" name="Line 41"/>
            <p:cNvSpPr>
              <a:spLocks noChangeShapeType="1"/>
            </p:cNvSpPr>
            <p:nvPr/>
          </p:nvSpPr>
          <p:spPr bwMode="auto">
            <a:xfrm>
              <a:off x="4272" y="1776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20492" name="Line 42"/>
            <p:cNvSpPr>
              <a:spLocks noChangeShapeType="1"/>
            </p:cNvSpPr>
            <p:nvPr/>
          </p:nvSpPr>
          <p:spPr bwMode="auto">
            <a:xfrm>
              <a:off x="4272" y="1968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20493" name="Line 43"/>
            <p:cNvSpPr>
              <a:spLocks noChangeShapeType="1"/>
            </p:cNvSpPr>
            <p:nvPr/>
          </p:nvSpPr>
          <p:spPr bwMode="auto">
            <a:xfrm>
              <a:off x="4272" y="2160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20494" name="Line 44"/>
            <p:cNvSpPr>
              <a:spLocks noChangeShapeType="1"/>
            </p:cNvSpPr>
            <p:nvPr/>
          </p:nvSpPr>
          <p:spPr bwMode="auto">
            <a:xfrm>
              <a:off x="4272" y="2352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20495" name="Line 45"/>
            <p:cNvSpPr>
              <a:spLocks noChangeShapeType="1"/>
            </p:cNvSpPr>
            <p:nvPr/>
          </p:nvSpPr>
          <p:spPr bwMode="auto">
            <a:xfrm>
              <a:off x="4272" y="2544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sp>
        <p:nvSpPr>
          <p:cNvPr id="28" name="Date Placeholder 2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Boolean Algebra</a:t>
            </a:r>
          </a:p>
        </p:txBody>
      </p:sp>
      <p:sp>
        <p:nvSpPr>
          <p:cNvPr id="21534" name="Rectangle 3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latin typeface="Calibri"/>
                <a:cs typeface="Calibri"/>
              </a:rPr>
              <a:t>Developed by George Boole in 19th Century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/>
                <a:cs typeface="Calibri"/>
              </a:rPr>
              <a:t>Algebraic representation of logic</a:t>
            </a:r>
          </a:p>
          <a:p>
            <a:pPr lvl="2" eaLnBrk="1" hangingPunct="1">
              <a:defRPr/>
            </a:pPr>
            <a:r>
              <a:rPr lang="en-US" dirty="0" smtClean="0">
                <a:latin typeface="Calibri"/>
                <a:cs typeface="Calibri"/>
              </a:rPr>
              <a:t>Encode “True” as 1 and “False” as 0</a:t>
            </a:r>
          </a:p>
          <a:p>
            <a:pPr lvl="1">
              <a:defRPr/>
            </a:pPr>
            <a:r>
              <a:rPr lang="en-US" dirty="0" smtClean="0">
                <a:latin typeface="Calibri"/>
                <a:cs typeface="Calibri"/>
              </a:rPr>
              <a:t>AND: A&amp;B = 1 when both A is 1 and B is 1</a:t>
            </a:r>
          </a:p>
          <a:p>
            <a:pPr lvl="1">
              <a:defRPr/>
            </a:pPr>
            <a:r>
              <a:rPr lang="en-US" dirty="0" smtClean="0">
                <a:latin typeface="Calibri"/>
                <a:cs typeface="Calibri"/>
              </a:rPr>
              <a:t>OR: A|B = 1 when either A is 1 or B is 1</a:t>
            </a:r>
          </a:p>
          <a:p>
            <a:pPr lvl="1">
              <a:defRPr/>
            </a:pPr>
            <a:r>
              <a:rPr lang="en-US" dirty="0" smtClean="0">
                <a:latin typeface="Calibri"/>
                <a:cs typeface="Calibri"/>
              </a:rPr>
              <a:t>XOR: A^B = 1 when either A is 1 or B is 1, but not both</a:t>
            </a:r>
          </a:p>
          <a:p>
            <a:pPr lvl="1">
              <a:defRPr/>
            </a:pPr>
            <a:r>
              <a:rPr lang="en-US" dirty="0" smtClean="0">
                <a:latin typeface="Calibri"/>
                <a:cs typeface="Calibri"/>
              </a:rPr>
              <a:t>NOT: ~A = 1 when A is 0 and vice-versa</a:t>
            </a:r>
          </a:p>
          <a:p>
            <a:pPr lvl="1">
              <a:defRPr/>
            </a:pPr>
            <a:r>
              <a:rPr lang="en-US" dirty="0" err="1" smtClean="0">
                <a:latin typeface="Calibri"/>
                <a:cs typeface="Calibri"/>
              </a:rPr>
              <a:t>DeMorgan’s</a:t>
            </a:r>
            <a:r>
              <a:rPr lang="en-US" dirty="0" smtClean="0">
                <a:latin typeface="Calibri"/>
                <a:cs typeface="Calibri"/>
              </a:rPr>
              <a:t> Law:  ~(A | B) = ~A &amp; ~B</a:t>
            </a:r>
          </a:p>
          <a:p>
            <a:pPr lvl="1">
              <a:defRPr/>
            </a:pPr>
            <a:endParaRPr lang="en-US" dirty="0" smtClean="0">
              <a:latin typeface="Calibri"/>
              <a:cs typeface="Calibri"/>
            </a:endParaRPr>
          </a:p>
          <a:p>
            <a:pPr lvl="1">
              <a:defRPr/>
            </a:pPr>
            <a:endParaRPr lang="en-US" dirty="0" smtClean="0">
              <a:latin typeface="Calibri"/>
              <a:cs typeface="Calibri"/>
            </a:endParaRPr>
          </a:p>
          <a:p>
            <a:pPr lvl="1">
              <a:defRPr/>
            </a:pPr>
            <a:endParaRPr lang="en-US" dirty="0" smtClean="0">
              <a:latin typeface="Calibri"/>
              <a:cs typeface="Calibri"/>
            </a:endParaRPr>
          </a:p>
          <a:p>
            <a:pPr eaLnBrk="1" hangingPunct="1">
              <a:defRPr/>
            </a:pPr>
            <a:endParaRPr lang="en-US" sz="2000" dirty="0" smtClean="0">
              <a:latin typeface="Calibri"/>
              <a:cs typeface="Calibri"/>
            </a:endParaRPr>
          </a:p>
        </p:txBody>
      </p:sp>
      <p:graphicFrame>
        <p:nvGraphicFramePr>
          <p:cNvPr id="1029" name="Object 22"/>
          <p:cNvGraphicFramePr>
            <a:graphicFrameLocks noChangeAspect="1"/>
          </p:cNvGraphicFramePr>
          <p:nvPr/>
        </p:nvGraphicFramePr>
        <p:xfrm>
          <a:off x="1071033" y="4795837"/>
          <a:ext cx="1397000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73" name="Document" r:id="rId5" imgW="6243320" imgH="1376680" progId="Word.Document.8">
                  <p:embed/>
                </p:oleObj>
              </mc:Choice>
              <mc:Fallback>
                <p:oleObj name="Document" r:id="rId5" imgW="6243320" imgH="1376680" progId="Word.Document.8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7625"/>
                      <a:stretch>
                        <a:fillRect/>
                      </a:stretch>
                    </p:blipFill>
                    <p:spPr bwMode="auto">
                      <a:xfrm>
                        <a:off x="1071033" y="4795837"/>
                        <a:ext cx="1397000" cy="137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23"/>
          <p:cNvGraphicFramePr>
            <a:graphicFrameLocks noChangeAspect="1"/>
          </p:cNvGraphicFramePr>
          <p:nvPr/>
        </p:nvGraphicFramePr>
        <p:xfrm>
          <a:off x="6680200" y="4795837"/>
          <a:ext cx="1397000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74" name="Document" r:id="rId8" imgW="6243320" imgH="1376680" progId="Word.Document.8">
                  <p:embed/>
                </p:oleObj>
              </mc:Choice>
              <mc:Fallback>
                <p:oleObj name="Document" r:id="rId8" imgW="6243320" imgH="1376680" progId="Word.Document.8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7625"/>
                      <a:stretch>
                        <a:fillRect/>
                      </a:stretch>
                    </p:blipFill>
                    <p:spPr bwMode="auto">
                      <a:xfrm>
                        <a:off x="6680200" y="4795837"/>
                        <a:ext cx="1397000" cy="137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6"/>
          <p:cNvGraphicFramePr>
            <a:graphicFrameLocks noChangeAspect="1"/>
          </p:cNvGraphicFramePr>
          <p:nvPr/>
        </p:nvGraphicFramePr>
        <p:xfrm>
          <a:off x="2940755" y="4795837"/>
          <a:ext cx="1397000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75" name="Document" r:id="rId11" imgW="6243320" imgH="1376680" progId="Word.Document.8">
                  <p:embed/>
                </p:oleObj>
              </mc:Choice>
              <mc:Fallback>
                <p:oleObj name="Document" r:id="rId11" imgW="6243320" imgH="1376680" progId="Word.Document.8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7625"/>
                      <a:stretch>
                        <a:fillRect/>
                      </a:stretch>
                    </p:blipFill>
                    <p:spPr bwMode="auto">
                      <a:xfrm>
                        <a:off x="2940755" y="4795837"/>
                        <a:ext cx="1397000" cy="137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" name="Object 27"/>
          <p:cNvGraphicFramePr>
            <a:graphicFrameLocks noChangeAspect="1"/>
          </p:cNvGraphicFramePr>
          <p:nvPr/>
        </p:nvGraphicFramePr>
        <p:xfrm>
          <a:off x="4810477" y="4795837"/>
          <a:ext cx="1397000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76" name="Document" r:id="rId14" imgW="6243320" imgH="1376680" progId="Word.Document.8">
                  <p:embed/>
                </p:oleObj>
              </mc:Choice>
              <mc:Fallback>
                <p:oleObj name="Document" r:id="rId14" imgW="6243320" imgH="1376680" progId="Word.Document.8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7625"/>
                      <a:stretch>
                        <a:fillRect/>
                      </a:stretch>
                    </p:blipFill>
                    <p:spPr bwMode="auto">
                      <a:xfrm>
                        <a:off x="4810477" y="4795837"/>
                        <a:ext cx="1397000" cy="137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General Boolean Algebras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dirty="0" smtClean="0"/>
              <a:t>Operate on bit vectors</a:t>
            </a:r>
          </a:p>
          <a:p>
            <a:pPr lvl="1">
              <a:lnSpc>
                <a:spcPct val="85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dirty="0" smtClean="0"/>
              <a:t>Operations applied bitwise</a:t>
            </a:r>
          </a:p>
          <a:p>
            <a:pPr eaLnBrk="1" hangingPunct="1">
              <a:lnSpc>
                <a:spcPct val="85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dirty="0" smtClean="0"/>
          </a:p>
          <a:p>
            <a:pPr eaLnBrk="1" hangingPunct="1">
              <a:lnSpc>
                <a:spcPct val="85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dirty="0" smtClean="0"/>
          </a:p>
          <a:p>
            <a:pPr eaLnBrk="1" hangingPunct="1">
              <a:lnSpc>
                <a:spcPct val="85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dirty="0" smtClean="0"/>
          </a:p>
          <a:p>
            <a:pPr eaLnBrk="1" hangingPunct="1">
              <a:lnSpc>
                <a:spcPct val="85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dirty="0" smtClean="0"/>
              <a:t>All of the properties of Boolean algebra apply</a:t>
            </a:r>
          </a:p>
          <a:p>
            <a:pPr lvl="1" eaLnBrk="1" hangingPunct="1">
              <a:lnSpc>
                <a:spcPct val="90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dirty="0" smtClean="0"/>
          </a:p>
          <a:p>
            <a:pPr lvl="2" eaLnBrk="1" hangingPunct="1">
              <a:lnSpc>
                <a:spcPct val="97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dirty="0"/>
          </a:p>
          <a:p>
            <a:pPr lvl="2" eaLnBrk="1" hangingPunct="1">
              <a:lnSpc>
                <a:spcPct val="97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dirty="0" smtClean="0"/>
          </a:p>
          <a:p>
            <a:pPr lvl="2" eaLnBrk="1" hangingPunct="1">
              <a:lnSpc>
                <a:spcPct val="97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dirty="0"/>
          </a:p>
          <a:p>
            <a:pPr>
              <a:lnSpc>
                <a:spcPct val="97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dirty="0" smtClean="0"/>
              <a:t>How does this relate to set operations?</a:t>
            </a:r>
            <a:endParaRPr lang="en-US" dirty="0"/>
          </a:p>
          <a:p>
            <a:pPr lvl="2" eaLnBrk="1" hangingPunct="1">
              <a:lnSpc>
                <a:spcPct val="97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62000" y="2114490"/>
            <a:ext cx="1463311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   01101001</a:t>
            </a:r>
            <a:endParaRPr lang="en-US"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&amp; 01010101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01000001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838200" y="2746315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2634149" y="2114490"/>
            <a:ext cx="1404451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  01101001</a:t>
            </a:r>
            <a:endParaRPr lang="en-US"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| 01010101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01111101</a:t>
            </a:r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>
            <a:off x="2667000" y="2746315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4538677" y="2114490"/>
            <a:ext cx="1410337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  01101001</a:t>
            </a:r>
            <a:endParaRPr lang="en-US"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^ 01010101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00111100</a:t>
            </a:r>
          </a:p>
        </p:txBody>
      </p:sp>
      <p:sp>
        <p:nvSpPr>
          <p:cNvPr id="22537" name="Line 12"/>
          <p:cNvSpPr>
            <a:spLocks noChangeShapeType="1"/>
          </p:cNvSpPr>
          <p:nvPr/>
        </p:nvSpPr>
        <p:spPr bwMode="auto">
          <a:xfrm>
            <a:off x="4572000" y="2746315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2538" name="Text Box 14"/>
          <p:cNvSpPr txBox="1">
            <a:spLocks noChangeArrowheads="1"/>
          </p:cNvSpPr>
          <p:nvPr/>
        </p:nvSpPr>
        <p:spPr bwMode="auto">
          <a:xfrm>
            <a:off x="6443677" y="2114490"/>
            <a:ext cx="1410337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 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~ 01010101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10101010</a:t>
            </a:r>
          </a:p>
        </p:txBody>
      </p:sp>
      <p:sp>
        <p:nvSpPr>
          <p:cNvPr id="22539" name="Line 15"/>
          <p:cNvSpPr>
            <a:spLocks noChangeShapeType="1"/>
          </p:cNvSpPr>
          <p:nvPr/>
        </p:nvSpPr>
        <p:spPr bwMode="auto">
          <a:xfrm>
            <a:off x="6400800" y="2746315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4038600" y="3962400"/>
            <a:ext cx="1410337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  01010101</a:t>
            </a:r>
            <a:endParaRPr lang="en-US"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^ 01010101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Calibri"/>
                <a:cs typeface="Calibri"/>
              </a:rPr>
              <a:t>00111100</a:t>
            </a:r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4071923" y="4594225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Representing &amp; Manipulating Sets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mtClean="0"/>
              <a:t>Representation</a:t>
            </a:r>
          </a:p>
          <a:p>
            <a:pPr lvl="1" eaLnBrk="1" hangingPunct="1">
              <a:lnSpc>
                <a:spcPct val="90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mtClean="0"/>
              <a:t>Width </a:t>
            </a:r>
            <a:r>
              <a:rPr lang="en-US" b="0" i="1" smtClean="0"/>
              <a:t>w</a:t>
            </a:r>
            <a:r>
              <a:rPr lang="en-US" smtClean="0"/>
              <a:t> bit vector represents subsets of </a:t>
            </a:r>
            <a:r>
              <a:rPr lang="en-US" b="0" smtClean="0"/>
              <a:t>{0, …, </a:t>
            </a:r>
            <a:r>
              <a:rPr lang="en-US" b="0" i="1" smtClean="0"/>
              <a:t>w</a:t>
            </a:r>
            <a:r>
              <a:rPr lang="en-US" b="0" smtClean="0"/>
              <a:t>–1}</a:t>
            </a:r>
          </a:p>
          <a:p>
            <a:pPr lvl="1" eaLnBrk="1" hangingPunct="1">
              <a:lnSpc>
                <a:spcPct val="90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b="0" smtClean="0"/>
              <a:t>a</a:t>
            </a:r>
            <a:r>
              <a:rPr lang="en-US" b="0" i="1" baseline="-25000" smtClean="0"/>
              <a:t>j</a:t>
            </a:r>
            <a:r>
              <a:rPr lang="en-US" b="0" smtClean="0"/>
              <a:t> = 1</a:t>
            </a:r>
            <a:r>
              <a:rPr lang="en-US" smtClean="0"/>
              <a:t> if </a:t>
            </a:r>
            <a:r>
              <a:rPr lang="en-US" b="0" i="1" smtClean="0"/>
              <a:t>j</a:t>
            </a:r>
            <a:r>
              <a:rPr lang="en-US" smtClean="0"/>
              <a:t>  </a:t>
            </a:r>
            <a:r>
              <a:rPr lang="en-US" b="0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smtClean="0"/>
              <a:t> </a:t>
            </a:r>
            <a:r>
              <a:rPr lang="en-US" b="0" i="1" smtClean="0"/>
              <a:t>A</a:t>
            </a:r>
          </a:p>
          <a:p>
            <a:pPr lvl="2" eaLnBrk="1" hangingPunct="1">
              <a:lnSpc>
                <a:spcPct val="97000"/>
              </a:lnSpc>
              <a:buFont typeface="Wingdings" pitchFamily="2" charset="2"/>
              <a:buNone/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z="2000" smtClean="0">
                <a:latin typeface="Courier New" pitchFamily="49" charset="0"/>
              </a:rPr>
              <a:t>01101001</a:t>
            </a:r>
            <a:r>
              <a:rPr lang="en-US" smtClean="0">
                <a:latin typeface="Courier New" pitchFamily="49" charset="0"/>
              </a:rPr>
              <a:t>	</a:t>
            </a:r>
            <a:r>
              <a:rPr lang="en-US" smtClean="0"/>
              <a:t>{ 0, 3, 5, 6 }</a:t>
            </a:r>
          </a:p>
          <a:p>
            <a:pPr lvl="2" eaLnBrk="1" hangingPunct="1">
              <a:lnSpc>
                <a:spcPct val="97000"/>
              </a:lnSpc>
              <a:buFont typeface="Wingdings" pitchFamily="2" charset="2"/>
              <a:buNone/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z="2000" smtClean="0">
                <a:solidFill>
                  <a:srgbClr val="969696"/>
                </a:solidFill>
                <a:latin typeface="Courier New" pitchFamily="49" charset="0"/>
              </a:rPr>
              <a:t>7</a:t>
            </a:r>
            <a:r>
              <a:rPr lang="en-US" sz="2000" smtClean="0">
                <a:solidFill>
                  <a:srgbClr val="CC0000"/>
                </a:solidFill>
                <a:latin typeface="Courier New" pitchFamily="49" charset="0"/>
              </a:rPr>
              <a:t>65</a:t>
            </a:r>
            <a:r>
              <a:rPr lang="en-US" sz="2000" smtClean="0">
                <a:solidFill>
                  <a:srgbClr val="969696"/>
                </a:solidFill>
                <a:latin typeface="Courier New" pitchFamily="49" charset="0"/>
              </a:rPr>
              <a:t>4</a:t>
            </a:r>
            <a:r>
              <a:rPr lang="en-US" sz="2000" smtClean="0">
                <a:solidFill>
                  <a:srgbClr val="CC0000"/>
                </a:solidFill>
                <a:latin typeface="Courier New" pitchFamily="49" charset="0"/>
              </a:rPr>
              <a:t>3</a:t>
            </a:r>
            <a:r>
              <a:rPr lang="en-US" sz="2000" smtClean="0">
                <a:solidFill>
                  <a:srgbClr val="969696"/>
                </a:solidFill>
                <a:latin typeface="Courier New" pitchFamily="49" charset="0"/>
              </a:rPr>
              <a:t>21</a:t>
            </a:r>
            <a:r>
              <a:rPr lang="en-US" sz="2000" smtClean="0">
                <a:solidFill>
                  <a:srgbClr val="CC0000"/>
                </a:solidFill>
                <a:latin typeface="Courier New" pitchFamily="49" charset="0"/>
              </a:rPr>
              <a:t>0</a:t>
            </a:r>
          </a:p>
          <a:p>
            <a:pPr lvl="2" eaLnBrk="1" hangingPunct="1">
              <a:lnSpc>
                <a:spcPct val="97000"/>
              </a:lnSpc>
              <a:buFont typeface="Wingdings" pitchFamily="2" charset="2"/>
              <a:buNone/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sz="2000" smtClean="0">
              <a:solidFill>
                <a:schemeClr val="tx1"/>
              </a:solidFill>
              <a:latin typeface="Courier New" pitchFamily="49" charset="0"/>
            </a:endParaRPr>
          </a:p>
          <a:p>
            <a:pPr lvl="2" eaLnBrk="1" hangingPunct="1">
              <a:lnSpc>
                <a:spcPct val="97000"/>
              </a:lnSpc>
              <a:buFont typeface="Wingdings" pitchFamily="2" charset="2"/>
              <a:buNone/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z="2000" smtClean="0">
                <a:latin typeface="Courier New" pitchFamily="49" charset="0"/>
              </a:rPr>
              <a:t>01010101</a:t>
            </a:r>
            <a:r>
              <a:rPr lang="en-US" smtClean="0">
                <a:latin typeface="Courier New" pitchFamily="49" charset="0"/>
              </a:rPr>
              <a:t>	</a:t>
            </a:r>
            <a:r>
              <a:rPr lang="en-US" smtClean="0"/>
              <a:t>{ 0, 2, 4, 6 }</a:t>
            </a:r>
          </a:p>
          <a:p>
            <a:pPr lvl="2" eaLnBrk="1" hangingPunct="1">
              <a:lnSpc>
                <a:spcPct val="97000"/>
              </a:lnSpc>
              <a:buFont typeface="Wingdings" pitchFamily="2" charset="2"/>
              <a:buNone/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z="2000" smtClean="0">
                <a:solidFill>
                  <a:srgbClr val="969696"/>
                </a:solidFill>
                <a:latin typeface="Courier New" pitchFamily="49" charset="0"/>
              </a:rPr>
              <a:t>7</a:t>
            </a:r>
            <a:r>
              <a:rPr lang="en-US" sz="2000" smtClean="0">
                <a:solidFill>
                  <a:srgbClr val="CC0000"/>
                </a:solidFill>
                <a:latin typeface="Courier New" pitchFamily="49" charset="0"/>
              </a:rPr>
              <a:t>6</a:t>
            </a:r>
            <a:r>
              <a:rPr lang="en-US" sz="2000" smtClean="0">
                <a:solidFill>
                  <a:srgbClr val="969696"/>
                </a:solidFill>
                <a:latin typeface="Courier New" pitchFamily="49" charset="0"/>
              </a:rPr>
              <a:t>5</a:t>
            </a:r>
            <a:r>
              <a:rPr lang="en-US" sz="2000" smtClean="0">
                <a:solidFill>
                  <a:srgbClr val="CC0000"/>
                </a:solidFill>
                <a:latin typeface="Courier New" pitchFamily="49" charset="0"/>
              </a:rPr>
              <a:t>4</a:t>
            </a:r>
            <a:r>
              <a:rPr lang="en-US" sz="2000" smtClean="0">
                <a:solidFill>
                  <a:srgbClr val="969696"/>
                </a:solidFill>
                <a:latin typeface="Courier New" pitchFamily="49" charset="0"/>
              </a:rPr>
              <a:t>3</a:t>
            </a:r>
            <a:r>
              <a:rPr lang="en-US" sz="2000" smtClean="0">
                <a:solidFill>
                  <a:srgbClr val="CC0000"/>
                </a:solidFill>
                <a:latin typeface="Courier New" pitchFamily="49" charset="0"/>
              </a:rPr>
              <a:t>2</a:t>
            </a:r>
            <a:r>
              <a:rPr lang="en-US" sz="2000" smtClean="0">
                <a:solidFill>
                  <a:srgbClr val="969696"/>
                </a:solidFill>
                <a:latin typeface="Courier New" pitchFamily="49" charset="0"/>
              </a:rPr>
              <a:t>1</a:t>
            </a:r>
            <a:r>
              <a:rPr lang="en-US" sz="2000" smtClean="0">
                <a:solidFill>
                  <a:srgbClr val="CC0000"/>
                </a:solidFill>
                <a:latin typeface="Courier New" pitchFamily="49" charset="0"/>
              </a:rPr>
              <a:t>0</a:t>
            </a:r>
          </a:p>
          <a:p>
            <a:pPr eaLnBrk="1" hangingPunct="1">
              <a:lnSpc>
                <a:spcPct val="85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mtClean="0"/>
              <a:t>Operations</a:t>
            </a:r>
          </a:p>
          <a:p>
            <a:pPr lvl="1" eaLnBrk="1" hangingPunct="1">
              <a:lnSpc>
                <a:spcPct val="90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mtClean="0"/>
              <a:t>&amp; 	Intersection	</a:t>
            </a:r>
            <a:r>
              <a:rPr lang="en-US" smtClean="0">
                <a:latin typeface="Courier New" pitchFamily="49" charset="0"/>
              </a:rPr>
              <a:t>01000001	</a:t>
            </a:r>
            <a:r>
              <a:rPr lang="en-US" b="0" smtClean="0"/>
              <a:t>{ 0, 6 }</a:t>
            </a:r>
            <a:endParaRPr lang="en-US" smtClean="0"/>
          </a:p>
          <a:p>
            <a:pPr lvl="1" eaLnBrk="1" hangingPunct="1">
              <a:lnSpc>
                <a:spcPct val="90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mtClean="0"/>
              <a:t>|  	Union	</a:t>
            </a:r>
            <a:r>
              <a:rPr lang="en-US" smtClean="0">
                <a:latin typeface="Courier New" pitchFamily="49" charset="0"/>
              </a:rPr>
              <a:t>01111101	</a:t>
            </a:r>
            <a:r>
              <a:rPr lang="en-US" b="0" smtClean="0"/>
              <a:t>{ 0, 2, 3, 4, 5, 6 }</a:t>
            </a:r>
            <a:endParaRPr lang="en-US" smtClean="0"/>
          </a:p>
          <a:p>
            <a:pPr lvl="1" eaLnBrk="1" hangingPunct="1">
              <a:lnSpc>
                <a:spcPct val="90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mtClean="0"/>
              <a:t>^	Symmetric difference	</a:t>
            </a:r>
            <a:r>
              <a:rPr lang="en-US" smtClean="0">
                <a:latin typeface="Courier New" pitchFamily="49" charset="0"/>
              </a:rPr>
              <a:t>00111100	</a:t>
            </a:r>
            <a:r>
              <a:rPr lang="en-US" b="0" smtClean="0"/>
              <a:t>{ 2, 3, 4, 5 }</a:t>
            </a:r>
            <a:endParaRPr lang="en-US" smtClean="0"/>
          </a:p>
          <a:p>
            <a:pPr lvl="1" eaLnBrk="1" hangingPunct="1">
              <a:lnSpc>
                <a:spcPct val="90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r>
              <a:rPr lang="en-US" smtClean="0"/>
              <a:t>~	Complement	</a:t>
            </a:r>
            <a:r>
              <a:rPr lang="en-US" smtClean="0">
                <a:latin typeface="Courier New" pitchFamily="49" charset="0"/>
              </a:rPr>
              <a:t>10101010	</a:t>
            </a:r>
            <a:r>
              <a:rPr lang="en-US" b="0" smtClean="0"/>
              <a:t>{ 1, 3, 5, 7 }</a:t>
            </a:r>
            <a:endParaRPr lang="en-US" smtClean="0"/>
          </a:p>
          <a:p>
            <a:pPr lvl="1" eaLnBrk="1" hangingPunct="1">
              <a:lnSpc>
                <a:spcPct val="90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smtClean="0"/>
          </a:p>
          <a:p>
            <a:pPr lvl="2" eaLnBrk="1" hangingPunct="1">
              <a:lnSpc>
                <a:spcPct val="97000"/>
              </a:lnSpc>
              <a:tabLst>
                <a:tab pos="1255713" algn="l"/>
                <a:tab pos="1774825" algn="l"/>
                <a:tab pos="4113213" algn="l"/>
                <a:tab pos="5484813" algn="l"/>
              </a:tabLst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Bit-Level Operations in C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/>
              <a:t>Operations &amp;,  |, ^, ~ are available in C</a:t>
            </a:r>
          </a:p>
          <a:p>
            <a:pPr lvl="1" eaLnBrk="1" hangingPunct="1">
              <a:lnSpc>
                <a:spcPct val="90000"/>
              </a:lnSpc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/>
              <a:t>Apply to any “integral” data type</a:t>
            </a:r>
          </a:p>
          <a:p>
            <a:pPr lvl="2" eaLnBrk="1" hangingPunct="1">
              <a:lnSpc>
                <a:spcPct val="97000"/>
              </a:lnSpc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long</a:t>
            </a:r>
            <a:r>
              <a:rPr lang="en-US" dirty="0" smtClean="0"/>
              <a:t>,  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/>
              <a:t>,  </a:t>
            </a:r>
            <a:r>
              <a:rPr lang="en-US" dirty="0" smtClean="0">
                <a:latin typeface="Courier New" pitchFamily="49" charset="0"/>
              </a:rPr>
              <a:t>short</a:t>
            </a:r>
            <a:r>
              <a:rPr lang="en-US" dirty="0" smtClean="0"/>
              <a:t>,  </a:t>
            </a:r>
            <a:r>
              <a:rPr lang="en-US" dirty="0" smtClean="0">
                <a:latin typeface="Courier New" pitchFamily="49" charset="0"/>
              </a:rPr>
              <a:t>char, unsigned</a:t>
            </a:r>
          </a:p>
          <a:p>
            <a:pPr lvl="1" eaLnBrk="1" hangingPunct="1">
              <a:lnSpc>
                <a:spcPct val="90000"/>
              </a:lnSpc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/>
              <a:t>View arguments as bit vectors</a:t>
            </a:r>
          </a:p>
          <a:p>
            <a:pPr lvl="1" eaLnBrk="1" hangingPunct="1">
              <a:lnSpc>
                <a:spcPct val="90000"/>
              </a:lnSpc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/>
              <a:t>Arguments applied bit-wise</a:t>
            </a:r>
          </a:p>
          <a:p>
            <a:pPr eaLnBrk="1" hangingPunct="1">
              <a:lnSpc>
                <a:spcPct val="85000"/>
              </a:lnSpc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/>
              <a:t>Examples (char data type)</a:t>
            </a:r>
          </a:p>
          <a:p>
            <a:pPr lvl="1" eaLnBrk="1" hangingPunct="1">
              <a:lnSpc>
                <a:spcPct val="90000"/>
              </a:lnSpc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~0x41 --&gt;  0xBE</a:t>
            </a:r>
            <a:endParaRPr lang="en-US" b="0" dirty="0" smtClean="0">
              <a:latin typeface="Courier New" pitchFamily="49" charset="0"/>
            </a:endParaRPr>
          </a:p>
          <a:p>
            <a:pPr lvl="2" eaLnBrk="1" hangingPunct="1">
              <a:lnSpc>
                <a:spcPct val="97000"/>
              </a:lnSpc>
              <a:buFont typeface="Wingdings" pitchFamily="2" charset="2"/>
              <a:buNone/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~01000001</a:t>
            </a:r>
            <a:r>
              <a:rPr lang="en-US" baseline="-25000" dirty="0" smtClean="0">
                <a:latin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</a:rPr>
              <a:t>	--&gt;	10111110</a:t>
            </a:r>
            <a:r>
              <a:rPr lang="en-US" baseline="-25000" dirty="0" smtClean="0">
                <a:latin typeface="Courier New" pitchFamily="49" charset="0"/>
              </a:rPr>
              <a:t>2</a:t>
            </a:r>
          </a:p>
          <a:p>
            <a:pPr lvl="1" eaLnBrk="1" hangingPunct="1">
              <a:lnSpc>
                <a:spcPct val="90000"/>
              </a:lnSpc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~0x00 --&gt;  0xFF</a:t>
            </a:r>
            <a:endParaRPr lang="en-US" b="0" dirty="0" smtClean="0">
              <a:latin typeface="Courier New" pitchFamily="49" charset="0"/>
            </a:endParaRPr>
          </a:p>
          <a:p>
            <a:pPr lvl="2" eaLnBrk="1" hangingPunct="1">
              <a:lnSpc>
                <a:spcPct val="97000"/>
              </a:lnSpc>
              <a:buFont typeface="Wingdings" pitchFamily="2" charset="2"/>
              <a:buNone/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~00000000</a:t>
            </a:r>
            <a:r>
              <a:rPr lang="en-US" baseline="-25000" dirty="0" smtClean="0">
                <a:latin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</a:rPr>
              <a:t>	--&gt;	11111111</a:t>
            </a:r>
            <a:r>
              <a:rPr lang="en-US" baseline="-25000" dirty="0" smtClean="0">
                <a:latin typeface="Courier New" pitchFamily="49" charset="0"/>
              </a:rPr>
              <a:t>2</a:t>
            </a:r>
            <a:endParaRPr lang="en-US" dirty="0" smtClean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0x69 &amp; 0x55  --&gt;  0x41</a:t>
            </a:r>
            <a:endParaRPr lang="en-US" b="0" dirty="0" smtClean="0">
              <a:latin typeface="Courier New" pitchFamily="49" charset="0"/>
            </a:endParaRPr>
          </a:p>
          <a:p>
            <a:pPr lvl="2" eaLnBrk="1" hangingPunct="1">
              <a:lnSpc>
                <a:spcPct val="97000"/>
              </a:lnSpc>
              <a:buFont typeface="Wingdings" pitchFamily="2" charset="2"/>
              <a:buNone/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01101001</a:t>
            </a:r>
            <a:r>
              <a:rPr lang="en-US" baseline="-25000" dirty="0" smtClean="0">
                <a:latin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</a:rPr>
              <a:t> &amp; 01010101</a:t>
            </a:r>
            <a:r>
              <a:rPr lang="en-US" baseline="-25000" dirty="0" smtClean="0">
                <a:latin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</a:rPr>
              <a:t> --&gt; 01000001</a:t>
            </a:r>
            <a:r>
              <a:rPr lang="en-US" baseline="-25000" dirty="0" smtClean="0">
                <a:latin typeface="Courier New" pitchFamily="49" charset="0"/>
              </a:rPr>
              <a:t>2</a:t>
            </a:r>
          </a:p>
          <a:p>
            <a:pPr lvl="1" eaLnBrk="1" hangingPunct="1">
              <a:lnSpc>
                <a:spcPct val="90000"/>
              </a:lnSpc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0x69 | 0x55  --&gt;  0x7D</a:t>
            </a:r>
            <a:endParaRPr lang="en-US" b="0" dirty="0" smtClean="0">
              <a:latin typeface="Courier New" pitchFamily="49" charset="0"/>
            </a:endParaRPr>
          </a:p>
          <a:p>
            <a:pPr lvl="2" eaLnBrk="1" hangingPunct="1">
              <a:lnSpc>
                <a:spcPct val="97000"/>
              </a:lnSpc>
              <a:buFont typeface="Wingdings" pitchFamily="2" charset="2"/>
              <a:buNone/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01101001</a:t>
            </a:r>
            <a:r>
              <a:rPr lang="en-US" baseline="-25000" dirty="0" smtClean="0">
                <a:latin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</a:rPr>
              <a:t> | 01010101</a:t>
            </a:r>
            <a:r>
              <a:rPr lang="en-US" baseline="-25000" dirty="0" smtClean="0">
                <a:latin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</a:rPr>
              <a:t> --&gt; 01111101</a:t>
            </a:r>
            <a:r>
              <a:rPr lang="en-US" baseline="-25000" dirty="0" smtClean="0">
                <a:latin typeface="Courier New" pitchFamily="49" charset="0"/>
              </a:rPr>
              <a:t>2</a:t>
            </a:r>
            <a:endParaRPr lang="en-US" b="0" baseline="-25000" dirty="0" smtClean="0">
              <a:latin typeface="Courier New" pitchFamily="49" charset="0"/>
            </a:endParaRPr>
          </a:p>
          <a:p>
            <a:pPr lvl="2" eaLnBrk="1" hangingPunct="1">
              <a:lnSpc>
                <a:spcPct val="97000"/>
              </a:lnSpc>
              <a:buFont typeface="Wingdings" pitchFamily="2" charset="2"/>
              <a:buNone/>
              <a:tabLst>
                <a:tab pos="2578100" algn="l"/>
                <a:tab pos="3200400" algn="l"/>
                <a:tab pos="4521200" algn="l"/>
                <a:tab pos="5943600" algn="l"/>
                <a:tab pos="6451600" algn="l"/>
              </a:tabLst>
              <a:defRPr/>
            </a:pPr>
            <a:endParaRPr lang="en-US" b="0" baseline="-25000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Contrast: Logic Operations in C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pPr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/>
              <a:t>Contrast to logical operators</a:t>
            </a:r>
          </a:p>
          <a:p>
            <a:pPr lvl="1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&amp;&amp;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||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!</a:t>
            </a:r>
            <a:endParaRPr lang="en-US" dirty="0" smtClean="0"/>
          </a:p>
          <a:p>
            <a:pPr lvl="2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/>
              <a:t>View 0 as “False”</a:t>
            </a:r>
          </a:p>
          <a:p>
            <a:pPr lvl="2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/>
              <a:t>Anything nonzero as “True”</a:t>
            </a:r>
          </a:p>
          <a:p>
            <a:pPr lvl="2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/>
              <a:t>Always return 0 or 1</a:t>
            </a:r>
          </a:p>
          <a:p>
            <a:pPr lvl="2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solidFill>
                  <a:srgbClr val="FF5050"/>
                </a:solidFill>
              </a:rPr>
              <a:t>Early termination</a:t>
            </a:r>
          </a:p>
          <a:p>
            <a:pPr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/>
              <a:t>Examples (char data type)</a:t>
            </a:r>
          </a:p>
          <a:p>
            <a:pPr lvl="1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!0x41  --&gt;  0x00</a:t>
            </a:r>
            <a:endParaRPr lang="en-US" b="0" dirty="0" smtClean="0">
              <a:latin typeface="Courier New" pitchFamily="49" charset="0"/>
            </a:endParaRPr>
          </a:p>
          <a:p>
            <a:pPr lvl="1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!0x00  --&gt;  0x01</a:t>
            </a:r>
            <a:endParaRPr lang="en-US" b="0" dirty="0" smtClean="0">
              <a:latin typeface="Courier New" pitchFamily="49" charset="0"/>
            </a:endParaRPr>
          </a:p>
          <a:p>
            <a:pPr lvl="1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!!0x41 --&gt;  0x01</a:t>
            </a:r>
          </a:p>
          <a:p>
            <a:pPr lvl="1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endParaRPr lang="en-US" b="0" baseline="-25000" dirty="0" smtClean="0">
              <a:latin typeface="Courier New" pitchFamily="49" charset="0"/>
            </a:endParaRPr>
          </a:p>
          <a:p>
            <a:pPr lvl="1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0x69 &amp;&amp; 0x55  --&gt;  0x01</a:t>
            </a:r>
            <a:endParaRPr lang="en-US" b="0" dirty="0" smtClean="0">
              <a:latin typeface="Courier New" pitchFamily="49" charset="0"/>
            </a:endParaRPr>
          </a:p>
          <a:p>
            <a:pPr lvl="1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0x69 || 0x55  --&gt;  0x01</a:t>
            </a:r>
          </a:p>
          <a:p>
            <a:pPr lvl="1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r>
              <a:rPr lang="en-US" dirty="0" err="1" smtClean="0">
                <a:latin typeface="Courier New" pitchFamily="49" charset="0"/>
              </a:rPr>
              <a:t>p</a:t>
            </a:r>
            <a:r>
              <a:rPr lang="en-US" dirty="0" smtClean="0">
                <a:latin typeface="Courier New" pitchFamily="49" charset="0"/>
              </a:rPr>
              <a:t> &amp;&amp; *</a:t>
            </a:r>
            <a:r>
              <a:rPr lang="en-US" dirty="0" err="1" smtClean="0">
                <a:latin typeface="Courier New" pitchFamily="49" charset="0"/>
              </a:rPr>
              <a:t>p</a:t>
            </a:r>
            <a:r>
              <a:rPr lang="en-US" dirty="0" smtClean="0">
                <a:latin typeface="Courier New" pitchFamily="49" charset="0"/>
              </a:rPr>
              <a:t>++ 	(</a:t>
            </a:r>
            <a:r>
              <a:rPr lang="en-US" dirty="0" smtClean="0"/>
              <a:t>avoids null pointer access, </a:t>
            </a:r>
            <a:r>
              <a:rPr lang="en-US" dirty="0" smtClean="0">
                <a:solidFill>
                  <a:srgbClr val="FF0000"/>
                </a:solidFill>
              </a:rPr>
              <a:t>null pointer = 0x00000000 </a:t>
            </a:r>
            <a:r>
              <a:rPr lang="en-US" dirty="0" smtClean="0"/>
              <a:t>)</a:t>
            </a:r>
          </a:p>
          <a:p>
            <a:pPr lvl="1" eaLnBrk="1" hangingPunct="1">
              <a:tabLst>
                <a:tab pos="1998663" algn="l"/>
                <a:tab pos="2573338" algn="l"/>
                <a:tab pos="4521200" algn="l"/>
                <a:tab pos="5943600" algn="l"/>
                <a:tab pos="6451600" algn="l"/>
              </a:tabLst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81013"/>
            <a:ext cx="8405812" cy="671512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Hardware: Physical View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1058863"/>
            <a:ext cx="5581650" cy="55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96729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81013"/>
            <a:ext cx="8405812" cy="671512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CPU “Memory”: Registers and Instruction Cache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6875" y="4343400"/>
            <a:ext cx="8366125" cy="1990725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 dirty="0"/>
              <a:t>There are a fixed number of </a:t>
            </a:r>
            <a:r>
              <a:rPr lang="en-US" sz="1800" u="sng" dirty="0"/>
              <a:t>registers</a:t>
            </a:r>
            <a:r>
              <a:rPr lang="en-US" sz="1800" dirty="0"/>
              <a:t> on the CPU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600" dirty="0"/>
              <a:t>Registers hold data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 dirty="0"/>
              <a:t>There is an </a:t>
            </a:r>
            <a:r>
              <a:rPr lang="en-US" sz="1800" u="sng" dirty="0"/>
              <a:t>I-cache</a:t>
            </a:r>
            <a:r>
              <a:rPr lang="en-US" sz="1800" dirty="0"/>
              <a:t>  on the CPU holding recently fetched instructions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600" dirty="0"/>
              <a:t>If you execute a loop that fits in the cache, the CPU goes to memory for</a:t>
            </a:r>
            <a:br>
              <a:rPr lang="en-US" sz="1600" dirty="0"/>
            </a:br>
            <a:r>
              <a:rPr lang="en-US" sz="1600" dirty="0"/>
              <a:t>those instructions only once, then executes out of its </a:t>
            </a:r>
            <a:r>
              <a:rPr lang="en-US" sz="1600" dirty="0" smtClean="0"/>
              <a:t>cache</a:t>
            </a:r>
          </a:p>
          <a:p>
            <a:pPr marL="46355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 i="1" dirty="0" smtClean="0">
                <a:solidFill>
                  <a:srgbClr val="FF0000"/>
                </a:solidFill>
                <a:cs typeface="Symbol" charset="0"/>
              </a:rPr>
              <a:t>This </a:t>
            </a:r>
            <a:r>
              <a:rPr lang="en-US" sz="1800" i="1" dirty="0">
                <a:solidFill>
                  <a:srgbClr val="FF0000"/>
                </a:solidFill>
                <a:cs typeface="Symbol" charset="0"/>
              </a:rPr>
              <a:t>slide is just an introduction.  We'll see a more full explanation later in the course.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600" dirty="0"/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482600" y="1347788"/>
            <a:ext cx="3657600" cy="2743200"/>
          </a:xfrm>
          <a:prstGeom prst="ellips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4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073037"/>
              </p:ext>
            </p:extLst>
          </p:nvPr>
        </p:nvGraphicFramePr>
        <p:xfrm>
          <a:off x="2895601" y="2193551"/>
          <a:ext cx="381000" cy="1371974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3152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DejaVu Sans" charset="0"/>
                      </a:endParaRPr>
                    </a:p>
                  </a:txBody>
                  <a:tcPr marL="36000" marR="36000" marT="51876" marB="3600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DejaVu Sans" charset="0"/>
                      </a:endParaRPr>
                    </a:p>
                  </a:txBody>
                  <a:tcPr marL="36000" marR="36000" marT="51876" marB="3600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DejaVu Sans" charset="0"/>
                      </a:endParaRPr>
                    </a:p>
                  </a:txBody>
                  <a:tcPr marL="36000" marR="36000" marT="51876" marB="3600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2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DejaVu Sans" charset="0"/>
                      </a:endParaRPr>
                    </a:p>
                  </a:txBody>
                  <a:tcPr marL="36000" marR="36000" marT="51876" marB="36000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939800" y="2057400"/>
            <a:ext cx="1143000" cy="1371600"/>
          </a:xfrm>
          <a:prstGeom prst="rect">
            <a:avLst/>
          </a:prstGeom>
          <a:noFill/>
          <a:ln w="9525">
            <a:solidFill>
              <a:srgbClr val="B847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1800" dirty="0">
                <a:solidFill>
                  <a:srgbClr val="B84700"/>
                </a:solidFill>
              </a:rPr>
              <a:t>Instruction</a:t>
            </a:r>
            <a:br>
              <a:rPr lang="en-US" sz="1800" dirty="0">
                <a:solidFill>
                  <a:srgbClr val="B84700"/>
                </a:solidFill>
              </a:rPr>
            </a:br>
            <a:r>
              <a:rPr lang="en-US" sz="1800" dirty="0">
                <a:solidFill>
                  <a:srgbClr val="B84700"/>
                </a:solidFill>
              </a:rPr>
              <a:t>Cache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495801" y="1773237"/>
            <a:ext cx="11461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</a:rPr>
              <a:t>Registers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6038850" y="1227138"/>
            <a:ext cx="1828800" cy="29718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>
                <a:solidFill>
                  <a:srgbClr val="000000"/>
                </a:solidFill>
              </a:rPr>
              <a:t>Memory</a:t>
            </a:r>
          </a:p>
        </p:txBody>
      </p:sp>
      <p:cxnSp>
        <p:nvCxnSpPr>
          <p:cNvPr id="14377" name="AutoShape 41"/>
          <p:cNvCxnSpPr>
            <a:cxnSpLocks noChangeShapeType="1"/>
            <a:stCxn id="14340" idx="3"/>
            <a:endCxn id="14376" idx="1"/>
          </p:cNvCxnSpPr>
          <p:nvPr/>
        </p:nvCxnSpPr>
        <p:spPr bwMode="auto">
          <a:xfrm flipV="1">
            <a:off x="3276601" y="2713038"/>
            <a:ext cx="2762249" cy="166500"/>
          </a:xfrm>
          <a:prstGeom prst="straightConnector1">
            <a:avLst/>
          </a:prstGeom>
          <a:noFill/>
          <a:ln w="1836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4343400" y="2717800"/>
            <a:ext cx="12477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ctr"/>
            <a:r>
              <a:rPr lang="en-US" dirty="0">
                <a:solidFill>
                  <a:srgbClr val="0000FF"/>
                </a:solidFill>
              </a:rPr>
              <a:t>Program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controlled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data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movement</a:t>
            </a:r>
          </a:p>
        </p:txBody>
      </p:sp>
      <p:cxnSp>
        <p:nvCxnSpPr>
          <p:cNvPr id="14379" name="AutoShape 43"/>
          <p:cNvCxnSpPr>
            <a:cxnSpLocks noChangeShapeType="1"/>
            <a:endCxn id="14374" idx="0"/>
          </p:cNvCxnSpPr>
          <p:nvPr/>
        </p:nvCxnSpPr>
        <p:spPr bwMode="auto">
          <a:xfrm rot="10800000">
            <a:off x="1511300" y="2057400"/>
            <a:ext cx="5270500" cy="228600"/>
          </a:xfrm>
          <a:prstGeom prst="curvedConnector4">
            <a:avLst>
              <a:gd name="adj1" fmla="val 5504"/>
              <a:gd name="adj2" fmla="val 571598"/>
            </a:avLst>
          </a:prstGeom>
          <a:noFill/>
          <a:ln w="18360">
            <a:solidFill>
              <a:srgbClr val="B847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4343400" y="1243013"/>
            <a:ext cx="1681163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ctr"/>
            <a:r>
              <a:rPr lang="en-US" sz="1800" dirty="0">
                <a:solidFill>
                  <a:srgbClr val="B84700"/>
                </a:solidFill>
              </a:rPr>
              <a:t>Transparent</a:t>
            </a:r>
            <a:br>
              <a:rPr lang="en-US" sz="1800" dirty="0">
                <a:solidFill>
                  <a:srgbClr val="B84700"/>
                </a:solidFill>
              </a:rPr>
            </a:br>
            <a:r>
              <a:rPr lang="en-US" sz="1800" dirty="0">
                <a:solidFill>
                  <a:srgbClr val="B84700"/>
                </a:solidFill>
              </a:rPr>
              <a:t>(</a:t>
            </a:r>
            <a:r>
              <a:rPr lang="en-US" sz="1800" dirty="0" err="1">
                <a:solidFill>
                  <a:srgbClr val="B84700"/>
                </a:solidFill>
              </a:rPr>
              <a:t>hw</a:t>
            </a:r>
            <a:r>
              <a:rPr lang="en-US" sz="1800" dirty="0">
                <a:solidFill>
                  <a:srgbClr val="B84700"/>
                </a:solidFill>
              </a:rPr>
              <a:t> controlled)</a:t>
            </a:r>
            <a:br>
              <a:rPr lang="en-US" sz="1800" dirty="0">
                <a:solidFill>
                  <a:srgbClr val="B84700"/>
                </a:solidFill>
              </a:rPr>
            </a:br>
            <a:r>
              <a:rPr lang="en-US" sz="1800" dirty="0">
                <a:solidFill>
                  <a:srgbClr val="B84700"/>
                </a:solidFill>
              </a:rPr>
              <a:t>instruction</a:t>
            </a:r>
            <a:br>
              <a:rPr lang="en-US" sz="1800" dirty="0">
                <a:solidFill>
                  <a:srgbClr val="B84700"/>
                </a:solidFill>
              </a:rPr>
            </a:br>
            <a:r>
              <a:rPr lang="en-US" sz="1800" dirty="0">
                <a:solidFill>
                  <a:srgbClr val="B84700"/>
                </a:solidFill>
              </a:rPr>
              <a:t>caching</a:t>
            </a:r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2003425" y="3565525"/>
            <a:ext cx="6635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pPr algn="ctr"/>
            <a:r>
              <a:rPr lang="en-US" dirty="0">
                <a:solidFill>
                  <a:srgbClr val="008000"/>
                </a:solidFill>
              </a:rPr>
              <a:t>CPU</a:t>
            </a:r>
          </a:p>
        </p:txBody>
      </p:sp>
    </p:spTree>
    <p:extLst>
      <p:ext uri="{BB962C8B-B14F-4D97-AF65-F5344CB8AC3E}">
        <p14:creationId xmlns:p14="http://schemas.microsoft.com/office/powerpoint/2010/main" val="161330032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34975"/>
            <a:ext cx="8405812" cy="76200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Performance: It's Not Just CPU Speed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6875" y="1362075"/>
            <a:ext cx="8366125" cy="497205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b="0" dirty="0"/>
              <a:t>Data and instructions reside in memory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 dirty="0"/>
              <a:t>To execute an </a:t>
            </a:r>
            <a:r>
              <a:rPr lang="en-US" sz="2200" b="1" i="1" dirty="0"/>
              <a:t>instruction</a:t>
            </a:r>
            <a:r>
              <a:rPr lang="en-US" sz="2200" dirty="0"/>
              <a:t>, it must be </a:t>
            </a:r>
            <a:r>
              <a:rPr lang="en-US" sz="2200" dirty="0">
                <a:solidFill>
                  <a:srgbClr val="FF0000"/>
                </a:solidFill>
              </a:rPr>
              <a:t>fetched</a:t>
            </a:r>
            <a:r>
              <a:rPr lang="en-US" sz="2200" dirty="0"/>
              <a:t> onto the CPU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 dirty="0"/>
              <a:t>Then, the </a:t>
            </a:r>
            <a:r>
              <a:rPr lang="en-US" sz="2200" b="1" i="1" dirty="0"/>
              <a:t>data</a:t>
            </a:r>
            <a:r>
              <a:rPr lang="en-US" sz="2200" dirty="0"/>
              <a:t> the instruction operates on must be fetched onto the CPU</a:t>
            </a:r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b="0" u="sng" dirty="0"/>
              <a:t>CPU </a:t>
            </a:r>
            <a:r>
              <a:rPr lang="en-US" b="0" u="sng" dirty="0">
                <a:latin typeface="Symbol" charset="0"/>
                <a:cs typeface="Symbol" charset="0"/>
              </a:rPr>
              <a:t></a:t>
            </a:r>
            <a:r>
              <a:rPr lang="en-US" b="0" u="sng" dirty="0">
                <a:cs typeface="Symbol" charset="0"/>
              </a:rPr>
              <a:t> Memory bandwidth</a:t>
            </a:r>
            <a:r>
              <a:rPr lang="en-US" b="0" dirty="0">
                <a:cs typeface="Symbol" charset="0"/>
              </a:rPr>
              <a:t> can </a:t>
            </a:r>
            <a:r>
              <a:rPr lang="en-US" b="0" dirty="0" smtClean="0">
                <a:cs typeface="Symbol" charset="0"/>
              </a:rPr>
              <a:t>limit performance</a:t>
            </a:r>
            <a:endParaRPr lang="en-US" b="0" dirty="0">
              <a:cs typeface="Symbol" charset="0"/>
            </a:endParaRP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cs typeface="Symbol" charset="0"/>
              </a:rPr>
              <a:t>Improving performance 1: hardware improvements to increase memory bandwidth (e.g., DDR → DDR2 → DDR3)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cs typeface="Symbol" charset="0"/>
              </a:rPr>
              <a:t>Improving performance 2: move less data into/out of the CPU</a:t>
            </a:r>
          </a:p>
          <a:p>
            <a:pPr marL="1295400" lvl="2" indent="-287338"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 dirty="0">
                <a:cs typeface="Symbol" charset="0"/>
              </a:rPr>
              <a:t>Put some “memory” on the CPU </a:t>
            </a:r>
            <a:r>
              <a:rPr lang="en-US" sz="2200" dirty="0" smtClean="0">
                <a:cs typeface="Symbol" charset="0"/>
              </a:rPr>
              <a:t>chip</a:t>
            </a:r>
            <a:endParaRPr lang="en-US" sz="2200" dirty="0">
              <a:cs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10594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396875" y="723900"/>
            <a:ext cx="8366125" cy="4881563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8224" rIns="0" bIns="0" anchor="ctr"/>
          <a:lstStyle/>
          <a:p>
            <a:pPr marL="0" indent="0" algn="ctr">
              <a:lnSpc>
                <a:spcPct val="93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b="0" dirty="0" smtClean="0">
                <a:latin typeface="Arial" charset="0"/>
              </a:rPr>
              <a:t>Introduction </a:t>
            </a:r>
            <a:r>
              <a:rPr lang="en-US" sz="3200" b="0" dirty="0">
                <a:latin typeface="Arial" charset="0"/>
              </a:rPr>
              <a:t>to Memory</a:t>
            </a:r>
            <a:br>
              <a:rPr lang="en-US" sz="3200" b="0" dirty="0">
                <a:latin typeface="Arial" charset="0"/>
              </a:rPr>
            </a:br>
            <a:r>
              <a:rPr lang="en-US" sz="3200" b="0">
                <a:latin typeface="Arial" charset="0"/>
              </a:rPr>
              <a:t/>
            </a:r>
            <a:br>
              <a:rPr lang="en-US" sz="3200" b="0">
                <a:latin typeface="Arial" charset="0"/>
              </a:rPr>
            </a:br>
            <a:endParaRPr lang="en-US" sz="22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1887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Binary Representations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Base 2 number representation</a:t>
            </a:r>
          </a:p>
          <a:p>
            <a:pPr lvl="1">
              <a:defRPr/>
            </a:pPr>
            <a:r>
              <a:rPr lang="en-US" dirty="0" smtClean="0"/>
              <a:t>Represent 351</a:t>
            </a:r>
            <a:r>
              <a:rPr lang="en-US" baseline="-25000" dirty="0" smtClean="0"/>
              <a:t>10</a:t>
            </a:r>
            <a:r>
              <a:rPr lang="en-US" dirty="0" smtClean="0"/>
              <a:t> as 0000000101011111</a:t>
            </a:r>
            <a:r>
              <a:rPr lang="en-US" baseline="-25000" dirty="0" smtClean="0"/>
              <a:t>2 </a:t>
            </a:r>
            <a:r>
              <a:rPr lang="en-US" dirty="0" smtClean="0"/>
              <a:t> or  101011111</a:t>
            </a:r>
            <a:r>
              <a:rPr lang="en-US" baseline="-25000" dirty="0" smtClean="0"/>
              <a:t>2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Electronic implementation</a:t>
            </a:r>
          </a:p>
          <a:p>
            <a:pPr lvl="1" eaLnBrk="1" hangingPunct="1">
              <a:defRPr/>
            </a:pPr>
            <a:r>
              <a:rPr lang="en-US" dirty="0" smtClean="0"/>
              <a:t>Easy to store with bi-stable elements</a:t>
            </a:r>
          </a:p>
          <a:p>
            <a:pPr lvl="1" eaLnBrk="1" hangingPunct="1">
              <a:defRPr/>
            </a:pPr>
            <a:r>
              <a:rPr lang="en-US" dirty="0" smtClean="0"/>
              <a:t>Reliably transmitted on noisy and inaccurate wires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4305300"/>
            <a:ext cx="6858000" cy="2171700"/>
            <a:chOff x="192" y="2388"/>
            <a:chExt cx="4320" cy="1368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768" y="3408"/>
              <a:ext cx="3744" cy="24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>
                <a:solidFill>
                  <a:schemeClr val="bg2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768" y="2784"/>
              <a:ext cx="3744" cy="24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>
                <a:solidFill>
                  <a:schemeClr val="bg2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auto">
            <a:xfrm>
              <a:off x="768" y="2884"/>
              <a:ext cx="3732" cy="716"/>
            </a:xfrm>
            <a:custGeom>
              <a:avLst/>
              <a:gdLst>
                <a:gd name="T0" fmla="*/ 0 w 3578"/>
                <a:gd name="T1" fmla="*/ 706 h 716"/>
                <a:gd name="T2" fmla="*/ 157 w 3578"/>
                <a:gd name="T3" fmla="*/ 653 h 716"/>
                <a:gd name="T4" fmla="*/ 294 w 3578"/>
                <a:gd name="T5" fmla="*/ 643 h 716"/>
                <a:gd name="T6" fmla="*/ 547 w 3578"/>
                <a:gd name="T7" fmla="*/ 685 h 716"/>
                <a:gd name="T8" fmla="*/ 768 w 3578"/>
                <a:gd name="T9" fmla="*/ 653 h 716"/>
                <a:gd name="T10" fmla="*/ 894 w 3578"/>
                <a:gd name="T11" fmla="*/ 632 h 716"/>
                <a:gd name="T12" fmla="*/ 1021 w 3578"/>
                <a:gd name="T13" fmla="*/ 664 h 716"/>
                <a:gd name="T14" fmla="*/ 1178 w 3578"/>
                <a:gd name="T15" fmla="*/ 674 h 716"/>
                <a:gd name="T16" fmla="*/ 1273 w 3578"/>
                <a:gd name="T17" fmla="*/ 664 h 716"/>
                <a:gd name="T18" fmla="*/ 1305 w 3578"/>
                <a:gd name="T19" fmla="*/ 653 h 716"/>
                <a:gd name="T20" fmla="*/ 1347 w 3578"/>
                <a:gd name="T21" fmla="*/ 569 h 716"/>
                <a:gd name="T22" fmla="*/ 1463 w 3578"/>
                <a:gd name="T23" fmla="*/ 253 h 716"/>
                <a:gd name="T24" fmla="*/ 1547 w 3578"/>
                <a:gd name="T25" fmla="*/ 116 h 716"/>
                <a:gd name="T26" fmla="*/ 1642 w 3578"/>
                <a:gd name="T27" fmla="*/ 53 h 716"/>
                <a:gd name="T28" fmla="*/ 1831 w 3578"/>
                <a:gd name="T29" fmla="*/ 21 h 716"/>
                <a:gd name="T30" fmla="*/ 2031 w 3578"/>
                <a:gd name="T31" fmla="*/ 32 h 716"/>
                <a:gd name="T32" fmla="*/ 2073 w 3578"/>
                <a:gd name="T33" fmla="*/ 42 h 716"/>
                <a:gd name="T34" fmla="*/ 2252 w 3578"/>
                <a:gd name="T35" fmla="*/ 11 h 716"/>
                <a:gd name="T36" fmla="*/ 2315 w 3578"/>
                <a:gd name="T37" fmla="*/ 42 h 716"/>
                <a:gd name="T38" fmla="*/ 2389 w 3578"/>
                <a:gd name="T39" fmla="*/ 53 h 716"/>
                <a:gd name="T40" fmla="*/ 2557 w 3578"/>
                <a:gd name="T41" fmla="*/ 42 h 716"/>
                <a:gd name="T42" fmla="*/ 2620 w 3578"/>
                <a:gd name="T43" fmla="*/ 64 h 716"/>
                <a:gd name="T44" fmla="*/ 2715 w 3578"/>
                <a:gd name="T45" fmla="*/ 11 h 716"/>
                <a:gd name="T46" fmla="*/ 2768 w 3578"/>
                <a:gd name="T47" fmla="*/ 0 h 716"/>
                <a:gd name="T48" fmla="*/ 3041 w 3578"/>
                <a:gd name="T49" fmla="*/ 411 h 716"/>
                <a:gd name="T50" fmla="*/ 3157 w 3578"/>
                <a:gd name="T51" fmla="*/ 643 h 716"/>
                <a:gd name="T52" fmla="*/ 3347 w 3578"/>
                <a:gd name="T53" fmla="*/ 716 h 716"/>
                <a:gd name="T54" fmla="*/ 3441 w 3578"/>
                <a:gd name="T55" fmla="*/ 706 h 716"/>
                <a:gd name="T56" fmla="*/ 3462 w 3578"/>
                <a:gd name="T57" fmla="*/ 674 h 716"/>
                <a:gd name="T58" fmla="*/ 3578 w 3578"/>
                <a:gd name="T59" fmla="*/ 653 h 71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578"/>
                <a:gd name="T91" fmla="*/ 0 h 716"/>
                <a:gd name="T92" fmla="*/ 3578 w 3578"/>
                <a:gd name="T93" fmla="*/ 716 h 71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578" h="716">
                  <a:moveTo>
                    <a:pt x="0" y="706"/>
                  </a:moveTo>
                  <a:cubicBezTo>
                    <a:pt x="54" y="694"/>
                    <a:pt x="101" y="657"/>
                    <a:pt x="157" y="653"/>
                  </a:cubicBezTo>
                  <a:cubicBezTo>
                    <a:pt x="202" y="649"/>
                    <a:pt x="248" y="646"/>
                    <a:pt x="294" y="643"/>
                  </a:cubicBezTo>
                  <a:cubicBezTo>
                    <a:pt x="377" y="658"/>
                    <a:pt x="462" y="670"/>
                    <a:pt x="547" y="685"/>
                  </a:cubicBezTo>
                  <a:cubicBezTo>
                    <a:pt x="628" y="655"/>
                    <a:pt x="660" y="660"/>
                    <a:pt x="768" y="653"/>
                  </a:cubicBezTo>
                  <a:cubicBezTo>
                    <a:pt x="792" y="648"/>
                    <a:pt x="875" y="632"/>
                    <a:pt x="894" y="632"/>
                  </a:cubicBezTo>
                  <a:cubicBezTo>
                    <a:pt x="938" y="632"/>
                    <a:pt x="977" y="659"/>
                    <a:pt x="1021" y="664"/>
                  </a:cubicBezTo>
                  <a:cubicBezTo>
                    <a:pt x="1073" y="669"/>
                    <a:pt x="1125" y="670"/>
                    <a:pt x="1178" y="674"/>
                  </a:cubicBezTo>
                  <a:cubicBezTo>
                    <a:pt x="1209" y="670"/>
                    <a:pt x="1241" y="669"/>
                    <a:pt x="1273" y="664"/>
                  </a:cubicBezTo>
                  <a:cubicBezTo>
                    <a:pt x="1284" y="662"/>
                    <a:pt x="1298" y="661"/>
                    <a:pt x="1305" y="653"/>
                  </a:cubicBezTo>
                  <a:cubicBezTo>
                    <a:pt x="1324" y="628"/>
                    <a:pt x="1329" y="595"/>
                    <a:pt x="1347" y="569"/>
                  </a:cubicBezTo>
                  <a:cubicBezTo>
                    <a:pt x="1416" y="462"/>
                    <a:pt x="1419" y="362"/>
                    <a:pt x="1463" y="253"/>
                  </a:cubicBezTo>
                  <a:cubicBezTo>
                    <a:pt x="1480" y="209"/>
                    <a:pt x="1520" y="153"/>
                    <a:pt x="1547" y="116"/>
                  </a:cubicBezTo>
                  <a:cubicBezTo>
                    <a:pt x="1568" y="86"/>
                    <a:pt x="1605" y="60"/>
                    <a:pt x="1642" y="53"/>
                  </a:cubicBezTo>
                  <a:cubicBezTo>
                    <a:pt x="1704" y="40"/>
                    <a:pt x="1831" y="21"/>
                    <a:pt x="1831" y="21"/>
                  </a:cubicBezTo>
                  <a:cubicBezTo>
                    <a:pt x="1897" y="24"/>
                    <a:pt x="1964" y="26"/>
                    <a:pt x="2031" y="32"/>
                  </a:cubicBezTo>
                  <a:cubicBezTo>
                    <a:pt x="2045" y="33"/>
                    <a:pt x="2058" y="42"/>
                    <a:pt x="2073" y="42"/>
                  </a:cubicBezTo>
                  <a:cubicBezTo>
                    <a:pt x="2130" y="42"/>
                    <a:pt x="2194" y="20"/>
                    <a:pt x="2252" y="11"/>
                  </a:cubicBezTo>
                  <a:cubicBezTo>
                    <a:pt x="2274" y="17"/>
                    <a:pt x="2292" y="35"/>
                    <a:pt x="2315" y="42"/>
                  </a:cubicBezTo>
                  <a:cubicBezTo>
                    <a:pt x="2338" y="49"/>
                    <a:pt x="2364" y="49"/>
                    <a:pt x="2389" y="53"/>
                  </a:cubicBezTo>
                  <a:cubicBezTo>
                    <a:pt x="2450" y="36"/>
                    <a:pt x="2493" y="31"/>
                    <a:pt x="2557" y="42"/>
                  </a:cubicBezTo>
                  <a:cubicBezTo>
                    <a:pt x="2578" y="49"/>
                    <a:pt x="2598" y="71"/>
                    <a:pt x="2620" y="64"/>
                  </a:cubicBezTo>
                  <a:cubicBezTo>
                    <a:pt x="2654" y="52"/>
                    <a:pt x="2679" y="18"/>
                    <a:pt x="2715" y="11"/>
                  </a:cubicBezTo>
                  <a:cubicBezTo>
                    <a:pt x="2732" y="7"/>
                    <a:pt x="2750" y="3"/>
                    <a:pt x="2768" y="0"/>
                  </a:cubicBezTo>
                  <a:cubicBezTo>
                    <a:pt x="2929" y="161"/>
                    <a:pt x="2957" y="167"/>
                    <a:pt x="3041" y="411"/>
                  </a:cubicBezTo>
                  <a:cubicBezTo>
                    <a:pt x="3071" y="498"/>
                    <a:pt x="3069" y="597"/>
                    <a:pt x="3157" y="643"/>
                  </a:cubicBezTo>
                  <a:cubicBezTo>
                    <a:pt x="3289" y="619"/>
                    <a:pt x="3221" y="590"/>
                    <a:pt x="3347" y="716"/>
                  </a:cubicBezTo>
                  <a:cubicBezTo>
                    <a:pt x="3378" y="712"/>
                    <a:pt x="3411" y="716"/>
                    <a:pt x="3441" y="706"/>
                  </a:cubicBezTo>
                  <a:cubicBezTo>
                    <a:pt x="3452" y="701"/>
                    <a:pt x="3452" y="681"/>
                    <a:pt x="3462" y="674"/>
                  </a:cubicBezTo>
                  <a:cubicBezTo>
                    <a:pt x="3489" y="652"/>
                    <a:pt x="3545" y="653"/>
                    <a:pt x="3578" y="653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 flipH="1">
              <a:off x="624" y="3648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 flipH="1">
              <a:off x="624" y="2784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192" y="3504"/>
              <a:ext cx="412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>
                  <a:latin typeface="Calibri" pitchFamily="34" charset="0"/>
                  <a:cs typeface="Calibri" pitchFamily="34" charset="0"/>
                </a:rPr>
                <a:t>0.0V</a:t>
              </a: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192" y="3264"/>
              <a:ext cx="412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  <a:cs typeface="Calibri" pitchFamily="34" charset="0"/>
                </a:rPr>
                <a:t>0.5V</a:t>
              </a: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192" y="2880"/>
              <a:ext cx="412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  <a:cs typeface="Calibri" pitchFamily="34" charset="0"/>
                </a:rPr>
                <a:t>2.8V</a:t>
              </a:r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192" y="2640"/>
              <a:ext cx="412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  <a:cs typeface="Calibri" pitchFamily="34" charset="0"/>
                </a:rPr>
                <a:t>3.3V</a:t>
              </a:r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768" y="2496"/>
              <a:ext cx="13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2352" y="2496"/>
              <a:ext cx="14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3984" y="2496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>
              <a:off x="2160" y="2448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>
              <a:off x="2352" y="244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3792" y="244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>
              <a:off x="3984" y="2448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1296" y="2388"/>
              <a:ext cx="298" cy="25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  <a:cs typeface="Calibri" pitchFamily="34" charset="0"/>
                </a:rPr>
                <a:t>0</a:t>
              </a:r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2832" y="2388"/>
              <a:ext cx="298" cy="25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 pitchFamily="34" charset="0"/>
                  <a:cs typeface="Calibri" pitchFamily="34" charset="0"/>
                </a:rPr>
                <a:t>1</a:t>
              </a:r>
            </a:p>
          </p:txBody>
        </p:sp>
        <p:sp>
          <p:nvSpPr>
            <p:cNvPr id="7191" name="Text Box 23"/>
            <p:cNvSpPr txBox="1">
              <a:spLocks noChangeArrowheads="1"/>
            </p:cNvSpPr>
            <p:nvPr/>
          </p:nvSpPr>
          <p:spPr bwMode="auto">
            <a:xfrm>
              <a:off x="4128" y="2388"/>
              <a:ext cx="192" cy="25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  <a:cs typeface="Calibri" pitchFamily="34" charset="0"/>
                </a:rPr>
                <a:t>0</a:t>
              </a:r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 flipH="1">
              <a:off x="624" y="3408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 flipH="1">
              <a:off x="624" y="3024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6" name="Date Placeholder 2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8273</TotalTime>
  <Words>3018</Words>
  <Application>Microsoft Macintosh PowerPoint</Application>
  <PresentationFormat>On-screen Show (4:3)</PresentationFormat>
  <Paragraphs>1238</Paragraphs>
  <Slides>48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template2010</vt:lpstr>
      <vt:lpstr>Document</vt:lpstr>
      <vt:lpstr>CSE351 </vt:lpstr>
      <vt:lpstr>Today’s topics</vt:lpstr>
      <vt:lpstr>Hardware: Logical View</vt:lpstr>
      <vt:lpstr>Hardware: Semi-Logical View</vt:lpstr>
      <vt:lpstr>Hardware: Physical View</vt:lpstr>
      <vt:lpstr>CPU “Memory”: Registers and Instruction Cache</vt:lpstr>
      <vt:lpstr>Performance: It's Not Just CPU Speed</vt:lpstr>
      <vt:lpstr>PowerPoint Presentation</vt:lpstr>
      <vt:lpstr>Binary Representations</vt:lpstr>
      <vt:lpstr>Encoding Byte Values</vt:lpstr>
      <vt:lpstr>What is memory, really?</vt:lpstr>
      <vt:lpstr>Byte-Oriented Memory Organization</vt:lpstr>
      <vt:lpstr>Machine Words</vt:lpstr>
      <vt:lpstr>Word-Oriented Memory Organization</vt:lpstr>
      <vt:lpstr>Addresses and Pointers</vt:lpstr>
      <vt:lpstr>Addresses and Pointers</vt:lpstr>
      <vt:lpstr>Addresses and Pointers</vt:lpstr>
      <vt:lpstr>Addresses and Pointers</vt:lpstr>
      <vt:lpstr>Data Representations</vt:lpstr>
      <vt:lpstr>Byte Ordering</vt:lpstr>
      <vt:lpstr>Byte Ordering Example</vt:lpstr>
      <vt:lpstr>Byte Ordering Example</vt:lpstr>
      <vt:lpstr>Byte Ordering Example</vt:lpstr>
      <vt:lpstr>Reading Byte-Reversed Listings</vt:lpstr>
      <vt:lpstr>Reading Byte-Reversed Listings</vt:lpstr>
      <vt:lpstr>Addresses and Pointers in C</vt:lpstr>
      <vt:lpstr>Arrays</vt:lpstr>
      <vt:lpstr>Arrays</vt:lpstr>
      <vt:lpstr>General rules for C (assignments)</vt:lpstr>
      <vt:lpstr>General rules for C (assignments)</vt:lpstr>
      <vt:lpstr>General rules for C (assignments)</vt:lpstr>
      <vt:lpstr>General rules for C (assignments)</vt:lpstr>
      <vt:lpstr>Examining Data Representations</vt:lpstr>
      <vt:lpstr>show_bytes Execution Example</vt:lpstr>
      <vt:lpstr>Representing Integers</vt:lpstr>
      <vt:lpstr>Representing Integers</vt:lpstr>
      <vt:lpstr>Representing Integers</vt:lpstr>
      <vt:lpstr>Representing Integers</vt:lpstr>
      <vt:lpstr>Representing Integers</vt:lpstr>
      <vt:lpstr>Representing Pointers</vt:lpstr>
      <vt:lpstr>Representing strings</vt:lpstr>
      <vt:lpstr>Null-terminated Strings</vt:lpstr>
      <vt:lpstr>Compatibility</vt:lpstr>
      <vt:lpstr>Boolean Algebra</vt:lpstr>
      <vt:lpstr>General Boolean Algebras</vt:lpstr>
      <vt:lpstr>Representing &amp; Manipulating Sets</vt:lpstr>
      <vt:lpstr>Bit-Level Operations in C</vt:lpstr>
      <vt:lpstr>Contrast: Logic Operations in 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Luis Ceze</cp:lastModifiedBy>
  <cp:revision>274</cp:revision>
  <cp:lastPrinted>2011-03-30T01:07:41Z</cp:lastPrinted>
  <dcterms:created xsi:type="dcterms:W3CDTF">2010-10-06T17:18:50Z</dcterms:created>
  <dcterms:modified xsi:type="dcterms:W3CDTF">2011-09-28T22:43:25Z</dcterms:modified>
</cp:coreProperties>
</file>