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5"/>
  </p:notesMasterIdLst>
  <p:handoutMasterIdLst>
    <p:handoutMasterId r:id="rId146"/>
  </p:handoutMasterIdLst>
  <p:sldIdLst>
    <p:sldId id="989" r:id="rId2"/>
    <p:sldId id="1407" r:id="rId3"/>
    <p:sldId id="1388" r:id="rId4"/>
    <p:sldId id="1134" r:id="rId5"/>
    <p:sldId id="1446" r:id="rId6"/>
    <p:sldId id="1447" r:id="rId7"/>
    <p:sldId id="1466" r:id="rId8"/>
    <p:sldId id="522" r:id="rId9"/>
    <p:sldId id="1410" r:id="rId10"/>
    <p:sldId id="1422" r:id="rId11"/>
    <p:sldId id="1413" r:id="rId12"/>
    <p:sldId id="1412" r:id="rId13"/>
    <p:sldId id="1411" r:id="rId14"/>
    <p:sldId id="1414" r:id="rId15"/>
    <p:sldId id="1415" r:id="rId16"/>
    <p:sldId id="1416" r:id="rId17"/>
    <p:sldId id="1002" r:id="rId18"/>
    <p:sldId id="1424" r:id="rId19"/>
    <p:sldId id="1423" r:id="rId20"/>
    <p:sldId id="1426" r:id="rId21"/>
    <p:sldId id="1427" r:id="rId22"/>
    <p:sldId id="1152" r:id="rId23"/>
    <p:sldId id="1425" r:id="rId24"/>
    <p:sldId id="1428" r:id="rId25"/>
    <p:sldId id="559" r:id="rId26"/>
    <p:sldId id="430" r:id="rId27"/>
    <p:sldId id="1448" r:id="rId28"/>
    <p:sldId id="1468" r:id="rId29"/>
    <p:sldId id="1467" r:id="rId30"/>
    <p:sldId id="1451" r:id="rId31"/>
    <p:sldId id="1449" r:id="rId32"/>
    <p:sldId id="1452" r:id="rId33"/>
    <p:sldId id="1481" r:id="rId34"/>
    <p:sldId id="1453" r:id="rId35"/>
    <p:sldId id="1456" r:id="rId36"/>
    <p:sldId id="1455" r:id="rId37"/>
    <p:sldId id="1454" r:id="rId38"/>
    <p:sldId id="1457" r:id="rId39"/>
    <p:sldId id="1461" r:id="rId40"/>
    <p:sldId id="1460" r:id="rId41"/>
    <p:sldId id="1459" r:id="rId42"/>
    <p:sldId id="1458" r:id="rId43"/>
    <p:sldId id="1462" r:id="rId44"/>
    <p:sldId id="1465" r:id="rId45"/>
    <p:sldId id="1486" r:id="rId46"/>
    <p:sldId id="1482" r:id="rId47"/>
    <p:sldId id="1485" r:id="rId48"/>
    <p:sldId id="1484" r:id="rId49"/>
    <p:sldId id="1483" r:id="rId50"/>
    <p:sldId id="1488" r:id="rId51"/>
    <p:sldId id="1490" r:id="rId52"/>
    <p:sldId id="1489" r:id="rId53"/>
    <p:sldId id="1487" r:id="rId54"/>
    <p:sldId id="1153" r:id="rId55"/>
    <p:sldId id="1469" r:id="rId56"/>
    <p:sldId id="499" r:id="rId57"/>
    <p:sldId id="1127" r:id="rId58"/>
    <p:sldId id="1212" r:id="rId59"/>
    <p:sldId id="1194" r:id="rId60"/>
    <p:sldId id="1193" r:id="rId61"/>
    <p:sldId id="1128" r:id="rId62"/>
    <p:sldId id="1400" r:id="rId63"/>
    <p:sldId id="1471" r:id="rId64"/>
    <p:sldId id="1474" r:id="rId65"/>
    <p:sldId id="1473" r:id="rId66"/>
    <p:sldId id="1399" r:id="rId67"/>
    <p:sldId id="1472" r:id="rId68"/>
    <p:sldId id="1470" r:id="rId69"/>
    <p:sldId id="1476" r:id="rId70"/>
    <p:sldId id="1477" r:id="rId71"/>
    <p:sldId id="1479" r:id="rId72"/>
    <p:sldId id="1478" r:id="rId73"/>
    <p:sldId id="1480" r:id="rId74"/>
    <p:sldId id="1130" r:id="rId75"/>
    <p:sldId id="1197" r:id="rId76"/>
    <p:sldId id="1402" r:id="rId77"/>
    <p:sldId id="1401" r:id="rId78"/>
    <p:sldId id="1198" r:id="rId79"/>
    <p:sldId id="1132" r:id="rId80"/>
    <p:sldId id="1369" r:id="rId81"/>
    <p:sldId id="1370" r:id="rId82"/>
    <p:sldId id="1371" r:id="rId83"/>
    <p:sldId id="1384" r:id="rId84"/>
    <p:sldId id="1372" r:id="rId85"/>
    <p:sldId id="1373" r:id="rId86"/>
    <p:sldId id="1138" r:id="rId87"/>
    <p:sldId id="1374" r:id="rId88"/>
    <p:sldId id="1375" r:id="rId89"/>
    <p:sldId id="1385" r:id="rId90"/>
    <p:sldId id="1141" r:id="rId91"/>
    <p:sldId id="1491" r:id="rId92"/>
    <p:sldId id="1492" r:id="rId93"/>
    <p:sldId id="1493" r:id="rId94"/>
    <p:sldId id="1494" r:id="rId95"/>
    <p:sldId id="1495" r:id="rId96"/>
    <p:sldId id="1496" r:id="rId97"/>
    <p:sldId id="1497" r:id="rId98"/>
    <p:sldId id="1498" r:id="rId99"/>
    <p:sldId id="1499" r:id="rId100"/>
    <p:sldId id="1500" r:id="rId101"/>
    <p:sldId id="1501" r:id="rId102"/>
    <p:sldId id="1502" r:id="rId103"/>
    <p:sldId id="1503" r:id="rId104"/>
    <p:sldId id="1504" r:id="rId105"/>
    <p:sldId id="1505" r:id="rId106"/>
    <p:sldId id="1506" r:id="rId107"/>
    <p:sldId id="1507" r:id="rId108"/>
    <p:sldId id="1508" r:id="rId109"/>
    <p:sldId id="1509" r:id="rId110"/>
    <p:sldId id="1510" r:id="rId111"/>
    <p:sldId id="1511" r:id="rId112"/>
    <p:sldId id="1512" r:id="rId113"/>
    <p:sldId id="1513" r:id="rId114"/>
    <p:sldId id="1158" r:id="rId115"/>
    <p:sldId id="1445" r:id="rId116"/>
    <p:sldId id="1514" r:id="rId117"/>
    <p:sldId id="1475" r:id="rId118"/>
    <p:sldId id="1515" r:id="rId119"/>
    <p:sldId id="1516" r:id="rId120"/>
    <p:sldId id="1517" r:id="rId121"/>
    <p:sldId id="1518" r:id="rId122"/>
    <p:sldId id="1519" r:id="rId123"/>
    <p:sldId id="1520" r:id="rId124"/>
    <p:sldId id="1450" r:id="rId125"/>
    <p:sldId id="1521" r:id="rId126"/>
    <p:sldId id="1522" r:id="rId127"/>
    <p:sldId id="1523" r:id="rId128"/>
    <p:sldId id="1524" r:id="rId129"/>
    <p:sldId id="1525" r:id="rId130"/>
    <p:sldId id="1526" r:id="rId131"/>
    <p:sldId id="1527" r:id="rId132"/>
    <p:sldId id="1528" r:id="rId133"/>
    <p:sldId id="1529" r:id="rId134"/>
    <p:sldId id="1530" r:id="rId135"/>
    <p:sldId id="1531" r:id="rId136"/>
    <p:sldId id="1532" r:id="rId137"/>
    <p:sldId id="1533" r:id="rId138"/>
    <p:sldId id="1463" r:id="rId139"/>
    <p:sldId id="1464" r:id="rId140"/>
    <p:sldId id="1534" r:id="rId141"/>
    <p:sldId id="1535" r:id="rId142"/>
    <p:sldId id="533" r:id="rId143"/>
    <p:sldId id="1149" r:id="rId14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66" autoAdjust="0"/>
    <p:restoredTop sz="94249" autoAdjust="0"/>
  </p:normalViewPr>
  <p:slideViewPr>
    <p:cSldViewPr snapToGrid="0">
      <p:cViewPr varScale="1">
        <p:scale>
          <a:sx n="136" d="100"/>
          <a:sy n="136" d="100"/>
        </p:scale>
        <p:origin x="84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17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590760-6349-4916-AC87-1C38C2AD15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BFCDC-241A-4540-AB80-2D9026796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FA2B6-64DF-45A5-B0A6-2B79F9FBA106}" type="datetimeFigureOut">
              <a:rPr lang="en-US" smtClean="0"/>
              <a:t>3/14/25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ED3EA-E58B-41C8-8D20-85D1B090FB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8835F-593F-45E2-95FC-72DCDC5FC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86C08-3663-49BF-9DEE-7B05BD104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24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021A2-133B-4ECE-BE34-64A3DFE76484}" type="datetimeFigureOut">
              <a:rPr lang="en-US" smtClean="0"/>
              <a:t>3/14/25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C2312-1407-45C9-99B7-1C2021C6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40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0B0C-9F72-1841-AC62-64477EFC99FE}" type="slidenum">
              <a:rPr lang="en-US"/>
              <a:pPr/>
              <a:t>17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Say: Recall:</a:t>
            </a:r>
            <a:r>
              <a:rPr lang="en-US" baseline="0" dirty="0"/>
              <a:t> All operator implement the same iterator interface: open, next, close (</a:t>
            </a:r>
            <a:r>
              <a:rPr lang="en-US" baseline="0" dirty="0" err="1"/>
              <a:t>SimpleDB</a:t>
            </a:r>
            <a:r>
              <a:rPr lang="en-US" baseline="0" dirty="0"/>
              <a:t> also has </a:t>
            </a:r>
            <a:r>
              <a:rPr lang="en-US" baseline="0" dirty="0" err="1"/>
              <a:t>hasNext</a:t>
            </a:r>
            <a:r>
              <a:rPr lang="en-US" baseline="0" dirty="0"/>
              <a:t> and rewind).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96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0B0C-9F72-1841-AC62-64477EFC99FE}" type="slidenum">
              <a:rPr lang="en-US"/>
              <a:pPr/>
              <a:t>18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Say: Recall:</a:t>
            </a:r>
            <a:r>
              <a:rPr lang="en-US" baseline="0" dirty="0"/>
              <a:t> All operator implement the same iterator interface: open, next, close (</a:t>
            </a:r>
            <a:r>
              <a:rPr lang="en-US" baseline="0" dirty="0" err="1"/>
              <a:t>SimpleDB</a:t>
            </a:r>
            <a:r>
              <a:rPr lang="en-US" baseline="0" dirty="0"/>
              <a:t> also has </a:t>
            </a:r>
            <a:r>
              <a:rPr lang="en-US" baseline="0" dirty="0" err="1"/>
              <a:t>hasNext</a:t>
            </a:r>
            <a:r>
              <a:rPr lang="en-US" baseline="0" dirty="0"/>
              <a:t> and rewind).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5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0B0C-9F72-1841-AC62-64477EFC99FE}" type="slidenum">
              <a:rPr lang="en-US"/>
              <a:pPr/>
              <a:t>19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Say: Recall:</a:t>
            </a:r>
            <a:r>
              <a:rPr lang="en-US" baseline="0" dirty="0"/>
              <a:t> All operator implement the same iterator interface: open, next, close (</a:t>
            </a:r>
            <a:r>
              <a:rPr lang="en-US" baseline="0" dirty="0" err="1"/>
              <a:t>SimpleDB</a:t>
            </a:r>
            <a:r>
              <a:rPr lang="en-US" baseline="0" dirty="0"/>
              <a:t> also has </a:t>
            </a:r>
            <a:r>
              <a:rPr lang="en-US" baseline="0" dirty="0" err="1"/>
              <a:t>hasNext</a:t>
            </a:r>
            <a:r>
              <a:rPr lang="en-US" baseline="0" dirty="0"/>
              <a:t> and rewind).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05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0B0C-9F72-1841-AC62-64477EFC99FE}" type="slidenum">
              <a:rPr lang="en-US"/>
              <a:pPr/>
              <a:t>20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Say: Recall:</a:t>
            </a:r>
            <a:r>
              <a:rPr lang="en-US" baseline="0" dirty="0"/>
              <a:t> All operator implement the same iterator interface: open, next, close (</a:t>
            </a:r>
            <a:r>
              <a:rPr lang="en-US" baseline="0" dirty="0" err="1"/>
              <a:t>SimpleDB</a:t>
            </a:r>
            <a:r>
              <a:rPr lang="en-US" baseline="0" dirty="0"/>
              <a:t> also has </a:t>
            </a:r>
            <a:r>
              <a:rPr lang="en-US" baseline="0" dirty="0" err="1"/>
              <a:t>hasNext</a:t>
            </a:r>
            <a:r>
              <a:rPr lang="en-US" baseline="0" dirty="0"/>
              <a:t> and rewind).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98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0B0C-9F72-1841-AC62-64477EFC99FE}" type="slidenum">
              <a:rPr lang="en-US"/>
              <a:pPr/>
              <a:t>21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Say: Recall:</a:t>
            </a:r>
            <a:r>
              <a:rPr lang="en-US" baseline="0" dirty="0"/>
              <a:t> All operator implement the same iterator interface: open, next, close (</a:t>
            </a:r>
            <a:r>
              <a:rPr lang="en-US" baseline="0" dirty="0" err="1"/>
              <a:t>SimpleDB</a:t>
            </a:r>
            <a:r>
              <a:rPr lang="en-US" baseline="0" dirty="0"/>
              <a:t> also has </a:t>
            </a:r>
            <a:r>
              <a:rPr lang="en-US" baseline="0" dirty="0" err="1"/>
              <a:t>hasNext</a:t>
            </a:r>
            <a:r>
              <a:rPr lang="en-US" baseline="0" dirty="0"/>
              <a:t> and rewind).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1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0B0C-9F72-1841-AC62-64477EFC99FE}" type="slidenum">
              <a:rPr lang="en-US"/>
              <a:pPr/>
              <a:t>22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Say: Recall:</a:t>
            </a:r>
            <a:r>
              <a:rPr lang="en-US" baseline="0" dirty="0"/>
              <a:t> All operator implement the same iterator interface: open, next, close (</a:t>
            </a:r>
            <a:r>
              <a:rPr lang="en-US" baseline="0" dirty="0" err="1"/>
              <a:t>SimpleDB</a:t>
            </a:r>
            <a:r>
              <a:rPr lang="en-US" baseline="0" dirty="0"/>
              <a:t> also has </a:t>
            </a:r>
            <a:r>
              <a:rPr lang="en-US" baseline="0" dirty="0" err="1"/>
              <a:t>hasNext</a:t>
            </a:r>
            <a:r>
              <a:rPr lang="en-US" baseline="0" dirty="0"/>
              <a:t> and rewind).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04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0B0C-9F72-1841-AC62-64477EFC99FE}" type="slidenum">
              <a:rPr lang="en-US"/>
              <a:pPr/>
              <a:t>23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Say: Recall:</a:t>
            </a:r>
            <a:r>
              <a:rPr lang="en-US" baseline="0" dirty="0"/>
              <a:t> All operator implement the same iterator interface: open, next, close (</a:t>
            </a:r>
            <a:r>
              <a:rPr lang="en-US" baseline="0" dirty="0" err="1"/>
              <a:t>SimpleDB</a:t>
            </a:r>
            <a:r>
              <a:rPr lang="en-US" baseline="0" dirty="0"/>
              <a:t> also has </a:t>
            </a:r>
            <a:r>
              <a:rPr lang="en-US" baseline="0" dirty="0" err="1"/>
              <a:t>hasNext</a:t>
            </a:r>
            <a:r>
              <a:rPr lang="en-US" baseline="0" dirty="0"/>
              <a:t> and rewind).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15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0B0C-9F72-1841-AC62-64477EFC99FE}" type="slidenum">
              <a:rPr lang="en-US"/>
              <a:pPr/>
              <a:t>24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Say: Recall:</a:t>
            </a:r>
            <a:r>
              <a:rPr lang="en-US" baseline="0" dirty="0"/>
              <a:t> All operator implement the same iterator interface: open, next, close (</a:t>
            </a:r>
            <a:r>
              <a:rPr lang="en-US" baseline="0" dirty="0" err="1"/>
              <a:t>SimpleDB</a:t>
            </a:r>
            <a:r>
              <a:rPr lang="en-US" baseline="0" dirty="0"/>
              <a:t> also has </a:t>
            </a:r>
            <a:r>
              <a:rPr lang="en-US" baseline="0" dirty="0" err="1"/>
              <a:t>hasNext</a:t>
            </a:r>
            <a:r>
              <a:rPr lang="en-US" baseline="0" dirty="0"/>
              <a:t> and rewind).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FECDF-74BE-4344-AD26-0FCA664309D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5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2E540-394C-9945-993E-AD361C1545B4}" type="slidenum">
              <a:rPr lang="en-US"/>
              <a:pPr/>
              <a:t>26</a:t>
            </a:fld>
            <a:endParaRPr lang="en-US"/>
          </a:p>
        </p:txBody>
      </p:sp>
      <p:sp>
        <p:nvSpPr>
          <p:cNvPr id="70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5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0B0C-9F72-1841-AC62-64477EFC99FE}" type="slidenum">
              <a:rPr lang="en-US"/>
              <a:pPr/>
              <a:t>9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Say: Recall:</a:t>
            </a:r>
            <a:r>
              <a:rPr lang="en-US" baseline="0" dirty="0"/>
              <a:t> All operator implement the same iterator interface: open, next, close (</a:t>
            </a:r>
            <a:r>
              <a:rPr lang="en-US" baseline="0" dirty="0" err="1"/>
              <a:t>SimpleDB</a:t>
            </a:r>
            <a:r>
              <a:rPr lang="en-US" baseline="0" dirty="0"/>
              <a:t> also has </a:t>
            </a:r>
            <a:r>
              <a:rPr lang="en-US" baseline="0" dirty="0" err="1"/>
              <a:t>hasNext</a:t>
            </a:r>
            <a:r>
              <a:rPr lang="en-US" baseline="0" dirty="0"/>
              <a:t> and rewind).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28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C4422-EA3A-624F-B974-2EF0A3B84488}" type="slidenum">
              <a:rPr lang="en-US"/>
              <a:pPr/>
              <a:t>56</a:t>
            </a:fld>
            <a:endParaRPr lang="en-US"/>
          </a:p>
        </p:txBody>
      </p:sp>
      <p:sp>
        <p:nvSpPr>
          <p:cNvPr id="711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36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58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5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087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05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99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33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18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07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4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0B0C-9F72-1841-AC62-64477EFC99FE}" type="slidenum">
              <a:rPr lang="en-US"/>
              <a:pPr/>
              <a:t>10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Say: Recall:</a:t>
            </a:r>
            <a:r>
              <a:rPr lang="en-US" baseline="0" dirty="0"/>
              <a:t> All operator implement the same iterator interface: open, next, close (</a:t>
            </a:r>
            <a:r>
              <a:rPr lang="en-US" baseline="0" dirty="0" err="1"/>
              <a:t>SimpleDB</a:t>
            </a:r>
            <a:r>
              <a:rPr lang="en-US" baseline="0" dirty="0"/>
              <a:t> also has </a:t>
            </a:r>
            <a:r>
              <a:rPr lang="en-US" baseline="0" dirty="0" err="1"/>
              <a:t>hasNext</a:t>
            </a:r>
            <a:r>
              <a:rPr lang="en-US" baseline="0" dirty="0"/>
              <a:t> and rewind).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10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72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04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067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69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970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407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58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51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087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0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0B0C-9F72-1841-AC62-64477EFC99FE}" type="slidenum">
              <a:rPr lang="en-US"/>
              <a:pPr/>
              <a:t>11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Say: Recall:</a:t>
            </a:r>
            <a:r>
              <a:rPr lang="en-US" baseline="0" dirty="0"/>
              <a:t> All operator implement the same iterator interface: open, next, close (</a:t>
            </a:r>
            <a:r>
              <a:rPr lang="en-US" baseline="0" dirty="0" err="1"/>
              <a:t>SimpleDB</a:t>
            </a:r>
            <a:r>
              <a:rPr lang="en-US" baseline="0" dirty="0"/>
              <a:t> also has </a:t>
            </a:r>
            <a:r>
              <a:rPr lang="en-US" baseline="0" dirty="0" err="1"/>
              <a:t>hasNext</a:t>
            </a:r>
            <a:r>
              <a:rPr lang="en-US" baseline="0" dirty="0"/>
              <a:t> and rewind).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946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991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332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184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075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454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72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040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067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693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97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0B0C-9F72-1841-AC62-64477EFC99FE}" type="slidenum">
              <a:rPr lang="en-US"/>
              <a:pPr/>
              <a:t>12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Say: Recall:</a:t>
            </a:r>
            <a:r>
              <a:rPr lang="en-US" baseline="0" dirty="0"/>
              <a:t> All operator implement the same iterator interface: open, next, close (</a:t>
            </a:r>
            <a:r>
              <a:rPr lang="en-US" baseline="0" dirty="0" err="1"/>
              <a:t>SimpleDB</a:t>
            </a:r>
            <a:r>
              <a:rPr lang="en-US" baseline="0" dirty="0"/>
              <a:t> also has </a:t>
            </a:r>
            <a:r>
              <a:rPr lang="en-US" baseline="0" dirty="0" err="1"/>
              <a:t>hasNext</a:t>
            </a:r>
            <a:r>
              <a:rPr lang="en-US" baseline="0" dirty="0"/>
              <a:t> and rewind).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855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6CBFF-B930-266A-83DB-A3A108E09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FCC510-4315-07C2-B9D9-AC945696D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D690A5-CAA7-4060-4C7E-C3DCE14D3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11434-106E-0D4D-EAB8-84F2BA90B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692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2780D-C59C-E7EF-F0A0-513F8056E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730A9-42C9-9F4F-19A6-4D9CBF591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9AFDCE-1DAB-0593-8F81-EFD1891D7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F99E8-7B21-37C4-6375-428139A22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98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9AAD4-3A72-CDFA-6464-5E36C73BE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6644BF-A14B-E04B-9759-5366AA644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D12609-F145-7A57-420D-D247BCBDAB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3B535-B31F-5460-322B-38390BF18C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866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4C99F-3A05-C569-42B3-05EEDDC0F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E04B59-7274-9B1B-7C30-E071C85EF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7947EB-668B-99D8-BCC9-DE81D926B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A5BCD-4E13-5ADD-D427-2582B9F8D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74CE9-2C8D-334C-98BE-76F983DB5409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715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156D2-6282-25C1-EEE6-F42CE1B84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BDA208-03B6-3971-2719-FCC8A79E9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E4430-3BCE-194E-B7A5-D1DBFDFBF05E}" type="slidenum">
              <a:rPr lang="en-US"/>
              <a:pPr/>
              <a:t>116</a:t>
            </a:fld>
            <a:endParaRPr lang="en-US"/>
          </a:p>
        </p:txBody>
      </p:sp>
      <p:sp>
        <p:nvSpPr>
          <p:cNvPr id="697346" name="Rectangle 2">
            <a:extLst>
              <a:ext uri="{FF2B5EF4-FFF2-40B4-BE49-F238E27FC236}">
                <a16:creationId xmlns:a16="http://schemas.microsoft.com/office/drawing/2014/main" id="{9EE6236C-9455-D27B-6000-D722021B77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>
            <a:extLst>
              <a:ext uri="{FF2B5EF4-FFF2-40B4-BE49-F238E27FC236}">
                <a16:creationId xmlns:a16="http://schemas.microsoft.com/office/drawing/2014/main" id="{618C2E71-66DB-21F6-FFFA-5E5AB67B7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788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56AD9-A187-2E1C-6C8E-1D9FB0822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822410-3EB7-A0F8-FEC0-AC9CD4724D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E4430-3BCE-194E-B7A5-D1DBFDFBF05E}" type="slidenum">
              <a:rPr lang="en-US"/>
              <a:pPr/>
              <a:t>117</a:t>
            </a:fld>
            <a:endParaRPr lang="en-US"/>
          </a:p>
        </p:txBody>
      </p:sp>
      <p:sp>
        <p:nvSpPr>
          <p:cNvPr id="697346" name="Rectangle 2">
            <a:extLst>
              <a:ext uri="{FF2B5EF4-FFF2-40B4-BE49-F238E27FC236}">
                <a16:creationId xmlns:a16="http://schemas.microsoft.com/office/drawing/2014/main" id="{783160D5-C342-2761-B935-E79254777F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>
            <a:extLst>
              <a:ext uri="{FF2B5EF4-FFF2-40B4-BE49-F238E27FC236}">
                <a16:creationId xmlns:a16="http://schemas.microsoft.com/office/drawing/2014/main" id="{86A2DFA3-098F-2253-F5F8-C413BE3A5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018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CF04B-9937-9F36-FC04-E6B17C99F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FAA1E3-A35D-A88E-9BB4-625F30CE0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E4430-3BCE-194E-B7A5-D1DBFDFBF05E}" type="slidenum">
              <a:rPr lang="en-US"/>
              <a:pPr/>
              <a:t>118</a:t>
            </a:fld>
            <a:endParaRPr lang="en-US"/>
          </a:p>
        </p:txBody>
      </p:sp>
      <p:sp>
        <p:nvSpPr>
          <p:cNvPr id="697346" name="Rectangle 2">
            <a:extLst>
              <a:ext uri="{FF2B5EF4-FFF2-40B4-BE49-F238E27FC236}">
                <a16:creationId xmlns:a16="http://schemas.microsoft.com/office/drawing/2014/main" id="{D1418993-6280-1972-1BA1-5F930EBC02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>
            <a:extLst>
              <a:ext uri="{FF2B5EF4-FFF2-40B4-BE49-F238E27FC236}">
                <a16:creationId xmlns:a16="http://schemas.microsoft.com/office/drawing/2014/main" id="{8BAF2C80-F791-2466-B860-2E627652F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668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8E71A-04AC-8ECC-93AD-529C17384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54BE64-822D-C499-786E-6CDC32881D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E4430-3BCE-194E-B7A5-D1DBFDFBF05E}" type="slidenum">
              <a:rPr lang="en-US"/>
              <a:pPr/>
              <a:t>119</a:t>
            </a:fld>
            <a:endParaRPr lang="en-US"/>
          </a:p>
        </p:txBody>
      </p:sp>
      <p:sp>
        <p:nvSpPr>
          <p:cNvPr id="697346" name="Rectangle 2">
            <a:extLst>
              <a:ext uri="{FF2B5EF4-FFF2-40B4-BE49-F238E27FC236}">
                <a16:creationId xmlns:a16="http://schemas.microsoft.com/office/drawing/2014/main" id="{0534AAC9-981A-8E6B-2475-916153C463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>
            <a:extLst>
              <a:ext uri="{FF2B5EF4-FFF2-40B4-BE49-F238E27FC236}">
                <a16:creationId xmlns:a16="http://schemas.microsoft.com/office/drawing/2014/main" id="{8CE3070C-E090-1D60-F1F2-C17F24B99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441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E4430-3BCE-194E-B7A5-D1DBFDFBF05E}" type="slidenum">
              <a:rPr lang="en-US"/>
              <a:pPr/>
              <a:t>120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0B0C-9F72-1841-AC62-64477EFC99FE}" type="slidenum">
              <a:rPr lang="en-US"/>
              <a:pPr/>
              <a:t>13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Say: Recall:</a:t>
            </a:r>
            <a:r>
              <a:rPr lang="en-US" baseline="0" dirty="0"/>
              <a:t> All operator implement the same iterator interface: open, next, close (</a:t>
            </a:r>
            <a:r>
              <a:rPr lang="en-US" baseline="0" dirty="0" err="1"/>
              <a:t>SimpleDB</a:t>
            </a:r>
            <a:r>
              <a:rPr lang="en-US" baseline="0" dirty="0"/>
              <a:t> also has </a:t>
            </a:r>
            <a:r>
              <a:rPr lang="en-US" baseline="0" dirty="0" err="1"/>
              <a:t>hasNext</a:t>
            </a:r>
            <a:r>
              <a:rPr lang="en-US" baseline="0" dirty="0"/>
              <a:t> and rewind).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56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0B0C-9F72-1841-AC62-64477EFC99FE}" type="slidenum">
              <a:rPr lang="en-US"/>
              <a:pPr/>
              <a:t>14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Say: Recall:</a:t>
            </a:r>
            <a:r>
              <a:rPr lang="en-US" baseline="0" dirty="0"/>
              <a:t> All operator implement the same iterator interface: open, next, close (</a:t>
            </a:r>
            <a:r>
              <a:rPr lang="en-US" baseline="0" dirty="0" err="1"/>
              <a:t>SimpleDB</a:t>
            </a:r>
            <a:r>
              <a:rPr lang="en-US" baseline="0" dirty="0"/>
              <a:t> also has </a:t>
            </a:r>
            <a:r>
              <a:rPr lang="en-US" baseline="0" dirty="0" err="1"/>
              <a:t>hasNext</a:t>
            </a:r>
            <a:r>
              <a:rPr lang="en-US" baseline="0" dirty="0"/>
              <a:t> and rewind).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73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0B0C-9F72-1841-AC62-64477EFC99FE}" type="slidenum">
              <a:rPr lang="en-US"/>
              <a:pPr/>
              <a:t>15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Say: Recall:</a:t>
            </a:r>
            <a:r>
              <a:rPr lang="en-US" baseline="0" dirty="0"/>
              <a:t> All operator implement the same iterator interface: open, next, close (</a:t>
            </a:r>
            <a:r>
              <a:rPr lang="en-US" baseline="0" dirty="0" err="1"/>
              <a:t>SimpleDB</a:t>
            </a:r>
            <a:r>
              <a:rPr lang="en-US" baseline="0" dirty="0"/>
              <a:t> also has </a:t>
            </a:r>
            <a:r>
              <a:rPr lang="en-US" baseline="0" dirty="0" err="1"/>
              <a:t>hasNext</a:t>
            </a:r>
            <a:r>
              <a:rPr lang="en-US" baseline="0" dirty="0"/>
              <a:t> and rewind).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67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C0B0C-9F72-1841-AC62-64477EFC99FE}" type="slidenum">
              <a:rPr lang="en-US"/>
              <a:pPr/>
              <a:t>16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Say: Recall:</a:t>
            </a:r>
            <a:r>
              <a:rPr lang="en-US" baseline="0" dirty="0"/>
              <a:t> All operator implement the same iterator interface: open, next, close (</a:t>
            </a:r>
            <a:r>
              <a:rPr lang="en-US" baseline="0" dirty="0" err="1"/>
              <a:t>SimpleDB</a:t>
            </a:r>
            <a:r>
              <a:rPr lang="en-US" baseline="0" dirty="0"/>
              <a:t> also has </a:t>
            </a:r>
            <a:r>
              <a:rPr lang="en-US" baseline="0" dirty="0" err="1"/>
              <a:t>hasNext</a:t>
            </a:r>
            <a:r>
              <a:rPr lang="en-US" baseline="0" dirty="0"/>
              <a:t> and rewind).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7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9EAB0-CFCA-5A4B-8374-02FE6F3B26C4}" type="datetime4">
              <a:rPr lang="en-US" smtClean="0"/>
              <a:t>March 14,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8917"/>
            <a:ext cx="3086100" cy="274320"/>
          </a:xfrm>
        </p:spPr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AEB64-B0CF-4D99-9545-E1625B331C26}"/>
              </a:ext>
            </a:extLst>
          </p:cNvPr>
          <p:cNvSpPr/>
          <p:nvPr userDrawn="1"/>
        </p:nvSpPr>
        <p:spPr>
          <a:xfrm>
            <a:off x="473149" y="3444959"/>
            <a:ext cx="8197702" cy="17171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93300"/>
            <a:ext cx="7772400" cy="73590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oogle Shape;68;p12">
            <a:extLst>
              <a:ext uri="{FF2B5EF4-FFF2-40B4-BE49-F238E27FC236}">
                <a16:creationId xmlns:a16="http://schemas.microsoft.com/office/drawing/2014/main" id="{FCDCE15C-8225-4D8D-A903-E7D117EA55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24625"/>
          <a:stretch/>
        </p:blipFill>
        <p:spPr>
          <a:xfrm>
            <a:off x="913375" y="982072"/>
            <a:ext cx="21885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71;p12">
            <a:extLst>
              <a:ext uri="{FF2B5EF4-FFF2-40B4-BE49-F238E27FC236}">
                <a16:creationId xmlns:a16="http://schemas.microsoft.com/office/drawing/2014/main" id="{0E8CB617-0092-44A5-A9E8-3BBEECD0106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14915" r="13446"/>
          <a:stretch/>
        </p:blipFill>
        <p:spPr>
          <a:xfrm>
            <a:off x="2591158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72;p12">
            <a:extLst>
              <a:ext uri="{FF2B5EF4-FFF2-40B4-BE49-F238E27FC236}">
                <a16:creationId xmlns:a16="http://schemas.microsoft.com/office/drawing/2014/main" id="{587682C2-512C-47F3-8851-EDF659BD9813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642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73;p12">
            <a:extLst>
              <a:ext uri="{FF2B5EF4-FFF2-40B4-BE49-F238E27FC236}">
                <a16:creationId xmlns:a16="http://schemas.microsoft.com/office/drawing/2014/main" id="{6DE8A822-950F-487A-9B20-F590509881AE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125" y="982072"/>
            <a:ext cx="2143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A43612-76EF-43EA-AE8F-215515F461DB}"/>
              </a:ext>
            </a:extLst>
          </p:cNvPr>
          <p:cNvSpPr txBox="1"/>
          <p:nvPr userDrawn="1"/>
        </p:nvSpPr>
        <p:spPr>
          <a:xfrm>
            <a:off x="685800" y="3604437"/>
            <a:ext cx="7772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Introduction to Data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8D921-320C-42CC-B12D-D33B2773A1F7}"/>
              </a:ext>
            </a:extLst>
          </p:cNvPr>
          <p:cNvSpPr txBox="1"/>
          <p:nvPr userDrawn="1"/>
        </p:nvSpPr>
        <p:spPr>
          <a:xfrm>
            <a:off x="685802" y="5270352"/>
            <a:ext cx="7772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Jonathan </a:t>
            </a:r>
            <a:r>
              <a:rPr lang="en-US" dirty="0" err="1"/>
              <a:t>Leang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Paul G. Allen School of Computer Science and Engineering</a:t>
            </a:r>
          </a:p>
          <a:p>
            <a:pPr algn="ctr"/>
            <a:r>
              <a:rPr lang="en-US" dirty="0"/>
              <a:t>University of Washington, Seattle</a:t>
            </a:r>
          </a:p>
        </p:txBody>
      </p:sp>
    </p:spTree>
    <p:extLst>
      <p:ext uri="{BB962C8B-B14F-4D97-AF65-F5344CB8AC3E}">
        <p14:creationId xmlns:p14="http://schemas.microsoft.com/office/powerpoint/2010/main" val="259233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3FA2E1-FD3C-4991-8C01-29076344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9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9DBB9-FA79-4C9E-8D71-A08DAE83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53FF-FAA3-6647-9447-01A6888EDCC3}" type="datetime4">
              <a:rPr lang="en-US" smtClean="0"/>
              <a:t>March 14, 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CDEFB-712F-4EFD-8BAE-93BC324A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9B2A5-BF95-4C7A-8F8D-F0A8AF49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 descr="Brain">
            <a:extLst>
              <a:ext uri="{FF2B5EF4-FFF2-40B4-BE49-F238E27FC236}">
                <a16:creationId xmlns:a16="http://schemas.microsoft.com/office/drawing/2014/main" id="{A67A6281-F413-49A2-BD12-463205513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5293" y="-68836"/>
            <a:ext cx="818707" cy="81870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69A85C-AA04-412C-A9E8-00A2BC9044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344" y="1020819"/>
            <a:ext cx="8527311" cy="8191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Context and Question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20D76A-7431-4A51-ABBB-089C4A9A2E87}"/>
              </a:ext>
            </a:extLst>
          </p:cNvPr>
          <p:cNvSpPr txBox="1"/>
          <p:nvPr userDrawn="1"/>
        </p:nvSpPr>
        <p:spPr>
          <a:xfrm>
            <a:off x="0" y="39466"/>
            <a:ext cx="36140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Think About This</a:t>
            </a:r>
          </a:p>
        </p:txBody>
      </p:sp>
    </p:spTree>
    <p:extLst>
      <p:ext uri="{BB962C8B-B14F-4D97-AF65-F5344CB8AC3E}">
        <p14:creationId xmlns:p14="http://schemas.microsoft.com/office/powerpoint/2010/main" val="187646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89A41-524B-8A47-B8D0-773D3ACCC989}" type="datetime4">
              <a:rPr lang="en-US" smtClean="0"/>
              <a:t>March 14,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00A3F-A25D-4415-A62E-794BE543F58D}"/>
              </a:ext>
            </a:extLst>
          </p:cNvPr>
          <p:cNvSpPr txBox="1"/>
          <p:nvPr userDrawn="1"/>
        </p:nvSpPr>
        <p:spPr>
          <a:xfrm>
            <a:off x="0" y="39466"/>
            <a:ext cx="401752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On A Practical Note</a:t>
            </a:r>
          </a:p>
        </p:txBody>
      </p:sp>
      <p:pic>
        <p:nvPicPr>
          <p:cNvPr id="9" name="Graphic 8" descr="Mining Tools">
            <a:extLst>
              <a:ext uri="{FF2B5EF4-FFF2-40B4-BE49-F238E27FC236}">
                <a16:creationId xmlns:a16="http://schemas.microsoft.com/office/drawing/2014/main" id="{59BA3158-53EA-4D4E-8C0E-D4E10E2EA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7814" y="36789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C487-2E1A-574D-A454-0CEE712BE9A6}" type="datetime4">
              <a:rPr lang="en-US" smtClean="0"/>
              <a:t>March 14,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2F30-8816-0844-9A0D-B51008EEFDEB}" type="datetime4">
              <a:rPr lang="en-US" smtClean="0"/>
              <a:t>March 14,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910662-2471-4409-A85A-D7391CEE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A7D46B-7033-4BA6-A980-AE900151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6" y="1020725"/>
            <a:ext cx="4120116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2A6994-5056-4657-B6E8-CDFBAF7B5F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60" y="1020725"/>
            <a:ext cx="4120117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25" y="776176"/>
            <a:ext cx="4120116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960" y="776176"/>
            <a:ext cx="412011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2F54-376D-9B4D-ACF9-151DB58BB62E}" type="datetime4">
              <a:rPr lang="en-US" smtClean="0"/>
              <a:t>March 14,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9573DF-4902-4313-8F55-97F06B03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6B5560-FB33-4157-809F-3DACDFD3F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4925" y="1552353"/>
            <a:ext cx="4120117" cy="46889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77EF24-5463-42AE-9CB6-1DD7E4E160B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8960" y="1552353"/>
            <a:ext cx="4120117" cy="46889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87426"/>
            <a:ext cx="2949178" cy="48815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4BC5-4B32-EA41-BD8A-05BA49ACF638}" type="datetime4">
              <a:rPr lang="en-US" smtClean="0"/>
              <a:t>March 14,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5CB760-4791-471E-803B-668E7A01D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059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47BD1-D2CE-4881-8329-CE0529821AF8}"/>
              </a:ext>
            </a:extLst>
          </p:cNvPr>
          <p:cNvSpPr/>
          <p:nvPr userDrawn="1"/>
        </p:nvSpPr>
        <p:spPr>
          <a:xfrm>
            <a:off x="0" y="6584316"/>
            <a:ext cx="268605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DA3AE-031D-4520-8EA5-3C8CC6CB0110}"/>
              </a:ext>
            </a:extLst>
          </p:cNvPr>
          <p:cNvSpPr/>
          <p:nvPr userDrawn="1"/>
        </p:nvSpPr>
        <p:spPr>
          <a:xfrm>
            <a:off x="6457950" y="6584316"/>
            <a:ext cx="268605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3BC64-8BEC-4026-87D2-09FBE0DD83C5}"/>
              </a:ext>
            </a:extLst>
          </p:cNvPr>
          <p:cNvSpPr/>
          <p:nvPr userDrawn="1"/>
        </p:nvSpPr>
        <p:spPr>
          <a:xfrm>
            <a:off x="2686051" y="6583680"/>
            <a:ext cx="3771899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A297EA-6EBC-7446-B041-F4AF3773B094}" type="datetime4">
              <a:rPr lang="en-US" smtClean="0"/>
              <a:t>March 14,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Query Optimization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22162-7227-4E84-9C0F-71DCF51A4E14}"/>
              </a:ext>
            </a:extLst>
          </p:cNvPr>
          <p:cNvSpPr/>
          <p:nvPr userDrawn="1"/>
        </p:nvSpPr>
        <p:spPr>
          <a:xfrm>
            <a:off x="0" y="1"/>
            <a:ext cx="9144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34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0" r:id="rId3"/>
    <p:sldLayoutId id="2147483671" r:id="rId4"/>
    <p:sldLayoutId id="2147483662" r:id="rId5"/>
    <p:sldLayoutId id="2147483664" r:id="rId6"/>
    <p:sldLayoutId id="2147483665" r:id="rId7"/>
    <p:sldLayoutId id="2147483669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2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2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0.png"/><Relationship Id="rId2" Type="http://schemas.openxmlformats.org/officeDocument/2006/relationships/image" Target="../media/image1900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0.png"/><Relationship Id="rId2" Type="http://schemas.openxmlformats.org/officeDocument/2006/relationships/image" Target="../media/image190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0.png"/><Relationship Id="rId2" Type="http://schemas.openxmlformats.org/officeDocument/2006/relationships/image" Target="../media/image190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0.png"/><Relationship Id="rId2" Type="http://schemas.openxmlformats.org/officeDocument/2006/relationships/image" Target="../media/image19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0.png"/><Relationship Id="rId2" Type="http://schemas.openxmlformats.org/officeDocument/2006/relationships/image" Target="../media/image19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0.pn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B5EE-580C-0E40-97D8-3F02AC10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C8249A-DEDC-E240-AED7-0CD1519A2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589171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AEE160-C5E8-244A-8287-F0BB89B57B62}"/>
              </a:ext>
            </a:extLst>
          </p:cNvPr>
          <p:cNvSpPr txBox="1">
            <a:spLocks/>
          </p:cNvSpPr>
          <p:nvPr/>
        </p:nvSpPr>
        <p:spPr>
          <a:xfrm>
            <a:off x="173620" y="4015508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Query Optimization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F428C-E6A7-EF44-91C2-E23CF47DC9EE}"/>
              </a:ext>
            </a:extLst>
          </p:cNvPr>
          <p:cNvSpPr/>
          <p:nvPr/>
        </p:nvSpPr>
        <p:spPr>
          <a:xfrm>
            <a:off x="769714" y="3697204"/>
            <a:ext cx="7604567" cy="636608"/>
          </a:xfrm>
          <a:prstGeom prst="rect">
            <a:avLst/>
          </a:prstGeom>
          <a:solidFill>
            <a:srgbClr val="2D5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51151D-17CE-8C4B-A695-410D9715F73E}"/>
              </a:ext>
            </a:extLst>
          </p:cNvPr>
          <p:cNvSpPr txBox="1">
            <a:spLocks/>
          </p:cNvSpPr>
          <p:nvPr/>
        </p:nvSpPr>
        <p:spPr>
          <a:xfrm>
            <a:off x="40508" y="3256457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Introduction to Data Management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58DA06F-CE13-35F4-42BC-D340E870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6033E-D06D-3E4A-A46B-95E429EF111B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C3AA6-BD99-A88E-102F-B79360759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82EF6-DA72-E8E8-4ED5-C62EEE09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5129"/>
    </mc:Choice>
    <mc:Fallback xmlns="">
      <p:transition spd="slow" advClick="0" advTm="951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Rules: Predicate Pushdown</a:t>
            </a:r>
          </a:p>
        </p:txBody>
      </p:sp>
      <p:sp>
        <p:nvSpPr>
          <p:cNvPr id="559107" name="Text Box 3"/>
          <p:cNvSpPr txBox="1">
            <a:spLocks noChangeArrowheads="1"/>
          </p:cNvSpPr>
          <p:nvPr/>
        </p:nvSpPr>
        <p:spPr bwMode="auto">
          <a:xfrm>
            <a:off x="395255" y="5558135"/>
            <a:ext cx="1069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2993326" y="5528831"/>
            <a:ext cx="101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 err="1">
                <a:latin typeface="Arial"/>
                <a:cs typeface="Arial"/>
              </a:rPr>
              <a:t>Regist</a:t>
            </a:r>
            <a:r>
              <a:rPr lang="en-US" dirty="0">
                <a:latin typeface="Arial"/>
                <a:cs typeface="Arial"/>
              </a:rPr>
              <a:t> y</a:t>
            </a:r>
          </a:p>
        </p:txBody>
      </p:sp>
      <p:sp>
        <p:nvSpPr>
          <p:cNvPr id="559114" name="Text Box 10"/>
          <p:cNvSpPr txBox="1">
            <a:spLocks noChangeArrowheads="1"/>
          </p:cNvSpPr>
          <p:nvPr/>
        </p:nvSpPr>
        <p:spPr bwMode="auto">
          <a:xfrm>
            <a:off x="1331502" y="4068496"/>
            <a:ext cx="173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⋈</a:t>
            </a:r>
            <a:r>
              <a:rPr lang="en-US" baseline="-25000" dirty="0" err="1">
                <a:latin typeface="Arial"/>
                <a:cs typeface="Arial"/>
              </a:rPr>
              <a:t>x.UserID</a:t>
            </a:r>
            <a:r>
              <a:rPr lang="en-US" baseline="-25000" dirty="0">
                <a:latin typeface="Arial"/>
                <a:cs typeface="Arial"/>
              </a:rPr>
              <a:t> = </a:t>
            </a:r>
            <a:r>
              <a:rPr lang="en-US" baseline="-25000" dirty="0" err="1">
                <a:latin typeface="Arial"/>
                <a:cs typeface="Arial"/>
              </a:rPr>
              <a:t>y.UserID</a:t>
            </a:r>
            <a:endParaRPr lang="en-US" baseline="-25000" dirty="0">
              <a:latin typeface="Arial"/>
              <a:cs typeface="Arial"/>
            </a:endParaRPr>
          </a:p>
        </p:txBody>
      </p:sp>
      <p:sp>
        <p:nvSpPr>
          <p:cNvPr id="559118" name="Text Box 14"/>
          <p:cNvSpPr txBox="1">
            <a:spLocks noChangeArrowheads="1"/>
          </p:cNvSpPr>
          <p:nvPr/>
        </p:nvSpPr>
        <p:spPr bwMode="auto">
          <a:xfrm>
            <a:off x="1659315" y="2916264"/>
            <a:ext cx="1080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charset="0"/>
                <a:cs typeface="Arial" charset="0"/>
              </a:rPr>
              <a:t>x.job</a:t>
            </a:r>
            <a:r>
              <a:rPr lang="en-US" baseline="-25000" dirty="0">
                <a:latin typeface="Arial" charset="0"/>
                <a:cs typeface="Arial" charset="0"/>
              </a:rPr>
              <a:t>=</a:t>
            </a:r>
            <a:r>
              <a:rPr lang="ja-JP" altLang="en-US" baseline="-25000">
                <a:latin typeface="Arial" charset="0"/>
                <a:cs typeface="Arial" charset="0"/>
              </a:rPr>
              <a:t>‘</a:t>
            </a:r>
            <a:r>
              <a:rPr lang="en-US" altLang="ja-JP" baseline="-25000" dirty="0">
                <a:latin typeface="Arial" charset="0"/>
                <a:cs typeface="Arial" charset="0"/>
              </a:rPr>
              <a:t>TA</a:t>
            </a:r>
            <a:r>
              <a:rPr lang="ja-JP" altLang="en-US" baseline="-25000">
                <a:latin typeface="Arial" charset="0"/>
                <a:cs typeface="Arial" charset="0"/>
              </a:rPr>
              <a:t>’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559119" name="Text Box 15"/>
          <p:cNvSpPr txBox="1">
            <a:spLocks noChangeArrowheads="1"/>
          </p:cNvSpPr>
          <p:nvPr/>
        </p:nvSpPr>
        <p:spPr bwMode="auto">
          <a:xfrm>
            <a:off x="1589585" y="1914040"/>
            <a:ext cx="1220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x.name,y.car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C929BA-AEC5-AA4B-B33D-40001FBC01D2}"/>
              </a:ext>
            </a:extLst>
          </p:cNvPr>
          <p:cNvCxnSpPr>
            <a:stCxn id="559114" idx="3"/>
            <a:endCxn id="559108" idx="0"/>
          </p:cNvCxnSpPr>
          <p:nvPr/>
        </p:nvCxnSpPr>
        <p:spPr bwMode="auto">
          <a:xfrm>
            <a:off x="3067683" y="4253162"/>
            <a:ext cx="434757" cy="1275669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538098-4615-064D-878E-F89F18AAE564}"/>
              </a:ext>
            </a:extLst>
          </p:cNvPr>
          <p:cNvCxnSpPr>
            <a:cxnSpLocks/>
            <a:stCxn id="559114" idx="1"/>
            <a:endCxn id="559107" idx="0"/>
          </p:cNvCxnSpPr>
          <p:nvPr/>
        </p:nvCxnSpPr>
        <p:spPr bwMode="auto">
          <a:xfrm flipH="1">
            <a:off x="930018" y="4253162"/>
            <a:ext cx="401484" cy="1304973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213F3C-9ECD-1643-BAB0-44E886A41A30}"/>
              </a:ext>
            </a:extLst>
          </p:cNvPr>
          <p:cNvCxnSpPr>
            <a:cxnSpLocks/>
            <a:stCxn id="559118" idx="2"/>
            <a:endCxn id="559114" idx="0"/>
          </p:cNvCxnSpPr>
          <p:nvPr/>
        </p:nvCxnSpPr>
        <p:spPr bwMode="auto">
          <a:xfrm>
            <a:off x="2199591" y="3285596"/>
            <a:ext cx="2" cy="78290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A8523B-B979-534D-9887-13D128CA86BF}"/>
              </a:ext>
            </a:extLst>
          </p:cNvPr>
          <p:cNvCxnSpPr>
            <a:cxnSpLocks/>
            <a:stCxn id="559119" idx="2"/>
            <a:endCxn id="559118" idx="0"/>
          </p:cNvCxnSpPr>
          <p:nvPr/>
        </p:nvCxnSpPr>
        <p:spPr bwMode="auto">
          <a:xfrm flipH="1">
            <a:off x="2199591" y="2283372"/>
            <a:ext cx="1" cy="632892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970867-75F0-8E90-317D-E653331FE61B}"/>
              </a:ext>
            </a:extLst>
          </p:cNvPr>
          <p:cNvSpPr txBox="1"/>
          <p:nvPr/>
        </p:nvSpPr>
        <p:spPr>
          <a:xfrm>
            <a:off x="4007485" y="2280744"/>
            <a:ext cx="47933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x.name,y.car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x,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x.job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=‘TA’;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77B4D78-4064-EABE-086A-7DC838C8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2A58-4DF5-EE4E-9410-7AEB8FE859D6}" type="datetime4">
              <a:rPr lang="en-US" smtClean="0"/>
              <a:t>March 14, 2025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7EE8BC-8900-F3F4-E9C7-0C1650ACE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D1624-24B2-FB99-0701-55707533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6853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0" name="Triangle 19">
            <a:extLst>
              <a:ext uri="{FF2B5EF4-FFF2-40B4-BE49-F238E27FC236}">
                <a16:creationId xmlns:a16="http://schemas.microsoft.com/office/drawing/2014/main" id="{ECB05468-7326-CD95-BDDB-3709F83D8A83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PJob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B7C3A6C7-0FAF-3978-5E46-E077A75DCB72}"/>
              </a:ext>
            </a:extLst>
          </p:cNvPr>
          <p:cNvSpPr/>
          <p:nvPr/>
        </p:nvSpPr>
        <p:spPr bwMode="auto">
          <a:xfrm>
            <a:off x="6104944" y="3969990"/>
            <a:ext cx="261494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PSal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4C0E7B-8D46-20C5-5427-F90097B530A3}"/>
              </a:ext>
            </a:extLst>
          </p:cNvPr>
          <p:cNvCxnSpPr>
            <a:cxnSpLocks/>
          </p:cNvCxnSpPr>
          <p:nvPr/>
        </p:nvCxnSpPr>
        <p:spPr bwMode="auto">
          <a:xfrm flipH="1">
            <a:off x="5227446" y="4887069"/>
            <a:ext cx="1297921" cy="6929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08EB24-65FB-B68D-C24C-8A9E4DFD9FC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33887" y="4920079"/>
            <a:ext cx="338332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5C6985-75D1-2C8A-D9AF-CCF91F3AEBE8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H="1">
            <a:off x="2692641" y="4887069"/>
            <a:ext cx="4719778" cy="6755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305064A-887B-BAE4-F85F-57246D1573D6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6200" y="4920079"/>
            <a:ext cx="228600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ADA85D8-16E0-99B4-CCA1-DC0B872D93DA}"/>
              </a:ext>
            </a:extLst>
          </p:cNvPr>
          <p:cNvCxnSpPr>
            <a:cxnSpLocks/>
          </p:cNvCxnSpPr>
          <p:nvPr/>
        </p:nvCxnSpPr>
        <p:spPr bwMode="auto">
          <a:xfrm flipH="1">
            <a:off x="6493942" y="4887069"/>
            <a:ext cx="1884289" cy="6425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Payroll(job);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Payroll(salary);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73E66F-E466-9809-FE4F-3A8FF6F63D28}"/>
              </a:ext>
            </a:extLst>
          </p:cNvPr>
          <p:cNvSpPr/>
          <p:nvPr/>
        </p:nvSpPr>
        <p:spPr bwMode="auto">
          <a:xfrm>
            <a:off x="6669042" y="2441378"/>
            <a:ext cx="1537294" cy="374297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87F95726-1FE5-072C-D3CE-D190D0253207}"/>
              </a:ext>
            </a:extLst>
          </p:cNvPr>
          <p:cNvSpPr/>
          <p:nvPr/>
        </p:nvSpPr>
        <p:spPr>
          <a:xfrm>
            <a:off x="2176380" y="2821362"/>
            <a:ext cx="2387570" cy="908864"/>
          </a:xfrm>
          <a:prstGeom prst="wedgeEllipseCallout">
            <a:avLst>
              <a:gd name="adj1" fmla="val 136167"/>
              <a:gd name="adj2" fmla="val -682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Access path:</a:t>
            </a:r>
            <a:br>
              <a:rPr lang="en-US" dirty="0"/>
            </a:br>
            <a:r>
              <a:rPr lang="en-US" dirty="0"/>
              <a:t>use </a:t>
            </a:r>
            <a:r>
              <a:rPr lang="en-US" dirty="0" err="1"/>
              <a:t>Pjob</a:t>
            </a:r>
            <a:r>
              <a:rPr lang="en-US" dirty="0"/>
              <a:t> index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D06B2-2FF9-7FC3-A680-D720AE5AC688}"/>
              </a:ext>
            </a:extLst>
          </p:cNvPr>
          <p:cNvSpPr txBox="1"/>
          <p:nvPr/>
        </p:nvSpPr>
        <p:spPr>
          <a:xfrm>
            <a:off x="5965170" y="1885386"/>
            <a:ext cx="26661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salary=50000;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A5BAB-6F59-2E59-FFE0-715A9D0E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91BE-37FC-AA45-AC9E-D01EBD2B9BE7}" type="datetime4">
              <a:rPr lang="en-US" smtClean="0"/>
              <a:t>March 14,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5881012-3961-6EB3-71A5-0A4CFD28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DD4169B-8A6C-9413-BCDC-53511E82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494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0" name="Triangle 19">
            <a:extLst>
              <a:ext uri="{FF2B5EF4-FFF2-40B4-BE49-F238E27FC236}">
                <a16:creationId xmlns:a16="http://schemas.microsoft.com/office/drawing/2014/main" id="{ECB05468-7326-CD95-BDDB-3709F83D8A83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PJob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B7C3A6C7-0FAF-3978-5E46-E077A75DCB72}"/>
              </a:ext>
            </a:extLst>
          </p:cNvPr>
          <p:cNvSpPr/>
          <p:nvPr/>
        </p:nvSpPr>
        <p:spPr bwMode="auto">
          <a:xfrm>
            <a:off x="6104944" y="3969990"/>
            <a:ext cx="261494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PSal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4C0E7B-8D46-20C5-5427-F90097B530A3}"/>
              </a:ext>
            </a:extLst>
          </p:cNvPr>
          <p:cNvCxnSpPr>
            <a:cxnSpLocks/>
          </p:cNvCxnSpPr>
          <p:nvPr/>
        </p:nvCxnSpPr>
        <p:spPr bwMode="auto">
          <a:xfrm flipH="1">
            <a:off x="5227446" y="4887069"/>
            <a:ext cx="1297921" cy="6929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08EB24-65FB-B68D-C24C-8A9E4DFD9FC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33887" y="4920079"/>
            <a:ext cx="338332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5C6985-75D1-2C8A-D9AF-CCF91F3AEBE8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H="1">
            <a:off x="2692641" y="4887069"/>
            <a:ext cx="4719778" cy="6755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305064A-887B-BAE4-F85F-57246D1573D6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6200" y="4920079"/>
            <a:ext cx="228600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ADA85D8-16E0-99B4-CCA1-DC0B872D93DA}"/>
              </a:ext>
            </a:extLst>
          </p:cNvPr>
          <p:cNvCxnSpPr>
            <a:cxnSpLocks/>
          </p:cNvCxnSpPr>
          <p:nvPr/>
        </p:nvCxnSpPr>
        <p:spPr bwMode="auto">
          <a:xfrm flipH="1">
            <a:off x="6493942" y="4887069"/>
            <a:ext cx="1884289" cy="6425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Payroll(job);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Payroll(salary);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CB494-4C2A-420A-7694-30EF7D19ADA3}"/>
              </a:ext>
            </a:extLst>
          </p:cNvPr>
          <p:cNvSpPr txBox="1"/>
          <p:nvPr/>
        </p:nvSpPr>
        <p:spPr>
          <a:xfrm>
            <a:off x="5965170" y="1885386"/>
            <a:ext cx="26661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salary=50000;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73E66F-E466-9809-FE4F-3A8FF6F63D28}"/>
              </a:ext>
            </a:extLst>
          </p:cNvPr>
          <p:cNvSpPr/>
          <p:nvPr/>
        </p:nvSpPr>
        <p:spPr bwMode="auto">
          <a:xfrm>
            <a:off x="6669042" y="2441378"/>
            <a:ext cx="1537294" cy="374297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749A59-458E-EE7E-923E-EB17A7CEF01F}"/>
              </a:ext>
            </a:extLst>
          </p:cNvPr>
          <p:cNvSpPr/>
          <p:nvPr/>
        </p:nvSpPr>
        <p:spPr bwMode="auto">
          <a:xfrm>
            <a:off x="3975972" y="3773686"/>
            <a:ext cx="1537294" cy="987921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6B2BDA-F899-1831-34A2-24728B8E339A}"/>
              </a:ext>
            </a:extLst>
          </p:cNvPr>
          <p:cNvSpPr/>
          <p:nvPr/>
        </p:nvSpPr>
        <p:spPr bwMode="auto">
          <a:xfrm>
            <a:off x="2379905" y="5564058"/>
            <a:ext cx="504084" cy="528042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D08558-C5A6-77D9-84B7-DEBD73FB0026}"/>
              </a:ext>
            </a:extLst>
          </p:cNvPr>
          <p:cNvSpPr/>
          <p:nvPr/>
        </p:nvSpPr>
        <p:spPr bwMode="auto">
          <a:xfrm>
            <a:off x="5781079" y="5527179"/>
            <a:ext cx="504084" cy="528042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6D96BD-6D00-2419-D1FA-A19B69148EF0}"/>
              </a:ext>
            </a:extLst>
          </p:cNvPr>
          <p:cNvSpPr/>
          <p:nvPr/>
        </p:nvSpPr>
        <p:spPr bwMode="auto">
          <a:xfrm>
            <a:off x="7444498" y="5569541"/>
            <a:ext cx="504084" cy="528042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BA1B345-6E96-4301-30FF-F23EDEB1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B4A37-AC64-2D41-9A1C-AD93F11FEA9E}" type="datetime4">
              <a:rPr lang="en-US" smtClean="0"/>
              <a:t>March 14, 2025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F1300443-B317-B0AF-6B20-4AB82292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EB603B2-6D26-EC25-E0ED-C18863D9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101</a:t>
            </a:fld>
            <a:endParaRPr lang="en-US"/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5A3D919F-50F3-C12A-7CD8-243D7C9B4ACC}"/>
              </a:ext>
            </a:extLst>
          </p:cNvPr>
          <p:cNvSpPr/>
          <p:nvPr/>
        </p:nvSpPr>
        <p:spPr>
          <a:xfrm>
            <a:off x="2176380" y="2821362"/>
            <a:ext cx="2387570" cy="908864"/>
          </a:xfrm>
          <a:prstGeom prst="wedgeEllipseCallout">
            <a:avLst>
              <a:gd name="adj1" fmla="val 136167"/>
              <a:gd name="adj2" fmla="val -682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Access path:</a:t>
            </a:r>
            <a:br>
              <a:rPr lang="en-US" dirty="0"/>
            </a:br>
            <a:r>
              <a:rPr lang="en-US" dirty="0"/>
              <a:t>use </a:t>
            </a:r>
            <a:r>
              <a:rPr lang="en-US" dirty="0" err="1"/>
              <a:t>Pjob</a:t>
            </a:r>
            <a:r>
              <a:rPr lang="en-US" dirty="0"/>
              <a:t> index</a:t>
            </a:r>
          </a:p>
        </p:txBody>
      </p:sp>
    </p:spTree>
    <p:extLst>
      <p:ext uri="{BB962C8B-B14F-4D97-AF65-F5344CB8AC3E}">
        <p14:creationId xmlns:p14="http://schemas.microsoft.com/office/powerpoint/2010/main" val="41100404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0" name="Triangle 19">
            <a:extLst>
              <a:ext uri="{FF2B5EF4-FFF2-40B4-BE49-F238E27FC236}">
                <a16:creationId xmlns:a16="http://schemas.microsoft.com/office/drawing/2014/main" id="{ECB05468-7326-CD95-BDDB-3709F83D8A83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PJob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B7C3A6C7-0FAF-3978-5E46-E077A75DCB72}"/>
              </a:ext>
            </a:extLst>
          </p:cNvPr>
          <p:cNvSpPr/>
          <p:nvPr/>
        </p:nvSpPr>
        <p:spPr bwMode="auto">
          <a:xfrm>
            <a:off x="6104944" y="3969990"/>
            <a:ext cx="261494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PSal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4C0E7B-8D46-20C5-5427-F90097B530A3}"/>
              </a:ext>
            </a:extLst>
          </p:cNvPr>
          <p:cNvCxnSpPr>
            <a:cxnSpLocks/>
          </p:cNvCxnSpPr>
          <p:nvPr/>
        </p:nvCxnSpPr>
        <p:spPr bwMode="auto">
          <a:xfrm flipH="1">
            <a:off x="5227446" y="4887069"/>
            <a:ext cx="1297921" cy="6929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08EB24-65FB-B68D-C24C-8A9E4DFD9FC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33887" y="4920079"/>
            <a:ext cx="338332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5C6985-75D1-2C8A-D9AF-CCF91F3AEBE8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H="1">
            <a:off x="2692641" y="4887069"/>
            <a:ext cx="4719778" cy="6755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305064A-887B-BAE4-F85F-57246D1573D6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6200" y="4920079"/>
            <a:ext cx="228600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ADA85D8-16E0-99B4-CCA1-DC0B872D93DA}"/>
              </a:ext>
            </a:extLst>
          </p:cNvPr>
          <p:cNvCxnSpPr>
            <a:cxnSpLocks/>
          </p:cNvCxnSpPr>
          <p:nvPr/>
        </p:nvCxnSpPr>
        <p:spPr bwMode="auto">
          <a:xfrm flipH="1">
            <a:off x="6493942" y="4887069"/>
            <a:ext cx="1884289" cy="6425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Payroll(job);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Payroll(salary);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CB494-4C2A-420A-7694-30EF7D19ADA3}"/>
              </a:ext>
            </a:extLst>
          </p:cNvPr>
          <p:cNvSpPr txBox="1"/>
          <p:nvPr/>
        </p:nvSpPr>
        <p:spPr>
          <a:xfrm>
            <a:off x="5965170" y="1885386"/>
            <a:ext cx="26661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salary=50000;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73E66F-E466-9809-FE4F-3A8FF6F63D28}"/>
              </a:ext>
            </a:extLst>
          </p:cNvPr>
          <p:cNvSpPr/>
          <p:nvPr/>
        </p:nvSpPr>
        <p:spPr bwMode="auto">
          <a:xfrm>
            <a:off x="6669042" y="2441378"/>
            <a:ext cx="1537294" cy="374297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749A59-458E-EE7E-923E-EB17A7CEF01F}"/>
              </a:ext>
            </a:extLst>
          </p:cNvPr>
          <p:cNvSpPr/>
          <p:nvPr/>
        </p:nvSpPr>
        <p:spPr bwMode="auto">
          <a:xfrm>
            <a:off x="3975972" y="3773686"/>
            <a:ext cx="1537294" cy="987921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6B2BDA-F899-1831-34A2-24728B8E339A}"/>
              </a:ext>
            </a:extLst>
          </p:cNvPr>
          <p:cNvSpPr/>
          <p:nvPr/>
        </p:nvSpPr>
        <p:spPr bwMode="auto">
          <a:xfrm>
            <a:off x="2379905" y="5564058"/>
            <a:ext cx="504084" cy="528042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D08558-C5A6-77D9-84B7-DEBD73FB0026}"/>
              </a:ext>
            </a:extLst>
          </p:cNvPr>
          <p:cNvSpPr/>
          <p:nvPr/>
        </p:nvSpPr>
        <p:spPr bwMode="auto">
          <a:xfrm>
            <a:off x="5781079" y="5527179"/>
            <a:ext cx="504084" cy="528042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6D96BD-6D00-2419-D1FA-A19B69148EF0}"/>
              </a:ext>
            </a:extLst>
          </p:cNvPr>
          <p:cNvSpPr/>
          <p:nvPr/>
        </p:nvSpPr>
        <p:spPr bwMode="auto">
          <a:xfrm>
            <a:off x="7444498" y="5569541"/>
            <a:ext cx="504084" cy="528042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6587E75C-8B69-247D-B7AB-A19981BE7512}"/>
              </a:ext>
            </a:extLst>
          </p:cNvPr>
          <p:cNvSpPr/>
          <p:nvPr/>
        </p:nvSpPr>
        <p:spPr>
          <a:xfrm>
            <a:off x="-139231" y="3600934"/>
            <a:ext cx="2459702" cy="1298377"/>
          </a:xfrm>
          <a:prstGeom prst="wedgeEllipseCallout">
            <a:avLst>
              <a:gd name="adj1" fmla="val 64389"/>
              <a:gd name="adj2" fmla="val 10025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Must still check</a:t>
            </a:r>
            <a:br>
              <a:rPr lang="en-US" dirty="0"/>
            </a:br>
            <a:r>
              <a:rPr lang="en-US" dirty="0"/>
              <a:t>salary=50000</a:t>
            </a:r>
            <a:br>
              <a:rPr lang="en-US" dirty="0"/>
            </a:br>
            <a:r>
              <a:rPr lang="en-US" dirty="0"/>
              <a:t>for each tuple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0942768-2CDD-ADDF-61D1-66E41443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5D889-A413-1144-8A73-45E3C9DA5A83}" type="datetime4">
              <a:rPr lang="en-US" smtClean="0"/>
              <a:t>March 14, 2025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12AC9B39-D7B1-72CF-963D-57CD035D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FBCCC768-8207-7C80-40CB-82DBA8DC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102</a:t>
            </a:fld>
            <a:endParaRPr lang="en-US"/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27226CAA-CFD4-99E2-A1C8-C756995DC2B1}"/>
              </a:ext>
            </a:extLst>
          </p:cNvPr>
          <p:cNvSpPr/>
          <p:nvPr/>
        </p:nvSpPr>
        <p:spPr>
          <a:xfrm>
            <a:off x="2176380" y="2821362"/>
            <a:ext cx="2387570" cy="908864"/>
          </a:xfrm>
          <a:prstGeom prst="wedgeEllipseCallout">
            <a:avLst>
              <a:gd name="adj1" fmla="val 136167"/>
              <a:gd name="adj2" fmla="val -682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Access path:</a:t>
            </a:r>
            <a:br>
              <a:rPr lang="en-US" dirty="0"/>
            </a:br>
            <a:r>
              <a:rPr lang="en-US" dirty="0"/>
              <a:t>use </a:t>
            </a:r>
            <a:r>
              <a:rPr lang="en-US" dirty="0" err="1"/>
              <a:t>Pjob</a:t>
            </a:r>
            <a:r>
              <a:rPr lang="en-US" dirty="0"/>
              <a:t> index</a:t>
            </a:r>
          </a:p>
        </p:txBody>
      </p:sp>
    </p:spTree>
    <p:extLst>
      <p:ext uri="{BB962C8B-B14F-4D97-AF65-F5344CB8AC3E}">
        <p14:creationId xmlns:p14="http://schemas.microsoft.com/office/powerpoint/2010/main" val="26872523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0" name="Triangle 19">
            <a:extLst>
              <a:ext uri="{FF2B5EF4-FFF2-40B4-BE49-F238E27FC236}">
                <a16:creationId xmlns:a16="http://schemas.microsoft.com/office/drawing/2014/main" id="{ECB05468-7326-CD95-BDDB-3709F83D8A83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PJob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B7C3A6C7-0FAF-3978-5E46-E077A75DCB72}"/>
              </a:ext>
            </a:extLst>
          </p:cNvPr>
          <p:cNvSpPr/>
          <p:nvPr/>
        </p:nvSpPr>
        <p:spPr bwMode="auto">
          <a:xfrm>
            <a:off x="6104944" y="3969990"/>
            <a:ext cx="261494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PSal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4C0E7B-8D46-20C5-5427-F90097B530A3}"/>
              </a:ext>
            </a:extLst>
          </p:cNvPr>
          <p:cNvCxnSpPr>
            <a:cxnSpLocks/>
          </p:cNvCxnSpPr>
          <p:nvPr/>
        </p:nvCxnSpPr>
        <p:spPr bwMode="auto">
          <a:xfrm flipH="1">
            <a:off x="5227446" y="4887069"/>
            <a:ext cx="1297921" cy="6929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08EB24-65FB-B68D-C24C-8A9E4DFD9FC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33887" y="4920079"/>
            <a:ext cx="338332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5C6985-75D1-2C8A-D9AF-CCF91F3AEBE8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H="1">
            <a:off x="2692641" y="4887069"/>
            <a:ext cx="4719778" cy="6755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305064A-887B-BAE4-F85F-57246D1573D6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6200" y="4920079"/>
            <a:ext cx="228600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ADA85D8-16E0-99B4-CCA1-DC0B872D93DA}"/>
              </a:ext>
            </a:extLst>
          </p:cNvPr>
          <p:cNvCxnSpPr>
            <a:cxnSpLocks/>
          </p:cNvCxnSpPr>
          <p:nvPr/>
        </p:nvCxnSpPr>
        <p:spPr bwMode="auto">
          <a:xfrm flipH="1">
            <a:off x="6493942" y="4887069"/>
            <a:ext cx="1884289" cy="6425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Payroll(job);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Payroll(salary);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73E66F-E466-9809-FE4F-3A8FF6F63D28}"/>
              </a:ext>
            </a:extLst>
          </p:cNvPr>
          <p:cNvSpPr/>
          <p:nvPr/>
        </p:nvSpPr>
        <p:spPr bwMode="auto">
          <a:xfrm>
            <a:off x="6592658" y="2710769"/>
            <a:ext cx="2263230" cy="41383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276135-31CA-576F-FAF0-403F23F57245}"/>
              </a:ext>
            </a:extLst>
          </p:cNvPr>
          <p:cNvSpPr txBox="1"/>
          <p:nvPr/>
        </p:nvSpPr>
        <p:spPr>
          <a:xfrm>
            <a:off x="5965170" y="1885386"/>
            <a:ext cx="26661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salary=50000;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63855A50-DAFA-99A6-8164-23E2CABA02D6}"/>
              </a:ext>
            </a:extLst>
          </p:cNvPr>
          <p:cNvSpPr/>
          <p:nvPr/>
        </p:nvSpPr>
        <p:spPr>
          <a:xfrm>
            <a:off x="3563121" y="2763344"/>
            <a:ext cx="2369537" cy="908864"/>
          </a:xfrm>
          <a:prstGeom prst="wedgeEllipseCallout">
            <a:avLst>
              <a:gd name="adj1" fmla="val 80500"/>
              <a:gd name="adj2" fmla="val -22925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err="1"/>
              <a:t>Acces</a:t>
            </a:r>
            <a:r>
              <a:rPr lang="en-US" dirty="0"/>
              <a:t> path:</a:t>
            </a:r>
          </a:p>
          <a:p>
            <a:pPr algn="ctr"/>
            <a:r>
              <a:rPr lang="en-US" dirty="0"/>
              <a:t>use </a:t>
            </a:r>
            <a:r>
              <a:rPr lang="en-US" dirty="0" err="1"/>
              <a:t>Psal</a:t>
            </a:r>
            <a:r>
              <a:rPr lang="en-US" dirty="0"/>
              <a:t> index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49D9D-341A-7602-8416-643D0DB8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D2956-DCAB-BB47-BBD1-3144E2722843}" type="datetime4">
              <a:rPr lang="en-US" smtClean="0"/>
              <a:t>March 14,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6D53810-64F4-244C-53EF-32889118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0E032E2-F862-38D3-898E-F4A9A912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266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0" name="Triangle 19">
            <a:extLst>
              <a:ext uri="{FF2B5EF4-FFF2-40B4-BE49-F238E27FC236}">
                <a16:creationId xmlns:a16="http://schemas.microsoft.com/office/drawing/2014/main" id="{ECB05468-7326-CD95-BDDB-3709F83D8A83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PJob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B7C3A6C7-0FAF-3978-5E46-E077A75DCB72}"/>
              </a:ext>
            </a:extLst>
          </p:cNvPr>
          <p:cNvSpPr/>
          <p:nvPr/>
        </p:nvSpPr>
        <p:spPr bwMode="auto">
          <a:xfrm>
            <a:off x="6104944" y="3969990"/>
            <a:ext cx="261494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PSal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4C0E7B-8D46-20C5-5427-F90097B530A3}"/>
              </a:ext>
            </a:extLst>
          </p:cNvPr>
          <p:cNvCxnSpPr>
            <a:cxnSpLocks/>
          </p:cNvCxnSpPr>
          <p:nvPr/>
        </p:nvCxnSpPr>
        <p:spPr bwMode="auto">
          <a:xfrm flipH="1">
            <a:off x="5227446" y="4887069"/>
            <a:ext cx="1297921" cy="6929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08EB24-65FB-B68D-C24C-8A9E4DFD9FC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33887" y="4920079"/>
            <a:ext cx="338332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5C6985-75D1-2C8A-D9AF-CCF91F3AEBE8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H="1">
            <a:off x="2692641" y="4887069"/>
            <a:ext cx="4719778" cy="6755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305064A-887B-BAE4-F85F-57246D1573D6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6200" y="4920079"/>
            <a:ext cx="228600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ADA85D8-16E0-99B4-CCA1-DC0B872D93DA}"/>
              </a:ext>
            </a:extLst>
          </p:cNvPr>
          <p:cNvCxnSpPr>
            <a:cxnSpLocks/>
          </p:cNvCxnSpPr>
          <p:nvPr/>
        </p:nvCxnSpPr>
        <p:spPr bwMode="auto">
          <a:xfrm flipH="1">
            <a:off x="6493942" y="4887069"/>
            <a:ext cx="1884289" cy="6425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Payroll(job);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Payroll(salary);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73E66F-E466-9809-FE4F-3A8FF6F63D28}"/>
              </a:ext>
            </a:extLst>
          </p:cNvPr>
          <p:cNvSpPr/>
          <p:nvPr/>
        </p:nvSpPr>
        <p:spPr bwMode="auto">
          <a:xfrm>
            <a:off x="6592658" y="2710769"/>
            <a:ext cx="2263230" cy="41383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749A59-458E-EE7E-923E-EB17A7CEF01F}"/>
              </a:ext>
            </a:extLst>
          </p:cNvPr>
          <p:cNvSpPr/>
          <p:nvPr/>
        </p:nvSpPr>
        <p:spPr bwMode="auto">
          <a:xfrm>
            <a:off x="6681338" y="3991796"/>
            <a:ext cx="1537294" cy="98792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6B2BDA-F899-1831-34A2-24728B8E339A}"/>
              </a:ext>
            </a:extLst>
          </p:cNvPr>
          <p:cNvSpPr/>
          <p:nvPr/>
        </p:nvSpPr>
        <p:spPr bwMode="auto">
          <a:xfrm>
            <a:off x="2012857" y="5527179"/>
            <a:ext cx="504084" cy="52804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04F60C-8410-5770-ED6F-CD2025DE36B2}"/>
              </a:ext>
            </a:extLst>
          </p:cNvPr>
          <p:cNvSpPr/>
          <p:nvPr/>
        </p:nvSpPr>
        <p:spPr bwMode="auto">
          <a:xfrm>
            <a:off x="4527790" y="5540778"/>
            <a:ext cx="504084" cy="52804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71991-DDE2-1581-5963-16DD65C5AF65}"/>
              </a:ext>
            </a:extLst>
          </p:cNvPr>
          <p:cNvSpPr txBox="1"/>
          <p:nvPr/>
        </p:nvSpPr>
        <p:spPr>
          <a:xfrm>
            <a:off x="5965170" y="1885386"/>
            <a:ext cx="26661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salary=50000;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79834444-9720-9374-49C4-4C546828E391}"/>
              </a:ext>
            </a:extLst>
          </p:cNvPr>
          <p:cNvSpPr/>
          <p:nvPr/>
        </p:nvSpPr>
        <p:spPr>
          <a:xfrm>
            <a:off x="-29048" y="5579976"/>
            <a:ext cx="1900679" cy="908864"/>
          </a:xfrm>
          <a:prstGeom prst="wedgeEllipseCallout">
            <a:avLst>
              <a:gd name="adj1" fmla="val 72086"/>
              <a:gd name="adj2" fmla="val -3187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Must check</a:t>
            </a:r>
            <a:br>
              <a:rPr lang="en-US" dirty="0"/>
            </a:br>
            <a:r>
              <a:rPr lang="en-US" dirty="0"/>
              <a:t>job=‘TA’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B3FDF3-6664-8A08-EEF4-1F134271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8294-EA61-0540-B984-750C08AEBB31}" type="datetime4">
              <a:rPr lang="en-US" smtClean="0"/>
              <a:t>March 14, 2025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D76F2C82-CB77-7646-1078-A0FF0156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E7041C5E-A079-6E75-C5E6-C52AE1A8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104</a:t>
            </a:fld>
            <a:endParaRPr lang="en-US"/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009C9B1E-A608-23BC-1D8A-4AB2210BE8BD}"/>
              </a:ext>
            </a:extLst>
          </p:cNvPr>
          <p:cNvSpPr/>
          <p:nvPr/>
        </p:nvSpPr>
        <p:spPr>
          <a:xfrm>
            <a:off x="3563121" y="2763344"/>
            <a:ext cx="2369537" cy="908864"/>
          </a:xfrm>
          <a:prstGeom prst="wedgeEllipseCallout">
            <a:avLst>
              <a:gd name="adj1" fmla="val 80500"/>
              <a:gd name="adj2" fmla="val -22925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err="1"/>
              <a:t>Acces</a:t>
            </a:r>
            <a:r>
              <a:rPr lang="en-US" dirty="0"/>
              <a:t> path:</a:t>
            </a:r>
          </a:p>
          <a:p>
            <a:pPr algn="ctr"/>
            <a:r>
              <a:rPr lang="en-US" dirty="0"/>
              <a:t>use </a:t>
            </a:r>
            <a:r>
              <a:rPr lang="en-US" dirty="0" err="1"/>
              <a:t>Psal</a:t>
            </a:r>
            <a:r>
              <a:rPr lang="en-US" dirty="0"/>
              <a:t> index</a:t>
            </a:r>
          </a:p>
        </p:txBody>
      </p:sp>
    </p:spTree>
    <p:extLst>
      <p:ext uri="{BB962C8B-B14F-4D97-AF65-F5344CB8AC3E}">
        <p14:creationId xmlns:p14="http://schemas.microsoft.com/office/powerpoint/2010/main" val="13439043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8A15-5923-4AF7-ADB6-D81CDA88A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Multi-attribute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7A11A-3B2B-BF48-8659-A026E8697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 index can be on multiple attributes: A, B, C, …</a:t>
            </a:r>
          </a:p>
          <a:p>
            <a:pPr lvl="1"/>
            <a:r>
              <a:rPr lang="en-US" dirty="0"/>
              <a:t>Create index on R(B,A)</a:t>
            </a:r>
          </a:p>
          <a:p>
            <a:pPr lvl="1"/>
            <a:r>
              <a:rPr lang="en-US" dirty="0"/>
              <a:t>Create index on R(A,B,C)</a:t>
            </a:r>
          </a:p>
          <a:p>
            <a:pPr lvl="1"/>
            <a:r>
              <a:rPr lang="en-US" dirty="0"/>
              <a:t>Create index on R(C,A,B)</a:t>
            </a:r>
          </a:p>
          <a:p>
            <a:endParaRPr lang="en-US" dirty="0"/>
          </a:p>
          <a:p>
            <a:r>
              <a:rPr lang="en-US" dirty="0"/>
              <a:t>Values are concatenated, then sorted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Attribute order matters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0E524-796D-5890-26FE-2A8ED762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574F-43C7-FF4C-BC73-B20F5311928C}" type="datetime4">
              <a:rPr lang="en-US" smtClean="0"/>
              <a:t>March 14,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CF0EA-9C38-5695-B7D6-73295DF1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CBDF1B-5543-9B63-0CAC-7376CC76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0802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Multi-attribute Index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JS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5611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JS on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CB494-4C2A-420A-7694-30EF7D19ADA3}"/>
              </a:ext>
            </a:extLst>
          </p:cNvPr>
          <p:cNvSpPr txBox="1"/>
          <p:nvPr/>
        </p:nvSpPr>
        <p:spPr>
          <a:xfrm>
            <a:off x="5714194" y="2598896"/>
            <a:ext cx="29418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salary=‘50000’;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90CA0-BDB1-000C-7EBA-17715D0B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13BB-265C-3147-9865-F1D3741D0165}" type="datetime4">
              <a:rPr lang="en-US" smtClean="0"/>
              <a:t>March 14,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17C1531-8A1C-BF90-ED3F-09E9D126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B98B49-8488-0621-8AF2-820411CE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7568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Multi-attribute Index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JS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5611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JS on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CB494-4C2A-420A-7694-30EF7D19ADA3}"/>
              </a:ext>
            </a:extLst>
          </p:cNvPr>
          <p:cNvSpPr txBox="1"/>
          <p:nvPr/>
        </p:nvSpPr>
        <p:spPr>
          <a:xfrm>
            <a:off x="5714194" y="2598896"/>
            <a:ext cx="29418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salary=‘50000’;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BEFCEF-569A-D4C7-14B5-98CE914197B0}"/>
              </a:ext>
            </a:extLst>
          </p:cNvPr>
          <p:cNvSpPr/>
          <p:nvPr/>
        </p:nvSpPr>
        <p:spPr bwMode="auto">
          <a:xfrm>
            <a:off x="6317953" y="3039904"/>
            <a:ext cx="2534734" cy="987921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CE576-C51E-71C0-F375-9008DBD8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EB53-4FC7-FD4A-A11B-84EB0ED725D8}" type="datetime4">
              <a:rPr lang="en-US" smtClean="0"/>
              <a:t>March 14,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59FB081-097A-2075-6C57-0B2F9589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F896A59-9BCF-063D-0DED-D03545A15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5659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Multi-attribute Index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JS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5611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JS on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CB494-4C2A-420A-7694-30EF7D19ADA3}"/>
              </a:ext>
            </a:extLst>
          </p:cNvPr>
          <p:cNvSpPr txBox="1"/>
          <p:nvPr/>
        </p:nvSpPr>
        <p:spPr>
          <a:xfrm>
            <a:off x="5714194" y="2598896"/>
            <a:ext cx="29418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salary=‘50000’;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BFB01A-C200-8902-43EA-65A94F8F1F5F}"/>
              </a:ext>
            </a:extLst>
          </p:cNvPr>
          <p:cNvSpPr/>
          <p:nvPr/>
        </p:nvSpPr>
        <p:spPr bwMode="auto">
          <a:xfrm>
            <a:off x="6317953" y="3039904"/>
            <a:ext cx="2534734" cy="987921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202E84-F740-1329-55D9-B03DCAC93995}"/>
              </a:ext>
            </a:extLst>
          </p:cNvPr>
          <p:cNvSpPr/>
          <p:nvPr/>
        </p:nvSpPr>
        <p:spPr bwMode="auto">
          <a:xfrm>
            <a:off x="3297803" y="5534948"/>
            <a:ext cx="490165" cy="548789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6F4209-8EAF-711C-58F0-1AAA816028C0}"/>
              </a:ext>
            </a:extLst>
          </p:cNvPr>
          <p:cNvSpPr/>
          <p:nvPr/>
        </p:nvSpPr>
        <p:spPr bwMode="auto">
          <a:xfrm>
            <a:off x="6214770" y="5516805"/>
            <a:ext cx="490165" cy="548789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EDB95DE4-12F1-F926-FD02-7F542D55BD92}"/>
              </a:ext>
            </a:extLst>
          </p:cNvPr>
          <p:cNvSpPr/>
          <p:nvPr/>
        </p:nvSpPr>
        <p:spPr>
          <a:xfrm>
            <a:off x="1585283" y="3039904"/>
            <a:ext cx="2153141" cy="1298377"/>
          </a:xfrm>
          <a:prstGeom prst="wedgeEllipseCallout">
            <a:avLst>
              <a:gd name="adj1" fmla="val 30655"/>
              <a:gd name="adj2" fmla="val 141029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Each tuple</a:t>
            </a:r>
            <a:br>
              <a:rPr lang="en-US" dirty="0"/>
            </a:br>
            <a:r>
              <a:rPr lang="en-US" dirty="0"/>
              <a:t>satisfies both</a:t>
            </a:r>
            <a:br>
              <a:rPr lang="en-US" dirty="0"/>
            </a:br>
            <a:r>
              <a:rPr lang="en-US" dirty="0"/>
              <a:t>conditions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CEDC32C-4EE6-584E-2108-E140F122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3413-684A-944F-B30C-49118E3CF915}" type="datetime4">
              <a:rPr lang="en-US" smtClean="0"/>
              <a:t>March 14,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F755F40-EEC0-2F36-F260-5503F8B05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A7C051C-9840-D6DF-42D8-E6A19CC3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135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76B5E-E707-5837-7C80-7DD023193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3A07B-0A00-C554-8B0C-352B2250D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Multi-attribute Index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4DFFAE2-B3DB-7EF1-DE31-15D1EC049213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E77ACA5-9E42-3909-FFBA-51BDC9E9B0B8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746EA25-6559-002F-6694-C62D2FA21605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119A4F8-AA77-6D76-FA82-B1FB04A923D3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4D5BD33-55C6-2F21-B5D9-68EDC7D5ECB4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1" name="Triangle 20">
            <a:extLst>
              <a:ext uri="{FF2B5EF4-FFF2-40B4-BE49-F238E27FC236}">
                <a16:creationId xmlns:a16="http://schemas.microsoft.com/office/drawing/2014/main" id="{C40E23DE-73C6-EFB3-05DD-4D53098F374A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JS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193BE22-E679-E03F-239C-D98A34D3C736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0F2FC72-5750-B6C0-8818-A83F5D6C87D1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B4F67CA-8A43-A821-CE03-97CADC04E417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4ACF0BC-4158-B460-4C68-065F93BFB790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29EBF3E-CF50-A913-A985-42A00230F975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F1F880A-18BD-716B-535F-97AA84134511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9B3A2-EDC8-AC12-BEA6-F6B9E358C02E}"/>
              </a:ext>
            </a:extLst>
          </p:cNvPr>
          <p:cNvSpPr txBox="1"/>
          <p:nvPr/>
        </p:nvSpPr>
        <p:spPr>
          <a:xfrm>
            <a:off x="0" y="1889817"/>
            <a:ext cx="55611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JS on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93EAD-06A4-D470-1990-B2D590B0B60A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30F5E0-E68A-C0B9-CE21-DF1718262A80}"/>
              </a:ext>
            </a:extLst>
          </p:cNvPr>
          <p:cNvSpPr txBox="1"/>
          <p:nvPr/>
        </p:nvSpPr>
        <p:spPr>
          <a:xfrm>
            <a:off x="5714194" y="2598896"/>
            <a:ext cx="22525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job=‘TA’;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56BF39D-222D-0367-0D37-1C1E5D070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1C75-6ACD-DB4D-938E-B5D1E498DA64}" type="datetime4">
              <a:rPr lang="en-US" smtClean="0"/>
              <a:t>March 14,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F93E33A-BFB7-B16F-AE83-AB423C7E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E8974E6-2041-3C10-3BBD-4F1682CE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109</a:t>
            </a:fld>
            <a:endParaRPr lang="en-US"/>
          </a:p>
        </p:txBody>
      </p:sp>
      <p:sp>
        <p:nvSpPr>
          <p:cNvPr id="22" name="Oval Callout 21">
            <a:extLst>
              <a:ext uri="{FF2B5EF4-FFF2-40B4-BE49-F238E27FC236}">
                <a16:creationId xmlns:a16="http://schemas.microsoft.com/office/drawing/2014/main" id="{9F8C5376-2971-760E-CE12-2B355315BC2B}"/>
              </a:ext>
            </a:extLst>
          </p:cNvPr>
          <p:cNvSpPr/>
          <p:nvPr/>
        </p:nvSpPr>
        <p:spPr>
          <a:xfrm>
            <a:off x="6540034" y="1576772"/>
            <a:ext cx="2603966" cy="995422"/>
          </a:xfrm>
          <a:prstGeom prst="wedgeEllipseCallout">
            <a:avLst>
              <a:gd name="adj1" fmla="val -31520"/>
              <a:gd name="adj2" fmla="val 6050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Can we still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</a:rPr>
              <a:t>use the index?</a:t>
            </a:r>
          </a:p>
        </p:txBody>
      </p:sp>
    </p:spTree>
    <p:extLst>
      <p:ext uri="{BB962C8B-B14F-4D97-AF65-F5344CB8AC3E}">
        <p14:creationId xmlns:p14="http://schemas.microsoft.com/office/powerpoint/2010/main" val="273826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Rules: Predicate Pushdown</a:t>
            </a:r>
          </a:p>
        </p:txBody>
      </p:sp>
      <p:sp>
        <p:nvSpPr>
          <p:cNvPr id="559107" name="Text Box 3"/>
          <p:cNvSpPr txBox="1">
            <a:spLocks noChangeArrowheads="1"/>
          </p:cNvSpPr>
          <p:nvPr/>
        </p:nvSpPr>
        <p:spPr bwMode="auto">
          <a:xfrm>
            <a:off x="395255" y="5558135"/>
            <a:ext cx="1069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2993326" y="5528831"/>
            <a:ext cx="101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 err="1">
                <a:latin typeface="Arial"/>
                <a:cs typeface="Arial"/>
              </a:rPr>
              <a:t>Regist</a:t>
            </a:r>
            <a:r>
              <a:rPr lang="en-US" dirty="0">
                <a:latin typeface="Arial"/>
                <a:cs typeface="Arial"/>
              </a:rPr>
              <a:t> y</a:t>
            </a:r>
          </a:p>
        </p:txBody>
      </p:sp>
      <p:sp>
        <p:nvSpPr>
          <p:cNvPr id="559114" name="Text Box 10"/>
          <p:cNvSpPr txBox="1">
            <a:spLocks noChangeArrowheads="1"/>
          </p:cNvSpPr>
          <p:nvPr/>
        </p:nvSpPr>
        <p:spPr bwMode="auto">
          <a:xfrm>
            <a:off x="1331502" y="4068496"/>
            <a:ext cx="173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⋈</a:t>
            </a:r>
            <a:r>
              <a:rPr lang="en-US" baseline="-25000" dirty="0" err="1">
                <a:latin typeface="Arial"/>
                <a:cs typeface="Arial"/>
              </a:rPr>
              <a:t>x.UserID</a:t>
            </a:r>
            <a:r>
              <a:rPr lang="en-US" baseline="-25000" dirty="0">
                <a:latin typeface="Arial"/>
                <a:cs typeface="Arial"/>
              </a:rPr>
              <a:t> = </a:t>
            </a:r>
            <a:r>
              <a:rPr lang="en-US" baseline="-25000" dirty="0" err="1">
                <a:latin typeface="Arial"/>
                <a:cs typeface="Arial"/>
              </a:rPr>
              <a:t>y.UserID</a:t>
            </a:r>
            <a:endParaRPr lang="en-US" baseline="-25000" dirty="0">
              <a:latin typeface="Arial"/>
              <a:cs typeface="Arial"/>
            </a:endParaRPr>
          </a:p>
        </p:txBody>
      </p:sp>
      <p:sp>
        <p:nvSpPr>
          <p:cNvPr id="559118" name="Text Box 14"/>
          <p:cNvSpPr txBox="1">
            <a:spLocks noChangeArrowheads="1"/>
          </p:cNvSpPr>
          <p:nvPr/>
        </p:nvSpPr>
        <p:spPr bwMode="auto">
          <a:xfrm>
            <a:off x="1659315" y="2916264"/>
            <a:ext cx="1080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charset="0"/>
                <a:cs typeface="Arial" charset="0"/>
              </a:rPr>
              <a:t>x.job</a:t>
            </a:r>
            <a:r>
              <a:rPr lang="en-US" baseline="-25000" dirty="0">
                <a:latin typeface="Arial" charset="0"/>
                <a:cs typeface="Arial" charset="0"/>
              </a:rPr>
              <a:t>=</a:t>
            </a:r>
            <a:r>
              <a:rPr lang="ja-JP" altLang="en-US" baseline="-25000">
                <a:latin typeface="Arial" charset="0"/>
                <a:cs typeface="Arial" charset="0"/>
              </a:rPr>
              <a:t>‘</a:t>
            </a:r>
            <a:r>
              <a:rPr lang="en-US" altLang="ja-JP" baseline="-25000" dirty="0">
                <a:latin typeface="Arial" charset="0"/>
                <a:cs typeface="Arial" charset="0"/>
              </a:rPr>
              <a:t>TA</a:t>
            </a:r>
            <a:r>
              <a:rPr lang="ja-JP" altLang="en-US" baseline="-25000">
                <a:latin typeface="Arial" charset="0"/>
                <a:cs typeface="Arial" charset="0"/>
              </a:rPr>
              <a:t>’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559119" name="Text Box 15"/>
          <p:cNvSpPr txBox="1">
            <a:spLocks noChangeArrowheads="1"/>
          </p:cNvSpPr>
          <p:nvPr/>
        </p:nvSpPr>
        <p:spPr bwMode="auto">
          <a:xfrm>
            <a:off x="1589585" y="1914040"/>
            <a:ext cx="1220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x.name,y.car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C929BA-AEC5-AA4B-B33D-40001FBC01D2}"/>
              </a:ext>
            </a:extLst>
          </p:cNvPr>
          <p:cNvCxnSpPr>
            <a:stCxn id="559114" idx="3"/>
            <a:endCxn id="559108" idx="0"/>
          </p:cNvCxnSpPr>
          <p:nvPr/>
        </p:nvCxnSpPr>
        <p:spPr bwMode="auto">
          <a:xfrm>
            <a:off x="3067683" y="4253162"/>
            <a:ext cx="434757" cy="1275669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538098-4615-064D-878E-F89F18AAE564}"/>
              </a:ext>
            </a:extLst>
          </p:cNvPr>
          <p:cNvCxnSpPr>
            <a:cxnSpLocks/>
            <a:stCxn id="559114" idx="1"/>
            <a:endCxn id="559107" idx="0"/>
          </p:cNvCxnSpPr>
          <p:nvPr/>
        </p:nvCxnSpPr>
        <p:spPr bwMode="auto">
          <a:xfrm flipH="1">
            <a:off x="930018" y="4253162"/>
            <a:ext cx="401484" cy="1304973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213F3C-9ECD-1643-BAB0-44E886A41A30}"/>
              </a:ext>
            </a:extLst>
          </p:cNvPr>
          <p:cNvCxnSpPr>
            <a:cxnSpLocks/>
            <a:stCxn id="559118" idx="2"/>
            <a:endCxn id="559114" idx="0"/>
          </p:cNvCxnSpPr>
          <p:nvPr/>
        </p:nvCxnSpPr>
        <p:spPr bwMode="auto">
          <a:xfrm>
            <a:off x="2199591" y="3285596"/>
            <a:ext cx="2" cy="78290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A8523B-B979-534D-9887-13D128CA86BF}"/>
              </a:ext>
            </a:extLst>
          </p:cNvPr>
          <p:cNvCxnSpPr>
            <a:cxnSpLocks/>
            <a:stCxn id="559119" idx="2"/>
            <a:endCxn id="559118" idx="0"/>
          </p:cNvCxnSpPr>
          <p:nvPr/>
        </p:nvCxnSpPr>
        <p:spPr bwMode="auto">
          <a:xfrm flipH="1">
            <a:off x="2199591" y="2283372"/>
            <a:ext cx="1" cy="632892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6089E-3D10-F426-DC74-574221B3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0535-F005-2A45-880E-C8E4EED1E87C}" type="datetime4">
              <a:rPr lang="en-US" smtClean="0"/>
              <a:t>March 14,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94FA8-54F5-3C33-E2AB-F9246898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8CEBF-ACF1-17D1-4071-10C058B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1451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9355B-9364-A995-2370-C3F521D67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455B1-817F-F9D0-A15C-7E87C022F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Multi-attribute Index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ADC82F4-11E9-DD62-3DA7-963389548BD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B7D7CD9-B762-D24C-FDAC-8F29DCAFC586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88B7A31-8B07-ACFC-AF78-9EAF06789138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6679C6C-AB2B-ABDD-5C15-0F6982D5299A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8DCF769-8914-655E-DA93-FB5755A31165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1" name="Triangle 20">
            <a:extLst>
              <a:ext uri="{FF2B5EF4-FFF2-40B4-BE49-F238E27FC236}">
                <a16:creationId xmlns:a16="http://schemas.microsoft.com/office/drawing/2014/main" id="{61356325-CC8D-3075-DBE6-1D44C4E32244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JS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3537F8F-25D4-0A2E-F335-00C67EDCEDAE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C7C4463-5ACB-A5F9-55BE-B1E621AE4A81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44C7E0B-04AD-4105-FEE9-386DFADFBA8D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F4245AA-D689-EFFF-313A-D3FE9161E101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BBE0395-1101-80A7-1CAF-F892B927C825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480ECF-6F85-EC8F-6B09-9397B7CE7277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EED47-4A7A-7F63-02F7-56F462A48D05}"/>
              </a:ext>
            </a:extLst>
          </p:cNvPr>
          <p:cNvSpPr txBox="1"/>
          <p:nvPr/>
        </p:nvSpPr>
        <p:spPr>
          <a:xfrm>
            <a:off x="0" y="1889817"/>
            <a:ext cx="55611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JS on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AE65A-7616-14FA-9E54-62D79BAD338D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6E152-677C-E97E-3004-F6941D26B71D}"/>
              </a:ext>
            </a:extLst>
          </p:cNvPr>
          <p:cNvSpPr txBox="1"/>
          <p:nvPr/>
        </p:nvSpPr>
        <p:spPr>
          <a:xfrm>
            <a:off x="5714194" y="2598896"/>
            <a:ext cx="22525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job=‘TA’;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C06855-B292-A7BF-7406-A88D8CD4BA54}"/>
              </a:ext>
            </a:extLst>
          </p:cNvPr>
          <p:cNvSpPr/>
          <p:nvPr/>
        </p:nvSpPr>
        <p:spPr bwMode="auto">
          <a:xfrm>
            <a:off x="3297803" y="5534948"/>
            <a:ext cx="490165" cy="548789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6BA300-796C-5BFF-F369-6AA045F7EA9E}"/>
              </a:ext>
            </a:extLst>
          </p:cNvPr>
          <p:cNvSpPr/>
          <p:nvPr/>
        </p:nvSpPr>
        <p:spPr bwMode="auto">
          <a:xfrm>
            <a:off x="6214770" y="5516805"/>
            <a:ext cx="490165" cy="548789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515C10C8-40DC-60B0-D62C-31B183C8A2B0}"/>
              </a:ext>
            </a:extLst>
          </p:cNvPr>
          <p:cNvSpPr/>
          <p:nvPr/>
        </p:nvSpPr>
        <p:spPr>
          <a:xfrm>
            <a:off x="961760" y="3008411"/>
            <a:ext cx="2856428" cy="1298377"/>
          </a:xfrm>
          <a:prstGeom prst="wedgeEllipseCallout">
            <a:avLst>
              <a:gd name="adj1" fmla="val 30655"/>
              <a:gd name="adj2" fmla="val 141029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All these tuples</a:t>
            </a:r>
            <a:br>
              <a:rPr lang="en-US" dirty="0"/>
            </a:br>
            <a:r>
              <a:rPr lang="en-US" dirty="0"/>
              <a:t>have job=‘TA’,</a:t>
            </a:r>
            <a:br>
              <a:rPr lang="en-US" dirty="0"/>
            </a:br>
            <a:r>
              <a:rPr lang="en-US" dirty="0"/>
              <a:t>salary is whatever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C566F60-AAD7-D07A-47EE-771EFC74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A92E-3388-6C40-8E89-025B903889A4}" type="datetime4">
              <a:rPr lang="en-US" smtClean="0"/>
              <a:t>March 14,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634F51D-AA1B-7529-A39A-CE34211B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64B4966-8EC4-FA33-7689-5EE90375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110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9442F9C-B5C8-AAB0-954F-E37575B87015}"/>
              </a:ext>
            </a:extLst>
          </p:cNvPr>
          <p:cNvSpPr/>
          <p:nvPr/>
        </p:nvSpPr>
        <p:spPr bwMode="auto">
          <a:xfrm>
            <a:off x="4923118" y="5552917"/>
            <a:ext cx="490165" cy="548789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A622D9F-2C4B-6C6E-A1B5-5278DC0C916D}"/>
              </a:ext>
            </a:extLst>
          </p:cNvPr>
          <p:cNvSpPr/>
          <p:nvPr/>
        </p:nvSpPr>
        <p:spPr bwMode="auto">
          <a:xfrm>
            <a:off x="2418749" y="5534948"/>
            <a:ext cx="490165" cy="548789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Oval Callout 21">
            <a:extLst>
              <a:ext uri="{FF2B5EF4-FFF2-40B4-BE49-F238E27FC236}">
                <a16:creationId xmlns:a16="http://schemas.microsoft.com/office/drawing/2014/main" id="{B02C45BB-92DC-FFB5-3A11-85520446F62E}"/>
              </a:ext>
            </a:extLst>
          </p:cNvPr>
          <p:cNvSpPr/>
          <p:nvPr/>
        </p:nvSpPr>
        <p:spPr>
          <a:xfrm>
            <a:off x="6540034" y="1576772"/>
            <a:ext cx="2603966" cy="995422"/>
          </a:xfrm>
          <a:prstGeom prst="wedgeEllipseCallout">
            <a:avLst>
              <a:gd name="adj1" fmla="val -31520"/>
              <a:gd name="adj2" fmla="val 6050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Can we still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</a:rPr>
              <a:t>use the index?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AE872ECD-D306-4B08-A3C0-B8D3C3185562}"/>
              </a:ext>
            </a:extLst>
          </p:cNvPr>
          <p:cNvSpPr/>
          <p:nvPr/>
        </p:nvSpPr>
        <p:spPr>
          <a:xfrm>
            <a:off x="7727807" y="3821667"/>
            <a:ext cx="908865" cy="519351"/>
          </a:xfrm>
          <a:prstGeom prst="wedgeEllipseCallout">
            <a:avLst>
              <a:gd name="adj1" fmla="val -75422"/>
              <a:gd name="adj2" fmla="val -67571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49570032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7F4C3-8444-0BCF-E2EF-EBC580064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855C3-2108-CD87-D004-930A9DB5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Multi-attribute Index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F3F8CD2-E1D6-0D37-0EF9-F71C43CA669B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BC44731-5F7A-9113-A3B7-F403C072334C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CE01D28-234C-F1DB-9009-D0B44DA206FD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39F2619-7908-CCC2-8CCD-C1EB6A0F0BAF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B9B8F28-736A-8BA5-9097-1198BD0E7E91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1" name="Triangle 20">
            <a:extLst>
              <a:ext uri="{FF2B5EF4-FFF2-40B4-BE49-F238E27FC236}">
                <a16:creationId xmlns:a16="http://schemas.microsoft.com/office/drawing/2014/main" id="{2065E264-EA52-EA1A-A937-7639951C1FA6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JS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D2C29BA-BBDB-259B-F37A-7A62867ABE2C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D01A127-6E56-B997-39AA-103AA63799B9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A418C76-E77D-CAEF-DE53-C2B2664234A3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4DAF26E-CD80-8596-3CAC-98B495D00A77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1A26C01-C5EA-84E3-C947-D8EF2FBBD687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2B719DF-9228-AC6A-4D38-D587EABD78C7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E9587-19D1-47A4-8DD1-9EDAF55D3DE7}"/>
              </a:ext>
            </a:extLst>
          </p:cNvPr>
          <p:cNvSpPr txBox="1"/>
          <p:nvPr/>
        </p:nvSpPr>
        <p:spPr>
          <a:xfrm>
            <a:off x="0" y="1889817"/>
            <a:ext cx="55611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JS on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6A0A6-1428-5809-3A8B-5E59FCA23A78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4078F-2092-378A-2CFD-9F7EA895C973}"/>
              </a:ext>
            </a:extLst>
          </p:cNvPr>
          <p:cNvSpPr txBox="1"/>
          <p:nvPr/>
        </p:nvSpPr>
        <p:spPr>
          <a:xfrm>
            <a:off x="5714194" y="2598896"/>
            <a:ext cx="307968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salary=‘50000’;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0374220-B331-199F-89C0-4E2EE952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A8C6B-C974-3449-8108-DBF68AE47C8B}" type="datetime4">
              <a:rPr lang="en-US" smtClean="0"/>
              <a:t>March 14,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D69AE43-47F1-9B1D-FB8D-344B074F7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C041A2E-E197-057C-9212-95DAD06A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111</a:t>
            </a:fld>
            <a:endParaRPr lang="en-US"/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D49208EB-4A36-FFCA-C738-CE49C632FA0D}"/>
              </a:ext>
            </a:extLst>
          </p:cNvPr>
          <p:cNvSpPr/>
          <p:nvPr/>
        </p:nvSpPr>
        <p:spPr>
          <a:xfrm>
            <a:off x="6540034" y="1576772"/>
            <a:ext cx="2603966" cy="995422"/>
          </a:xfrm>
          <a:prstGeom prst="wedgeEllipseCallout">
            <a:avLst>
              <a:gd name="adj1" fmla="val -31520"/>
              <a:gd name="adj2" fmla="val 6050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Can we still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</a:rPr>
              <a:t>use the index?</a:t>
            </a:r>
          </a:p>
        </p:txBody>
      </p:sp>
    </p:spTree>
    <p:extLst>
      <p:ext uri="{BB962C8B-B14F-4D97-AF65-F5344CB8AC3E}">
        <p14:creationId xmlns:p14="http://schemas.microsoft.com/office/powerpoint/2010/main" val="240043176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D0BD2-1CC9-F842-EA0D-7B11951E4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57E3-7BD4-2CC5-8481-9B7627E4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Multi-attribute Index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2AC8606-61EA-3BF1-A5EB-25ACE3DEE34C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5DAC0F1-AF03-7F40-2115-6A1D2D8C054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E3442FC-F1A0-F071-7113-FF7C1EA9FCB4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1821C6F-CBD6-54A8-3593-1573E9FA1B5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15EAF42-A7ED-032C-5182-EDE3160CA5D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1" name="Triangle 20">
            <a:extLst>
              <a:ext uri="{FF2B5EF4-FFF2-40B4-BE49-F238E27FC236}">
                <a16:creationId xmlns:a16="http://schemas.microsoft.com/office/drawing/2014/main" id="{D7B9BDDE-98FD-5EF0-36DC-6ED2C3A9A108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JS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54C778C-6A3B-FE61-C814-8E5D247296FE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B989E27-2932-1E0F-B4F2-42C7DD161C4F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B147C1-26B2-2CDA-914C-773891F849A3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E5B80F8-3FAE-38D9-8964-A5CE75A72A06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E52A72A-CB3C-F1C6-9F8F-4B99EEA55276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CF97DB9-BE48-EE84-4FAA-C398A0786025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180F6-B0A4-D4B6-AEBF-64A5D1AF1322}"/>
              </a:ext>
            </a:extLst>
          </p:cNvPr>
          <p:cNvSpPr txBox="1"/>
          <p:nvPr/>
        </p:nvSpPr>
        <p:spPr>
          <a:xfrm>
            <a:off x="0" y="1889817"/>
            <a:ext cx="55611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JS on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5B5DD-FA14-4FD3-4D9C-5AD0BF4010EE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30DF0-C339-2997-CC73-5BB47E3AECE4}"/>
              </a:ext>
            </a:extLst>
          </p:cNvPr>
          <p:cNvSpPr txBox="1"/>
          <p:nvPr/>
        </p:nvSpPr>
        <p:spPr>
          <a:xfrm>
            <a:off x="5714194" y="2598896"/>
            <a:ext cx="307968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salary=‘50000’;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5DC1A2D-7DB6-FF55-0AB9-793CD322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A420-7D43-A64F-A8AF-20D1F85F259C}" type="datetime4">
              <a:rPr lang="en-US" smtClean="0"/>
              <a:t>March 14,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5A18D7B-F235-BE94-8A8A-E2F45DC87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7E2463E-9FCB-3B91-BBC9-7FE540FC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112</a:t>
            </a:fld>
            <a:endParaRPr lang="en-US"/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AF265D24-6255-9DC1-ED5B-F49638692EF8}"/>
              </a:ext>
            </a:extLst>
          </p:cNvPr>
          <p:cNvSpPr/>
          <p:nvPr/>
        </p:nvSpPr>
        <p:spPr>
          <a:xfrm>
            <a:off x="6540034" y="1576772"/>
            <a:ext cx="2603966" cy="995422"/>
          </a:xfrm>
          <a:prstGeom prst="wedgeEllipseCallout">
            <a:avLst>
              <a:gd name="adj1" fmla="val -31520"/>
              <a:gd name="adj2" fmla="val 6050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Can we still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</a:rPr>
              <a:t>use the index?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143889F8-CB2D-B2A3-B6AA-AB00A4470CB1}"/>
              </a:ext>
            </a:extLst>
          </p:cNvPr>
          <p:cNvSpPr/>
          <p:nvPr/>
        </p:nvSpPr>
        <p:spPr>
          <a:xfrm>
            <a:off x="1595387" y="2962482"/>
            <a:ext cx="2351504" cy="908864"/>
          </a:xfrm>
          <a:prstGeom prst="wedgeEllipseCallout">
            <a:avLst>
              <a:gd name="adj1" fmla="val 65226"/>
              <a:gd name="adj2" fmla="val -12771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</a:t>
            </a:r>
            <a:br>
              <a:rPr lang="en-US" dirty="0"/>
            </a:br>
            <a:r>
              <a:rPr lang="en-US" dirty="0"/>
              <a:t>Order matters!</a:t>
            </a:r>
          </a:p>
        </p:txBody>
      </p:sp>
    </p:spTree>
    <p:extLst>
      <p:ext uri="{BB962C8B-B14F-4D97-AF65-F5344CB8AC3E}">
        <p14:creationId xmlns:p14="http://schemas.microsoft.com/office/powerpoint/2010/main" val="149106512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22C9-2068-9610-DA14-769674DD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Multi-attribute Index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08FAF-F35E-966B-B9EE-1C3E81F95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pair ordered lexicographically:</a:t>
            </a:r>
          </a:p>
          <a:p>
            <a:pPr lvl="1"/>
            <a:r>
              <a:rPr lang="en-US" dirty="0"/>
              <a:t>(‘Director’,200000) &lt; (‘Prof’,50000)&lt;(‘Prof’,200000)&lt;…</a:t>
            </a:r>
          </a:p>
          <a:p>
            <a:endParaRPr lang="en-US" dirty="0"/>
          </a:p>
          <a:p>
            <a:r>
              <a:rPr lang="en-US" dirty="0"/>
              <a:t>Only 1</a:t>
            </a:r>
            <a:r>
              <a:rPr lang="en-US" baseline="30000" dirty="0"/>
              <a:t>st</a:t>
            </a:r>
            <a:r>
              <a:rPr lang="en-US" dirty="0"/>
              <a:t> attribute is known: range </a:t>
            </a:r>
            <a:r>
              <a:rPr lang="en-US" dirty="0" err="1"/>
              <a:t>seach</a:t>
            </a:r>
            <a:endParaRPr lang="en-US" dirty="0"/>
          </a:p>
          <a:p>
            <a:pPr lvl="1"/>
            <a:r>
              <a:rPr lang="en-US" dirty="0"/>
              <a:t>Find (‘Prof’, *)</a:t>
            </a:r>
          </a:p>
          <a:p>
            <a:endParaRPr lang="en-US" dirty="0"/>
          </a:p>
          <a:p>
            <a:r>
              <a:rPr lang="en-US" dirty="0"/>
              <a:t>Only 2</a:t>
            </a:r>
            <a:r>
              <a:rPr lang="en-US" baseline="30000" dirty="0"/>
              <a:t>nd</a:t>
            </a:r>
            <a:r>
              <a:rPr lang="en-US" dirty="0"/>
              <a:t> attribute is known: impossible</a:t>
            </a:r>
          </a:p>
          <a:p>
            <a:pPr lvl="1"/>
            <a:r>
              <a:rPr lang="en-US" dirty="0"/>
              <a:t>Find (*, 200000)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3CFC5-9601-43EA-19B0-E326B063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E8DC-AD55-914B-97C2-F106B321F1A8}" type="datetime4">
              <a:rPr lang="en-US" smtClean="0"/>
              <a:t>March 14,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12C72-409B-977C-0F0C-69BF34E6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F4FEC8-3B55-F933-D0EC-AB43AB5C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0165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E3D80-2FB2-B396-124E-09BB777D2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BABA7-7B98-ED3B-9CD8-D07FC9D89A89}"/>
              </a:ext>
            </a:extLst>
          </p:cNvPr>
          <p:cNvSpPr txBox="1"/>
          <p:nvPr/>
        </p:nvSpPr>
        <p:spPr>
          <a:xfrm>
            <a:off x="1501287" y="3013501"/>
            <a:ext cx="6141426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Cardinality Estimation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002007-9268-3E38-CF66-BF9C0060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DF0D-41B4-6347-B330-880BA566D301}" type="datetime4">
              <a:rPr lang="en-US" smtClean="0"/>
              <a:t>March 14,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2E77902-6E97-09BD-3D5B-96569076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6237DD-D69D-1786-F5D1-048C09A8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1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E71464-9615-D446-576A-2260F950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D38E5-0B86-4989-C022-FC8892D1B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DBMS keeps stats for each relation R(A,B,C,…):</a:t>
            </a:r>
          </a:p>
          <a:p>
            <a:pPr lvl="1"/>
            <a:r>
              <a:rPr lang="en-US" dirty="0"/>
              <a:t>Cardinality of R:			T(R)</a:t>
            </a:r>
          </a:p>
          <a:p>
            <a:pPr lvl="1"/>
            <a:r>
              <a:rPr lang="en-US" dirty="0"/>
              <a:t>Number of distinct values in R.A:	V(R,A)</a:t>
            </a:r>
            <a:br>
              <a:rPr lang="en-US" dirty="0"/>
            </a:br>
            <a:r>
              <a:rPr lang="en-US" dirty="0"/>
              <a:t>						V(R, B), V(R, C), …</a:t>
            </a:r>
          </a:p>
          <a:p>
            <a:pPr lvl="1"/>
            <a:r>
              <a:rPr lang="en-US" dirty="0"/>
              <a:t>Histograms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Cardinality estimation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Given only these stats, estimate output size.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C2727-6CD3-1168-6097-070ED913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8F16C-9237-4349-BAD7-8B898DC1AF22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791E5-2D56-F6AF-7A80-68802AF8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28F3C-67CF-9DC6-C69C-83ED8313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3777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7CEA5-1FCE-8F8E-5460-BA186F899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>
            <a:extLst>
              <a:ext uri="{FF2B5EF4-FFF2-40B4-BE49-F238E27FC236}">
                <a16:creationId xmlns:a16="http://schemas.microsoft.com/office/drawing/2014/main" id="{D08BD58B-4FE8-E06A-8768-2DA730B86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Estimation</a:t>
            </a:r>
          </a:p>
        </p:txBody>
      </p:sp>
      <p:sp>
        <p:nvSpPr>
          <p:cNvPr id="673795" name="Rectangle 3">
            <a:extLst>
              <a:ext uri="{FF2B5EF4-FFF2-40B4-BE49-F238E27FC236}">
                <a16:creationId xmlns:a16="http://schemas.microsoft.com/office/drawing/2014/main" id="{5E550CAC-B66D-88FF-24D7-B8499B6493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Recursively on the query plan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69B55F-8551-3BBA-276B-C7AA4C0E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467B-CDB3-A847-9F7B-683FD4A97A5B}" type="datetime4">
              <a:rPr lang="en-US" smtClean="0"/>
              <a:t>March 14,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A81BA-02DE-66C3-6991-AF25182F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343BB-6D20-5A1E-F512-C504D700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5463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B98EF-1162-0B7F-C45F-0098B95CF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>
            <a:extLst>
              <a:ext uri="{FF2B5EF4-FFF2-40B4-BE49-F238E27FC236}">
                <a16:creationId xmlns:a16="http://schemas.microsoft.com/office/drawing/2014/main" id="{CC31B2FB-2B18-1D40-3696-7D6C70ADE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Estimation</a:t>
            </a:r>
          </a:p>
        </p:txBody>
      </p:sp>
      <p:sp>
        <p:nvSpPr>
          <p:cNvPr id="673795" name="Rectangle 3">
            <a:extLst>
              <a:ext uri="{FF2B5EF4-FFF2-40B4-BE49-F238E27FC236}">
                <a16:creationId xmlns:a16="http://schemas.microsoft.com/office/drawing/2014/main" id="{8446198B-852E-38B2-81A1-641A2F3CD8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Recursively on the query plan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For a base table: Est(R) = T(R)</a:t>
            </a:r>
          </a:p>
          <a:p>
            <a:endParaRPr lang="en-US" sz="3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4DAC96-3834-BE50-5526-F3F7B5820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7EDD-F03C-DD42-B82B-029E45704507}" type="datetime4">
              <a:rPr lang="en-US" smtClean="0"/>
              <a:t>March 14,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4F6EC-EB1C-724E-C77B-3B3B5CDB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93D54-C87F-79F3-348A-E620634C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2558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F7A05-11CC-CD81-5EAC-54671317E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>
            <a:extLst>
              <a:ext uri="{FF2B5EF4-FFF2-40B4-BE49-F238E27FC236}">
                <a16:creationId xmlns:a16="http://schemas.microsoft.com/office/drawing/2014/main" id="{EAD9797A-4B3C-D1F7-CECB-3F4D8E5E1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Estimation</a:t>
            </a:r>
          </a:p>
        </p:txBody>
      </p:sp>
      <p:sp>
        <p:nvSpPr>
          <p:cNvPr id="673795" name="Rectangle 3">
            <a:extLst>
              <a:ext uri="{FF2B5EF4-FFF2-40B4-BE49-F238E27FC236}">
                <a16:creationId xmlns:a16="http://schemas.microsoft.com/office/drawing/2014/main" id="{6FF93F7D-0F77-26FE-728B-971F99DD2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Recursively on the query plan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For a base table: Est(R) = T(R)</a:t>
            </a:r>
          </a:p>
          <a:p>
            <a:endParaRPr lang="en-US" sz="3200" dirty="0"/>
          </a:p>
          <a:p>
            <a:r>
              <a:rPr lang="en-US" sz="3200" dirty="0"/>
              <a:t>For an operator:</a:t>
            </a:r>
            <a:br>
              <a:rPr lang="en-US" sz="3200" dirty="0"/>
            </a:br>
            <a:r>
              <a:rPr lang="en-US" sz="3200" dirty="0"/>
              <a:t>	Est(</a:t>
            </a:r>
            <a:r>
              <a:rPr lang="en-US" sz="3200" dirty="0" err="1"/>
              <a:t>σ</a:t>
            </a:r>
            <a:r>
              <a:rPr lang="en-US" sz="3200" baseline="-25000" dirty="0" err="1"/>
              <a:t>pred</a:t>
            </a:r>
            <a:r>
              <a:rPr lang="en-US" sz="3200" dirty="0"/>
              <a:t>(R))    = </a:t>
            </a:r>
            <a:r>
              <a:rPr lang="en-US" sz="3200" dirty="0" err="1"/>
              <a:t>θ</a:t>
            </a:r>
            <a:r>
              <a:rPr lang="en-US" sz="3200" baseline="-25000" dirty="0" err="1"/>
              <a:t>pred</a:t>
            </a:r>
            <a:r>
              <a:rPr lang="en-US" sz="3200" baseline="-25000" dirty="0"/>
              <a:t> </a:t>
            </a:r>
            <a:r>
              <a:rPr lang="en-US" sz="3200" dirty="0"/>
              <a:t>* Est(R)</a:t>
            </a:r>
            <a:endParaRPr lang="en-US" sz="32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55B3D0-4A02-EBF0-590A-799914D6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F6DD-BDB7-6342-A50B-2F5CF1CCC239}" type="datetime4">
              <a:rPr lang="en-US" smtClean="0"/>
              <a:t>March 14,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E378E-7604-973C-8773-6BD38F6A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921E9-32BD-1944-E41F-95CF92B6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0567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4E005-CCF6-9F5D-5E79-1B44C97FF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>
            <a:extLst>
              <a:ext uri="{FF2B5EF4-FFF2-40B4-BE49-F238E27FC236}">
                <a16:creationId xmlns:a16="http://schemas.microsoft.com/office/drawing/2014/main" id="{31F678F8-6696-3270-5907-A9E817342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Estimation</a:t>
            </a:r>
          </a:p>
        </p:txBody>
      </p:sp>
      <p:sp>
        <p:nvSpPr>
          <p:cNvPr id="673795" name="Rectangle 3">
            <a:extLst>
              <a:ext uri="{FF2B5EF4-FFF2-40B4-BE49-F238E27FC236}">
                <a16:creationId xmlns:a16="http://schemas.microsoft.com/office/drawing/2014/main" id="{C47433C2-968C-90DA-76CD-7CE3DC89F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Recursively on the query plan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For a base table: Est(R) = T(R)</a:t>
            </a:r>
          </a:p>
          <a:p>
            <a:endParaRPr lang="en-US" sz="3200" dirty="0"/>
          </a:p>
          <a:p>
            <a:r>
              <a:rPr lang="en-US" sz="3200" dirty="0"/>
              <a:t>For an operator:</a:t>
            </a:r>
            <a:br>
              <a:rPr lang="en-US" sz="3200" dirty="0"/>
            </a:br>
            <a:r>
              <a:rPr lang="en-US" sz="3200" dirty="0"/>
              <a:t>	Est(</a:t>
            </a:r>
            <a:r>
              <a:rPr lang="en-US" sz="3200" dirty="0" err="1"/>
              <a:t>σ</a:t>
            </a:r>
            <a:r>
              <a:rPr lang="en-US" sz="3200" baseline="-25000" dirty="0" err="1"/>
              <a:t>pred</a:t>
            </a:r>
            <a:r>
              <a:rPr lang="en-US" sz="3200" dirty="0"/>
              <a:t>(R))    = </a:t>
            </a:r>
            <a:r>
              <a:rPr lang="en-US" sz="3200" dirty="0" err="1"/>
              <a:t>θ</a:t>
            </a:r>
            <a:r>
              <a:rPr lang="en-US" sz="3200" baseline="-25000" dirty="0" err="1"/>
              <a:t>pred</a:t>
            </a:r>
            <a:r>
              <a:rPr lang="en-US" sz="3200" baseline="-25000" dirty="0"/>
              <a:t> </a:t>
            </a:r>
            <a:r>
              <a:rPr lang="en-US" sz="3200" dirty="0"/>
              <a:t>* Est(R)</a:t>
            </a:r>
            <a:br>
              <a:rPr lang="en-US" sz="3200" baseline="-25000" dirty="0"/>
            </a:br>
            <a:r>
              <a:rPr lang="en-US" sz="3200" baseline="-25000" dirty="0"/>
              <a:t>	</a:t>
            </a:r>
            <a:r>
              <a:rPr lang="en-US" sz="3200" dirty="0">
                <a:latin typeface="Arial" charset="0"/>
                <a:ea typeface="ＭＳ Ｐゴシック" charset="-128"/>
              </a:rPr>
              <a:t>Est</a:t>
            </a:r>
            <a:r>
              <a:rPr lang="en-US" sz="3200" dirty="0">
                <a:latin typeface="Arial" charset="0"/>
                <a:ea typeface="ＭＳ Ｐゴシック" charset="-128"/>
                <a:cs typeface="ＭＳ Ｐゴシック" charset="-128"/>
              </a:rPr>
              <a:t>(R ⨝</a:t>
            </a:r>
            <a:r>
              <a:rPr lang="en-US" sz="3200" baseline="-25000" dirty="0">
                <a:latin typeface="Arial" charset="0"/>
                <a:ea typeface="Arial Unicode MS" charset="0"/>
                <a:cs typeface="Arial Unicode MS" charset="0"/>
              </a:rPr>
              <a:t>A=B</a:t>
            </a:r>
            <a:r>
              <a:rPr lang="en-US" sz="3200" dirty="0">
                <a:latin typeface="Arial" charset="0"/>
                <a:ea typeface="ＭＳ Ｐゴシック" charset="-128"/>
                <a:cs typeface="ＭＳ Ｐゴシック" charset="-128"/>
              </a:rPr>
              <a:t> S) = </a:t>
            </a:r>
            <a:r>
              <a:rPr lang="en-US" sz="3200" dirty="0" err="1"/>
              <a:t>θ</a:t>
            </a:r>
            <a:r>
              <a:rPr lang="en-US" sz="3200" baseline="-25000" dirty="0" err="1"/>
              <a:t>A</a:t>
            </a:r>
            <a:r>
              <a:rPr lang="en-US" sz="3200" baseline="-25000" dirty="0"/>
              <a:t>=B</a:t>
            </a:r>
            <a:r>
              <a:rPr lang="en-US" sz="3200" dirty="0">
                <a:latin typeface="Arial" charset="0"/>
                <a:ea typeface="ＭＳ Ｐゴシック" charset="-128"/>
                <a:cs typeface="ＭＳ Ｐゴシック" charset="-128"/>
              </a:rPr>
              <a:t> * Est(R) * Est(S)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250D0-7866-A2D6-9A04-97F6BCC1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E915-F04B-DC4F-A212-DAE57C5C363E}" type="datetime4">
              <a:rPr lang="en-US" smtClean="0"/>
              <a:t>March 14,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C5079-309D-AE54-35C6-494544E5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755D7-9902-A1BD-29F1-71F03655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85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CDB7B8-C6E7-9833-BC27-0DD6AB34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567A-A480-824D-AFCF-C95ED95C17A4}" type="datetime4">
              <a:rPr lang="en-US" smtClean="0"/>
              <a:t>March 14, 2025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Rules: Predicate Pushdown</a:t>
            </a:r>
          </a:p>
        </p:txBody>
      </p:sp>
      <p:sp>
        <p:nvSpPr>
          <p:cNvPr id="559107" name="Text Box 3"/>
          <p:cNvSpPr txBox="1">
            <a:spLocks noChangeArrowheads="1"/>
          </p:cNvSpPr>
          <p:nvPr/>
        </p:nvSpPr>
        <p:spPr bwMode="auto">
          <a:xfrm>
            <a:off x="395255" y="5558135"/>
            <a:ext cx="1069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2993326" y="5528831"/>
            <a:ext cx="101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 err="1">
                <a:latin typeface="Arial"/>
                <a:cs typeface="Arial"/>
              </a:rPr>
              <a:t>Regist</a:t>
            </a:r>
            <a:r>
              <a:rPr lang="en-US" dirty="0">
                <a:latin typeface="Arial"/>
                <a:cs typeface="Arial"/>
              </a:rPr>
              <a:t> y</a:t>
            </a:r>
          </a:p>
        </p:txBody>
      </p:sp>
      <p:sp>
        <p:nvSpPr>
          <p:cNvPr id="559114" name="Text Box 10"/>
          <p:cNvSpPr txBox="1">
            <a:spLocks noChangeArrowheads="1"/>
          </p:cNvSpPr>
          <p:nvPr/>
        </p:nvSpPr>
        <p:spPr bwMode="auto">
          <a:xfrm>
            <a:off x="1331502" y="4068496"/>
            <a:ext cx="173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⋈</a:t>
            </a:r>
            <a:r>
              <a:rPr lang="en-US" baseline="-25000" dirty="0" err="1">
                <a:latin typeface="Arial"/>
                <a:cs typeface="Arial"/>
              </a:rPr>
              <a:t>x.UserID</a:t>
            </a:r>
            <a:r>
              <a:rPr lang="en-US" baseline="-25000" dirty="0">
                <a:latin typeface="Arial"/>
                <a:cs typeface="Arial"/>
              </a:rPr>
              <a:t> = </a:t>
            </a:r>
            <a:r>
              <a:rPr lang="en-US" baseline="-25000" dirty="0" err="1">
                <a:latin typeface="Arial"/>
                <a:cs typeface="Arial"/>
              </a:rPr>
              <a:t>y.UserID</a:t>
            </a:r>
            <a:endParaRPr lang="en-US" baseline="-25000" dirty="0">
              <a:latin typeface="Arial"/>
              <a:cs typeface="Arial"/>
            </a:endParaRPr>
          </a:p>
        </p:txBody>
      </p:sp>
      <p:sp>
        <p:nvSpPr>
          <p:cNvPr id="559118" name="Text Box 14"/>
          <p:cNvSpPr txBox="1">
            <a:spLocks noChangeArrowheads="1"/>
          </p:cNvSpPr>
          <p:nvPr/>
        </p:nvSpPr>
        <p:spPr bwMode="auto">
          <a:xfrm>
            <a:off x="1659315" y="2916264"/>
            <a:ext cx="1080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charset="0"/>
                <a:cs typeface="Arial" charset="0"/>
              </a:rPr>
              <a:t>x.job</a:t>
            </a:r>
            <a:r>
              <a:rPr lang="en-US" baseline="-25000" dirty="0">
                <a:latin typeface="Arial" charset="0"/>
                <a:cs typeface="Arial" charset="0"/>
              </a:rPr>
              <a:t>=</a:t>
            </a:r>
            <a:r>
              <a:rPr lang="ja-JP" altLang="en-US" baseline="-25000">
                <a:latin typeface="Arial" charset="0"/>
                <a:cs typeface="Arial" charset="0"/>
              </a:rPr>
              <a:t>‘</a:t>
            </a:r>
            <a:r>
              <a:rPr lang="en-US" altLang="ja-JP" baseline="-25000" dirty="0">
                <a:latin typeface="Arial" charset="0"/>
                <a:cs typeface="Arial" charset="0"/>
              </a:rPr>
              <a:t>TA</a:t>
            </a:r>
            <a:r>
              <a:rPr lang="ja-JP" altLang="en-US" baseline="-25000">
                <a:latin typeface="Arial" charset="0"/>
                <a:cs typeface="Arial" charset="0"/>
              </a:rPr>
              <a:t>’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559119" name="Text Box 15"/>
          <p:cNvSpPr txBox="1">
            <a:spLocks noChangeArrowheads="1"/>
          </p:cNvSpPr>
          <p:nvPr/>
        </p:nvSpPr>
        <p:spPr bwMode="auto">
          <a:xfrm>
            <a:off x="1589585" y="1914040"/>
            <a:ext cx="1220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x.name,y.car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C929BA-AEC5-AA4B-B33D-40001FBC01D2}"/>
              </a:ext>
            </a:extLst>
          </p:cNvPr>
          <p:cNvCxnSpPr>
            <a:stCxn id="559114" idx="3"/>
            <a:endCxn id="559108" idx="0"/>
          </p:cNvCxnSpPr>
          <p:nvPr/>
        </p:nvCxnSpPr>
        <p:spPr bwMode="auto">
          <a:xfrm>
            <a:off x="3067683" y="4253162"/>
            <a:ext cx="434757" cy="1275669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538098-4615-064D-878E-F89F18AAE564}"/>
              </a:ext>
            </a:extLst>
          </p:cNvPr>
          <p:cNvCxnSpPr>
            <a:cxnSpLocks/>
            <a:stCxn id="559114" idx="1"/>
            <a:endCxn id="559107" idx="0"/>
          </p:cNvCxnSpPr>
          <p:nvPr/>
        </p:nvCxnSpPr>
        <p:spPr bwMode="auto">
          <a:xfrm flipH="1">
            <a:off x="930018" y="4253162"/>
            <a:ext cx="401484" cy="1304973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213F3C-9ECD-1643-BAB0-44E886A41A30}"/>
              </a:ext>
            </a:extLst>
          </p:cNvPr>
          <p:cNvCxnSpPr>
            <a:cxnSpLocks/>
            <a:stCxn id="559118" idx="2"/>
            <a:endCxn id="559114" idx="0"/>
          </p:cNvCxnSpPr>
          <p:nvPr/>
        </p:nvCxnSpPr>
        <p:spPr bwMode="auto">
          <a:xfrm>
            <a:off x="2199591" y="3285596"/>
            <a:ext cx="2" cy="78290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A8523B-B979-534D-9887-13D128CA86BF}"/>
              </a:ext>
            </a:extLst>
          </p:cNvPr>
          <p:cNvCxnSpPr>
            <a:cxnSpLocks/>
            <a:stCxn id="559119" idx="2"/>
            <a:endCxn id="559118" idx="0"/>
          </p:cNvCxnSpPr>
          <p:nvPr/>
        </p:nvCxnSpPr>
        <p:spPr bwMode="auto">
          <a:xfrm flipH="1">
            <a:off x="2199591" y="2283372"/>
            <a:ext cx="1" cy="632892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3">
            <a:extLst>
              <a:ext uri="{FF2B5EF4-FFF2-40B4-BE49-F238E27FC236}">
                <a16:creationId xmlns:a16="http://schemas.microsoft.com/office/drawing/2014/main" id="{98A26C65-3D92-9AD7-B4EE-BF89CE210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017" y="555813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AEB84486-0914-87F6-397C-51591E490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088" y="5528831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 err="1">
                <a:latin typeface="Arial"/>
                <a:cs typeface="Arial"/>
              </a:rPr>
              <a:t>Regist</a:t>
            </a:r>
            <a:r>
              <a:rPr lang="en-US" dirty="0">
                <a:latin typeface="Arial"/>
                <a:cs typeface="Arial"/>
              </a:rPr>
              <a:t> y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A3E06351-CC88-19BC-8888-5CE37B3AA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262" y="3586471"/>
            <a:ext cx="173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⋈</a:t>
            </a:r>
            <a:r>
              <a:rPr lang="en-US" baseline="-25000" dirty="0" err="1">
                <a:latin typeface="Arial"/>
                <a:cs typeface="Arial"/>
              </a:rPr>
              <a:t>x.UserID</a:t>
            </a:r>
            <a:r>
              <a:rPr lang="en-US" baseline="-25000" dirty="0">
                <a:latin typeface="Arial"/>
                <a:cs typeface="Arial"/>
              </a:rPr>
              <a:t> = </a:t>
            </a:r>
            <a:r>
              <a:rPr lang="en-US" baseline="-25000" dirty="0" err="1">
                <a:latin typeface="Arial"/>
                <a:cs typeface="Arial"/>
              </a:rPr>
              <a:t>y.UserID</a:t>
            </a:r>
            <a:endParaRPr lang="en-US" baseline="-25000" dirty="0">
              <a:latin typeface="Arial"/>
              <a:cs typeface="Arial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1BA51164-E667-977B-137D-D470F85F9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396" y="4647555"/>
            <a:ext cx="1080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charset="0"/>
                <a:cs typeface="Arial" charset="0"/>
              </a:rPr>
              <a:t>x.job</a:t>
            </a:r>
            <a:r>
              <a:rPr lang="en-US" baseline="-25000" dirty="0">
                <a:latin typeface="Arial" charset="0"/>
                <a:cs typeface="Arial" charset="0"/>
              </a:rPr>
              <a:t>=</a:t>
            </a:r>
            <a:r>
              <a:rPr lang="ja-JP" altLang="en-US" baseline="-25000">
                <a:latin typeface="Arial" charset="0"/>
                <a:cs typeface="Arial" charset="0"/>
              </a:rPr>
              <a:t>‘</a:t>
            </a:r>
            <a:r>
              <a:rPr lang="en-US" altLang="ja-JP" baseline="-25000" dirty="0">
                <a:latin typeface="Arial" charset="0"/>
                <a:cs typeface="Arial" charset="0"/>
              </a:rPr>
              <a:t>TA</a:t>
            </a:r>
            <a:r>
              <a:rPr lang="ja-JP" altLang="en-US" baseline="-25000">
                <a:latin typeface="Arial" charset="0"/>
                <a:cs typeface="Arial" charset="0"/>
              </a:rPr>
              <a:t>’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C9EB8BAA-C8F3-09CC-ABFE-0DE8154EA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345" y="1914040"/>
            <a:ext cx="1220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x.name,y.car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8A1B97-C2FC-7277-1C20-64D3F585E5A5}"/>
              </a:ext>
            </a:extLst>
          </p:cNvPr>
          <p:cNvCxnSpPr>
            <a:stCxn id="13" idx="3"/>
            <a:endCxn id="12" idx="0"/>
          </p:cNvCxnSpPr>
          <p:nvPr/>
        </p:nvCxnSpPr>
        <p:spPr bwMode="auto">
          <a:xfrm>
            <a:off x="7639443" y="3771137"/>
            <a:ext cx="434759" cy="1757694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D25E54-0019-E076-5FBE-B31B901DB562}"/>
              </a:ext>
            </a:extLst>
          </p:cNvPr>
          <p:cNvCxnSpPr>
            <a:cxnSpLocks/>
            <a:stCxn id="14" idx="2"/>
            <a:endCxn id="11" idx="0"/>
          </p:cNvCxnSpPr>
          <p:nvPr/>
        </p:nvCxnSpPr>
        <p:spPr bwMode="auto">
          <a:xfrm flipH="1">
            <a:off x="5501779" y="5016887"/>
            <a:ext cx="10893" cy="54124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9AD4E0-D112-63B8-E2D4-772163D3BCCC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 bwMode="auto">
          <a:xfrm>
            <a:off x="6771352" y="2283372"/>
            <a:ext cx="1" cy="1303099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AF8721-3D15-C556-119C-F6576A437C62}"/>
              </a:ext>
            </a:extLst>
          </p:cNvPr>
          <p:cNvCxnSpPr>
            <a:cxnSpLocks/>
            <a:stCxn id="13" idx="1"/>
            <a:endCxn id="14" idx="0"/>
          </p:cNvCxnSpPr>
          <p:nvPr/>
        </p:nvCxnSpPr>
        <p:spPr bwMode="auto">
          <a:xfrm flipH="1">
            <a:off x="5512672" y="3771137"/>
            <a:ext cx="390590" cy="87641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ight Arrow 20">
            <a:extLst>
              <a:ext uri="{FF2B5EF4-FFF2-40B4-BE49-F238E27FC236}">
                <a16:creationId xmlns:a16="http://schemas.microsoft.com/office/drawing/2014/main" id="{7C6EDC16-F972-5056-C304-CF0BB58CE293}"/>
              </a:ext>
            </a:extLst>
          </p:cNvPr>
          <p:cNvSpPr/>
          <p:nvPr/>
        </p:nvSpPr>
        <p:spPr>
          <a:xfrm>
            <a:off x="3700433" y="2734687"/>
            <a:ext cx="1812236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44939-8732-6E04-9CDD-E0493408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0D1FE-2523-B7D8-A5CF-A1AE19CA7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7450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Cardinality Estimation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Recursively on the query plan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For a base table: Est(R) = T(R)</a:t>
            </a:r>
          </a:p>
          <a:p>
            <a:endParaRPr lang="en-US" sz="3200" dirty="0"/>
          </a:p>
          <a:p>
            <a:r>
              <a:rPr lang="en-US" sz="3200" dirty="0"/>
              <a:t>For an operator:</a:t>
            </a:r>
            <a:br>
              <a:rPr lang="en-US" sz="3200" dirty="0"/>
            </a:br>
            <a:r>
              <a:rPr lang="en-US" sz="3200" dirty="0"/>
              <a:t>	Est(</a:t>
            </a:r>
            <a:r>
              <a:rPr lang="en-US" sz="3200" dirty="0" err="1"/>
              <a:t>σ</a:t>
            </a:r>
            <a:r>
              <a:rPr lang="en-US" sz="3200" baseline="-25000" dirty="0" err="1"/>
              <a:t>pred</a:t>
            </a:r>
            <a:r>
              <a:rPr lang="en-US" sz="3200" dirty="0"/>
              <a:t>(R))    = </a:t>
            </a:r>
            <a:r>
              <a:rPr lang="en-US" sz="3200" dirty="0" err="1"/>
              <a:t>θ</a:t>
            </a:r>
            <a:r>
              <a:rPr lang="en-US" sz="3200" baseline="-25000" dirty="0" err="1"/>
              <a:t>pred</a:t>
            </a:r>
            <a:r>
              <a:rPr lang="en-US" sz="3200" baseline="-25000" dirty="0"/>
              <a:t> </a:t>
            </a:r>
            <a:r>
              <a:rPr lang="en-US" sz="3200" dirty="0"/>
              <a:t>* Est(R)</a:t>
            </a:r>
            <a:br>
              <a:rPr lang="en-US" sz="3200" baseline="-25000" dirty="0"/>
            </a:br>
            <a:r>
              <a:rPr lang="en-US" sz="3200" baseline="-25000" dirty="0"/>
              <a:t>	</a:t>
            </a:r>
            <a:r>
              <a:rPr lang="en-US" sz="3200" dirty="0">
                <a:latin typeface="Arial" charset="0"/>
                <a:ea typeface="ＭＳ Ｐゴシック" charset="-128"/>
              </a:rPr>
              <a:t>Est</a:t>
            </a:r>
            <a:r>
              <a:rPr lang="en-US" sz="3200" dirty="0">
                <a:latin typeface="Arial" charset="0"/>
                <a:ea typeface="ＭＳ Ｐゴシック" charset="-128"/>
                <a:cs typeface="ＭＳ Ｐゴシック" charset="-128"/>
              </a:rPr>
              <a:t>(R ⨝</a:t>
            </a:r>
            <a:r>
              <a:rPr lang="en-US" sz="3200" baseline="-25000" dirty="0">
                <a:latin typeface="Arial" charset="0"/>
                <a:ea typeface="Arial Unicode MS" charset="0"/>
                <a:cs typeface="Arial Unicode MS" charset="0"/>
              </a:rPr>
              <a:t>A=B</a:t>
            </a:r>
            <a:r>
              <a:rPr lang="en-US" sz="3200" dirty="0">
                <a:latin typeface="Arial" charset="0"/>
                <a:ea typeface="ＭＳ Ｐゴシック" charset="-128"/>
                <a:cs typeface="ＭＳ Ｐゴシック" charset="-128"/>
              </a:rPr>
              <a:t> S) = </a:t>
            </a:r>
            <a:r>
              <a:rPr lang="en-US" sz="3200" dirty="0" err="1"/>
              <a:t>θ</a:t>
            </a:r>
            <a:r>
              <a:rPr lang="en-US" sz="3200" baseline="-25000" dirty="0" err="1"/>
              <a:t>A</a:t>
            </a:r>
            <a:r>
              <a:rPr lang="en-US" sz="3200" baseline="-25000" dirty="0"/>
              <a:t>=B</a:t>
            </a:r>
            <a:r>
              <a:rPr lang="en-US" sz="3200" dirty="0">
                <a:latin typeface="Arial" charset="0"/>
                <a:ea typeface="ＭＳ Ｐゴシック" charset="-128"/>
                <a:cs typeface="ＭＳ Ｐゴシック" charset="-128"/>
              </a:rPr>
              <a:t> * Est(R) * Est(S)</a:t>
            </a:r>
          </a:p>
          <a:p>
            <a:pPr marL="0" indent="0">
              <a:buNone/>
            </a:pPr>
            <a:endParaRPr lang="en-US" sz="3200" dirty="0">
              <a:latin typeface="Arial" charset="0"/>
              <a:ea typeface="ＭＳ Ｐゴシック" charset="-128"/>
            </a:endParaRPr>
          </a:p>
          <a:p>
            <a:pPr marL="0" indent="0">
              <a:buNone/>
            </a:pPr>
            <a:r>
              <a:rPr lang="en-US" sz="3200" dirty="0" err="1"/>
              <a:t>θ</a:t>
            </a:r>
            <a:r>
              <a:rPr lang="en-US" sz="3200" dirty="0"/>
              <a:t> is called the </a:t>
            </a:r>
            <a:r>
              <a:rPr lang="en-US" sz="3200" i="1" u="sng" dirty="0"/>
              <a:t>selectivity factor</a:t>
            </a:r>
            <a:endParaRPr lang="en-US" sz="3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F1B875-EBE1-BFA7-6197-F17511194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1BE3-88D1-9149-BC42-7CCF8F764585}" type="datetime4">
              <a:rPr lang="en-US" smtClean="0"/>
              <a:t>March 14,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BE275-AF24-D5B5-7638-0885BFAC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10797-7E00-F7C2-80CC-E01B93E8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120</a:t>
            </a:fld>
            <a:endParaRPr lang="en-US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AE6892-0B3D-0344-5DB7-2A6890E5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Selectivity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/>
              <p:nvPr/>
            </p:nvSpPr>
            <p:spPr>
              <a:xfrm>
                <a:off x="296727" y="1208248"/>
                <a:ext cx="8550546" cy="884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const</m:t>
                        </m:r>
                      </m:sub>
                    </m:sSub>
                  </m:oMath>
                </a14:m>
                <a:r>
                  <a:rPr lang="en-US" sz="3200" dirty="0"/>
                  <a:t> the selectivity factor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7" y="1208248"/>
                <a:ext cx="8550546" cy="884216"/>
              </a:xfrm>
              <a:prstGeom prst="rect">
                <a:avLst/>
              </a:prstGeom>
              <a:blipFill>
                <a:blip r:embed="rId2"/>
                <a:stretch>
                  <a:fillRect l="-1780" r="-148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7339F7-CA62-0BF1-D33C-1B67CF00D39A}"/>
              </a:ext>
            </a:extLst>
          </p:cNvPr>
          <p:cNvSpPr/>
          <p:nvPr/>
        </p:nvSpPr>
        <p:spPr>
          <a:xfrm>
            <a:off x="2553644" y="2619676"/>
            <a:ext cx="427965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Uniformity assumption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5DC69-10CA-5C52-DF91-ACD39A88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D907-00EE-6741-9111-3F9252630780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525FF-63BD-0AF6-D2FC-09AAD1C5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C4FB1-0DB9-8F2A-06ED-DEF2C7F2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8052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AE6892-0B3D-0344-5DB7-2A6890E5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Selectivity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/>
              <p:nvPr/>
            </p:nvSpPr>
            <p:spPr>
              <a:xfrm>
                <a:off x="296727" y="1208248"/>
                <a:ext cx="8550546" cy="884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const</m:t>
                        </m:r>
                      </m:sub>
                    </m:sSub>
                  </m:oMath>
                </a14:m>
                <a:r>
                  <a:rPr lang="en-US" sz="3200" dirty="0"/>
                  <a:t> the selectivity factor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7" y="1208248"/>
                <a:ext cx="8550546" cy="884216"/>
              </a:xfrm>
              <a:prstGeom prst="rect">
                <a:avLst/>
              </a:prstGeom>
              <a:blipFill>
                <a:blip r:embed="rId2"/>
                <a:stretch>
                  <a:fillRect l="-1780" r="-148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1607AD2-533D-2AD9-7FE2-15946FBC0743}"/>
              </a:ext>
            </a:extLst>
          </p:cNvPr>
          <p:cNvSpPr txBox="1"/>
          <p:nvPr/>
        </p:nvSpPr>
        <p:spPr>
          <a:xfrm>
            <a:off x="487017" y="4129888"/>
            <a:ext cx="2811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T(Payroll) = 10000</a:t>
            </a:r>
          </a:p>
          <a:p>
            <a:r>
              <a:rPr lang="en-US" sz="2400" dirty="0"/>
              <a:t>V(Payroll, job) = 20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7339F7-CA62-0BF1-D33C-1B67CF00D39A}"/>
              </a:ext>
            </a:extLst>
          </p:cNvPr>
          <p:cNvSpPr/>
          <p:nvPr/>
        </p:nvSpPr>
        <p:spPr>
          <a:xfrm>
            <a:off x="2553644" y="2619676"/>
            <a:ext cx="427965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Uniformity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03CC93-8585-460F-11A0-EC3D18CC93CF}"/>
                  </a:ext>
                </a:extLst>
              </p:cNvPr>
              <p:cNvSpPr txBox="1"/>
              <p:nvPr/>
            </p:nvSpPr>
            <p:spPr>
              <a:xfrm>
                <a:off x="417443" y="5260560"/>
                <a:ext cx="6044988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EST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job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=‘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TA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Payroll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10000=500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03CC93-8585-460F-11A0-EC3D18CC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3" y="5260560"/>
                <a:ext cx="6044988" cy="786177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CAECE8B-8F77-F291-F1E2-0B6F18624820}"/>
              </a:ext>
            </a:extLst>
          </p:cNvPr>
          <p:cNvSpPr txBox="1"/>
          <p:nvPr/>
        </p:nvSpPr>
        <p:spPr>
          <a:xfrm>
            <a:off x="4108054" y="541694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088B76-0C37-7177-B91C-BB9A6A11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3938-A9AB-604B-BAD9-58E4985B9E40}" type="datetime4">
              <a:rPr lang="en-US" smtClean="0"/>
              <a:t>March 14,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3A9AB-C676-6F8F-195A-AE56CDE7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F90D12-E7AE-F1BD-C56E-4D7EF6F7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2873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AE6892-0B3D-0344-5DB7-2A6890E5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Selectivity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/>
              <p:nvPr/>
            </p:nvSpPr>
            <p:spPr>
              <a:xfrm>
                <a:off x="296727" y="1208248"/>
                <a:ext cx="8550546" cy="884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const</m:t>
                        </m:r>
                      </m:sub>
                    </m:sSub>
                  </m:oMath>
                </a14:m>
                <a:r>
                  <a:rPr lang="en-US" sz="3200" dirty="0"/>
                  <a:t> the selectivity factor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b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27" y="1208248"/>
                <a:ext cx="8550546" cy="884216"/>
              </a:xfrm>
              <a:prstGeom prst="rect">
                <a:avLst/>
              </a:prstGeom>
              <a:blipFill>
                <a:blip r:embed="rId2"/>
                <a:stretch>
                  <a:fillRect l="-1780" r="-148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1607AD2-533D-2AD9-7FE2-15946FBC0743}"/>
              </a:ext>
            </a:extLst>
          </p:cNvPr>
          <p:cNvSpPr txBox="1"/>
          <p:nvPr/>
        </p:nvSpPr>
        <p:spPr>
          <a:xfrm>
            <a:off x="487017" y="4129888"/>
            <a:ext cx="2811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T(Payroll) = 10000</a:t>
            </a:r>
          </a:p>
          <a:p>
            <a:r>
              <a:rPr lang="en-US" sz="2400" dirty="0"/>
              <a:t>V(Payroll, job) = 20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7339F7-CA62-0BF1-D33C-1B67CF00D39A}"/>
              </a:ext>
            </a:extLst>
          </p:cNvPr>
          <p:cNvSpPr/>
          <p:nvPr/>
        </p:nvSpPr>
        <p:spPr>
          <a:xfrm>
            <a:off x="2553644" y="2619676"/>
            <a:ext cx="427965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Uniformity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03CC93-8585-460F-11A0-EC3D18CC93CF}"/>
                  </a:ext>
                </a:extLst>
              </p:cNvPr>
              <p:cNvSpPr txBox="1"/>
              <p:nvPr/>
            </p:nvSpPr>
            <p:spPr>
              <a:xfrm>
                <a:off x="417443" y="5260560"/>
                <a:ext cx="6044988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EST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job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=‘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TA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Payroll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10000=500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03CC93-8585-460F-11A0-EC3D18CC9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3" y="5260560"/>
                <a:ext cx="6044988" cy="786177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C77A6C-FDFC-DD68-5882-913AEC39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1DC7C-F450-4A4E-AB0C-23CC82F2B1CE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47024-7F2C-A281-04E1-D9FE52848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1EE36-C371-7BF6-2AD2-435B5DFD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0543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AE6892-0B3D-0344-5DB7-2A6890E5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Selectivity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/>
              <p:nvPr/>
            </p:nvSpPr>
            <p:spPr>
              <a:xfrm>
                <a:off x="186151" y="1221649"/>
                <a:ext cx="8548430" cy="70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sz="3200" dirty="0"/>
                  <a:t> the sel. factor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m:rPr>
                        <m:nor/>
                      </m:rP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1" y="1221649"/>
                <a:ext cx="8548430" cy="702821"/>
              </a:xfrm>
              <a:prstGeom prst="rect">
                <a:avLst/>
              </a:prstGeom>
              <a:blipFill>
                <a:blip r:embed="rId2"/>
                <a:stretch>
                  <a:fillRect l="-1780" t="-10714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7339F7-CA62-0BF1-D33C-1B67CF00D39A}"/>
              </a:ext>
            </a:extLst>
          </p:cNvPr>
          <p:cNvSpPr/>
          <p:nvPr/>
        </p:nvSpPr>
        <p:spPr>
          <a:xfrm>
            <a:off x="2049486" y="2491360"/>
            <a:ext cx="503711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Independence assumption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45A25-949F-55C3-C900-6E59266B2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A132-783F-A04A-92A6-CC130DEF23F9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3585E-F622-8600-F1EB-7C46C1B8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35E3F-245F-B028-4687-21F06A78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2572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AE6892-0B3D-0344-5DB7-2A6890E5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Selectivity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/>
              <p:nvPr/>
            </p:nvSpPr>
            <p:spPr>
              <a:xfrm>
                <a:off x="186151" y="1221649"/>
                <a:ext cx="8548430" cy="70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sz="3200" dirty="0"/>
                  <a:t> the sel. factor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m:rPr>
                        <m:nor/>
                      </m:rP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1" y="1221649"/>
                <a:ext cx="8548430" cy="702821"/>
              </a:xfrm>
              <a:prstGeom prst="rect">
                <a:avLst/>
              </a:prstGeom>
              <a:blipFill>
                <a:blip r:embed="rId2"/>
                <a:stretch>
                  <a:fillRect l="-1780" t="-10714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1607AD2-533D-2AD9-7FE2-15946FBC0743}"/>
              </a:ext>
            </a:extLst>
          </p:cNvPr>
          <p:cNvSpPr txBox="1"/>
          <p:nvPr/>
        </p:nvSpPr>
        <p:spPr>
          <a:xfrm>
            <a:off x="186151" y="4135155"/>
            <a:ext cx="3222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T(Payroll) = 10000</a:t>
            </a:r>
          </a:p>
          <a:p>
            <a:r>
              <a:rPr lang="en-US" sz="2400" dirty="0"/>
              <a:t>V(Payroll, job) = 20</a:t>
            </a:r>
          </a:p>
          <a:p>
            <a:r>
              <a:rPr lang="en-US" sz="2400" dirty="0"/>
              <a:t>V(Payroll, salary) = 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3130A4-6723-58E0-3A9B-8130A6C664A7}"/>
                  </a:ext>
                </a:extLst>
              </p:cNvPr>
              <p:cNvSpPr txBox="1"/>
              <p:nvPr/>
            </p:nvSpPr>
            <p:spPr>
              <a:xfrm>
                <a:off x="182194" y="5466446"/>
                <a:ext cx="877169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EST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job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=‘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TA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′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salary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=20000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Payroll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10000=10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3130A4-6723-58E0-3A9B-8130A6C66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94" y="5466446"/>
                <a:ext cx="8771697" cy="786177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7339F7-CA62-0BF1-D33C-1B67CF00D39A}"/>
              </a:ext>
            </a:extLst>
          </p:cNvPr>
          <p:cNvSpPr/>
          <p:nvPr/>
        </p:nvSpPr>
        <p:spPr>
          <a:xfrm>
            <a:off x="2049486" y="2491360"/>
            <a:ext cx="503711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Independence assumption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2F9DA3-2958-AB7D-4783-05D55EF251B8}"/>
              </a:ext>
            </a:extLst>
          </p:cNvPr>
          <p:cNvSpPr txBox="1"/>
          <p:nvPr/>
        </p:nvSpPr>
        <p:spPr>
          <a:xfrm>
            <a:off x="6364236" y="559816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19CEC-B8BB-ED5B-B548-5655282BA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E31C3-8138-A445-AFE4-76DA77B1F1E5}" type="datetime4">
              <a:rPr lang="en-US" smtClean="0"/>
              <a:t>March 14,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A5AA5E-4A76-CCE6-555B-FD1E97AF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CA9F44-1166-C4C1-F152-97FEC35D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2464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AE6892-0B3D-0344-5DB7-2A6890E5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Selectivity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/>
              <p:nvPr/>
            </p:nvSpPr>
            <p:spPr>
              <a:xfrm>
                <a:off x="186151" y="1221649"/>
                <a:ext cx="8548430" cy="70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sz="3200" dirty="0"/>
                  <a:t> the sel. factor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m:rPr>
                        <m:nor/>
                      </m:rP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1" y="1221649"/>
                <a:ext cx="8548430" cy="702821"/>
              </a:xfrm>
              <a:prstGeom prst="rect">
                <a:avLst/>
              </a:prstGeom>
              <a:blipFill>
                <a:blip r:embed="rId2"/>
                <a:stretch>
                  <a:fillRect l="-1780" t="-10714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1607AD2-533D-2AD9-7FE2-15946FBC0743}"/>
              </a:ext>
            </a:extLst>
          </p:cNvPr>
          <p:cNvSpPr txBox="1"/>
          <p:nvPr/>
        </p:nvSpPr>
        <p:spPr>
          <a:xfrm>
            <a:off x="186151" y="4135155"/>
            <a:ext cx="3222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T(Payroll) = 10000</a:t>
            </a:r>
          </a:p>
          <a:p>
            <a:r>
              <a:rPr lang="en-US" sz="2400" dirty="0"/>
              <a:t>V(Payroll, job) = 20</a:t>
            </a:r>
          </a:p>
          <a:p>
            <a:r>
              <a:rPr lang="en-US" sz="2400" dirty="0"/>
              <a:t>V(Payroll, salary) = 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3130A4-6723-58E0-3A9B-8130A6C664A7}"/>
                  </a:ext>
                </a:extLst>
              </p:cNvPr>
              <p:cNvSpPr txBox="1"/>
              <p:nvPr/>
            </p:nvSpPr>
            <p:spPr>
              <a:xfrm>
                <a:off x="182194" y="5466446"/>
                <a:ext cx="877169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EST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job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=‘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TA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′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salary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=20000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Payroll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10000=10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3130A4-6723-58E0-3A9B-8130A6C66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94" y="5466446"/>
                <a:ext cx="8771697" cy="786177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7339F7-CA62-0BF1-D33C-1B67CF00D39A}"/>
              </a:ext>
            </a:extLst>
          </p:cNvPr>
          <p:cNvSpPr/>
          <p:nvPr/>
        </p:nvSpPr>
        <p:spPr>
          <a:xfrm>
            <a:off x="2049486" y="2491360"/>
            <a:ext cx="503711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Independence assumption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D51262-17F2-7940-AFFB-6C680917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1C85-050D-BC44-96FE-45BE23DDA68C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090D39-6F3B-AF9A-E642-EAD66048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0DC3B-F670-5122-CB17-66AE624A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8255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402FC-FC78-5EA3-AAFE-20CA52780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27C3AB-8638-6C38-8D09-AB3F0B6BC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Selectivity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50B3AD-FF9C-89F2-80AF-FC4CAE0F9AC9}"/>
                  </a:ext>
                </a:extLst>
              </p:cNvPr>
              <p:cNvSpPr txBox="1"/>
              <p:nvPr/>
            </p:nvSpPr>
            <p:spPr>
              <a:xfrm>
                <a:off x="186151" y="1221649"/>
                <a:ext cx="8548430" cy="702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r>
                  <a:rPr lang="en-US" sz="3200" dirty="0"/>
                  <a:t> the sel. factor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  <m:r>
                      <m:rPr>
                        <m:nor/>
                      </m:rP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m:rPr>
                        <m:nor/>
                      </m:rP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2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q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1" y="1221649"/>
                <a:ext cx="8548430" cy="702821"/>
              </a:xfrm>
              <a:prstGeom prst="rect">
                <a:avLst/>
              </a:prstGeom>
              <a:blipFill>
                <a:blip r:embed="rId2"/>
                <a:stretch>
                  <a:fillRect l="-1780" t="-10714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4326DC0-AB19-CEDE-2F98-B7AEDE04CC55}"/>
              </a:ext>
            </a:extLst>
          </p:cNvPr>
          <p:cNvSpPr txBox="1"/>
          <p:nvPr/>
        </p:nvSpPr>
        <p:spPr>
          <a:xfrm>
            <a:off x="186151" y="4135155"/>
            <a:ext cx="3222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T(Payroll) = 10000</a:t>
            </a:r>
          </a:p>
          <a:p>
            <a:r>
              <a:rPr lang="en-US" sz="2400" dirty="0"/>
              <a:t>V(Payroll, job) = 20</a:t>
            </a:r>
          </a:p>
          <a:p>
            <a:r>
              <a:rPr lang="en-US" sz="2400" dirty="0"/>
              <a:t>V(Payroll, salary) = 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EC6F26-97E7-C8A5-D3B6-7ABD36C51DCC}"/>
                  </a:ext>
                </a:extLst>
              </p:cNvPr>
              <p:cNvSpPr txBox="1"/>
              <p:nvPr/>
            </p:nvSpPr>
            <p:spPr>
              <a:xfrm>
                <a:off x="182194" y="5466446"/>
                <a:ext cx="877169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EST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job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=‘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TA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′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salary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=20000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Payroll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10000=10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3130A4-6723-58E0-3A9B-8130A6C66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94" y="5466446"/>
                <a:ext cx="8771697" cy="786177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B14056D-D7EA-8483-91DD-7C463A003D47}"/>
              </a:ext>
            </a:extLst>
          </p:cNvPr>
          <p:cNvSpPr/>
          <p:nvPr/>
        </p:nvSpPr>
        <p:spPr>
          <a:xfrm>
            <a:off x="2049486" y="2491360"/>
            <a:ext cx="503711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Independence assumption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87BE3B-D0FD-85E0-6B3E-5FC4F639C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723E-DDFC-F240-9F25-FB72579D4CBD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C2F560-0905-9B3E-3A88-175B81C9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5FCEF-8E8F-B107-4CAB-21B02E70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127</a:t>
            </a:fld>
            <a:endParaRPr lang="en-US"/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19E93B16-3C8D-DCC2-DB1B-80815782D5DA}"/>
              </a:ext>
            </a:extLst>
          </p:cNvPr>
          <p:cNvSpPr/>
          <p:nvPr/>
        </p:nvSpPr>
        <p:spPr>
          <a:xfrm>
            <a:off x="5490489" y="3810166"/>
            <a:ext cx="3043520" cy="995422"/>
          </a:xfrm>
          <a:prstGeom prst="wedgeEllipseCallout">
            <a:avLst>
              <a:gd name="adj1" fmla="val -5204"/>
              <a:gd name="adj2" fmla="val 9045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This is likely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</a:rPr>
              <a:t>an underestimate</a:t>
            </a:r>
          </a:p>
        </p:txBody>
      </p:sp>
    </p:spTree>
    <p:extLst>
      <p:ext uri="{BB962C8B-B14F-4D97-AF65-F5344CB8AC3E}">
        <p14:creationId xmlns:p14="http://schemas.microsoft.com/office/powerpoint/2010/main" val="209302362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AE6892-0B3D-0344-5DB7-2A6890E5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Selectivity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/>
              <p:nvPr/>
            </p:nvSpPr>
            <p:spPr>
              <a:xfrm>
                <a:off x="-9939" y="953023"/>
                <a:ext cx="9370066" cy="884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smtClean="0">
                        <a:latin typeface="Cambria Math" panose="02040503050406030204" pitchFamily="18" charset="0"/>
                      </a:rPr>
                      <m:t>R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m:rPr>
                        <m:nor/>
                      </m:rPr>
                      <a:rPr lang="en-US" sz="320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/>
                  <a:t> the </a:t>
                </a:r>
                <a:r>
                  <a:rPr lang="en-US" sz="3200" dirty="0" err="1"/>
                  <a:t>sel</a:t>
                </a:r>
                <a:r>
                  <a:rPr lang="en-US" sz="3200" dirty="0"/>
                  <a:t> factor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))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39" y="953023"/>
                <a:ext cx="9370066" cy="884216"/>
              </a:xfrm>
              <a:prstGeom prst="rect">
                <a:avLst/>
              </a:prstGeom>
              <a:blipFill>
                <a:blip r:embed="rId2"/>
                <a:stretch>
                  <a:fillRect l="-542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7339F7-CA62-0BF1-D33C-1B67CF00D39A}"/>
              </a:ext>
            </a:extLst>
          </p:cNvPr>
          <p:cNvSpPr/>
          <p:nvPr/>
        </p:nvSpPr>
        <p:spPr>
          <a:xfrm>
            <a:off x="317715" y="1928244"/>
            <a:ext cx="653261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Containment of values assumption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0B401-3445-E75D-48DA-9C73631E4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D339-7E8C-FF44-A4B5-CA239AEA2142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5FC74-D721-14B1-CF3B-22A37F5E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7D180-EA95-E627-B067-BFAEB0E4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7305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AE6892-0B3D-0344-5DB7-2A6890E5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Selectivity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/>
              <p:nvPr/>
            </p:nvSpPr>
            <p:spPr>
              <a:xfrm>
                <a:off x="-9939" y="953023"/>
                <a:ext cx="9370066" cy="884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smtClean="0">
                        <a:latin typeface="Cambria Math" panose="02040503050406030204" pitchFamily="18" charset="0"/>
                      </a:rPr>
                      <m:t>R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m:rPr>
                        <m:nor/>
                      </m:rPr>
                      <a:rPr lang="en-US" sz="320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/>
                  <a:t> the </a:t>
                </a:r>
                <a:r>
                  <a:rPr lang="en-US" sz="3200" dirty="0" err="1"/>
                  <a:t>sel</a:t>
                </a:r>
                <a:r>
                  <a:rPr lang="en-US" sz="3200" dirty="0"/>
                  <a:t> factor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))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39" y="953023"/>
                <a:ext cx="9370066" cy="884216"/>
              </a:xfrm>
              <a:prstGeom prst="rect">
                <a:avLst/>
              </a:prstGeom>
              <a:blipFill>
                <a:blip r:embed="rId2"/>
                <a:stretch>
                  <a:fillRect l="-542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7339F7-CA62-0BF1-D33C-1B67CF00D39A}"/>
              </a:ext>
            </a:extLst>
          </p:cNvPr>
          <p:cNvSpPr/>
          <p:nvPr/>
        </p:nvSpPr>
        <p:spPr>
          <a:xfrm>
            <a:off x="317715" y="1928244"/>
            <a:ext cx="653261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Containment of values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4BD415-4F72-5E64-E7F4-31F537A0D3E6}"/>
                  </a:ext>
                </a:extLst>
              </p:cNvPr>
              <p:cNvSpPr txBox="1"/>
              <p:nvPr/>
            </p:nvSpPr>
            <p:spPr>
              <a:xfrm>
                <a:off x="4457292" y="2631838"/>
                <a:ext cx="4528804" cy="1537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Justification: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:r>
                  <a:rPr lang="en-US" dirty="0">
                    <a:solidFill>
                      <a:srgbClr val="0432FF"/>
                    </a:solidFill>
                  </a:rPr>
                  <a:t>assume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1 tuple in R joins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tuples in 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Total output: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4BD415-4F72-5E64-E7F4-31F537A0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292" y="2631838"/>
                <a:ext cx="4528804" cy="1537216"/>
              </a:xfrm>
              <a:prstGeom prst="rect">
                <a:avLst/>
              </a:prstGeom>
              <a:blipFill>
                <a:blip r:embed="rId3"/>
                <a:stretch>
                  <a:fillRect l="-838" t="-2459" b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7C1971-967D-EA88-AC8C-882209EA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CD1FC-C7E8-1E4B-AFA4-849B9C5490C9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8790D5-8B3A-061C-2585-B10D1E6BC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21E52-873E-F534-6F04-D3065B51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6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Rules: Predicate Pushdown</a:t>
            </a:r>
          </a:p>
        </p:txBody>
      </p:sp>
      <p:sp>
        <p:nvSpPr>
          <p:cNvPr id="559107" name="Text Box 3"/>
          <p:cNvSpPr txBox="1">
            <a:spLocks noChangeArrowheads="1"/>
          </p:cNvSpPr>
          <p:nvPr/>
        </p:nvSpPr>
        <p:spPr bwMode="auto">
          <a:xfrm>
            <a:off x="395255" y="5558135"/>
            <a:ext cx="1069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2993326" y="5528831"/>
            <a:ext cx="101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 err="1">
                <a:latin typeface="Arial"/>
                <a:cs typeface="Arial"/>
              </a:rPr>
              <a:t>Regist</a:t>
            </a:r>
            <a:r>
              <a:rPr lang="en-US" dirty="0">
                <a:latin typeface="Arial"/>
                <a:cs typeface="Arial"/>
              </a:rPr>
              <a:t> y</a:t>
            </a:r>
          </a:p>
        </p:txBody>
      </p:sp>
      <p:sp>
        <p:nvSpPr>
          <p:cNvPr id="559114" name="Text Box 10"/>
          <p:cNvSpPr txBox="1">
            <a:spLocks noChangeArrowheads="1"/>
          </p:cNvSpPr>
          <p:nvPr/>
        </p:nvSpPr>
        <p:spPr bwMode="auto">
          <a:xfrm>
            <a:off x="1331502" y="4068496"/>
            <a:ext cx="173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⋈</a:t>
            </a:r>
            <a:r>
              <a:rPr lang="en-US" baseline="-25000" dirty="0" err="1">
                <a:latin typeface="Arial"/>
                <a:cs typeface="Arial"/>
              </a:rPr>
              <a:t>x.UserID</a:t>
            </a:r>
            <a:r>
              <a:rPr lang="en-US" baseline="-25000" dirty="0">
                <a:latin typeface="Arial"/>
                <a:cs typeface="Arial"/>
              </a:rPr>
              <a:t> = </a:t>
            </a:r>
            <a:r>
              <a:rPr lang="en-US" baseline="-25000" dirty="0" err="1">
                <a:latin typeface="Arial"/>
                <a:cs typeface="Arial"/>
              </a:rPr>
              <a:t>y.UserID</a:t>
            </a:r>
            <a:endParaRPr lang="en-US" baseline="-25000" dirty="0">
              <a:latin typeface="Arial"/>
              <a:cs typeface="Arial"/>
            </a:endParaRPr>
          </a:p>
        </p:txBody>
      </p:sp>
      <p:sp>
        <p:nvSpPr>
          <p:cNvPr id="559118" name="Text Box 14"/>
          <p:cNvSpPr txBox="1">
            <a:spLocks noChangeArrowheads="1"/>
          </p:cNvSpPr>
          <p:nvPr/>
        </p:nvSpPr>
        <p:spPr bwMode="auto">
          <a:xfrm>
            <a:off x="1659315" y="2916264"/>
            <a:ext cx="1080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charset="0"/>
                <a:cs typeface="Arial" charset="0"/>
              </a:rPr>
              <a:t>x.job</a:t>
            </a:r>
            <a:r>
              <a:rPr lang="en-US" baseline="-25000" dirty="0">
                <a:latin typeface="Arial" charset="0"/>
                <a:cs typeface="Arial" charset="0"/>
              </a:rPr>
              <a:t>=</a:t>
            </a:r>
            <a:r>
              <a:rPr lang="ja-JP" altLang="en-US" baseline="-25000">
                <a:latin typeface="Arial" charset="0"/>
                <a:cs typeface="Arial" charset="0"/>
              </a:rPr>
              <a:t>‘</a:t>
            </a:r>
            <a:r>
              <a:rPr lang="en-US" altLang="ja-JP" baseline="-25000" dirty="0">
                <a:latin typeface="Arial" charset="0"/>
                <a:cs typeface="Arial" charset="0"/>
              </a:rPr>
              <a:t>TA</a:t>
            </a:r>
            <a:r>
              <a:rPr lang="ja-JP" altLang="en-US" baseline="-25000">
                <a:latin typeface="Arial" charset="0"/>
                <a:cs typeface="Arial" charset="0"/>
              </a:rPr>
              <a:t>’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559119" name="Text Box 15"/>
          <p:cNvSpPr txBox="1">
            <a:spLocks noChangeArrowheads="1"/>
          </p:cNvSpPr>
          <p:nvPr/>
        </p:nvSpPr>
        <p:spPr bwMode="auto">
          <a:xfrm>
            <a:off x="1589585" y="1914040"/>
            <a:ext cx="1220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x.name,y.car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C929BA-AEC5-AA4B-B33D-40001FBC01D2}"/>
              </a:ext>
            </a:extLst>
          </p:cNvPr>
          <p:cNvCxnSpPr>
            <a:stCxn id="559114" idx="3"/>
            <a:endCxn id="559108" idx="0"/>
          </p:cNvCxnSpPr>
          <p:nvPr/>
        </p:nvCxnSpPr>
        <p:spPr bwMode="auto">
          <a:xfrm>
            <a:off x="3067683" y="4253162"/>
            <a:ext cx="434757" cy="1275669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538098-4615-064D-878E-F89F18AAE564}"/>
              </a:ext>
            </a:extLst>
          </p:cNvPr>
          <p:cNvCxnSpPr>
            <a:cxnSpLocks/>
            <a:stCxn id="559114" idx="1"/>
            <a:endCxn id="559107" idx="0"/>
          </p:cNvCxnSpPr>
          <p:nvPr/>
        </p:nvCxnSpPr>
        <p:spPr bwMode="auto">
          <a:xfrm flipH="1">
            <a:off x="930018" y="4253162"/>
            <a:ext cx="401484" cy="1304973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213F3C-9ECD-1643-BAB0-44E886A41A30}"/>
              </a:ext>
            </a:extLst>
          </p:cNvPr>
          <p:cNvCxnSpPr>
            <a:cxnSpLocks/>
            <a:stCxn id="559118" idx="2"/>
            <a:endCxn id="559114" idx="0"/>
          </p:cNvCxnSpPr>
          <p:nvPr/>
        </p:nvCxnSpPr>
        <p:spPr bwMode="auto">
          <a:xfrm>
            <a:off x="2199591" y="3285596"/>
            <a:ext cx="2" cy="78290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A8523B-B979-534D-9887-13D128CA86BF}"/>
              </a:ext>
            </a:extLst>
          </p:cNvPr>
          <p:cNvCxnSpPr>
            <a:cxnSpLocks/>
            <a:stCxn id="559119" idx="2"/>
            <a:endCxn id="559118" idx="0"/>
          </p:cNvCxnSpPr>
          <p:nvPr/>
        </p:nvCxnSpPr>
        <p:spPr bwMode="auto">
          <a:xfrm flipH="1">
            <a:off x="2199591" y="2283372"/>
            <a:ext cx="1" cy="632892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3">
            <a:extLst>
              <a:ext uri="{FF2B5EF4-FFF2-40B4-BE49-F238E27FC236}">
                <a16:creationId xmlns:a16="http://schemas.microsoft.com/office/drawing/2014/main" id="{98A26C65-3D92-9AD7-B4EE-BF89CE210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017" y="555813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AEB84486-0914-87F6-397C-51591E490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088" y="5528831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 err="1">
                <a:latin typeface="Arial"/>
                <a:cs typeface="Arial"/>
              </a:rPr>
              <a:t>Regist</a:t>
            </a:r>
            <a:r>
              <a:rPr lang="en-US" dirty="0">
                <a:latin typeface="Arial"/>
                <a:cs typeface="Arial"/>
              </a:rPr>
              <a:t> y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A3E06351-CC88-19BC-8888-5CE37B3AA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262" y="3586471"/>
            <a:ext cx="173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⋈</a:t>
            </a:r>
            <a:r>
              <a:rPr lang="en-US" baseline="-25000" dirty="0" err="1">
                <a:latin typeface="Arial"/>
                <a:cs typeface="Arial"/>
              </a:rPr>
              <a:t>x.UserID</a:t>
            </a:r>
            <a:r>
              <a:rPr lang="en-US" baseline="-25000" dirty="0">
                <a:latin typeface="Arial"/>
                <a:cs typeface="Arial"/>
              </a:rPr>
              <a:t> = </a:t>
            </a:r>
            <a:r>
              <a:rPr lang="en-US" baseline="-25000" dirty="0" err="1">
                <a:latin typeface="Arial"/>
                <a:cs typeface="Arial"/>
              </a:rPr>
              <a:t>y.UserID</a:t>
            </a:r>
            <a:endParaRPr lang="en-US" baseline="-25000" dirty="0">
              <a:latin typeface="Arial"/>
              <a:cs typeface="Arial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1BA51164-E667-977B-137D-D470F85F9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396" y="4647555"/>
            <a:ext cx="1080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charset="0"/>
                <a:cs typeface="Arial" charset="0"/>
              </a:rPr>
              <a:t>x.job</a:t>
            </a:r>
            <a:r>
              <a:rPr lang="en-US" baseline="-25000" dirty="0">
                <a:latin typeface="Arial" charset="0"/>
                <a:cs typeface="Arial" charset="0"/>
              </a:rPr>
              <a:t>=</a:t>
            </a:r>
            <a:r>
              <a:rPr lang="ja-JP" altLang="en-US" baseline="-25000">
                <a:latin typeface="Arial" charset="0"/>
                <a:cs typeface="Arial" charset="0"/>
              </a:rPr>
              <a:t>‘</a:t>
            </a:r>
            <a:r>
              <a:rPr lang="en-US" altLang="ja-JP" baseline="-25000" dirty="0">
                <a:latin typeface="Arial" charset="0"/>
                <a:cs typeface="Arial" charset="0"/>
              </a:rPr>
              <a:t>TA</a:t>
            </a:r>
            <a:r>
              <a:rPr lang="ja-JP" altLang="en-US" baseline="-25000">
                <a:latin typeface="Arial" charset="0"/>
                <a:cs typeface="Arial" charset="0"/>
              </a:rPr>
              <a:t>’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C9EB8BAA-C8F3-09CC-ABFE-0DE8154EA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345" y="1914040"/>
            <a:ext cx="1220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x.name,y.car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8A1B97-C2FC-7277-1C20-64D3F585E5A5}"/>
              </a:ext>
            </a:extLst>
          </p:cNvPr>
          <p:cNvCxnSpPr>
            <a:stCxn id="13" idx="3"/>
            <a:endCxn id="12" idx="0"/>
          </p:cNvCxnSpPr>
          <p:nvPr/>
        </p:nvCxnSpPr>
        <p:spPr bwMode="auto">
          <a:xfrm>
            <a:off x="7639443" y="3771137"/>
            <a:ext cx="434759" cy="1757694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D25E54-0019-E076-5FBE-B31B901DB562}"/>
              </a:ext>
            </a:extLst>
          </p:cNvPr>
          <p:cNvCxnSpPr>
            <a:cxnSpLocks/>
            <a:stCxn id="14" idx="2"/>
            <a:endCxn id="11" idx="0"/>
          </p:cNvCxnSpPr>
          <p:nvPr/>
        </p:nvCxnSpPr>
        <p:spPr bwMode="auto">
          <a:xfrm flipH="1">
            <a:off x="5501779" y="5016887"/>
            <a:ext cx="10893" cy="54124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9AD4E0-D112-63B8-E2D4-772163D3BCCC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 bwMode="auto">
          <a:xfrm>
            <a:off x="6771352" y="2283372"/>
            <a:ext cx="1" cy="1303099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AF8721-3D15-C556-119C-F6576A437C62}"/>
              </a:ext>
            </a:extLst>
          </p:cNvPr>
          <p:cNvCxnSpPr>
            <a:cxnSpLocks/>
            <a:stCxn id="13" idx="1"/>
            <a:endCxn id="14" idx="0"/>
          </p:cNvCxnSpPr>
          <p:nvPr/>
        </p:nvCxnSpPr>
        <p:spPr bwMode="auto">
          <a:xfrm flipH="1">
            <a:off x="5512672" y="3771137"/>
            <a:ext cx="390590" cy="87641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ight Arrow 20">
            <a:extLst>
              <a:ext uri="{FF2B5EF4-FFF2-40B4-BE49-F238E27FC236}">
                <a16:creationId xmlns:a16="http://schemas.microsoft.com/office/drawing/2014/main" id="{7C6EDC16-F972-5056-C304-CF0BB58CE293}"/>
              </a:ext>
            </a:extLst>
          </p:cNvPr>
          <p:cNvSpPr/>
          <p:nvPr/>
        </p:nvSpPr>
        <p:spPr>
          <a:xfrm>
            <a:off x="3700433" y="2734687"/>
            <a:ext cx="1812236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3F1E357-536E-6EBF-FC1C-0AA38B6847C5}"/>
              </a:ext>
            </a:extLst>
          </p:cNvPr>
          <p:cNvSpPr/>
          <p:nvPr/>
        </p:nvSpPr>
        <p:spPr>
          <a:xfrm>
            <a:off x="1087713" y="877249"/>
            <a:ext cx="696857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buNone/>
            </a:pPr>
            <a:r>
              <a:rPr lang="el-GR" sz="2400" dirty="0">
                <a:solidFill>
                  <a:schemeClr val="bg1"/>
                </a:solidFill>
                <a:latin typeface="+mn-lt"/>
              </a:rPr>
              <a:t>σ</a:t>
            </a:r>
            <a:r>
              <a:rPr lang="en-US" sz="2400" baseline="-25000" dirty="0">
                <a:solidFill>
                  <a:schemeClr val="bg1"/>
                </a:solidFill>
                <a:latin typeface="+mn-lt"/>
              </a:rPr>
              <a:t>C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(R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/>
              </a:rPr>
              <a:t>⋈ S) = </a:t>
            </a:r>
            <a:r>
              <a:rPr lang="el-GR" sz="2400" dirty="0">
                <a:solidFill>
                  <a:schemeClr val="bg1"/>
                </a:solidFill>
                <a:latin typeface="+mn-lt"/>
              </a:rPr>
              <a:t>σ</a:t>
            </a:r>
            <a:r>
              <a:rPr lang="en-US" sz="2400" baseline="-25000" dirty="0">
                <a:solidFill>
                  <a:schemeClr val="bg1"/>
                </a:solidFill>
                <a:latin typeface="+mn-lt"/>
              </a:rPr>
              <a:t>C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(R) </a:t>
            </a:r>
            <a:r>
              <a:rPr lang="en-US" sz="2400" dirty="0">
                <a:solidFill>
                  <a:schemeClr val="bg1"/>
                </a:solidFill>
                <a:latin typeface="+mn-lt"/>
                <a:cs typeface="Arial"/>
              </a:rPr>
              <a:t>⋈ S     when C refers only to R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2CBC7-5EE7-5455-C6AC-07AAE26C8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FCF3-9592-2B49-B709-1370D9736D7F}" type="datetime4">
              <a:rPr lang="en-US" smtClean="0"/>
              <a:t>March 14,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6CA0B-E82F-4AD0-1FF7-A36C47C8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9A4FF-F812-7176-1A6F-040E06CE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8309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AE6892-0B3D-0344-5DB7-2A6890E5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Selectivity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/>
              <p:nvPr/>
            </p:nvSpPr>
            <p:spPr>
              <a:xfrm>
                <a:off x="-9939" y="953023"/>
                <a:ext cx="9370066" cy="884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smtClean="0">
                        <a:latin typeface="Cambria Math" panose="02040503050406030204" pitchFamily="18" charset="0"/>
                      </a:rPr>
                      <m:t>R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m:rPr>
                        <m:nor/>
                      </m:rPr>
                      <a:rPr lang="en-US" sz="320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/>
                  <a:t> the </a:t>
                </a:r>
                <a:r>
                  <a:rPr lang="en-US" sz="3200" dirty="0" err="1"/>
                  <a:t>sel</a:t>
                </a:r>
                <a:r>
                  <a:rPr lang="en-US" sz="3200" dirty="0"/>
                  <a:t> factor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))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39" y="953023"/>
                <a:ext cx="9370066" cy="884216"/>
              </a:xfrm>
              <a:prstGeom prst="rect">
                <a:avLst/>
              </a:prstGeom>
              <a:blipFill>
                <a:blip r:embed="rId2"/>
                <a:stretch>
                  <a:fillRect l="-542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1607AD2-533D-2AD9-7FE2-15946FBC0743}"/>
              </a:ext>
            </a:extLst>
          </p:cNvPr>
          <p:cNvSpPr txBox="1"/>
          <p:nvPr/>
        </p:nvSpPr>
        <p:spPr>
          <a:xfrm>
            <a:off x="317715" y="4469663"/>
            <a:ext cx="3873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T(Payroll) = 10000</a:t>
            </a:r>
          </a:p>
          <a:p>
            <a:r>
              <a:rPr lang="en-US" sz="2400" dirty="0"/>
              <a:t>V(Payroll, </a:t>
            </a:r>
            <a:r>
              <a:rPr lang="en-US" sz="2400" dirty="0" err="1"/>
              <a:t>UserID</a:t>
            </a:r>
            <a:r>
              <a:rPr lang="en-US" sz="2400" dirty="0"/>
              <a:t>) = 10000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7339F7-CA62-0BF1-D33C-1B67CF00D39A}"/>
              </a:ext>
            </a:extLst>
          </p:cNvPr>
          <p:cNvSpPr/>
          <p:nvPr/>
        </p:nvSpPr>
        <p:spPr>
          <a:xfrm>
            <a:off x="317715" y="1928244"/>
            <a:ext cx="653261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Containment of values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4BD415-4F72-5E64-E7F4-31F537A0D3E6}"/>
                  </a:ext>
                </a:extLst>
              </p:cNvPr>
              <p:cNvSpPr txBox="1"/>
              <p:nvPr/>
            </p:nvSpPr>
            <p:spPr>
              <a:xfrm>
                <a:off x="4457292" y="2631838"/>
                <a:ext cx="4528804" cy="1537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Justification: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:r>
                  <a:rPr lang="en-US" dirty="0">
                    <a:solidFill>
                      <a:srgbClr val="0432FF"/>
                    </a:solidFill>
                  </a:rPr>
                  <a:t>assume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1 tuple in R joins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tuples in 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Total output: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4BD415-4F72-5E64-E7F4-31F537A0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292" y="2631838"/>
                <a:ext cx="4528804" cy="1537216"/>
              </a:xfrm>
              <a:prstGeom prst="rect">
                <a:avLst/>
              </a:prstGeom>
              <a:blipFill>
                <a:blip r:embed="rId3"/>
                <a:stretch>
                  <a:fillRect l="-838" t="-2459" b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2881B51-56F4-F68D-E40A-C6014D69876B}"/>
              </a:ext>
            </a:extLst>
          </p:cNvPr>
          <p:cNvSpPr txBox="1"/>
          <p:nvPr/>
        </p:nvSpPr>
        <p:spPr>
          <a:xfrm>
            <a:off x="4809641" y="4433762"/>
            <a:ext cx="3632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</a:t>
            </a:r>
            <a:r>
              <a:rPr lang="en-US" sz="2400" dirty="0" err="1"/>
              <a:t>Regist</a:t>
            </a:r>
            <a:r>
              <a:rPr lang="en-US" sz="2400" dirty="0"/>
              <a:t>) = 3000</a:t>
            </a:r>
          </a:p>
          <a:p>
            <a:r>
              <a:rPr lang="en-US" sz="2400" dirty="0"/>
              <a:t>V(</a:t>
            </a:r>
            <a:r>
              <a:rPr lang="en-US" sz="2400" dirty="0" err="1"/>
              <a:t>Regist</a:t>
            </a:r>
            <a:r>
              <a:rPr lang="en-US" sz="2400" dirty="0"/>
              <a:t>, </a:t>
            </a:r>
            <a:r>
              <a:rPr lang="en-US" sz="2400" dirty="0" err="1"/>
              <a:t>UserID</a:t>
            </a:r>
            <a:r>
              <a:rPr lang="en-US" sz="2400" dirty="0"/>
              <a:t>) = 2000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0B6E0C-3EE4-5A86-9A3D-5FFBBCC53749}"/>
                  </a:ext>
                </a:extLst>
              </p:cNvPr>
              <p:cNvSpPr txBox="1"/>
              <p:nvPr/>
            </p:nvSpPr>
            <p:spPr>
              <a:xfrm>
                <a:off x="96932" y="5422953"/>
                <a:ext cx="8720721" cy="851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EST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Payroll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Regist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(10000,2000)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10000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∙3000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0B6E0C-3EE4-5A86-9A3D-5FFBBCC53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2" y="5422953"/>
                <a:ext cx="8720721" cy="851708"/>
              </a:xfrm>
              <a:prstGeom prst="rect">
                <a:avLst/>
              </a:prstGeom>
              <a:blipFill>
                <a:blip r:embed="rId4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8CCDDFF-C995-3A30-898E-F174A7608420}"/>
              </a:ext>
            </a:extLst>
          </p:cNvPr>
          <p:cNvSpPr txBox="1"/>
          <p:nvPr/>
        </p:nvSpPr>
        <p:spPr>
          <a:xfrm>
            <a:off x="3550972" y="554962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15C58-FC1F-3416-688D-59B6638B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0A41-501A-8442-A8AF-69D3E7B25603}" type="datetime4">
              <a:rPr lang="en-US" smtClean="0"/>
              <a:t>March 14,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18DD2-34BD-7C3C-19A1-0D8ECB5B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5C0E17B-7DA2-0FA9-7EE0-0041E770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8678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AE6892-0B3D-0344-5DB7-2A6890E5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Selectivity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/>
              <p:nvPr/>
            </p:nvSpPr>
            <p:spPr>
              <a:xfrm>
                <a:off x="-9939" y="953023"/>
                <a:ext cx="9370066" cy="884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smtClean="0">
                        <a:latin typeface="Cambria Math" panose="02040503050406030204" pitchFamily="18" charset="0"/>
                      </a:rPr>
                      <m:t>R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m:rPr>
                        <m:nor/>
                      </m:rPr>
                      <a:rPr lang="en-US" sz="320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3200" dirty="0"/>
                  <a:t> the </a:t>
                </a:r>
                <a:r>
                  <a:rPr lang="en-US" sz="3200" dirty="0" err="1"/>
                  <a:t>sel</a:t>
                </a:r>
                <a:r>
                  <a:rPr lang="en-US" sz="3200" dirty="0"/>
                  <a:t> factor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3200" smtClean="0">
                            <a:latin typeface="Cambria Math" panose="02040503050406030204" pitchFamily="18" charset="0"/>
                          </a:rPr>
                          <m:t>))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4DE3FC4-2B9A-E536-F4EC-633180087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39" y="953023"/>
                <a:ext cx="9370066" cy="884216"/>
              </a:xfrm>
              <a:prstGeom prst="rect">
                <a:avLst/>
              </a:prstGeom>
              <a:blipFill>
                <a:blip r:embed="rId2"/>
                <a:stretch>
                  <a:fillRect l="-542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1607AD2-533D-2AD9-7FE2-15946FBC0743}"/>
              </a:ext>
            </a:extLst>
          </p:cNvPr>
          <p:cNvSpPr txBox="1"/>
          <p:nvPr/>
        </p:nvSpPr>
        <p:spPr>
          <a:xfrm>
            <a:off x="317715" y="4469663"/>
            <a:ext cx="3873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T(Payroll) = 10000</a:t>
            </a:r>
          </a:p>
          <a:p>
            <a:r>
              <a:rPr lang="en-US" sz="2400" dirty="0"/>
              <a:t>V(Payroll, </a:t>
            </a:r>
            <a:r>
              <a:rPr lang="en-US" sz="2400" dirty="0" err="1"/>
              <a:t>UserID</a:t>
            </a:r>
            <a:r>
              <a:rPr lang="en-US" sz="2400" dirty="0"/>
              <a:t>) = 10000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7339F7-CA62-0BF1-D33C-1B67CF00D39A}"/>
              </a:ext>
            </a:extLst>
          </p:cNvPr>
          <p:cNvSpPr/>
          <p:nvPr/>
        </p:nvSpPr>
        <p:spPr>
          <a:xfrm>
            <a:off x="317715" y="1928244"/>
            <a:ext cx="6532614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Containment of values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4BD415-4F72-5E64-E7F4-31F537A0D3E6}"/>
                  </a:ext>
                </a:extLst>
              </p:cNvPr>
              <p:cNvSpPr txBox="1"/>
              <p:nvPr/>
            </p:nvSpPr>
            <p:spPr>
              <a:xfrm>
                <a:off x="4457292" y="2631838"/>
                <a:ext cx="4528804" cy="1537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Justification: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:r>
                  <a:rPr lang="en-US" dirty="0">
                    <a:solidFill>
                      <a:srgbClr val="0432FF"/>
                    </a:solidFill>
                  </a:rPr>
                  <a:t>assume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1 tuple in R joins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tuples in 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Total output: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94BD415-4F72-5E64-E7F4-31F537A0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292" y="2631838"/>
                <a:ext cx="4528804" cy="1537216"/>
              </a:xfrm>
              <a:prstGeom prst="rect">
                <a:avLst/>
              </a:prstGeom>
              <a:blipFill>
                <a:blip r:embed="rId3"/>
                <a:stretch>
                  <a:fillRect l="-838" t="-2459" b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2881B51-56F4-F68D-E40A-C6014D69876B}"/>
              </a:ext>
            </a:extLst>
          </p:cNvPr>
          <p:cNvSpPr txBox="1"/>
          <p:nvPr/>
        </p:nvSpPr>
        <p:spPr>
          <a:xfrm>
            <a:off x="4809641" y="4433762"/>
            <a:ext cx="3632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T(</a:t>
            </a:r>
            <a:r>
              <a:rPr lang="en-US" sz="2400" dirty="0" err="1"/>
              <a:t>Regist</a:t>
            </a:r>
            <a:r>
              <a:rPr lang="en-US" sz="2400" dirty="0"/>
              <a:t>) = 3000</a:t>
            </a:r>
          </a:p>
          <a:p>
            <a:r>
              <a:rPr lang="en-US" sz="2400" dirty="0"/>
              <a:t>V(</a:t>
            </a:r>
            <a:r>
              <a:rPr lang="en-US" sz="2400" dirty="0" err="1"/>
              <a:t>Regist</a:t>
            </a:r>
            <a:r>
              <a:rPr lang="en-US" sz="2400" dirty="0"/>
              <a:t>, </a:t>
            </a:r>
            <a:r>
              <a:rPr lang="en-US" sz="2400" dirty="0" err="1"/>
              <a:t>UserID</a:t>
            </a:r>
            <a:r>
              <a:rPr lang="en-US" sz="2400" dirty="0"/>
              <a:t>) = 2000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0B6E0C-3EE4-5A86-9A3D-5FFBBCC53749}"/>
                  </a:ext>
                </a:extLst>
              </p:cNvPr>
              <p:cNvSpPr txBox="1"/>
              <p:nvPr/>
            </p:nvSpPr>
            <p:spPr>
              <a:xfrm>
                <a:off x="96932" y="5422953"/>
                <a:ext cx="8720721" cy="851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EST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Payroll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Regist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(10000,2000)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=3000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0B6E0C-3EE4-5A86-9A3D-5FFBBCC53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32" y="5422953"/>
                <a:ext cx="8720721" cy="851708"/>
              </a:xfrm>
              <a:prstGeom prst="rect">
                <a:avLst/>
              </a:prstGeom>
              <a:blipFill>
                <a:blip r:embed="rId4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9D27E-25AB-E974-CD1A-32387990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6A3E-1703-5B4E-AC9B-40660CE873FE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B843F-DA4D-5B0B-6C92-7C380DAE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DFAE8-A278-7E9A-4960-FAD0A45F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3100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87405-4440-534E-9876-3474E688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7C31F-29D2-4246-AFE4-9688CEBAA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Uniformity</a:t>
            </a:r>
          </a:p>
          <a:p>
            <a:endParaRPr lang="en-US" dirty="0"/>
          </a:p>
          <a:p>
            <a:r>
              <a:rPr lang="en-US" dirty="0"/>
              <a:t>Independence</a:t>
            </a:r>
          </a:p>
          <a:p>
            <a:endParaRPr lang="en-US" dirty="0"/>
          </a:p>
          <a:p>
            <a:r>
              <a:rPr lang="en-US" dirty="0"/>
              <a:t>Containment of values</a:t>
            </a:r>
          </a:p>
          <a:p>
            <a:endParaRPr lang="en-US" dirty="0"/>
          </a:p>
          <a:p>
            <a:r>
              <a:rPr lang="en-US" dirty="0"/>
              <a:t>Preservation of values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CA862-8BED-8159-3AF4-3E44B22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5179-3459-4F4D-89F5-0FF53F38085F}" type="datetime4">
              <a:rPr lang="en-US" smtClean="0"/>
              <a:t>March 14,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5F5A5-FEB0-C6F0-C359-AF87F66B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6DEE19-B440-BE8C-DFFB-B751EB53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7126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Cost of a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sz="28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2800" dirty="0">
                <a:latin typeface="Arial" charset="0"/>
                <a:ea typeface="ＭＳ Ｐゴシック" charset="-128"/>
                <a:cs typeface="ＭＳ Ｐゴシック" charset="-128"/>
              </a:rPr>
              <a:t>Estimate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cardinalities</a:t>
            </a:r>
            <a:r>
              <a:rPr lang="en-US" sz="2800" dirty="0">
                <a:latin typeface="Arial" charset="0"/>
                <a:ea typeface="ＭＳ Ｐゴシック" charset="-128"/>
                <a:cs typeface="ＭＳ Ｐゴシック" charset="-128"/>
              </a:rPr>
              <a:t> bottom-up</a:t>
            </a:r>
          </a:p>
          <a:p>
            <a:endParaRPr lang="en-US" sz="28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sz="28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sz="2800" dirty="0">
                <a:latin typeface="Arial" charset="0"/>
                <a:ea typeface="ＭＳ Ｐゴシック" charset="-128"/>
                <a:cs typeface="ＭＳ Ｐゴシック" charset="-128"/>
              </a:rPr>
              <a:t>Estimate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cost</a:t>
            </a:r>
            <a:r>
              <a:rPr lang="en-US" sz="2800" dirty="0">
                <a:latin typeface="Arial" charset="0"/>
                <a:ea typeface="ＭＳ Ｐゴシック" charset="-128"/>
                <a:cs typeface="ＭＳ Ｐゴシック" charset="-128"/>
              </a:rPr>
              <a:t> by using estimated cardinalities</a:t>
            </a:r>
          </a:p>
          <a:p>
            <a:pPr marL="0" indent="0">
              <a:buNone/>
            </a:pPr>
            <a:endParaRPr lang="en-US" sz="28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EB16F-2D0A-4B6D-E9D7-8D91CC77E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4300-FDC0-224B-B970-27458D82F3E7}" type="datetime4">
              <a:rPr lang="en-US" smtClean="0"/>
              <a:t>March 14,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8445-5290-9310-BC4A-523B4E7FB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3B4CD3-2DEB-D9BF-233F-E85BD6CB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6936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Histograms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Histogram on R.A refines T(R), V(R,A)</a:t>
            </a:r>
          </a:p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Each bucket contains: </a:t>
            </a:r>
            <a:r>
              <a:rPr lang="en-US" dirty="0">
                <a:latin typeface="Arial" charset="0"/>
                <a:cs typeface="ＭＳ Ｐゴシック" charset="-128"/>
              </a:rPr>
              <a:t>T(bucket), </a:t>
            </a: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V(bucket, A)</a:t>
            </a:r>
          </a:p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164C9-AF28-6A8C-814B-B382DA1D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20CC4-34CE-3049-BB57-DA40A56276D6}" type="datetime4">
              <a:rPr lang="en-US" smtClean="0"/>
              <a:t>March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5F941-FAC7-FDFC-C30E-E75CDB8CC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F7EEF-2415-A178-6603-74BFFB44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0846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Histograms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750" y="1126894"/>
            <a:ext cx="601959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T(Payroll) = 10000,  V(Payroll, salary) = 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27BF75-FEF9-5A7A-678D-16B5170B9432}"/>
                  </a:ext>
                </a:extLst>
              </p:cNvPr>
              <p:cNvSpPr txBox="1"/>
              <p:nvPr/>
            </p:nvSpPr>
            <p:spPr>
              <a:xfrm>
                <a:off x="119750" y="1997483"/>
                <a:ext cx="4622098" cy="64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EST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salary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=25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Payroll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=???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27BF75-FEF9-5A7A-678D-16B5170B9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50" y="1997483"/>
                <a:ext cx="4622098" cy="644407"/>
              </a:xfrm>
              <a:prstGeom prst="rect">
                <a:avLst/>
              </a:prstGeom>
              <a:blipFill>
                <a:blip r:embed="rId2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EDE78-2F05-8C98-F420-E4DEA7C4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4BFA-CEFB-6C47-B823-AE82A1DD27EC}" type="datetime4">
              <a:rPr lang="en-US" smtClean="0"/>
              <a:t>March 14,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4C517-A5EB-1949-FAE3-3AF0763B2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2120EC-E9EB-84D3-0216-53CD7932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3503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Histograms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750" y="1126894"/>
            <a:ext cx="601959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T(Payroll) = 10000,  V(Payroll, salary) = 50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27BF75-FEF9-5A7A-678D-16B5170B9432}"/>
                  </a:ext>
                </a:extLst>
              </p:cNvPr>
              <p:cNvSpPr txBox="1"/>
              <p:nvPr/>
            </p:nvSpPr>
            <p:spPr>
              <a:xfrm>
                <a:off x="119750" y="1997483"/>
                <a:ext cx="4622098" cy="64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EST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salary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=25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Payroll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=???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27BF75-FEF9-5A7A-678D-16B5170B9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50" y="1997483"/>
                <a:ext cx="4622098" cy="644407"/>
              </a:xfrm>
              <a:prstGeom prst="rect">
                <a:avLst/>
              </a:prstGeom>
              <a:blipFill>
                <a:blip r:embed="rId2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5D7F47-6087-155C-BED7-65E1FB49118B}"/>
                  </a:ext>
                </a:extLst>
              </p:cNvPr>
              <p:cNvSpPr txBox="1"/>
              <p:nvPr/>
            </p:nvSpPr>
            <p:spPr>
              <a:xfrm>
                <a:off x="5530170" y="1926597"/>
                <a:ext cx="253088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10000=10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5D7F47-6087-155C-BED7-65E1FB491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170" y="1926597"/>
                <a:ext cx="2530886" cy="786177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D9583-4604-BC3B-497C-53762494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257F6-887B-B044-B35B-4CD2EA30AB8F}" type="datetime4">
              <a:rPr lang="en-US" smtClean="0"/>
              <a:t>March 14,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3DA42B-AC2B-CB50-F5C2-8757900C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BB556A-3839-9457-2D03-EF3162F2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4626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Histograms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750" y="1126894"/>
            <a:ext cx="601959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T(Payroll) = 10000,  V(Payroll, salary) = 50</a:t>
            </a:r>
          </a:p>
        </p:txBody>
      </p:sp>
      <p:graphicFrame>
        <p:nvGraphicFramePr>
          <p:cNvPr id="13" name="Group 4">
            <a:extLst>
              <a:ext uri="{FF2B5EF4-FFF2-40B4-BE49-F238E27FC236}">
                <a16:creationId xmlns:a16="http://schemas.microsoft.com/office/drawing/2014/main" id="{E3EB1229-5DE9-FF4E-AACA-F73F7C07E871}"/>
              </a:ext>
            </a:extLst>
          </p:cNvPr>
          <p:cNvGraphicFramePr>
            <a:graphicFrameLocks noGrp="1"/>
          </p:cNvGraphicFramePr>
          <p:nvPr/>
        </p:nvGraphicFramePr>
        <p:xfrm>
          <a:off x="119750" y="3005834"/>
          <a:ext cx="8381999" cy="1905000"/>
        </p:xfrm>
        <a:graphic>
          <a:graphicData uri="http://schemas.openxmlformats.org/drawingml/2006/table">
            <a:tbl>
              <a:tblPr/>
              <a:tblGrid>
                <a:gridCol w="11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6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69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Salary: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0..20k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20k..29k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30k-39k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40k-49k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50k-59k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&gt; 60k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 =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 =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6312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27BF75-FEF9-5A7A-678D-16B5170B9432}"/>
                  </a:ext>
                </a:extLst>
              </p:cNvPr>
              <p:cNvSpPr txBox="1"/>
              <p:nvPr/>
            </p:nvSpPr>
            <p:spPr>
              <a:xfrm>
                <a:off x="119750" y="1997483"/>
                <a:ext cx="4622098" cy="64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EST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salary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=25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Payroll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=???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27BF75-FEF9-5A7A-678D-16B5170B9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50" y="1997483"/>
                <a:ext cx="4622098" cy="644407"/>
              </a:xfrm>
              <a:prstGeom prst="rect">
                <a:avLst/>
              </a:prstGeom>
              <a:blipFill>
                <a:blip r:embed="rId2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5D7F47-6087-155C-BED7-65E1FB49118B}"/>
                  </a:ext>
                </a:extLst>
              </p:cNvPr>
              <p:cNvSpPr txBox="1"/>
              <p:nvPr/>
            </p:nvSpPr>
            <p:spPr>
              <a:xfrm>
                <a:off x="5530170" y="1926597"/>
                <a:ext cx="253088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10000=10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5D7F47-6087-155C-BED7-65E1FB491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170" y="1926597"/>
                <a:ext cx="2530886" cy="786177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0924B-CE64-AC4B-0E21-27F304C4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ED39-B15F-494E-AB18-285CC5CA1AEF}" type="datetime4">
              <a:rPr lang="en-US" smtClean="0"/>
              <a:t>March 14,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626E76A-ACB5-3EF3-9AD1-24D30E15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973CE8-3E99-4399-FE46-A00031B9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8165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Histograms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750" y="1126894"/>
            <a:ext cx="601959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T(Payroll) = 10000,  V(Payroll, salary) = 50</a:t>
            </a:r>
          </a:p>
        </p:txBody>
      </p:sp>
      <p:graphicFrame>
        <p:nvGraphicFramePr>
          <p:cNvPr id="13" name="Group 4">
            <a:extLst>
              <a:ext uri="{FF2B5EF4-FFF2-40B4-BE49-F238E27FC236}">
                <a16:creationId xmlns:a16="http://schemas.microsoft.com/office/drawing/2014/main" id="{E3EB1229-5DE9-FF4E-AACA-F73F7C07E871}"/>
              </a:ext>
            </a:extLst>
          </p:cNvPr>
          <p:cNvGraphicFramePr>
            <a:graphicFrameLocks noGrp="1"/>
          </p:cNvGraphicFramePr>
          <p:nvPr/>
        </p:nvGraphicFramePr>
        <p:xfrm>
          <a:off x="119750" y="3005834"/>
          <a:ext cx="8381999" cy="1905000"/>
        </p:xfrm>
        <a:graphic>
          <a:graphicData uri="http://schemas.openxmlformats.org/drawingml/2006/table">
            <a:tbl>
              <a:tblPr/>
              <a:tblGrid>
                <a:gridCol w="11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6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69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Salary: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0..20k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20k..29k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30k-39k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40k-49k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50k-59k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&gt; 60k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 =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 =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6312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27BF75-FEF9-5A7A-678D-16B5170B9432}"/>
                  </a:ext>
                </a:extLst>
              </p:cNvPr>
              <p:cNvSpPr txBox="1"/>
              <p:nvPr/>
            </p:nvSpPr>
            <p:spPr>
              <a:xfrm>
                <a:off x="119750" y="1997483"/>
                <a:ext cx="4622098" cy="64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EST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salary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=25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Payroll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=???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27BF75-FEF9-5A7A-678D-16B5170B9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50" y="1997483"/>
                <a:ext cx="4622098" cy="644407"/>
              </a:xfrm>
              <a:prstGeom prst="rect">
                <a:avLst/>
              </a:prstGeom>
              <a:blipFill>
                <a:blip r:embed="rId2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5D7F47-6087-155C-BED7-65E1FB49118B}"/>
                  </a:ext>
                </a:extLst>
              </p:cNvPr>
              <p:cNvSpPr txBox="1"/>
              <p:nvPr/>
            </p:nvSpPr>
            <p:spPr>
              <a:xfrm>
                <a:off x="5530170" y="1926597"/>
                <a:ext cx="253088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10000=10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5D7F47-6087-155C-BED7-65E1FB491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170" y="1926597"/>
                <a:ext cx="2530886" cy="786177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99E8E-4EE4-1D51-3725-B5032291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571F1-49F0-B24D-951F-76CEF960CF3F}" type="datetime4">
              <a:rPr lang="en-US" smtClean="0"/>
              <a:t>March 14,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7D486C4-5A43-E8F7-E551-C5DAA9A9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DB2584B-7B36-1AB5-ABC6-19589AF2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222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Histograms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750" y="1126894"/>
            <a:ext cx="601959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T(Payroll) = 10000,  V(Payroll, salary) = 50</a:t>
            </a:r>
          </a:p>
        </p:txBody>
      </p:sp>
      <p:graphicFrame>
        <p:nvGraphicFramePr>
          <p:cNvPr id="13" name="Group 4">
            <a:extLst>
              <a:ext uri="{FF2B5EF4-FFF2-40B4-BE49-F238E27FC236}">
                <a16:creationId xmlns:a16="http://schemas.microsoft.com/office/drawing/2014/main" id="{E3EB1229-5DE9-FF4E-AACA-F73F7C07E871}"/>
              </a:ext>
            </a:extLst>
          </p:cNvPr>
          <p:cNvGraphicFramePr>
            <a:graphicFrameLocks noGrp="1"/>
          </p:cNvGraphicFramePr>
          <p:nvPr/>
        </p:nvGraphicFramePr>
        <p:xfrm>
          <a:off x="119750" y="3005834"/>
          <a:ext cx="8381999" cy="1905000"/>
        </p:xfrm>
        <a:graphic>
          <a:graphicData uri="http://schemas.openxmlformats.org/drawingml/2006/table">
            <a:tbl>
              <a:tblPr/>
              <a:tblGrid>
                <a:gridCol w="11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6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69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Salary: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0..20k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20k..29k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30k-39k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40k-49k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50k-59k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&gt; 60k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 =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 =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6312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27BF75-FEF9-5A7A-678D-16B5170B9432}"/>
                  </a:ext>
                </a:extLst>
              </p:cNvPr>
              <p:cNvSpPr txBox="1"/>
              <p:nvPr/>
            </p:nvSpPr>
            <p:spPr>
              <a:xfrm>
                <a:off x="119750" y="1997483"/>
                <a:ext cx="4622098" cy="64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EST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salary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=25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Payroll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=???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27BF75-FEF9-5A7A-678D-16B5170B9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50" y="1997483"/>
                <a:ext cx="4622098" cy="644407"/>
              </a:xfrm>
              <a:prstGeom prst="rect">
                <a:avLst/>
              </a:prstGeom>
              <a:blipFill>
                <a:blip r:embed="rId2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5D7F47-6087-155C-BED7-65E1FB49118B}"/>
                  </a:ext>
                </a:extLst>
              </p:cNvPr>
              <p:cNvSpPr txBox="1"/>
              <p:nvPr/>
            </p:nvSpPr>
            <p:spPr>
              <a:xfrm>
                <a:off x="5530170" y="1926597"/>
                <a:ext cx="253088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10000=10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5D7F47-6087-155C-BED7-65E1FB491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170" y="1926597"/>
                <a:ext cx="2530886" cy="786177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F539FF-5716-76D1-E5FB-FF79D8200888}"/>
                  </a:ext>
                </a:extLst>
              </p:cNvPr>
              <p:cNvSpPr txBox="1"/>
              <p:nvPr/>
            </p:nvSpPr>
            <p:spPr>
              <a:xfrm>
                <a:off x="676275" y="5351786"/>
                <a:ext cx="592476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EST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salary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=25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Payroll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320=32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F539FF-5716-76D1-E5FB-FF79D8200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5" y="5351786"/>
                <a:ext cx="5924763" cy="786177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DE545FE-E357-DD55-FF14-9BCAF990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FB76-1286-7844-9456-32F0A64ED7B8}" type="datetime4">
              <a:rPr lang="en-US" smtClean="0"/>
              <a:t>March 14,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D19C4EE-B0BA-40DE-5053-38C97E25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C1FFC9D-F3D9-E31F-F8B8-D0342382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85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Rules: Predicate Pushdown</a:t>
            </a:r>
          </a:p>
        </p:txBody>
      </p:sp>
      <p:sp>
        <p:nvSpPr>
          <p:cNvPr id="559107" name="Text Box 3"/>
          <p:cNvSpPr txBox="1">
            <a:spLocks noChangeArrowheads="1"/>
          </p:cNvSpPr>
          <p:nvPr/>
        </p:nvSpPr>
        <p:spPr bwMode="auto">
          <a:xfrm>
            <a:off x="395255" y="5558135"/>
            <a:ext cx="1069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2993326" y="5528831"/>
            <a:ext cx="101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 err="1">
                <a:latin typeface="Arial"/>
                <a:cs typeface="Arial"/>
              </a:rPr>
              <a:t>Regist</a:t>
            </a:r>
            <a:r>
              <a:rPr lang="en-US" dirty="0">
                <a:latin typeface="Arial"/>
                <a:cs typeface="Arial"/>
              </a:rPr>
              <a:t> y</a:t>
            </a:r>
          </a:p>
        </p:txBody>
      </p:sp>
      <p:sp>
        <p:nvSpPr>
          <p:cNvPr id="559114" name="Text Box 10"/>
          <p:cNvSpPr txBox="1">
            <a:spLocks noChangeArrowheads="1"/>
          </p:cNvSpPr>
          <p:nvPr/>
        </p:nvSpPr>
        <p:spPr bwMode="auto">
          <a:xfrm>
            <a:off x="1331502" y="4068496"/>
            <a:ext cx="173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⋈</a:t>
            </a:r>
            <a:r>
              <a:rPr lang="en-US" baseline="-25000" dirty="0" err="1">
                <a:latin typeface="Arial"/>
                <a:cs typeface="Arial"/>
              </a:rPr>
              <a:t>x.UserID</a:t>
            </a:r>
            <a:r>
              <a:rPr lang="en-US" baseline="-25000" dirty="0">
                <a:latin typeface="Arial"/>
                <a:cs typeface="Arial"/>
              </a:rPr>
              <a:t> = </a:t>
            </a:r>
            <a:r>
              <a:rPr lang="en-US" baseline="-25000" dirty="0" err="1">
                <a:latin typeface="Arial"/>
                <a:cs typeface="Arial"/>
              </a:rPr>
              <a:t>y.UserID</a:t>
            </a:r>
            <a:endParaRPr lang="en-US" baseline="-25000" dirty="0">
              <a:latin typeface="Arial"/>
              <a:cs typeface="Arial"/>
            </a:endParaRPr>
          </a:p>
        </p:txBody>
      </p:sp>
      <p:sp>
        <p:nvSpPr>
          <p:cNvPr id="559118" name="Text Box 14"/>
          <p:cNvSpPr txBox="1">
            <a:spLocks noChangeArrowheads="1"/>
          </p:cNvSpPr>
          <p:nvPr/>
        </p:nvSpPr>
        <p:spPr bwMode="auto">
          <a:xfrm>
            <a:off x="721660" y="2916264"/>
            <a:ext cx="2955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anose="020B0604020202020204" pitchFamily="34" charset="0"/>
              </a:rPr>
              <a:t>σ</a:t>
            </a:r>
            <a:r>
              <a:rPr lang="en-US" baseline="-25000" dirty="0">
                <a:latin typeface="Arial" charset="0"/>
                <a:cs typeface="Arial" charset="0"/>
              </a:rPr>
              <a:t>(</a:t>
            </a:r>
            <a:r>
              <a:rPr lang="en-US" baseline="-25000" dirty="0" err="1">
                <a:latin typeface="Arial" charset="0"/>
                <a:cs typeface="Arial" charset="0"/>
              </a:rPr>
              <a:t>x.job</a:t>
            </a:r>
            <a:r>
              <a:rPr lang="en-US" baseline="-25000" dirty="0">
                <a:latin typeface="Arial" charset="0"/>
                <a:cs typeface="Arial" charset="0"/>
              </a:rPr>
              <a:t>=</a:t>
            </a:r>
            <a:r>
              <a:rPr lang="ja-JP" altLang="en-US" baseline="-25000">
                <a:latin typeface="Arial" charset="0"/>
                <a:cs typeface="Arial" charset="0"/>
              </a:rPr>
              <a:t>‘</a:t>
            </a:r>
            <a:r>
              <a:rPr lang="en-US" altLang="ja-JP" baseline="-25000" dirty="0">
                <a:latin typeface="Arial" charset="0"/>
                <a:cs typeface="Arial" charset="0"/>
              </a:rPr>
              <a:t>TA</a:t>
            </a:r>
            <a:r>
              <a:rPr lang="ja-JP" altLang="en-US" baseline="-25000">
                <a:latin typeface="Arial" charset="0"/>
                <a:cs typeface="Arial" charset="0"/>
              </a:rPr>
              <a:t>’</a:t>
            </a:r>
            <a:r>
              <a:rPr lang="en-US" altLang="ja-JP" baseline="-25000" dirty="0">
                <a:latin typeface="Arial" charset="0"/>
                <a:cs typeface="Arial" charset="0"/>
              </a:rPr>
              <a:t>) and (</a:t>
            </a:r>
            <a:r>
              <a:rPr lang="en-US" altLang="ja-JP" baseline="-25000" dirty="0" err="1">
                <a:latin typeface="Arial" charset="0"/>
                <a:cs typeface="Arial" charset="0"/>
              </a:rPr>
              <a:t>y.car</a:t>
            </a:r>
            <a:r>
              <a:rPr lang="en-US" altLang="ja-JP" baseline="-25000" dirty="0">
                <a:latin typeface="Arial" charset="0"/>
                <a:cs typeface="Arial" charset="0"/>
              </a:rPr>
              <a:t> like ”%Ford%”)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559119" name="Text Box 15"/>
          <p:cNvSpPr txBox="1">
            <a:spLocks noChangeArrowheads="1"/>
          </p:cNvSpPr>
          <p:nvPr/>
        </p:nvSpPr>
        <p:spPr bwMode="auto">
          <a:xfrm>
            <a:off x="1589585" y="1914040"/>
            <a:ext cx="1220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x.name,y.car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C929BA-AEC5-AA4B-B33D-40001FBC01D2}"/>
              </a:ext>
            </a:extLst>
          </p:cNvPr>
          <p:cNvCxnSpPr>
            <a:stCxn id="559114" idx="3"/>
            <a:endCxn id="559108" idx="0"/>
          </p:cNvCxnSpPr>
          <p:nvPr/>
        </p:nvCxnSpPr>
        <p:spPr bwMode="auto">
          <a:xfrm>
            <a:off x="3067683" y="4253162"/>
            <a:ext cx="434757" cy="1275669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538098-4615-064D-878E-F89F18AAE564}"/>
              </a:ext>
            </a:extLst>
          </p:cNvPr>
          <p:cNvCxnSpPr>
            <a:cxnSpLocks/>
            <a:stCxn id="559114" idx="1"/>
            <a:endCxn id="559107" idx="0"/>
          </p:cNvCxnSpPr>
          <p:nvPr/>
        </p:nvCxnSpPr>
        <p:spPr bwMode="auto">
          <a:xfrm flipH="1">
            <a:off x="930018" y="4253162"/>
            <a:ext cx="401484" cy="1304973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213F3C-9ECD-1643-BAB0-44E886A41A30}"/>
              </a:ext>
            </a:extLst>
          </p:cNvPr>
          <p:cNvCxnSpPr>
            <a:cxnSpLocks/>
            <a:stCxn id="559118" idx="2"/>
            <a:endCxn id="559114" idx="0"/>
          </p:cNvCxnSpPr>
          <p:nvPr/>
        </p:nvCxnSpPr>
        <p:spPr bwMode="auto">
          <a:xfrm flipH="1">
            <a:off x="2199593" y="3285596"/>
            <a:ext cx="4" cy="78290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A8523B-B979-534D-9887-13D128CA86BF}"/>
              </a:ext>
            </a:extLst>
          </p:cNvPr>
          <p:cNvCxnSpPr>
            <a:cxnSpLocks/>
            <a:stCxn id="559119" idx="2"/>
            <a:endCxn id="559118" idx="0"/>
          </p:cNvCxnSpPr>
          <p:nvPr/>
        </p:nvCxnSpPr>
        <p:spPr bwMode="auto">
          <a:xfrm>
            <a:off x="2199592" y="2283372"/>
            <a:ext cx="5" cy="632892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93FE7-A3F7-1F35-FF03-F369C4B7C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BE71-FF9D-5248-B99A-C62E75126A6F}" type="datetime4">
              <a:rPr lang="en-US" smtClean="0"/>
              <a:t>March 14,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167D8D-13C4-5E67-871C-0E4EE1DB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F42FD-9D42-FF44-1F50-AD40553B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8730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Histograms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750" y="1126894"/>
            <a:ext cx="601959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-128"/>
                <a:cs typeface="ＭＳ Ｐゴシック" charset="-128"/>
              </a:rPr>
              <a:t>T(Payroll) = 10000,  V(Payroll, salary) = 50</a:t>
            </a:r>
          </a:p>
        </p:txBody>
      </p:sp>
      <p:graphicFrame>
        <p:nvGraphicFramePr>
          <p:cNvPr id="13" name="Group 4">
            <a:extLst>
              <a:ext uri="{FF2B5EF4-FFF2-40B4-BE49-F238E27FC236}">
                <a16:creationId xmlns:a16="http://schemas.microsoft.com/office/drawing/2014/main" id="{E3EB1229-5DE9-FF4E-AACA-F73F7C07E871}"/>
              </a:ext>
            </a:extLst>
          </p:cNvPr>
          <p:cNvGraphicFramePr>
            <a:graphicFrameLocks noGrp="1"/>
          </p:cNvGraphicFramePr>
          <p:nvPr/>
        </p:nvGraphicFramePr>
        <p:xfrm>
          <a:off x="119750" y="3005834"/>
          <a:ext cx="8381999" cy="1905000"/>
        </p:xfrm>
        <a:graphic>
          <a:graphicData uri="http://schemas.openxmlformats.org/drawingml/2006/table">
            <a:tbl>
              <a:tblPr/>
              <a:tblGrid>
                <a:gridCol w="11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6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69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Salary: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0..20k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20k..29k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30k-39k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40k-49k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50k-59k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&gt; 60k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 =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V =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6312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27BF75-FEF9-5A7A-678D-16B5170B9432}"/>
                  </a:ext>
                </a:extLst>
              </p:cNvPr>
              <p:cNvSpPr txBox="1"/>
              <p:nvPr/>
            </p:nvSpPr>
            <p:spPr>
              <a:xfrm>
                <a:off x="119750" y="1997483"/>
                <a:ext cx="4622098" cy="64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EST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salary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=25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Payroll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=???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27BF75-FEF9-5A7A-678D-16B5170B9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50" y="1997483"/>
                <a:ext cx="4622098" cy="644407"/>
              </a:xfrm>
              <a:prstGeom prst="rect">
                <a:avLst/>
              </a:prstGeom>
              <a:blipFill>
                <a:blip r:embed="rId2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5D7F47-6087-155C-BED7-65E1FB49118B}"/>
                  </a:ext>
                </a:extLst>
              </p:cNvPr>
              <p:cNvSpPr txBox="1"/>
              <p:nvPr/>
            </p:nvSpPr>
            <p:spPr>
              <a:xfrm>
                <a:off x="5530170" y="1926597"/>
                <a:ext cx="253088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10000=10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5D7F47-6087-155C-BED7-65E1FB491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170" y="1926597"/>
                <a:ext cx="2530886" cy="786177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F539FF-5716-76D1-E5FB-FF79D8200888}"/>
                  </a:ext>
                </a:extLst>
              </p:cNvPr>
              <p:cNvSpPr txBox="1"/>
              <p:nvPr/>
            </p:nvSpPr>
            <p:spPr>
              <a:xfrm>
                <a:off x="676275" y="5351786"/>
                <a:ext cx="592476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EST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salary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=25</m:t>
                              </m:r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Payroll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320=32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F539FF-5716-76D1-E5FB-FF79D8200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5" y="5351786"/>
                <a:ext cx="5924763" cy="786177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Callout 9">
            <a:extLst>
              <a:ext uri="{FF2B5EF4-FFF2-40B4-BE49-F238E27FC236}">
                <a16:creationId xmlns:a16="http://schemas.microsoft.com/office/drawing/2014/main" id="{956A5B18-E2C2-E742-D589-3111CFBC71F0}"/>
              </a:ext>
            </a:extLst>
          </p:cNvPr>
          <p:cNvSpPr/>
          <p:nvPr/>
        </p:nvSpPr>
        <p:spPr>
          <a:xfrm>
            <a:off x="7304716" y="5306396"/>
            <a:ext cx="1621167" cy="995422"/>
          </a:xfrm>
          <a:prstGeom prst="wedgeEllipseCallout">
            <a:avLst>
              <a:gd name="adj1" fmla="val -84930"/>
              <a:gd name="adj2" fmla="val -49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A better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</a:rPr>
              <a:t>estimate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848ED0E-4CA0-BD88-9D60-B720DCDBF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4B53-8805-794C-A51B-21AFAC5ED2DC}" type="datetime4">
              <a:rPr lang="en-US" smtClean="0"/>
              <a:t>March 14,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DF41C41-ECA6-D821-124D-DDA0CBF7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040C94B-CEDE-8F00-7729-8F68B6A1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1613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02129C-6704-CC54-9216-B42BBB14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How a Query Engine Works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CCC565-D05F-4DF9-F614-BF9F4475A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Each </a:t>
            </a:r>
            <a:r>
              <a:rPr lang="en-US" dirty="0"/>
              <a:t>RA operator has multiple physical operators</a:t>
            </a:r>
          </a:p>
          <a:p>
            <a:endParaRPr lang="en-US" dirty="0"/>
          </a:p>
          <a:p>
            <a:r>
              <a:rPr lang="en-US" dirty="0"/>
              <a:t>Indexes: speed up some queries slow down others</a:t>
            </a:r>
          </a:p>
          <a:p>
            <a:endParaRPr lang="en-US" dirty="0"/>
          </a:p>
          <a:p>
            <a:r>
              <a:rPr lang="en-US" dirty="0"/>
              <a:t>Rewrite rules transform one query plan to another</a:t>
            </a:r>
          </a:p>
          <a:p>
            <a:endParaRPr lang="en-US" dirty="0"/>
          </a:p>
          <a:p>
            <a:r>
              <a:rPr lang="en-US" dirty="0"/>
              <a:t>Cardinality estimators used to estimate the cost;</a:t>
            </a:r>
            <a:br>
              <a:rPr lang="en-US" dirty="0"/>
            </a:br>
            <a:r>
              <a:rPr lang="en-US" dirty="0"/>
              <a:t>they are often wrong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C03C7-C5FA-FF12-4545-8569C09F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FEC6-68A4-454B-9C35-8FE98DFE8982}" type="datetime4">
              <a:rPr lang="en-US" smtClean="0"/>
              <a:t>March 14,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005C95-2DB3-F5B6-77C1-9601F453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98393-E528-3B5B-C11B-32C28B1A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0982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DE42-4EAE-F044-81A9-AADD1F747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Database Engines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A75E1-8ADD-DE47-9A88-3B67AFE3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Cardinality Estimation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4818F-6BF5-ED48-9D70-D31DA1C4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142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601BE3-8DAE-D34F-9EF9-893E2E8D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170"/>
            <a:ext cx="9144000" cy="45442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8BABE2-771A-013C-A316-547B09ADA6CE}"/>
              </a:ext>
            </a:extLst>
          </p:cNvPr>
          <p:cNvSpPr txBox="1"/>
          <p:nvPr/>
        </p:nvSpPr>
        <p:spPr>
          <a:xfrm>
            <a:off x="19407" y="961771"/>
            <a:ext cx="910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Leis et al., </a:t>
            </a:r>
            <a:r>
              <a:rPr lang="en-US" sz="2400" i="1" dirty="0"/>
              <a:t>How Good Are Query Optimizers, Really?</a:t>
            </a:r>
            <a:r>
              <a:rPr lang="en-US" sz="2400" dirty="0"/>
              <a:t>, VLDB 2015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709F469-717D-41C8-1822-BB91084F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884A-3C66-654F-B470-07B9BACE325C}" type="datetime4">
              <a:rPr lang="en-US" smtClean="0"/>
              <a:t>March 14,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7477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DE42-4EAE-F044-81A9-AADD1F747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Database Engines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4818F-6BF5-ED48-9D70-D31DA1C4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105E6-B6DA-CC49-A170-9CC5CA40304C}" type="slidenum">
              <a:rPr lang="en-US" smtClean="0"/>
              <a:pPr/>
              <a:t>143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63710-DACD-9F43-A4D5-A3049EF10299}"/>
              </a:ext>
            </a:extLst>
          </p:cNvPr>
          <p:cNvSpPr txBox="1"/>
          <p:nvPr/>
        </p:nvSpPr>
        <p:spPr>
          <a:xfrm>
            <a:off x="19407" y="961771"/>
            <a:ext cx="910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Leis et al., </a:t>
            </a:r>
            <a:r>
              <a:rPr lang="en-US" sz="2400" i="1" dirty="0"/>
              <a:t>How Good Are Query Optimizers, Really?</a:t>
            </a:r>
            <a:r>
              <a:rPr lang="en-US" sz="2400" dirty="0"/>
              <a:t>, VLDB 2015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601BE3-8DAE-D34F-9EF9-893E2E8D1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170"/>
            <a:ext cx="9144000" cy="454423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0C71002-5675-B943-8840-83E30C784B8C}"/>
              </a:ext>
            </a:extLst>
          </p:cNvPr>
          <p:cNvSpPr/>
          <p:nvPr/>
        </p:nvSpPr>
        <p:spPr bwMode="auto">
          <a:xfrm>
            <a:off x="4419600" y="3733800"/>
            <a:ext cx="1447800" cy="914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652A6A-71A8-D046-9951-13AAA92D2156}"/>
              </a:ext>
            </a:extLst>
          </p:cNvPr>
          <p:cNvSpPr/>
          <p:nvPr/>
        </p:nvSpPr>
        <p:spPr bwMode="auto">
          <a:xfrm>
            <a:off x="228600" y="3962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02BDAE-0E0E-17E9-9B12-E37C500E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Cardinality Estimation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9E244-0B4C-F6AA-9C87-5D05100F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B94F-1F9E-CC4C-B33C-11D89EDDEF80}" type="datetime4">
              <a:rPr lang="en-US" smtClean="0"/>
              <a:t>March 14,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6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Rules: Predicate Pushdown</a:t>
            </a:r>
          </a:p>
        </p:txBody>
      </p:sp>
      <p:sp>
        <p:nvSpPr>
          <p:cNvPr id="559107" name="Text Box 3"/>
          <p:cNvSpPr txBox="1">
            <a:spLocks noChangeArrowheads="1"/>
          </p:cNvSpPr>
          <p:nvPr/>
        </p:nvSpPr>
        <p:spPr bwMode="auto">
          <a:xfrm>
            <a:off x="395255" y="5558135"/>
            <a:ext cx="1069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2993326" y="5528831"/>
            <a:ext cx="101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 err="1">
                <a:latin typeface="Arial"/>
                <a:cs typeface="Arial"/>
              </a:rPr>
              <a:t>Regist</a:t>
            </a:r>
            <a:r>
              <a:rPr lang="en-US" dirty="0">
                <a:latin typeface="Arial"/>
                <a:cs typeface="Arial"/>
              </a:rPr>
              <a:t> y</a:t>
            </a:r>
          </a:p>
        </p:txBody>
      </p:sp>
      <p:sp>
        <p:nvSpPr>
          <p:cNvPr id="559114" name="Text Box 10"/>
          <p:cNvSpPr txBox="1">
            <a:spLocks noChangeArrowheads="1"/>
          </p:cNvSpPr>
          <p:nvPr/>
        </p:nvSpPr>
        <p:spPr bwMode="auto">
          <a:xfrm>
            <a:off x="1331502" y="4068496"/>
            <a:ext cx="173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⋈</a:t>
            </a:r>
            <a:r>
              <a:rPr lang="en-US" baseline="-25000" dirty="0" err="1">
                <a:latin typeface="Arial"/>
                <a:cs typeface="Arial"/>
              </a:rPr>
              <a:t>x.UserID</a:t>
            </a:r>
            <a:r>
              <a:rPr lang="en-US" baseline="-25000" dirty="0">
                <a:latin typeface="Arial"/>
                <a:cs typeface="Arial"/>
              </a:rPr>
              <a:t> = </a:t>
            </a:r>
            <a:r>
              <a:rPr lang="en-US" baseline="-25000" dirty="0" err="1">
                <a:latin typeface="Arial"/>
                <a:cs typeface="Arial"/>
              </a:rPr>
              <a:t>y.UserID</a:t>
            </a:r>
            <a:endParaRPr lang="en-US" baseline="-25000" dirty="0">
              <a:latin typeface="Arial"/>
              <a:cs typeface="Arial"/>
            </a:endParaRPr>
          </a:p>
        </p:txBody>
      </p:sp>
      <p:sp>
        <p:nvSpPr>
          <p:cNvPr id="559118" name="Text Box 14"/>
          <p:cNvSpPr txBox="1">
            <a:spLocks noChangeArrowheads="1"/>
          </p:cNvSpPr>
          <p:nvPr/>
        </p:nvSpPr>
        <p:spPr bwMode="auto">
          <a:xfrm>
            <a:off x="721660" y="2916264"/>
            <a:ext cx="2955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anose="020B0604020202020204" pitchFamily="34" charset="0"/>
              </a:rPr>
              <a:t>σ</a:t>
            </a:r>
            <a:r>
              <a:rPr lang="en-US" baseline="-25000" dirty="0">
                <a:latin typeface="Arial" charset="0"/>
                <a:cs typeface="Arial" charset="0"/>
              </a:rPr>
              <a:t>(</a:t>
            </a:r>
            <a:r>
              <a:rPr lang="en-US" baseline="-25000" dirty="0" err="1">
                <a:latin typeface="Arial" charset="0"/>
                <a:cs typeface="Arial" charset="0"/>
              </a:rPr>
              <a:t>x.job</a:t>
            </a:r>
            <a:r>
              <a:rPr lang="en-US" baseline="-25000" dirty="0">
                <a:latin typeface="Arial" charset="0"/>
                <a:cs typeface="Arial" charset="0"/>
              </a:rPr>
              <a:t>=</a:t>
            </a:r>
            <a:r>
              <a:rPr lang="ja-JP" altLang="en-US" baseline="-25000">
                <a:latin typeface="Arial" charset="0"/>
                <a:cs typeface="Arial" charset="0"/>
              </a:rPr>
              <a:t>‘</a:t>
            </a:r>
            <a:r>
              <a:rPr lang="en-US" altLang="ja-JP" baseline="-25000" dirty="0">
                <a:latin typeface="Arial" charset="0"/>
                <a:cs typeface="Arial" charset="0"/>
              </a:rPr>
              <a:t>TA</a:t>
            </a:r>
            <a:r>
              <a:rPr lang="ja-JP" altLang="en-US" baseline="-25000">
                <a:latin typeface="Arial" charset="0"/>
                <a:cs typeface="Arial" charset="0"/>
              </a:rPr>
              <a:t>’</a:t>
            </a:r>
            <a:r>
              <a:rPr lang="en-US" altLang="ja-JP" baseline="-25000" dirty="0">
                <a:latin typeface="Arial" charset="0"/>
                <a:cs typeface="Arial" charset="0"/>
              </a:rPr>
              <a:t>) and (</a:t>
            </a:r>
            <a:r>
              <a:rPr lang="en-US" altLang="ja-JP" baseline="-25000" dirty="0" err="1">
                <a:latin typeface="Arial" charset="0"/>
                <a:cs typeface="Arial" charset="0"/>
              </a:rPr>
              <a:t>y.car</a:t>
            </a:r>
            <a:r>
              <a:rPr lang="en-US" altLang="ja-JP" baseline="-25000" dirty="0">
                <a:latin typeface="Arial" charset="0"/>
                <a:cs typeface="Arial" charset="0"/>
              </a:rPr>
              <a:t> like ”%Ford%”)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559119" name="Text Box 15"/>
          <p:cNvSpPr txBox="1">
            <a:spLocks noChangeArrowheads="1"/>
          </p:cNvSpPr>
          <p:nvPr/>
        </p:nvSpPr>
        <p:spPr bwMode="auto">
          <a:xfrm>
            <a:off x="1589585" y="1914040"/>
            <a:ext cx="1220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x.name,y.car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C929BA-AEC5-AA4B-B33D-40001FBC01D2}"/>
              </a:ext>
            </a:extLst>
          </p:cNvPr>
          <p:cNvCxnSpPr>
            <a:stCxn id="559114" idx="3"/>
            <a:endCxn id="559108" idx="0"/>
          </p:cNvCxnSpPr>
          <p:nvPr/>
        </p:nvCxnSpPr>
        <p:spPr bwMode="auto">
          <a:xfrm>
            <a:off x="3067683" y="4253162"/>
            <a:ext cx="434757" cy="1275669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538098-4615-064D-878E-F89F18AAE564}"/>
              </a:ext>
            </a:extLst>
          </p:cNvPr>
          <p:cNvCxnSpPr>
            <a:cxnSpLocks/>
            <a:stCxn id="559114" idx="1"/>
            <a:endCxn id="559107" idx="0"/>
          </p:cNvCxnSpPr>
          <p:nvPr/>
        </p:nvCxnSpPr>
        <p:spPr bwMode="auto">
          <a:xfrm flipH="1">
            <a:off x="930018" y="4253162"/>
            <a:ext cx="401484" cy="1304973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213F3C-9ECD-1643-BAB0-44E886A41A30}"/>
              </a:ext>
            </a:extLst>
          </p:cNvPr>
          <p:cNvCxnSpPr>
            <a:cxnSpLocks/>
            <a:stCxn id="559118" idx="2"/>
            <a:endCxn id="559114" idx="0"/>
          </p:cNvCxnSpPr>
          <p:nvPr/>
        </p:nvCxnSpPr>
        <p:spPr bwMode="auto">
          <a:xfrm flipH="1">
            <a:off x="2199593" y="3285596"/>
            <a:ext cx="4" cy="78290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A8523B-B979-534D-9887-13D128CA86BF}"/>
              </a:ext>
            </a:extLst>
          </p:cNvPr>
          <p:cNvCxnSpPr>
            <a:cxnSpLocks/>
            <a:stCxn id="559119" idx="2"/>
            <a:endCxn id="559118" idx="0"/>
          </p:cNvCxnSpPr>
          <p:nvPr/>
        </p:nvCxnSpPr>
        <p:spPr bwMode="auto">
          <a:xfrm>
            <a:off x="2199592" y="2283372"/>
            <a:ext cx="5" cy="632892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Box 3">
            <a:extLst>
              <a:ext uri="{FF2B5EF4-FFF2-40B4-BE49-F238E27FC236}">
                <a16:creationId xmlns:a16="http://schemas.microsoft.com/office/drawing/2014/main" id="{F099668F-E39A-E281-C91A-B036469AC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017" y="555813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B31B652C-0F23-45FA-EA8D-A10C70F26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088" y="5528831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 err="1">
                <a:latin typeface="Arial"/>
                <a:cs typeface="Arial"/>
              </a:rPr>
              <a:t>Regist</a:t>
            </a:r>
            <a:r>
              <a:rPr lang="en-US" dirty="0">
                <a:latin typeface="Arial"/>
                <a:cs typeface="Arial"/>
              </a:rPr>
              <a:t> y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1A6FF68A-4480-27F2-68ED-1EBDC2460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766279"/>
            <a:ext cx="1503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⋈</a:t>
            </a:r>
            <a:r>
              <a:rPr lang="en-US" baseline="-25000" dirty="0" err="1">
                <a:latin typeface="Arial"/>
                <a:cs typeface="Arial"/>
              </a:rPr>
              <a:t>x.sid</a:t>
            </a:r>
            <a:r>
              <a:rPr lang="en-US" baseline="-25000" dirty="0">
                <a:latin typeface="Arial"/>
                <a:cs typeface="Arial"/>
              </a:rPr>
              <a:t> = </a:t>
            </a:r>
            <a:r>
              <a:rPr lang="en-US" baseline="-25000" dirty="0" err="1">
                <a:latin typeface="Arial"/>
                <a:cs typeface="Arial"/>
              </a:rPr>
              <a:t>y.sid</a:t>
            </a:r>
            <a:endParaRPr lang="en-US" baseline="-25000" dirty="0">
              <a:latin typeface="Arial"/>
              <a:cs typeface="Arial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D32DC9-43C2-9938-CEA1-29D33E124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395" y="4647555"/>
            <a:ext cx="1080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charset="0"/>
                <a:cs typeface="Arial" charset="0"/>
              </a:rPr>
              <a:t>x.job</a:t>
            </a:r>
            <a:r>
              <a:rPr lang="en-US" baseline="-25000" dirty="0">
                <a:latin typeface="Arial" charset="0"/>
                <a:cs typeface="Arial" charset="0"/>
              </a:rPr>
              <a:t>=</a:t>
            </a:r>
            <a:r>
              <a:rPr lang="ja-JP" altLang="en-US" baseline="-25000">
                <a:latin typeface="Arial" charset="0"/>
                <a:cs typeface="Arial" charset="0"/>
              </a:rPr>
              <a:t>‘</a:t>
            </a:r>
            <a:r>
              <a:rPr lang="en-US" altLang="ja-JP" baseline="-25000" dirty="0">
                <a:latin typeface="Arial" charset="0"/>
                <a:cs typeface="Arial" charset="0"/>
              </a:rPr>
              <a:t>TA</a:t>
            </a:r>
            <a:r>
              <a:rPr lang="ja-JP" altLang="en-US" baseline="-25000">
                <a:latin typeface="Arial" charset="0"/>
                <a:cs typeface="Arial" charset="0"/>
              </a:rPr>
              <a:t>’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1B02D658-2A41-1101-DB51-1B129F5AA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345" y="1914040"/>
            <a:ext cx="1220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x.name,y.car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81B914-A1A2-226D-87D3-4C3B76546B93}"/>
              </a:ext>
            </a:extLst>
          </p:cNvPr>
          <p:cNvCxnSpPr>
            <a:cxnSpLocks/>
            <a:stCxn id="26" idx="2"/>
            <a:endCxn id="17" idx="0"/>
          </p:cNvCxnSpPr>
          <p:nvPr/>
        </p:nvCxnSpPr>
        <p:spPr bwMode="auto">
          <a:xfrm>
            <a:off x="8074199" y="5017532"/>
            <a:ext cx="3" cy="511299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D1F96C-D22A-FFAA-AC46-A6E6ED6D6AAA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 bwMode="auto">
          <a:xfrm flipH="1">
            <a:off x="5501779" y="5016887"/>
            <a:ext cx="10892" cy="54124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6F65FA-A57B-6521-C80C-00DF48E48179}"/>
              </a:ext>
            </a:extLst>
          </p:cNvPr>
          <p:cNvCxnSpPr>
            <a:cxnSpLocks/>
            <a:stCxn id="20" idx="2"/>
            <a:endCxn id="18" idx="0"/>
          </p:cNvCxnSpPr>
          <p:nvPr/>
        </p:nvCxnSpPr>
        <p:spPr bwMode="auto">
          <a:xfrm>
            <a:off x="6771352" y="2283372"/>
            <a:ext cx="0" cy="1482907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90A618-542A-AA54-CF14-A1380B098166}"/>
              </a:ext>
            </a:extLst>
          </p:cNvPr>
          <p:cNvCxnSpPr>
            <a:cxnSpLocks/>
            <a:stCxn id="18" idx="1"/>
            <a:endCxn id="19" idx="0"/>
          </p:cNvCxnSpPr>
          <p:nvPr/>
        </p:nvCxnSpPr>
        <p:spPr bwMode="auto">
          <a:xfrm flipH="1">
            <a:off x="5512671" y="3997112"/>
            <a:ext cx="507129" cy="650443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 Box 14">
            <a:extLst>
              <a:ext uri="{FF2B5EF4-FFF2-40B4-BE49-F238E27FC236}">
                <a16:creationId xmlns:a16="http://schemas.microsoft.com/office/drawing/2014/main" id="{DFB610FC-232B-C5A4-1A4A-5EC136B35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183" y="4648200"/>
            <a:ext cx="16560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anose="020B0604020202020204" pitchFamily="34" charset="0"/>
              </a:rPr>
              <a:t>σ</a:t>
            </a:r>
            <a:r>
              <a:rPr lang="en-US" altLang="ja-JP" baseline="-25000" dirty="0" err="1">
                <a:latin typeface="Arial" charset="0"/>
                <a:cs typeface="Arial" charset="0"/>
              </a:rPr>
              <a:t>y.car</a:t>
            </a:r>
            <a:r>
              <a:rPr lang="en-US" altLang="ja-JP" baseline="-25000" dirty="0">
                <a:latin typeface="Arial" charset="0"/>
                <a:cs typeface="Arial" charset="0"/>
              </a:rPr>
              <a:t> like ”%Ford%”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B2936EB-831A-5C13-0DEC-B0D20528742C}"/>
              </a:ext>
            </a:extLst>
          </p:cNvPr>
          <p:cNvCxnSpPr>
            <a:cxnSpLocks/>
            <a:stCxn id="18" idx="3"/>
            <a:endCxn id="26" idx="0"/>
          </p:cNvCxnSpPr>
          <p:nvPr/>
        </p:nvCxnSpPr>
        <p:spPr bwMode="auto">
          <a:xfrm>
            <a:off x="7522904" y="3997112"/>
            <a:ext cx="551295" cy="6510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ight Arrow 29">
            <a:extLst>
              <a:ext uri="{FF2B5EF4-FFF2-40B4-BE49-F238E27FC236}">
                <a16:creationId xmlns:a16="http://schemas.microsoft.com/office/drawing/2014/main" id="{9D8212A6-51F4-8A23-FAD9-494CFAFCA73A}"/>
              </a:ext>
            </a:extLst>
          </p:cNvPr>
          <p:cNvSpPr/>
          <p:nvPr/>
        </p:nvSpPr>
        <p:spPr>
          <a:xfrm>
            <a:off x="4428775" y="2824620"/>
            <a:ext cx="864625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BEC2D837-66B0-238A-A31E-9A254B8F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10E3-A295-E64D-B6E4-DECDAE456A0D}" type="datetime4">
              <a:rPr lang="en-US" smtClean="0"/>
              <a:t>March 14, 2025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A17CC44-168F-414A-0438-4FB31B4A7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641712-3F17-B2DC-86CB-291D11DC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1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Rules: Predicate Pushdown</a:t>
            </a:r>
          </a:p>
        </p:txBody>
      </p:sp>
      <p:sp>
        <p:nvSpPr>
          <p:cNvPr id="559107" name="Text Box 3"/>
          <p:cNvSpPr txBox="1">
            <a:spLocks noChangeArrowheads="1"/>
          </p:cNvSpPr>
          <p:nvPr/>
        </p:nvSpPr>
        <p:spPr bwMode="auto">
          <a:xfrm>
            <a:off x="395255" y="5558135"/>
            <a:ext cx="1069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2993326" y="5528831"/>
            <a:ext cx="1018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 err="1">
                <a:latin typeface="Arial"/>
                <a:cs typeface="Arial"/>
              </a:rPr>
              <a:t>Regist</a:t>
            </a:r>
            <a:r>
              <a:rPr lang="en-US" dirty="0">
                <a:latin typeface="Arial"/>
                <a:cs typeface="Arial"/>
              </a:rPr>
              <a:t> y</a:t>
            </a:r>
          </a:p>
        </p:txBody>
      </p:sp>
      <p:sp>
        <p:nvSpPr>
          <p:cNvPr id="559114" name="Text Box 10"/>
          <p:cNvSpPr txBox="1">
            <a:spLocks noChangeArrowheads="1"/>
          </p:cNvSpPr>
          <p:nvPr/>
        </p:nvSpPr>
        <p:spPr bwMode="auto">
          <a:xfrm>
            <a:off x="1331502" y="4068496"/>
            <a:ext cx="17361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⋈</a:t>
            </a:r>
            <a:r>
              <a:rPr lang="en-US" baseline="-25000" dirty="0" err="1">
                <a:latin typeface="Arial"/>
                <a:cs typeface="Arial"/>
              </a:rPr>
              <a:t>x.UserID</a:t>
            </a:r>
            <a:r>
              <a:rPr lang="en-US" baseline="-25000" dirty="0">
                <a:latin typeface="Arial"/>
                <a:cs typeface="Arial"/>
              </a:rPr>
              <a:t> = </a:t>
            </a:r>
            <a:r>
              <a:rPr lang="en-US" baseline="-25000" dirty="0" err="1">
                <a:latin typeface="Arial"/>
                <a:cs typeface="Arial"/>
              </a:rPr>
              <a:t>y.UserID</a:t>
            </a:r>
            <a:endParaRPr lang="en-US" baseline="-25000" dirty="0">
              <a:latin typeface="Arial"/>
              <a:cs typeface="Arial"/>
            </a:endParaRPr>
          </a:p>
        </p:txBody>
      </p:sp>
      <p:sp>
        <p:nvSpPr>
          <p:cNvPr id="559118" name="Text Box 14"/>
          <p:cNvSpPr txBox="1">
            <a:spLocks noChangeArrowheads="1"/>
          </p:cNvSpPr>
          <p:nvPr/>
        </p:nvSpPr>
        <p:spPr bwMode="auto">
          <a:xfrm>
            <a:off x="721660" y="2916264"/>
            <a:ext cx="29558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anose="020B0604020202020204" pitchFamily="34" charset="0"/>
              </a:rPr>
              <a:t>σ</a:t>
            </a:r>
            <a:r>
              <a:rPr lang="en-US" baseline="-25000" dirty="0">
                <a:latin typeface="Arial" charset="0"/>
                <a:cs typeface="Arial" charset="0"/>
              </a:rPr>
              <a:t>(</a:t>
            </a:r>
            <a:r>
              <a:rPr lang="en-US" baseline="-25000" dirty="0" err="1">
                <a:latin typeface="Arial" charset="0"/>
                <a:cs typeface="Arial" charset="0"/>
              </a:rPr>
              <a:t>x.job</a:t>
            </a:r>
            <a:r>
              <a:rPr lang="en-US" baseline="-25000" dirty="0">
                <a:latin typeface="Arial" charset="0"/>
                <a:cs typeface="Arial" charset="0"/>
              </a:rPr>
              <a:t>=</a:t>
            </a:r>
            <a:r>
              <a:rPr lang="ja-JP" altLang="en-US" baseline="-25000">
                <a:latin typeface="Arial" charset="0"/>
                <a:cs typeface="Arial" charset="0"/>
              </a:rPr>
              <a:t>‘</a:t>
            </a:r>
            <a:r>
              <a:rPr lang="en-US" altLang="ja-JP" baseline="-25000" dirty="0">
                <a:latin typeface="Arial" charset="0"/>
                <a:cs typeface="Arial" charset="0"/>
              </a:rPr>
              <a:t>TA</a:t>
            </a:r>
            <a:r>
              <a:rPr lang="ja-JP" altLang="en-US" baseline="-25000">
                <a:latin typeface="Arial" charset="0"/>
                <a:cs typeface="Arial" charset="0"/>
              </a:rPr>
              <a:t>’</a:t>
            </a:r>
            <a:r>
              <a:rPr lang="en-US" altLang="ja-JP" baseline="-25000" dirty="0">
                <a:latin typeface="Arial" charset="0"/>
                <a:cs typeface="Arial" charset="0"/>
              </a:rPr>
              <a:t>) and (</a:t>
            </a:r>
            <a:r>
              <a:rPr lang="en-US" altLang="ja-JP" baseline="-25000" dirty="0" err="1">
                <a:latin typeface="Arial" charset="0"/>
                <a:cs typeface="Arial" charset="0"/>
              </a:rPr>
              <a:t>y.car</a:t>
            </a:r>
            <a:r>
              <a:rPr lang="en-US" altLang="ja-JP" baseline="-25000" dirty="0">
                <a:latin typeface="Arial" charset="0"/>
                <a:cs typeface="Arial" charset="0"/>
              </a:rPr>
              <a:t> like ”%Ford%”)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559119" name="Text Box 15"/>
          <p:cNvSpPr txBox="1">
            <a:spLocks noChangeArrowheads="1"/>
          </p:cNvSpPr>
          <p:nvPr/>
        </p:nvSpPr>
        <p:spPr bwMode="auto">
          <a:xfrm>
            <a:off x="1589585" y="1914040"/>
            <a:ext cx="1220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x.name,y.car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C929BA-AEC5-AA4B-B33D-40001FBC01D2}"/>
              </a:ext>
            </a:extLst>
          </p:cNvPr>
          <p:cNvCxnSpPr>
            <a:stCxn id="559114" idx="3"/>
            <a:endCxn id="559108" idx="0"/>
          </p:cNvCxnSpPr>
          <p:nvPr/>
        </p:nvCxnSpPr>
        <p:spPr bwMode="auto">
          <a:xfrm>
            <a:off x="3067683" y="4253162"/>
            <a:ext cx="434757" cy="1275669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538098-4615-064D-878E-F89F18AAE564}"/>
              </a:ext>
            </a:extLst>
          </p:cNvPr>
          <p:cNvCxnSpPr>
            <a:cxnSpLocks/>
            <a:stCxn id="559114" idx="1"/>
            <a:endCxn id="559107" idx="0"/>
          </p:cNvCxnSpPr>
          <p:nvPr/>
        </p:nvCxnSpPr>
        <p:spPr bwMode="auto">
          <a:xfrm flipH="1">
            <a:off x="930018" y="4253162"/>
            <a:ext cx="401484" cy="1304973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213F3C-9ECD-1643-BAB0-44E886A41A30}"/>
              </a:ext>
            </a:extLst>
          </p:cNvPr>
          <p:cNvCxnSpPr>
            <a:cxnSpLocks/>
            <a:stCxn id="559118" idx="2"/>
            <a:endCxn id="559114" idx="0"/>
          </p:cNvCxnSpPr>
          <p:nvPr/>
        </p:nvCxnSpPr>
        <p:spPr bwMode="auto">
          <a:xfrm flipH="1">
            <a:off x="2199593" y="3285596"/>
            <a:ext cx="4" cy="78290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A8523B-B979-534D-9887-13D128CA86BF}"/>
              </a:ext>
            </a:extLst>
          </p:cNvPr>
          <p:cNvCxnSpPr>
            <a:cxnSpLocks/>
            <a:stCxn id="559119" idx="2"/>
            <a:endCxn id="559118" idx="0"/>
          </p:cNvCxnSpPr>
          <p:nvPr/>
        </p:nvCxnSpPr>
        <p:spPr bwMode="auto">
          <a:xfrm>
            <a:off x="2199592" y="2283372"/>
            <a:ext cx="5" cy="632892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 Box 3">
            <a:extLst>
              <a:ext uri="{FF2B5EF4-FFF2-40B4-BE49-F238E27FC236}">
                <a16:creationId xmlns:a16="http://schemas.microsoft.com/office/drawing/2014/main" id="{F099668F-E39A-E281-C91A-B036469AC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017" y="5558135"/>
            <a:ext cx="1069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B31B652C-0F23-45FA-EA8D-A10C70F26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5088" y="5528831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 err="1">
                <a:latin typeface="Arial"/>
                <a:cs typeface="Arial"/>
              </a:rPr>
              <a:t>Regist</a:t>
            </a:r>
            <a:r>
              <a:rPr lang="en-US" dirty="0">
                <a:latin typeface="Arial"/>
                <a:cs typeface="Arial"/>
              </a:rPr>
              <a:t> y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1A6FF68A-4480-27F2-68ED-1EBDC2460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766279"/>
            <a:ext cx="1503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dirty="0">
                <a:latin typeface="Arial"/>
                <a:cs typeface="Arial"/>
              </a:rPr>
              <a:t>⋈</a:t>
            </a:r>
            <a:r>
              <a:rPr lang="en-US" baseline="-25000" dirty="0" err="1">
                <a:latin typeface="Arial"/>
                <a:cs typeface="Arial"/>
              </a:rPr>
              <a:t>x.sid</a:t>
            </a:r>
            <a:r>
              <a:rPr lang="en-US" baseline="-25000" dirty="0">
                <a:latin typeface="Arial"/>
                <a:cs typeface="Arial"/>
              </a:rPr>
              <a:t> = </a:t>
            </a:r>
            <a:r>
              <a:rPr lang="en-US" baseline="-25000" dirty="0" err="1">
                <a:latin typeface="Arial"/>
                <a:cs typeface="Arial"/>
              </a:rPr>
              <a:t>y.sid</a:t>
            </a:r>
            <a:endParaRPr lang="en-US" baseline="-25000" dirty="0">
              <a:latin typeface="Arial"/>
              <a:cs typeface="Arial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73D32DC9-43C2-9938-CEA1-29D33E124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395" y="4647555"/>
            <a:ext cx="1080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charset="0"/>
                <a:cs typeface="Arial" charset="0"/>
              </a:rPr>
              <a:t>x.job</a:t>
            </a:r>
            <a:r>
              <a:rPr lang="en-US" baseline="-25000" dirty="0">
                <a:latin typeface="Arial" charset="0"/>
                <a:cs typeface="Arial" charset="0"/>
              </a:rPr>
              <a:t>=</a:t>
            </a:r>
            <a:r>
              <a:rPr lang="ja-JP" altLang="en-US" baseline="-25000">
                <a:latin typeface="Arial" charset="0"/>
                <a:cs typeface="Arial" charset="0"/>
              </a:rPr>
              <a:t>‘</a:t>
            </a:r>
            <a:r>
              <a:rPr lang="en-US" altLang="ja-JP" baseline="-25000" dirty="0">
                <a:latin typeface="Arial" charset="0"/>
                <a:cs typeface="Arial" charset="0"/>
              </a:rPr>
              <a:t>TA</a:t>
            </a:r>
            <a:r>
              <a:rPr lang="ja-JP" altLang="en-US" baseline="-25000">
                <a:latin typeface="Arial" charset="0"/>
                <a:cs typeface="Arial" charset="0"/>
              </a:rPr>
              <a:t>’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1B02D658-2A41-1101-DB51-1B129F5AA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345" y="1914040"/>
            <a:ext cx="1220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x.name,y.car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81B914-A1A2-226D-87D3-4C3B76546B93}"/>
              </a:ext>
            </a:extLst>
          </p:cNvPr>
          <p:cNvCxnSpPr>
            <a:cxnSpLocks/>
            <a:stCxn id="26" idx="2"/>
            <a:endCxn id="17" idx="0"/>
          </p:cNvCxnSpPr>
          <p:nvPr/>
        </p:nvCxnSpPr>
        <p:spPr bwMode="auto">
          <a:xfrm>
            <a:off x="8074199" y="5017532"/>
            <a:ext cx="3" cy="511299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D1F96C-D22A-FFAA-AC46-A6E6ED6D6AAA}"/>
              </a:ext>
            </a:extLst>
          </p:cNvPr>
          <p:cNvCxnSpPr>
            <a:cxnSpLocks/>
            <a:stCxn id="19" idx="2"/>
            <a:endCxn id="16" idx="0"/>
          </p:cNvCxnSpPr>
          <p:nvPr/>
        </p:nvCxnSpPr>
        <p:spPr bwMode="auto">
          <a:xfrm flipH="1">
            <a:off x="5501779" y="5016887"/>
            <a:ext cx="10892" cy="54124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6F65FA-A57B-6521-C80C-00DF48E48179}"/>
              </a:ext>
            </a:extLst>
          </p:cNvPr>
          <p:cNvCxnSpPr>
            <a:cxnSpLocks/>
            <a:stCxn id="20" idx="2"/>
            <a:endCxn id="18" idx="0"/>
          </p:cNvCxnSpPr>
          <p:nvPr/>
        </p:nvCxnSpPr>
        <p:spPr bwMode="auto">
          <a:xfrm>
            <a:off x="6771352" y="2283372"/>
            <a:ext cx="0" cy="1482907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90A618-542A-AA54-CF14-A1380B098166}"/>
              </a:ext>
            </a:extLst>
          </p:cNvPr>
          <p:cNvCxnSpPr>
            <a:cxnSpLocks/>
            <a:stCxn id="18" idx="1"/>
            <a:endCxn id="19" idx="0"/>
          </p:cNvCxnSpPr>
          <p:nvPr/>
        </p:nvCxnSpPr>
        <p:spPr bwMode="auto">
          <a:xfrm flipH="1">
            <a:off x="5512671" y="3997112"/>
            <a:ext cx="507129" cy="650443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 Box 14">
            <a:extLst>
              <a:ext uri="{FF2B5EF4-FFF2-40B4-BE49-F238E27FC236}">
                <a16:creationId xmlns:a16="http://schemas.microsoft.com/office/drawing/2014/main" id="{DFB610FC-232B-C5A4-1A4A-5EC136B35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183" y="4648200"/>
            <a:ext cx="16560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anose="020B0604020202020204" pitchFamily="34" charset="0"/>
              </a:rPr>
              <a:t>σ</a:t>
            </a:r>
            <a:r>
              <a:rPr lang="en-US" altLang="ja-JP" baseline="-25000" dirty="0" err="1">
                <a:latin typeface="Arial" charset="0"/>
                <a:cs typeface="Arial" charset="0"/>
              </a:rPr>
              <a:t>y.car</a:t>
            </a:r>
            <a:r>
              <a:rPr lang="en-US" altLang="ja-JP" baseline="-25000" dirty="0">
                <a:latin typeface="Arial" charset="0"/>
                <a:cs typeface="Arial" charset="0"/>
              </a:rPr>
              <a:t> like ”%Ford%”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B2936EB-831A-5C13-0DEC-B0D20528742C}"/>
              </a:ext>
            </a:extLst>
          </p:cNvPr>
          <p:cNvCxnSpPr>
            <a:cxnSpLocks/>
            <a:stCxn id="18" idx="3"/>
            <a:endCxn id="26" idx="0"/>
          </p:cNvCxnSpPr>
          <p:nvPr/>
        </p:nvCxnSpPr>
        <p:spPr bwMode="auto">
          <a:xfrm>
            <a:off x="7522904" y="3997112"/>
            <a:ext cx="551295" cy="6510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8502B7-02FD-2DB7-82C9-C11909EE92D8}"/>
              </a:ext>
            </a:extLst>
          </p:cNvPr>
          <p:cNvSpPr/>
          <p:nvPr/>
        </p:nvSpPr>
        <p:spPr>
          <a:xfrm>
            <a:off x="2083385" y="917198"/>
            <a:ext cx="497722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buNone/>
            </a:pPr>
            <a:r>
              <a:rPr lang="el-GR" sz="2400" dirty="0">
                <a:latin typeface="+mn-lt"/>
              </a:rPr>
              <a:t>σ</a:t>
            </a:r>
            <a:r>
              <a:rPr lang="en-US" sz="2400" baseline="-25000" dirty="0">
                <a:latin typeface="+mn-lt"/>
              </a:rPr>
              <a:t>C1 and C2</a:t>
            </a:r>
            <a:r>
              <a:rPr lang="en-US" sz="2400" dirty="0">
                <a:latin typeface="+mn-lt"/>
              </a:rPr>
              <a:t>(R </a:t>
            </a:r>
            <a:r>
              <a:rPr lang="en-US" sz="2400" dirty="0">
                <a:latin typeface="+mn-lt"/>
                <a:cs typeface="Arial"/>
              </a:rPr>
              <a:t>⋈ S) =</a:t>
            </a:r>
            <a:r>
              <a:rPr lang="el-GR" sz="2400" dirty="0"/>
              <a:t> σ</a:t>
            </a:r>
            <a:r>
              <a:rPr lang="en-US" sz="2400" baseline="-25000" dirty="0"/>
              <a:t>C1</a:t>
            </a:r>
            <a:r>
              <a:rPr lang="en-US" sz="2400" dirty="0"/>
              <a:t>(</a:t>
            </a:r>
            <a:r>
              <a:rPr lang="el-GR" sz="2400" dirty="0"/>
              <a:t>σ</a:t>
            </a:r>
            <a:r>
              <a:rPr lang="en-US" sz="2400" baseline="-25000" dirty="0"/>
              <a:t>C2</a:t>
            </a:r>
            <a:r>
              <a:rPr lang="en-US" sz="2400" dirty="0"/>
              <a:t>(R </a:t>
            </a:r>
            <a:r>
              <a:rPr lang="en-US" sz="2400" dirty="0">
                <a:cs typeface="Arial"/>
              </a:rPr>
              <a:t>⋈ S))</a:t>
            </a:r>
            <a:endParaRPr lang="en-US" sz="2400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E7E9637E-A7BD-CB70-C8B4-78F64434D0C5}"/>
              </a:ext>
            </a:extLst>
          </p:cNvPr>
          <p:cNvSpPr/>
          <p:nvPr/>
        </p:nvSpPr>
        <p:spPr>
          <a:xfrm>
            <a:off x="4428775" y="2824620"/>
            <a:ext cx="864625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297DC7-C7B8-05C4-3A0F-7BF48CB3A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A1E2-9DB6-ED4E-B1CD-F663189778D9}" type="datetime4">
              <a:rPr lang="en-US" smtClean="0"/>
              <a:t>March 14, 2025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8F4058-87CF-919D-CB1F-838B2305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D34EF-14C4-8FC3-96EF-D5159CC0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86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7451EB7B-CD56-C731-AF13-67CD9800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0F4A-E357-374E-A242-E38978062B3E}" type="datetime4">
              <a:rPr lang="en-US" smtClean="0"/>
              <a:t>March 14, 2025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Rules: Join Associativity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46569858-69BA-0949-B44A-949081136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96" y="5663658"/>
            <a:ext cx="1168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25824B0-C9FB-FC47-92A2-4B730E612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713" y="5663658"/>
            <a:ext cx="11112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 err="1">
                <a:latin typeface="Arial"/>
                <a:cs typeface="Arial"/>
              </a:rPr>
              <a:t>Regist</a:t>
            </a:r>
            <a:r>
              <a:rPr lang="en-US" sz="2000" dirty="0">
                <a:latin typeface="Arial"/>
                <a:cs typeface="Arial"/>
              </a:rPr>
              <a:t> y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BACC03A1-9D31-804F-AFA7-0038A247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53" y="4514215"/>
            <a:ext cx="1911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x.UserID</a:t>
            </a:r>
            <a:r>
              <a:rPr lang="en-US" sz="2000" baseline="-25000" dirty="0">
                <a:latin typeface="Arial"/>
                <a:cs typeface="Arial"/>
              </a:rPr>
              <a:t> = </a:t>
            </a:r>
            <a:r>
              <a:rPr lang="en-US" sz="2000" baseline="-25000" dirty="0" err="1">
                <a:latin typeface="Arial"/>
                <a:cs typeface="Arial"/>
              </a:rPr>
              <a:t>y.UserID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2A7510-04D7-8C40-8A16-0468C0253B72}"/>
              </a:ext>
            </a:extLst>
          </p:cNvPr>
          <p:cNvCxnSpPr>
            <a:cxnSpLocks/>
            <a:stCxn id="15" idx="1"/>
            <a:endCxn id="13" idx="0"/>
          </p:cNvCxnSpPr>
          <p:nvPr/>
        </p:nvCxnSpPr>
        <p:spPr bwMode="auto">
          <a:xfrm flipH="1">
            <a:off x="579160" y="4714270"/>
            <a:ext cx="130093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DBA9FA-00CE-A049-80F6-8826C7989AD2}"/>
              </a:ext>
            </a:extLst>
          </p:cNvPr>
          <p:cNvCxnSpPr>
            <a:cxnSpLocks/>
            <a:stCxn id="15" idx="0"/>
            <a:endCxn id="25" idx="1"/>
          </p:cNvCxnSpPr>
          <p:nvPr/>
        </p:nvCxnSpPr>
        <p:spPr bwMode="auto">
          <a:xfrm flipV="1">
            <a:off x="1664868" y="3214474"/>
            <a:ext cx="300498" cy="1299741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C970AE-E458-314C-B13B-47D5E4FE44CD}"/>
              </a:ext>
            </a:extLst>
          </p:cNvPr>
          <p:cNvCxnSpPr>
            <a:cxnSpLocks/>
            <a:stCxn id="15" idx="3"/>
            <a:endCxn id="14" idx="0"/>
          </p:cNvCxnSpPr>
          <p:nvPr/>
        </p:nvCxnSpPr>
        <p:spPr bwMode="auto">
          <a:xfrm>
            <a:off x="2620482" y="4714270"/>
            <a:ext cx="68833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4">
            <a:extLst>
              <a:ext uri="{FF2B5EF4-FFF2-40B4-BE49-F238E27FC236}">
                <a16:creationId xmlns:a16="http://schemas.microsoft.com/office/drawing/2014/main" id="{99A815D8-C852-F340-8D87-9E7669A8A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538" y="5663658"/>
            <a:ext cx="1140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Milage z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D68E092D-0E9C-EB42-B617-9BDFDE852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66" y="3014419"/>
            <a:ext cx="1225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y.car</a:t>
            </a:r>
            <a:r>
              <a:rPr lang="en-US" sz="2000" baseline="-25000" dirty="0">
                <a:latin typeface="Arial"/>
                <a:cs typeface="Arial"/>
              </a:rPr>
              <a:t>=</a:t>
            </a:r>
            <a:r>
              <a:rPr lang="en-US" sz="2000" baseline="-25000" dirty="0" err="1">
                <a:latin typeface="Arial"/>
                <a:cs typeface="Arial"/>
              </a:rPr>
              <a:t>z.car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50BE36-FB52-E24D-AA7D-AA5823BE9DED}"/>
              </a:ext>
            </a:extLst>
          </p:cNvPr>
          <p:cNvCxnSpPr>
            <a:cxnSpLocks/>
            <a:stCxn id="25" idx="3"/>
            <a:endCxn id="24" idx="0"/>
          </p:cNvCxnSpPr>
          <p:nvPr/>
        </p:nvCxnSpPr>
        <p:spPr bwMode="auto">
          <a:xfrm>
            <a:off x="3190510" y="3214474"/>
            <a:ext cx="519057" cy="2449184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 Box 15">
            <a:extLst>
              <a:ext uri="{FF2B5EF4-FFF2-40B4-BE49-F238E27FC236}">
                <a16:creationId xmlns:a16="http://schemas.microsoft.com/office/drawing/2014/main" id="{8C37A888-E41E-CFE0-B184-E105C63D9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970" y="2029390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z.mpg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2CCC13-0199-95B8-1E72-00917CFB5094}"/>
              </a:ext>
            </a:extLst>
          </p:cNvPr>
          <p:cNvCxnSpPr>
            <a:cxnSpLocks/>
            <a:stCxn id="5" idx="2"/>
            <a:endCxn id="25" idx="0"/>
          </p:cNvCxnSpPr>
          <p:nvPr/>
        </p:nvCxnSpPr>
        <p:spPr bwMode="auto">
          <a:xfrm flipH="1">
            <a:off x="2577938" y="2398722"/>
            <a:ext cx="11914" cy="615697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86FC27-55AD-56BE-7E72-5B90D9BE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3B05A-1395-EF92-1D9B-733DBC48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62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7451EB7B-CD56-C731-AF13-67CD9800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AD3A-1B2E-804B-868C-621D8CC33D02}" type="datetime4">
              <a:rPr lang="en-US" smtClean="0"/>
              <a:t>March 14, 2025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Rules: Join Associativity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46569858-69BA-0949-B44A-949081136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96" y="5663658"/>
            <a:ext cx="1168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25824B0-C9FB-FC47-92A2-4B730E612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713" y="5663658"/>
            <a:ext cx="11112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 err="1">
                <a:latin typeface="Arial"/>
                <a:cs typeface="Arial"/>
              </a:rPr>
              <a:t>Regist</a:t>
            </a:r>
            <a:r>
              <a:rPr lang="en-US" sz="2000" dirty="0">
                <a:latin typeface="Arial"/>
                <a:cs typeface="Arial"/>
              </a:rPr>
              <a:t> y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BACC03A1-9D31-804F-AFA7-0038A247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53" y="4514215"/>
            <a:ext cx="1911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x.UserID</a:t>
            </a:r>
            <a:r>
              <a:rPr lang="en-US" sz="2000" baseline="-25000" dirty="0">
                <a:latin typeface="Arial"/>
                <a:cs typeface="Arial"/>
              </a:rPr>
              <a:t> = </a:t>
            </a:r>
            <a:r>
              <a:rPr lang="en-US" sz="2000" baseline="-25000" dirty="0" err="1">
                <a:latin typeface="Arial"/>
                <a:cs typeface="Arial"/>
              </a:rPr>
              <a:t>y.UserID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2A7510-04D7-8C40-8A16-0468C0253B72}"/>
              </a:ext>
            </a:extLst>
          </p:cNvPr>
          <p:cNvCxnSpPr>
            <a:cxnSpLocks/>
            <a:stCxn id="15" idx="1"/>
            <a:endCxn id="13" idx="0"/>
          </p:cNvCxnSpPr>
          <p:nvPr/>
        </p:nvCxnSpPr>
        <p:spPr bwMode="auto">
          <a:xfrm flipH="1">
            <a:off x="579160" y="4714270"/>
            <a:ext cx="130093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DBA9FA-00CE-A049-80F6-8826C7989AD2}"/>
              </a:ext>
            </a:extLst>
          </p:cNvPr>
          <p:cNvCxnSpPr>
            <a:cxnSpLocks/>
            <a:stCxn id="15" idx="0"/>
            <a:endCxn id="25" idx="1"/>
          </p:cNvCxnSpPr>
          <p:nvPr/>
        </p:nvCxnSpPr>
        <p:spPr bwMode="auto">
          <a:xfrm flipV="1">
            <a:off x="1664868" y="3214474"/>
            <a:ext cx="300498" cy="1299741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C970AE-E458-314C-B13B-47D5E4FE44CD}"/>
              </a:ext>
            </a:extLst>
          </p:cNvPr>
          <p:cNvCxnSpPr>
            <a:cxnSpLocks/>
            <a:stCxn id="15" idx="3"/>
            <a:endCxn id="14" idx="0"/>
          </p:cNvCxnSpPr>
          <p:nvPr/>
        </p:nvCxnSpPr>
        <p:spPr bwMode="auto">
          <a:xfrm>
            <a:off x="2620482" y="4714270"/>
            <a:ext cx="68833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4">
            <a:extLst>
              <a:ext uri="{FF2B5EF4-FFF2-40B4-BE49-F238E27FC236}">
                <a16:creationId xmlns:a16="http://schemas.microsoft.com/office/drawing/2014/main" id="{99A815D8-C852-F340-8D87-9E7669A8A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538" y="5663658"/>
            <a:ext cx="1140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Milage z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D68E092D-0E9C-EB42-B617-9BDFDE852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66" y="3014419"/>
            <a:ext cx="1225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y.car</a:t>
            </a:r>
            <a:r>
              <a:rPr lang="en-US" sz="2000" baseline="-25000" dirty="0">
                <a:latin typeface="Arial"/>
                <a:cs typeface="Arial"/>
              </a:rPr>
              <a:t>=</a:t>
            </a:r>
            <a:r>
              <a:rPr lang="en-US" sz="2000" baseline="-25000" dirty="0" err="1">
                <a:latin typeface="Arial"/>
                <a:cs typeface="Arial"/>
              </a:rPr>
              <a:t>z.car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50BE36-FB52-E24D-AA7D-AA5823BE9DED}"/>
              </a:ext>
            </a:extLst>
          </p:cNvPr>
          <p:cNvCxnSpPr>
            <a:cxnSpLocks/>
            <a:stCxn id="25" idx="3"/>
            <a:endCxn id="24" idx="0"/>
          </p:cNvCxnSpPr>
          <p:nvPr/>
        </p:nvCxnSpPr>
        <p:spPr bwMode="auto">
          <a:xfrm>
            <a:off x="3190510" y="3214474"/>
            <a:ext cx="519057" cy="2449184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 Box 3">
            <a:extLst>
              <a:ext uri="{FF2B5EF4-FFF2-40B4-BE49-F238E27FC236}">
                <a16:creationId xmlns:a16="http://schemas.microsoft.com/office/drawing/2014/main" id="{6B14C310-1D87-4F4C-B855-EB1A93656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653" y="5663658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54" name="Text Box 4">
            <a:extLst>
              <a:ext uri="{FF2B5EF4-FFF2-40B4-BE49-F238E27FC236}">
                <a16:creationId xmlns:a16="http://schemas.microsoft.com/office/drawing/2014/main" id="{D21EFB10-4E09-3545-9CE9-FF47500DC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131" y="5663658"/>
            <a:ext cx="1111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 err="1">
                <a:latin typeface="Arial"/>
                <a:cs typeface="Arial"/>
              </a:rPr>
              <a:t>Regist</a:t>
            </a:r>
            <a:r>
              <a:rPr lang="en-US" sz="2000" dirty="0">
                <a:latin typeface="Arial"/>
                <a:cs typeface="Arial"/>
              </a:rPr>
              <a:t> y</a:t>
            </a: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83A5F0DC-80C3-8C41-AD0A-8298927C2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922" y="3014419"/>
            <a:ext cx="1911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x.UserID</a:t>
            </a:r>
            <a:r>
              <a:rPr lang="en-US" sz="2000" baseline="-25000" dirty="0">
                <a:latin typeface="Arial"/>
                <a:cs typeface="Arial"/>
              </a:rPr>
              <a:t> = </a:t>
            </a:r>
            <a:r>
              <a:rPr lang="en-US" sz="2000" baseline="-25000" dirty="0" err="1">
                <a:latin typeface="Arial"/>
                <a:cs typeface="Arial"/>
              </a:rPr>
              <a:t>y.UserID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D7B560C-F161-5F41-8C5A-80038CE08A2A}"/>
              </a:ext>
            </a:extLst>
          </p:cNvPr>
          <p:cNvCxnSpPr>
            <a:cxnSpLocks/>
            <a:stCxn id="55" idx="3"/>
            <a:endCxn id="63" idx="0"/>
          </p:cNvCxnSpPr>
          <p:nvPr/>
        </p:nvCxnSpPr>
        <p:spPr bwMode="auto">
          <a:xfrm>
            <a:off x="7488151" y="3214474"/>
            <a:ext cx="163675" cy="1299741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43F11C7-E7E5-5F4F-AF1E-162CB41D8CEC}"/>
              </a:ext>
            </a:extLst>
          </p:cNvPr>
          <p:cNvCxnSpPr>
            <a:cxnSpLocks/>
            <a:stCxn id="55" idx="1"/>
            <a:endCxn id="53" idx="0"/>
          </p:cNvCxnSpPr>
          <p:nvPr/>
        </p:nvCxnSpPr>
        <p:spPr bwMode="auto">
          <a:xfrm flipH="1">
            <a:off x="5228108" y="3214474"/>
            <a:ext cx="348814" cy="2449184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1618510-8D9B-9347-AC92-C812D7782F91}"/>
              </a:ext>
            </a:extLst>
          </p:cNvPr>
          <p:cNvCxnSpPr>
            <a:cxnSpLocks/>
            <a:stCxn id="63" idx="1"/>
            <a:endCxn id="54" idx="0"/>
          </p:cNvCxnSpPr>
          <p:nvPr/>
        </p:nvCxnSpPr>
        <p:spPr bwMode="auto">
          <a:xfrm flipH="1">
            <a:off x="6774732" y="4714270"/>
            <a:ext cx="264522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 Box 4">
            <a:extLst>
              <a:ext uri="{FF2B5EF4-FFF2-40B4-BE49-F238E27FC236}">
                <a16:creationId xmlns:a16="http://schemas.microsoft.com/office/drawing/2014/main" id="{36F1D603-7D72-BA48-BB30-898E7083D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546" y="5663658"/>
            <a:ext cx="1140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Milage z</a:t>
            </a:r>
          </a:p>
        </p:txBody>
      </p:sp>
      <p:sp>
        <p:nvSpPr>
          <p:cNvPr id="63" name="Text Box 10">
            <a:extLst>
              <a:ext uri="{FF2B5EF4-FFF2-40B4-BE49-F238E27FC236}">
                <a16:creationId xmlns:a16="http://schemas.microsoft.com/office/drawing/2014/main" id="{F21D3F92-A444-F441-8122-0320F70E6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254" y="4514215"/>
            <a:ext cx="1225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y.car</a:t>
            </a:r>
            <a:r>
              <a:rPr lang="en-US" sz="2000" baseline="-25000" dirty="0">
                <a:latin typeface="Arial"/>
                <a:cs typeface="Arial"/>
              </a:rPr>
              <a:t>=</a:t>
            </a:r>
            <a:r>
              <a:rPr lang="en-US" sz="2000" baseline="-25000" dirty="0" err="1">
                <a:latin typeface="Arial"/>
                <a:cs typeface="Arial"/>
              </a:rPr>
              <a:t>z.car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2AE6C63-EE24-474C-94D0-28B3CDE9102B}"/>
              </a:ext>
            </a:extLst>
          </p:cNvPr>
          <p:cNvCxnSpPr>
            <a:cxnSpLocks/>
            <a:stCxn id="63" idx="3"/>
            <a:endCxn id="62" idx="0"/>
          </p:cNvCxnSpPr>
          <p:nvPr/>
        </p:nvCxnSpPr>
        <p:spPr bwMode="auto">
          <a:xfrm>
            <a:off x="8264398" y="4714270"/>
            <a:ext cx="210177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 Box 15">
            <a:extLst>
              <a:ext uri="{FF2B5EF4-FFF2-40B4-BE49-F238E27FC236}">
                <a16:creationId xmlns:a16="http://schemas.microsoft.com/office/drawing/2014/main" id="{8C37A888-E41E-CFE0-B184-E105C63D9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970" y="2029390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z.mpg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2CCC13-0199-95B8-1E72-00917CFB5094}"/>
              </a:ext>
            </a:extLst>
          </p:cNvPr>
          <p:cNvCxnSpPr>
            <a:cxnSpLocks/>
            <a:stCxn id="5" idx="2"/>
            <a:endCxn id="25" idx="0"/>
          </p:cNvCxnSpPr>
          <p:nvPr/>
        </p:nvCxnSpPr>
        <p:spPr bwMode="auto">
          <a:xfrm flipH="1">
            <a:off x="2577938" y="2398722"/>
            <a:ext cx="11914" cy="615697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15">
            <a:extLst>
              <a:ext uri="{FF2B5EF4-FFF2-40B4-BE49-F238E27FC236}">
                <a16:creationId xmlns:a16="http://schemas.microsoft.com/office/drawing/2014/main" id="{8FDDBC91-5521-F831-30E0-BDC19AB02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30" y="2029390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z.mpg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9A6FE0-F4A7-4BBF-5378-ECA646ACEBDB}"/>
              </a:ext>
            </a:extLst>
          </p:cNvPr>
          <p:cNvCxnSpPr>
            <a:cxnSpLocks/>
            <a:stCxn id="10" idx="2"/>
            <a:endCxn id="55" idx="0"/>
          </p:cNvCxnSpPr>
          <p:nvPr/>
        </p:nvCxnSpPr>
        <p:spPr bwMode="auto">
          <a:xfrm>
            <a:off x="6522112" y="2398722"/>
            <a:ext cx="10425" cy="615697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4EA99A3-D52F-9647-9E12-08D843190856}"/>
              </a:ext>
            </a:extLst>
          </p:cNvPr>
          <p:cNvSpPr/>
          <p:nvPr/>
        </p:nvSpPr>
        <p:spPr>
          <a:xfrm>
            <a:off x="4008420" y="3600117"/>
            <a:ext cx="864625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E8777D-6432-B389-19CB-1A800515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241A03-42E9-4194-0C46-835FDE1E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78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7451EB7B-CD56-C731-AF13-67CD9800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531E-B273-9A4C-9D32-981F6CBC764A}" type="datetime4">
              <a:rPr lang="en-US" smtClean="0"/>
              <a:t>March 14, 2025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Rules: Join Associativity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46569858-69BA-0949-B44A-949081136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96" y="5663658"/>
            <a:ext cx="1168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25824B0-C9FB-FC47-92A2-4B730E612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713" y="5663658"/>
            <a:ext cx="11112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 err="1">
                <a:latin typeface="Arial"/>
                <a:cs typeface="Arial"/>
              </a:rPr>
              <a:t>Regist</a:t>
            </a:r>
            <a:r>
              <a:rPr lang="en-US" sz="2000" dirty="0">
                <a:latin typeface="Arial"/>
                <a:cs typeface="Arial"/>
              </a:rPr>
              <a:t> y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BACC03A1-9D31-804F-AFA7-0038A247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53" y="4514215"/>
            <a:ext cx="1911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x.UserID</a:t>
            </a:r>
            <a:r>
              <a:rPr lang="en-US" sz="2000" baseline="-25000" dirty="0">
                <a:latin typeface="Arial"/>
                <a:cs typeface="Arial"/>
              </a:rPr>
              <a:t> = </a:t>
            </a:r>
            <a:r>
              <a:rPr lang="en-US" sz="2000" baseline="-25000" dirty="0" err="1">
                <a:latin typeface="Arial"/>
                <a:cs typeface="Arial"/>
              </a:rPr>
              <a:t>y.UserID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2A7510-04D7-8C40-8A16-0468C0253B72}"/>
              </a:ext>
            </a:extLst>
          </p:cNvPr>
          <p:cNvCxnSpPr>
            <a:cxnSpLocks/>
            <a:stCxn id="15" idx="1"/>
            <a:endCxn id="13" idx="0"/>
          </p:cNvCxnSpPr>
          <p:nvPr/>
        </p:nvCxnSpPr>
        <p:spPr bwMode="auto">
          <a:xfrm flipH="1">
            <a:off x="579160" y="4714270"/>
            <a:ext cx="130093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DBA9FA-00CE-A049-80F6-8826C7989AD2}"/>
              </a:ext>
            </a:extLst>
          </p:cNvPr>
          <p:cNvCxnSpPr>
            <a:cxnSpLocks/>
            <a:stCxn id="15" idx="0"/>
            <a:endCxn id="25" idx="1"/>
          </p:cNvCxnSpPr>
          <p:nvPr/>
        </p:nvCxnSpPr>
        <p:spPr bwMode="auto">
          <a:xfrm flipV="1">
            <a:off x="1664868" y="3214474"/>
            <a:ext cx="300498" cy="1299741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C970AE-E458-314C-B13B-47D5E4FE44CD}"/>
              </a:ext>
            </a:extLst>
          </p:cNvPr>
          <p:cNvCxnSpPr>
            <a:cxnSpLocks/>
            <a:stCxn id="15" idx="3"/>
            <a:endCxn id="14" idx="0"/>
          </p:cNvCxnSpPr>
          <p:nvPr/>
        </p:nvCxnSpPr>
        <p:spPr bwMode="auto">
          <a:xfrm>
            <a:off x="2620482" y="4714270"/>
            <a:ext cx="68833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4">
            <a:extLst>
              <a:ext uri="{FF2B5EF4-FFF2-40B4-BE49-F238E27FC236}">
                <a16:creationId xmlns:a16="http://schemas.microsoft.com/office/drawing/2014/main" id="{99A815D8-C852-F340-8D87-9E7669A8A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538" y="5663658"/>
            <a:ext cx="1140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Milage z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D68E092D-0E9C-EB42-B617-9BDFDE852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66" y="3014419"/>
            <a:ext cx="1225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y.car</a:t>
            </a:r>
            <a:r>
              <a:rPr lang="en-US" sz="2000" baseline="-25000" dirty="0">
                <a:latin typeface="Arial"/>
                <a:cs typeface="Arial"/>
              </a:rPr>
              <a:t>=</a:t>
            </a:r>
            <a:r>
              <a:rPr lang="en-US" sz="2000" baseline="-25000" dirty="0" err="1">
                <a:latin typeface="Arial"/>
                <a:cs typeface="Arial"/>
              </a:rPr>
              <a:t>z.car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50BE36-FB52-E24D-AA7D-AA5823BE9DED}"/>
              </a:ext>
            </a:extLst>
          </p:cNvPr>
          <p:cNvCxnSpPr>
            <a:cxnSpLocks/>
            <a:stCxn id="25" idx="3"/>
            <a:endCxn id="24" idx="0"/>
          </p:cNvCxnSpPr>
          <p:nvPr/>
        </p:nvCxnSpPr>
        <p:spPr bwMode="auto">
          <a:xfrm>
            <a:off x="3190510" y="3214474"/>
            <a:ext cx="519057" cy="2449184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 Box 3">
            <a:extLst>
              <a:ext uri="{FF2B5EF4-FFF2-40B4-BE49-F238E27FC236}">
                <a16:creationId xmlns:a16="http://schemas.microsoft.com/office/drawing/2014/main" id="{6B14C310-1D87-4F4C-B855-EB1A93656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653" y="5663658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54" name="Text Box 4">
            <a:extLst>
              <a:ext uri="{FF2B5EF4-FFF2-40B4-BE49-F238E27FC236}">
                <a16:creationId xmlns:a16="http://schemas.microsoft.com/office/drawing/2014/main" id="{D21EFB10-4E09-3545-9CE9-FF47500DC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131" y="5663658"/>
            <a:ext cx="1111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 err="1">
                <a:latin typeface="Arial"/>
                <a:cs typeface="Arial"/>
              </a:rPr>
              <a:t>Regist</a:t>
            </a:r>
            <a:r>
              <a:rPr lang="en-US" sz="2000" dirty="0">
                <a:latin typeface="Arial"/>
                <a:cs typeface="Arial"/>
              </a:rPr>
              <a:t> y</a:t>
            </a: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83A5F0DC-80C3-8C41-AD0A-8298927C2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922" y="3014419"/>
            <a:ext cx="1911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x.UserID</a:t>
            </a:r>
            <a:r>
              <a:rPr lang="en-US" sz="2000" baseline="-25000" dirty="0">
                <a:latin typeface="Arial"/>
                <a:cs typeface="Arial"/>
              </a:rPr>
              <a:t> = </a:t>
            </a:r>
            <a:r>
              <a:rPr lang="en-US" sz="2000" baseline="-25000" dirty="0" err="1">
                <a:latin typeface="Arial"/>
                <a:cs typeface="Arial"/>
              </a:rPr>
              <a:t>y.UserID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D7B560C-F161-5F41-8C5A-80038CE08A2A}"/>
              </a:ext>
            </a:extLst>
          </p:cNvPr>
          <p:cNvCxnSpPr>
            <a:cxnSpLocks/>
            <a:stCxn id="55" idx="3"/>
            <a:endCxn id="63" idx="0"/>
          </p:cNvCxnSpPr>
          <p:nvPr/>
        </p:nvCxnSpPr>
        <p:spPr bwMode="auto">
          <a:xfrm>
            <a:off x="7488151" y="3214474"/>
            <a:ext cx="163675" cy="1299741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43F11C7-E7E5-5F4F-AF1E-162CB41D8CEC}"/>
              </a:ext>
            </a:extLst>
          </p:cNvPr>
          <p:cNvCxnSpPr>
            <a:cxnSpLocks/>
            <a:stCxn id="55" idx="1"/>
            <a:endCxn id="53" idx="0"/>
          </p:cNvCxnSpPr>
          <p:nvPr/>
        </p:nvCxnSpPr>
        <p:spPr bwMode="auto">
          <a:xfrm flipH="1">
            <a:off x="5228108" y="3214474"/>
            <a:ext cx="348814" cy="2449184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1618510-8D9B-9347-AC92-C812D7782F91}"/>
              </a:ext>
            </a:extLst>
          </p:cNvPr>
          <p:cNvCxnSpPr>
            <a:cxnSpLocks/>
            <a:stCxn id="63" idx="1"/>
            <a:endCxn id="54" idx="0"/>
          </p:cNvCxnSpPr>
          <p:nvPr/>
        </p:nvCxnSpPr>
        <p:spPr bwMode="auto">
          <a:xfrm flipH="1">
            <a:off x="6774732" y="4714270"/>
            <a:ext cx="264522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 Box 4">
            <a:extLst>
              <a:ext uri="{FF2B5EF4-FFF2-40B4-BE49-F238E27FC236}">
                <a16:creationId xmlns:a16="http://schemas.microsoft.com/office/drawing/2014/main" id="{36F1D603-7D72-BA48-BB30-898E7083D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546" y="5663658"/>
            <a:ext cx="1140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Milage z</a:t>
            </a:r>
          </a:p>
        </p:txBody>
      </p:sp>
      <p:sp>
        <p:nvSpPr>
          <p:cNvPr id="63" name="Text Box 10">
            <a:extLst>
              <a:ext uri="{FF2B5EF4-FFF2-40B4-BE49-F238E27FC236}">
                <a16:creationId xmlns:a16="http://schemas.microsoft.com/office/drawing/2014/main" id="{F21D3F92-A444-F441-8122-0320F70E6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254" y="4514215"/>
            <a:ext cx="1225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y.car</a:t>
            </a:r>
            <a:r>
              <a:rPr lang="en-US" sz="2000" baseline="-25000" dirty="0">
                <a:latin typeface="Arial"/>
                <a:cs typeface="Arial"/>
              </a:rPr>
              <a:t>=</a:t>
            </a:r>
            <a:r>
              <a:rPr lang="en-US" sz="2000" baseline="-25000" dirty="0" err="1">
                <a:latin typeface="Arial"/>
                <a:cs typeface="Arial"/>
              </a:rPr>
              <a:t>z.car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2AE6C63-EE24-474C-94D0-28B3CDE9102B}"/>
              </a:ext>
            </a:extLst>
          </p:cNvPr>
          <p:cNvCxnSpPr>
            <a:cxnSpLocks/>
            <a:stCxn id="63" idx="3"/>
            <a:endCxn id="62" idx="0"/>
          </p:cNvCxnSpPr>
          <p:nvPr/>
        </p:nvCxnSpPr>
        <p:spPr bwMode="auto">
          <a:xfrm>
            <a:off x="8264398" y="4714270"/>
            <a:ext cx="210177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 Box 15">
            <a:extLst>
              <a:ext uri="{FF2B5EF4-FFF2-40B4-BE49-F238E27FC236}">
                <a16:creationId xmlns:a16="http://schemas.microsoft.com/office/drawing/2014/main" id="{8C37A888-E41E-CFE0-B184-E105C63D9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970" y="2029390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z.mpg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2CCC13-0199-95B8-1E72-00917CFB5094}"/>
              </a:ext>
            </a:extLst>
          </p:cNvPr>
          <p:cNvCxnSpPr>
            <a:cxnSpLocks/>
            <a:stCxn id="5" idx="2"/>
            <a:endCxn id="25" idx="0"/>
          </p:cNvCxnSpPr>
          <p:nvPr/>
        </p:nvCxnSpPr>
        <p:spPr bwMode="auto">
          <a:xfrm flipH="1">
            <a:off x="2577938" y="2398722"/>
            <a:ext cx="11914" cy="615697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15">
            <a:extLst>
              <a:ext uri="{FF2B5EF4-FFF2-40B4-BE49-F238E27FC236}">
                <a16:creationId xmlns:a16="http://schemas.microsoft.com/office/drawing/2014/main" id="{8FDDBC91-5521-F831-30E0-BDC19AB02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30" y="2029390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z.mpg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9A6FE0-F4A7-4BBF-5378-ECA646ACEBDB}"/>
              </a:ext>
            </a:extLst>
          </p:cNvPr>
          <p:cNvCxnSpPr>
            <a:cxnSpLocks/>
            <a:stCxn id="10" idx="2"/>
            <a:endCxn id="55" idx="0"/>
          </p:cNvCxnSpPr>
          <p:nvPr/>
        </p:nvCxnSpPr>
        <p:spPr bwMode="auto">
          <a:xfrm>
            <a:off x="6522112" y="2398722"/>
            <a:ext cx="10425" cy="615697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4EA99A3-D52F-9647-9E12-08D843190856}"/>
              </a:ext>
            </a:extLst>
          </p:cNvPr>
          <p:cNvSpPr/>
          <p:nvPr/>
        </p:nvSpPr>
        <p:spPr>
          <a:xfrm>
            <a:off x="4008420" y="3600117"/>
            <a:ext cx="864625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40AE63E-17EB-44B3-FE1C-421758975208}"/>
              </a:ext>
            </a:extLst>
          </p:cNvPr>
          <p:cNvSpPr/>
          <p:nvPr/>
        </p:nvSpPr>
        <p:spPr>
          <a:xfrm>
            <a:off x="2811806" y="928780"/>
            <a:ext cx="381520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buNone/>
            </a:pPr>
            <a:r>
              <a:rPr lang="en-US" sz="2400" dirty="0">
                <a:latin typeface="+mn-lt"/>
              </a:rPr>
              <a:t>(R </a:t>
            </a:r>
            <a:r>
              <a:rPr lang="en-US" sz="2400" dirty="0">
                <a:latin typeface="+mn-lt"/>
                <a:cs typeface="Arial"/>
              </a:rPr>
              <a:t>⋈ S)</a:t>
            </a:r>
            <a:r>
              <a:rPr lang="en-US" sz="2400" dirty="0">
                <a:cs typeface="Arial"/>
              </a:rPr>
              <a:t> ⋈ T</a:t>
            </a:r>
            <a:r>
              <a:rPr lang="en-US" sz="2400" dirty="0">
                <a:latin typeface="+mn-lt"/>
                <a:cs typeface="Arial"/>
              </a:rPr>
              <a:t>= </a:t>
            </a:r>
            <a:r>
              <a:rPr lang="en-US" sz="2400" dirty="0"/>
              <a:t>R </a:t>
            </a:r>
            <a:r>
              <a:rPr lang="en-US" sz="2400" dirty="0">
                <a:cs typeface="Arial"/>
              </a:rPr>
              <a:t>⋈ (S ⋈ T)</a:t>
            </a: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36EF93-7EC7-CC22-4FA5-77100F59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7B23C1-0C19-9766-F775-9FBC1064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AE4B7F-0904-316E-3BC9-95E5939A6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ACB6E-71FF-C2C0-9579-F0D1A17043B8}"/>
              </a:ext>
            </a:extLst>
          </p:cNvPr>
          <p:cNvSpPr txBox="1"/>
          <p:nvPr/>
        </p:nvSpPr>
        <p:spPr>
          <a:xfrm>
            <a:off x="1842727" y="3013502"/>
            <a:ext cx="5458546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Query Optimization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5FB0D20-5C26-6707-CF1B-098BF5509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BEC87-2AEA-734A-B113-81088FBD9FDC}" type="datetime4">
              <a:rPr lang="en-US" smtClean="0"/>
              <a:t>March 14, 2025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DD3338-B696-D36B-9DAC-D755344E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85D7E-3041-4999-DC20-618B6A41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2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7451EB7B-CD56-C731-AF13-67CD9800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3C5C-526C-EB41-B18D-FF9E6792A059}" type="datetime4">
              <a:rPr lang="en-US" smtClean="0"/>
              <a:t>March 14, 2025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Rules: Join Associativity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46569858-69BA-0949-B44A-949081136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96" y="5663658"/>
            <a:ext cx="1168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25824B0-C9FB-FC47-92A2-4B730E612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713" y="5663658"/>
            <a:ext cx="11112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 err="1">
                <a:latin typeface="Arial"/>
                <a:cs typeface="Arial"/>
              </a:rPr>
              <a:t>Regist</a:t>
            </a:r>
            <a:r>
              <a:rPr lang="en-US" sz="2000" dirty="0">
                <a:latin typeface="Arial"/>
                <a:cs typeface="Arial"/>
              </a:rPr>
              <a:t> y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BACC03A1-9D31-804F-AFA7-0038A247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53" y="4514215"/>
            <a:ext cx="1911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x.UserID</a:t>
            </a:r>
            <a:r>
              <a:rPr lang="en-US" sz="2000" baseline="-25000" dirty="0">
                <a:latin typeface="Arial"/>
                <a:cs typeface="Arial"/>
              </a:rPr>
              <a:t> = </a:t>
            </a:r>
            <a:r>
              <a:rPr lang="en-US" sz="2000" baseline="-25000" dirty="0" err="1">
                <a:latin typeface="Arial"/>
                <a:cs typeface="Arial"/>
              </a:rPr>
              <a:t>y.UserID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2A7510-04D7-8C40-8A16-0468C0253B72}"/>
              </a:ext>
            </a:extLst>
          </p:cNvPr>
          <p:cNvCxnSpPr>
            <a:cxnSpLocks/>
            <a:stCxn id="15" idx="1"/>
            <a:endCxn id="13" idx="0"/>
          </p:cNvCxnSpPr>
          <p:nvPr/>
        </p:nvCxnSpPr>
        <p:spPr bwMode="auto">
          <a:xfrm flipH="1">
            <a:off x="579160" y="4714270"/>
            <a:ext cx="130093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DBA9FA-00CE-A049-80F6-8826C7989AD2}"/>
              </a:ext>
            </a:extLst>
          </p:cNvPr>
          <p:cNvCxnSpPr>
            <a:cxnSpLocks/>
            <a:stCxn id="15" idx="0"/>
            <a:endCxn id="25" idx="1"/>
          </p:cNvCxnSpPr>
          <p:nvPr/>
        </p:nvCxnSpPr>
        <p:spPr bwMode="auto">
          <a:xfrm flipV="1">
            <a:off x="1664868" y="3214474"/>
            <a:ext cx="300498" cy="1299741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C970AE-E458-314C-B13B-47D5E4FE44CD}"/>
              </a:ext>
            </a:extLst>
          </p:cNvPr>
          <p:cNvCxnSpPr>
            <a:cxnSpLocks/>
            <a:stCxn id="15" idx="3"/>
            <a:endCxn id="14" idx="0"/>
          </p:cNvCxnSpPr>
          <p:nvPr/>
        </p:nvCxnSpPr>
        <p:spPr bwMode="auto">
          <a:xfrm>
            <a:off x="2620482" y="4714270"/>
            <a:ext cx="68833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4">
            <a:extLst>
              <a:ext uri="{FF2B5EF4-FFF2-40B4-BE49-F238E27FC236}">
                <a16:creationId xmlns:a16="http://schemas.microsoft.com/office/drawing/2014/main" id="{99A815D8-C852-F340-8D87-9E7669A8A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538" y="5663658"/>
            <a:ext cx="1140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Milage z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D68E092D-0E9C-EB42-B617-9BDFDE852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66" y="3014419"/>
            <a:ext cx="1225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y.car</a:t>
            </a:r>
            <a:r>
              <a:rPr lang="en-US" sz="2000" baseline="-25000" dirty="0">
                <a:latin typeface="Arial"/>
                <a:cs typeface="Arial"/>
              </a:rPr>
              <a:t>=</a:t>
            </a:r>
            <a:r>
              <a:rPr lang="en-US" sz="2000" baseline="-25000" dirty="0" err="1">
                <a:latin typeface="Arial"/>
                <a:cs typeface="Arial"/>
              </a:rPr>
              <a:t>z.car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50BE36-FB52-E24D-AA7D-AA5823BE9DED}"/>
              </a:ext>
            </a:extLst>
          </p:cNvPr>
          <p:cNvCxnSpPr>
            <a:cxnSpLocks/>
            <a:stCxn id="25" idx="3"/>
            <a:endCxn id="24" idx="0"/>
          </p:cNvCxnSpPr>
          <p:nvPr/>
        </p:nvCxnSpPr>
        <p:spPr bwMode="auto">
          <a:xfrm>
            <a:off x="3190510" y="3214474"/>
            <a:ext cx="519057" cy="2449184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 Box 3">
            <a:extLst>
              <a:ext uri="{FF2B5EF4-FFF2-40B4-BE49-F238E27FC236}">
                <a16:creationId xmlns:a16="http://schemas.microsoft.com/office/drawing/2014/main" id="{6B14C310-1D87-4F4C-B855-EB1A93656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653" y="5663658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54" name="Text Box 4">
            <a:extLst>
              <a:ext uri="{FF2B5EF4-FFF2-40B4-BE49-F238E27FC236}">
                <a16:creationId xmlns:a16="http://schemas.microsoft.com/office/drawing/2014/main" id="{D21EFB10-4E09-3545-9CE9-FF47500DC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131" y="5663658"/>
            <a:ext cx="1111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 err="1">
                <a:latin typeface="Arial"/>
                <a:cs typeface="Arial"/>
              </a:rPr>
              <a:t>Regist</a:t>
            </a:r>
            <a:r>
              <a:rPr lang="en-US" sz="2000" dirty="0">
                <a:latin typeface="Arial"/>
                <a:cs typeface="Arial"/>
              </a:rPr>
              <a:t> y</a:t>
            </a: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83A5F0DC-80C3-8C41-AD0A-8298927C2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922" y="3014419"/>
            <a:ext cx="1911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x.UserID</a:t>
            </a:r>
            <a:r>
              <a:rPr lang="en-US" sz="2000" baseline="-25000" dirty="0">
                <a:latin typeface="Arial"/>
                <a:cs typeface="Arial"/>
              </a:rPr>
              <a:t> = </a:t>
            </a:r>
            <a:r>
              <a:rPr lang="en-US" sz="2000" baseline="-25000" dirty="0" err="1">
                <a:latin typeface="Arial"/>
                <a:cs typeface="Arial"/>
              </a:rPr>
              <a:t>y.UserID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D7B560C-F161-5F41-8C5A-80038CE08A2A}"/>
              </a:ext>
            </a:extLst>
          </p:cNvPr>
          <p:cNvCxnSpPr>
            <a:cxnSpLocks/>
            <a:stCxn id="55" idx="3"/>
            <a:endCxn id="63" idx="0"/>
          </p:cNvCxnSpPr>
          <p:nvPr/>
        </p:nvCxnSpPr>
        <p:spPr bwMode="auto">
          <a:xfrm>
            <a:off x="7488151" y="3214474"/>
            <a:ext cx="163675" cy="1299741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43F11C7-E7E5-5F4F-AF1E-162CB41D8CEC}"/>
              </a:ext>
            </a:extLst>
          </p:cNvPr>
          <p:cNvCxnSpPr>
            <a:cxnSpLocks/>
            <a:stCxn id="55" idx="1"/>
            <a:endCxn id="53" idx="0"/>
          </p:cNvCxnSpPr>
          <p:nvPr/>
        </p:nvCxnSpPr>
        <p:spPr bwMode="auto">
          <a:xfrm flipH="1">
            <a:off x="5228108" y="3214474"/>
            <a:ext cx="348814" cy="2449184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1618510-8D9B-9347-AC92-C812D7782F91}"/>
              </a:ext>
            </a:extLst>
          </p:cNvPr>
          <p:cNvCxnSpPr>
            <a:cxnSpLocks/>
            <a:stCxn id="63" idx="1"/>
            <a:endCxn id="54" idx="0"/>
          </p:cNvCxnSpPr>
          <p:nvPr/>
        </p:nvCxnSpPr>
        <p:spPr bwMode="auto">
          <a:xfrm flipH="1">
            <a:off x="6774732" y="4714270"/>
            <a:ext cx="264522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 Box 4">
            <a:extLst>
              <a:ext uri="{FF2B5EF4-FFF2-40B4-BE49-F238E27FC236}">
                <a16:creationId xmlns:a16="http://schemas.microsoft.com/office/drawing/2014/main" id="{36F1D603-7D72-BA48-BB30-898E7083D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546" y="5663658"/>
            <a:ext cx="1140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Milage z</a:t>
            </a:r>
          </a:p>
        </p:txBody>
      </p:sp>
      <p:sp>
        <p:nvSpPr>
          <p:cNvPr id="63" name="Text Box 10">
            <a:extLst>
              <a:ext uri="{FF2B5EF4-FFF2-40B4-BE49-F238E27FC236}">
                <a16:creationId xmlns:a16="http://schemas.microsoft.com/office/drawing/2014/main" id="{F21D3F92-A444-F441-8122-0320F70E6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254" y="4514215"/>
            <a:ext cx="1225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y.car</a:t>
            </a:r>
            <a:r>
              <a:rPr lang="en-US" sz="2000" baseline="-25000" dirty="0">
                <a:latin typeface="Arial"/>
                <a:cs typeface="Arial"/>
              </a:rPr>
              <a:t>=</a:t>
            </a:r>
            <a:r>
              <a:rPr lang="en-US" sz="2000" baseline="-25000" dirty="0" err="1">
                <a:latin typeface="Arial"/>
                <a:cs typeface="Arial"/>
              </a:rPr>
              <a:t>z.car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2AE6C63-EE24-474C-94D0-28B3CDE9102B}"/>
              </a:ext>
            </a:extLst>
          </p:cNvPr>
          <p:cNvCxnSpPr>
            <a:cxnSpLocks/>
            <a:stCxn id="63" idx="3"/>
            <a:endCxn id="62" idx="0"/>
          </p:cNvCxnSpPr>
          <p:nvPr/>
        </p:nvCxnSpPr>
        <p:spPr bwMode="auto">
          <a:xfrm>
            <a:off x="8264398" y="4714270"/>
            <a:ext cx="210177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 Box 15">
            <a:extLst>
              <a:ext uri="{FF2B5EF4-FFF2-40B4-BE49-F238E27FC236}">
                <a16:creationId xmlns:a16="http://schemas.microsoft.com/office/drawing/2014/main" id="{8C37A888-E41E-CFE0-B184-E105C63D9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970" y="2029390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z.mpg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2CCC13-0199-95B8-1E72-00917CFB5094}"/>
              </a:ext>
            </a:extLst>
          </p:cNvPr>
          <p:cNvCxnSpPr>
            <a:cxnSpLocks/>
            <a:stCxn id="5" idx="2"/>
            <a:endCxn id="25" idx="0"/>
          </p:cNvCxnSpPr>
          <p:nvPr/>
        </p:nvCxnSpPr>
        <p:spPr bwMode="auto">
          <a:xfrm flipH="1">
            <a:off x="2577938" y="2398722"/>
            <a:ext cx="11914" cy="615697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15">
            <a:extLst>
              <a:ext uri="{FF2B5EF4-FFF2-40B4-BE49-F238E27FC236}">
                <a16:creationId xmlns:a16="http://schemas.microsoft.com/office/drawing/2014/main" id="{8FDDBC91-5521-F831-30E0-BDC19AB02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30" y="2029390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z.mpg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9A6FE0-F4A7-4BBF-5378-ECA646ACEBDB}"/>
              </a:ext>
            </a:extLst>
          </p:cNvPr>
          <p:cNvCxnSpPr>
            <a:cxnSpLocks/>
            <a:stCxn id="10" idx="2"/>
            <a:endCxn id="55" idx="0"/>
          </p:cNvCxnSpPr>
          <p:nvPr/>
        </p:nvCxnSpPr>
        <p:spPr bwMode="auto">
          <a:xfrm>
            <a:off x="6522112" y="2398722"/>
            <a:ext cx="10425" cy="615697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4EA99A3-D52F-9647-9E12-08D843190856}"/>
              </a:ext>
            </a:extLst>
          </p:cNvPr>
          <p:cNvSpPr/>
          <p:nvPr/>
        </p:nvSpPr>
        <p:spPr>
          <a:xfrm>
            <a:off x="4008420" y="3600117"/>
            <a:ext cx="864625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40AE63E-17EB-44B3-FE1C-421758975208}"/>
              </a:ext>
            </a:extLst>
          </p:cNvPr>
          <p:cNvSpPr/>
          <p:nvPr/>
        </p:nvSpPr>
        <p:spPr>
          <a:xfrm>
            <a:off x="2811806" y="928780"/>
            <a:ext cx="381520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buNone/>
            </a:pPr>
            <a:r>
              <a:rPr lang="en-US" sz="2400" dirty="0">
                <a:latin typeface="+mn-lt"/>
              </a:rPr>
              <a:t>(R </a:t>
            </a:r>
            <a:r>
              <a:rPr lang="en-US" sz="2400" dirty="0">
                <a:latin typeface="+mn-lt"/>
                <a:cs typeface="Arial"/>
              </a:rPr>
              <a:t>⋈ S)</a:t>
            </a:r>
            <a:r>
              <a:rPr lang="en-US" sz="2400" dirty="0">
                <a:cs typeface="Arial"/>
              </a:rPr>
              <a:t> ⋈ T</a:t>
            </a:r>
            <a:r>
              <a:rPr lang="en-US" sz="2400" dirty="0">
                <a:latin typeface="+mn-lt"/>
                <a:cs typeface="Arial"/>
              </a:rPr>
              <a:t>= </a:t>
            </a:r>
            <a:r>
              <a:rPr lang="en-US" sz="2400" dirty="0"/>
              <a:t>R </a:t>
            </a:r>
            <a:r>
              <a:rPr lang="en-US" sz="2400" dirty="0">
                <a:cs typeface="Arial"/>
              </a:rPr>
              <a:t>⋈ (S ⋈ T)</a:t>
            </a:r>
            <a:endParaRPr lang="en-US" sz="24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04A79F3-5239-979C-71D8-0FAB9F720346}"/>
              </a:ext>
            </a:extLst>
          </p:cNvPr>
          <p:cNvSpPr/>
          <p:nvPr/>
        </p:nvSpPr>
        <p:spPr>
          <a:xfrm>
            <a:off x="3569694" y="1879234"/>
            <a:ext cx="1864030" cy="919401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Which plan</a:t>
            </a:r>
            <a:br>
              <a:rPr lang="en-US" sz="2400" dirty="0">
                <a:solidFill>
                  <a:schemeClr val="bg1"/>
                </a:solidFill>
                <a:latin typeface="+mn-lt"/>
              </a:rPr>
            </a:br>
            <a:r>
              <a:rPr lang="en-US" sz="2400" dirty="0">
                <a:solidFill>
                  <a:schemeClr val="bg1"/>
                </a:solidFill>
                <a:latin typeface="+mn-lt"/>
              </a:rPr>
              <a:t>is cheaper?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5C1E3-A77C-D4EE-7977-D6FE1658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83C9F-63C5-D35D-48C4-E2B1589F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79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7451EB7B-CD56-C731-AF13-67CD9800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E6E6-5897-1540-9B80-4B9633FBA5A4}" type="datetime4">
              <a:rPr lang="en-US" smtClean="0"/>
              <a:t>March 14, 2025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Rules: Join Associativity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46569858-69BA-0949-B44A-949081136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96" y="5663658"/>
            <a:ext cx="1168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25824B0-C9FB-FC47-92A2-4B730E612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713" y="5663658"/>
            <a:ext cx="11112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 err="1">
                <a:latin typeface="Arial"/>
                <a:cs typeface="Arial"/>
              </a:rPr>
              <a:t>Regist</a:t>
            </a:r>
            <a:r>
              <a:rPr lang="en-US" sz="2000" dirty="0">
                <a:latin typeface="Arial"/>
                <a:cs typeface="Arial"/>
              </a:rPr>
              <a:t> y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BACC03A1-9D31-804F-AFA7-0038A247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53" y="4514215"/>
            <a:ext cx="1911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x.UserID</a:t>
            </a:r>
            <a:r>
              <a:rPr lang="en-US" sz="2000" baseline="-25000" dirty="0">
                <a:latin typeface="Arial"/>
                <a:cs typeface="Arial"/>
              </a:rPr>
              <a:t> = </a:t>
            </a:r>
            <a:r>
              <a:rPr lang="en-US" sz="2000" baseline="-25000" dirty="0" err="1">
                <a:latin typeface="Arial"/>
                <a:cs typeface="Arial"/>
              </a:rPr>
              <a:t>y.UserID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2A7510-04D7-8C40-8A16-0468C0253B72}"/>
              </a:ext>
            </a:extLst>
          </p:cNvPr>
          <p:cNvCxnSpPr>
            <a:cxnSpLocks/>
            <a:stCxn id="15" idx="1"/>
            <a:endCxn id="13" idx="0"/>
          </p:cNvCxnSpPr>
          <p:nvPr/>
        </p:nvCxnSpPr>
        <p:spPr bwMode="auto">
          <a:xfrm flipH="1">
            <a:off x="579160" y="4714270"/>
            <a:ext cx="130093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DBA9FA-00CE-A049-80F6-8826C7989AD2}"/>
              </a:ext>
            </a:extLst>
          </p:cNvPr>
          <p:cNvCxnSpPr>
            <a:cxnSpLocks/>
            <a:stCxn id="15" idx="0"/>
            <a:endCxn id="25" idx="1"/>
          </p:cNvCxnSpPr>
          <p:nvPr/>
        </p:nvCxnSpPr>
        <p:spPr bwMode="auto">
          <a:xfrm flipV="1">
            <a:off x="1664868" y="3214474"/>
            <a:ext cx="300498" cy="1299741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C970AE-E458-314C-B13B-47D5E4FE44CD}"/>
              </a:ext>
            </a:extLst>
          </p:cNvPr>
          <p:cNvCxnSpPr>
            <a:cxnSpLocks/>
            <a:stCxn id="15" idx="3"/>
            <a:endCxn id="14" idx="0"/>
          </p:cNvCxnSpPr>
          <p:nvPr/>
        </p:nvCxnSpPr>
        <p:spPr bwMode="auto">
          <a:xfrm>
            <a:off x="2620482" y="4714270"/>
            <a:ext cx="68833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4">
            <a:extLst>
              <a:ext uri="{FF2B5EF4-FFF2-40B4-BE49-F238E27FC236}">
                <a16:creationId xmlns:a16="http://schemas.microsoft.com/office/drawing/2014/main" id="{99A815D8-C852-F340-8D87-9E7669A8A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538" y="5663658"/>
            <a:ext cx="1140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Milage z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D68E092D-0E9C-EB42-B617-9BDFDE852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66" y="3014419"/>
            <a:ext cx="1225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y.car</a:t>
            </a:r>
            <a:r>
              <a:rPr lang="en-US" sz="2000" baseline="-25000" dirty="0">
                <a:latin typeface="Arial"/>
                <a:cs typeface="Arial"/>
              </a:rPr>
              <a:t>=</a:t>
            </a:r>
            <a:r>
              <a:rPr lang="en-US" sz="2000" baseline="-25000" dirty="0" err="1">
                <a:latin typeface="Arial"/>
                <a:cs typeface="Arial"/>
              </a:rPr>
              <a:t>z.car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50BE36-FB52-E24D-AA7D-AA5823BE9DED}"/>
              </a:ext>
            </a:extLst>
          </p:cNvPr>
          <p:cNvCxnSpPr>
            <a:cxnSpLocks/>
            <a:stCxn id="25" idx="3"/>
            <a:endCxn id="24" idx="0"/>
          </p:cNvCxnSpPr>
          <p:nvPr/>
        </p:nvCxnSpPr>
        <p:spPr bwMode="auto">
          <a:xfrm>
            <a:off x="3190510" y="3214474"/>
            <a:ext cx="519057" cy="2449184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 Box 3">
            <a:extLst>
              <a:ext uri="{FF2B5EF4-FFF2-40B4-BE49-F238E27FC236}">
                <a16:creationId xmlns:a16="http://schemas.microsoft.com/office/drawing/2014/main" id="{6B14C310-1D87-4F4C-B855-EB1A93656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653" y="5663658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54" name="Text Box 4">
            <a:extLst>
              <a:ext uri="{FF2B5EF4-FFF2-40B4-BE49-F238E27FC236}">
                <a16:creationId xmlns:a16="http://schemas.microsoft.com/office/drawing/2014/main" id="{D21EFB10-4E09-3545-9CE9-FF47500DC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131" y="5663658"/>
            <a:ext cx="1111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 err="1">
                <a:latin typeface="Arial"/>
                <a:cs typeface="Arial"/>
              </a:rPr>
              <a:t>Regist</a:t>
            </a:r>
            <a:r>
              <a:rPr lang="en-US" sz="2000" dirty="0">
                <a:latin typeface="Arial"/>
                <a:cs typeface="Arial"/>
              </a:rPr>
              <a:t> y</a:t>
            </a: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83A5F0DC-80C3-8C41-AD0A-8298927C2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922" y="3014419"/>
            <a:ext cx="1911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x.UserID</a:t>
            </a:r>
            <a:r>
              <a:rPr lang="en-US" sz="2000" baseline="-25000" dirty="0">
                <a:latin typeface="Arial"/>
                <a:cs typeface="Arial"/>
              </a:rPr>
              <a:t> = </a:t>
            </a:r>
            <a:r>
              <a:rPr lang="en-US" sz="2000" baseline="-25000" dirty="0" err="1">
                <a:latin typeface="Arial"/>
                <a:cs typeface="Arial"/>
              </a:rPr>
              <a:t>y.UserID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D7B560C-F161-5F41-8C5A-80038CE08A2A}"/>
              </a:ext>
            </a:extLst>
          </p:cNvPr>
          <p:cNvCxnSpPr>
            <a:cxnSpLocks/>
            <a:stCxn id="55" idx="3"/>
            <a:endCxn id="63" idx="0"/>
          </p:cNvCxnSpPr>
          <p:nvPr/>
        </p:nvCxnSpPr>
        <p:spPr bwMode="auto">
          <a:xfrm>
            <a:off x="7488151" y="3214474"/>
            <a:ext cx="163675" cy="1299741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43F11C7-E7E5-5F4F-AF1E-162CB41D8CEC}"/>
              </a:ext>
            </a:extLst>
          </p:cNvPr>
          <p:cNvCxnSpPr>
            <a:cxnSpLocks/>
            <a:stCxn id="55" idx="1"/>
            <a:endCxn id="53" idx="0"/>
          </p:cNvCxnSpPr>
          <p:nvPr/>
        </p:nvCxnSpPr>
        <p:spPr bwMode="auto">
          <a:xfrm flipH="1">
            <a:off x="5228108" y="3214474"/>
            <a:ext cx="348814" cy="2449184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1618510-8D9B-9347-AC92-C812D7782F91}"/>
              </a:ext>
            </a:extLst>
          </p:cNvPr>
          <p:cNvCxnSpPr>
            <a:cxnSpLocks/>
            <a:stCxn id="63" idx="1"/>
            <a:endCxn id="54" idx="0"/>
          </p:cNvCxnSpPr>
          <p:nvPr/>
        </p:nvCxnSpPr>
        <p:spPr bwMode="auto">
          <a:xfrm flipH="1">
            <a:off x="6774732" y="4714270"/>
            <a:ext cx="264522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 Box 4">
            <a:extLst>
              <a:ext uri="{FF2B5EF4-FFF2-40B4-BE49-F238E27FC236}">
                <a16:creationId xmlns:a16="http://schemas.microsoft.com/office/drawing/2014/main" id="{36F1D603-7D72-BA48-BB30-898E7083D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546" y="5663658"/>
            <a:ext cx="1140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Milage z</a:t>
            </a:r>
          </a:p>
        </p:txBody>
      </p:sp>
      <p:sp>
        <p:nvSpPr>
          <p:cNvPr id="63" name="Text Box 10">
            <a:extLst>
              <a:ext uri="{FF2B5EF4-FFF2-40B4-BE49-F238E27FC236}">
                <a16:creationId xmlns:a16="http://schemas.microsoft.com/office/drawing/2014/main" id="{F21D3F92-A444-F441-8122-0320F70E6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254" y="4514215"/>
            <a:ext cx="1225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y.car</a:t>
            </a:r>
            <a:r>
              <a:rPr lang="en-US" sz="2000" baseline="-25000" dirty="0">
                <a:latin typeface="Arial"/>
                <a:cs typeface="Arial"/>
              </a:rPr>
              <a:t>=</a:t>
            </a:r>
            <a:r>
              <a:rPr lang="en-US" sz="2000" baseline="-25000" dirty="0" err="1">
                <a:latin typeface="Arial"/>
                <a:cs typeface="Arial"/>
              </a:rPr>
              <a:t>z.car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2AE6C63-EE24-474C-94D0-28B3CDE9102B}"/>
              </a:ext>
            </a:extLst>
          </p:cNvPr>
          <p:cNvCxnSpPr>
            <a:cxnSpLocks/>
            <a:stCxn id="63" idx="3"/>
            <a:endCxn id="62" idx="0"/>
          </p:cNvCxnSpPr>
          <p:nvPr/>
        </p:nvCxnSpPr>
        <p:spPr bwMode="auto">
          <a:xfrm>
            <a:off x="8264398" y="4714270"/>
            <a:ext cx="210177" cy="949388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 Box 15">
            <a:extLst>
              <a:ext uri="{FF2B5EF4-FFF2-40B4-BE49-F238E27FC236}">
                <a16:creationId xmlns:a16="http://schemas.microsoft.com/office/drawing/2014/main" id="{8C37A888-E41E-CFE0-B184-E105C63D9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970" y="2029390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z.mpg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2CCC13-0199-95B8-1E72-00917CFB5094}"/>
              </a:ext>
            </a:extLst>
          </p:cNvPr>
          <p:cNvCxnSpPr>
            <a:cxnSpLocks/>
            <a:stCxn id="5" idx="2"/>
            <a:endCxn id="25" idx="0"/>
          </p:cNvCxnSpPr>
          <p:nvPr/>
        </p:nvCxnSpPr>
        <p:spPr bwMode="auto">
          <a:xfrm flipH="1">
            <a:off x="2577938" y="2398722"/>
            <a:ext cx="11914" cy="615697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15">
            <a:extLst>
              <a:ext uri="{FF2B5EF4-FFF2-40B4-BE49-F238E27FC236}">
                <a16:creationId xmlns:a16="http://schemas.microsoft.com/office/drawing/2014/main" id="{8FDDBC91-5521-F831-30E0-BDC19AB02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230" y="2029390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z.mpg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9A6FE0-F4A7-4BBF-5378-ECA646ACEBDB}"/>
              </a:ext>
            </a:extLst>
          </p:cNvPr>
          <p:cNvCxnSpPr>
            <a:cxnSpLocks/>
            <a:stCxn id="10" idx="2"/>
            <a:endCxn id="55" idx="0"/>
          </p:cNvCxnSpPr>
          <p:nvPr/>
        </p:nvCxnSpPr>
        <p:spPr bwMode="auto">
          <a:xfrm>
            <a:off x="6522112" y="2398722"/>
            <a:ext cx="10425" cy="615697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ight Arrow 21">
            <a:extLst>
              <a:ext uri="{FF2B5EF4-FFF2-40B4-BE49-F238E27FC236}">
                <a16:creationId xmlns:a16="http://schemas.microsoft.com/office/drawing/2014/main" id="{B4EA99A3-D52F-9647-9E12-08D843190856}"/>
              </a:ext>
            </a:extLst>
          </p:cNvPr>
          <p:cNvSpPr/>
          <p:nvPr/>
        </p:nvSpPr>
        <p:spPr>
          <a:xfrm>
            <a:off x="4008420" y="3600117"/>
            <a:ext cx="864625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40AE63E-17EB-44B3-FE1C-421758975208}"/>
              </a:ext>
            </a:extLst>
          </p:cNvPr>
          <p:cNvSpPr/>
          <p:nvPr/>
        </p:nvSpPr>
        <p:spPr>
          <a:xfrm>
            <a:off x="2811806" y="928780"/>
            <a:ext cx="3815207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>
              <a:buNone/>
            </a:pPr>
            <a:r>
              <a:rPr lang="en-US" sz="2400" dirty="0">
                <a:latin typeface="+mn-lt"/>
              </a:rPr>
              <a:t>(R </a:t>
            </a:r>
            <a:r>
              <a:rPr lang="en-US" sz="2400" dirty="0">
                <a:latin typeface="+mn-lt"/>
                <a:cs typeface="Arial"/>
              </a:rPr>
              <a:t>⋈ S)</a:t>
            </a:r>
            <a:r>
              <a:rPr lang="en-US" sz="2400" dirty="0">
                <a:cs typeface="Arial"/>
              </a:rPr>
              <a:t> ⋈ T</a:t>
            </a:r>
            <a:r>
              <a:rPr lang="en-US" sz="2400" dirty="0">
                <a:latin typeface="+mn-lt"/>
                <a:cs typeface="Arial"/>
              </a:rPr>
              <a:t>= </a:t>
            </a:r>
            <a:r>
              <a:rPr lang="en-US" sz="2400" dirty="0"/>
              <a:t>R </a:t>
            </a:r>
            <a:r>
              <a:rPr lang="en-US" sz="2400" dirty="0">
                <a:cs typeface="Arial"/>
              </a:rPr>
              <a:t>⋈ (S ⋈ T)</a:t>
            </a:r>
            <a:endParaRPr lang="en-US" sz="24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04A79F3-5239-979C-71D8-0FAB9F720346}"/>
              </a:ext>
            </a:extLst>
          </p:cNvPr>
          <p:cNvSpPr/>
          <p:nvPr/>
        </p:nvSpPr>
        <p:spPr>
          <a:xfrm>
            <a:off x="3569694" y="1879234"/>
            <a:ext cx="1864030" cy="919401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Which plan</a:t>
            </a:r>
            <a:br>
              <a:rPr lang="en-US" sz="2400" dirty="0">
                <a:solidFill>
                  <a:schemeClr val="bg1"/>
                </a:solidFill>
                <a:latin typeface="+mn-lt"/>
              </a:rPr>
            </a:br>
            <a:r>
              <a:rPr lang="en-US" sz="2400" dirty="0">
                <a:solidFill>
                  <a:schemeClr val="bg1"/>
                </a:solidFill>
                <a:latin typeface="+mn-lt"/>
              </a:rPr>
              <a:t>is cheaper?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B6A6ED5A-5946-9645-F620-53ECCC076622}"/>
                  </a:ext>
                </a:extLst>
              </p:cNvPr>
              <p:cNvSpPr/>
              <p:nvPr/>
            </p:nvSpPr>
            <p:spPr>
              <a:xfrm>
                <a:off x="2204970" y="3521215"/>
                <a:ext cx="5298470" cy="919401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l">
                  <a:buNone/>
                </a:pPr>
                <a:r>
                  <a:rPr lang="en-US" sz="2400" dirty="0">
                    <a:solidFill>
                      <a:schemeClr val="bg1"/>
                    </a:solidFill>
                    <a:latin typeface="+mn-lt"/>
                  </a:rPr>
                  <a:t>Depends on</a:t>
                </a:r>
                <a:br>
                  <a:rPr lang="en-US" sz="2400" dirty="0">
                    <a:solidFill>
                      <a:schemeClr val="bg1"/>
                    </a:solidFill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Payroll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⋈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Regist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 ≶ |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Regist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⋈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Milage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B6A6ED5A-5946-9645-F620-53ECCC076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970" y="3521215"/>
                <a:ext cx="5298470" cy="919401"/>
              </a:xfrm>
              <a:prstGeom prst="roundRect">
                <a:avLst/>
              </a:prstGeom>
              <a:blipFill>
                <a:blip r:embed="rId3"/>
                <a:stretch>
                  <a:fillRect l="-955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B53A7-FD1B-33C5-47A4-E54AE2832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2260A-A46E-BACD-7B3F-F2522545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38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18" name="Date Placeholder 559117">
            <a:extLst>
              <a:ext uri="{FF2B5EF4-FFF2-40B4-BE49-F238E27FC236}">
                <a16:creationId xmlns:a16="http://schemas.microsoft.com/office/drawing/2014/main" id="{88628F1A-9A6E-7D19-33DC-2673055D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7BF5-F776-5443-BB15-470C22850633}" type="datetime4">
              <a:rPr lang="en-US" smtClean="0"/>
              <a:t>March 14, 2025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Rules: Join Associativity</a:t>
            </a:r>
          </a:p>
        </p:txBody>
      </p:sp>
      <p:sp>
        <p:nvSpPr>
          <p:cNvPr id="559121" name="Text Box 3">
            <a:extLst>
              <a:ext uri="{FF2B5EF4-FFF2-40B4-BE49-F238E27FC236}">
                <a16:creationId xmlns:a16="http://schemas.microsoft.com/office/drawing/2014/main" id="{B8E459E4-B969-B1DA-FE01-C9CE0E4C9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81" y="5842171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559122" name="Text Box 4">
            <a:extLst>
              <a:ext uri="{FF2B5EF4-FFF2-40B4-BE49-F238E27FC236}">
                <a16:creationId xmlns:a16="http://schemas.microsoft.com/office/drawing/2014/main" id="{88533170-D1F7-D85A-8F67-D2E831EC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816" y="5842171"/>
            <a:ext cx="1111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 err="1">
                <a:latin typeface="Arial"/>
                <a:cs typeface="Arial"/>
              </a:rPr>
              <a:t>Regist</a:t>
            </a:r>
            <a:r>
              <a:rPr lang="en-US" sz="2000" dirty="0">
                <a:latin typeface="Arial"/>
                <a:cs typeface="Arial"/>
              </a:rPr>
              <a:t> y</a:t>
            </a:r>
          </a:p>
        </p:txBody>
      </p:sp>
      <p:sp>
        <p:nvSpPr>
          <p:cNvPr id="559123" name="Text Box 10">
            <a:extLst>
              <a:ext uri="{FF2B5EF4-FFF2-40B4-BE49-F238E27FC236}">
                <a16:creationId xmlns:a16="http://schemas.microsoft.com/office/drawing/2014/main" id="{64B5A4C2-8C9F-9E29-A42B-AC2E8196B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58" y="3899390"/>
            <a:ext cx="1911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x.UserID</a:t>
            </a:r>
            <a:r>
              <a:rPr lang="en-US" sz="2000" baseline="-25000" dirty="0">
                <a:latin typeface="Arial"/>
                <a:cs typeface="Arial"/>
              </a:rPr>
              <a:t> = </a:t>
            </a:r>
            <a:r>
              <a:rPr lang="en-US" sz="2000" baseline="-25000" dirty="0" err="1">
                <a:latin typeface="Arial"/>
                <a:cs typeface="Arial"/>
              </a:rPr>
              <a:t>y.UserID</a:t>
            </a:r>
            <a:endParaRPr lang="en-US" sz="2000" baseline="-25000" dirty="0">
              <a:latin typeface="Arial"/>
              <a:cs typeface="Arial"/>
            </a:endParaRPr>
          </a:p>
        </p:txBody>
      </p:sp>
      <p:sp>
        <p:nvSpPr>
          <p:cNvPr id="559124" name="Text Box 14">
            <a:extLst>
              <a:ext uri="{FF2B5EF4-FFF2-40B4-BE49-F238E27FC236}">
                <a16:creationId xmlns:a16="http://schemas.microsoft.com/office/drawing/2014/main" id="{375F502B-70B1-902C-1EEE-6809C7A48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01" y="4761461"/>
            <a:ext cx="1178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sz="2000" dirty="0">
                <a:latin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charset="0"/>
                <a:cs typeface="Arial" charset="0"/>
              </a:rPr>
              <a:t>x.job</a:t>
            </a:r>
            <a:r>
              <a:rPr lang="en-US" sz="2000" baseline="-25000" dirty="0">
                <a:latin typeface="Arial" charset="0"/>
                <a:cs typeface="Arial" charset="0"/>
              </a:rPr>
              <a:t>=</a:t>
            </a:r>
            <a:r>
              <a:rPr lang="ja-JP" altLang="en-US" sz="2000" baseline="-25000">
                <a:latin typeface="Arial" charset="0"/>
                <a:cs typeface="Arial" charset="0"/>
              </a:rPr>
              <a:t>‘</a:t>
            </a:r>
            <a:r>
              <a:rPr lang="en-US" altLang="ja-JP" sz="2000" baseline="-25000" dirty="0">
                <a:latin typeface="Arial" charset="0"/>
                <a:cs typeface="Arial" charset="0"/>
              </a:rPr>
              <a:t>TA</a:t>
            </a:r>
            <a:r>
              <a:rPr lang="ja-JP" altLang="en-US" sz="2000" baseline="-25000">
                <a:latin typeface="Arial" charset="0"/>
                <a:cs typeface="Arial" charset="0"/>
              </a:rPr>
              <a:t>’</a:t>
            </a:r>
            <a:endParaRPr lang="en-US" sz="2000" baseline="-25000" dirty="0">
              <a:latin typeface="Arial" charset="0"/>
              <a:cs typeface="Arial" charset="0"/>
            </a:endParaRPr>
          </a:p>
        </p:txBody>
      </p:sp>
      <p:cxnSp>
        <p:nvCxnSpPr>
          <p:cNvPr id="559125" name="Straight Connector 559124">
            <a:extLst>
              <a:ext uri="{FF2B5EF4-FFF2-40B4-BE49-F238E27FC236}">
                <a16:creationId xmlns:a16="http://schemas.microsoft.com/office/drawing/2014/main" id="{AF691C08-DB22-DA87-05F7-0B2BB52E57FB}"/>
              </a:ext>
            </a:extLst>
          </p:cNvPr>
          <p:cNvCxnSpPr>
            <a:cxnSpLocks/>
            <a:stCxn id="559124" idx="2"/>
            <a:endCxn id="559121" idx="0"/>
          </p:cNvCxnSpPr>
          <p:nvPr/>
        </p:nvCxnSpPr>
        <p:spPr bwMode="auto">
          <a:xfrm flipH="1">
            <a:off x="701836" y="5161571"/>
            <a:ext cx="10894" cy="68060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9126" name="Straight Connector 559125">
            <a:extLst>
              <a:ext uri="{FF2B5EF4-FFF2-40B4-BE49-F238E27FC236}">
                <a16:creationId xmlns:a16="http://schemas.microsoft.com/office/drawing/2014/main" id="{F52ECC3D-B6BC-0A11-581F-7112E1D9235E}"/>
              </a:ext>
            </a:extLst>
          </p:cNvPr>
          <p:cNvCxnSpPr>
            <a:cxnSpLocks/>
            <a:stCxn id="559123" idx="0"/>
            <a:endCxn id="559131" idx="1"/>
          </p:cNvCxnSpPr>
          <p:nvPr/>
        </p:nvCxnSpPr>
        <p:spPr bwMode="auto">
          <a:xfrm flipV="1">
            <a:off x="1780873" y="2609227"/>
            <a:ext cx="379059" cy="1290163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9127" name="Straight Connector 559126">
            <a:extLst>
              <a:ext uri="{FF2B5EF4-FFF2-40B4-BE49-F238E27FC236}">
                <a16:creationId xmlns:a16="http://schemas.microsoft.com/office/drawing/2014/main" id="{9FB63265-D91A-583D-832A-635C2CBC0D8E}"/>
              </a:ext>
            </a:extLst>
          </p:cNvPr>
          <p:cNvCxnSpPr>
            <a:cxnSpLocks/>
            <a:stCxn id="559123" idx="1"/>
            <a:endCxn id="559124" idx="0"/>
          </p:cNvCxnSpPr>
          <p:nvPr/>
        </p:nvCxnSpPr>
        <p:spPr bwMode="auto">
          <a:xfrm flipH="1">
            <a:off x="712730" y="4099445"/>
            <a:ext cx="112528" cy="662016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9128" name="Text Box 14">
            <a:extLst>
              <a:ext uri="{FF2B5EF4-FFF2-40B4-BE49-F238E27FC236}">
                <a16:creationId xmlns:a16="http://schemas.microsoft.com/office/drawing/2014/main" id="{DB2900A4-2483-BA26-1003-F12BA829D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331" y="4761461"/>
            <a:ext cx="1285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sz="2000" dirty="0">
                <a:latin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charset="0"/>
                <a:cs typeface="Arial" charset="0"/>
              </a:rPr>
              <a:t>z.year</a:t>
            </a:r>
            <a:r>
              <a:rPr lang="en-US" sz="2000" baseline="-25000" dirty="0">
                <a:latin typeface="Arial" charset="0"/>
                <a:cs typeface="Arial" charset="0"/>
              </a:rPr>
              <a:t>=2000</a:t>
            </a:r>
          </a:p>
        </p:txBody>
      </p:sp>
      <p:cxnSp>
        <p:nvCxnSpPr>
          <p:cNvPr id="559129" name="Straight Connector 559128">
            <a:extLst>
              <a:ext uri="{FF2B5EF4-FFF2-40B4-BE49-F238E27FC236}">
                <a16:creationId xmlns:a16="http://schemas.microsoft.com/office/drawing/2014/main" id="{F4ADD525-0586-A25F-80E7-137A4EB2E492}"/>
              </a:ext>
            </a:extLst>
          </p:cNvPr>
          <p:cNvCxnSpPr>
            <a:cxnSpLocks/>
            <a:stCxn id="559123" idx="3"/>
            <a:endCxn id="559122" idx="0"/>
          </p:cNvCxnSpPr>
          <p:nvPr/>
        </p:nvCxnSpPr>
        <p:spPr bwMode="auto">
          <a:xfrm>
            <a:off x="2736487" y="4099445"/>
            <a:ext cx="154930" cy="1742726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9130" name="Text Box 4">
            <a:extLst>
              <a:ext uri="{FF2B5EF4-FFF2-40B4-BE49-F238E27FC236}">
                <a16:creationId xmlns:a16="http://schemas.microsoft.com/office/drawing/2014/main" id="{FD1A3F83-9B73-03C2-DD5D-9F4AC7D9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65" y="5842171"/>
            <a:ext cx="1140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Milage z</a:t>
            </a:r>
          </a:p>
        </p:txBody>
      </p:sp>
      <p:sp>
        <p:nvSpPr>
          <p:cNvPr id="559131" name="Text Box 10">
            <a:extLst>
              <a:ext uri="{FF2B5EF4-FFF2-40B4-BE49-F238E27FC236}">
                <a16:creationId xmlns:a16="http://schemas.microsoft.com/office/drawing/2014/main" id="{7594B63A-7817-44E8-5B91-0B2631437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32" y="2409172"/>
            <a:ext cx="1225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y.car</a:t>
            </a:r>
            <a:r>
              <a:rPr lang="en-US" sz="2000" baseline="-25000" dirty="0">
                <a:latin typeface="Arial"/>
                <a:cs typeface="Arial"/>
              </a:rPr>
              <a:t>=</a:t>
            </a:r>
            <a:r>
              <a:rPr lang="en-US" sz="2000" baseline="-25000" dirty="0" err="1">
                <a:latin typeface="Arial"/>
                <a:cs typeface="Arial"/>
              </a:rPr>
              <a:t>z.car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559132" name="Straight Connector 559131">
            <a:extLst>
              <a:ext uri="{FF2B5EF4-FFF2-40B4-BE49-F238E27FC236}">
                <a16:creationId xmlns:a16="http://schemas.microsoft.com/office/drawing/2014/main" id="{FD51613E-25F2-0ED8-E8F7-9BFF903FC672}"/>
              </a:ext>
            </a:extLst>
          </p:cNvPr>
          <p:cNvCxnSpPr>
            <a:cxnSpLocks/>
            <a:stCxn id="559128" idx="2"/>
            <a:endCxn id="559130" idx="0"/>
          </p:cNvCxnSpPr>
          <p:nvPr/>
        </p:nvCxnSpPr>
        <p:spPr bwMode="auto">
          <a:xfrm flipH="1">
            <a:off x="4040294" y="5161571"/>
            <a:ext cx="1" cy="68060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9133" name="Straight Connector 559132">
            <a:extLst>
              <a:ext uri="{FF2B5EF4-FFF2-40B4-BE49-F238E27FC236}">
                <a16:creationId xmlns:a16="http://schemas.microsoft.com/office/drawing/2014/main" id="{B21B4263-ED16-C684-4485-25F30B07DB80}"/>
              </a:ext>
            </a:extLst>
          </p:cNvPr>
          <p:cNvCxnSpPr>
            <a:cxnSpLocks/>
            <a:stCxn id="559131" idx="3"/>
            <a:endCxn id="559128" idx="0"/>
          </p:cNvCxnSpPr>
          <p:nvPr/>
        </p:nvCxnSpPr>
        <p:spPr bwMode="auto">
          <a:xfrm>
            <a:off x="3385076" y="2609227"/>
            <a:ext cx="655219" cy="2152234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9134" name="Text Box 15">
            <a:extLst>
              <a:ext uri="{FF2B5EF4-FFF2-40B4-BE49-F238E27FC236}">
                <a16:creationId xmlns:a16="http://schemas.microsoft.com/office/drawing/2014/main" id="{4354D7A3-C107-4885-54EE-7870F1D65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22" y="1306924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z.mpg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559135" name="Straight Connector 559134">
            <a:extLst>
              <a:ext uri="{FF2B5EF4-FFF2-40B4-BE49-F238E27FC236}">
                <a16:creationId xmlns:a16="http://schemas.microsoft.com/office/drawing/2014/main" id="{356D70B0-A426-E6DB-6A4E-17528E1FD84E}"/>
              </a:ext>
            </a:extLst>
          </p:cNvPr>
          <p:cNvCxnSpPr>
            <a:cxnSpLocks/>
            <a:stCxn id="559134" idx="2"/>
            <a:endCxn id="559131" idx="0"/>
          </p:cNvCxnSpPr>
          <p:nvPr/>
        </p:nvCxnSpPr>
        <p:spPr bwMode="auto">
          <a:xfrm>
            <a:off x="2772504" y="1676256"/>
            <a:ext cx="0" cy="732916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894FA7-43CA-F6ED-4022-ADCC3342C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9800D9-A35F-5815-5592-7DA8E10E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92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18" name="Date Placeholder 559117">
            <a:extLst>
              <a:ext uri="{FF2B5EF4-FFF2-40B4-BE49-F238E27FC236}">
                <a16:creationId xmlns:a16="http://schemas.microsoft.com/office/drawing/2014/main" id="{88628F1A-9A6E-7D19-33DC-2673055D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EDA7-7E9A-4E46-A0B7-A940D2481536}" type="datetime4">
              <a:rPr lang="en-US" smtClean="0"/>
              <a:t>March 14, 2025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Rules: Join Associativity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46569858-69BA-0949-B44A-949081136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81" y="5842171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25824B0-C9FB-FC47-92A2-4B730E612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816" y="5842171"/>
            <a:ext cx="1111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 err="1">
                <a:latin typeface="Arial"/>
                <a:cs typeface="Arial"/>
              </a:rPr>
              <a:t>Regist</a:t>
            </a:r>
            <a:r>
              <a:rPr lang="en-US" sz="2000" dirty="0">
                <a:latin typeface="Arial"/>
                <a:cs typeface="Arial"/>
              </a:rPr>
              <a:t> y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BACC03A1-9D31-804F-AFA7-0038A247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58" y="3899390"/>
            <a:ext cx="1911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x.UserID</a:t>
            </a:r>
            <a:r>
              <a:rPr lang="en-US" sz="2000" baseline="-25000" dirty="0">
                <a:latin typeface="Arial"/>
                <a:cs typeface="Arial"/>
              </a:rPr>
              <a:t> = </a:t>
            </a:r>
            <a:r>
              <a:rPr lang="en-US" sz="2000" baseline="-25000" dirty="0" err="1">
                <a:latin typeface="Arial"/>
                <a:cs typeface="Arial"/>
              </a:rPr>
              <a:t>y.UserID</a:t>
            </a:r>
            <a:endParaRPr lang="en-US" sz="2000" baseline="-25000" dirty="0">
              <a:latin typeface="Arial"/>
              <a:cs typeface="Arial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82C6A3CD-FF60-6E4B-ADCA-129A8B30D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01" y="4761461"/>
            <a:ext cx="1178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sz="2000" dirty="0">
                <a:latin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charset="0"/>
                <a:cs typeface="Arial" charset="0"/>
              </a:rPr>
              <a:t>x.job</a:t>
            </a:r>
            <a:r>
              <a:rPr lang="en-US" sz="2000" baseline="-25000" dirty="0">
                <a:latin typeface="Arial" charset="0"/>
                <a:cs typeface="Arial" charset="0"/>
              </a:rPr>
              <a:t>=</a:t>
            </a:r>
            <a:r>
              <a:rPr lang="ja-JP" altLang="en-US" sz="2000" baseline="-25000">
                <a:latin typeface="Arial" charset="0"/>
                <a:cs typeface="Arial" charset="0"/>
              </a:rPr>
              <a:t>‘</a:t>
            </a:r>
            <a:r>
              <a:rPr lang="en-US" altLang="ja-JP" sz="2000" baseline="-25000" dirty="0">
                <a:latin typeface="Arial" charset="0"/>
                <a:cs typeface="Arial" charset="0"/>
              </a:rPr>
              <a:t>TA</a:t>
            </a:r>
            <a:r>
              <a:rPr lang="ja-JP" altLang="en-US" sz="2000" baseline="-25000">
                <a:latin typeface="Arial" charset="0"/>
                <a:cs typeface="Arial" charset="0"/>
              </a:rPr>
              <a:t>’</a:t>
            </a:r>
            <a:endParaRPr lang="en-US" sz="2000" baseline="-25000" dirty="0">
              <a:latin typeface="Arial" charset="0"/>
              <a:cs typeface="Arial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2A7510-04D7-8C40-8A16-0468C0253B72}"/>
              </a:ext>
            </a:extLst>
          </p:cNvPr>
          <p:cNvCxnSpPr>
            <a:cxnSpLocks/>
            <a:stCxn id="16" idx="2"/>
            <a:endCxn id="13" idx="0"/>
          </p:cNvCxnSpPr>
          <p:nvPr/>
        </p:nvCxnSpPr>
        <p:spPr bwMode="auto">
          <a:xfrm flipH="1">
            <a:off x="701836" y="5161571"/>
            <a:ext cx="10894" cy="68060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DBA9FA-00CE-A049-80F6-8826C7989AD2}"/>
              </a:ext>
            </a:extLst>
          </p:cNvPr>
          <p:cNvCxnSpPr>
            <a:cxnSpLocks/>
            <a:stCxn id="15" idx="0"/>
            <a:endCxn id="25" idx="1"/>
          </p:cNvCxnSpPr>
          <p:nvPr/>
        </p:nvCxnSpPr>
        <p:spPr bwMode="auto">
          <a:xfrm flipV="1">
            <a:off x="1780873" y="2609227"/>
            <a:ext cx="379059" cy="1290163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7B2CCF-2AA8-3D42-A9F1-574DC2EEA049}"/>
              </a:ext>
            </a:extLst>
          </p:cNvPr>
          <p:cNvCxnSpPr>
            <a:cxnSpLocks/>
            <a:stCxn id="15" idx="1"/>
            <a:endCxn id="16" idx="0"/>
          </p:cNvCxnSpPr>
          <p:nvPr/>
        </p:nvCxnSpPr>
        <p:spPr bwMode="auto">
          <a:xfrm flipH="1">
            <a:off x="712730" y="4099445"/>
            <a:ext cx="112528" cy="662016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Box 14">
            <a:extLst>
              <a:ext uri="{FF2B5EF4-FFF2-40B4-BE49-F238E27FC236}">
                <a16:creationId xmlns:a16="http://schemas.microsoft.com/office/drawing/2014/main" id="{E46888BD-CF2F-DD48-A0C2-4918AF91C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331" y="4761461"/>
            <a:ext cx="1285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sz="2000" dirty="0">
                <a:latin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charset="0"/>
                <a:cs typeface="Arial" charset="0"/>
              </a:rPr>
              <a:t>z.year</a:t>
            </a:r>
            <a:r>
              <a:rPr lang="en-US" sz="2000" baseline="-25000" dirty="0">
                <a:latin typeface="Arial" charset="0"/>
                <a:cs typeface="Arial" charset="0"/>
              </a:rPr>
              <a:t>=2000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C970AE-E458-314C-B13B-47D5E4FE44CD}"/>
              </a:ext>
            </a:extLst>
          </p:cNvPr>
          <p:cNvCxnSpPr>
            <a:cxnSpLocks/>
            <a:stCxn id="15" idx="3"/>
            <a:endCxn id="14" idx="0"/>
          </p:cNvCxnSpPr>
          <p:nvPr/>
        </p:nvCxnSpPr>
        <p:spPr bwMode="auto">
          <a:xfrm>
            <a:off x="2736487" y="4099445"/>
            <a:ext cx="154930" cy="1742726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4">
            <a:extLst>
              <a:ext uri="{FF2B5EF4-FFF2-40B4-BE49-F238E27FC236}">
                <a16:creationId xmlns:a16="http://schemas.microsoft.com/office/drawing/2014/main" id="{99A815D8-C852-F340-8D87-9E7669A8A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65" y="5842171"/>
            <a:ext cx="1140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Milage z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D68E092D-0E9C-EB42-B617-9BDFDE852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32" y="2409172"/>
            <a:ext cx="1225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y.car</a:t>
            </a:r>
            <a:r>
              <a:rPr lang="en-US" sz="2000" baseline="-25000" dirty="0">
                <a:latin typeface="Arial"/>
                <a:cs typeface="Arial"/>
              </a:rPr>
              <a:t>=</a:t>
            </a:r>
            <a:r>
              <a:rPr lang="en-US" sz="2000" baseline="-25000" dirty="0" err="1">
                <a:latin typeface="Arial"/>
                <a:cs typeface="Arial"/>
              </a:rPr>
              <a:t>z.car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C0B7C58-BC60-1541-B500-CE13FC00F8F6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 bwMode="auto">
          <a:xfrm flipH="1">
            <a:off x="4040294" y="5161571"/>
            <a:ext cx="1" cy="68060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50BE36-FB52-E24D-AA7D-AA5823BE9DED}"/>
              </a:ext>
            </a:extLst>
          </p:cNvPr>
          <p:cNvCxnSpPr>
            <a:cxnSpLocks/>
            <a:stCxn id="25" idx="3"/>
            <a:endCxn id="22" idx="0"/>
          </p:cNvCxnSpPr>
          <p:nvPr/>
        </p:nvCxnSpPr>
        <p:spPr bwMode="auto">
          <a:xfrm>
            <a:off x="3385076" y="2609227"/>
            <a:ext cx="655219" cy="2152234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 Box 15">
            <a:extLst>
              <a:ext uri="{FF2B5EF4-FFF2-40B4-BE49-F238E27FC236}">
                <a16:creationId xmlns:a16="http://schemas.microsoft.com/office/drawing/2014/main" id="{AC6CA9A1-BA7B-1B37-F4B4-710E29AE5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22" y="1306924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z.mpg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E55BBE-C072-10AB-48DC-FCF3FF1C8D6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 bwMode="auto">
          <a:xfrm>
            <a:off x="2772504" y="1676256"/>
            <a:ext cx="0" cy="732916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 Box 3">
            <a:extLst>
              <a:ext uri="{FF2B5EF4-FFF2-40B4-BE49-F238E27FC236}">
                <a16:creationId xmlns:a16="http://schemas.microsoft.com/office/drawing/2014/main" id="{937939FC-B177-496F-6C36-84657FAA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474" y="5842171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015C2309-F3FA-0D9B-80F3-55B1BD71E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743" y="5842171"/>
            <a:ext cx="1111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 err="1">
                <a:latin typeface="Arial"/>
                <a:cs typeface="Arial"/>
              </a:rPr>
              <a:t>Regist</a:t>
            </a:r>
            <a:r>
              <a:rPr lang="en-US" sz="2000" dirty="0">
                <a:latin typeface="Arial"/>
                <a:cs typeface="Arial"/>
              </a:rPr>
              <a:t> y</a:t>
            </a: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3C219607-EB74-22F9-384F-9918CF5DE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731" y="2409172"/>
            <a:ext cx="1911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x.UserID</a:t>
            </a:r>
            <a:r>
              <a:rPr lang="en-US" sz="2000" baseline="-25000" dirty="0">
                <a:latin typeface="Arial"/>
                <a:cs typeface="Arial"/>
              </a:rPr>
              <a:t> = </a:t>
            </a:r>
            <a:r>
              <a:rPr lang="en-US" sz="2000" baseline="-25000" dirty="0" err="1">
                <a:latin typeface="Arial"/>
                <a:cs typeface="Arial"/>
              </a:rPr>
              <a:t>y.UserID</a:t>
            </a:r>
            <a:endParaRPr lang="en-US" sz="2000" baseline="-25000" dirty="0">
              <a:latin typeface="Arial"/>
              <a:cs typeface="Arial"/>
            </a:endParaRP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B7A04440-176B-7010-CCF6-3D1B45305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494" y="4761461"/>
            <a:ext cx="1178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sz="2000" dirty="0">
                <a:latin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charset="0"/>
                <a:cs typeface="Arial" charset="0"/>
              </a:rPr>
              <a:t>x.job</a:t>
            </a:r>
            <a:r>
              <a:rPr lang="en-US" sz="2000" baseline="-25000" dirty="0">
                <a:latin typeface="Arial" charset="0"/>
                <a:cs typeface="Arial" charset="0"/>
              </a:rPr>
              <a:t>=</a:t>
            </a:r>
            <a:r>
              <a:rPr lang="ja-JP" altLang="en-US" sz="2000" baseline="-25000">
                <a:latin typeface="Arial" charset="0"/>
                <a:cs typeface="Arial" charset="0"/>
              </a:rPr>
              <a:t>‘</a:t>
            </a:r>
            <a:r>
              <a:rPr lang="en-US" altLang="ja-JP" sz="2000" baseline="-25000" dirty="0">
                <a:latin typeface="Arial" charset="0"/>
                <a:cs typeface="Arial" charset="0"/>
              </a:rPr>
              <a:t>TA</a:t>
            </a:r>
            <a:r>
              <a:rPr lang="ja-JP" altLang="en-US" sz="2000" baseline="-25000">
                <a:latin typeface="Arial" charset="0"/>
                <a:cs typeface="Arial" charset="0"/>
              </a:rPr>
              <a:t>’</a:t>
            </a:r>
            <a:endParaRPr lang="en-US" sz="2000" baseline="-25000" dirty="0">
              <a:latin typeface="Arial" charset="0"/>
              <a:cs typeface="Arial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36EE23F-C834-E93B-B9C8-7E3C659BD982}"/>
              </a:ext>
            </a:extLst>
          </p:cNvPr>
          <p:cNvCxnSpPr>
            <a:cxnSpLocks/>
            <a:stCxn id="40" idx="2"/>
            <a:endCxn id="37" idx="0"/>
          </p:cNvCxnSpPr>
          <p:nvPr/>
        </p:nvCxnSpPr>
        <p:spPr bwMode="auto">
          <a:xfrm flipH="1">
            <a:off x="5372929" y="5161571"/>
            <a:ext cx="10893" cy="68060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 Box 14">
            <a:extLst>
              <a:ext uri="{FF2B5EF4-FFF2-40B4-BE49-F238E27FC236}">
                <a16:creationId xmlns:a16="http://schemas.microsoft.com/office/drawing/2014/main" id="{FDF647F9-1772-411E-7AA6-B120997B5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412" y="4761461"/>
            <a:ext cx="13260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sz="2000" dirty="0">
                <a:latin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charset="0"/>
                <a:cs typeface="Arial" charset="0"/>
              </a:rPr>
              <a:t>z.year</a:t>
            </a:r>
            <a:r>
              <a:rPr lang="en-US" sz="2000" baseline="-25000" dirty="0">
                <a:latin typeface="Arial" charset="0"/>
                <a:cs typeface="Arial" charset="0"/>
              </a:rPr>
              <a:t>=2000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5B9D9A12-94DF-8606-C012-21AF30EDA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386" y="5842171"/>
            <a:ext cx="1140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Milage z</a:t>
            </a:r>
          </a:p>
        </p:txBody>
      </p:sp>
      <p:sp>
        <p:nvSpPr>
          <p:cNvPr id="48" name="Text Box 10">
            <a:extLst>
              <a:ext uri="{FF2B5EF4-FFF2-40B4-BE49-F238E27FC236}">
                <a16:creationId xmlns:a16="http://schemas.microsoft.com/office/drawing/2014/main" id="{DC78E498-66A8-1FFC-59CC-9B35FA730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177" y="3899390"/>
            <a:ext cx="1225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y.car</a:t>
            </a:r>
            <a:r>
              <a:rPr lang="en-US" sz="2000" baseline="-25000" dirty="0">
                <a:latin typeface="Arial"/>
                <a:cs typeface="Arial"/>
              </a:rPr>
              <a:t>=</a:t>
            </a:r>
            <a:r>
              <a:rPr lang="en-US" sz="2000" baseline="-25000" dirty="0" err="1">
                <a:latin typeface="Arial"/>
                <a:cs typeface="Arial"/>
              </a:rPr>
              <a:t>z.car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D4C47F-31EC-9908-1DE7-73819433B295}"/>
              </a:ext>
            </a:extLst>
          </p:cNvPr>
          <p:cNvCxnSpPr>
            <a:cxnSpLocks/>
            <a:stCxn id="45" idx="2"/>
            <a:endCxn id="47" idx="0"/>
          </p:cNvCxnSpPr>
          <p:nvPr/>
        </p:nvCxnSpPr>
        <p:spPr bwMode="auto">
          <a:xfrm>
            <a:off x="8494415" y="5161571"/>
            <a:ext cx="0" cy="68060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 Box 15">
            <a:extLst>
              <a:ext uri="{FF2B5EF4-FFF2-40B4-BE49-F238E27FC236}">
                <a16:creationId xmlns:a16="http://schemas.microsoft.com/office/drawing/2014/main" id="{E56502E3-B797-34CF-DE97-EEEB5C6F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279" y="1306924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z.mpg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BD653AB-4F1E-29D0-1AA1-12E54539636F}"/>
              </a:ext>
            </a:extLst>
          </p:cNvPr>
          <p:cNvCxnSpPr>
            <a:cxnSpLocks/>
            <a:stCxn id="51" idx="2"/>
            <a:endCxn id="39" idx="0"/>
          </p:cNvCxnSpPr>
          <p:nvPr/>
        </p:nvCxnSpPr>
        <p:spPr bwMode="auto">
          <a:xfrm>
            <a:off x="6541161" y="1676256"/>
            <a:ext cx="6185" cy="732916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174C7E-A054-CA31-C614-BD22FE5788DC}"/>
              </a:ext>
            </a:extLst>
          </p:cNvPr>
          <p:cNvCxnSpPr>
            <a:cxnSpLocks/>
            <a:stCxn id="48" idx="0"/>
            <a:endCxn id="39" idx="3"/>
          </p:cNvCxnSpPr>
          <p:nvPr/>
        </p:nvCxnSpPr>
        <p:spPr bwMode="auto">
          <a:xfrm flipH="1" flipV="1">
            <a:off x="7502960" y="2609227"/>
            <a:ext cx="162789" cy="1290163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8740AD7-0938-4EF7-FEFE-45EA70A4A154}"/>
              </a:ext>
            </a:extLst>
          </p:cNvPr>
          <p:cNvCxnSpPr>
            <a:cxnSpLocks/>
            <a:stCxn id="45" idx="0"/>
            <a:endCxn id="48" idx="3"/>
          </p:cNvCxnSpPr>
          <p:nvPr/>
        </p:nvCxnSpPr>
        <p:spPr bwMode="auto">
          <a:xfrm flipH="1" flipV="1">
            <a:off x="8278321" y="4099445"/>
            <a:ext cx="216094" cy="662016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AA1F4E4-8E36-BC46-ADEA-61BB07A3F5B3}"/>
              </a:ext>
            </a:extLst>
          </p:cNvPr>
          <p:cNvCxnSpPr>
            <a:cxnSpLocks/>
            <a:stCxn id="38" idx="0"/>
            <a:endCxn id="48" idx="1"/>
          </p:cNvCxnSpPr>
          <p:nvPr/>
        </p:nvCxnSpPr>
        <p:spPr bwMode="auto">
          <a:xfrm flipV="1">
            <a:off x="6826344" y="4099445"/>
            <a:ext cx="226833" cy="1742726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9108" name="Straight Connector 559107">
            <a:extLst>
              <a:ext uri="{FF2B5EF4-FFF2-40B4-BE49-F238E27FC236}">
                <a16:creationId xmlns:a16="http://schemas.microsoft.com/office/drawing/2014/main" id="{5136FD17-3CA9-D5A7-9D45-A2AEBA8D16B9}"/>
              </a:ext>
            </a:extLst>
          </p:cNvPr>
          <p:cNvCxnSpPr>
            <a:cxnSpLocks/>
            <a:stCxn id="40" idx="0"/>
            <a:endCxn id="39" idx="1"/>
          </p:cNvCxnSpPr>
          <p:nvPr/>
        </p:nvCxnSpPr>
        <p:spPr bwMode="auto">
          <a:xfrm flipV="1">
            <a:off x="5383822" y="2609227"/>
            <a:ext cx="207909" cy="2152234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9117" name="Right Arrow 559116">
            <a:extLst>
              <a:ext uri="{FF2B5EF4-FFF2-40B4-BE49-F238E27FC236}">
                <a16:creationId xmlns:a16="http://schemas.microsoft.com/office/drawing/2014/main" id="{54DFE088-D0B2-933C-42DB-07392FD7C7E4}"/>
              </a:ext>
            </a:extLst>
          </p:cNvPr>
          <p:cNvSpPr/>
          <p:nvPr/>
        </p:nvSpPr>
        <p:spPr>
          <a:xfrm>
            <a:off x="4008420" y="3600117"/>
            <a:ext cx="864625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178A5E-C251-427B-A1FE-EC93B2C6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E476FE-8509-D45A-E387-005D2ADE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11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18" name="Date Placeholder 559117">
            <a:extLst>
              <a:ext uri="{FF2B5EF4-FFF2-40B4-BE49-F238E27FC236}">
                <a16:creationId xmlns:a16="http://schemas.microsoft.com/office/drawing/2014/main" id="{88628F1A-9A6E-7D19-33DC-2673055D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233A-B750-0A4B-9871-0B69822D3855}" type="datetime4">
              <a:rPr lang="en-US" smtClean="0"/>
              <a:t>March 14, 2025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Rules: Join Associativity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46569858-69BA-0949-B44A-949081136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81" y="5842171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525824B0-C9FB-FC47-92A2-4B730E612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816" y="5842171"/>
            <a:ext cx="1111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 err="1">
                <a:latin typeface="Arial"/>
                <a:cs typeface="Arial"/>
              </a:rPr>
              <a:t>Regist</a:t>
            </a:r>
            <a:r>
              <a:rPr lang="en-US" sz="2000" dirty="0">
                <a:latin typeface="Arial"/>
                <a:cs typeface="Arial"/>
              </a:rPr>
              <a:t> y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BACC03A1-9D31-804F-AFA7-0038A247F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58" y="3899390"/>
            <a:ext cx="1911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x.UserID</a:t>
            </a:r>
            <a:r>
              <a:rPr lang="en-US" sz="2000" baseline="-25000" dirty="0">
                <a:latin typeface="Arial"/>
                <a:cs typeface="Arial"/>
              </a:rPr>
              <a:t> = </a:t>
            </a:r>
            <a:r>
              <a:rPr lang="en-US" sz="2000" baseline="-25000" dirty="0" err="1">
                <a:latin typeface="Arial"/>
                <a:cs typeface="Arial"/>
              </a:rPr>
              <a:t>y.UserID</a:t>
            </a:r>
            <a:endParaRPr lang="en-US" sz="2000" baseline="-25000" dirty="0">
              <a:latin typeface="Arial"/>
              <a:cs typeface="Arial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82C6A3CD-FF60-6E4B-ADCA-129A8B30D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401" y="4761461"/>
            <a:ext cx="1178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sz="2000" dirty="0">
                <a:latin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charset="0"/>
                <a:cs typeface="Arial" charset="0"/>
              </a:rPr>
              <a:t>x.job</a:t>
            </a:r>
            <a:r>
              <a:rPr lang="en-US" sz="2000" baseline="-25000" dirty="0">
                <a:latin typeface="Arial" charset="0"/>
                <a:cs typeface="Arial" charset="0"/>
              </a:rPr>
              <a:t>=</a:t>
            </a:r>
            <a:r>
              <a:rPr lang="ja-JP" altLang="en-US" sz="2000" baseline="-25000">
                <a:latin typeface="Arial" charset="0"/>
                <a:cs typeface="Arial" charset="0"/>
              </a:rPr>
              <a:t>‘</a:t>
            </a:r>
            <a:r>
              <a:rPr lang="en-US" altLang="ja-JP" sz="2000" baseline="-25000" dirty="0">
                <a:latin typeface="Arial" charset="0"/>
                <a:cs typeface="Arial" charset="0"/>
              </a:rPr>
              <a:t>TA</a:t>
            </a:r>
            <a:r>
              <a:rPr lang="ja-JP" altLang="en-US" sz="2000" baseline="-25000">
                <a:latin typeface="Arial" charset="0"/>
                <a:cs typeface="Arial" charset="0"/>
              </a:rPr>
              <a:t>’</a:t>
            </a:r>
            <a:endParaRPr lang="en-US" sz="2000" baseline="-25000" dirty="0">
              <a:latin typeface="Arial" charset="0"/>
              <a:cs typeface="Arial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2A7510-04D7-8C40-8A16-0468C0253B72}"/>
              </a:ext>
            </a:extLst>
          </p:cNvPr>
          <p:cNvCxnSpPr>
            <a:cxnSpLocks/>
            <a:stCxn id="16" idx="2"/>
            <a:endCxn id="13" idx="0"/>
          </p:cNvCxnSpPr>
          <p:nvPr/>
        </p:nvCxnSpPr>
        <p:spPr bwMode="auto">
          <a:xfrm flipH="1">
            <a:off x="701836" y="5161571"/>
            <a:ext cx="10894" cy="68060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DBA9FA-00CE-A049-80F6-8826C7989AD2}"/>
              </a:ext>
            </a:extLst>
          </p:cNvPr>
          <p:cNvCxnSpPr>
            <a:cxnSpLocks/>
            <a:stCxn id="15" idx="0"/>
            <a:endCxn id="25" idx="1"/>
          </p:cNvCxnSpPr>
          <p:nvPr/>
        </p:nvCxnSpPr>
        <p:spPr bwMode="auto">
          <a:xfrm flipV="1">
            <a:off x="1780873" y="2609227"/>
            <a:ext cx="379059" cy="1290163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7B2CCF-2AA8-3D42-A9F1-574DC2EEA049}"/>
              </a:ext>
            </a:extLst>
          </p:cNvPr>
          <p:cNvCxnSpPr>
            <a:cxnSpLocks/>
            <a:stCxn id="15" idx="1"/>
            <a:endCxn id="16" idx="0"/>
          </p:cNvCxnSpPr>
          <p:nvPr/>
        </p:nvCxnSpPr>
        <p:spPr bwMode="auto">
          <a:xfrm flipH="1">
            <a:off x="712730" y="4099445"/>
            <a:ext cx="112528" cy="662016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Box 14">
            <a:extLst>
              <a:ext uri="{FF2B5EF4-FFF2-40B4-BE49-F238E27FC236}">
                <a16:creationId xmlns:a16="http://schemas.microsoft.com/office/drawing/2014/main" id="{E46888BD-CF2F-DD48-A0C2-4918AF91C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331" y="4761461"/>
            <a:ext cx="1285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sz="2000" dirty="0">
                <a:latin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charset="0"/>
                <a:cs typeface="Arial" charset="0"/>
              </a:rPr>
              <a:t>z.year</a:t>
            </a:r>
            <a:r>
              <a:rPr lang="en-US" sz="2000" baseline="-25000" dirty="0">
                <a:latin typeface="Arial" charset="0"/>
                <a:cs typeface="Arial" charset="0"/>
              </a:rPr>
              <a:t>=2000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C970AE-E458-314C-B13B-47D5E4FE44CD}"/>
              </a:ext>
            </a:extLst>
          </p:cNvPr>
          <p:cNvCxnSpPr>
            <a:cxnSpLocks/>
            <a:stCxn id="15" idx="3"/>
            <a:endCxn id="14" idx="0"/>
          </p:cNvCxnSpPr>
          <p:nvPr/>
        </p:nvCxnSpPr>
        <p:spPr bwMode="auto">
          <a:xfrm>
            <a:off x="2736487" y="4099445"/>
            <a:ext cx="154930" cy="1742726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4">
            <a:extLst>
              <a:ext uri="{FF2B5EF4-FFF2-40B4-BE49-F238E27FC236}">
                <a16:creationId xmlns:a16="http://schemas.microsoft.com/office/drawing/2014/main" id="{99A815D8-C852-F340-8D87-9E7669A8A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65" y="5842171"/>
            <a:ext cx="1140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Milage z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D68E092D-0E9C-EB42-B617-9BDFDE852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32" y="2409172"/>
            <a:ext cx="1225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y.car</a:t>
            </a:r>
            <a:r>
              <a:rPr lang="en-US" sz="2000" baseline="-25000" dirty="0">
                <a:latin typeface="Arial"/>
                <a:cs typeface="Arial"/>
              </a:rPr>
              <a:t>=</a:t>
            </a:r>
            <a:r>
              <a:rPr lang="en-US" sz="2000" baseline="-25000" dirty="0" err="1">
                <a:latin typeface="Arial"/>
                <a:cs typeface="Arial"/>
              </a:rPr>
              <a:t>z.car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C0B7C58-BC60-1541-B500-CE13FC00F8F6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 bwMode="auto">
          <a:xfrm flipH="1">
            <a:off x="4040294" y="5161571"/>
            <a:ext cx="1" cy="68060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F50BE36-FB52-E24D-AA7D-AA5823BE9DED}"/>
              </a:ext>
            </a:extLst>
          </p:cNvPr>
          <p:cNvCxnSpPr>
            <a:cxnSpLocks/>
            <a:stCxn id="25" idx="3"/>
            <a:endCxn id="22" idx="0"/>
          </p:cNvCxnSpPr>
          <p:nvPr/>
        </p:nvCxnSpPr>
        <p:spPr bwMode="auto">
          <a:xfrm>
            <a:off x="3385076" y="2609227"/>
            <a:ext cx="655219" cy="2152234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 Box 15">
            <a:extLst>
              <a:ext uri="{FF2B5EF4-FFF2-40B4-BE49-F238E27FC236}">
                <a16:creationId xmlns:a16="http://schemas.microsoft.com/office/drawing/2014/main" id="{AC6CA9A1-BA7B-1B37-F4B4-710E29AE5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22" y="1306924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z.mpg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E55BBE-C072-10AB-48DC-FCF3FF1C8D6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 bwMode="auto">
          <a:xfrm>
            <a:off x="2772504" y="1676256"/>
            <a:ext cx="0" cy="732916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 Box 3">
            <a:extLst>
              <a:ext uri="{FF2B5EF4-FFF2-40B4-BE49-F238E27FC236}">
                <a16:creationId xmlns:a16="http://schemas.microsoft.com/office/drawing/2014/main" id="{937939FC-B177-496F-6C36-84657FAA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474" y="5842171"/>
            <a:ext cx="1168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Payroll x</a:t>
            </a:r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015C2309-F3FA-0D9B-80F3-55B1BD71E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743" y="5842171"/>
            <a:ext cx="11112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 err="1">
                <a:latin typeface="Arial"/>
                <a:cs typeface="Arial"/>
              </a:rPr>
              <a:t>Regist</a:t>
            </a:r>
            <a:r>
              <a:rPr lang="en-US" sz="2000" dirty="0">
                <a:latin typeface="Arial"/>
                <a:cs typeface="Arial"/>
              </a:rPr>
              <a:t> y</a:t>
            </a: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3C219607-EB74-22F9-384F-9918CF5DE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731" y="2409172"/>
            <a:ext cx="19112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x.UserID</a:t>
            </a:r>
            <a:r>
              <a:rPr lang="en-US" sz="2000" baseline="-25000" dirty="0">
                <a:latin typeface="Arial"/>
                <a:cs typeface="Arial"/>
              </a:rPr>
              <a:t> = </a:t>
            </a:r>
            <a:r>
              <a:rPr lang="en-US" sz="2000" baseline="-25000" dirty="0" err="1">
                <a:latin typeface="Arial"/>
                <a:cs typeface="Arial"/>
              </a:rPr>
              <a:t>y.UserID</a:t>
            </a:r>
            <a:endParaRPr lang="en-US" sz="2000" baseline="-25000" dirty="0">
              <a:latin typeface="Arial"/>
              <a:cs typeface="Arial"/>
            </a:endParaRP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id="{B7A04440-176B-7010-CCF6-3D1B45305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494" y="4761461"/>
            <a:ext cx="1178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sz="2000" dirty="0">
                <a:latin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charset="0"/>
                <a:cs typeface="Arial" charset="0"/>
              </a:rPr>
              <a:t>x.job</a:t>
            </a:r>
            <a:r>
              <a:rPr lang="en-US" sz="2000" baseline="-25000" dirty="0">
                <a:latin typeface="Arial" charset="0"/>
                <a:cs typeface="Arial" charset="0"/>
              </a:rPr>
              <a:t>=</a:t>
            </a:r>
            <a:r>
              <a:rPr lang="ja-JP" altLang="en-US" sz="2000" baseline="-25000">
                <a:latin typeface="Arial" charset="0"/>
                <a:cs typeface="Arial" charset="0"/>
              </a:rPr>
              <a:t>‘</a:t>
            </a:r>
            <a:r>
              <a:rPr lang="en-US" altLang="ja-JP" sz="2000" baseline="-25000" dirty="0">
                <a:latin typeface="Arial" charset="0"/>
                <a:cs typeface="Arial" charset="0"/>
              </a:rPr>
              <a:t>TA</a:t>
            </a:r>
            <a:r>
              <a:rPr lang="ja-JP" altLang="en-US" sz="2000" baseline="-25000">
                <a:latin typeface="Arial" charset="0"/>
                <a:cs typeface="Arial" charset="0"/>
              </a:rPr>
              <a:t>’</a:t>
            </a:r>
            <a:endParaRPr lang="en-US" sz="2000" baseline="-25000" dirty="0">
              <a:latin typeface="Arial" charset="0"/>
              <a:cs typeface="Arial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36EE23F-C834-E93B-B9C8-7E3C659BD982}"/>
              </a:ext>
            </a:extLst>
          </p:cNvPr>
          <p:cNvCxnSpPr>
            <a:cxnSpLocks/>
            <a:stCxn id="40" idx="2"/>
            <a:endCxn id="37" idx="0"/>
          </p:cNvCxnSpPr>
          <p:nvPr/>
        </p:nvCxnSpPr>
        <p:spPr bwMode="auto">
          <a:xfrm flipH="1">
            <a:off x="5372929" y="5161571"/>
            <a:ext cx="10893" cy="68060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 Box 14">
            <a:extLst>
              <a:ext uri="{FF2B5EF4-FFF2-40B4-BE49-F238E27FC236}">
                <a16:creationId xmlns:a16="http://schemas.microsoft.com/office/drawing/2014/main" id="{FDF647F9-1772-411E-7AA6-B120997B5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412" y="4761461"/>
            <a:ext cx="13260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sz="2000" dirty="0">
                <a:latin typeface="Arial" panose="020B0604020202020204" pitchFamily="34" charset="0"/>
              </a:rPr>
              <a:t>σ</a:t>
            </a:r>
            <a:r>
              <a:rPr lang="en-US" sz="2000" baseline="-25000" dirty="0" err="1">
                <a:latin typeface="Arial" charset="0"/>
                <a:cs typeface="Arial" charset="0"/>
              </a:rPr>
              <a:t>z.year</a:t>
            </a:r>
            <a:r>
              <a:rPr lang="en-US" sz="2000" baseline="-25000" dirty="0">
                <a:latin typeface="Arial" charset="0"/>
                <a:cs typeface="Arial" charset="0"/>
              </a:rPr>
              <a:t>=2000</a:t>
            </a:r>
          </a:p>
        </p:txBody>
      </p:sp>
      <p:sp>
        <p:nvSpPr>
          <p:cNvPr id="47" name="Text Box 4">
            <a:extLst>
              <a:ext uri="{FF2B5EF4-FFF2-40B4-BE49-F238E27FC236}">
                <a16:creationId xmlns:a16="http://schemas.microsoft.com/office/drawing/2014/main" id="{5B9D9A12-94DF-8606-C012-21AF30EDA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386" y="5842171"/>
            <a:ext cx="1140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Milage z</a:t>
            </a:r>
          </a:p>
        </p:txBody>
      </p:sp>
      <p:sp>
        <p:nvSpPr>
          <p:cNvPr id="48" name="Text Box 10">
            <a:extLst>
              <a:ext uri="{FF2B5EF4-FFF2-40B4-BE49-F238E27FC236}">
                <a16:creationId xmlns:a16="http://schemas.microsoft.com/office/drawing/2014/main" id="{DC78E498-66A8-1FFC-59CC-9B35FA730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177" y="3899390"/>
            <a:ext cx="1225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2000" dirty="0">
                <a:latin typeface="Arial"/>
                <a:cs typeface="Arial"/>
              </a:rPr>
              <a:t>⋈</a:t>
            </a:r>
            <a:r>
              <a:rPr lang="en-US" sz="2000" baseline="-25000" dirty="0" err="1">
                <a:latin typeface="Arial"/>
                <a:cs typeface="Arial"/>
              </a:rPr>
              <a:t>y.car</a:t>
            </a:r>
            <a:r>
              <a:rPr lang="en-US" sz="2000" baseline="-25000" dirty="0">
                <a:latin typeface="Arial"/>
                <a:cs typeface="Arial"/>
              </a:rPr>
              <a:t>=</a:t>
            </a:r>
            <a:r>
              <a:rPr lang="en-US" sz="2000" baseline="-25000" dirty="0" err="1">
                <a:latin typeface="Arial"/>
                <a:cs typeface="Arial"/>
              </a:rPr>
              <a:t>z.car</a:t>
            </a:r>
            <a:endParaRPr lang="en-US" sz="2000" baseline="-25000" dirty="0">
              <a:latin typeface="Arial"/>
              <a:cs typeface="Arial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D4C47F-31EC-9908-1DE7-73819433B295}"/>
              </a:ext>
            </a:extLst>
          </p:cNvPr>
          <p:cNvCxnSpPr>
            <a:cxnSpLocks/>
            <a:stCxn id="45" idx="2"/>
            <a:endCxn id="47" idx="0"/>
          </p:cNvCxnSpPr>
          <p:nvPr/>
        </p:nvCxnSpPr>
        <p:spPr bwMode="auto">
          <a:xfrm>
            <a:off x="8494415" y="5161571"/>
            <a:ext cx="0" cy="680600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Text Box 15">
            <a:extLst>
              <a:ext uri="{FF2B5EF4-FFF2-40B4-BE49-F238E27FC236}">
                <a16:creationId xmlns:a16="http://schemas.microsoft.com/office/drawing/2014/main" id="{E56502E3-B797-34CF-DE97-EEEB5C6F5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279" y="1306924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buNone/>
            </a:pPr>
            <a:r>
              <a:rPr lang="el-GR" dirty="0">
                <a:latin typeface="Arial" pitchFamily="112" charset="0"/>
                <a:ea typeface="ＭＳ Ｐゴシック" pitchFamily="112" charset="-128"/>
                <a:cs typeface="ＭＳ Ｐゴシック" pitchFamily="112" charset="-128"/>
              </a:rPr>
              <a:t>Π</a:t>
            </a:r>
            <a:r>
              <a:rPr lang="en-US" baseline="-25000" dirty="0" err="1">
                <a:latin typeface="Arial" panose="020B0604020202020204" pitchFamily="34" charset="0"/>
              </a:rPr>
              <a:t>z.mpg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BD653AB-4F1E-29D0-1AA1-12E54539636F}"/>
              </a:ext>
            </a:extLst>
          </p:cNvPr>
          <p:cNvCxnSpPr>
            <a:cxnSpLocks/>
            <a:stCxn id="51" idx="2"/>
            <a:endCxn id="39" idx="0"/>
          </p:cNvCxnSpPr>
          <p:nvPr/>
        </p:nvCxnSpPr>
        <p:spPr bwMode="auto">
          <a:xfrm>
            <a:off x="6541161" y="1676256"/>
            <a:ext cx="6185" cy="732916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174C7E-A054-CA31-C614-BD22FE5788DC}"/>
              </a:ext>
            </a:extLst>
          </p:cNvPr>
          <p:cNvCxnSpPr>
            <a:cxnSpLocks/>
            <a:stCxn id="48" idx="0"/>
            <a:endCxn id="39" idx="3"/>
          </p:cNvCxnSpPr>
          <p:nvPr/>
        </p:nvCxnSpPr>
        <p:spPr bwMode="auto">
          <a:xfrm flipH="1" flipV="1">
            <a:off x="7502960" y="2609227"/>
            <a:ext cx="162789" cy="1290163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8740AD7-0938-4EF7-FEFE-45EA70A4A154}"/>
              </a:ext>
            </a:extLst>
          </p:cNvPr>
          <p:cNvCxnSpPr>
            <a:cxnSpLocks/>
            <a:stCxn id="45" idx="0"/>
            <a:endCxn id="48" idx="3"/>
          </p:cNvCxnSpPr>
          <p:nvPr/>
        </p:nvCxnSpPr>
        <p:spPr bwMode="auto">
          <a:xfrm flipH="1" flipV="1">
            <a:off x="8278321" y="4099445"/>
            <a:ext cx="216094" cy="662016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AA1F4E4-8E36-BC46-ADEA-61BB07A3F5B3}"/>
              </a:ext>
            </a:extLst>
          </p:cNvPr>
          <p:cNvCxnSpPr>
            <a:cxnSpLocks/>
            <a:stCxn id="38" idx="0"/>
            <a:endCxn id="48" idx="1"/>
          </p:cNvCxnSpPr>
          <p:nvPr/>
        </p:nvCxnSpPr>
        <p:spPr bwMode="auto">
          <a:xfrm flipV="1">
            <a:off x="6826344" y="4099445"/>
            <a:ext cx="226833" cy="1742726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9108" name="Straight Connector 559107">
            <a:extLst>
              <a:ext uri="{FF2B5EF4-FFF2-40B4-BE49-F238E27FC236}">
                <a16:creationId xmlns:a16="http://schemas.microsoft.com/office/drawing/2014/main" id="{5136FD17-3CA9-D5A7-9D45-A2AEBA8D16B9}"/>
              </a:ext>
            </a:extLst>
          </p:cNvPr>
          <p:cNvCxnSpPr>
            <a:cxnSpLocks/>
            <a:stCxn id="40" idx="0"/>
            <a:endCxn id="39" idx="1"/>
          </p:cNvCxnSpPr>
          <p:nvPr/>
        </p:nvCxnSpPr>
        <p:spPr bwMode="auto">
          <a:xfrm flipV="1">
            <a:off x="5383822" y="2609227"/>
            <a:ext cx="207909" cy="2152234"/>
          </a:xfrm>
          <a:prstGeom prst="line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9117" name="Right Arrow 559116">
            <a:extLst>
              <a:ext uri="{FF2B5EF4-FFF2-40B4-BE49-F238E27FC236}">
                <a16:creationId xmlns:a16="http://schemas.microsoft.com/office/drawing/2014/main" id="{54DFE088-D0B2-933C-42DB-07392FD7C7E4}"/>
              </a:ext>
            </a:extLst>
          </p:cNvPr>
          <p:cNvSpPr/>
          <p:nvPr/>
        </p:nvSpPr>
        <p:spPr>
          <a:xfrm>
            <a:off x="4008420" y="3600117"/>
            <a:ext cx="864625" cy="3693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96E93AB-6823-EE1D-C6A8-BBBE6A825818}"/>
              </a:ext>
            </a:extLst>
          </p:cNvPr>
          <p:cNvSpPr/>
          <p:nvPr/>
        </p:nvSpPr>
        <p:spPr>
          <a:xfrm>
            <a:off x="3623746" y="901936"/>
            <a:ext cx="1864030" cy="919401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Which plan</a:t>
            </a:r>
            <a:br>
              <a:rPr lang="en-US" sz="2400" dirty="0">
                <a:solidFill>
                  <a:schemeClr val="bg1"/>
                </a:solidFill>
                <a:latin typeface="+mn-lt"/>
              </a:rPr>
            </a:br>
            <a:r>
              <a:rPr lang="en-US" sz="2400" dirty="0">
                <a:solidFill>
                  <a:schemeClr val="bg1"/>
                </a:solidFill>
                <a:latin typeface="+mn-lt"/>
              </a:rPr>
              <a:t>is cheaper?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33DD6E8-3AAC-784D-ACE8-AD288D6E56D8}"/>
                  </a:ext>
                </a:extLst>
              </p:cNvPr>
              <p:cNvSpPr/>
              <p:nvPr/>
            </p:nvSpPr>
            <p:spPr>
              <a:xfrm>
                <a:off x="1971850" y="3454939"/>
                <a:ext cx="6086923" cy="510778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spAutoFit/>
              </a:bodyPr>
              <a:lstStyle/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Payroll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⋈ 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Regist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| ≶ |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Regist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⋈ </m:t>
                      </m:r>
                      <m:r>
                        <m:rPr>
                          <m:sty m:val="p"/>
                        </m:rP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Milage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)|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233DD6E8-3AAC-784D-ACE8-AD288D6E5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850" y="3454939"/>
                <a:ext cx="6086923" cy="510778"/>
              </a:xfrm>
              <a:prstGeom prst="roundRect">
                <a:avLst/>
              </a:prstGeom>
              <a:blipFill>
                <a:blip r:embed="rId3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90BF8-1B5D-3FFF-D14E-A78E566E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93F93-0018-DA26-3CD5-15380119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86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8A81-C46C-E149-AC5F-A03DA865E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A9F66-5871-D945-8EF7-23E71FF45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Optimizers have a fixed list of rewrite rules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E.g. SQL Server: about 500 rules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Rules become complex and specialized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4A4843-A569-533A-361F-27DD9C059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98CF-2820-E748-8FB8-C7258A7FF48E}" type="datetime4">
              <a:rPr lang="en-US" smtClean="0"/>
              <a:t>March 14,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93E2A-70E0-2B46-E03A-074AF14D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A2238-E09A-3562-1F29-5644D5E19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52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Space Challenges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Search space is huge!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Compromises:</a:t>
            </a:r>
          </a:p>
          <a:p>
            <a:endParaRPr lang="en-US" dirty="0"/>
          </a:p>
          <a:p>
            <a:r>
              <a:rPr lang="en-US" dirty="0">
                <a:solidFill>
                  <a:srgbClr val="0432FF"/>
                </a:solidFill>
              </a:rPr>
              <a:t>Left-deep</a:t>
            </a:r>
            <a:r>
              <a:rPr lang="en-US" dirty="0"/>
              <a:t> plans or </a:t>
            </a:r>
            <a:r>
              <a:rPr lang="en-US" dirty="0">
                <a:solidFill>
                  <a:srgbClr val="0432FF"/>
                </a:solidFill>
              </a:rPr>
              <a:t>right-deep</a:t>
            </a:r>
            <a:r>
              <a:rPr lang="en-US" dirty="0"/>
              <a:t> plans</a:t>
            </a:r>
          </a:p>
          <a:p>
            <a:endParaRPr lang="en-US" dirty="0"/>
          </a:p>
          <a:p>
            <a:r>
              <a:rPr lang="en-US" dirty="0"/>
              <a:t>Plans without </a:t>
            </a:r>
            <a:r>
              <a:rPr lang="en-US" dirty="0">
                <a:solidFill>
                  <a:srgbClr val="0432FF"/>
                </a:solidFill>
              </a:rPr>
              <a:t>cartesian products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1AE70-D524-9F45-6C67-CF30F786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00BDD-C523-C548-985A-52B404435A87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6109F-A5F1-AD8D-8265-C8A2EBBC2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5C08D-A249-F7CB-570D-715D8B1E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45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47866-DA71-E32F-67C6-806E9C23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C487-2E1A-574D-A454-0CEE712BE9A6}" type="datetime4">
              <a:rPr lang="en-US" smtClean="0"/>
              <a:t>March 14,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40FB3-8512-8C2A-7133-F183D4BD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1C1BD-DF7E-850E-4431-98681BA0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9AFBA05-A587-5964-F2FE-8AA3D81FC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Left-Deep-, Right-Deep-, Bushy-Plans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4C8EF-DCAD-AABD-6231-1372C388C314}"/>
              </a:ext>
            </a:extLst>
          </p:cNvPr>
          <p:cNvSpPr txBox="1"/>
          <p:nvPr/>
        </p:nvSpPr>
        <p:spPr>
          <a:xfrm>
            <a:off x="57156" y="357037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1C75E8-6FF9-8988-16EB-6D147A172A9D}"/>
              </a:ext>
            </a:extLst>
          </p:cNvPr>
          <p:cNvSpPr txBox="1"/>
          <p:nvPr/>
        </p:nvSpPr>
        <p:spPr>
          <a:xfrm>
            <a:off x="1269951" y="358030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58A3A-6901-9742-A6EA-9ED4DAB9AF83}"/>
              </a:ext>
            </a:extLst>
          </p:cNvPr>
          <p:cNvSpPr txBox="1"/>
          <p:nvPr/>
        </p:nvSpPr>
        <p:spPr>
          <a:xfrm>
            <a:off x="1875093" y="283120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310249-E2A8-D68C-6F2E-727326CA7F2D}"/>
              </a:ext>
            </a:extLst>
          </p:cNvPr>
          <p:cNvSpPr txBox="1"/>
          <p:nvPr/>
        </p:nvSpPr>
        <p:spPr>
          <a:xfrm>
            <a:off x="2606833" y="235653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25813B-613A-0CFC-5F1F-3E9180F6245A}"/>
                  </a:ext>
                </a:extLst>
              </p:cNvPr>
              <p:cNvSpPr txBox="1"/>
              <p:nvPr/>
            </p:nvSpPr>
            <p:spPr>
              <a:xfrm>
                <a:off x="637307" y="2522159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25813B-613A-0CFC-5F1F-3E9180F62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7" y="2522159"/>
                <a:ext cx="468397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16A252-40F8-E740-3EFE-15FBC1FBC0B0}"/>
                  </a:ext>
                </a:extLst>
              </p:cNvPr>
              <p:cNvSpPr txBox="1"/>
              <p:nvPr/>
            </p:nvSpPr>
            <p:spPr>
              <a:xfrm>
                <a:off x="1269951" y="1941032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16A252-40F8-E740-3EFE-15FBC1FB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951" y="1941032"/>
                <a:ext cx="46839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E82B18-19B6-1335-7788-CA87F20FD10F}"/>
                  </a:ext>
                </a:extLst>
              </p:cNvPr>
              <p:cNvSpPr txBox="1"/>
              <p:nvPr/>
            </p:nvSpPr>
            <p:spPr>
              <a:xfrm>
                <a:off x="1934020" y="1413945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E82B18-19B6-1335-7788-CA87F20FD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020" y="1413945"/>
                <a:ext cx="46839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5B7A0A-61D2-EDAC-DEE5-14F92C10AC35}"/>
              </a:ext>
            </a:extLst>
          </p:cNvPr>
          <p:cNvCxnSpPr>
            <a:stCxn id="12" idx="1"/>
            <a:endCxn id="8" idx="0"/>
          </p:cNvCxnSpPr>
          <p:nvPr/>
        </p:nvCxnSpPr>
        <p:spPr>
          <a:xfrm flipH="1">
            <a:off x="296965" y="2722214"/>
            <a:ext cx="340342" cy="848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1C23A8-EC12-55A7-F741-2BFC1F57153A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1105704" y="2722214"/>
            <a:ext cx="404056" cy="8580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B86D0B-A570-80BC-A5B9-AD857CF7C459}"/>
              </a:ext>
            </a:extLst>
          </p:cNvPr>
          <p:cNvCxnSpPr>
            <a:cxnSpLocks/>
            <a:stCxn id="13" idx="1"/>
            <a:endCxn id="12" idx="0"/>
          </p:cNvCxnSpPr>
          <p:nvPr/>
        </p:nvCxnSpPr>
        <p:spPr>
          <a:xfrm flipH="1">
            <a:off x="871506" y="2141087"/>
            <a:ext cx="398445" cy="381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F15F1B-E1FD-E3C0-1A30-55619A846638}"/>
              </a:ext>
            </a:extLst>
          </p:cNvPr>
          <p:cNvCxnSpPr>
            <a:cxnSpLocks/>
            <a:stCxn id="14" idx="1"/>
            <a:endCxn id="13" idx="0"/>
          </p:cNvCxnSpPr>
          <p:nvPr/>
        </p:nvCxnSpPr>
        <p:spPr>
          <a:xfrm flipH="1">
            <a:off x="1504150" y="1614000"/>
            <a:ext cx="429870" cy="327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FC85D0-1118-65FD-0F66-19AF0628E824}"/>
              </a:ext>
            </a:extLst>
          </p:cNvPr>
          <p:cNvCxnSpPr>
            <a:cxnSpLocks/>
            <a:stCxn id="14" idx="3"/>
            <a:endCxn id="11" idx="0"/>
          </p:cNvCxnSpPr>
          <p:nvPr/>
        </p:nvCxnSpPr>
        <p:spPr>
          <a:xfrm>
            <a:off x="2402417" y="1614000"/>
            <a:ext cx="444225" cy="7425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C86BC3-3371-F89E-628E-80F0B024CC80}"/>
              </a:ext>
            </a:extLst>
          </p:cNvPr>
          <p:cNvCxnSpPr>
            <a:cxnSpLocks/>
            <a:stCxn id="13" idx="3"/>
            <a:endCxn id="10" idx="0"/>
          </p:cNvCxnSpPr>
          <p:nvPr/>
        </p:nvCxnSpPr>
        <p:spPr>
          <a:xfrm>
            <a:off x="1738348" y="2141087"/>
            <a:ext cx="376554" cy="690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701D04CE-EBBD-D04A-659F-6A015A104440}"/>
              </a:ext>
            </a:extLst>
          </p:cNvPr>
          <p:cNvSpPr txBox="1"/>
          <p:nvPr/>
        </p:nvSpPr>
        <p:spPr>
          <a:xfrm>
            <a:off x="557561" y="42820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 Deep</a:t>
            </a:r>
          </a:p>
        </p:txBody>
      </p:sp>
    </p:spTree>
    <p:extLst>
      <p:ext uri="{BB962C8B-B14F-4D97-AF65-F5344CB8AC3E}">
        <p14:creationId xmlns:p14="http://schemas.microsoft.com/office/powerpoint/2010/main" val="1453929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4A3C1-023D-301A-1C05-B1E2D2034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AE69A-D1AD-4192-2575-C97A8E48A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C487-2E1A-574D-A454-0CEE712BE9A6}" type="datetime4">
              <a:rPr lang="en-US" smtClean="0"/>
              <a:t>March 14,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2B605-649D-2716-2046-635E3518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90CAD-16B0-A1FF-7F30-15F36B0C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1FE6F9-A90B-9C87-A966-B53DE82B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Left-Deep-, Right-Deep-, Bushy-Plans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38498-4034-41A7-BBA5-40F66A95372C}"/>
              </a:ext>
            </a:extLst>
          </p:cNvPr>
          <p:cNvSpPr txBox="1"/>
          <p:nvPr/>
        </p:nvSpPr>
        <p:spPr>
          <a:xfrm>
            <a:off x="57156" y="357037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BFB1CA-01A4-1CB2-B125-77125E715F2C}"/>
              </a:ext>
            </a:extLst>
          </p:cNvPr>
          <p:cNvSpPr txBox="1"/>
          <p:nvPr/>
        </p:nvSpPr>
        <p:spPr>
          <a:xfrm>
            <a:off x="1269951" y="358030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8CE89-9B1E-0FC2-0C76-9B00262ECDC3}"/>
              </a:ext>
            </a:extLst>
          </p:cNvPr>
          <p:cNvSpPr txBox="1"/>
          <p:nvPr/>
        </p:nvSpPr>
        <p:spPr>
          <a:xfrm>
            <a:off x="1875093" y="283120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7DF7C2-9879-9432-213C-50054FA63F3D}"/>
              </a:ext>
            </a:extLst>
          </p:cNvPr>
          <p:cNvSpPr txBox="1"/>
          <p:nvPr/>
        </p:nvSpPr>
        <p:spPr>
          <a:xfrm>
            <a:off x="2606833" y="235653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3366D8-A7C8-9422-523C-824464908328}"/>
                  </a:ext>
                </a:extLst>
              </p:cNvPr>
              <p:cNvSpPr txBox="1"/>
              <p:nvPr/>
            </p:nvSpPr>
            <p:spPr>
              <a:xfrm>
                <a:off x="637307" y="2522159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25813B-613A-0CFC-5F1F-3E9180F62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7" y="2522159"/>
                <a:ext cx="468397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C0FD4D-981D-C5C1-5CED-F19E50702953}"/>
                  </a:ext>
                </a:extLst>
              </p:cNvPr>
              <p:cNvSpPr txBox="1"/>
              <p:nvPr/>
            </p:nvSpPr>
            <p:spPr>
              <a:xfrm>
                <a:off x="1269951" y="1941032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16A252-40F8-E740-3EFE-15FBC1FB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951" y="1941032"/>
                <a:ext cx="46839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4607A2-1343-BF53-EE9A-830AA8AE1899}"/>
                  </a:ext>
                </a:extLst>
              </p:cNvPr>
              <p:cNvSpPr txBox="1"/>
              <p:nvPr/>
            </p:nvSpPr>
            <p:spPr>
              <a:xfrm>
                <a:off x="1934020" y="1413945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E82B18-19B6-1335-7788-CA87F20FD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020" y="1413945"/>
                <a:ext cx="46839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584022-0D69-BDE8-163D-907BEA471559}"/>
              </a:ext>
            </a:extLst>
          </p:cNvPr>
          <p:cNvCxnSpPr>
            <a:stCxn id="12" idx="1"/>
            <a:endCxn id="8" idx="0"/>
          </p:cNvCxnSpPr>
          <p:nvPr/>
        </p:nvCxnSpPr>
        <p:spPr>
          <a:xfrm flipH="1">
            <a:off x="296965" y="2722214"/>
            <a:ext cx="340342" cy="848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3B09DA-8FE3-1718-CF78-129126D915B7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1105704" y="2722214"/>
            <a:ext cx="404056" cy="8580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9C9F35-D78C-4E71-A1EC-CF2A965D872C}"/>
              </a:ext>
            </a:extLst>
          </p:cNvPr>
          <p:cNvCxnSpPr>
            <a:cxnSpLocks/>
            <a:stCxn id="13" idx="1"/>
            <a:endCxn id="12" idx="0"/>
          </p:cNvCxnSpPr>
          <p:nvPr/>
        </p:nvCxnSpPr>
        <p:spPr>
          <a:xfrm flipH="1">
            <a:off x="871506" y="2141087"/>
            <a:ext cx="398445" cy="381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6745A1-5818-5AA5-5EAD-D37640C10562}"/>
              </a:ext>
            </a:extLst>
          </p:cNvPr>
          <p:cNvCxnSpPr>
            <a:cxnSpLocks/>
            <a:stCxn id="14" idx="1"/>
            <a:endCxn id="13" idx="0"/>
          </p:cNvCxnSpPr>
          <p:nvPr/>
        </p:nvCxnSpPr>
        <p:spPr>
          <a:xfrm flipH="1">
            <a:off x="1504150" y="1614000"/>
            <a:ext cx="429870" cy="327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881FD0-A76A-DEDF-938B-26DA14EDE16A}"/>
              </a:ext>
            </a:extLst>
          </p:cNvPr>
          <p:cNvCxnSpPr>
            <a:cxnSpLocks/>
            <a:stCxn id="14" idx="3"/>
            <a:endCxn id="11" idx="0"/>
          </p:cNvCxnSpPr>
          <p:nvPr/>
        </p:nvCxnSpPr>
        <p:spPr>
          <a:xfrm>
            <a:off x="2402417" y="1614000"/>
            <a:ext cx="444225" cy="7425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6CC30B8-E493-6915-995C-50BB78342541}"/>
              </a:ext>
            </a:extLst>
          </p:cNvPr>
          <p:cNvCxnSpPr>
            <a:cxnSpLocks/>
            <a:stCxn id="13" idx="3"/>
            <a:endCxn id="10" idx="0"/>
          </p:cNvCxnSpPr>
          <p:nvPr/>
        </p:nvCxnSpPr>
        <p:spPr>
          <a:xfrm>
            <a:off x="1738348" y="2141087"/>
            <a:ext cx="376554" cy="690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D3B8451-E374-FDF9-D71D-FC3636FC191B}"/>
              </a:ext>
            </a:extLst>
          </p:cNvPr>
          <p:cNvSpPr txBox="1"/>
          <p:nvPr/>
        </p:nvSpPr>
        <p:spPr>
          <a:xfrm>
            <a:off x="5724460" y="372863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7D2EE54-F15F-B041-FD78-63D81748D7AF}"/>
              </a:ext>
            </a:extLst>
          </p:cNvPr>
          <p:cNvSpPr txBox="1"/>
          <p:nvPr/>
        </p:nvSpPr>
        <p:spPr>
          <a:xfrm>
            <a:off x="6709931" y="374807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E03664-94CB-7367-291F-BFE6AEF815B6}"/>
              </a:ext>
            </a:extLst>
          </p:cNvPr>
          <p:cNvSpPr txBox="1"/>
          <p:nvPr/>
        </p:nvSpPr>
        <p:spPr>
          <a:xfrm>
            <a:off x="7485548" y="373518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D2B86C-D214-B237-B454-3578F748CC11}"/>
              </a:ext>
            </a:extLst>
          </p:cNvPr>
          <p:cNvSpPr txBox="1"/>
          <p:nvPr/>
        </p:nvSpPr>
        <p:spPr>
          <a:xfrm>
            <a:off x="8261165" y="374340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F5999E4-2820-7C91-A1DC-5BB587B6C756}"/>
                  </a:ext>
                </a:extLst>
              </p:cNvPr>
              <p:cNvSpPr txBox="1"/>
              <p:nvPr/>
            </p:nvSpPr>
            <p:spPr>
              <a:xfrm>
                <a:off x="6341782" y="1706346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746B7FF-1A3B-08AD-293F-35E40512F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782" y="1706346"/>
                <a:ext cx="46839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925D557-9EB0-27DD-D0FE-93E1A1E8048B}"/>
                  </a:ext>
                </a:extLst>
              </p:cNvPr>
              <p:cNvSpPr txBox="1"/>
              <p:nvPr/>
            </p:nvSpPr>
            <p:spPr>
              <a:xfrm>
                <a:off x="6980296" y="2180001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E6BFBC4-5F72-B4B6-A04D-C0EACE669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296" y="2180001"/>
                <a:ext cx="46839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420B6BC-15AB-872F-CE90-5FB3BA3B6B5D}"/>
                  </a:ext>
                </a:extLst>
              </p:cNvPr>
              <p:cNvSpPr txBox="1"/>
              <p:nvPr/>
            </p:nvSpPr>
            <p:spPr>
              <a:xfrm>
                <a:off x="7898688" y="2831203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15284DC-6CAA-4DAF-29D7-F1C387E2E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688" y="2831203"/>
                <a:ext cx="46839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51654A2-564D-EE06-84FF-75C67F74E2D0}"/>
              </a:ext>
            </a:extLst>
          </p:cNvPr>
          <p:cNvCxnSpPr>
            <a:stCxn id="67" idx="1"/>
            <a:endCxn id="63" idx="0"/>
          </p:cNvCxnSpPr>
          <p:nvPr/>
        </p:nvCxnSpPr>
        <p:spPr>
          <a:xfrm flipH="1">
            <a:off x="5964269" y="1906401"/>
            <a:ext cx="377513" cy="1822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946DAAA-F519-2050-D34F-64EB8BAB77AA}"/>
              </a:ext>
            </a:extLst>
          </p:cNvPr>
          <p:cNvCxnSpPr>
            <a:cxnSpLocks/>
            <a:stCxn id="68" idx="2"/>
            <a:endCxn id="64" idx="0"/>
          </p:cNvCxnSpPr>
          <p:nvPr/>
        </p:nvCxnSpPr>
        <p:spPr>
          <a:xfrm flipH="1">
            <a:off x="6949740" y="2580111"/>
            <a:ext cx="264755" cy="11679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29786D7-5451-30F2-D60F-D69B36A121ED}"/>
              </a:ext>
            </a:extLst>
          </p:cNvPr>
          <p:cNvCxnSpPr>
            <a:cxnSpLocks/>
            <a:stCxn id="67" idx="3"/>
            <a:endCxn id="68" idx="0"/>
          </p:cNvCxnSpPr>
          <p:nvPr/>
        </p:nvCxnSpPr>
        <p:spPr>
          <a:xfrm>
            <a:off x="6810179" y="1906401"/>
            <a:ext cx="404316" cy="273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B5FA681-40F1-4493-1D9F-C039CCF94601}"/>
              </a:ext>
            </a:extLst>
          </p:cNvPr>
          <p:cNvCxnSpPr>
            <a:cxnSpLocks/>
            <a:stCxn id="69" idx="0"/>
            <a:endCxn id="68" idx="3"/>
          </p:cNvCxnSpPr>
          <p:nvPr/>
        </p:nvCxnSpPr>
        <p:spPr>
          <a:xfrm flipH="1" flipV="1">
            <a:off x="7448693" y="2380056"/>
            <a:ext cx="684194" cy="451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A88BBF1-F443-697D-898B-17E547B0EFB9}"/>
              </a:ext>
            </a:extLst>
          </p:cNvPr>
          <p:cNvCxnSpPr>
            <a:cxnSpLocks/>
            <a:stCxn id="69" idx="1"/>
            <a:endCxn id="65" idx="0"/>
          </p:cNvCxnSpPr>
          <p:nvPr/>
        </p:nvCxnSpPr>
        <p:spPr>
          <a:xfrm flipH="1">
            <a:off x="7725357" y="3031258"/>
            <a:ext cx="173331" cy="703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9E9AEC-63D5-727D-B680-AB4FD7E61340}"/>
              </a:ext>
            </a:extLst>
          </p:cNvPr>
          <p:cNvCxnSpPr>
            <a:cxnSpLocks/>
            <a:stCxn id="69" idx="3"/>
            <a:endCxn id="66" idx="0"/>
          </p:cNvCxnSpPr>
          <p:nvPr/>
        </p:nvCxnSpPr>
        <p:spPr>
          <a:xfrm>
            <a:off x="8367085" y="3031258"/>
            <a:ext cx="133889" cy="7121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58F07686-0B82-163A-751D-1874D4620472}"/>
              </a:ext>
            </a:extLst>
          </p:cNvPr>
          <p:cNvSpPr txBox="1"/>
          <p:nvPr/>
        </p:nvSpPr>
        <p:spPr>
          <a:xfrm>
            <a:off x="557561" y="42820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 Deep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9C703AF-E58F-FADA-9055-FFCDA3F51BEC}"/>
              </a:ext>
            </a:extLst>
          </p:cNvPr>
          <p:cNvSpPr txBox="1"/>
          <p:nvPr/>
        </p:nvSpPr>
        <p:spPr>
          <a:xfrm>
            <a:off x="6609852" y="439694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Deep</a:t>
            </a:r>
          </a:p>
        </p:txBody>
      </p:sp>
    </p:spTree>
    <p:extLst>
      <p:ext uri="{BB962C8B-B14F-4D97-AF65-F5344CB8AC3E}">
        <p14:creationId xmlns:p14="http://schemas.microsoft.com/office/powerpoint/2010/main" val="1738725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06733-B0E5-B221-F78D-4B7F1E747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B45DE-F0F5-C043-42CF-927B61F7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C487-2E1A-574D-A454-0CEE712BE9A6}" type="datetime4">
              <a:rPr lang="en-US" smtClean="0"/>
              <a:t>March 14,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D8E0B-B980-65B0-F6B0-A9E5EE5F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B6D0F-1716-E07C-4E27-9D7057FC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D27EDE-D48D-4197-8A4D-E085A185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Left-Deep-, Right-Deep-, Bushy-Plans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1DF10-6C88-2BF5-A033-1845E671DF3D}"/>
              </a:ext>
            </a:extLst>
          </p:cNvPr>
          <p:cNvSpPr txBox="1"/>
          <p:nvPr/>
        </p:nvSpPr>
        <p:spPr>
          <a:xfrm>
            <a:off x="57156" y="357037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A748D-FEC4-AF68-E58D-643A05995438}"/>
              </a:ext>
            </a:extLst>
          </p:cNvPr>
          <p:cNvSpPr txBox="1"/>
          <p:nvPr/>
        </p:nvSpPr>
        <p:spPr>
          <a:xfrm>
            <a:off x="1269951" y="358030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5920A4-D9CF-1AD6-D5BF-79F7780DE6E2}"/>
              </a:ext>
            </a:extLst>
          </p:cNvPr>
          <p:cNvSpPr txBox="1"/>
          <p:nvPr/>
        </p:nvSpPr>
        <p:spPr>
          <a:xfrm>
            <a:off x="1875093" y="283120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34B528-C1BF-ED19-5CCB-D54BE9B0EFDB}"/>
              </a:ext>
            </a:extLst>
          </p:cNvPr>
          <p:cNvSpPr txBox="1"/>
          <p:nvPr/>
        </p:nvSpPr>
        <p:spPr>
          <a:xfrm>
            <a:off x="2606833" y="235653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4192C48-819D-24BC-A641-5D7DAB485A42}"/>
                  </a:ext>
                </a:extLst>
              </p:cNvPr>
              <p:cNvSpPr txBox="1"/>
              <p:nvPr/>
            </p:nvSpPr>
            <p:spPr>
              <a:xfrm>
                <a:off x="637307" y="2522159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25813B-613A-0CFC-5F1F-3E9180F62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7" y="2522159"/>
                <a:ext cx="468397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1A1A8B4-553D-E182-3037-47054B45D035}"/>
                  </a:ext>
                </a:extLst>
              </p:cNvPr>
              <p:cNvSpPr txBox="1"/>
              <p:nvPr/>
            </p:nvSpPr>
            <p:spPr>
              <a:xfrm>
                <a:off x="1269951" y="1941032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416A252-40F8-E740-3EFE-15FBC1FB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951" y="1941032"/>
                <a:ext cx="46839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1BCF38-2111-F898-240C-8FB6986B3CDD}"/>
                  </a:ext>
                </a:extLst>
              </p:cNvPr>
              <p:cNvSpPr txBox="1"/>
              <p:nvPr/>
            </p:nvSpPr>
            <p:spPr>
              <a:xfrm>
                <a:off x="1934020" y="1413945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E82B18-19B6-1335-7788-CA87F20FD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020" y="1413945"/>
                <a:ext cx="46839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BC185A-8B60-252B-DC92-D169425D54DE}"/>
              </a:ext>
            </a:extLst>
          </p:cNvPr>
          <p:cNvCxnSpPr>
            <a:stCxn id="12" idx="1"/>
            <a:endCxn id="8" idx="0"/>
          </p:cNvCxnSpPr>
          <p:nvPr/>
        </p:nvCxnSpPr>
        <p:spPr>
          <a:xfrm flipH="1">
            <a:off x="296965" y="2722214"/>
            <a:ext cx="340342" cy="848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107BC3-48E2-80FC-1B0B-8E295EF6B972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1105704" y="2722214"/>
            <a:ext cx="404056" cy="8580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BBF5780-BCDD-9712-C5E6-34C72CD4497C}"/>
              </a:ext>
            </a:extLst>
          </p:cNvPr>
          <p:cNvCxnSpPr>
            <a:cxnSpLocks/>
            <a:stCxn id="13" idx="1"/>
            <a:endCxn id="12" idx="0"/>
          </p:cNvCxnSpPr>
          <p:nvPr/>
        </p:nvCxnSpPr>
        <p:spPr>
          <a:xfrm flipH="1">
            <a:off x="871506" y="2141087"/>
            <a:ext cx="398445" cy="381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FF7C23C-765E-B548-0521-08910C666737}"/>
              </a:ext>
            </a:extLst>
          </p:cNvPr>
          <p:cNvCxnSpPr>
            <a:cxnSpLocks/>
            <a:stCxn id="14" idx="1"/>
            <a:endCxn id="13" idx="0"/>
          </p:cNvCxnSpPr>
          <p:nvPr/>
        </p:nvCxnSpPr>
        <p:spPr>
          <a:xfrm flipH="1">
            <a:off x="1504150" y="1614000"/>
            <a:ext cx="429870" cy="327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64DD314-1230-147A-0DA4-C2243EFA2593}"/>
              </a:ext>
            </a:extLst>
          </p:cNvPr>
          <p:cNvCxnSpPr>
            <a:cxnSpLocks/>
            <a:stCxn id="14" idx="3"/>
            <a:endCxn id="11" idx="0"/>
          </p:cNvCxnSpPr>
          <p:nvPr/>
        </p:nvCxnSpPr>
        <p:spPr>
          <a:xfrm>
            <a:off x="2402417" y="1614000"/>
            <a:ext cx="444225" cy="7425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5A49F0B-D5DC-DD62-EED7-0C2D45D1F418}"/>
              </a:ext>
            </a:extLst>
          </p:cNvPr>
          <p:cNvCxnSpPr>
            <a:cxnSpLocks/>
            <a:stCxn id="13" idx="3"/>
            <a:endCxn id="10" idx="0"/>
          </p:cNvCxnSpPr>
          <p:nvPr/>
        </p:nvCxnSpPr>
        <p:spPr>
          <a:xfrm>
            <a:off x="1738348" y="2141087"/>
            <a:ext cx="376554" cy="690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03ED47B-82A6-E275-412F-209302D370C8}"/>
              </a:ext>
            </a:extLst>
          </p:cNvPr>
          <p:cNvSpPr txBox="1"/>
          <p:nvPr/>
        </p:nvSpPr>
        <p:spPr>
          <a:xfrm>
            <a:off x="2357869" y="550836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9C5ECB-F9D7-8A38-39C7-F6958B8826B1}"/>
              </a:ext>
            </a:extLst>
          </p:cNvPr>
          <p:cNvSpPr txBox="1"/>
          <p:nvPr/>
        </p:nvSpPr>
        <p:spPr>
          <a:xfrm>
            <a:off x="3343340" y="552780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9D6C7A-48FC-8AD8-82AE-4FD8656BD454}"/>
              </a:ext>
            </a:extLst>
          </p:cNvPr>
          <p:cNvSpPr txBox="1"/>
          <p:nvPr/>
        </p:nvSpPr>
        <p:spPr>
          <a:xfrm>
            <a:off x="4118957" y="551490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0C176A-FA91-5B97-0896-AB9D0B234904}"/>
              </a:ext>
            </a:extLst>
          </p:cNvPr>
          <p:cNvSpPr txBox="1"/>
          <p:nvPr/>
        </p:nvSpPr>
        <p:spPr>
          <a:xfrm>
            <a:off x="4894574" y="552313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7D0300A-95E6-5912-42BD-1FEE13D59900}"/>
                  </a:ext>
                </a:extLst>
              </p:cNvPr>
              <p:cNvSpPr txBox="1"/>
              <p:nvPr/>
            </p:nvSpPr>
            <p:spPr>
              <a:xfrm>
                <a:off x="2938020" y="4460148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F13070F-5662-7802-1BFA-B58D8873F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020" y="4460148"/>
                <a:ext cx="468397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58B8961-85F3-1E5B-72BB-9C0629076870}"/>
                  </a:ext>
                </a:extLst>
              </p:cNvPr>
              <p:cNvSpPr txBox="1"/>
              <p:nvPr/>
            </p:nvSpPr>
            <p:spPr>
              <a:xfrm>
                <a:off x="3570664" y="3879021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78F9E93-3626-29DC-01A8-C5D3B3E53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664" y="3879021"/>
                <a:ext cx="46839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6033442-DC8D-3C1D-6474-875C0D2ABD24}"/>
                  </a:ext>
                </a:extLst>
              </p:cNvPr>
              <p:cNvSpPr txBox="1"/>
              <p:nvPr/>
            </p:nvSpPr>
            <p:spPr>
              <a:xfrm>
                <a:off x="4532097" y="4610930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E0FCECF-2C89-22EB-42F6-F6DE6CD7E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097" y="4610930"/>
                <a:ext cx="46839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D924BC4-783E-DF6E-1012-CCD519B33318}"/>
              </a:ext>
            </a:extLst>
          </p:cNvPr>
          <p:cNvCxnSpPr>
            <a:stCxn id="45" idx="1"/>
            <a:endCxn id="41" idx="0"/>
          </p:cNvCxnSpPr>
          <p:nvPr/>
        </p:nvCxnSpPr>
        <p:spPr>
          <a:xfrm flipH="1">
            <a:off x="2597678" y="4660203"/>
            <a:ext cx="340342" cy="848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1B6643A-84FC-4E60-7D4A-1988711307C7}"/>
              </a:ext>
            </a:extLst>
          </p:cNvPr>
          <p:cNvCxnSpPr>
            <a:cxnSpLocks/>
            <a:stCxn id="45" idx="3"/>
            <a:endCxn id="42" idx="0"/>
          </p:cNvCxnSpPr>
          <p:nvPr/>
        </p:nvCxnSpPr>
        <p:spPr>
          <a:xfrm>
            <a:off x="3406417" y="4660203"/>
            <a:ext cx="176732" cy="86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46005C3-E069-6E5E-4D03-FF9F81D390E1}"/>
              </a:ext>
            </a:extLst>
          </p:cNvPr>
          <p:cNvCxnSpPr>
            <a:cxnSpLocks/>
            <a:stCxn id="46" idx="1"/>
            <a:endCxn id="45" idx="0"/>
          </p:cNvCxnSpPr>
          <p:nvPr/>
        </p:nvCxnSpPr>
        <p:spPr>
          <a:xfrm flipH="1">
            <a:off x="3172219" y="4079076"/>
            <a:ext cx="398445" cy="381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6B5D074-390C-267A-BEBC-B08D669B9AB3}"/>
              </a:ext>
            </a:extLst>
          </p:cNvPr>
          <p:cNvCxnSpPr>
            <a:cxnSpLocks/>
            <a:stCxn id="47" idx="0"/>
            <a:endCxn id="46" idx="3"/>
          </p:cNvCxnSpPr>
          <p:nvPr/>
        </p:nvCxnSpPr>
        <p:spPr>
          <a:xfrm flipH="1" flipV="1">
            <a:off x="4039061" y="4079076"/>
            <a:ext cx="727235" cy="5318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D7184F5-1209-74F7-76BE-D5576D83CF05}"/>
              </a:ext>
            </a:extLst>
          </p:cNvPr>
          <p:cNvCxnSpPr>
            <a:cxnSpLocks/>
            <a:stCxn id="47" idx="1"/>
            <a:endCxn id="43" idx="0"/>
          </p:cNvCxnSpPr>
          <p:nvPr/>
        </p:nvCxnSpPr>
        <p:spPr>
          <a:xfrm flipH="1">
            <a:off x="4358766" y="4810985"/>
            <a:ext cx="173331" cy="703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50F8FCB-03A7-724B-4006-5ADA451A2261}"/>
              </a:ext>
            </a:extLst>
          </p:cNvPr>
          <p:cNvCxnSpPr>
            <a:cxnSpLocks/>
            <a:stCxn id="47" idx="3"/>
            <a:endCxn id="44" idx="0"/>
          </p:cNvCxnSpPr>
          <p:nvPr/>
        </p:nvCxnSpPr>
        <p:spPr>
          <a:xfrm>
            <a:off x="5000494" y="4810985"/>
            <a:ext cx="133889" cy="7121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3EB5239-208A-80D8-7D6B-68022B5C769E}"/>
              </a:ext>
            </a:extLst>
          </p:cNvPr>
          <p:cNvSpPr txBox="1"/>
          <p:nvPr/>
        </p:nvSpPr>
        <p:spPr>
          <a:xfrm>
            <a:off x="5724460" y="372863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6BFEC31-A197-B75A-4E64-A802CC74F77C}"/>
              </a:ext>
            </a:extLst>
          </p:cNvPr>
          <p:cNvSpPr txBox="1"/>
          <p:nvPr/>
        </p:nvSpPr>
        <p:spPr>
          <a:xfrm>
            <a:off x="6709931" y="374807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6D5C434-1E41-1F49-D78A-AB9C127541E7}"/>
              </a:ext>
            </a:extLst>
          </p:cNvPr>
          <p:cNvSpPr txBox="1"/>
          <p:nvPr/>
        </p:nvSpPr>
        <p:spPr>
          <a:xfrm>
            <a:off x="7485548" y="373518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587D699-39D2-6E00-DEF5-480AB24B4B86}"/>
              </a:ext>
            </a:extLst>
          </p:cNvPr>
          <p:cNvSpPr txBox="1"/>
          <p:nvPr/>
        </p:nvSpPr>
        <p:spPr>
          <a:xfrm>
            <a:off x="8261165" y="374340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A7356BE-6D49-229E-1EF2-2C3C14414B2D}"/>
                  </a:ext>
                </a:extLst>
              </p:cNvPr>
              <p:cNvSpPr txBox="1"/>
              <p:nvPr/>
            </p:nvSpPr>
            <p:spPr>
              <a:xfrm>
                <a:off x="6341782" y="1706346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746B7FF-1A3B-08AD-293F-35E40512F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782" y="1706346"/>
                <a:ext cx="46839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CC688FE-0090-6480-D53F-7E4AED224A34}"/>
                  </a:ext>
                </a:extLst>
              </p:cNvPr>
              <p:cNvSpPr txBox="1"/>
              <p:nvPr/>
            </p:nvSpPr>
            <p:spPr>
              <a:xfrm>
                <a:off x="6980296" y="2180001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E6BFBC4-5F72-B4B6-A04D-C0EACE669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296" y="2180001"/>
                <a:ext cx="46839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75CF9BB-F973-372D-F2B9-9272F1A4D84A}"/>
                  </a:ext>
                </a:extLst>
              </p:cNvPr>
              <p:cNvSpPr txBox="1"/>
              <p:nvPr/>
            </p:nvSpPr>
            <p:spPr>
              <a:xfrm>
                <a:off x="7898688" y="2831203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15284DC-6CAA-4DAF-29D7-F1C387E2E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688" y="2831203"/>
                <a:ext cx="46839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D43C051-88E1-0061-D997-9E38329F05E0}"/>
              </a:ext>
            </a:extLst>
          </p:cNvPr>
          <p:cNvCxnSpPr>
            <a:stCxn id="67" idx="1"/>
            <a:endCxn id="63" idx="0"/>
          </p:cNvCxnSpPr>
          <p:nvPr/>
        </p:nvCxnSpPr>
        <p:spPr>
          <a:xfrm flipH="1">
            <a:off x="5964269" y="1906401"/>
            <a:ext cx="377513" cy="1822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B2A822C-A66A-8933-A271-848BFE0170BA}"/>
              </a:ext>
            </a:extLst>
          </p:cNvPr>
          <p:cNvCxnSpPr>
            <a:cxnSpLocks/>
            <a:stCxn id="68" idx="2"/>
            <a:endCxn id="64" idx="0"/>
          </p:cNvCxnSpPr>
          <p:nvPr/>
        </p:nvCxnSpPr>
        <p:spPr>
          <a:xfrm flipH="1">
            <a:off x="6949740" y="2580111"/>
            <a:ext cx="264755" cy="11679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4D02970-B95E-4F4F-086E-85E28D003AED}"/>
              </a:ext>
            </a:extLst>
          </p:cNvPr>
          <p:cNvCxnSpPr>
            <a:cxnSpLocks/>
            <a:stCxn id="67" idx="3"/>
            <a:endCxn id="68" idx="0"/>
          </p:cNvCxnSpPr>
          <p:nvPr/>
        </p:nvCxnSpPr>
        <p:spPr>
          <a:xfrm>
            <a:off x="6810179" y="1906401"/>
            <a:ext cx="404316" cy="273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C2544DD-16AC-76AB-FB2E-D26B6C046162}"/>
              </a:ext>
            </a:extLst>
          </p:cNvPr>
          <p:cNvCxnSpPr>
            <a:cxnSpLocks/>
            <a:stCxn id="69" idx="0"/>
            <a:endCxn id="68" idx="3"/>
          </p:cNvCxnSpPr>
          <p:nvPr/>
        </p:nvCxnSpPr>
        <p:spPr>
          <a:xfrm flipH="1" flipV="1">
            <a:off x="7448693" y="2380056"/>
            <a:ext cx="684194" cy="451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5686F08-37BC-9406-76DA-2CC09CEA0B0A}"/>
              </a:ext>
            </a:extLst>
          </p:cNvPr>
          <p:cNvCxnSpPr>
            <a:cxnSpLocks/>
            <a:stCxn id="69" idx="1"/>
            <a:endCxn id="65" idx="0"/>
          </p:cNvCxnSpPr>
          <p:nvPr/>
        </p:nvCxnSpPr>
        <p:spPr>
          <a:xfrm flipH="1">
            <a:off x="7725357" y="3031258"/>
            <a:ext cx="173331" cy="703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500899B-E8D6-AF0C-D0DD-D9243A80F75B}"/>
              </a:ext>
            </a:extLst>
          </p:cNvPr>
          <p:cNvCxnSpPr>
            <a:cxnSpLocks/>
            <a:stCxn id="69" idx="3"/>
            <a:endCxn id="66" idx="0"/>
          </p:cNvCxnSpPr>
          <p:nvPr/>
        </p:nvCxnSpPr>
        <p:spPr>
          <a:xfrm>
            <a:off x="8367085" y="3031258"/>
            <a:ext cx="133889" cy="7121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C118619-3F86-A206-A9D6-1C45C9BDE650}"/>
              </a:ext>
            </a:extLst>
          </p:cNvPr>
          <p:cNvSpPr txBox="1"/>
          <p:nvPr/>
        </p:nvSpPr>
        <p:spPr>
          <a:xfrm>
            <a:off x="557561" y="42820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 Deep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5A92960-40BC-11EC-B936-EFBE1DE523D0}"/>
              </a:ext>
            </a:extLst>
          </p:cNvPr>
          <p:cNvSpPr txBox="1"/>
          <p:nvPr/>
        </p:nvSpPr>
        <p:spPr>
          <a:xfrm>
            <a:off x="6609852" y="439694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Deep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7105CF-3021-96F1-EF06-B1B659D44CBC}"/>
              </a:ext>
            </a:extLst>
          </p:cNvPr>
          <p:cNvSpPr txBox="1"/>
          <p:nvPr/>
        </p:nvSpPr>
        <p:spPr>
          <a:xfrm>
            <a:off x="3410024" y="604986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Bushy</a:t>
            </a:r>
          </a:p>
        </p:txBody>
      </p:sp>
    </p:spTree>
    <p:extLst>
      <p:ext uri="{BB962C8B-B14F-4D97-AF65-F5344CB8AC3E}">
        <p14:creationId xmlns:p14="http://schemas.microsoft.com/office/powerpoint/2010/main" val="275528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B23A-6BA4-46B8-9697-026EDE28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Enumeration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3E3EBC-81CD-40C8-9D9D-3E4D1732C473}"/>
              </a:ext>
            </a:extLst>
          </p:cNvPr>
          <p:cNvSpPr/>
          <p:nvPr/>
        </p:nvSpPr>
        <p:spPr>
          <a:xfrm>
            <a:off x="428624" y="1002861"/>
            <a:ext cx="8189844" cy="5281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RDBMS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916BA-6772-45DB-8368-952B5E95D963}"/>
              </a:ext>
            </a:extLst>
          </p:cNvPr>
          <p:cNvSpPr/>
          <p:nvPr/>
        </p:nvSpPr>
        <p:spPr>
          <a:xfrm>
            <a:off x="3486542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3D058F-5A1A-4652-A594-E03957FC4716}"/>
                  </a:ext>
                </a:extLst>
              </p:cNvPr>
              <p:cNvSpPr txBox="1"/>
              <p:nvPr/>
            </p:nvSpPr>
            <p:spPr>
              <a:xfrm>
                <a:off x="3878257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63D058F-5A1A-4652-A594-E03957FC4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7" y="1833253"/>
                <a:ext cx="259686" cy="276999"/>
              </a:xfrm>
              <a:prstGeom prst="rect">
                <a:avLst/>
              </a:prstGeom>
              <a:blipFill>
                <a:blip r:embed="rId2"/>
                <a:stretch>
                  <a:fillRect l="-11628" r="-1395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8BCEAE-C4F7-488A-A33A-F60B59D9636F}"/>
                  </a:ext>
                </a:extLst>
              </p:cNvPr>
              <p:cNvSpPr txBox="1"/>
              <p:nvPr/>
            </p:nvSpPr>
            <p:spPr>
              <a:xfrm>
                <a:off x="3687442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C8BCEAE-C4F7-488A-A33A-F60B59D96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442" y="2098168"/>
                <a:ext cx="259686" cy="276999"/>
              </a:xfrm>
              <a:prstGeom prst="rect">
                <a:avLst/>
              </a:prstGeom>
              <a:blipFill>
                <a:blip r:embed="rId3"/>
                <a:stretch>
                  <a:fillRect l="-11905" r="-16667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372E6A-7104-49D6-A72F-67191ED014E9}"/>
              </a:ext>
            </a:extLst>
          </p:cNvPr>
          <p:cNvCxnSpPr>
            <a:cxnSpLocks/>
          </p:cNvCxnSpPr>
          <p:nvPr/>
        </p:nvCxnSpPr>
        <p:spPr>
          <a:xfrm>
            <a:off x="4002453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68AFC5-967E-406F-98CB-DA08C4E5253A}"/>
              </a:ext>
            </a:extLst>
          </p:cNvPr>
          <p:cNvCxnSpPr>
            <a:cxnSpLocks/>
          </p:cNvCxnSpPr>
          <p:nvPr/>
        </p:nvCxnSpPr>
        <p:spPr>
          <a:xfrm flipH="1">
            <a:off x="3801992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9ED721-0975-44C5-BA43-9490482F8E98}"/>
              </a:ext>
            </a:extLst>
          </p:cNvPr>
          <p:cNvCxnSpPr>
            <a:cxnSpLocks/>
          </p:cNvCxnSpPr>
          <p:nvPr/>
        </p:nvCxnSpPr>
        <p:spPr>
          <a:xfrm flipH="1">
            <a:off x="3616823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1AF332-D4FE-4918-A7F4-8F7395643E97}"/>
              </a:ext>
            </a:extLst>
          </p:cNvPr>
          <p:cNvCxnSpPr>
            <a:cxnSpLocks/>
          </p:cNvCxnSpPr>
          <p:nvPr/>
        </p:nvCxnSpPr>
        <p:spPr>
          <a:xfrm>
            <a:off x="3811518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280E14-6EB3-4E58-BFC4-A9723E85C1B3}"/>
              </a:ext>
            </a:extLst>
          </p:cNvPr>
          <p:cNvSpPr txBox="1"/>
          <p:nvPr/>
        </p:nvSpPr>
        <p:spPr>
          <a:xfrm>
            <a:off x="3486543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96EA8E-FD73-4F88-8E1C-8C92684A1A19}"/>
              </a:ext>
            </a:extLst>
          </p:cNvPr>
          <p:cNvSpPr txBox="1"/>
          <p:nvPr/>
        </p:nvSpPr>
        <p:spPr>
          <a:xfrm>
            <a:off x="3882023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6E6026-7463-4AE8-A0AD-1537A07388AE}"/>
              </a:ext>
            </a:extLst>
          </p:cNvPr>
          <p:cNvSpPr txBox="1"/>
          <p:nvPr/>
        </p:nvSpPr>
        <p:spPr>
          <a:xfrm>
            <a:off x="4141139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17FDB9-3FA8-4DA0-9AD2-51DCD9436CCE}"/>
              </a:ext>
            </a:extLst>
          </p:cNvPr>
          <p:cNvSpPr txBox="1"/>
          <p:nvPr/>
        </p:nvSpPr>
        <p:spPr>
          <a:xfrm>
            <a:off x="669867" y="1784252"/>
            <a:ext cx="2114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T, R, 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E2C9646-3873-4B77-9B13-79159D1BD6A1}"/>
              </a:ext>
            </a:extLst>
          </p:cNvPr>
          <p:cNvSpPr/>
          <p:nvPr/>
        </p:nvSpPr>
        <p:spPr>
          <a:xfrm>
            <a:off x="5297267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F20B58-354E-432E-89D4-B4176138AE67}"/>
                  </a:ext>
                </a:extLst>
              </p:cNvPr>
              <p:cNvSpPr txBox="1"/>
              <p:nvPr/>
            </p:nvSpPr>
            <p:spPr>
              <a:xfrm>
                <a:off x="5688982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5F20B58-354E-432E-89D4-B4176138A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982" y="1833253"/>
                <a:ext cx="259686" cy="276999"/>
              </a:xfrm>
              <a:prstGeom prst="rect">
                <a:avLst/>
              </a:prstGeom>
              <a:blipFill>
                <a:blip r:embed="rId4"/>
                <a:stretch>
                  <a:fillRect l="-11628" r="-1395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1AD1C0B-B037-4FEF-BAE9-B74F645F6FE1}"/>
                  </a:ext>
                </a:extLst>
              </p:cNvPr>
              <p:cNvSpPr txBox="1"/>
              <p:nvPr/>
            </p:nvSpPr>
            <p:spPr>
              <a:xfrm>
                <a:off x="5498167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1AD1C0B-B037-4FEF-BAE9-B74F645F6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167" y="2098168"/>
                <a:ext cx="259686" cy="276999"/>
              </a:xfrm>
              <a:prstGeom prst="rect">
                <a:avLst/>
              </a:prstGeom>
              <a:blipFill>
                <a:blip r:embed="rId5"/>
                <a:stretch>
                  <a:fillRect l="-11628" r="-13953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532808B-8A1B-461C-9245-34BE776B2077}"/>
              </a:ext>
            </a:extLst>
          </p:cNvPr>
          <p:cNvCxnSpPr>
            <a:cxnSpLocks/>
          </p:cNvCxnSpPr>
          <p:nvPr/>
        </p:nvCxnSpPr>
        <p:spPr>
          <a:xfrm>
            <a:off x="5813178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59C254C-CE1F-4D3A-8CFA-1A5965710125}"/>
              </a:ext>
            </a:extLst>
          </p:cNvPr>
          <p:cNvCxnSpPr>
            <a:cxnSpLocks/>
          </p:cNvCxnSpPr>
          <p:nvPr/>
        </p:nvCxnSpPr>
        <p:spPr>
          <a:xfrm flipH="1">
            <a:off x="5612717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5C41517-7F82-469A-85FD-46AB6DDA8A33}"/>
              </a:ext>
            </a:extLst>
          </p:cNvPr>
          <p:cNvCxnSpPr>
            <a:cxnSpLocks/>
          </p:cNvCxnSpPr>
          <p:nvPr/>
        </p:nvCxnSpPr>
        <p:spPr>
          <a:xfrm flipH="1">
            <a:off x="5427548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8BB1E53-D328-4AEE-BD68-B467928B0F41}"/>
              </a:ext>
            </a:extLst>
          </p:cNvPr>
          <p:cNvCxnSpPr>
            <a:cxnSpLocks/>
          </p:cNvCxnSpPr>
          <p:nvPr/>
        </p:nvCxnSpPr>
        <p:spPr>
          <a:xfrm>
            <a:off x="5622243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C74634D-B6BB-4CE2-BDC2-365FAF8CC6FA}"/>
              </a:ext>
            </a:extLst>
          </p:cNvPr>
          <p:cNvSpPr txBox="1"/>
          <p:nvPr/>
        </p:nvSpPr>
        <p:spPr>
          <a:xfrm>
            <a:off x="5297268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7606228-7C7B-4902-9DCB-49CC20D2E9E2}"/>
              </a:ext>
            </a:extLst>
          </p:cNvPr>
          <p:cNvSpPr txBox="1"/>
          <p:nvPr/>
        </p:nvSpPr>
        <p:spPr>
          <a:xfrm>
            <a:off x="5692748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BC27FAC-F14E-4027-B617-0C78F2554696}"/>
              </a:ext>
            </a:extLst>
          </p:cNvPr>
          <p:cNvSpPr txBox="1"/>
          <p:nvPr/>
        </p:nvSpPr>
        <p:spPr>
          <a:xfrm>
            <a:off x="5951864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857515-42BF-4F6A-A6FE-A1DA51D45824}"/>
              </a:ext>
            </a:extLst>
          </p:cNvPr>
          <p:cNvSpPr/>
          <p:nvPr/>
        </p:nvSpPr>
        <p:spPr>
          <a:xfrm>
            <a:off x="6218730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07E20D-DB76-4F3D-913C-DB47B261AFED}"/>
                  </a:ext>
                </a:extLst>
              </p:cNvPr>
              <p:cNvSpPr txBox="1"/>
              <p:nvPr/>
            </p:nvSpPr>
            <p:spPr>
              <a:xfrm>
                <a:off x="6610445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A07E20D-DB76-4F3D-913C-DB47B261A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445" y="1833253"/>
                <a:ext cx="259686" cy="276999"/>
              </a:xfrm>
              <a:prstGeom prst="rect">
                <a:avLst/>
              </a:prstGeom>
              <a:blipFill>
                <a:blip r:embed="rId6"/>
                <a:stretch>
                  <a:fillRect l="-11628" r="-13953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562C66-D8B2-429C-A6CE-47C6DA9ED95E}"/>
                  </a:ext>
                </a:extLst>
              </p:cNvPr>
              <p:cNvSpPr txBox="1"/>
              <p:nvPr/>
            </p:nvSpPr>
            <p:spPr>
              <a:xfrm>
                <a:off x="6419630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562C66-D8B2-429C-A6CE-47C6DA9ED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30" y="2098168"/>
                <a:ext cx="259686" cy="276999"/>
              </a:xfrm>
              <a:prstGeom prst="rect">
                <a:avLst/>
              </a:prstGeom>
              <a:blipFill>
                <a:blip r:embed="rId7"/>
                <a:stretch>
                  <a:fillRect l="-11628" r="-13953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90B9877-A42F-4047-AE31-AB9AB9C9AAF8}"/>
              </a:ext>
            </a:extLst>
          </p:cNvPr>
          <p:cNvCxnSpPr>
            <a:cxnSpLocks/>
          </p:cNvCxnSpPr>
          <p:nvPr/>
        </p:nvCxnSpPr>
        <p:spPr>
          <a:xfrm>
            <a:off x="6734641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CCBEABE-49D8-492D-9DA5-B822909A1265}"/>
              </a:ext>
            </a:extLst>
          </p:cNvPr>
          <p:cNvCxnSpPr>
            <a:cxnSpLocks/>
          </p:cNvCxnSpPr>
          <p:nvPr/>
        </p:nvCxnSpPr>
        <p:spPr>
          <a:xfrm flipH="1">
            <a:off x="6534180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BDEEF35-0546-4323-A6B4-927BC93D5F6F}"/>
              </a:ext>
            </a:extLst>
          </p:cNvPr>
          <p:cNvCxnSpPr>
            <a:cxnSpLocks/>
          </p:cNvCxnSpPr>
          <p:nvPr/>
        </p:nvCxnSpPr>
        <p:spPr>
          <a:xfrm flipH="1">
            <a:off x="6349011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AB3B550-A3F1-4A39-8E53-412C403F7F06}"/>
              </a:ext>
            </a:extLst>
          </p:cNvPr>
          <p:cNvCxnSpPr>
            <a:cxnSpLocks/>
          </p:cNvCxnSpPr>
          <p:nvPr/>
        </p:nvCxnSpPr>
        <p:spPr>
          <a:xfrm>
            <a:off x="6543706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60A6A759-0E30-4F0A-94A8-61C136C4415A}"/>
              </a:ext>
            </a:extLst>
          </p:cNvPr>
          <p:cNvSpPr txBox="1"/>
          <p:nvPr/>
        </p:nvSpPr>
        <p:spPr>
          <a:xfrm>
            <a:off x="6218731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23FD19A-E752-4B5C-839F-1AA594D099D2}"/>
              </a:ext>
            </a:extLst>
          </p:cNvPr>
          <p:cNvSpPr txBox="1"/>
          <p:nvPr/>
        </p:nvSpPr>
        <p:spPr>
          <a:xfrm>
            <a:off x="6614211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408609-C7D2-41EC-83BA-17EE061D1E99}"/>
              </a:ext>
            </a:extLst>
          </p:cNvPr>
          <p:cNvSpPr txBox="1"/>
          <p:nvPr/>
        </p:nvSpPr>
        <p:spPr>
          <a:xfrm>
            <a:off x="6873327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3CBB34C-4E26-4AB8-9FB4-64C421BB4B90}"/>
              </a:ext>
            </a:extLst>
          </p:cNvPr>
          <p:cNvSpPr/>
          <p:nvPr/>
        </p:nvSpPr>
        <p:spPr>
          <a:xfrm>
            <a:off x="7135883" y="1833253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90680DE-23D1-4A53-91CA-C07477E17D99}"/>
                  </a:ext>
                </a:extLst>
              </p:cNvPr>
              <p:cNvSpPr txBox="1"/>
              <p:nvPr/>
            </p:nvSpPr>
            <p:spPr>
              <a:xfrm>
                <a:off x="7527598" y="1833253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90680DE-23D1-4A53-91CA-C07477E17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598" y="1833253"/>
                <a:ext cx="259686" cy="276999"/>
              </a:xfrm>
              <a:prstGeom prst="rect">
                <a:avLst/>
              </a:prstGeom>
              <a:blipFill>
                <a:blip r:embed="rId8"/>
                <a:stretch>
                  <a:fillRect l="-11905" r="-16667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BCA853A-F856-4058-A5FE-B231B8F026AD}"/>
                  </a:ext>
                </a:extLst>
              </p:cNvPr>
              <p:cNvSpPr txBox="1"/>
              <p:nvPr/>
            </p:nvSpPr>
            <p:spPr>
              <a:xfrm>
                <a:off x="7336783" y="2098168"/>
                <a:ext cx="2596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BCA853A-F856-4058-A5FE-B231B8F02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783" y="2098168"/>
                <a:ext cx="259686" cy="276999"/>
              </a:xfrm>
              <a:prstGeom prst="rect">
                <a:avLst/>
              </a:prstGeom>
              <a:blipFill>
                <a:blip r:embed="rId9"/>
                <a:stretch>
                  <a:fillRect l="-11905" r="-16667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1FD6D6-D3BD-41CC-8B04-7EEFD369D988}"/>
              </a:ext>
            </a:extLst>
          </p:cNvPr>
          <p:cNvCxnSpPr>
            <a:cxnSpLocks/>
          </p:cNvCxnSpPr>
          <p:nvPr/>
        </p:nvCxnSpPr>
        <p:spPr>
          <a:xfrm>
            <a:off x="7651794" y="2064257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6998188-46B6-474B-BCD0-A716E56053EA}"/>
              </a:ext>
            </a:extLst>
          </p:cNvPr>
          <p:cNvCxnSpPr>
            <a:cxnSpLocks/>
          </p:cNvCxnSpPr>
          <p:nvPr/>
        </p:nvCxnSpPr>
        <p:spPr>
          <a:xfrm flipH="1">
            <a:off x="7451333" y="2064257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03D03D4-CF52-4BC5-97DC-210FCA1D7276}"/>
              </a:ext>
            </a:extLst>
          </p:cNvPr>
          <p:cNvCxnSpPr>
            <a:cxnSpLocks/>
          </p:cNvCxnSpPr>
          <p:nvPr/>
        </p:nvCxnSpPr>
        <p:spPr>
          <a:xfrm flipH="1">
            <a:off x="7266164" y="232902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66E6A44-1019-4254-B3DA-67F8588D4AA0}"/>
              </a:ext>
            </a:extLst>
          </p:cNvPr>
          <p:cNvCxnSpPr>
            <a:cxnSpLocks/>
          </p:cNvCxnSpPr>
          <p:nvPr/>
        </p:nvCxnSpPr>
        <p:spPr>
          <a:xfrm>
            <a:off x="7460859" y="2327270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FC5E3A8-8072-4626-8910-8CBD1C32EFC9}"/>
              </a:ext>
            </a:extLst>
          </p:cNvPr>
          <p:cNvSpPr txBox="1"/>
          <p:nvPr/>
        </p:nvSpPr>
        <p:spPr>
          <a:xfrm>
            <a:off x="7135884" y="2432516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1942A72-D2DD-4D40-84D4-90F1B98B0066}"/>
              </a:ext>
            </a:extLst>
          </p:cNvPr>
          <p:cNvSpPr txBox="1"/>
          <p:nvPr/>
        </p:nvSpPr>
        <p:spPr>
          <a:xfrm>
            <a:off x="7531364" y="2432516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0D81B4E-4EBF-4821-933C-86903A20A5F3}"/>
              </a:ext>
            </a:extLst>
          </p:cNvPr>
          <p:cNvSpPr txBox="1"/>
          <p:nvPr/>
        </p:nvSpPr>
        <p:spPr>
          <a:xfrm>
            <a:off x="7790480" y="243251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88054AE-790B-486B-9FE4-4155A72C5505}"/>
              </a:ext>
            </a:extLst>
          </p:cNvPr>
          <p:cNvSpPr txBox="1"/>
          <p:nvPr/>
        </p:nvSpPr>
        <p:spPr>
          <a:xfrm>
            <a:off x="8059976" y="2106935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AD14E877-9E92-4EFE-9FC0-E5E9D0305ED4}"/>
              </a:ext>
            </a:extLst>
          </p:cNvPr>
          <p:cNvSpPr/>
          <p:nvPr/>
        </p:nvSpPr>
        <p:spPr>
          <a:xfrm>
            <a:off x="2858658" y="2106935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080E11F6-7455-4139-8AB9-A7E1374D4947}"/>
              </a:ext>
            </a:extLst>
          </p:cNvPr>
          <p:cNvSpPr/>
          <p:nvPr/>
        </p:nvSpPr>
        <p:spPr>
          <a:xfrm>
            <a:off x="4649577" y="2107392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1492B80-08E4-46A4-AE02-DDA7BC585548}"/>
              </a:ext>
            </a:extLst>
          </p:cNvPr>
          <p:cNvSpPr/>
          <p:nvPr/>
        </p:nvSpPr>
        <p:spPr>
          <a:xfrm>
            <a:off x="5310259" y="3721639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D33CA01-DC9E-43B1-8C4C-34655627A62B}"/>
                  </a:ext>
                </a:extLst>
              </p:cNvPr>
              <p:cNvSpPr txBox="1"/>
              <p:nvPr/>
            </p:nvSpPr>
            <p:spPr>
              <a:xfrm>
                <a:off x="5701974" y="3721639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D33CA01-DC9E-43B1-8C4C-34655627A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974" y="3721639"/>
                <a:ext cx="457754" cy="299313"/>
              </a:xfrm>
              <a:prstGeom prst="rect">
                <a:avLst/>
              </a:prstGeom>
              <a:blipFill>
                <a:blip r:embed="rId10"/>
                <a:stretch>
                  <a:fillRect l="-6667" r="-8000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1278D11-1341-46EF-BE67-EDC22387B378}"/>
                  </a:ext>
                </a:extLst>
              </p:cNvPr>
              <p:cNvSpPr txBox="1"/>
              <p:nvPr/>
            </p:nvSpPr>
            <p:spPr>
              <a:xfrm>
                <a:off x="5511159" y="3986554"/>
                <a:ext cx="52187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1278D11-1341-46EF-BE67-EDC22387B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59" y="3986554"/>
                <a:ext cx="521874" cy="299313"/>
              </a:xfrm>
              <a:prstGeom prst="rect">
                <a:avLst/>
              </a:prstGeom>
              <a:blipFill>
                <a:blip r:embed="rId11"/>
                <a:stretch>
                  <a:fillRect l="-5814" r="-5814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2907E74-171A-4602-9577-F144B29BBCD1}"/>
              </a:ext>
            </a:extLst>
          </p:cNvPr>
          <p:cNvCxnSpPr>
            <a:cxnSpLocks/>
          </p:cNvCxnSpPr>
          <p:nvPr/>
        </p:nvCxnSpPr>
        <p:spPr>
          <a:xfrm>
            <a:off x="5826170" y="3952643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368D1C2-82A0-4F06-95BB-586A328E542D}"/>
              </a:ext>
            </a:extLst>
          </p:cNvPr>
          <p:cNvCxnSpPr>
            <a:cxnSpLocks/>
          </p:cNvCxnSpPr>
          <p:nvPr/>
        </p:nvCxnSpPr>
        <p:spPr>
          <a:xfrm flipH="1">
            <a:off x="5625709" y="3952643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7E12B94-6C4E-49AA-BF39-2DC60C9DE802}"/>
              </a:ext>
            </a:extLst>
          </p:cNvPr>
          <p:cNvCxnSpPr>
            <a:cxnSpLocks/>
          </p:cNvCxnSpPr>
          <p:nvPr/>
        </p:nvCxnSpPr>
        <p:spPr>
          <a:xfrm flipH="1">
            <a:off x="5440540" y="421740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86AF2B1-0D1A-464B-AB63-BB5018E42E52}"/>
              </a:ext>
            </a:extLst>
          </p:cNvPr>
          <p:cNvCxnSpPr>
            <a:cxnSpLocks/>
          </p:cNvCxnSpPr>
          <p:nvPr/>
        </p:nvCxnSpPr>
        <p:spPr>
          <a:xfrm>
            <a:off x="5635235" y="421565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1224C093-6975-4D10-8C96-0D01E7C96620}"/>
              </a:ext>
            </a:extLst>
          </p:cNvPr>
          <p:cNvSpPr txBox="1"/>
          <p:nvPr/>
        </p:nvSpPr>
        <p:spPr>
          <a:xfrm>
            <a:off x="5310260" y="432090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D31C15E-DBD4-4433-824D-2C18BC8A114B}"/>
              </a:ext>
            </a:extLst>
          </p:cNvPr>
          <p:cNvSpPr txBox="1"/>
          <p:nvPr/>
        </p:nvSpPr>
        <p:spPr>
          <a:xfrm>
            <a:off x="5705740" y="432090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AFF0B50-8302-45C4-93E5-107BF7CD1E11}"/>
              </a:ext>
            </a:extLst>
          </p:cNvPr>
          <p:cNvSpPr txBox="1"/>
          <p:nvPr/>
        </p:nvSpPr>
        <p:spPr>
          <a:xfrm>
            <a:off x="5964856" y="4320902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76F372B-2A9F-4CE6-9B95-42187EDB6123}"/>
              </a:ext>
            </a:extLst>
          </p:cNvPr>
          <p:cNvSpPr/>
          <p:nvPr/>
        </p:nvSpPr>
        <p:spPr>
          <a:xfrm>
            <a:off x="6221212" y="3721639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6F4B87A-4719-4FE0-A802-BE8F394E10E6}"/>
                  </a:ext>
                </a:extLst>
              </p:cNvPr>
              <p:cNvSpPr txBox="1"/>
              <p:nvPr/>
            </p:nvSpPr>
            <p:spPr>
              <a:xfrm>
                <a:off x="6612927" y="3721639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6F4B87A-4719-4FE0-A802-BE8F394E1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927" y="3721639"/>
                <a:ext cx="457754" cy="299313"/>
              </a:xfrm>
              <a:prstGeom prst="rect">
                <a:avLst/>
              </a:prstGeom>
              <a:blipFill>
                <a:blip r:embed="rId12"/>
                <a:stretch>
                  <a:fillRect l="-6667" r="-8000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559CC9D-3793-40CC-8208-57B70E67D017}"/>
                  </a:ext>
                </a:extLst>
              </p:cNvPr>
              <p:cNvSpPr txBox="1"/>
              <p:nvPr/>
            </p:nvSpPr>
            <p:spPr>
              <a:xfrm>
                <a:off x="6422112" y="3986554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4559CC9D-3793-40CC-8208-57B70E67D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12" y="3986554"/>
                <a:ext cx="457754" cy="299313"/>
              </a:xfrm>
              <a:prstGeom prst="rect">
                <a:avLst/>
              </a:prstGeom>
              <a:blipFill>
                <a:blip r:embed="rId13"/>
                <a:stretch>
                  <a:fillRect l="-6579" r="-657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A01DBDE-6B39-469E-B698-D27F50156CD2}"/>
              </a:ext>
            </a:extLst>
          </p:cNvPr>
          <p:cNvCxnSpPr>
            <a:cxnSpLocks/>
          </p:cNvCxnSpPr>
          <p:nvPr/>
        </p:nvCxnSpPr>
        <p:spPr>
          <a:xfrm>
            <a:off x="6737123" y="3952643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DA1F898-04C1-4CD4-80DB-731A4E9EA637}"/>
              </a:ext>
            </a:extLst>
          </p:cNvPr>
          <p:cNvCxnSpPr>
            <a:cxnSpLocks/>
          </p:cNvCxnSpPr>
          <p:nvPr/>
        </p:nvCxnSpPr>
        <p:spPr>
          <a:xfrm flipH="1">
            <a:off x="6536662" y="3952643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E519BBD-6B10-4C8B-A2D3-57882D312635}"/>
              </a:ext>
            </a:extLst>
          </p:cNvPr>
          <p:cNvCxnSpPr>
            <a:cxnSpLocks/>
          </p:cNvCxnSpPr>
          <p:nvPr/>
        </p:nvCxnSpPr>
        <p:spPr>
          <a:xfrm flipH="1">
            <a:off x="6351493" y="421740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E8320A7-67EA-43F7-8CA6-ACBC4F78C6EB}"/>
              </a:ext>
            </a:extLst>
          </p:cNvPr>
          <p:cNvCxnSpPr>
            <a:cxnSpLocks/>
          </p:cNvCxnSpPr>
          <p:nvPr/>
        </p:nvCxnSpPr>
        <p:spPr>
          <a:xfrm>
            <a:off x="6546188" y="421565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B5EA688B-8865-483B-9DB7-30FA2F4DA073}"/>
              </a:ext>
            </a:extLst>
          </p:cNvPr>
          <p:cNvSpPr txBox="1"/>
          <p:nvPr/>
        </p:nvSpPr>
        <p:spPr>
          <a:xfrm>
            <a:off x="6221213" y="432090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936BDE7-A360-4CAA-9622-87117ABD50A9}"/>
              </a:ext>
            </a:extLst>
          </p:cNvPr>
          <p:cNvSpPr txBox="1"/>
          <p:nvPr/>
        </p:nvSpPr>
        <p:spPr>
          <a:xfrm>
            <a:off x="6616693" y="432090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DF3C93E-1622-4EE6-9225-5CA5BADC8CCB}"/>
              </a:ext>
            </a:extLst>
          </p:cNvPr>
          <p:cNvSpPr txBox="1"/>
          <p:nvPr/>
        </p:nvSpPr>
        <p:spPr>
          <a:xfrm>
            <a:off x="6875809" y="4320902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F579A3-0977-4B84-B819-E653DC398468}"/>
              </a:ext>
            </a:extLst>
          </p:cNvPr>
          <p:cNvSpPr/>
          <p:nvPr/>
        </p:nvSpPr>
        <p:spPr>
          <a:xfrm>
            <a:off x="7138365" y="3721639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AFC219B-DBB4-423C-AFF1-767C72C2C9B9}"/>
                  </a:ext>
                </a:extLst>
              </p:cNvPr>
              <p:cNvSpPr txBox="1"/>
              <p:nvPr/>
            </p:nvSpPr>
            <p:spPr>
              <a:xfrm>
                <a:off x="7530080" y="3721639"/>
                <a:ext cx="52187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AFC219B-DBB4-423C-AFF1-767C72C2C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080" y="3721639"/>
                <a:ext cx="521874" cy="299313"/>
              </a:xfrm>
              <a:prstGeom prst="rect">
                <a:avLst/>
              </a:prstGeom>
              <a:blipFill>
                <a:blip r:embed="rId14"/>
                <a:stretch>
                  <a:fillRect l="-5814" r="-5814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08E47FD-260A-4A5A-A90D-BFB16ED6B17E}"/>
                  </a:ext>
                </a:extLst>
              </p:cNvPr>
              <p:cNvSpPr txBox="1"/>
              <p:nvPr/>
            </p:nvSpPr>
            <p:spPr>
              <a:xfrm>
                <a:off x="7339265" y="3986554"/>
                <a:ext cx="592406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08E47FD-260A-4A5A-A90D-BFB16ED6B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265" y="3986554"/>
                <a:ext cx="592406" cy="299313"/>
              </a:xfrm>
              <a:prstGeom prst="rect">
                <a:avLst/>
              </a:prstGeom>
              <a:blipFill>
                <a:blip r:embed="rId15"/>
                <a:stretch>
                  <a:fillRect l="-5155" r="-6186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E7B8048-E675-4221-8B75-F89D29BA9A90}"/>
              </a:ext>
            </a:extLst>
          </p:cNvPr>
          <p:cNvCxnSpPr>
            <a:cxnSpLocks/>
          </p:cNvCxnSpPr>
          <p:nvPr/>
        </p:nvCxnSpPr>
        <p:spPr>
          <a:xfrm>
            <a:off x="7654276" y="3952643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650C39EF-82D3-4170-9A85-D9681309B3D5}"/>
              </a:ext>
            </a:extLst>
          </p:cNvPr>
          <p:cNvCxnSpPr>
            <a:cxnSpLocks/>
          </p:cNvCxnSpPr>
          <p:nvPr/>
        </p:nvCxnSpPr>
        <p:spPr>
          <a:xfrm flipH="1">
            <a:off x="7453815" y="3952643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9C1A2D3-E939-4CF5-89EE-982220FA6917}"/>
              </a:ext>
            </a:extLst>
          </p:cNvPr>
          <p:cNvCxnSpPr>
            <a:cxnSpLocks/>
          </p:cNvCxnSpPr>
          <p:nvPr/>
        </p:nvCxnSpPr>
        <p:spPr>
          <a:xfrm flipH="1">
            <a:off x="7268646" y="421740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EE08B2E-792F-463F-BE45-4DE7F88104EC}"/>
              </a:ext>
            </a:extLst>
          </p:cNvPr>
          <p:cNvCxnSpPr>
            <a:cxnSpLocks/>
          </p:cNvCxnSpPr>
          <p:nvPr/>
        </p:nvCxnSpPr>
        <p:spPr>
          <a:xfrm>
            <a:off x="7463341" y="421565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DC8274ED-AC77-4CD8-9465-F58501F52921}"/>
              </a:ext>
            </a:extLst>
          </p:cNvPr>
          <p:cNvSpPr txBox="1"/>
          <p:nvPr/>
        </p:nvSpPr>
        <p:spPr>
          <a:xfrm>
            <a:off x="7138366" y="4320902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D291BA1-162F-4F16-96F6-412791CD984B}"/>
              </a:ext>
            </a:extLst>
          </p:cNvPr>
          <p:cNvSpPr txBox="1"/>
          <p:nvPr/>
        </p:nvSpPr>
        <p:spPr>
          <a:xfrm>
            <a:off x="7533846" y="432090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D236BF1-FE25-4081-B6DB-9AF430515A12}"/>
              </a:ext>
            </a:extLst>
          </p:cNvPr>
          <p:cNvSpPr txBox="1"/>
          <p:nvPr/>
        </p:nvSpPr>
        <p:spPr>
          <a:xfrm>
            <a:off x="7792962" y="432090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A9C79CE-4719-48F3-B1B8-5916D1BC73B3}"/>
              </a:ext>
            </a:extLst>
          </p:cNvPr>
          <p:cNvSpPr/>
          <p:nvPr/>
        </p:nvSpPr>
        <p:spPr>
          <a:xfrm>
            <a:off x="5310231" y="4546815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4A0C4BC-E044-4382-9F9E-5BC060027620}"/>
                  </a:ext>
                </a:extLst>
              </p:cNvPr>
              <p:cNvSpPr txBox="1"/>
              <p:nvPr/>
            </p:nvSpPr>
            <p:spPr>
              <a:xfrm>
                <a:off x="5701946" y="4546815"/>
                <a:ext cx="592406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04A0C4BC-E044-4382-9F9E-5BC060027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946" y="4546815"/>
                <a:ext cx="592406" cy="299313"/>
              </a:xfrm>
              <a:prstGeom prst="rect">
                <a:avLst/>
              </a:prstGeom>
              <a:blipFill>
                <a:blip r:embed="rId16"/>
                <a:stretch>
                  <a:fillRect l="-5102" r="-5102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7E3117C-553A-4D71-8087-086A85473453}"/>
                  </a:ext>
                </a:extLst>
              </p:cNvPr>
              <p:cNvSpPr txBox="1"/>
              <p:nvPr/>
            </p:nvSpPr>
            <p:spPr>
              <a:xfrm>
                <a:off x="5511131" y="4811730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D7E3117C-553A-4D71-8087-086A85473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131" y="4811730"/>
                <a:ext cx="457754" cy="299313"/>
              </a:xfrm>
              <a:prstGeom prst="rect">
                <a:avLst/>
              </a:prstGeom>
              <a:blipFill>
                <a:blip r:embed="rId17"/>
                <a:stretch>
                  <a:fillRect l="-6667" r="-8000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3302D1E-D882-4C70-86B1-08BF6E76850A}"/>
              </a:ext>
            </a:extLst>
          </p:cNvPr>
          <p:cNvCxnSpPr>
            <a:cxnSpLocks/>
          </p:cNvCxnSpPr>
          <p:nvPr/>
        </p:nvCxnSpPr>
        <p:spPr>
          <a:xfrm>
            <a:off x="5826142" y="4777819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61B4168-38CD-4F98-A979-D8A399611D9B}"/>
              </a:ext>
            </a:extLst>
          </p:cNvPr>
          <p:cNvCxnSpPr>
            <a:cxnSpLocks/>
          </p:cNvCxnSpPr>
          <p:nvPr/>
        </p:nvCxnSpPr>
        <p:spPr>
          <a:xfrm flipH="1">
            <a:off x="5625681" y="4777819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78C102A-2A73-4A1A-B99B-A47E04C6EE78}"/>
              </a:ext>
            </a:extLst>
          </p:cNvPr>
          <p:cNvCxnSpPr>
            <a:cxnSpLocks/>
          </p:cNvCxnSpPr>
          <p:nvPr/>
        </p:nvCxnSpPr>
        <p:spPr>
          <a:xfrm flipH="1">
            <a:off x="5440512" y="504258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931EDFB-4DC6-4959-A802-887EDD91A894}"/>
              </a:ext>
            </a:extLst>
          </p:cNvPr>
          <p:cNvCxnSpPr>
            <a:cxnSpLocks/>
          </p:cNvCxnSpPr>
          <p:nvPr/>
        </p:nvCxnSpPr>
        <p:spPr>
          <a:xfrm>
            <a:off x="5635207" y="504083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3FA54C0E-6E9D-4921-B890-7C969935D3B6}"/>
              </a:ext>
            </a:extLst>
          </p:cNvPr>
          <p:cNvSpPr txBox="1"/>
          <p:nvPr/>
        </p:nvSpPr>
        <p:spPr>
          <a:xfrm>
            <a:off x="5310232" y="514607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77FB5AB-43FC-4009-B764-2C7B53524AFC}"/>
              </a:ext>
            </a:extLst>
          </p:cNvPr>
          <p:cNvSpPr txBox="1"/>
          <p:nvPr/>
        </p:nvSpPr>
        <p:spPr>
          <a:xfrm>
            <a:off x="5705712" y="514607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B4A8050-72FC-4DCA-B703-DDDF562BF093}"/>
              </a:ext>
            </a:extLst>
          </p:cNvPr>
          <p:cNvSpPr txBox="1"/>
          <p:nvPr/>
        </p:nvSpPr>
        <p:spPr>
          <a:xfrm>
            <a:off x="5964828" y="5146078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212C62F-6E50-47C6-BB10-BCC05F581C2C}"/>
              </a:ext>
            </a:extLst>
          </p:cNvPr>
          <p:cNvSpPr/>
          <p:nvPr/>
        </p:nvSpPr>
        <p:spPr>
          <a:xfrm>
            <a:off x="6221184" y="4546815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B0C9D4A-FE8A-46A0-AD7E-5E095B57F0BC}"/>
                  </a:ext>
                </a:extLst>
              </p:cNvPr>
              <p:cNvSpPr txBox="1"/>
              <p:nvPr/>
            </p:nvSpPr>
            <p:spPr>
              <a:xfrm>
                <a:off x="6612899" y="4546815"/>
                <a:ext cx="52187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FB0C9D4A-FE8A-46A0-AD7E-5E095B57F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899" y="4546815"/>
                <a:ext cx="521874" cy="299313"/>
              </a:xfrm>
              <a:prstGeom prst="rect">
                <a:avLst/>
              </a:prstGeom>
              <a:blipFill>
                <a:blip r:embed="rId18"/>
                <a:stretch>
                  <a:fillRect l="-5882" r="-7059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D0626A5-3388-4FCE-9FEF-93C2E8141C67}"/>
                  </a:ext>
                </a:extLst>
              </p:cNvPr>
              <p:cNvSpPr txBox="1"/>
              <p:nvPr/>
            </p:nvSpPr>
            <p:spPr>
              <a:xfrm>
                <a:off x="6422084" y="4811730"/>
                <a:ext cx="52187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𝑛𝑙𝑗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D0626A5-3388-4FCE-9FEF-93C2E814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084" y="4811730"/>
                <a:ext cx="521874" cy="299313"/>
              </a:xfrm>
              <a:prstGeom prst="rect">
                <a:avLst/>
              </a:prstGeom>
              <a:blipFill>
                <a:blip r:embed="rId19"/>
                <a:stretch>
                  <a:fillRect l="-5814" r="-5814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2A4DA16D-3995-400B-A7C6-248904CB72B6}"/>
              </a:ext>
            </a:extLst>
          </p:cNvPr>
          <p:cNvCxnSpPr>
            <a:cxnSpLocks/>
          </p:cNvCxnSpPr>
          <p:nvPr/>
        </p:nvCxnSpPr>
        <p:spPr>
          <a:xfrm>
            <a:off x="6737095" y="4777819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D1901A4-5009-43F3-BE12-1984D9BA1857}"/>
              </a:ext>
            </a:extLst>
          </p:cNvPr>
          <p:cNvCxnSpPr>
            <a:cxnSpLocks/>
          </p:cNvCxnSpPr>
          <p:nvPr/>
        </p:nvCxnSpPr>
        <p:spPr>
          <a:xfrm flipH="1">
            <a:off x="6536634" y="4777819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CB102A6-392B-4A65-BF3F-8E5D4EC664FE}"/>
              </a:ext>
            </a:extLst>
          </p:cNvPr>
          <p:cNvCxnSpPr>
            <a:cxnSpLocks/>
          </p:cNvCxnSpPr>
          <p:nvPr/>
        </p:nvCxnSpPr>
        <p:spPr>
          <a:xfrm flipH="1">
            <a:off x="6351465" y="504258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580E275-6999-4DEA-A8C5-1419C8410897}"/>
              </a:ext>
            </a:extLst>
          </p:cNvPr>
          <p:cNvCxnSpPr>
            <a:cxnSpLocks/>
          </p:cNvCxnSpPr>
          <p:nvPr/>
        </p:nvCxnSpPr>
        <p:spPr>
          <a:xfrm>
            <a:off x="6546160" y="504083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75882E7-B8B8-49E3-B532-2E9BF86BB346}"/>
              </a:ext>
            </a:extLst>
          </p:cNvPr>
          <p:cNvSpPr txBox="1"/>
          <p:nvPr/>
        </p:nvSpPr>
        <p:spPr>
          <a:xfrm>
            <a:off x="6221185" y="514607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15BD19-BA01-47D8-B8C4-BF7EB254A6BD}"/>
              </a:ext>
            </a:extLst>
          </p:cNvPr>
          <p:cNvSpPr txBox="1"/>
          <p:nvPr/>
        </p:nvSpPr>
        <p:spPr>
          <a:xfrm>
            <a:off x="6616665" y="514607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A1AA336-1460-41C2-91A5-BC01B2D53AC1}"/>
              </a:ext>
            </a:extLst>
          </p:cNvPr>
          <p:cNvSpPr txBox="1"/>
          <p:nvPr/>
        </p:nvSpPr>
        <p:spPr>
          <a:xfrm>
            <a:off x="6875781" y="5146078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E22DC89-59C4-4D57-9ADD-256F5095AC1E}"/>
              </a:ext>
            </a:extLst>
          </p:cNvPr>
          <p:cNvSpPr/>
          <p:nvPr/>
        </p:nvSpPr>
        <p:spPr>
          <a:xfrm>
            <a:off x="7138337" y="4546815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7FDFA52-1949-4D13-8A59-FAE6BF9EC7E6}"/>
                  </a:ext>
                </a:extLst>
              </p:cNvPr>
              <p:cNvSpPr txBox="1"/>
              <p:nvPr/>
            </p:nvSpPr>
            <p:spPr>
              <a:xfrm>
                <a:off x="7530052" y="4546815"/>
                <a:ext cx="592405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A7FDFA52-1949-4D13-8A59-FAE6BF9EC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052" y="4546815"/>
                <a:ext cx="592405" cy="299313"/>
              </a:xfrm>
              <a:prstGeom prst="rect">
                <a:avLst/>
              </a:prstGeom>
              <a:blipFill>
                <a:blip r:embed="rId20"/>
                <a:stretch>
                  <a:fillRect l="-5155" r="-6186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FCD2E8A-4AFF-4EDE-A89B-AD96AC6715FA}"/>
                  </a:ext>
                </a:extLst>
              </p:cNvPr>
              <p:cNvSpPr txBox="1"/>
              <p:nvPr/>
            </p:nvSpPr>
            <p:spPr>
              <a:xfrm>
                <a:off x="7339237" y="4811730"/>
                <a:ext cx="592405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FCD2E8A-4AFF-4EDE-A89B-AD96AC671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237" y="4811730"/>
                <a:ext cx="592405" cy="299313"/>
              </a:xfrm>
              <a:prstGeom prst="rect">
                <a:avLst/>
              </a:prstGeom>
              <a:blipFill>
                <a:blip r:embed="rId21"/>
                <a:stretch>
                  <a:fillRect l="-5155" r="-6186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DD438D8-939E-4379-AAE6-E3CD71A0288D}"/>
              </a:ext>
            </a:extLst>
          </p:cNvPr>
          <p:cNvCxnSpPr>
            <a:cxnSpLocks/>
          </p:cNvCxnSpPr>
          <p:nvPr/>
        </p:nvCxnSpPr>
        <p:spPr>
          <a:xfrm>
            <a:off x="7654248" y="4777819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464A4C42-D931-42CB-B14B-F707097987AA}"/>
              </a:ext>
            </a:extLst>
          </p:cNvPr>
          <p:cNvCxnSpPr>
            <a:cxnSpLocks/>
          </p:cNvCxnSpPr>
          <p:nvPr/>
        </p:nvCxnSpPr>
        <p:spPr>
          <a:xfrm flipH="1">
            <a:off x="7453787" y="4777819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64401052-18A5-4135-BF0B-C0A0E0D2B7BB}"/>
              </a:ext>
            </a:extLst>
          </p:cNvPr>
          <p:cNvCxnSpPr>
            <a:cxnSpLocks/>
          </p:cNvCxnSpPr>
          <p:nvPr/>
        </p:nvCxnSpPr>
        <p:spPr>
          <a:xfrm flipH="1">
            <a:off x="7268618" y="504258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FB598E8-77B6-4536-A51D-9AA83AE57BD5}"/>
              </a:ext>
            </a:extLst>
          </p:cNvPr>
          <p:cNvCxnSpPr>
            <a:cxnSpLocks/>
          </p:cNvCxnSpPr>
          <p:nvPr/>
        </p:nvCxnSpPr>
        <p:spPr>
          <a:xfrm>
            <a:off x="7463313" y="5040832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9D22E3F2-BA7A-4889-A956-ACED2DC2A3B2}"/>
              </a:ext>
            </a:extLst>
          </p:cNvPr>
          <p:cNvSpPr txBox="1"/>
          <p:nvPr/>
        </p:nvSpPr>
        <p:spPr>
          <a:xfrm>
            <a:off x="7138338" y="5146078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8A311AA-4FC5-4D23-A35D-D2D2D9D4872C}"/>
              </a:ext>
            </a:extLst>
          </p:cNvPr>
          <p:cNvSpPr txBox="1"/>
          <p:nvPr/>
        </p:nvSpPr>
        <p:spPr>
          <a:xfrm>
            <a:off x="7533818" y="5146078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B6BECF8-3214-49DF-8B54-6B0ABD2594F6}"/>
              </a:ext>
            </a:extLst>
          </p:cNvPr>
          <p:cNvSpPr txBox="1"/>
          <p:nvPr/>
        </p:nvSpPr>
        <p:spPr>
          <a:xfrm>
            <a:off x="7792934" y="5146078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72C25F8-3AE8-4DA0-B82A-7E038CF877C0}"/>
              </a:ext>
            </a:extLst>
          </p:cNvPr>
          <p:cNvSpPr txBox="1"/>
          <p:nvPr/>
        </p:nvSpPr>
        <p:spPr>
          <a:xfrm>
            <a:off x="8054544" y="4015015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E3739E9-F3E9-4084-B0A6-00798B121AA1}"/>
              </a:ext>
            </a:extLst>
          </p:cNvPr>
          <p:cNvSpPr txBox="1"/>
          <p:nvPr/>
        </p:nvSpPr>
        <p:spPr>
          <a:xfrm>
            <a:off x="8059976" y="481173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7040AC9-85B5-4C05-A74E-95FD9DA50BC9}"/>
              </a:ext>
            </a:extLst>
          </p:cNvPr>
          <p:cNvSpPr txBox="1"/>
          <p:nvPr/>
        </p:nvSpPr>
        <p:spPr>
          <a:xfrm>
            <a:off x="5620484" y="5367354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2CE905C5-9847-46E6-BA30-F2C7AFD1A5AA}"/>
              </a:ext>
            </a:extLst>
          </p:cNvPr>
          <p:cNvSpPr txBox="1"/>
          <p:nvPr/>
        </p:nvSpPr>
        <p:spPr>
          <a:xfrm>
            <a:off x="6559904" y="5372533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84B2960-58B0-47E7-88B0-59E67CD7A228}"/>
              </a:ext>
            </a:extLst>
          </p:cNvPr>
          <p:cNvSpPr txBox="1"/>
          <p:nvPr/>
        </p:nvSpPr>
        <p:spPr>
          <a:xfrm>
            <a:off x="7429532" y="5373795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…</a:t>
            </a:r>
          </a:p>
        </p:txBody>
      </p:sp>
      <p:sp>
        <p:nvSpPr>
          <p:cNvPr id="148" name="Arrow: Right 147">
            <a:extLst>
              <a:ext uri="{FF2B5EF4-FFF2-40B4-BE49-F238E27FC236}">
                <a16:creationId xmlns:a16="http://schemas.microsoft.com/office/drawing/2014/main" id="{E7ED4E4E-BB0A-4BD9-8C25-2D1B1E435009}"/>
              </a:ext>
            </a:extLst>
          </p:cNvPr>
          <p:cNvSpPr/>
          <p:nvPr/>
        </p:nvSpPr>
        <p:spPr>
          <a:xfrm rot="5400000">
            <a:off x="6476758" y="3078867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0933EA6-1C02-4E74-9686-A9D372474174}"/>
              </a:ext>
            </a:extLst>
          </p:cNvPr>
          <p:cNvSpPr txBox="1"/>
          <p:nvPr/>
        </p:nvSpPr>
        <p:spPr>
          <a:xfrm>
            <a:off x="1416865" y="145905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SQL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93D5C3D-0B8E-4B0F-B3FF-61A1FB157818}"/>
              </a:ext>
            </a:extLst>
          </p:cNvPr>
          <p:cNvSpPr txBox="1"/>
          <p:nvPr/>
        </p:nvSpPr>
        <p:spPr>
          <a:xfrm>
            <a:off x="3287262" y="1460215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Logical Plan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2DAF21B-09A2-40FE-94F0-586717C675C8}"/>
              </a:ext>
            </a:extLst>
          </p:cNvPr>
          <p:cNvSpPr txBox="1"/>
          <p:nvPr/>
        </p:nvSpPr>
        <p:spPr>
          <a:xfrm>
            <a:off x="5672356" y="1453474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Eq. Logical Plans</a:t>
            </a:r>
          </a:p>
        </p:txBody>
      </p:sp>
      <p:sp>
        <p:nvSpPr>
          <p:cNvPr id="154" name="Arrow: Right 153">
            <a:extLst>
              <a:ext uri="{FF2B5EF4-FFF2-40B4-BE49-F238E27FC236}">
                <a16:creationId xmlns:a16="http://schemas.microsoft.com/office/drawing/2014/main" id="{147B0F37-68B9-4627-BC23-EB9ECEF44475}"/>
              </a:ext>
            </a:extLst>
          </p:cNvPr>
          <p:cNvSpPr/>
          <p:nvPr/>
        </p:nvSpPr>
        <p:spPr>
          <a:xfrm rot="5400000">
            <a:off x="5568259" y="3082067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Arrow: Right 154">
            <a:extLst>
              <a:ext uri="{FF2B5EF4-FFF2-40B4-BE49-F238E27FC236}">
                <a16:creationId xmlns:a16="http://schemas.microsoft.com/office/drawing/2014/main" id="{4AA9CE75-5359-472D-9893-878405813813}"/>
              </a:ext>
            </a:extLst>
          </p:cNvPr>
          <p:cNvSpPr/>
          <p:nvPr/>
        </p:nvSpPr>
        <p:spPr>
          <a:xfrm rot="5400000">
            <a:off x="7415442" y="3074858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Left Brace 155">
            <a:extLst>
              <a:ext uri="{FF2B5EF4-FFF2-40B4-BE49-F238E27FC236}">
                <a16:creationId xmlns:a16="http://schemas.microsoft.com/office/drawing/2014/main" id="{8F9DB6FB-A44A-4457-8E8A-906947853DA7}"/>
              </a:ext>
            </a:extLst>
          </p:cNvPr>
          <p:cNvSpPr/>
          <p:nvPr/>
        </p:nvSpPr>
        <p:spPr>
          <a:xfrm>
            <a:off x="4427548" y="3721638"/>
            <a:ext cx="479825" cy="19073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A0F0B20-1055-4C16-B5E8-352BF6DC8EF9}"/>
              </a:ext>
            </a:extLst>
          </p:cNvPr>
          <p:cNvSpPr/>
          <p:nvPr/>
        </p:nvSpPr>
        <p:spPr>
          <a:xfrm>
            <a:off x="3272610" y="4227359"/>
            <a:ext cx="916207" cy="825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741F5A8-D196-4013-BCA3-64ACB82257E6}"/>
                  </a:ext>
                </a:extLst>
              </p:cNvPr>
              <p:cNvSpPr txBox="1"/>
              <p:nvPr/>
            </p:nvSpPr>
            <p:spPr>
              <a:xfrm>
                <a:off x="3664325" y="4227359"/>
                <a:ext cx="592406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741F5A8-D196-4013-BCA3-64ACB8225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25" y="4227359"/>
                <a:ext cx="592406" cy="299313"/>
              </a:xfrm>
              <a:prstGeom prst="rect">
                <a:avLst/>
              </a:prstGeom>
              <a:blipFill>
                <a:blip r:embed="rId22"/>
                <a:stretch>
                  <a:fillRect l="-5155" r="-6186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27EB520-9E91-4C4B-ABB6-C37001A260D7}"/>
                  </a:ext>
                </a:extLst>
              </p:cNvPr>
              <p:cNvSpPr txBox="1"/>
              <p:nvPr/>
            </p:nvSpPr>
            <p:spPr>
              <a:xfrm>
                <a:off x="3473510" y="4492274"/>
                <a:ext cx="45775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C27EB520-9E91-4C4B-ABB6-C37001A26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510" y="4492274"/>
                <a:ext cx="457754" cy="299313"/>
              </a:xfrm>
              <a:prstGeom prst="rect">
                <a:avLst/>
              </a:prstGeom>
              <a:blipFill>
                <a:blip r:embed="rId23"/>
                <a:stretch>
                  <a:fillRect l="-6667" r="-8000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FBA7091A-878F-4B7D-AC90-A776BAD2F937}"/>
              </a:ext>
            </a:extLst>
          </p:cNvPr>
          <p:cNvCxnSpPr>
            <a:cxnSpLocks/>
          </p:cNvCxnSpPr>
          <p:nvPr/>
        </p:nvCxnSpPr>
        <p:spPr>
          <a:xfrm>
            <a:off x="3788521" y="4458363"/>
            <a:ext cx="266072" cy="3877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48BFBB5B-6DD8-4958-8092-ECF76FB850B8}"/>
              </a:ext>
            </a:extLst>
          </p:cNvPr>
          <p:cNvCxnSpPr>
            <a:cxnSpLocks/>
          </p:cNvCxnSpPr>
          <p:nvPr/>
        </p:nvCxnSpPr>
        <p:spPr>
          <a:xfrm flipH="1">
            <a:off x="3588060" y="4458363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F3BB365-2398-427F-96A5-F7273B628DF1}"/>
              </a:ext>
            </a:extLst>
          </p:cNvPr>
          <p:cNvCxnSpPr>
            <a:cxnSpLocks/>
          </p:cNvCxnSpPr>
          <p:nvPr/>
        </p:nvCxnSpPr>
        <p:spPr>
          <a:xfrm flipH="1">
            <a:off x="3402891" y="472312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23A1D1F9-C7BD-499A-BD07-D45FFB3595A1}"/>
              </a:ext>
            </a:extLst>
          </p:cNvPr>
          <p:cNvCxnSpPr>
            <a:cxnSpLocks/>
          </p:cNvCxnSpPr>
          <p:nvPr/>
        </p:nvCxnSpPr>
        <p:spPr>
          <a:xfrm>
            <a:off x="3597586" y="4721376"/>
            <a:ext cx="200462" cy="1318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481EE499-BF87-4A46-B27F-3788DC44782D}"/>
              </a:ext>
            </a:extLst>
          </p:cNvPr>
          <p:cNvSpPr txBox="1"/>
          <p:nvPr/>
        </p:nvSpPr>
        <p:spPr>
          <a:xfrm>
            <a:off x="3272611" y="482662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2C85F2F7-6026-4857-A463-8CF833F8F37B}"/>
              </a:ext>
            </a:extLst>
          </p:cNvPr>
          <p:cNvSpPr txBox="1"/>
          <p:nvPr/>
        </p:nvSpPr>
        <p:spPr>
          <a:xfrm>
            <a:off x="3668091" y="4826622"/>
            <a:ext cx="2632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14E0350-11CA-4DAB-B258-0417843535AC}"/>
              </a:ext>
            </a:extLst>
          </p:cNvPr>
          <p:cNvSpPr txBox="1"/>
          <p:nvPr/>
        </p:nvSpPr>
        <p:spPr>
          <a:xfrm>
            <a:off x="3927207" y="4826622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</a:p>
        </p:txBody>
      </p:sp>
      <p:sp>
        <p:nvSpPr>
          <p:cNvPr id="167" name="Scroll: Horizontal 166">
            <a:extLst>
              <a:ext uri="{FF2B5EF4-FFF2-40B4-BE49-F238E27FC236}">
                <a16:creationId xmlns:a16="http://schemas.microsoft.com/office/drawing/2014/main" id="{0FD72570-3B3B-4BE4-B611-DC247A9C9697}"/>
              </a:ext>
            </a:extLst>
          </p:cNvPr>
          <p:cNvSpPr/>
          <p:nvPr/>
        </p:nvSpPr>
        <p:spPr>
          <a:xfrm>
            <a:off x="717161" y="4072843"/>
            <a:ext cx="1590494" cy="1158803"/>
          </a:xfrm>
          <a:prstGeom prst="horizont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100101010110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000101111010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100010101000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001010010100</a:t>
            </a:r>
          </a:p>
        </p:txBody>
      </p:sp>
      <p:sp>
        <p:nvSpPr>
          <p:cNvPr id="168" name="Arrow: Right 167">
            <a:extLst>
              <a:ext uri="{FF2B5EF4-FFF2-40B4-BE49-F238E27FC236}">
                <a16:creationId xmlns:a16="http://schemas.microsoft.com/office/drawing/2014/main" id="{D532E9ED-37D9-4AA0-901A-6B26E1ABAD50}"/>
              </a:ext>
            </a:extLst>
          </p:cNvPr>
          <p:cNvSpPr/>
          <p:nvPr/>
        </p:nvSpPr>
        <p:spPr>
          <a:xfrm rot="10800000">
            <a:off x="2586606" y="4502918"/>
            <a:ext cx="400148" cy="220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7948D963-C320-4716-AE0E-823F280A57FA}"/>
              </a:ext>
            </a:extLst>
          </p:cNvPr>
          <p:cNvSpPr txBox="1"/>
          <p:nvPr/>
        </p:nvSpPr>
        <p:spPr>
          <a:xfrm>
            <a:off x="3081482" y="5181434"/>
            <a:ext cx="126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Least Cost</a:t>
            </a:r>
          </a:p>
          <a:p>
            <a:pPr algn="ctr"/>
            <a:r>
              <a:rPr lang="en-US" dirty="0"/>
              <a:t>Plan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857059E-9A19-44C0-85B1-9E1C0276CBF5}"/>
              </a:ext>
            </a:extLst>
          </p:cNvPr>
          <p:cNvSpPr txBox="1"/>
          <p:nvPr/>
        </p:nvSpPr>
        <p:spPr>
          <a:xfrm>
            <a:off x="946731" y="5231646"/>
            <a:ext cx="118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Execution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38EAC15-AEEA-400E-8D76-9908683BBD4B}"/>
              </a:ext>
            </a:extLst>
          </p:cNvPr>
          <p:cNvSpPr txBox="1"/>
          <p:nvPr/>
        </p:nvSpPr>
        <p:spPr>
          <a:xfrm>
            <a:off x="5893817" y="564606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Physical Plans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3647D-A21E-552C-4C52-56756234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B95D-628F-9E48-86C6-C923BBBF53D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580136-DA25-FAC1-3192-9A31DA07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4F974-7F18-806D-1213-5FDD9D7D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95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0C399-D7DA-C0D2-B0E2-074F1BAB0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46DAFD-089B-0649-6862-6159001A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Left-Deep-, Right-Deep-, Bushy-Plans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F4CFC3-BD1C-E555-F2B0-DCAB31760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Join n relations R</a:t>
            </a:r>
            <a:r>
              <a:rPr lang="en-US" baseline="-25000" dirty="0"/>
              <a:t>1</a:t>
            </a:r>
            <a:r>
              <a:rPr lang="en-US" dirty="0"/>
              <a:t>, R</a:t>
            </a:r>
            <a:r>
              <a:rPr lang="en-US" baseline="-25000" dirty="0"/>
              <a:t>2</a:t>
            </a:r>
            <a:r>
              <a:rPr lang="en-US" dirty="0"/>
              <a:t>, …, R</a:t>
            </a:r>
            <a:r>
              <a:rPr lang="en-US" baseline="-25000" dirty="0"/>
              <a:t>n</a:t>
            </a:r>
          </a:p>
          <a:p>
            <a:endParaRPr lang="en-US" dirty="0"/>
          </a:p>
          <a:p>
            <a:r>
              <a:rPr lang="en-US" dirty="0"/>
              <a:t>How many left-deep plans are there?</a:t>
            </a:r>
          </a:p>
          <a:p>
            <a:endParaRPr lang="en-US" dirty="0"/>
          </a:p>
          <a:p>
            <a:r>
              <a:rPr lang="en-US" dirty="0"/>
              <a:t>How many right-deep plans?</a:t>
            </a:r>
          </a:p>
          <a:p>
            <a:endParaRPr lang="en-US" dirty="0"/>
          </a:p>
          <a:p>
            <a:r>
              <a:rPr lang="en-US" dirty="0"/>
              <a:t>How many bushy plans?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648148-2617-42DB-325B-CE323FFD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FAC67-E55A-EF89-6406-482E7293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76F7F-A876-060C-7594-6E9D414CB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69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D4595E-42B8-9364-CB4A-411BAAAD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Left-Deep-, Right-Deep-, Bushy-Plans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747F11-6A8A-DE06-48F0-CFEDB62F2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Join n relations R</a:t>
            </a:r>
            <a:r>
              <a:rPr lang="en-US" baseline="-25000" dirty="0"/>
              <a:t>1</a:t>
            </a:r>
            <a:r>
              <a:rPr lang="en-US" dirty="0"/>
              <a:t>, R</a:t>
            </a:r>
            <a:r>
              <a:rPr lang="en-US" baseline="-25000" dirty="0"/>
              <a:t>2</a:t>
            </a:r>
            <a:r>
              <a:rPr lang="en-US" dirty="0"/>
              <a:t>, …, R</a:t>
            </a:r>
            <a:r>
              <a:rPr lang="en-US" baseline="-25000" dirty="0"/>
              <a:t>n</a:t>
            </a:r>
          </a:p>
          <a:p>
            <a:endParaRPr lang="en-US" dirty="0"/>
          </a:p>
          <a:p>
            <a:r>
              <a:rPr lang="en-US" dirty="0"/>
              <a:t>How many left-deep plans are there?		n!</a:t>
            </a:r>
          </a:p>
          <a:p>
            <a:endParaRPr lang="en-US" dirty="0"/>
          </a:p>
          <a:p>
            <a:r>
              <a:rPr lang="en-US" dirty="0"/>
              <a:t>How many right-deep plans?			n!</a:t>
            </a:r>
          </a:p>
          <a:p>
            <a:endParaRPr lang="en-US" dirty="0"/>
          </a:p>
          <a:p>
            <a:r>
              <a:rPr lang="en-US" dirty="0"/>
              <a:t>How many bushy plans?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B0FC3A-DE88-7F6D-7410-CCA4F0E5D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56C41-E654-56E3-62D2-6DD587E0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2DA87-D1B7-DAE1-4866-5E95754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27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CFB06-85CC-5251-2259-2A095F5E3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AC367D-4B89-A1BC-6C71-9F0791C90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Left-Deep-, Right-Deep-, Bushy-Plans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EDC17B1-AD03-BDDB-694C-F1ED9D01CE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925" y="1020725"/>
                <a:ext cx="8699745" cy="52205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Join n relations R</a:t>
                </a:r>
                <a:r>
                  <a:rPr lang="en-US" baseline="-25000" dirty="0"/>
                  <a:t>1</a:t>
                </a:r>
                <a:r>
                  <a:rPr lang="en-US" dirty="0"/>
                  <a:t>, R</a:t>
                </a:r>
                <a:r>
                  <a:rPr lang="en-US" baseline="-25000" dirty="0"/>
                  <a:t>2</a:t>
                </a:r>
                <a:r>
                  <a:rPr lang="en-US" dirty="0"/>
                  <a:t>, …, R</a:t>
                </a:r>
                <a:r>
                  <a:rPr lang="en-US" baseline="-25000" dirty="0"/>
                  <a:t>n</a:t>
                </a:r>
              </a:p>
              <a:p>
                <a:endParaRPr lang="en-US" dirty="0"/>
              </a:p>
              <a:p>
                <a:r>
                  <a:rPr lang="en-US" dirty="0"/>
                  <a:t>How many left-deep plans are there?		n!</a:t>
                </a:r>
              </a:p>
              <a:p>
                <a:endParaRPr lang="en-US" dirty="0"/>
              </a:p>
              <a:p>
                <a:r>
                  <a:rPr lang="en-US" dirty="0"/>
                  <a:t>How many right-deep plans?			n!</a:t>
                </a:r>
              </a:p>
              <a:p>
                <a:endParaRPr lang="en-US" dirty="0"/>
              </a:p>
              <a:p>
                <a:r>
                  <a:rPr lang="en-US" dirty="0"/>
                  <a:t>How many bushy plans?				n! × C</a:t>
                </a:r>
                <a:r>
                  <a:rPr lang="en-US" baseline="-25000" dirty="0"/>
                  <a:t>n</a:t>
                </a:r>
                <a:br>
                  <a:rPr lang="en-US" dirty="0"/>
                </a:br>
                <a:r>
                  <a:rPr lang="en-US" dirty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is the Catalan number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4EDC17B1-AD03-BDDB-694C-F1ED9D01C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925" y="1020725"/>
                <a:ext cx="8699745" cy="5220587"/>
              </a:xfrm>
              <a:blipFill>
                <a:blip r:embed="rId2"/>
                <a:stretch>
                  <a:fillRect l="-1458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42042-46E2-A3BA-9484-71ABF648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22951-9A89-7A0E-5DBC-A19D3262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FF2D4-FD4D-F3DB-62B0-DDA8C1BC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59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E3820-D41A-8C81-3AD0-FBF85C68E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9341B1-F8DA-74E7-9AF9-AAC28ED0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Left-Deep-, Right-Deep-, Bushy-Plans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B3CDFEE-4C34-0ED4-D8A3-D8523B412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925" y="1020725"/>
                <a:ext cx="8699745" cy="52205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Join n relations R</a:t>
                </a:r>
                <a:r>
                  <a:rPr lang="en-US" baseline="-25000" dirty="0"/>
                  <a:t>1</a:t>
                </a:r>
                <a:r>
                  <a:rPr lang="en-US" dirty="0"/>
                  <a:t>, R</a:t>
                </a:r>
                <a:r>
                  <a:rPr lang="en-US" baseline="-25000" dirty="0"/>
                  <a:t>2</a:t>
                </a:r>
                <a:r>
                  <a:rPr lang="en-US" dirty="0"/>
                  <a:t>, …, R</a:t>
                </a:r>
                <a:r>
                  <a:rPr lang="en-US" baseline="-25000" dirty="0"/>
                  <a:t>n</a:t>
                </a:r>
              </a:p>
              <a:p>
                <a:endParaRPr lang="en-US" dirty="0"/>
              </a:p>
              <a:p>
                <a:r>
                  <a:rPr lang="en-US" dirty="0"/>
                  <a:t>How many left-deep plans are there?		n!</a:t>
                </a:r>
              </a:p>
              <a:p>
                <a:endParaRPr lang="en-US" dirty="0"/>
              </a:p>
              <a:p>
                <a:r>
                  <a:rPr lang="en-US" dirty="0"/>
                  <a:t>How many right-deep plans?			n!</a:t>
                </a:r>
              </a:p>
              <a:p>
                <a:endParaRPr lang="en-US" dirty="0"/>
              </a:p>
              <a:p>
                <a:r>
                  <a:rPr lang="en-US" dirty="0"/>
                  <a:t>How many bushy plans?				n! × C</a:t>
                </a:r>
                <a:r>
                  <a:rPr lang="en-US" baseline="-25000" dirty="0"/>
                  <a:t>n</a:t>
                </a:r>
                <a:br>
                  <a:rPr lang="en-US" dirty="0"/>
                </a:br>
                <a:r>
                  <a:rPr lang="en-US" dirty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is the Catalan number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B3CDFEE-4C34-0ED4-D8A3-D8523B412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925" y="1020725"/>
                <a:ext cx="8699745" cy="5220587"/>
              </a:xfrm>
              <a:blipFill>
                <a:blip r:embed="rId2"/>
                <a:stretch>
                  <a:fillRect l="-1458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F5E17-B8E3-3975-114A-7E5C998E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1F289-6944-7FAF-B475-4FDD01FC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48CA1-12F6-7B18-AF9A-E3EA1572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25B928A-872E-153E-851A-190772894B00}"/>
              </a:ext>
            </a:extLst>
          </p:cNvPr>
          <p:cNvSpPr/>
          <p:nvPr/>
        </p:nvSpPr>
        <p:spPr>
          <a:xfrm>
            <a:off x="357721" y="5763128"/>
            <a:ext cx="8451353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US" sz="3200" dirty="0"/>
              <a:t>Many DBMS use only left- or right-deep plans</a:t>
            </a:r>
          </a:p>
        </p:txBody>
      </p:sp>
    </p:spTree>
    <p:extLst>
      <p:ext uri="{BB962C8B-B14F-4D97-AF65-F5344CB8AC3E}">
        <p14:creationId xmlns:p14="http://schemas.microsoft.com/office/powerpoint/2010/main" val="1724542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1DBAC-1F86-D37D-A822-3CE5072C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7F916-47AC-54DE-FC81-27112689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3D4AB-3D12-662D-03BB-F11D50FD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C093FD-5B4D-014E-CFC7-48903899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</a:t>
            </a:r>
            <a:r>
              <a:rPr lang="en-US" dirty="0" err="1"/>
              <a:t>v.s</a:t>
            </a:r>
            <a:r>
              <a:rPr lang="en-US" dirty="0"/>
              <a:t>. Blocking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AA124-0569-7317-679D-8C3104BE72EC}"/>
              </a:ext>
            </a:extLst>
          </p:cNvPr>
          <p:cNvSpPr txBox="1"/>
          <p:nvPr/>
        </p:nvSpPr>
        <p:spPr>
          <a:xfrm>
            <a:off x="345588" y="1323273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Hash-Join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AA2301-E4B6-9CD6-ED40-D4835BB7FE1E}"/>
              </a:ext>
            </a:extLst>
          </p:cNvPr>
          <p:cNvSpPr txBox="1"/>
          <p:nvPr/>
        </p:nvSpPr>
        <p:spPr>
          <a:xfrm>
            <a:off x="3426514" y="419255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988989-6A23-CA6F-5EA4-1837A30CC500}"/>
              </a:ext>
            </a:extLst>
          </p:cNvPr>
          <p:cNvSpPr txBox="1"/>
          <p:nvPr/>
        </p:nvSpPr>
        <p:spPr>
          <a:xfrm>
            <a:off x="5633796" y="4188404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A29E74-07BF-9D95-2C7F-760995BFB5D8}"/>
                  </a:ext>
                </a:extLst>
              </p:cNvPr>
              <p:cNvSpPr txBox="1"/>
              <p:nvPr/>
            </p:nvSpPr>
            <p:spPr>
              <a:xfrm>
                <a:off x="4480761" y="2589066"/>
                <a:ext cx="582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A29E74-07BF-9D95-2C7F-760995BFB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761" y="2589066"/>
                <a:ext cx="58221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50FDFF-1BE4-0D10-CA55-04E200CFEB5F}"/>
              </a:ext>
            </a:extLst>
          </p:cNvPr>
          <p:cNvCxnSpPr>
            <a:stCxn id="9" idx="1"/>
            <a:endCxn id="7" idx="0"/>
          </p:cNvCxnSpPr>
          <p:nvPr/>
        </p:nvCxnSpPr>
        <p:spPr>
          <a:xfrm flipH="1">
            <a:off x="3716017" y="2850676"/>
            <a:ext cx="764744" cy="1341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3296C4-087F-AB76-AE49-7FD62DE6FBED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>
            <a:off x="5062972" y="2850676"/>
            <a:ext cx="860327" cy="1337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315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9E969-CAB5-0F00-D5A7-B78E861C7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B8F36B-CC92-B4DC-4132-319DFA30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B8E06-D6EF-3724-05DB-DEF995BE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10929-06CE-D79D-339D-02FF2834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E6A8FD-6DF9-5BD8-143B-D4A71AE5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</a:t>
            </a:r>
            <a:r>
              <a:rPr lang="en-US" dirty="0" err="1"/>
              <a:t>v.s</a:t>
            </a:r>
            <a:r>
              <a:rPr lang="en-US" dirty="0"/>
              <a:t>. Blocking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4FEAEB-DE0C-7417-8C64-CD353FB1DD2A}"/>
              </a:ext>
            </a:extLst>
          </p:cNvPr>
          <p:cNvSpPr txBox="1"/>
          <p:nvPr/>
        </p:nvSpPr>
        <p:spPr>
          <a:xfrm>
            <a:off x="345588" y="1323273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Hash-Join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094023-2464-579C-69C6-5B658C3673E9}"/>
              </a:ext>
            </a:extLst>
          </p:cNvPr>
          <p:cNvSpPr txBox="1"/>
          <p:nvPr/>
        </p:nvSpPr>
        <p:spPr>
          <a:xfrm>
            <a:off x="3426514" y="419255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E4B26-E8A6-60DB-6565-BC48EC4FD1B2}"/>
              </a:ext>
            </a:extLst>
          </p:cNvPr>
          <p:cNvSpPr txBox="1"/>
          <p:nvPr/>
        </p:nvSpPr>
        <p:spPr>
          <a:xfrm>
            <a:off x="5633796" y="4188404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168703-AEF3-5AE8-2B87-4CBD37F24F80}"/>
                  </a:ext>
                </a:extLst>
              </p:cNvPr>
              <p:cNvSpPr txBox="1"/>
              <p:nvPr/>
            </p:nvSpPr>
            <p:spPr>
              <a:xfrm>
                <a:off x="4480761" y="2589066"/>
                <a:ext cx="582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9168703-AEF3-5AE8-2B87-4CBD37F24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761" y="2589066"/>
                <a:ext cx="58221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624BAB-13C4-8A61-8B63-E1F184C1F016}"/>
              </a:ext>
            </a:extLst>
          </p:cNvPr>
          <p:cNvCxnSpPr>
            <a:stCxn id="9" idx="1"/>
            <a:endCxn id="7" idx="0"/>
          </p:cNvCxnSpPr>
          <p:nvPr/>
        </p:nvCxnSpPr>
        <p:spPr>
          <a:xfrm flipH="1">
            <a:off x="3716017" y="2850676"/>
            <a:ext cx="764744" cy="1341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5A532F-F794-DB9C-BD20-A06036290024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>
            <a:off x="5062972" y="2850676"/>
            <a:ext cx="860327" cy="1337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59227AA-54DA-5911-1EA1-786F7F605327}"/>
              </a:ext>
            </a:extLst>
          </p:cNvPr>
          <p:cNvSpPr/>
          <p:nvPr/>
        </p:nvSpPr>
        <p:spPr>
          <a:xfrm>
            <a:off x="3791615" y="3400647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136259-9989-B2E8-FF15-8749168D6FB5}"/>
              </a:ext>
            </a:extLst>
          </p:cNvPr>
          <p:cNvSpPr txBox="1"/>
          <p:nvPr/>
        </p:nvSpPr>
        <p:spPr>
          <a:xfrm>
            <a:off x="2594103" y="278457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</a:t>
            </a:r>
            <a:br>
              <a:rPr lang="en-US" dirty="0"/>
            </a:br>
            <a:r>
              <a:rPr lang="en-US" dirty="0"/>
              <a:t>hash-table</a:t>
            </a:r>
          </a:p>
        </p:txBody>
      </p:sp>
    </p:spTree>
    <p:extLst>
      <p:ext uri="{BB962C8B-B14F-4D97-AF65-F5344CB8AC3E}">
        <p14:creationId xmlns:p14="http://schemas.microsoft.com/office/powerpoint/2010/main" val="2087192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3D6B9-1854-F55E-D44F-D051D06D6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52598B-1C9E-3FC5-8B33-5E024122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832A6-37DC-4510-6921-4D42AF7E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2735D-B855-A3C8-78C1-C5C3134F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E0BD0F-C08C-3899-C047-F8470356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</a:t>
            </a:r>
            <a:r>
              <a:rPr lang="en-US" dirty="0" err="1"/>
              <a:t>v.s</a:t>
            </a:r>
            <a:r>
              <a:rPr lang="en-US" dirty="0"/>
              <a:t>. Blocking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19C38-0886-03E9-E50D-A5FF6DA33812}"/>
              </a:ext>
            </a:extLst>
          </p:cNvPr>
          <p:cNvSpPr txBox="1"/>
          <p:nvPr/>
        </p:nvSpPr>
        <p:spPr>
          <a:xfrm>
            <a:off x="345588" y="1323273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Hash-Join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73E43-1F6C-E6CE-E235-5BCE99A5D60B}"/>
              </a:ext>
            </a:extLst>
          </p:cNvPr>
          <p:cNvSpPr txBox="1"/>
          <p:nvPr/>
        </p:nvSpPr>
        <p:spPr>
          <a:xfrm>
            <a:off x="3426514" y="419255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03B905-BBD4-7C01-0969-2DBF069466CB}"/>
              </a:ext>
            </a:extLst>
          </p:cNvPr>
          <p:cNvSpPr txBox="1"/>
          <p:nvPr/>
        </p:nvSpPr>
        <p:spPr>
          <a:xfrm>
            <a:off x="5633796" y="4188404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769B3F-6EF5-43E7-E625-1D3CA85AA29C}"/>
                  </a:ext>
                </a:extLst>
              </p:cNvPr>
              <p:cNvSpPr txBox="1"/>
              <p:nvPr/>
            </p:nvSpPr>
            <p:spPr>
              <a:xfrm>
                <a:off x="4480761" y="2589066"/>
                <a:ext cx="582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769B3F-6EF5-43E7-E625-1D3CA85AA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761" y="2589066"/>
                <a:ext cx="58221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1170B5-BD68-BDB6-B2ED-53E2590C3A01}"/>
              </a:ext>
            </a:extLst>
          </p:cNvPr>
          <p:cNvCxnSpPr>
            <a:stCxn id="9" idx="1"/>
            <a:endCxn id="7" idx="0"/>
          </p:cNvCxnSpPr>
          <p:nvPr/>
        </p:nvCxnSpPr>
        <p:spPr>
          <a:xfrm flipH="1">
            <a:off x="3716017" y="2850676"/>
            <a:ext cx="764744" cy="1341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657E5-B26D-4FC3-0AE2-AFA5FE44F5B6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>
            <a:off x="5062972" y="2850676"/>
            <a:ext cx="860327" cy="1337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A60BC25-956B-EEDC-B49E-902016A655B2}"/>
              </a:ext>
            </a:extLst>
          </p:cNvPr>
          <p:cNvSpPr/>
          <p:nvPr/>
        </p:nvSpPr>
        <p:spPr>
          <a:xfrm>
            <a:off x="3791615" y="3400647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8ADFE-C2A3-B7F6-628B-0F0FCE7F4EC1}"/>
              </a:ext>
            </a:extLst>
          </p:cNvPr>
          <p:cNvSpPr txBox="1"/>
          <p:nvPr/>
        </p:nvSpPr>
        <p:spPr>
          <a:xfrm>
            <a:off x="2594103" y="278457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</a:t>
            </a:r>
            <a:br>
              <a:rPr lang="en-US" dirty="0"/>
            </a:br>
            <a:r>
              <a:rPr lang="en-US" dirty="0"/>
              <a:t>hash-table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2AB254-F7ED-0D8E-7BEB-03F2BD8D2C83}"/>
              </a:ext>
            </a:extLst>
          </p:cNvPr>
          <p:cNvSpPr txBox="1"/>
          <p:nvPr/>
        </p:nvSpPr>
        <p:spPr>
          <a:xfrm>
            <a:off x="5705291" y="321598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Probe</a:t>
            </a:r>
          </a:p>
        </p:txBody>
      </p:sp>
    </p:spTree>
    <p:extLst>
      <p:ext uri="{BB962C8B-B14F-4D97-AF65-F5344CB8AC3E}">
        <p14:creationId xmlns:p14="http://schemas.microsoft.com/office/powerpoint/2010/main" val="1966319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F6E8E-EE3F-1694-A521-0DAA92A49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3E066-0714-6242-A6EC-8DA75B9D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D7F11-DA1E-1547-DDEE-22C2477A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3E963-425A-ECAC-C271-AB41231E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03C893-05ED-B684-834F-7D69E226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</a:t>
            </a:r>
            <a:r>
              <a:rPr lang="en-US" dirty="0" err="1"/>
              <a:t>v.s</a:t>
            </a:r>
            <a:r>
              <a:rPr lang="en-US" dirty="0"/>
              <a:t>. Blocking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9FB7AE-7C27-4CA7-654F-283165F16A5B}"/>
              </a:ext>
            </a:extLst>
          </p:cNvPr>
          <p:cNvSpPr txBox="1"/>
          <p:nvPr/>
        </p:nvSpPr>
        <p:spPr>
          <a:xfrm>
            <a:off x="345588" y="1323273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Hash-Join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F15B5-DD65-84F0-B9AF-31920735EAE5}"/>
              </a:ext>
            </a:extLst>
          </p:cNvPr>
          <p:cNvSpPr txBox="1"/>
          <p:nvPr/>
        </p:nvSpPr>
        <p:spPr>
          <a:xfrm>
            <a:off x="3426514" y="4192555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FD11-F631-12B4-E128-18EC25356F70}"/>
              </a:ext>
            </a:extLst>
          </p:cNvPr>
          <p:cNvSpPr txBox="1"/>
          <p:nvPr/>
        </p:nvSpPr>
        <p:spPr>
          <a:xfrm>
            <a:off x="5633796" y="4188404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5F051B-EAA9-70A9-1E83-9F2EC9E9BB3A}"/>
                  </a:ext>
                </a:extLst>
              </p:cNvPr>
              <p:cNvSpPr txBox="1"/>
              <p:nvPr/>
            </p:nvSpPr>
            <p:spPr>
              <a:xfrm>
                <a:off x="4480761" y="2589066"/>
                <a:ext cx="582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D5F051B-EAA9-70A9-1E83-9F2EC9E9B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761" y="2589066"/>
                <a:ext cx="58221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077EE8-1397-6C66-D870-8C320F926E15}"/>
              </a:ext>
            </a:extLst>
          </p:cNvPr>
          <p:cNvCxnSpPr>
            <a:stCxn id="9" idx="1"/>
            <a:endCxn id="7" idx="0"/>
          </p:cNvCxnSpPr>
          <p:nvPr/>
        </p:nvCxnSpPr>
        <p:spPr>
          <a:xfrm flipH="1">
            <a:off x="3716017" y="2850676"/>
            <a:ext cx="764744" cy="13418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48E121-52CB-CD07-8D87-B589AD5C803B}"/>
              </a:ext>
            </a:extLst>
          </p:cNvPr>
          <p:cNvCxnSpPr>
            <a:cxnSpLocks/>
            <a:stCxn id="9" idx="3"/>
            <a:endCxn id="8" idx="0"/>
          </p:cNvCxnSpPr>
          <p:nvPr/>
        </p:nvCxnSpPr>
        <p:spPr>
          <a:xfrm>
            <a:off x="5062972" y="2850676"/>
            <a:ext cx="860327" cy="1337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B0F76324-C642-9284-1EB6-DCECE662CC70}"/>
              </a:ext>
            </a:extLst>
          </p:cNvPr>
          <p:cNvSpPr/>
          <p:nvPr/>
        </p:nvSpPr>
        <p:spPr>
          <a:xfrm>
            <a:off x="1503822" y="3808483"/>
            <a:ext cx="1625677" cy="562630"/>
          </a:xfrm>
          <a:prstGeom prst="wedgeEllipseCallout">
            <a:avLst>
              <a:gd name="adj1" fmla="val 77090"/>
              <a:gd name="adj2" fmla="val -7246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Blocking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E167CE93-59CC-B8E1-D85B-EF412F656915}"/>
              </a:ext>
            </a:extLst>
          </p:cNvPr>
          <p:cNvSpPr/>
          <p:nvPr/>
        </p:nvSpPr>
        <p:spPr>
          <a:xfrm>
            <a:off x="5493135" y="2145589"/>
            <a:ext cx="1828548" cy="562630"/>
          </a:xfrm>
          <a:prstGeom prst="wedgeEllipseCallout">
            <a:avLst>
              <a:gd name="adj1" fmla="val -61379"/>
              <a:gd name="adj2" fmla="val 7669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Pipelining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28E62E-69CE-85C7-5797-BF333207415B}"/>
              </a:ext>
            </a:extLst>
          </p:cNvPr>
          <p:cNvSpPr/>
          <p:nvPr/>
        </p:nvSpPr>
        <p:spPr>
          <a:xfrm>
            <a:off x="3791615" y="3400647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331F2D-944B-77E5-4F27-54B4E1C47BA7}"/>
              </a:ext>
            </a:extLst>
          </p:cNvPr>
          <p:cNvSpPr txBox="1"/>
          <p:nvPr/>
        </p:nvSpPr>
        <p:spPr>
          <a:xfrm>
            <a:off x="2594103" y="278457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</a:t>
            </a:r>
            <a:br>
              <a:rPr lang="en-US" dirty="0"/>
            </a:br>
            <a:r>
              <a:rPr lang="en-US" dirty="0"/>
              <a:t>hash-table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206D24-C199-2078-A927-426733DE720A}"/>
              </a:ext>
            </a:extLst>
          </p:cNvPr>
          <p:cNvSpPr txBox="1"/>
          <p:nvPr/>
        </p:nvSpPr>
        <p:spPr>
          <a:xfrm>
            <a:off x="5705291" y="321598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Probe</a:t>
            </a:r>
          </a:p>
        </p:txBody>
      </p:sp>
    </p:spTree>
    <p:extLst>
      <p:ext uri="{BB962C8B-B14F-4D97-AF65-F5344CB8AC3E}">
        <p14:creationId xmlns:p14="http://schemas.microsoft.com/office/powerpoint/2010/main" val="3921848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DEB630-0CC9-113C-0CB7-FEF945B2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56F4D8-4722-9933-4862-0496AA03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360F8-BD93-7A78-4E1C-0F34CE46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6D93C1-ACE6-F3E4-9634-D25B0D9E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</a:t>
            </a:r>
            <a:r>
              <a:rPr lang="en-US" dirty="0" err="1"/>
              <a:t>v.s</a:t>
            </a:r>
            <a:r>
              <a:rPr lang="en-US" dirty="0"/>
              <a:t>. Blocking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F332B9-3515-FB1F-B0F3-91517CC7CF3C}"/>
              </a:ext>
            </a:extLst>
          </p:cNvPr>
          <p:cNvSpPr txBox="1"/>
          <p:nvPr/>
        </p:nvSpPr>
        <p:spPr>
          <a:xfrm>
            <a:off x="2541465" y="513579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86D9F-FE01-0DD5-97BC-83A2BA1B1D33}"/>
              </a:ext>
            </a:extLst>
          </p:cNvPr>
          <p:cNvSpPr txBox="1"/>
          <p:nvPr/>
        </p:nvSpPr>
        <p:spPr>
          <a:xfrm>
            <a:off x="3567943" y="514333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EAD38-D39B-61BD-8D41-5A35F2D8917B}"/>
              </a:ext>
            </a:extLst>
          </p:cNvPr>
          <p:cNvSpPr txBox="1"/>
          <p:nvPr/>
        </p:nvSpPr>
        <p:spPr>
          <a:xfrm>
            <a:off x="4552264" y="513950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1312D-BEA4-62F8-7E33-BE8CF71C0E2C}"/>
              </a:ext>
            </a:extLst>
          </p:cNvPr>
          <p:cNvSpPr txBox="1"/>
          <p:nvPr/>
        </p:nvSpPr>
        <p:spPr>
          <a:xfrm>
            <a:off x="6334084" y="513579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72869B-598E-CC1E-5770-89FC781BB143}"/>
                  </a:ext>
                </a:extLst>
              </p:cNvPr>
              <p:cNvSpPr txBox="1"/>
              <p:nvPr/>
            </p:nvSpPr>
            <p:spPr>
              <a:xfrm>
                <a:off x="3525014" y="2461126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72869B-598E-CC1E-5770-89FC781BB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14" y="2461126"/>
                <a:ext cx="5245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E2AD80-A0B8-B36A-0283-9988E4A6041E}"/>
                  </a:ext>
                </a:extLst>
              </p:cNvPr>
              <p:cNvSpPr txBox="1"/>
              <p:nvPr/>
            </p:nvSpPr>
            <p:spPr>
              <a:xfrm>
                <a:off x="4209533" y="3120547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E2AD80-A0B8-B36A-0283-9988E4A60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33" y="3120547"/>
                <a:ext cx="524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DEE831-1DF4-BEB5-AC89-AEADA00CC522}"/>
                  </a:ext>
                </a:extLst>
              </p:cNvPr>
              <p:cNvSpPr txBox="1"/>
              <p:nvPr/>
            </p:nvSpPr>
            <p:spPr>
              <a:xfrm>
                <a:off x="5114872" y="3848265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DEE831-1DF4-BEB5-AC89-AEADA00CC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872" y="3848265"/>
                <a:ext cx="52450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E45A71-B2BC-4FEF-3647-F3C1628D40B4}"/>
              </a:ext>
            </a:extLst>
          </p:cNvPr>
          <p:cNvCxnSpPr>
            <a:cxnSpLocks/>
            <a:stCxn id="10" idx="1"/>
            <a:endCxn id="6" idx="0"/>
          </p:cNvCxnSpPr>
          <p:nvPr/>
        </p:nvCxnSpPr>
        <p:spPr>
          <a:xfrm flipH="1">
            <a:off x="2798106" y="2691959"/>
            <a:ext cx="726908" cy="2443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17324D0-5692-2C71-2F43-60E0633F433A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flipH="1">
            <a:off x="3824584" y="3582212"/>
            <a:ext cx="647201" cy="1561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A28DF3-56B4-99FD-2B30-2E109EBF09B4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4049517" y="2691959"/>
            <a:ext cx="422268" cy="428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DFDB15-EB25-0B66-08AF-1AA8CDFF3AB1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flipH="1" flipV="1">
            <a:off x="4734036" y="3351380"/>
            <a:ext cx="643088" cy="496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0E5E2B-4C71-F8CE-C221-64D31A17F264}"/>
              </a:ext>
            </a:extLst>
          </p:cNvPr>
          <p:cNvCxnSpPr>
            <a:cxnSpLocks/>
            <a:stCxn id="12" idx="1"/>
            <a:endCxn id="8" idx="0"/>
          </p:cNvCxnSpPr>
          <p:nvPr/>
        </p:nvCxnSpPr>
        <p:spPr>
          <a:xfrm flipH="1">
            <a:off x="4808905" y="4079098"/>
            <a:ext cx="305967" cy="10604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A26503-2870-DFFE-63F4-571AE15A71D0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5639375" y="4079098"/>
            <a:ext cx="951350" cy="1056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3C1E4B6-9D3A-1F59-09BF-ECA845CBFBA9}"/>
              </a:ext>
            </a:extLst>
          </p:cNvPr>
          <p:cNvSpPr txBox="1"/>
          <p:nvPr/>
        </p:nvSpPr>
        <p:spPr>
          <a:xfrm>
            <a:off x="345588" y="1323273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Hash-Join</a:t>
            </a:r>
          </a:p>
        </p:txBody>
      </p:sp>
    </p:spTree>
    <p:extLst>
      <p:ext uri="{BB962C8B-B14F-4D97-AF65-F5344CB8AC3E}">
        <p14:creationId xmlns:p14="http://schemas.microsoft.com/office/powerpoint/2010/main" val="4019597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7F01E-BC08-5EE0-66BB-88AAA79C5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64FCB2-CB4D-4711-A618-DD30708E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F62F0-4FEB-E067-198D-247E329C2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39F3F-9EAA-D287-B087-46491D96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B36086-2F45-6D87-DD35-3438A38E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</a:t>
            </a:r>
            <a:r>
              <a:rPr lang="en-US" dirty="0" err="1"/>
              <a:t>v.s</a:t>
            </a:r>
            <a:r>
              <a:rPr lang="en-US" dirty="0"/>
              <a:t>. Blocking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02222-3488-6C72-81A8-F04F747C5D31}"/>
              </a:ext>
            </a:extLst>
          </p:cNvPr>
          <p:cNvSpPr txBox="1"/>
          <p:nvPr/>
        </p:nvSpPr>
        <p:spPr>
          <a:xfrm>
            <a:off x="2541465" y="513579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42F14D-FF06-C9B9-E90C-DCC47FDAFF26}"/>
              </a:ext>
            </a:extLst>
          </p:cNvPr>
          <p:cNvSpPr txBox="1"/>
          <p:nvPr/>
        </p:nvSpPr>
        <p:spPr>
          <a:xfrm>
            <a:off x="3567943" y="514333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DFC3E7-19E4-89D7-9A7A-BA4EBE049CB2}"/>
              </a:ext>
            </a:extLst>
          </p:cNvPr>
          <p:cNvSpPr txBox="1"/>
          <p:nvPr/>
        </p:nvSpPr>
        <p:spPr>
          <a:xfrm>
            <a:off x="4552264" y="513950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8E32D-E1ED-ADBD-61BD-C08662EBD777}"/>
              </a:ext>
            </a:extLst>
          </p:cNvPr>
          <p:cNvSpPr txBox="1"/>
          <p:nvPr/>
        </p:nvSpPr>
        <p:spPr>
          <a:xfrm>
            <a:off x="6334084" y="513579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2A2F20-5896-B910-D9E0-FB58F63A4BA3}"/>
                  </a:ext>
                </a:extLst>
              </p:cNvPr>
              <p:cNvSpPr txBox="1"/>
              <p:nvPr/>
            </p:nvSpPr>
            <p:spPr>
              <a:xfrm>
                <a:off x="3525014" y="2461126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2A2F20-5896-B910-D9E0-FB58F63A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14" y="2461126"/>
                <a:ext cx="5245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5E71A9-C203-C0EC-8F7C-50A8C9C9875F}"/>
                  </a:ext>
                </a:extLst>
              </p:cNvPr>
              <p:cNvSpPr txBox="1"/>
              <p:nvPr/>
            </p:nvSpPr>
            <p:spPr>
              <a:xfrm>
                <a:off x="4209533" y="3120547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5E71A9-C203-C0EC-8F7C-50A8C9C98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33" y="3120547"/>
                <a:ext cx="524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242308-421E-5365-1B12-D0B55C602DBF}"/>
                  </a:ext>
                </a:extLst>
              </p:cNvPr>
              <p:cNvSpPr txBox="1"/>
              <p:nvPr/>
            </p:nvSpPr>
            <p:spPr>
              <a:xfrm>
                <a:off x="5114872" y="3848265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242308-421E-5365-1B12-D0B55C602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872" y="3848265"/>
                <a:ext cx="52450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210921-61BE-79A6-B1DD-61CFB15DB9EC}"/>
              </a:ext>
            </a:extLst>
          </p:cNvPr>
          <p:cNvCxnSpPr>
            <a:cxnSpLocks/>
            <a:stCxn id="10" idx="1"/>
            <a:endCxn id="6" idx="0"/>
          </p:cNvCxnSpPr>
          <p:nvPr/>
        </p:nvCxnSpPr>
        <p:spPr>
          <a:xfrm flipH="1">
            <a:off x="2798106" y="2691959"/>
            <a:ext cx="726908" cy="2443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32D9EF-889A-62CD-D49F-62452EC90B2E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flipH="1">
            <a:off x="3824584" y="3582212"/>
            <a:ext cx="647201" cy="1561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32EC1F-20AA-0806-4C71-125862DE6B16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4049517" y="2691959"/>
            <a:ext cx="422268" cy="428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259C31-6269-3E0B-5D42-3BEE6193CFF8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flipH="1" flipV="1">
            <a:off x="4734036" y="3351380"/>
            <a:ext cx="643088" cy="496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2CCBAC-6043-3191-D8C1-7FE1C2A0B4D7}"/>
              </a:ext>
            </a:extLst>
          </p:cNvPr>
          <p:cNvCxnSpPr>
            <a:cxnSpLocks/>
            <a:stCxn id="12" idx="1"/>
            <a:endCxn id="8" idx="0"/>
          </p:cNvCxnSpPr>
          <p:nvPr/>
        </p:nvCxnSpPr>
        <p:spPr>
          <a:xfrm flipH="1">
            <a:off x="4808905" y="4079098"/>
            <a:ext cx="305967" cy="10604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C80297-457A-8582-5B80-03304FEF7FFD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5639375" y="4079098"/>
            <a:ext cx="951350" cy="1056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67B8B44-19F9-BB19-A1FA-71F412995AF6}"/>
              </a:ext>
            </a:extLst>
          </p:cNvPr>
          <p:cNvSpPr txBox="1"/>
          <p:nvPr/>
        </p:nvSpPr>
        <p:spPr>
          <a:xfrm>
            <a:off x="345588" y="1323273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Hash-Join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274328-3F80-EFBB-8CB6-AE7C5B129B6C}"/>
              </a:ext>
            </a:extLst>
          </p:cNvPr>
          <p:cNvSpPr txBox="1"/>
          <p:nvPr/>
        </p:nvSpPr>
        <p:spPr>
          <a:xfrm>
            <a:off x="819512" y="2708219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</a:t>
            </a:r>
            <a:br>
              <a:rPr lang="en-US" dirty="0"/>
            </a:br>
            <a:r>
              <a:rPr lang="en-US" dirty="0"/>
              <a:t>hash-tables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BD2F52C-7497-0D57-2107-16B5ABDAE2C1}"/>
              </a:ext>
            </a:extLst>
          </p:cNvPr>
          <p:cNvSpPr/>
          <p:nvPr/>
        </p:nvSpPr>
        <p:spPr>
          <a:xfrm>
            <a:off x="4663593" y="4642705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066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Optimization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AF381D-2F6E-91CF-445E-E538C6761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Space space</a:t>
            </a:r>
          </a:p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Cardinality and cost estimation</a:t>
            </a:r>
          </a:p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Search algorithm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40E8FA-561A-CB26-5291-A67FCF12D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8AEDF-4AF5-1C46-9716-85979A1A18D9}" type="datetime4">
              <a:rPr lang="en-US" smtClean="0"/>
              <a:t>March 14,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5224102-F942-BF65-163E-2D0EEC1C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D0291E-78E4-A7C2-419D-49ABD26C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2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75BA-C987-82DA-3DE0-123D5F547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4A75E-3497-7BF8-1A91-053DFCEC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C5D3D-32D2-8667-D3F5-475E147C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EAEBB-6A31-45E7-1412-D0EE0B47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46ADEF-D490-24D1-A280-B42E61D8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</a:t>
            </a:r>
            <a:r>
              <a:rPr lang="en-US" dirty="0" err="1"/>
              <a:t>v.s</a:t>
            </a:r>
            <a:r>
              <a:rPr lang="en-US" dirty="0"/>
              <a:t>. Blocking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31D19-950B-E932-5249-4BBF5DD7B8F6}"/>
              </a:ext>
            </a:extLst>
          </p:cNvPr>
          <p:cNvSpPr txBox="1"/>
          <p:nvPr/>
        </p:nvSpPr>
        <p:spPr>
          <a:xfrm>
            <a:off x="2541465" y="513579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9E08B6-A7B7-A046-170C-13C473C16F41}"/>
              </a:ext>
            </a:extLst>
          </p:cNvPr>
          <p:cNvSpPr txBox="1"/>
          <p:nvPr/>
        </p:nvSpPr>
        <p:spPr>
          <a:xfrm>
            <a:off x="3567943" y="514333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10CA1-5DA2-D9DF-41E3-7D294393EEA6}"/>
              </a:ext>
            </a:extLst>
          </p:cNvPr>
          <p:cNvSpPr txBox="1"/>
          <p:nvPr/>
        </p:nvSpPr>
        <p:spPr>
          <a:xfrm>
            <a:off x="4552264" y="513950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5CA687-A695-35F9-5A40-2A413E0AAA84}"/>
              </a:ext>
            </a:extLst>
          </p:cNvPr>
          <p:cNvSpPr txBox="1"/>
          <p:nvPr/>
        </p:nvSpPr>
        <p:spPr>
          <a:xfrm>
            <a:off x="6334084" y="513579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DF15D2-0992-967F-5FAC-59ACE12B7F97}"/>
                  </a:ext>
                </a:extLst>
              </p:cNvPr>
              <p:cNvSpPr txBox="1"/>
              <p:nvPr/>
            </p:nvSpPr>
            <p:spPr>
              <a:xfrm>
                <a:off x="3525014" y="2461126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DF15D2-0992-967F-5FAC-59ACE12B7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14" y="2461126"/>
                <a:ext cx="5245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E7EFB7-EA39-B880-1122-9EE792B4B380}"/>
                  </a:ext>
                </a:extLst>
              </p:cNvPr>
              <p:cNvSpPr txBox="1"/>
              <p:nvPr/>
            </p:nvSpPr>
            <p:spPr>
              <a:xfrm>
                <a:off x="4209533" y="3120547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E7EFB7-EA39-B880-1122-9EE792B4B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33" y="3120547"/>
                <a:ext cx="524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3B91E8-4865-78D1-0144-068B5C7592E8}"/>
                  </a:ext>
                </a:extLst>
              </p:cNvPr>
              <p:cNvSpPr txBox="1"/>
              <p:nvPr/>
            </p:nvSpPr>
            <p:spPr>
              <a:xfrm>
                <a:off x="5114872" y="3848265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3B91E8-4865-78D1-0144-068B5C759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872" y="3848265"/>
                <a:ext cx="52450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51D05D-2E1B-3723-5385-2A42B8673491}"/>
              </a:ext>
            </a:extLst>
          </p:cNvPr>
          <p:cNvCxnSpPr>
            <a:cxnSpLocks/>
            <a:stCxn id="10" idx="1"/>
            <a:endCxn id="6" idx="0"/>
          </p:cNvCxnSpPr>
          <p:nvPr/>
        </p:nvCxnSpPr>
        <p:spPr>
          <a:xfrm flipH="1">
            <a:off x="2798106" y="2691959"/>
            <a:ext cx="726908" cy="2443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9FF6B5-ED9F-673F-8810-841229C54FD8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flipH="1">
            <a:off x="3824584" y="3582212"/>
            <a:ext cx="647201" cy="1561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4E57A8-59EB-D871-1D90-D2CC422F9A72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4049517" y="2691959"/>
            <a:ext cx="422268" cy="428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B37D32-59FD-AE80-54CD-199E8BA2E35E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flipH="1" flipV="1">
            <a:off x="4734036" y="3351380"/>
            <a:ext cx="643088" cy="496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4785FA-1F21-CBD9-A737-EA31A52B2FA8}"/>
              </a:ext>
            </a:extLst>
          </p:cNvPr>
          <p:cNvCxnSpPr>
            <a:cxnSpLocks/>
            <a:stCxn id="12" idx="1"/>
            <a:endCxn id="8" idx="0"/>
          </p:cNvCxnSpPr>
          <p:nvPr/>
        </p:nvCxnSpPr>
        <p:spPr>
          <a:xfrm flipH="1">
            <a:off x="4808905" y="4079098"/>
            <a:ext cx="305967" cy="10604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EFC0CC-0060-6B2B-B951-E31DFC607E1B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5639375" y="4079098"/>
            <a:ext cx="951350" cy="1056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813210D-9DC8-5BCD-F766-3912F4E814F3}"/>
              </a:ext>
            </a:extLst>
          </p:cNvPr>
          <p:cNvSpPr txBox="1"/>
          <p:nvPr/>
        </p:nvSpPr>
        <p:spPr>
          <a:xfrm>
            <a:off x="345588" y="1323273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Hash-Join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93835F-D48E-A1A0-E788-4B4FD6631DE4}"/>
              </a:ext>
            </a:extLst>
          </p:cNvPr>
          <p:cNvSpPr txBox="1"/>
          <p:nvPr/>
        </p:nvSpPr>
        <p:spPr>
          <a:xfrm>
            <a:off x="819512" y="2708219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</a:t>
            </a:r>
            <a:br>
              <a:rPr lang="en-US" dirty="0"/>
            </a:br>
            <a:r>
              <a:rPr lang="en-US" dirty="0"/>
              <a:t>hash-tables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41278F-5BD5-3410-E3C5-7171FEF459A7}"/>
              </a:ext>
            </a:extLst>
          </p:cNvPr>
          <p:cNvSpPr/>
          <p:nvPr/>
        </p:nvSpPr>
        <p:spPr>
          <a:xfrm>
            <a:off x="3711332" y="4319659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0A1A6A-3003-D492-4D10-EFE0EF4449A8}"/>
              </a:ext>
            </a:extLst>
          </p:cNvPr>
          <p:cNvSpPr/>
          <p:nvPr/>
        </p:nvSpPr>
        <p:spPr>
          <a:xfrm>
            <a:off x="4663593" y="4642705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0374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FE126-4D0F-D9C2-4640-8A126BA55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28D0CC-9C92-AA96-CD68-4428C7D2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E59095-74A4-AFB0-7A64-B70B4A34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F4551-DFED-C553-197D-C2181FAC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1BB7B4-D424-6F2F-8BCF-ABC04913F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</a:t>
            </a:r>
            <a:r>
              <a:rPr lang="en-US" dirty="0" err="1"/>
              <a:t>v.s</a:t>
            </a:r>
            <a:r>
              <a:rPr lang="en-US" dirty="0"/>
              <a:t>. Blocking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5DA17-B7BC-454D-1F76-6F1DF4152F83}"/>
              </a:ext>
            </a:extLst>
          </p:cNvPr>
          <p:cNvSpPr txBox="1"/>
          <p:nvPr/>
        </p:nvSpPr>
        <p:spPr>
          <a:xfrm>
            <a:off x="2541465" y="513579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37407-0CE0-5B3B-2C0E-38C3292370D3}"/>
              </a:ext>
            </a:extLst>
          </p:cNvPr>
          <p:cNvSpPr txBox="1"/>
          <p:nvPr/>
        </p:nvSpPr>
        <p:spPr>
          <a:xfrm>
            <a:off x="3567943" y="514333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4FDA9-5949-59D0-EE8C-CB441286A413}"/>
              </a:ext>
            </a:extLst>
          </p:cNvPr>
          <p:cNvSpPr txBox="1"/>
          <p:nvPr/>
        </p:nvSpPr>
        <p:spPr>
          <a:xfrm>
            <a:off x="4552264" y="513950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827E8-8703-1E3D-F603-E2B107FEEB82}"/>
              </a:ext>
            </a:extLst>
          </p:cNvPr>
          <p:cNvSpPr txBox="1"/>
          <p:nvPr/>
        </p:nvSpPr>
        <p:spPr>
          <a:xfrm>
            <a:off x="6334084" y="513579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FE628E-6388-152A-A007-E1E622F5F60F}"/>
                  </a:ext>
                </a:extLst>
              </p:cNvPr>
              <p:cNvSpPr txBox="1"/>
              <p:nvPr/>
            </p:nvSpPr>
            <p:spPr>
              <a:xfrm>
                <a:off x="3525014" y="2461126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FE628E-6388-152A-A007-E1E622F5F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14" y="2461126"/>
                <a:ext cx="5245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381676-B1FC-C626-5E01-3574875A04FC}"/>
                  </a:ext>
                </a:extLst>
              </p:cNvPr>
              <p:cNvSpPr txBox="1"/>
              <p:nvPr/>
            </p:nvSpPr>
            <p:spPr>
              <a:xfrm>
                <a:off x="4209533" y="3120547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381676-B1FC-C626-5E01-3574875A0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33" y="3120547"/>
                <a:ext cx="524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BAB24E-CDC9-A550-E13C-E1F247189DF7}"/>
                  </a:ext>
                </a:extLst>
              </p:cNvPr>
              <p:cNvSpPr txBox="1"/>
              <p:nvPr/>
            </p:nvSpPr>
            <p:spPr>
              <a:xfrm>
                <a:off x="5114872" y="3848265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BAB24E-CDC9-A550-E13C-E1F247189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872" y="3848265"/>
                <a:ext cx="52450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D780D4-3E7B-AD68-E7EA-577A71CCD339}"/>
              </a:ext>
            </a:extLst>
          </p:cNvPr>
          <p:cNvCxnSpPr>
            <a:cxnSpLocks/>
            <a:stCxn id="10" idx="1"/>
            <a:endCxn id="6" idx="0"/>
          </p:cNvCxnSpPr>
          <p:nvPr/>
        </p:nvCxnSpPr>
        <p:spPr>
          <a:xfrm flipH="1">
            <a:off x="2798106" y="2691959"/>
            <a:ext cx="726908" cy="2443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2C0840-651A-C140-54B5-CCC5653C6070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flipH="1">
            <a:off x="3824584" y="3582212"/>
            <a:ext cx="647201" cy="1561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E41E54-7D6C-0347-FFB1-96A4F5EA6E85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4049517" y="2691959"/>
            <a:ext cx="422268" cy="428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08BDB8-DA82-CDD7-991C-9A9FC3CD4290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flipH="1" flipV="1">
            <a:off x="4734036" y="3351380"/>
            <a:ext cx="643088" cy="496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AB8A43-01E5-807B-A2D8-9A2B35A0ABB0}"/>
              </a:ext>
            </a:extLst>
          </p:cNvPr>
          <p:cNvCxnSpPr>
            <a:cxnSpLocks/>
            <a:stCxn id="12" idx="1"/>
            <a:endCxn id="8" idx="0"/>
          </p:cNvCxnSpPr>
          <p:nvPr/>
        </p:nvCxnSpPr>
        <p:spPr>
          <a:xfrm flipH="1">
            <a:off x="4808905" y="4079098"/>
            <a:ext cx="305967" cy="10604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7A597A-B80E-04A9-81B0-7C6C880210A1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5639375" y="4079098"/>
            <a:ext cx="951350" cy="1056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9483FFD-4853-7459-1454-481F8DAB50FE}"/>
              </a:ext>
            </a:extLst>
          </p:cNvPr>
          <p:cNvSpPr txBox="1"/>
          <p:nvPr/>
        </p:nvSpPr>
        <p:spPr>
          <a:xfrm>
            <a:off x="345588" y="1323273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Hash-Join</a:t>
            </a:r>
          </a:p>
        </p:txBody>
      </p:sp>
      <p:sp>
        <p:nvSpPr>
          <p:cNvPr id="32" name="Oval Callout 31">
            <a:extLst>
              <a:ext uri="{FF2B5EF4-FFF2-40B4-BE49-F238E27FC236}">
                <a16:creationId xmlns:a16="http://schemas.microsoft.com/office/drawing/2014/main" id="{48241F3F-379B-8560-D1EF-AA44128C515F}"/>
              </a:ext>
            </a:extLst>
          </p:cNvPr>
          <p:cNvSpPr/>
          <p:nvPr/>
        </p:nvSpPr>
        <p:spPr>
          <a:xfrm>
            <a:off x="232907" y="4309930"/>
            <a:ext cx="1625677" cy="562630"/>
          </a:xfrm>
          <a:prstGeom prst="wedgeEllipseCallout">
            <a:avLst>
              <a:gd name="adj1" fmla="val 77090"/>
              <a:gd name="adj2" fmla="val -7246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Blocking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FA427D-80A4-4C4C-5A3F-FA31CAE62FA4}"/>
              </a:ext>
            </a:extLst>
          </p:cNvPr>
          <p:cNvSpPr/>
          <p:nvPr/>
        </p:nvSpPr>
        <p:spPr>
          <a:xfrm>
            <a:off x="2744629" y="3848265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71FAE8-C4B1-6492-28D5-412FF768BEA3}"/>
              </a:ext>
            </a:extLst>
          </p:cNvPr>
          <p:cNvSpPr txBox="1"/>
          <p:nvPr/>
        </p:nvSpPr>
        <p:spPr>
          <a:xfrm>
            <a:off x="819512" y="2708219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</a:t>
            </a:r>
            <a:br>
              <a:rPr lang="en-US" dirty="0"/>
            </a:br>
            <a:r>
              <a:rPr lang="en-US" dirty="0"/>
              <a:t>hash-tables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324D06-F18F-7D0D-04EE-7E4A95724BB3}"/>
              </a:ext>
            </a:extLst>
          </p:cNvPr>
          <p:cNvSpPr/>
          <p:nvPr/>
        </p:nvSpPr>
        <p:spPr>
          <a:xfrm>
            <a:off x="3711332" y="4319659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966219-A71E-E645-F7F4-9225DD5A72C1}"/>
              </a:ext>
            </a:extLst>
          </p:cNvPr>
          <p:cNvSpPr/>
          <p:nvPr/>
        </p:nvSpPr>
        <p:spPr>
          <a:xfrm>
            <a:off x="4663593" y="4642705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2516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D450B-91BE-64DE-560A-C5D8863EC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227D3-4778-4F68-B978-AC2D7772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9810F5-5C79-6994-4961-439E1EA9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A5188-28F1-A185-5AE2-221B95EE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2A3A10-CBEE-CBA0-6227-7CAF6D41F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</a:t>
            </a:r>
            <a:r>
              <a:rPr lang="en-US" dirty="0" err="1"/>
              <a:t>v.s</a:t>
            </a:r>
            <a:r>
              <a:rPr lang="en-US" dirty="0"/>
              <a:t>. Blocking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E1D93-68EF-FFB7-591A-F982E2D14C07}"/>
              </a:ext>
            </a:extLst>
          </p:cNvPr>
          <p:cNvSpPr txBox="1"/>
          <p:nvPr/>
        </p:nvSpPr>
        <p:spPr>
          <a:xfrm>
            <a:off x="2541465" y="513579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79975E-34A6-C2A2-B7F8-3B50533F06BD}"/>
              </a:ext>
            </a:extLst>
          </p:cNvPr>
          <p:cNvSpPr txBox="1"/>
          <p:nvPr/>
        </p:nvSpPr>
        <p:spPr>
          <a:xfrm>
            <a:off x="3567943" y="514333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353BEA-CD9C-291D-172E-FDA1980ACAA8}"/>
              </a:ext>
            </a:extLst>
          </p:cNvPr>
          <p:cNvSpPr txBox="1"/>
          <p:nvPr/>
        </p:nvSpPr>
        <p:spPr>
          <a:xfrm>
            <a:off x="4552264" y="5139505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117658-E604-1A42-1D4C-E068EEAD5B97}"/>
              </a:ext>
            </a:extLst>
          </p:cNvPr>
          <p:cNvSpPr txBox="1"/>
          <p:nvPr/>
        </p:nvSpPr>
        <p:spPr>
          <a:xfrm>
            <a:off x="6334084" y="513579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88BB00-9E08-172B-2B04-A5B042EEAFE7}"/>
                  </a:ext>
                </a:extLst>
              </p:cNvPr>
              <p:cNvSpPr txBox="1"/>
              <p:nvPr/>
            </p:nvSpPr>
            <p:spPr>
              <a:xfrm>
                <a:off x="3525014" y="2461126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88BB00-9E08-172B-2B04-A5B042EEA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14" y="2461126"/>
                <a:ext cx="5245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B50DB6-85A4-1B1E-8C6F-8D787AE0BEDE}"/>
                  </a:ext>
                </a:extLst>
              </p:cNvPr>
              <p:cNvSpPr txBox="1"/>
              <p:nvPr/>
            </p:nvSpPr>
            <p:spPr>
              <a:xfrm>
                <a:off x="4209533" y="3120547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B50DB6-85A4-1B1E-8C6F-8D787AE0B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33" y="3120547"/>
                <a:ext cx="524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521090-EAD1-FCE1-C973-A20A124CC06F}"/>
                  </a:ext>
                </a:extLst>
              </p:cNvPr>
              <p:cNvSpPr txBox="1"/>
              <p:nvPr/>
            </p:nvSpPr>
            <p:spPr>
              <a:xfrm>
                <a:off x="5114872" y="3848265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9521090-EAD1-FCE1-C973-A20A124CC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872" y="3848265"/>
                <a:ext cx="52450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BD61C8-ABBF-9D87-226C-5D3D4B90A353}"/>
              </a:ext>
            </a:extLst>
          </p:cNvPr>
          <p:cNvCxnSpPr>
            <a:cxnSpLocks/>
            <a:stCxn id="10" idx="1"/>
            <a:endCxn id="6" idx="0"/>
          </p:cNvCxnSpPr>
          <p:nvPr/>
        </p:nvCxnSpPr>
        <p:spPr>
          <a:xfrm flipH="1">
            <a:off x="2798106" y="2691959"/>
            <a:ext cx="726908" cy="2443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77BC94-6DB5-21E0-C2BE-EF934B3177F0}"/>
              </a:ext>
            </a:extLst>
          </p:cNvPr>
          <p:cNvCxnSpPr>
            <a:cxnSpLocks/>
            <a:stCxn id="11" idx="2"/>
            <a:endCxn id="7" idx="0"/>
          </p:cNvCxnSpPr>
          <p:nvPr/>
        </p:nvCxnSpPr>
        <p:spPr>
          <a:xfrm flipH="1">
            <a:off x="3824584" y="3582212"/>
            <a:ext cx="647201" cy="1561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53941-D366-FBB5-9456-E62BD02E886B}"/>
              </a:ext>
            </a:extLst>
          </p:cNvPr>
          <p:cNvCxnSpPr>
            <a:cxnSpLocks/>
            <a:stCxn id="10" idx="3"/>
            <a:endCxn id="11" idx="0"/>
          </p:cNvCxnSpPr>
          <p:nvPr/>
        </p:nvCxnSpPr>
        <p:spPr>
          <a:xfrm>
            <a:off x="4049517" y="2691959"/>
            <a:ext cx="422268" cy="428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E8710D-87CB-4C3E-E57B-8F456DEC94AD}"/>
              </a:ext>
            </a:extLst>
          </p:cNvPr>
          <p:cNvCxnSpPr>
            <a:cxnSpLocks/>
            <a:stCxn id="12" idx="0"/>
            <a:endCxn id="11" idx="3"/>
          </p:cNvCxnSpPr>
          <p:nvPr/>
        </p:nvCxnSpPr>
        <p:spPr>
          <a:xfrm flipH="1" flipV="1">
            <a:off x="4734036" y="3351380"/>
            <a:ext cx="643088" cy="496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600F21-A02B-722C-1117-9FD5F36AF862}"/>
              </a:ext>
            </a:extLst>
          </p:cNvPr>
          <p:cNvCxnSpPr>
            <a:cxnSpLocks/>
            <a:stCxn id="12" idx="1"/>
            <a:endCxn id="8" idx="0"/>
          </p:cNvCxnSpPr>
          <p:nvPr/>
        </p:nvCxnSpPr>
        <p:spPr>
          <a:xfrm flipH="1">
            <a:off x="4808905" y="4079098"/>
            <a:ext cx="305967" cy="10604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F9445E-E0E5-41CF-37A0-EF337C6C8CB3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5639375" y="4079098"/>
            <a:ext cx="951350" cy="1056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C1BA224-09F9-6B0D-1CB5-F7A3271FBC99}"/>
              </a:ext>
            </a:extLst>
          </p:cNvPr>
          <p:cNvSpPr txBox="1"/>
          <p:nvPr/>
        </p:nvSpPr>
        <p:spPr>
          <a:xfrm>
            <a:off x="345588" y="1323273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Hash-Join</a:t>
            </a:r>
          </a:p>
        </p:txBody>
      </p:sp>
      <p:sp>
        <p:nvSpPr>
          <p:cNvPr id="32" name="Oval Callout 31">
            <a:extLst>
              <a:ext uri="{FF2B5EF4-FFF2-40B4-BE49-F238E27FC236}">
                <a16:creationId xmlns:a16="http://schemas.microsoft.com/office/drawing/2014/main" id="{62F49BEE-D322-8575-7BA4-41B21D925E19}"/>
              </a:ext>
            </a:extLst>
          </p:cNvPr>
          <p:cNvSpPr/>
          <p:nvPr/>
        </p:nvSpPr>
        <p:spPr>
          <a:xfrm>
            <a:off x="232907" y="4309930"/>
            <a:ext cx="1625677" cy="562630"/>
          </a:xfrm>
          <a:prstGeom prst="wedgeEllipseCallout">
            <a:avLst>
              <a:gd name="adj1" fmla="val 77090"/>
              <a:gd name="adj2" fmla="val -7246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Blocking</a:t>
            </a:r>
          </a:p>
        </p:txBody>
      </p:sp>
      <p:sp>
        <p:nvSpPr>
          <p:cNvPr id="33" name="Oval Callout 32">
            <a:extLst>
              <a:ext uri="{FF2B5EF4-FFF2-40B4-BE49-F238E27FC236}">
                <a16:creationId xmlns:a16="http://schemas.microsoft.com/office/drawing/2014/main" id="{88F8DABF-CB59-2B94-6276-B223AD6CCA3D}"/>
              </a:ext>
            </a:extLst>
          </p:cNvPr>
          <p:cNvSpPr/>
          <p:nvPr/>
        </p:nvSpPr>
        <p:spPr>
          <a:xfrm>
            <a:off x="4663593" y="1977189"/>
            <a:ext cx="1828548" cy="562630"/>
          </a:xfrm>
          <a:prstGeom prst="wedgeEllipseCallout">
            <a:avLst>
              <a:gd name="adj1" fmla="val -61379"/>
              <a:gd name="adj2" fmla="val 7669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Pipelining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45FB924-858F-5F14-2DBC-BD9BC474BC20}"/>
              </a:ext>
            </a:extLst>
          </p:cNvPr>
          <p:cNvSpPr/>
          <p:nvPr/>
        </p:nvSpPr>
        <p:spPr>
          <a:xfrm>
            <a:off x="2744629" y="3848265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127385-DA75-ADBE-BDAC-5508DD49CD93}"/>
              </a:ext>
            </a:extLst>
          </p:cNvPr>
          <p:cNvSpPr txBox="1"/>
          <p:nvPr/>
        </p:nvSpPr>
        <p:spPr>
          <a:xfrm>
            <a:off x="819512" y="2708219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</a:t>
            </a:r>
            <a:br>
              <a:rPr lang="en-US" dirty="0"/>
            </a:br>
            <a:r>
              <a:rPr lang="en-US" dirty="0"/>
              <a:t>hash-tables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4879D6-DE57-A253-1665-F159C32F1AAF}"/>
              </a:ext>
            </a:extLst>
          </p:cNvPr>
          <p:cNvSpPr txBox="1"/>
          <p:nvPr/>
        </p:nvSpPr>
        <p:spPr>
          <a:xfrm>
            <a:off x="5533865" y="295742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8BBED0-7519-1F43-01F0-4881787CCBFB}"/>
              </a:ext>
            </a:extLst>
          </p:cNvPr>
          <p:cNvSpPr/>
          <p:nvPr/>
        </p:nvSpPr>
        <p:spPr>
          <a:xfrm>
            <a:off x="3711332" y="4319659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EAEAF79-4074-41FE-D60F-D88D254C2C73}"/>
              </a:ext>
            </a:extLst>
          </p:cNvPr>
          <p:cNvSpPr/>
          <p:nvPr/>
        </p:nvSpPr>
        <p:spPr>
          <a:xfrm>
            <a:off x="4663593" y="4642705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713D56-F3DF-0ADD-7DAB-958B4B8BDBE2}"/>
              </a:ext>
            </a:extLst>
          </p:cNvPr>
          <p:cNvSpPr txBox="1"/>
          <p:nvPr/>
        </p:nvSpPr>
        <p:spPr>
          <a:xfrm>
            <a:off x="7115228" y="3299054"/>
            <a:ext cx="169469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Tuples are</a:t>
            </a:r>
            <a:br>
              <a:rPr lang="en-US" sz="2000" dirty="0"/>
            </a:br>
            <a:r>
              <a:rPr lang="en-US" sz="2000" dirty="0"/>
              <a:t>pipelined to</a:t>
            </a:r>
            <a:br>
              <a:rPr lang="en-US" sz="2000" dirty="0"/>
            </a:br>
            <a:r>
              <a:rPr lang="en-US" sz="2000" dirty="0"/>
              <a:t>the output</a:t>
            </a:r>
            <a:br>
              <a:rPr lang="en-US" sz="2000" dirty="0"/>
            </a:br>
            <a:r>
              <a:rPr lang="en-US" sz="2000" dirty="0"/>
              <a:t>uninterrupted</a:t>
            </a:r>
          </a:p>
        </p:txBody>
      </p:sp>
    </p:spTree>
    <p:extLst>
      <p:ext uri="{BB962C8B-B14F-4D97-AF65-F5344CB8AC3E}">
        <p14:creationId xmlns:p14="http://schemas.microsoft.com/office/powerpoint/2010/main" val="25713694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BE6E3-C097-ABC9-4F31-2E12FA60C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B86D9-CC42-CBE6-65D8-E0EA12E8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4647C-1631-A202-AFB0-8D587D4B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379976-666F-CFA5-4E4C-4BBA97DEB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</a:t>
            </a:r>
            <a:r>
              <a:rPr lang="en-US" dirty="0" err="1"/>
              <a:t>v.s</a:t>
            </a:r>
            <a:r>
              <a:rPr lang="en-US" dirty="0"/>
              <a:t>. Blocking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8EDDF-C91C-D72C-E148-56B3A5FA7CF0}"/>
              </a:ext>
            </a:extLst>
          </p:cNvPr>
          <p:cNvSpPr txBox="1"/>
          <p:nvPr/>
        </p:nvSpPr>
        <p:spPr>
          <a:xfrm>
            <a:off x="2462604" y="523022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84D78-59CF-DC7D-C0DA-C08233F848CC}"/>
              </a:ext>
            </a:extLst>
          </p:cNvPr>
          <p:cNvSpPr txBox="1"/>
          <p:nvPr/>
        </p:nvSpPr>
        <p:spPr>
          <a:xfrm>
            <a:off x="4776709" y="529253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43BED-F0BB-51A4-BED8-0A36D9EBC5E3}"/>
              </a:ext>
            </a:extLst>
          </p:cNvPr>
          <p:cNvSpPr txBox="1"/>
          <p:nvPr/>
        </p:nvSpPr>
        <p:spPr>
          <a:xfrm>
            <a:off x="5557853" y="443955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4D2BFA-9CA6-EDE6-B61B-E12A835EAAC3}"/>
              </a:ext>
            </a:extLst>
          </p:cNvPr>
          <p:cNvSpPr txBox="1"/>
          <p:nvPr/>
        </p:nvSpPr>
        <p:spPr>
          <a:xfrm>
            <a:off x="6451131" y="375708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6AF9DD-8E02-2EA4-5FA6-8338D46A36BB}"/>
                  </a:ext>
                </a:extLst>
              </p:cNvPr>
              <p:cNvSpPr txBox="1"/>
              <p:nvPr/>
            </p:nvSpPr>
            <p:spPr>
              <a:xfrm>
                <a:off x="3742971" y="3972021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6AF9DD-8E02-2EA4-5FA6-8338D46A3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71" y="3972021"/>
                <a:ext cx="5245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2765CF-EFDE-DC25-8193-6DBEA91E767C}"/>
                  </a:ext>
                </a:extLst>
              </p:cNvPr>
              <p:cNvSpPr txBox="1"/>
              <p:nvPr/>
            </p:nvSpPr>
            <p:spPr>
              <a:xfrm>
                <a:off x="4508847" y="3295418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72765CF-EFDE-DC25-8193-6DBEA91E7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47" y="3295418"/>
                <a:ext cx="524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FAEE50-8FEF-39A8-0C3D-382083F17487}"/>
                  </a:ext>
                </a:extLst>
              </p:cNvPr>
              <p:cNvSpPr txBox="1"/>
              <p:nvPr/>
            </p:nvSpPr>
            <p:spPr>
              <a:xfrm>
                <a:off x="5380613" y="2528648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FAEE50-8FEF-39A8-0C3D-382083F17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613" y="2528648"/>
                <a:ext cx="52450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BABF694-C118-ABBE-4D07-DA8E0377B149}"/>
              </a:ext>
            </a:extLst>
          </p:cNvPr>
          <p:cNvCxnSpPr>
            <a:stCxn id="10" idx="1"/>
            <a:endCxn id="6" idx="0"/>
          </p:cNvCxnSpPr>
          <p:nvPr/>
        </p:nvCxnSpPr>
        <p:spPr>
          <a:xfrm flipH="1">
            <a:off x="2719245" y="4202854"/>
            <a:ext cx="1023726" cy="10273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30417B-E9BA-6871-A6CE-25AC50C93055}"/>
              </a:ext>
            </a:extLst>
          </p:cNvPr>
          <p:cNvCxnSpPr>
            <a:cxnSpLocks/>
            <a:stCxn id="10" idx="3"/>
            <a:endCxn id="7" idx="0"/>
          </p:cNvCxnSpPr>
          <p:nvPr/>
        </p:nvCxnSpPr>
        <p:spPr>
          <a:xfrm>
            <a:off x="4267474" y="4202854"/>
            <a:ext cx="765876" cy="1089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9957C1-A5EC-CF21-ABE1-ADF09F32C175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flipH="1">
            <a:off x="4005223" y="3526251"/>
            <a:ext cx="503624" cy="445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CEB171-3F22-C1DA-EAAE-F52F2346C3AE}"/>
              </a:ext>
            </a:extLst>
          </p:cNvPr>
          <p:cNvCxnSpPr>
            <a:cxnSpLocks/>
            <a:stCxn id="12" idx="1"/>
            <a:endCxn id="11" idx="0"/>
          </p:cNvCxnSpPr>
          <p:nvPr/>
        </p:nvCxnSpPr>
        <p:spPr>
          <a:xfrm flipH="1">
            <a:off x="4771099" y="2759481"/>
            <a:ext cx="609514" cy="535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739B1-FA63-CC43-ED04-E205571FB30A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5905116" y="2759481"/>
            <a:ext cx="802656" cy="9976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3C62099-CB39-ADB5-F03E-EC0487C84DE7}"/>
              </a:ext>
            </a:extLst>
          </p:cNvPr>
          <p:cNvCxnSpPr>
            <a:cxnSpLocks/>
            <a:stCxn id="11" idx="3"/>
            <a:endCxn id="8" idx="0"/>
          </p:cNvCxnSpPr>
          <p:nvPr/>
        </p:nvCxnSpPr>
        <p:spPr>
          <a:xfrm>
            <a:off x="5033350" y="3526251"/>
            <a:ext cx="781144" cy="913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E5F2B4A-C216-31AA-7E26-E66D58B29B17}"/>
              </a:ext>
            </a:extLst>
          </p:cNvPr>
          <p:cNvSpPr txBox="1"/>
          <p:nvPr/>
        </p:nvSpPr>
        <p:spPr>
          <a:xfrm>
            <a:off x="345588" y="1323273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Hash-Join</a:t>
            </a:r>
          </a:p>
        </p:txBody>
      </p:sp>
    </p:spTree>
    <p:extLst>
      <p:ext uri="{BB962C8B-B14F-4D97-AF65-F5344CB8AC3E}">
        <p14:creationId xmlns:p14="http://schemas.microsoft.com/office/powerpoint/2010/main" val="4149707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A74F5-653F-F21C-660D-13178DCB5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610AF7-D9BE-26BC-6620-44C3C3F4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345CD-8B23-2EC0-C8A3-0DE1019E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AA19D-98A8-95A8-DDEB-1A5F589B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249DBF-E3B0-DED1-5FE0-4259ED40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</a:t>
            </a:r>
            <a:r>
              <a:rPr lang="en-US" dirty="0" err="1"/>
              <a:t>v.s</a:t>
            </a:r>
            <a:r>
              <a:rPr lang="en-US" dirty="0"/>
              <a:t>. Blocking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383EFC-CD75-ED19-F0B2-572E16537442}"/>
              </a:ext>
            </a:extLst>
          </p:cNvPr>
          <p:cNvSpPr txBox="1"/>
          <p:nvPr/>
        </p:nvSpPr>
        <p:spPr>
          <a:xfrm>
            <a:off x="2462604" y="523022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A6187-3328-BF7C-59FF-55B19F73F01F}"/>
              </a:ext>
            </a:extLst>
          </p:cNvPr>
          <p:cNvSpPr txBox="1"/>
          <p:nvPr/>
        </p:nvSpPr>
        <p:spPr>
          <a:xfrm>
            <a:off x="4776709" y="529253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DDA07-8333-F2F7-8FBD-C91F60BB332B}"/>
              </a:ext>
            </a:extLst>
          </p:cNvPr>
          <p:cNvSpPr txBox="1"/>
          <p:nvPr/>
        </p:nvSpPr>
        <p:spPr>
          <a:xfrm>
            <a:off x="5557853" y="443955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47E6E4-F47E-5735-954E-6E1DF09A8EEE}"/>
              </a:ext>
            </a:extLst>
          </p:cNvPr>
          <p:cNvSpPr txBox="1"/>
          <p:nvPr/>
        </p:nvSpPr>
        <p:spPr>
          <a:xfrm>
            <a:off x="6451131" y="375708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02F561-1C07-0171-BFB8-4CB9D4DC2A34}"/>
                  </a:ext>
                </a:extLst>
              </p:cNvPr>
              <p:cNvSpPr txBox="1"/>
              <p:nvPr/>
            </p:nvSpPr>
            <p:spPr>
              <a:xfrm>
                <a:off x="3742971" y="3972021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02F561-1C07-0171-BFB8-4CB9D4DC2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71" y="3972021"/>
                <a:ext cx="5245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005C8E-D3A5-53F5-7D96-2511FFE08A4D}"/>
                  </a:ext>
                </a:extLst>
              </p:cNvPr>
              <p:cNvSpPr txBox="1"/>
              <p:nvPr/>
            </p:nvSpPr>
            <p:spPr>
              <a:xfrm>
                <a:off x="4508847" y="3295418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005C8E-D3A5-53F5-7D96-2511FFE08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47" y="3295418"/>
                <a:ext cx="524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9FBCAE-C51B-086C-808F-0CC49294E89C}"/>
                  </a:ext>
                </a:extLst>
              </p:cNvPr>
              <p:cNvSpPr txBox="1"/>
              <p:nvPr/>
            </p:nvSpPr>
            <p:spPr>
              <a:xfrm>
                <a:off x="5380613" y="2528648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9FBCAE-C51B-086C-808F-0CC49294E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613" y="2528648"/>
                <a:ext cx="52450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F6A23A-268C-0FE3-DEEF-FF657C8B1832}"/>
              </a:ext>
            </a:extLst>
          </p:cNvPr>
          <p:cNvCxnSpPr>
            <a:stCxn id="10" idx="1"/>
            <a:endCxn id="6" idx="0"/>
          </p:cNvCxnSpPr>
          <p:nvPr/>
        </p:nvCxnSpPr>
        <p:spPr>
          <a:xfrm flipH="1">
            <a:off x="2719245" y="4202854"/>
            <a:ext cx="1023726" cy="10273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767E37-00F9-2258-DBE8-A05E3067D59A}"/>
              </a:ext>
            </a:extLst>
          </p:cNvPr>
          <p:cNvCxnSpPr>
            <a:cxnSpLocks/>
            <a:stCxn id="10" idx="3"/>
            <a:endCxn id="7" idx="0"/>
          </p:cNvCxnSpPr>
          <p:nvPr/>
        </p:nvCxnSpPr>
        <p:spPr>
          <a:xfrm>
            <a:off x="4267474" y="4202854"/>
            <a:ext cx="765876" cy="1089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66BCD-8660-C11F-D200-1AF2247C3004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flipH="1">
            <a:off x="4005223" y="3526251"/>
            <a:ext cx="503624" cy="445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71AD00-451C-DD4E-014E-5051F0344D56}"/>
              </a:ext>
            </a:extLst>
          </p:cNvPr>
          <p:cNvCxnSpPr>
            <a:cxnSpLocks/>
            <a:stCxn id="12" idx="1"/>
            <a:endCxn id="11" idx="0"/>
          </p:cNvCxnSpPr>
          <p:nvPr/>
        </p:nvCxnSpPr>
        <p:spPr>
          <a:xfrm flipH="1">
            <a:off x="4771099" y="2759481"/>
            <a:ext cx="609514" cy="535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E98AC3-0D88-E6C5-20CE-38D6D1151418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5905116" y="2759481"/>
            <a:ext cx="802656" cy="9976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5AC78D-9E7B-F33F-600B-0CA1C026B489}"/>
              </a:ext>
            </a:extLst>
          </p:cNvPr>
          <p:cNvCxnSpPr>
            <a:cxnSpLocks/>
            <a:stCxn id="11" idx="3"/>
            <a:endCxn id="8" idx="0"/>
          </p:cNvCxnSpPr>
          <p:nvPr/>
        </p:nvCxnSpPr>
        <p:spPr>
          <a:xfrm>
            <a:off x="5033350" y="3526251"/>
            <a:ext cx="781144" cy="913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Callout 29">
            <a:extLst>
              <a:ext uri="{FF2B5EF4-FFF2-40B4-BE49-F238E27FC236}">
                <a16:creationId xmlns:a16="http://schemas.microsoft.com/office/drawing/2014/main" id="{47F5FEE9-7971-33DA-6C5B-23D8BB4174ED}"/>
              </a:ext>
            </a:extLst>
          </p:cNvPr>
          <p:cNvSpPr/>
          <p:nvPr/>
        </p:nvSpPr>
        <p:spPr>
          <a:xfrm>
            <a:off x="688715" y="4725973"/>
            <a:ext cx="1625677" cy="562630"/>
          </a:xfrm>
          <a:prstGeom prst="wedgeEllipseCallout">
            <a:avLst>
              <a:gd name="adj1" fmla="val 77090"/>
              <a:gd name="adj2" fmla="val -7246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Blocking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B113122-01B7-29DD-753E-2664816B2DE1}"/>
              </a:ext>
            </a:extLst>
          </p:cNvPr>
          <p:cNvSpPr/>
          <p:nvPr/>
        </p:nvSpPr>
        <p:spPr>
          <a:xfrm>
            <a:off x="2814374" y="4653883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B6B8D7-21FE-E6F6-6AE7-CD7262B641DB}"/>
              </a:ext>
            </a:extLst>
          </p:cNvPr>
          <p:cNvSpPr txBox="1"/>
          <p:nvPr/>
        </p:nvSpPr>
        <p:spPr>
          <a:xfrm>
            <a:off x="345588" y="1323273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Hash-Join</a:t>
            </a:r>
          </a:p>
        </p:txBody>
      </p:sp>
    </p:spTree>
    <p:extLst>
      <p:ext uri="{BB962C8B-B14F-4D97-AF65-F5344CB8AC3E}">
        <p14:creationId xmlns:p14="http://schemas.microsoft.com/office/powerpoint/2010/main" val="1675456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2D12B-50F9-1293-3059-A5ED86F38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2C727-0003-6EFD-4329-60674EA36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5E1A6-90BF-F009-3C27-9CFA6267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6F3A9-5FA5-7DFD-94B3-26447134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3DAF9F-CB1C-4386-03D1-860DEC69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</a:t>
            </a:r>
            <a:r>
              <a:rPr lang="en-US" dirty="0" err="1"/>
              <a:t>v.s</a:t>
            </a:r>
            <a:r>
              <a:rPr lang="en-US" dirty="0"/>
              <a:t>. Blocking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F1B465-59AE-5AF9-961C-5241229EE818}"/>
              </a:ext>
            </a:extLst>
          </p:cNvPr>
          <p:cNvSpPr txBox="1"/>
          <p:nvPr/>
        </p:nvSpPr>
        <p:spPr>
          <a:xfrm>
            <a:off x="2462604" y="523022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DC9CB-CF44-1165-882E-6C0ACD456136}"/>
              </a:ext>
            </a:extLst>
          </p:cNvPr>
          <p:cNvSpPr txBox="1"/>
          <p:nvPr/>
        </p:nvSpPr>
        <p:spPr>
          <a:xfrm>
            <a:off x="4776709" y="529253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708F5D-17C4-9C17-A3EF-203AB424FDCE}"/>
              </a:ext>
            </a:extLst>
          </p:cNvPr>
          <p:cNvSpPr txBox="1"/>
          <p:nvPr/>
        </p:nvSpPr>
        <p:spPr>
          <a:xfrm>
            <a:off x="5557853" y="443955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1B1DC5-1AC1-9DAD-34FE-2BEC5F51FD70}"/>
              </a:ext>
            </a:extLst>
          </p:cNvPr>
          <p:cNvSpPr txBox="1"/>
          <p:nvPr/>
        </p:nvSpPr>
        <p:spPr>
          <a:xfrm>
            <a:off x="6451131" y="375708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FA7A9B-FE52-EB40-6A55-A06A42DFEB61}"/>
                  </a:ext>
                </a:extLst>
              </p:cNvPr>
              <p:cNvSpPr txBox="1"/>
              <p:nvPr/>
            </p:nvSpPr>
            <p:spPr>
              <a:xfrm>
                <a:off x="3742971" y="3972021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0BFF8D-4C8A-00AA-A8B4-B31BE9BC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71" y="3972021"/>
                <a:ext cx="5245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0F0006-C27F-FECD-45DA-1AE2B417C1E6}"/>
                  </a:ext>
                </a:extLst>
              </p:cNvPr>
              <p:cNvSpPr txBox="1"/>
              <p:nvPr/>
            </p:nvSpPr>
            <p:spPr>
              <a:xfrm>
                <a:off x="4508847" y="3295418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25D2F-CC8E-6AF6-176C-344412792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47" y="3295418"/>
                <a:ext cx="524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4595484-FC16-BA33-09E3-B6D5120FA5FD}"/>
                  </a:ext>
                </a:extLst>
              </p:cNvPr>
              <p:cNvSpPr txBox="1"/>
              <p:nvPr/>
            </p:nvSpPr>
            <p:spPr>
              <a:xfrm>
                <a:off x="5380613" y="2528648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00086D-ED4B-0A49-8DD0-2BC41DF16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613" y="2528648"/>
                <a:ext cx="52450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B12F07-0C50-E6F6-57ED-19688CE21507}"/>
              </a:ext>
            </a:extLst>
          </p:cNvPr>
          <p:cNvCxnSpPr>
            <a:stCxn id="10" idx="1"/>
            <a:endCxn id="6" idx="0"/>
          </p:cNvCxnSpPr>
          <p:nvPr/>
        </p:nvCxnSpPr>
        <p:spPr>
          <a:xfrm flipH="1">
            <a:off x="2719245" y="4202854"/>
            <a:ext cx="1023726" cy="10273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D4EB3D-C774-875C-EC23-FE758E458A91}"/>
              </a:ext>
            </a:extLst>
          </p:cNvPr>
          <p:cNvCxnSpPr>
            <a:cxnSpLocks/>
            <a:stCxn id="10" idx="3"/>
            <a:endCxn id="7" idx="0"/>
          </p:cNvCxnSpPr>
          <p:nvPr/>
        </p:nvCxnSpPr>
        <p:spPr>
          <a:xfrm>
            <a:off x="4267474" y="4202854"/>
            <a:ext cx="765876" cy="1089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B0630D-37FC-FDFE-810D-8CB82896B01A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flipH="1">
            <a:off x="4005223" y="3526251"/>
            <a:ext cx="503624" cy="445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E1D4746-7FD3-6556-DAF5-3182A6FAAC49}"/>
              </a:ext>
            </a:extLst>
          </p:cNvPr>
          <p:cNvCxnSpPr>
            <a:cxnSpLocks/>
            <a:stCxn id="12" idx="1"/>
            <a:endCxn id="11" idx="0"/>
          </p:cNvCxnSpPr>
          <p:nvPr/>
        </p:nvCxnSpPr>
        <p:spPr>
          <a:xfrm flipH="1">
            <a:off x="4771099" y="2759481"/>
            <a:ext cx="609514" cy="535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8F8218-0365-1C33-2A1C-F07DCC3C6299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5905116" y="2759481"/>
            <a:ext cx="802656" cy="9976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01D2720-9A6C-FAB6-3E3A-6934CE6126B3}"/>
              </a:ext>
            </a:extLst>
          </p:cNvPr>
          <p:cNvCxnSpPr>
            <a:cxnSpLocks/>
            <a:stCxn id="11" idx="3"/>
            <a:endCxn id="8" idx="0"/>
          </p:cNvCxnSpPr>
          <p:nvPr/>
        </p:nvCxnSpPr>
        <p:spPr>
          <a:xfrm>
            <a:off x="5033350" y="3526251"/>
            <a:ext cx="781144" cy="913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Callout 29">
            <a:extLst>
              <a:ext uri="{FF2B5EF4-FFF2-40B4-BE49-F238E27FC236}">
                <a16:creationId xmlns:a16="http://schemas.microsoft.com/office/drawing/2014/main" id="{C1BB9FE3-B17A-96CA-D657-5AF19B8F9FA9}"/>
              </a:ext>
            </a:extLst>
          </p:cNvPr>
          <p:cNvSpPr/>
          <p:nvPr/>
        </p:nvSpPr>
        <p:spPr>
          <a:xfrm>
            <a:off x="688715" y="4725973"/>
            <a:ext cx="1625677" cy="562630"/>
          </a:xfrm>
          <a:prstGeom prst="wedgeEllipseCallout">
            <a:avLst>
              <a:gd name="adj1" fmla="val 77090"/>
              <a:gd name="adj2" fmla="val -7246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Blocking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CCD9B6-90DB-AE21-4E8A-A5B4EDE7559E}"/>
              </a:ext>
            </a:extLst>
          </p:cNvPr>
          <p:cNvSpPr/>
          <p:nvPr/>
        </p:nvSpPr>
        <p:spPr>
          <a:xfrm>
            <a:off x="2814374" y="4653883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2340EE-C17C-75A0-49A5-2DD18E7313AA}"/>
              </a:ext>
            </a:extLst>
          </p:cNvPr>
          <p:cNvSpPr txBox="1"/>
          <p:nvPr/>
        </p:nvSpPr>
        <p:spPr>
          <a:xfrm>
            <a:off x="345588" y="1323273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Hash-Join</a:t>
            </a:r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88822997-2719-CA3B-749A-DD60C76CBB18}"/>
              </a:ext>
            </a:extLst>
          </p:cNvPr>
          <p:cNvSpPr/>
          <p:nvPr/>
        </p:nvSpPr>
        <p:spPr>
          <a:xfrm>
            <a:off x="5642864" y="5043463"/>
            <a:ext cx="2984914" cy="562630"/>
          </a:xfrm>
          <a:prstGeom prst="wedgeEllipseCallout">
            <a:avLst>
              <a:gd name="adj1" fmla="val -98084"/>
              <a:gd name="adj2" fmla="val -16715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Compute the join</a:t>
            </a:r>
          </a:p>
        </p:txBody>
      </p:sp>
    </p:spTree>
    <p:extLst>
      <p:ext uri="{BB962C8B-B14F-4D97-AF65-F5344CB8AC3E}">
        <p14:creationId xmlns:p14="http://schemas.microsoft.com/office/powerpoint/2010/main" val="3791105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7B714-409F-3C2C-AA72-B79C3A4D3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B3A8F-E162-C825-360A-8CD9FEA1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6D8652-3BDA-4FDA-F85A-54FB213B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E368D-97B2-EA17-A973-2FBD43EC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FCFD28-9FCC-D02E-17B2-47E2BF7B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</a:t>
            </a:r>
            <a:r>
              <a:rPr lang="en-US" dirty="0" err="1"/>
              <a:t>v.s</a:t>
            </a:r>
            <a:r>
              <a:rPr lang="en-US" dirty="0"/>
              <a:t>. Blocking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0D9D8-019A-6BCD-1D43-DB3A6BE16852}"/>
              </a:ext>
            </a:extLst>
          </p:cNvPr>
          <p:cNvSpPr txBox="1"/>
          <p:nvPr/>
        </p:nvSpPr>
        <p:spPr>
          <a:xfrm>
            <a:off x="2462604" y="523022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3B171-E241-27E5-9119-54D48245EF1D}"/>
              </a:ext>
            </a:extLst>
          </p:cNvPr>
          <p:cNvSpPr txBox="1"/>
          <p:nvPr/>
        </p:nvSpPr>
        <p:spPr>
          <a:xfrm>
            <a:off x="4776709" y="529253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B23179-D5C0-5D94-137A-05AC6E3D6B40}"/>
              </a:ext>
            </a:extLst>
          </p:cNvPr>
          <p:cNvSpPr txBox="1"/>
          <p:nvPr/>
        </p:nvSpPr>
        <p:spPr>
          <a:xfrm>
            <a:off x="5557853" y="443955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485B0F-0BB4-0847-C1FB-5BD5BB70137F}"/>
              </a:ext>
            </a:extLst>
          </p:cNvPr>
          <p:cNvSpPr txBox="1"/>
          <p:nvPr/>
        </p:nvSpPr>
        <p:spPr>
          <a:xfrm>
            <a:off x="6451131" y="375708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EE5862-6910-E9BC-EEBC-A9A91F2D7DD0}"/>
                  </a:ext>
                </a:extLst>
              </p:cNvPr>
              <p:cNvSpPr txBox="1"/>
              <p:nvPr/>
            </p:nvSpPr>
            <p:spPr>
              <a:xfrm>
                <a:off x="3742971" y="3972021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0BFF8D-4C8A-00AA-A8B4-B31BE9BC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71" y="3972021"/>
                <a:ext cx="5245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48E4D6-9D57-39DD-0937-64F2FF7C20C2}"/>
                  </a:ext>
                </a:extLst>
              </p:cNvPr>
              <p:cNvSpPr txBox="1"/>
              <p:nvPr/>
            </p:nvSpPr>
            <p:spPr>
              <a:xfrm>
                <a:off x="4508847" y="3295418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25D2F-CC8E-6AF6-176C-344412792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47" y="3295418"/>
                <a:ext cx="524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41D703-9A31-5B5C-8E4B-EC4B3EE22C61}"/>
                  </a:ext>
                </a:extLst>
              </p:cNvPr>
              <p:cNvSpPr txBox="1"/>
              <p:nvPr/>
            </p:nvSpPr>
            <p:spPr>
              <a:xfrm>
                <a:off x="5380613" y="2528648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00086D-ED4B-0A49-8DD0-2BC41DF16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613" y="2528648"/>
                <a:ext cx="52450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9A8D44-73EF-0392-5B9E-02FF9328C7A0}"/>
              </a:ext>
            </a:extLst>
          </p:cNvPr>
          <p:cNvCxnSpPr>
            <a:stCxn id="10" idx="1"/>
            <a:endCxn id="6" idx="0"/>
          </p:cNvCxnSpPr>
          <p:nvPr/>
        </p:nvCxnSpPr>
        <p:spPr>
          <a:xfrm flipH="1">
            <a:off x="2719245" y="4202854"/>
            <a:ext cx="1023726" cy="10273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3CD7A7-C4EA-FF73-CD2C-F15DE72AC69A}"/>
              </a:ext>
            </a:extLst>
          </p:cNvPr>
          <p:cNvCxnSpPr>
            <a:cxnSpLocks/>
            <a:stCxn id="10" idx="3"/>
            <a:endCxn id="7" idx="0"/>
          </p:cNvCxnSpPr>
          <p:nvPr/>
        </p:nvCxnSpPr>
        <p:spPr>
          <a:xfrm>
            <a:off x="4267474" y="4202854"/>
            <a:ext cx="765876" cy="1089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9F1394-7638-0F1E-BF83-71005D551964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flipH="1">
            <a:off x="4005223" y="3526251"/>
            <a:ext cx="503624" cy="445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362EFE-B299-4F4B-2384-C9406A01A47A}"/>
              </a:ext>
            </a:extLst>
          </p:cNvPr>
          <p:cNvCxnSpPr>
            <a:cxnSpLocks/>
            <a:stCxn id="12" idx="1"/>
            <a:endCxn id="11" idx="0"/>
          </p:cNvCxnSpPr>
          <p:nvPr/>
        </p:nvCxnSpPr>
        <p:spPr>
          <a:xfrm flipH="1">
            <a:off x="4771099" y="2759481"/>
            <a:ext cx="609514" cy="535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7C63E26-4D63-DE81-2E28-1081B83E4417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5905116" y="2759481"/>
            <a:ext cx="802656" cy="9976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35AB8B-8F50-CE26-4F2B-01F12CDD42F2}"/>
              </a:ext>
            </a:extLst>
          </p:cNvPr>
          <p:cNvCxnSpPr>
            <a:cxnSpLocks/>
            <a:stCxn id="11" idx="3"/>
            <a:endCxn id="8" idx="0"/>
          </p:cNvCxnSpPr>
          <p:nvPr/>
        </p:nvCxnSpPr>
        <p:spPr>
          <a:xfrm>
            <a:off x="5033350" y="3526251"/>
            <a:ext cx="781144" cy="913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Callout 29">
            <a:extLst>
              <a:ext uri="{FF2B5EF4-FFF2-40B4-BE49-F238E27FC236}">
                <a16:creationId xmlns:a16="http://schemas.microsoft.com/office/drawing/2014/main" id="{5B4CB5CD-867E-FB91-D9DB-E338EF084797}"/>
              </a:ext>
            </a:extLst>
          </p:cNvPr>
          <p:cNvSpPr/>
          <p:nvPr/>
        </p:nvSpPr>
        <p:spPr>
          <a:xfrm>
            <a:off x="688715" y="4725973"/>
            <a:ext cx="1625677" cy="562630"/>
          </a:xfrm>
          <a:prstGeom prst="wedgeEllipseCallout">
            <a:avLst>
              <a:gd name="adj1" fmla="val 77090"/>
              <a:gd name="adj2" fmla="val -7246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Blocking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644A42-B39E-59D6-CCAD-D16EBE371BBD}"/>
              </a:ext>
            </a:extLst>
          </p:cNvPr>
          <p:cNvSpPr/>
          <p:nvPr/>
        </p:nvSpPr>
        <p:spPr>
          <a:xfrm>
            <a:off x="2814374" y="4653883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033539-200F-02D9-1B9C-EC3E935EF3D1}"/>
              </a:ext>
            </a:extLst>
          </p:cNvPr>
          <p:cNvSpPr/>
          <p:nvPr/>
        </p:nvSpPr>
        <p:spPr>
          <a:xfrm>
            <a:off x="3859397" y="3677045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F089DA-6813-51AD-C8F3-3EB5F3AA774A}"/>
              </a:ext>
            </a:extLst>
          </p:cNvPr>
          <p:cNvSpPr txBox="1"/>
          <p:nvPr/>
        </p:nvSpPr>
        <p:spPr>
          <a:xfrm>
            <a:off x="345588" y="1323273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Hash-Join</a:t>
            </a:r>
          </a:p>
        </p:txBody>
      </p:sp>
      <p:sp>
        <p:nvSpPr>
          <p:cNvPr id="35" name="Oval Callout 34">
            <a:extLst>
              <a:ext uri="{FF2B5EF4-FFF2-40B4-BE49-F238E27FC236}">
                <a16:creationId xmlns:a16="http://schemas.microsoft.com/office/drawing/2014/main" id="{86678EEF-B994-F39C-86A6-9D7672F36397}"/>
              </a:ext>
            </a:extLst>
          </p:cNvPr>
          <p:cNvSpPr/>
          <p:nvPr/>
        </p:nvSpPr>
        <p:spPr>
          <a:xfrm>
            <a:off x="1507780" y="3569857"/>
            <a:ext cx="1625677" cy="562630"/>
          </a:xfrm>
          <a:prstGeom prst="wedgeEllipseCallout">
            <a:avLst>
              <a:gd name="adj1" fmla="val 88745"/>
              <a:gd name="adj2" fmla="val -2708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Blocking</a:t>
            </a:r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024580B7-5D5C-ACA1-7695-50209742262C}"/>
              </a:ext>
            </a:extLst>
          </p:cNvPr>
          <p:cNvSpPr/>
          <p:nvPr/>
        </p:nvSpPr>
        <p:spPr>
          <a:xfrm>
            <a:off x="5642864" y="5043463"/>
            <a:ext cx="2984914" cy="562630"/>
          </a:xfrm>
          <a:prstGeom prst="wedgeEllipseCallout">
            <a:avLst>
              <a:gd name="adj1" fmla="val -98084"/>
              <a:gd name="adj2" fmla="val -16715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Compute the join</a:t>
            </a:r>
          </a:p>
        </p:txBody>
      </p:sp>
    </p:spTree>
    <p:extLst>
      <p:ext uri="{BB962C8B-B14F-4D97-AF65-F5344CB8AC3E}">
        <p14:creationId xmlns:p14="http://schemas.microsoft.com/office/powerpoint/2010/main" val="2789929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AD865-D86B-68F3-028D-84121520F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2AFD2-7C07-068C-A4EB-94B514C08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1C8EA1-DC35-6DA5-6714-27B1F67E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52B06-BA87-F3B2-C8FB-9D5B7BD1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7C1DC1-F419-E7E8-ED38-7FF4CA8C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</a:t>
            </a:r>
            <a:r>
              <a:rPr lang="en-US" dirty="0" err="1"/>
              <a:t>v.s</a:t>
            </a:r>
            <a:r>
              <a:rPr lang="en-US" dirty="0"/>
              <a:t>. Blocking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2F5AE-A060-F571-EE65-8EC219295225}"/>
              </a:ext>
            </a:extLst>
          </p:cNvPr>
          <p:cNvSpPr txBox="1"/>
          <p:nvPr/>
        </p:nvSpPr>
        <p:spPr>
          <a:xfrm>
            <a:off x="2462604" y="523022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37D2F-15A9-8B43-4BCB-E69E41BB3887}"/>
              </a:ext>
            </a:extLst>
          </p:cNvPr>
          <p:cNvSpPr txBox="1"/>
          <p:nvPr/>
        </p:nvSpPr>
        <p:spPr>
          <a:xfrm>
            <a:off x="4776709" y="529253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4C951-F640-5E27-DEB0-4CCAEAD00EFA}"/>
              </a:ext>
            </a:extLst>
          </p:cNvPr>
          <p:cNvSpPr txBox="1"/>
          <p:nvPr/>
        </p:nvSpPr>
        <p:spPr>
          <a:xfrm>
            <a:off x="5557853" y="443955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43394D-FAD8-C2D4-4DC0-967EA7D47D9A}"/>
              </a:ext>
            </a:extLst>
          </p:cNvPr>
          <p:cNvSpPr txBox="1"/>
          <p:nvPr/>
        </p:nvSpPr>
        <p:spPr>
          <a:xfrm>
            <a:off x="6451131" y="375708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AF0773-3543-3358-3E86-57D7782F6F7B}"/>
                  </a:ext>
                </a:extLst>
              </p:cNvPr>
              <p:cNvSpPr txBox="1"/>
              <p:nvPr/>
            </p:nvSpPr>
            <p:spPr>
              <a:xfrm>
                <a:off x="3742971" y="3972021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0BFF8D-4C8A-00AA-A8B4-B31BE9BC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71" y="3972021"/>
                <a:ext cx="5245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3245B8-DA2A-AA27-C078-C98DFAF5A840}"/>
                  </a:ext>
                </a:extLst>
              </p:cNvPr>
              <p:cNvSpPr txBox="1"/>
              <p:nvPr/>
            </p:nvSpPr>
            <p:spPr>
              <a:xfrm>
                <a:off x="4508847" y="3295418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25D2F-CC8E-6AF6-176C-344412792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47" y="3295418"/>
                <a:ext cx="524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C039FC-C7A8-B2C9-0F69-7B3333ADB544}"/>
                  </a:ext>
                </a:extLst>
              </p:cNvPr>
              <p:cNvSpPr txBox="1"/>
              <p:nvPr/>
            </p:nvSpPr>
            <p:spPr>
              <a:xfrm>
                <a:off x="5380613" y="2528648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00086D-ED4B-0A49-8DD0-2BC41DF16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613" y="2528648"/>
                <a:ext cx="52450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C5ADD2-732B-6544-30AC-E23BB8AD9624}"/>
              </a:ext>
            </a:extLst>
          </p:cNvPr>
          <p:cNvCxnSpPr>
            <a:stCxn id="10" idx="1"/>
            <a:endCxn id="6" idx="0"/>
          </p:cNvCxnSpPr>
          <p:nvPr/>
        </p:nvCxnSpPr>
        <p:spPr>
          <a:xfrm flipH="1">
            <a:off x="2719245" y="4202854"/>
            <a:ext cx="1023726" cy="10273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375AB5-0F00-A1A2-0522-C7A453D2F1C6}"/>
              </a:ext>
            </a:extLst>
          </p:cNvPr>
          <p:cNvCxnSpPr>
            <a:cxnSpLocks/>
            <a:stCxn id="10" idx="3"/>
            <a:endCxn id="7" idx="0"/>
          </p:cNvCxnSpPr>
          <p:nvPr/>
        </p:nvCxnSpPr>
        <p:spPr>
          <a:xfrm>
            <a:off x="4267474" y="4202854"/>
            <a:ext cx="765876" cy="1089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A05030-D8CF-B7EF-BF1A-C74702AB22B1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flipH="1">
            <a:off x="4005223" y="3526251"/>
            <a:ext cx="503624" cy="445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DE730A-C9DC-154A-DE30-0A98A866C0DA}"/>
              </a:ext>
            </a:extLst>
          </p:cNvPr>
          <p:cNvCxnSpPr>
            <a:cxnSpLocks/>
            <a:stCxn id="12" idx="1"/>
            <a:endCxn id="11" idx="0"/>
          </p:cNvCxnSpPr>
          <p:nvPr/>
        </p:nvCxnSpPr>
        <p:spPr>
          <a:xfrm flipH="1">
            <a:off x="4771099" y="2759481"/>
            <a:ext cx="609514" cy="535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9A3223-1A69-9780-7B85-CBBF44DDE3C5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5905116" y="2759481"/>
            <a:ext cx="802656" cy="9976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0F5756-235F-063B-5F74-079C9DDC8E27}"/>
              </a:ext>
            </a:extLst>
          </p:cNvPr>
          <p:cNvCxnSpPr>
            <a:cxnSpLocks/>
            <a:stCxn id="11" idx="3"/>
            <a:endCxn id="8" idx="0"/>
          </p:cNvCxnSpPr>
          <p:nvPr/>
        </p:nvCxnSpPr>
        <p:spPr>
          <a:xfrm>
            <a:off x="5033350" y="3526251"/>
            <a:ext cx="781144" cy="913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Callout 29">
            <a:extLst>
              <a:ext uri="{FF2B5EF4-FFF2-40B4-BE49-F238E27FC236}">
                <a16:creationId xmlns:a16="http://schemas.microsoft.com/office/drawing/2014/main" id="{01508A7B-DA8D-4F59-F52D-68ECADDA3107}"/>
              </a:ext>
            </a:extLst>
          </p:cNvPr>
          <p:cNvSpPr/>
          <p:nvPr/>
        </p:nvSpPr>
        <p:spPr>
          <a:xfrm>
            <a:off x="688715" y="4725973"/>
            <a:ext cx="1625677" cy="562630"/>
          </a:xfrm>
          <a:prstGeom prst="wedgeEllipseCallout">
            <a:avLst>
              <a:gd name="adj1" fmla="val 77090"/>
              <a:gd name="adj2" fmla="val -7246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Blocking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5FCD10-2D29-6846-53EB-77D82D91E8C3}"/>
              </a:ext>
            </a:extLst>
          </p:cNvPr>
          <p:cNvSpPr/>
          <p:nvPr/>
        </p:nvSpPr>
        <p:spPr>
          <a:xfrm>
            <a:off x="2814374" y="4653883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254F35-D341-6AE9-2CEF-7B5116400AFA}"/>
              </a:ext>
            </a:extLst>
          </p:cNvPr>
          <p:cNvSpPr/>
          <p:nvPr/>
        </p:nvSpPr>
        <p:spPr>
          <a:xfrm>
            <a:off x="3859397" y="3677045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817011-B960-FF8E-292F-5FC436CA21A6}"/>
              </a:ext>
            </a:extLst>
          </p:cNvPr>
          <p:cNvSpPr txBox="1"/>
          <p:nvPr/>
        </p:nvSpPr>
        <p:spPr>
          <a:xfrm>
            <a:off x="345588" y="1323273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Hash-Join</a:t>
            </a:r>
          </a:p>
        </p:txBody>
      </p:sp>
      <p:sp>
        <p:nvSpPr>
          <p:cNvPr id="35" name="Oval Callout 34">
            <a:extLst>
              <a:ext uri="{FF2B5EF4-FFF2-40B4-BE49-F238E27FC236}">
                <a16:creationId xmlns:a16="http://schemas.microsoft.com/office/drawing/2014/main" id="{3C27042B-88E0-C2C0-4B6E-EEE84902D6F9}"/>
              </a:ext>
            </a:extLst>
          </p:cNvPr>
          <p:cNvSpPr/>
          <p:nvPr/>
        </p:nvSpPr>
        <p:spPr>
          <a:xfrm>
            <a:off x="1507780" y="3569857"/>
            <a:ext cx="1625677" cy="562630"/>
          </a:xfrm>
          <a:prstGeom prst="wedgeEllipseCallout">
            <a:avLst>
              <a:gd name="adj1" fmla="val 88745"/>
              <a:gd name="adj2" fmla="val -2708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Blocking</a:t>
            </a:r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DF7025AE-0EB7-2861-8377-89920673B672}"/>
              </a:ext>
            </a:extLst>
          </p:cNvPr>
          <p:cNvSpPr/>
          <p:nvPr/>
        </p:nvSpPr>
        <p:spPr>
          <a:xfrm>
            <a:off x="5642864" y="5043463"/>
            <a:ext cx="2984914" cy="562630"/>
          </a:xfrm>
          <a:prstGeom prst="wedgeEllipseCallout">
            <a:avLst>
              <a:gd name="adj1" fmla="val -98084"/>
              <a:gd name="adj2" fmla="val -16715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Compute the join</a:t>
            </a:r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61172670-04F2-3065-F23D-323A4FAB69E3}"/>
              </a:ext>
            </a:extLst>
          </p:cNvPr>
          <p:cNvSpPr/>
          <p:nvPr/>
        </p:nvSpPr>
        <p:spPr>
          <a:xfrm>
            <a:off x="6208062" y="4272122"/>
            <a:ext cx="2984914" cy="562630"/>
          </a:xfrm>
          <a:prstGeom prst="wedgeEllipseCallout">
            <a:avLst>
              <a:gd name="adj1" fmla="val -98084"/>
              <a:gd name="adj2" fmla="val -16715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Compute the join</a:t>
            </a:r>
          </a:p>
        </p:txBody>
      </p:sp>
    </p:spTree>
    <p:extLst>
      <p:ext uri="{BB962C8B-B14F-4D97-AF65-F5344CB8AC3E}">
        <p14:creationId xmlns:p14="http://schemas.microsoft.com/office/powerpoint/2010/main" val="1231263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89094-FD66-BAF5-F1E2-D7684B2EF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FB204C-12BC-DDF9-CDE7-66B608EB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41B3E-163C-19B9-692B-0453FFF3A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19B85-B448-4A84-2FD7-F74EE9BF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12367F-EADB-9A2F-8930-975742A6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</a:t>
            </a:r>
            <a:r>
              <a:rPr lang="en-US" dirty="0" err="1"/>
              <a:t>v.s</a:t>
            </a:r>
            <a:r>
              <a:rPr lang="en-US" dirty="0"/>
              <a:t>. Blocking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E61136-226D-08CF-B06F-AFC40A0C0C41}"/>
              </a:ext>
            </a:extLst>
          </p:cNvPr>
          <p:cNvSpPr txBox="1"/>
          <p:nvPr/>
        </p:nvSpPr>
        <p:spPr>
          <a:xfrm>
            <a:off x="2462604" y="523022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B2015-9560-C388-6086-CE67F32AB0DA}"/>
              </a:ext>
            </a:extLst>
          </p:cNvPr>
          <p:cNvSpPr txBox="1"/>
          <p:nvPr/>
        </p:nvSpPr>
        <p:spPr>
          <a:xfrm>
            <a:off x="4776709" y="529253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639DFE-F7E2-9368-9D55-A76C45B4369E}"/>
              </a:ext>
            </a:extLst>
          </p:cNvPr>
          <p:cNvSpPr txBox="1"/>
          <p:nvPr/>
        </p:nvSpPr>
        <p:spPr>
          <a:xfrm>
            <a:off x="5557853" y="443955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75095-C315-429B-149D-61F775DF3017}"/>
              </a:ext>
            </a:extLst>
          </p:cNvPr>
          <p:cNvSpPr txBox="1"/>
          <p:nvPr/>
        </p:nvSpPr>
        <p:spPr>
          <a:xfrm>
            <a:off x="6451131" y="375708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E0B9FDE-1766-5FEB-595A-834D3C7FA208}"/>
                  </a:ext>
                </a:extLst>
              </p:cNvPr>
              <p:cNvSpPr txBox="1"/>
              <p:nvPr/>
            </p:nvSpPr>
            <p:spPr>
              <a:xfrm>
                <a:off x="3742971" y="3972021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0BFF8D-4C8A-00AA-A8B4-B31BE9BC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71" y="3972021"/>
                <a:ext cx="5245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ADBB8A-6925-2F77-F44E-0142886C7A88}"/>
                  </a:ext>
                </a:extLst>
              </p:cNvPr>
              <p:cNvSpPr txBox="1"/>
              <p:nvPr/>
            </p:nvSpPr>
            <p:spPr>
              <a:xfrm>
                <a:off x="4508847" y="3295418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25D2F-CC8E-6AF6-176C-344412792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47" y="3295418"/>
                <a:ext cx="524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B4DF40-7196-F9F2-B83E-387F43201593}"/>
                  </a:ext>
                </a:extLst>
              </p:cNvPr>
              <p:cNvSpPr txBox="1"/>
              <p:nvPr/>
            </p:nvSpPr>
            <p:spPr>
              <a:xfrm>
                <a:off x="5380613" y="2528648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00086D-ED4B-0A49-8DD0-2BC41DF16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613" y="2528648"/>
                <a:ext cx="52450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CAA7E5-0A4B-7553-349E-E6DAB0436203}"/>
              </a:ext>
            </a:extLst>
          </p:cNvPr>
          <p:cNvCxnSpPr>
            <a:stCxn id="10" idx="1"/>
            <a:endCxn id="6" idx="0"/>
          </p:cNvCxnSpPr>
          <p:nvPr/>
        </p:nvCxnSpPr>
        <p:spPr>
          <a:xfrm flipH="1">
            <a:off x="2719245" y="4202854"/>
            <a:ext cx="1023726" cy="10273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399696-76BB-9226-18EF-9ED777B8A12F}"/>
              </a:ext>
            </a:extLst>
          </p:cNvPr>
          <p:cNvCxnSpPr>
            <a:cxnSpLocks/>
            <a:stCxn id="10" idx="3"/>
            <a:endCxn id="7" idx="0"/>
          </p:cNvCxnSpPr>
          <p:nvPr/>
        </p:nvCxnSpPr>
        <p:spPr>
          <a:xfrm>
            <a:off x="4267474" y="4202854"/>
            <a:ext cx="765876" cy="1089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DCF04B-F9FB-48E0-4339-2A9D948CCC4F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flipH="1">
            <a:off x="4005223" y="3526251"/>
            <a:ext cx="503624" cy="445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CBFF76-5770-AC0B-EFFD-88D2653DCB3F}"/>
              </a:ext>
            </a:extLst>
          </p:cNvPr>
          <p:cNvCxnSpPr>
            <a:cxnSpLocks/>
            <a:stCxn id="12" idx="1"/>
            <a:endCxn id="11" idx="0"/>
          </p:cNvCxnSpPr>
          <p:nvPr/>
        </p:nvCxnSpPr>
        <p:spPr>
          <a:xfrm flipH="1">
            <a:off x="4771099" y="2759481"/>
            <a:ext cx="609514" cy="535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8A22E1-0141-C766-87F9-6CE37911A340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5905116" y="2759481"/>
            <a:ext cx="802656" cy="9976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0BC687-C4C4-C7C5-E028-217D9E9CA6D5}"/>
              </a:ext>
            </a:extLst>
          </p:cNvPr>
          <p:cNvCxnSpPr>
            <a:cxnSpLocks/>
            <a:stCxn id="11" idx="3"/>
            <a:endCxn id="8" idx="0"/>
          </p:cNvCxnSpPr>
          <p:nvPr/>
        </p:nvCxnSpPr>
        <p:spPr>
          <a:xfrm>
            <a:off x="5033350" y="3526251"/>
            <a:ext cx="781144" cy="913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Callout 29">
            <a:extLst>
              <a:ext uri="{FF2B5EF4-FFF2-40B4-BE49-F238E27FC236}">
                <a16:creationId xmlns:a16="http://schemas.microsoft.com/office/drawing/2014/main" id="{E6F4CBC6-E360-0883-3BCC-623DF2CBC680}"/>
              </a:ext>
            </a:extLst>
          </p:cNvPr>
          <p:cNvSpPr/>
          <p:nvPr/>
        </p:nvSpPr>
        <p:spPr>
          <a:xfrm>
            <a:off x="688715" y="4725973"/>
            <a:ext cx="1625677" cy="562630"/>
          </a:xfrm>
          <a:prstGeom prst="wedgeEllipseCallout">
            <a:avLst>
              <a:gd name="adj1" fmla="val 77090"/>
              <a:gd name="adj2" fmla="val -7246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Blocking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46C38D8-D52A-4636-DD0C-6B58B887A9F6}"/>
              </a:ext>
            </a:extLst>
          </p:cNvPr>
          <p:cNvSpPr/>
          <p:nvPr/>
        </p:nvSpPr>
        <p:spPr>
          <a:xfrm>
            <a:off x="2814374" y="4653883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BF94057-63C7-8ABB-DBA5-D4B2DE07B2C0}"/>
              </a:ext>
            </a:extLst>
          </p:cNvPr>
          <p:cNvSpPr/>
          <p:nvPr/>
        </p:nvSpPr>
        <p:spPr>
          <a:xfrm>
            <a:off x="3859397" y="3677045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59FD72-95FF-CF8F-554C-7AD764A4FCAD}"/>
              </a:ext>
            </a:extLst>
          </p:cNvPr>
          <p:cNvSpPr/>
          <p:nvPr/>
        </p:nvSpPr>
        <p:spPr>
          <a:xfrm>
            <a:off x="4733779" y="2933019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4C1E29-144E-3E8C-086E-1BE5A769B7D8}"/>
              </a:ext>
            </a:extLst>
          </p:cNvPr>
          <p:cNvSpPr txBox="1"/>
          <p:nvPr/>
        </p:nvSpPr>
        <p:spPr>
          <a:xfrm>
            <a:off x="345588" y="1323273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Hash-Join</a:t>
            </a:r>
          </a:p>
        </p:txBody>
      </p:sp>
      <p:sp>
        <p:nvSpPr>
          <p:cNvPr id="35" name="Oval Callout 34">
            <a:extLst>
              <a:ext uri="{FF2B5EF4-FFF2-40B4-BE49-F238E27FC236}">
                <a16:creationId xmlns:a16="http://schemas.microsoft.com/office/drawing/2014/main" id="{D663B61D-2426-84F0-FD8B-6133A85F3EA4}"/>
              </a:ext>
            </a:extLst>
          </p:cNvPr>
          <p:cNvSpPr/>
          <p:nvPr/>
        </p:nvSpPr>
        <p:spPr>
          <a:xfrm>
            <a:off x="1507780" y="3569857"/>
            <a:ext cx="1625677" cy="562630"/>
          </a:xfrm>
          <a:prstGeom prst="wedgeEllipseCallout">
            <a:avLst>
              <a:gd name="adj1" fmla="val 88745"/>
              <a:gd name="adj2" fmla="val -2708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Blocking</a:t>
            </a:r>
          </a:p>
        </p:txBody>
      </p:sp>
      <p:sp>
        <p:nvSpPr>
          <p:cNvPr id="36" name="Oval Callout 35">
            <a:extLst>
              <a:ext uri="{FF2B5EF4-FFF2-40B4-BE49-F238E27FC236}">
                <a16:creationId xmlns:a16="http://schemas.microsoft.com/office/drawing/2014/main" id="{A9D9CB5C-2C07-34E6-15B8-7CA8A73B639C}"/>
              </a:ext>
            </a:extLst>
          </p:cNvPr>
          <p:cNvSpPr/>
          <p:nvPr/>
        </p:nvSpPr>
        <p:spPr>
          <a:xfrm>
            <a:off x="2362386" y="2561864"/>
            <a:ext cx="1625677" cy="562630"/>
          </a:xfrm>
          <a:prstGeom prst="wedgeEllipseCallout">
            <a:avLst>
              <a:gd name="adj1" fmla="val 86211"/>
              <a:gd name="adj2" fmla="val 659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Blocking</a:t>
            </a:r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803472EB-D9A7-2A24-1EE5-4584EB91CE15}"/>
              </a:ext>
            </a:extLst>
          </p:cNvPr>
          <p:cNvSpPr/>
          <p:nvPr/>
        </p:nvSpPr>
        <p:spPr>
          <a:xfrm>
            <a:off x="5642864" y="5043463"/>
            <a:ext cx="2984914" cy="562630"/>
          </a:xfrm>
          <a:prstGeom prst="wedgeEllipseCallout">
            <a:avLst>
              <a:gd name="adj1" fmla="val -98084"/>
              <a:gd name="adj2" fmla="val -16715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Compute the join</a:t>
            </a:r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D46B385A-B491-F352-3271-FD7E089BFCDF}"/>
              </a:ext>
            </a:extLst>
          </p:cNvPr>
          <p:cNvSpPr/>
          <p:nvPr/>
        </p:nvSpPr>
        <p:spPr>
          <a:xfrm>
            <a:off x="6208062" y="4272122"/>
            <a:ext cx="2984914" cy="562630"/>
          </a:xfrm>
          <a:prstGeom prst="wedgeEllipseCallout">
            <a:avLst>
              <a:gd name="adj1" fmla="val -98084"/>
              <a:gd name="adj2" fmla="val -16715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Compute the join</a:t>
            </a:r>
          </a:p>
        </p:txBody>
      </p:sp>
    </p:spTree>
    <p:extLst>
      <p:ext uri="{BB962C8B-B14F-4D97-AF65-F5344CB8AC3E}">
        <p14:creationId xmlns:p14="http://schemas.microsoft.com/office/powerpoint/2010/main" val="17260613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2B492-C467-26DF-EA6C-10A616545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F90009-5D30-527A-B765-33A09EAA6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8C44B9-6C67-A391-E457-0616F1C8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54239-5268-8A73-AD03-C7549630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DBE07A-1180-26DD-6433-5DA573DB6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</a:t>
            </a:r>
            <a:r>
              <a:rPr lang="en-US" dirty="0" err="1"/>
              <a:t>v.s</a:t>
            </a:r>
            <a:r>
              <a:rPr lang="en-US" dirty="0"/>
              <a:t>. Blocking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9BCA0-6577-AA80-3B60-A1A8A6CE13BA}"/>
              </a:ext>
            </a:extLst>
          </p:cNvPr>
          <p:cNvSpPr txBox="1"/>
          <p:nvPr/>
        </p:nvSpPr>
        <p:spPr>
          <a:xfrm>
            <a:off x="2462604" y="523022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D90FD3-D960-D6B0-7A50-E0AA0AA709AD}"/>
              </a:ext>
            </a:extLst>
          </p:cNvPr>
          <p:cNvSpPr txBox="1"/>
          <p:nvPr/>
        </p:nvSpPr>
        <p:spPr>
          <a:xfrm>
            <a:off x="4776709" y="529253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8A4617-2D13-564F-F631-16A5055C20E5}"/>
              </a:ext>
            </a:extLst>
          </p:cNvPr>
          <p:cNvSpPr txBox="1"/>
          <p:nvPr/>
        </p:nvSpPr>
        <p:spPr>
          <a:xfrm>
            <a:off x="5557853" y="443955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4F2E1B-92CB-EE3D-185B-AF96425F6CE4}"/>
              </a:ext>
            </a:extLst>
          </p:cNvPr>
          <p:cNvSpPr txBox="1"/>
          <p:nvPr/>
        </p:nvSpPr>
        <p:spPr>
          <a:xfrm>
            <a:off x="6451131" y="375708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5C66F9-2E63-2234-DAF1-A805473BE415}"/>
                  </a:ext>
                </a:extLst>
              </p:cNvPr>
              <p:cNvSpPr txBox="1"/>
              <p:nvPr/>
            </p:nvSpPr>
            <p:spPr>
              <a:xfrm>
                <a:off x="3742971" y="3972021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40BFF8D-4C8A-00AA-A8B4-B31BE9BC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971" y="3972021"/>
                <a:ext cx="5245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845BFA0-2C30-35B0-0FE8-0FE48D6C4139}"/>
                  </a:ext>
                </a:extLst>
              </p:cNvPr>
              <p:cNvSpPr txBox="1"/>
              <p:nvPr/>
            </p:nvSpPr>
            <p:spPr>
              <a:xfrm>
                <a:off x="4508847" y="3295418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25D2F-CC8E-6AF6-176C-344412792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847" y="3295418"/>
                <a:ext cx="524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FE3DE4-FFC1-A427-4A9F-AF32507BD649}"/>
                  </a:ext>
                </a:extLst>
              </p:cNvPr>
              <p:cNvSpPr txBox="1"/>
              <p:nvPr/>
            </p:nvSpPr>
            <p:spPr>
              <a:xfrm>
                <a:off x="5380613" y="2528648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00086D-ED4B-0A49-8DD0-2BC41DF16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613" y="2528648"/>
                <a:ext cx="52450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87D3A7-7645-0C9F-DE3B-6966B1291082}"/>
              </a:ext>
            </a:extLst>
          </p:cNvPr>
          <p:cNvCxnSpPr>
            <a:stCxn id="10" idx="1"/>
            <a:endCxn id="6" idx="0"/>
          </p:cNvCxnSpPr>
          <p:nvPr/>
        </p:nvCxnSpPr>
        <p:spPr>
          <a:xfrm flipH="1">
            <a:off x="2719245" y="4202854"/>
            <a:ext cx="1023726" cy="10273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AB4C34-C7E3-C543-5D8F-EDE7A5E82422}"/>
              </a:ext>
            </a:extLst>
          </p:cNvPr>
          <p:cNvCxnSpPr>
            <a:cxnSpLocks/>
            <a:stCxn id="10" idx="3"/>
            <a:endCxn id="7" idx="0"/>
          </p:cNvCxnSpPr>
          <p:nvPr/>
        </p:nvCxnSpPr>
        <p:spPr>
          <a:xfrm>
            <a:off x="4267474" y="4202854"/>
            <a:ext cx="765876" cy="1089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A8740F-D271-0A5B-9079-2C7DADD7E6B5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flipH="1">
            <a:off x="4005223" y="3526251"/>
            <a:ext cx="503624" cy="445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805D1A-CEB1-4DAA-658A-C6AC4AB12BFE}"/>
              </a:ext>
            </a:extLst>
          </p:cNvPr>
          <p:cNvCxnSpPr>
            <a:cxnSpLocks/>
            <a:stCxn id="12" idx="1"/>
            <a:endCxn id="11" idx="0"/>
          </p:cNvCxnSpPr>
          <p:nvPr/>
        </p:nvCxnSpPr>
        <p:spPr>
          <a:xfrm flipH="1">
            <a:off x="4771099" y="2759481"/>
            <a:ext cx="609514" cy="535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A26AF4-9BDE-5289-9C67-0FB6317E39AB}"/>
              </a:ext>
            </a:extLst>
          </p:cNvPr>
          <p:cNvCxnSpPr>
            <a:cxnSpLocks/>
            <a:stCxn id="12" idx="3"/>
            <a:endCxn id="9" idx="0"/>
          </p:cNvCxnSpPr>
          <p:nvPr/>
        </p:nvCxnSpPr>
        <p:spPr>
          <a:xfrm>
            <a:off x="5905116" y="2759481"/>
            <a:ext cx="802656" cy="9976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F39580-5D97-5E44-6E06-46FEDEF8C1F6}"/>
              </a:ext>
            </a:extLst>
          </p:cNvPr>
          <p:cNvCxnSpPr>
            <a:cxnSpLocks/>
            <a:stCxn id="11" idx="3"/>
            <a:endCxn id="8" idx="0"/>
          </p:cNvCxnSpPr>
          <p:nvPr/>
        </p:nvCxnSpPr>
        <p:spPr>
          <a:xfrm>
            <a:off x="5033350" y="3526251"/>
            <a:ext cx="781144" cy="9133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Callout 29">
            <a:extLst>
              <a:ext uri="{FF2B5EF4-FFF2-40B4-BE49-F238E27FC236}">
                <a16:creationId xmlns:a16="http://schemas.microsoft.com/office/drawing/2014/main" id="{830BC56B-36EA-28AB-92F9-BD781F948B9C}"/>
              </a:ext>
            </a:extLst>
          </p:cNvPr>
          <p:cNvSpPr/>
          <p:nvPr/>
        </p:nvSpPr>
        <p:spPr>
          <a:xfrm>
            <a:off x="688715" y="4725973"/>
            <a:ext cx="1625677" cy="562630"/>
          </a:xfrm>
          <a:prstGeom prst="wedgeEllipseCallout">
            <a:avLst>
              <a:gd name="adj1" fmla="val 77090"/>
              <a:gd name="adj2" fmla="val -7246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Blocking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F45D41-6810-53E1-0E02-8B90C32F6673}"/>
              </a:ext>
            </a:extLst>
          </p:cNvPr>
          <p:cNvSpPr/>
          <p:nvPr/>
        </p:nvSpPr>
        <p:spPr>
          <a:xfrm>
            <a:off x="2814374" y="4653883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ABA519-A631-B62D-D9F7-96D6FE63AFE3}"/>
              </a:ext>
            </a:extLst>
          </p:cNvPr>
          <p:cNvSpPr/>
          <p:nvPr/>
        </p:nvSpPr>
        <p:spPr>
          <a:xfrm>
            <a:off x="3859397" y="3677045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B8A94C5-AA73-9B2B-5200-78849CDB1096}"/>
              </a:ext>
            </a:extLst>
          </p:cNvPr>
          <p:cNvSpPr/>
          <p:nvPr/>
        </p:nvSpPr>
        <p:spPr>
          <a:xfrm>
            <a:off x="4733779" y="2933019"/>
            <a:ext cx="780385" cy="144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l">
              <a:buNone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90B698-7F45-10FC-24C8-6537F0921D9D}"/>
              </a:ext>
            </a:extLst>
          </p:cNvPr>
          <p:cNvSpPr txBox="1"/>
          <p:nvPr/>
        </p:nvSpPr>
        <p:spPr>
          <a:xfrm>
            <a:off x="345588" y="1323273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Hash-Join</a:t>
            </a:r>
          </a:p>
        </p:txBody>
      </p:sp>
      <p:sp>
        <p:nvSpPr>
          <p:cNvPr id="35" name="Oval Callout 34">
            <a:extLst>
              <a:ext uri="{FF2B5EF4-FFF2-40B4-BE49-F238E27FC236}">
                <a16:creationId xmlns:a16="http://schemas.microsoft.com/office/drawing/2014/main" id="{206896CF-2DC4-4502-1C03-7657242519BC}"/>
              </a:ext>
            </a:extLst>
          </p:cNvPr>
          <p:cNvSpPr/>
          <p:nvPr/>
        </p:nvSpPr>
        <p:spPr>
          <a:xfrm>
            <a:off x="1507780" y="3569857"/>
            <a:ext cx="1625677" cy="562630"/>
          </a:xfrm>
          <a:prstGeom prst="wedgeEllipseCallout">
            <a:avLst>
              <a:gd name="adj1" fmla="val 88745"/>
              <a:gd name="adj2" fmla="val -2708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Blocking</a:t>
            </a:r>
          </a:p>
        </p:txBody>
      </p:sp>
      <p:sp>
        <p:nvSpPr>
          <p:cNvPr id="36" name="Oval Callout 35">
            <a:extLst>
              <a:ext uri="{FF2B5EF4-FFF2-40B4-BE49-F238E27FC236}">
                <a16:creationId xmlns:a16="http://schemas.microsoft.com/office/drawing/2014/main" id="{DB93F711-2080-BBE2-029A-12461E650608}"/>
              </a:ext>
            </a:extLst>
          </p:cNvPr>
          <p:cNvSpPr/>
          <p:nvPr/>
        </p:nvSpPr>
        <p:spPr>
          <a:xfrm>
            <a:off x="2362386" y="2561864"/>
            <a:ext cx="1625677" cy="562630"/>
          </a:xfrm>
          <a:prstGeom prst="wedgeEllipseCallout">
            <a:avLst>
              <a:gd name="adj1" fmla="val 86211"/>
              <a:gd name="adj2" fmla="val 659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Blocking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6E28F3-BC69-B44D-1210-7BB09F05AA0E}"/>
              </a:ext>
            </a:extLst>
          </p:cNvPr>
          <p:cNvSpPr txBox="1"/>
          <p:nvPr/>
        </p:nvSpPr>
        <p:spPr>
          <a:xfrm>
            <a:off x="7131326" y="1069400"/>
            <a:ext cx="1539204" cy="1631216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Each build</a:t>
            </a:r>
            <a:br>
              <a:rPr lang="en-US" sz="2000" dirty="0"/>
            </a:br>
            <a:r>
              <a:rPr lang="en-US" sz="2000" dirty="0"/>
              <a:t>phase must</a:t>
            </a:r>
            <a:br>
              <a:rPr lang="en-US" sz="2000" dirty="0"/>
            </a:br>
            <a:r>
              <a:rPr lang="en-US" sz="2000" dirty="0"/>
              <a:t>wait for the</a:t>
            </a:r>
            <a:br>
              <a:rPr lang="en-US" sz="2000" dirty="0"/>
            </a:br>
            <a:r>
              <a:rPr lang="en-US" sz="2000" dirty="0"/>
              <a:t>previous</a:t>
            </a:r>
            <a:br>
              <a:rPr lang="en-US" sz="2000" dirty="0"/>
            </a:br>
            <a:r>
              <a:rPr lang="en-US" sz="2000" dirty="0"/>
              <a:t>join to finish</a:t>
            </a:r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E0D43A32-1449-EC84-7D85-C590E8CE9C56}"/>
              </a:ext>
            </a:extLst>
          </p:cNvPr>
          <p:cNvSpPr/>
          <p:nvPr/>
        </p:nvSpPr>
        <p:spPr>
          <a:xfrm>
            <a:off x="5642864" y="5043463"/>
            <a:ext cx="2984914" cy="562630"/>
          </a:xfrm>
          <a:prstGeom prst="wedgeEllipseCallout">
            <a:avLst>
              <a:gd name="adj1" fmla="val -98084"/>
              <a:gd name="adj2" fmla="val -16715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Compute the join</a:t>
            </a:r>
          </a:p>
        </p:txBody>
      </p:sp>
      <p:sp>
        <p:nvSpPr>
          <p:cNvPr id="21" name="Oval Callout 20">
            <a:extLst>
              <a:ext uri="{FF2B5EF4-FFF2-40B4-BE49-F238E27FC236}">
                <a16:creationId xmlns:a16="http://schemas.microsoft.com/office/drawing/2014/main" id="{5E9E8169-B35A-C9B5-5144-BDC686DCCF8C}"/>
              </a:ext>
            </a:extLst>
          </p:cNvPr>
          <p:cNvSpPr/>
          <p:nvPr/>
        </p:nvSpPr>
        <p:spPr>
          <a:xfrm>
            <a:off x="6208062" y="4272122"/>
            <a:ext cx="2984914" cy="562630"/>
          </a:xfrm>
          <a:prstGeom prst="wedgeEllipseCallout">
            <a:avLst>
              <a:gd name="adj1" fmla="val -98084"/>
              <a:gd name="adj2" fmla="val -16715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Compute the join</a:t>
            </a: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94B236C0-5EFD-2A1F-14EF-3030793449E1}"/>
              </a:ext>
            </a:extLst>
          </p:cNvPr>
          <p:cNvSpPr/>
          <p:nvPr/>
        </p:nvSpPr>
        <p:spPr>
          <a:xfrm>
            <a:off x="6686260" y="3075658"/>
            <a:ext cx="2984914" cy="562630"/>
          </a:xfrm>
          <a:prstGeom prst="wedgeEllipseCallout">
            <a:avLst>
              <a:gd name="adj1" fmla="val -79437"/>
              <a:gd name="adj2" fmla="val -11062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Compute the join</a:t>
            </a:r>
          </a:p>
        </p:txBody>
      </p:sp>
    </p:spTree>
    <p:extLst>
      <p:ext uri="{BB962C8B-B14F-4D97-AF65-F5344CB8AC3E}">
        <p14:creationId xmlns:p14="http://schemas.microsoft.com/office/powerpoint/2010/main" val="37479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C010D-E0C8-3DC6-0294-0DE3325C3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3F006C-2BBF-A7CE-8E39-A0233B85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194E3-25C9-A0D4-1469-4E51632DA773}"/>
              </a:ext>
            </a:extLst>
          </p:cNvPr>
          <p:cNvSpPr txBox="1"/>
          <p:nvPr/>
        </p:nvSpPr>
        <p:spPr>
          <a:xfrm>
            <a:off x="2544043" y="3013502"/>
            <a:ext cx="405591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Search Space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920052B-CC57-0B13-CFE6-D72AF1A4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10EB-9F96-2041-AB97-D2E0B9824442}" type="datetime4">
              <a:rPr lang="en-US" smtClean="0"/>
              <a:t>March 14, 2025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8165FC-035A-085E-D75C-6267AF33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E37E15-57A9-A3AC-01DD-5E05893F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20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CF0A0-B076-B125-BBC3-355E242DE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63795-97DF-609B-7D36-8CBAE4430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40968-AA9F-2159-3926-FAD273FA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74390-9E57-47CA-F713-58075AD6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501DD3-04AF-7EAC-AD11-A1CF87C2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or Without Cartesian Products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1F029-67F3-A239-D9DB-2D496D760FB9}"/>
              </a:ext>
            </a:extLst>
          </p:cNvPr>
          <p:cNvSpPr txBox="1"/>
          <p:nvPr/>
        </p:nvSpPr>
        <p:spPr>
          <a:xfrm>
            <a:off x="246178" y="37592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R(A,B)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BE1E7-DA47-DF91-A7A9-72EFB1294E52}"/>
              </a:ext>
            </a:extLst>
          </p:cNvPr>
          <p:cNvSpPr txBox="1"/>
          <p:nvPr/>
        </p:nvSpPr>
        <p:spPr>
          <a:xfrm>
            <a:off x="2212414" y="37592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S(B,C)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79FDF5-062E-03C6-01E8-EBC157CE5CA9}"/>
              </a:ext>
            </a:extLst>
          </p:cNvPr>
          <p:cNvSpPr txBox="1"/>
          <p:nvPr/>
        </p:nvSpPr>
        <p:spPr>
          <a:xfrm>
            <a:off x="3341427" y="29685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T(C,D)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B5B195-C6C5-461E-69B8-0E51E04827DF}"/>
                  </a:ext>
                </a:extLst>
              </p:cNvPr>
              <p:cNvSpPr txBox="1"/>
              <p:nvPr/>
            </p:nvSpPr>
            <p:spPr>
              <a:xfrm>
                <a:off x="1526545" y="2511911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B5B195-C6C5-461E-69B8-0E51E0482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545" y="2511911"/>
                <a:ext cx="5245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4E1262-9453-545E-8B25-8C317EBB436E}"/>
                  </a:ext>
                </a:extLst>
              </p:cNvPr>
              <p:cNvSpPr txBox="1"/>
              <p:nvPr/>
            </p:nvSpPr>
            <p:spPr>
              <a:xfrm>
                <a:off x="2346342" y="1629213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4E1262-9453-545E-8B25-8C317EBB4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342" y="1629213"/>
                <a:ext cx="524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0B0B9E-EC3A-1260-5E03-4BD73FBE5992}"/>
              </a:ext>
            </a:extLst>
          </p:cNvPr>
          <p:cNvCxnSpPr>
            <a:stCxn id="10" idx="1"/>
            <a:endCxn id="6" idx="0"/>
          </p:cNvCxnSpPr>
          <p:nvPr/>
        </p:nvCxnSpPr>
        <p:spPr>
          <a:xfrm flipH="1">
            <a:off x="723232" y="2742744"/>
            <a:ext cx="803313" cy="1016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1DE087-0AAD-47CF-4D79-63D7EE8A63C4}"/>
              </a:ext>
            </a:extLst>
          </p:cNvPr>
          <p:cNvCxnSpPr>
            <a:cxnSpLocks/>
            <a:stCxn id="10" idx="3"/>
            <a:endCxn id="7" idx="0"/>
          </p:cNvCxnSpPr>
          <p:nvPr/>
        </p:nvCxnSpPr>
        <p:spPr>
          <a:xfrm>
            <a:off x="2051048" y="2742744"/>
            <a:ext cx="638420" cy="1016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223EE4-F0A4-D501-78E4-CD0DB68116F0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flipH="1">
            <a:off x="1788797" y="1860046"/>
            <a:ext cx="557545" cy="651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9CC602-B424-58DE-8B75-C66C63FB8390}"/>
              </a:ext>
            </a:extLst>
          </p:cNvPr>
          <p:cNvCxnSpPr>
            <a:cxnSpLocks/>
            <a:stCxn id="11" idx="3"/>
            <a:endCxn id="8" idx="0"/>
          </p:cNvCxnSpPr>
          <p:nvPr/>
        </p:nvCxnSpPr>
        <p:spPr>
          <a:xfrm>
            <a:off x="2870845" y="1860046"/>
            <a:ext cx="947636" cy="1108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8227244-05A2-411D-8F74-3041E496D905}"/>
              </a:ext>
            </a:extLst>
          </p:cNvPr>
          <p:cNvSpPr txBox="1"/>
          <p:nvPr/>
        </p:nvSpPr>
        <p:spPr>
          <a:xfrm>
            <a:off x="113422" y="844317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joins are natural joins:</a:t>
            </a:r>
          </a:p>
        </p:txBody>
      </p:sp>
    </p:spTree>
    <p:extLst>
      <p:ext uri="{BB962C8B-B14F-4D97-AF65-F5344CB8AC3E}">
        <p14:creationId xmlns:p14="http://schemas.microsoft.com/office/powerpoint/2010/main" val="24036822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7E998-1C57-313B-A29E-1C16E1F0F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D6033-E74A-A773-7A4C-9581F19B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A2490A-D7A4-113D-98A3-5233058A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58B1C-C19E-7A11-F0D8-7556BF5D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E8BD71-683E-18CA-89AF-8B526EA5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or Without Cartesian Products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36218-2DC1-84EB-52B2-22CB773FA297}"/>
              </a:ext>
            </a:extLst>
          </p:cNvPr>
          <p:cNvSpPr txBox="1"/>
          <p:nvPr/>
        </p:nvSpPr>
        <p:spPr>
          <a:xfrm>
            <a:off x="246178" y="37592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R(A,B)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A9E83-FE30-B677-07B4-BD798287A033}"/>
              </a:ext>
            </a:extLst>
          </p:cNvPr>
          <p:cNvSpPr txBox="1"/>
          <p:nvPr/>
        </p:nvSpPr>
        <p:spPr>
          <a:xfrm>
            <a:off x="2212414" y="37592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S(B,C)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8A83D-AA38-7A1B-9FDA-1CC34354FBE1}"/>
              </a:ext>
            </a:extLst>
          </p:cNvPr>
          <p:cNvSpPr txBox="1"/>
          <p:nvPr/>
        </p:nvSpPr>
        <p:spPr>
          <a:xfrm>
            <a:off x="3341427" y="29685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T(C,D)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2CE468-105A-8FFB-5A1B-23F9DADA7828}"/>
                  </a:ext>
                </a:extLst>
              </p:cNvPr>
              <p:cNvSpPr txBox="1"/>
              <p:nvPr/>
            </p:nvSpPr>
            <p:spPr>
              <a:xfrm>
                <a:off x="1526545" y="2511911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02CE468-105A-8FFB-5A1B-23F9DADA7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545" y="2511911"/>
                <a:ext cx="5245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130176-62A2-3AA8-6F9D-DD3F43CA1A28}"/>
                  </a:ext>
                </a:extLst>
              </p:cNvPr>
              <p:cNvSpPr txBox="1"/>
              <p:nvPr/>
            </p:nvSpPr>
            <p:spPr>
              <a:xfrm>
                <a:off x="2346342" y="1629213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130176-62A2-3AA8-6F9D-DD3F43CA1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342" y="1629213"/>
                <a:ext cx="524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FA3748-FDCE-673C-BDE9-3C0197B24ADA}"/>
              </a:ext>
            </a:extLst>
          </p:cNvPr>
          <p:cNvCxnSpPr>
            <a:stCxn id="10" idx="1"/>
            <a:endCxn id="6" idx="0"/>
          </p:cNvCxnSpPr>
          <p:nvPr/>
        </p:nvCxnSpPr>
        <p:spPr>
          <a:xfrm flipH="1">
            <a:off x="723232" y="2742744"/>
            <a:ext cx="803313" cy="1016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85EE78-6F5C-877E-80EC-0E3ACEB0F237}"/>
              </a:ext>
            </a:extLst>
          </p:cNvPr>
          <p:cNvCxnSpPr>
            <a:cxnSpLocks/>
            <a:stCxn id="10" idx="3"/>
            <a:endCxn id="7" idx="0"/>
          </p:cNvCxnSpPr>
          <p:nvPr/>
        </p:nvCxnSpPr>
        <p:spPr>
          <a:xfrm>
            <a:off x="2051048" y="2742744"/>
            <a:ext cx="638420" cy="1016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D48E86-F082-EF38-14FD-9249A8F1C5FB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flipH="1">
            <a:off x="1788797" y="1860046"/>
            <a:ext cx="557545" cy="651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14F8AA-1FAD-89F8-EF5A-BB19BCF101AE}"/>
              </a:ext>
            </a:extLst>
          </p:cNvPr>
          <p:cNvCxnSpPr>
            <a:cxnSpLocks/>
            <a:stCxn id="11" idx="3"/>
            <a:endCxn id="8" idx="0"/>
          </p:cNvCxnSpPr>
          <p:nvPr/>
        </p:nvCxnSpPr>
        <p:spPr>
          <a:xfrm>
            <a:off x="2870845" y="1860046"/>
            <a:ext cx="947636" cy="1108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B8BD6DE-EF2F-12FA-9A71-0A0D92534E78}"/>
              </a:ext>
            </a:extLst>
          </p:cNvPr>
          <p:cNvSpPr txBox="1"/>
          <p:nvPr/>
        </p:nvSpPr>
        <p:spPr>
          <a:xfrm>
            <a:off x="4730538" y="37592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R(A,B)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BAC1AB-4A8E-6C64-E807-3FBE820FB740}"/>
              </a:ext>
            </a:extLst>
          </p:cNvPr>
          <p:cNvSpPr txBox="1"/>
          <p:nvPr/>
        </p:nvSpPr>
        <p:spPr>
          <a:xfrm>
            <a:off x="6696774" y="37592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T(C,D)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DC39DF-A6C8-AC9F-F7D9-18867CBCDF36}"/>
              </a:ext>
            </a:extLst>
          </p:cNvPr>
          <p:cNvSpPr txBox="1"/>
          <p:nvPr/>
        </p:nvSpPr>
        <p:spPr>
          <a:xfrm>
            <a:off x="7825787" y="29685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S(B,C)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A0DFE6B-00C5-4725-7192-B6B058C361C0}"/>
                  </a:ext>
                </a:extLst>
              </p:cNvPr>
              <p:cNvSpPr txBox="1"/>
              <p:nvPr/>
            </p:nvSpPr>
            <p:spPr>
              <a:xfrm>
                <a:off x="6010905" y="2511911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A0DFE6B-00C5-4725-7192-B6B058C36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905" y="2511911"/>
                <a:ext cx="5245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22D711-E378-A48D-8BAF-FEDB7748A08D}"/>
                  </a:ext>
                </a:extLst>
              </p:cNvPr>
              <p:cNvSpPr txBox="1"/>
              <p:nvPr/>
            </p:nvSpPr>
            <p:spPr>
              <a:xfrm>
                <a:off x="6830702" y="1629213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22D711-E378-A48D-8BAF-FEDB7748A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702" y="1629213"/>
                <a:ext cx="52450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58CEFE-AC82-17C0-D89F-E8228AE65272}"/>
              </a:ext>
            </a:extLst>
          </p:cNvPr>
          <p:cNvCxnSpPr>
            <a:stCxn id="28" idx="1"/>
            <a:endCxn id="25" idx="0"/>
          </p:cNvCxnSpPr>
          <p:nvPr/>
        </p:nvCxnSpPr>
        <p:spPr>
          <a:xfrm flipH="1">
            <a:off x="5207592" y="2742744"/>
            <a:ext cx="803313" cy="1016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F5E72B-AC2E-5682-FC9D-F77544FBE53D}"/>
              </a:ext>
            </a:extLst>
          </p:cNvPr>
          <p:cNvCxnSpPr>
            <a:cxnSpLocks/>
            <a:stCxn id="28" idx="3"/>
            <a:endCxn id="26" idx="0"/>
          </p:cNvCxnSpPr>
          <p:nvPr/>
        </p:nvCxnSpPr>
        <p:spPr>
          <a:xfrm>
            <a:off x="6535408" y="2742744"/>
            <a:ext cx="638420" cy="1016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07ADFA5-0097-8E1F-C0D2-9CCDD32BA37F}"/>
              </a:ext>
            </a:extLst>
          </p:cNvPr>
          <p:cNvCxnSpPr>
            <a:cxnSpLocks/>
            <a:stCxn id="29" idx="1"/>
            <a:endCxn id="28" idx="0"/>
          </p:cNvCxnSpPr>
          <p:nvPr/>
        </p:nvCxnSpPr>
        <p:spPr>
          <a:xfrm flipH="1">
            <a:off x="6273157" y="1860046"/>
            <a:ext cx="557545" cy="651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A2AFD8-4E23-3F85-F116-7D2713CC2A7A}"/>
              </a:ext>
            </a:extLst>
          </p:cNvPr>
          <p:cNvCxnSpPr>
            <a:cxnSpLocks/>
            <a:stCxn id="29" idx="3"/>
            <a:endCxn id="27" idx="0"/>
          </p:cNvCxnSpPr>
          <p:nvPr/>
        </p:nvCxnSpPr>
        <p:spPr>
          <a:xfrm>
            <a:off x="7355205" y="1860046"/>
            <a:ext cx="947636" cy="1108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ADD911-D6F9-4A40-7D6C-9B592E664DF6}"/>
              </a:ext>
            </a:extLst>
          </p:cNvPr>
          <p:cNvSpPr txBox="1"/>
          <p:nvPr/>
        </p:nvSpPr>
        <p:spPr>
          <a:xfrm>
            <a:off x="113422" y="844317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joins are natural joins:</a:t>
            </a:r>
          </a:p>
        </p:txBody>
      </p:sp>
    </p:spTree>
    <p:extLst>
      <p:ext uri="{BB962C8B-B14F-4D97-AF65-F5344CB8AC3E}">
        <p14:creationId xmlns:p14="http://schemas.microsoft.com/office/powerpoint/2010/main" val="10786215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7B6DD-A81D-483E-59D1-A74C45A2E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A426A9-9141-B730-676A-F8E75C15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5252CA-F739-6313-6EB0-CD0DA474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51DF6-D6AF-411A-036C-D3717DFA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D794EE-A0DE-3C67-86BF-BB8736094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or Without Cartesian Products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12AA0-2AB2-AE67-EED0-01948FB45023}"/>
              </a:ext>
            </a:extLst>
          </p:cNvPr>
          <p:cNvSpPr txBox="1"/>
          <p:nvPr/>
        </p:nvSpPr>
        <p:spPr>
          <a:xfrm>
            <a:off x="246178" y="37592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R(A,B)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6B0B2-3FBD-D295-B894-CCD29885165F}"/>
              </a:ext>
            </a:extLst>
          </p:cNvPr>
          <p:cNvSpPr txBox="1"/>
          <p:nvPr/>
        </p:nvSpPr>
        <p:spPr>
          <a:xfrm>
            <a:off x="2212414" y="37592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S(B,C)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E819A-1F00-CD28-7A8E-479BBD811CF3}"/>
              </a:ext>
            </a:extLst>
          </p:cNvPr>
          <p:cNvSpPr txBox="1"/>
          <p:nvPr/>
        </p:nvSpPr>
        <p:spPr>
          <a:xfrm>
            <a:off x="3341427" y="29685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T(C,D)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8C763E-7930-35E8-B806-CD131C3469BD}"/>
                  </a:ext>
                </a:extLst>
              </p:cNvPr>
              <p:cNvSpPr txBox="1"/>
              <p:nvPr/>
            </p:nvSpPr>
            <p:spPr>
              <a:xfrm>
                <a:off x="1526545" y="2511911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8C763E-7930-35E8-B806-CD131C346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545" y="2511911"/>
                <a:ext cx="5245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0685B9-135D-BE58-74F6-FCDE74EAD180}"/>
                  </a:ext>
                </a:extLst>
              </p:cNvPr>
              <p:cNvSpPr txBox="1"/>
              <p:nvPr/>
            </p:nvSpPr>
            <p:spPr>
              <a:xfrm>
                <a:off x="2346342" y="1629213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10685B9-135D-BE58-74F6-FCDE74EAD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342" y="1629213"/>
                <a:ext cx="524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07EDC5-7FD7-694E-9B33-3A96BE025BC6}"/>
              </a:ext>
            </a:extLst>
          </p:cNvPr>
          <p:cNvCxnSpPr>
            <a:stCxn id="10" idx="1"/>
            <a:endCxn id="6" idx="0"/>
          </p:cNvCxnSpPr>
          <p:nvPr/>
        </p:nvCxnSpPr>
        <p:spPr>
          <a:xfrm flipH="1">
            <a:off x="723232" y="2742744"/>
            <a:ext cx="803313" cy="1016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E601CD4-8E5B-282D-8005-15ADB3D13801}"/>
              </a:ext>
            </a:extLst>
          </p:cNvPr>
          <p:cNvCxnSpPr>
            <a:cxnSpLocks/>
            <a:stCxn id="10" idx="3"/>
            <a:endCxn id="7" idx="0"/>
          </p:cNvCxnSpPr>
          <p:nvPr/>
        </p:nvCxnSpPr>
        <p:spPr>
          <a:xfrm>
            <a:off x="2051048" y="2742744"/>
            <a:ext cx="638420" cy="1016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075F40-73EC-B45C-7EF1-C993A6308A1E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flipH="1">
            <a:off x="1788797" y="1860046"/>
            <a:ext cx="557545" cy="651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EF49B4-1E7C-08B5-46A6-F92DEB1D4C8E}"/>
              </a:ext>
            </a:extLst>
          </p:cNvPr>
          <p:cNvCxnSpPr>
            <a:cxnSpLocks/>
            <a:stCxn id="11" idx="3"/>
            <a:endCxn id="8" idx="0"/>
          </p:cNvCxnSpPr>
          <p:nvPr/>
        </p:nvCxnSpPr>
        <p:spPr>
          <a:xfrm>
            <a:off x="2870845" y="1860046"/>
            <a:ext cx="947636" cy="1108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BEA9CA3-3BE9-5204-4242-22108E7A3274}"/>
              </a:ext>
            </a:extLst>
          </p:cNvPr>
          <p:cNvSpPr txBox="1"/>
          <p:nvPr/>
        </p:nvSpPr>
        <p:spPr>
          <a:xfrm>
            <a:off x="4730538" y="37592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R(A,B)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D8B485-E889-C0A5-FA73-7EC56F744316}"/>
              </a:ext>
            </a:extLst>
          </p:cNvPr>
          <p:cNvSpPr txBox="1"/>
          <p:nvPr/>
        </p:nvSpPr>
        <p:spPr>
          <a:xfrm>
            <a:off x="6696774" y="37592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T(C,D)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E9F5CB-7E23-B861-DC9E-874DD67D242A}"/>
              </a:ext>
            </a:extLst>
          </p:cNvPr>
          <p:cNvSpPr txBox="1"/>
          <p:nvPr/>
        </p:nvSpPr>
        <p:spPr>
          <a:xfrm>
            <a:off x="7825787" y="29685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S(B,C)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6C1431-7C2E-5270-FBDB-939BECFA2376}"/>
                  </a:ext>
                </a:extLst>
              </p:cNvPr>
              <p:cNvSpPr txBox="1"/>
              <p:nvPr/>
            </p:nvSpPr>
            <p:spPr>
              <a:xfrm>
                <a:off x="6010905" y="2511911"/>
                <a:ext cx="489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B6C1431-7C2E-5270-FBDB-939BECFA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905" y="2511911"/>
                <a:ext cx="48923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896C8C-B0EB-A004-8862-8AB7ECF0A949}"/>
                  </a:ext>
                </a:extLst>
              </p:cNvPr>
              <p:cNvSpPr txBox="1"/>
              <p:nvPr/>
            </p:nvSpPr>
            <p:spPr>
              <a:xfrm>
                <a:off x="6830702" y="1629213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896C8C-B0EB-A004-8862-8AB7ECF0A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702" y="1629213"/>
                <a:ext cx="52450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76426E6-CE52-8691-EA0A-11F457DFEBFD}"/>
              </a:ext>
            </a:extLst>
          </p:cNvPr>
          <p:cNvCxnSpPr>
            <a:stCxn id="28" idx="1"/>
            <a:endCxn id="25" idx="0"/>
          </p:cNvCxnSpPr>
          <p:nvPr/>
        </p:nvCxnSpPr>
        <p:spPr>
          <a:xfrm flipH="1">
            <a:off x="5207592" y="2742744"/>
            <a:ext cx="803313" cy="1016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746757-41EB-C1E6-DF66-371C5151501B}"/>
              </a:ext>
            </a:extLst>
          </p:cNvPr>
          <p:cNvCxnSpPr>
            <a:cxnSpLocks/>
            <a:stCxn id="28" idx="3"/>
            <a:endCxn id="26" idx="0"/>
          </p:cNvCxnSpPr>
          <p:nvPr/>
        </p:nvCxnSpPr>
        <p:spPr>
          <a:xfrm>
            <a:off x="6500141" y="2742744"/>
            <a:ext cx="673687" cy="1016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E921BC-5A15-A2E2-96DB-595EBCFF65FD}"/>
              </a:ext>
            </a:extLst>
          </p:cNvPr>
          <p:cNvCxnSpPr>
            <a:cxnSpLocks/>
            <a:stCxn id="29" idx="1"/>
            <a:endCxn id="28" idx="0"/>
          </p:cNvCxnSpPr>
          <p:nvPr/>
        </p:nvCxnSpPr>
        <p:spPr>
          <a:xfrm flipH="1">
            <a:off x="6255523" y="1860046"/>
            <a:ext cx="575179" cy="651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3A1C52-0AAF-BE3B-5A45-A90AA45889B2}"/>
              </a:ext>
            </a:extLst>
          </p:cNvPr>
          <p:cNvCxnSpPr>
            <a:cxnSpLocks/>
            <a:stCxn id="29" idx="3"/>
            <a:endCxn id="27" idx="0"/>
          </p:cNvCxnSpPr>
          <p:nvPr/>
        </p:nvCxnSpPr>
        <p:spPr>
          <a:xfrm>
            <a:off x="7355205" y="1860046"/>
            <a:ext cx="947636" cy="1108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Callout 35">
            <a:extLst>
              <a:ext uri="{FF2B5EF4-FFF2-40B4-BE49-F238E27FC236}">
                <a16:creationId xmlns:a16="http://schemas.microsoft.com/office/drawing/2014/main" id="{F3D95E71-B61C-704F-A185-FDCFE85DBE52}"/>
              </a:ext>
            </a:extLst>
          </p:cNvPr>
          <p:cNvSpPr/>
          <p:nvPr/>
        </p:nvSpPr>
        <p:spPr>
          <a:xfrm>
            <a:off x="4311298" y="1239077"/>
            <a:ext cx="1803752" cy="995422"/>
          </a:xfrm>
          <a:prstGeom prst="wedgeEllipseCallout">
            <a:avLst>
              <a:gd name="adj1" fmla="val 48045"/>
              <a:gd name="adj2" fmla="val 7747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Cartesian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</a:rPr>
              <a:t>product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FE8BB6-EEA7-DC63-3DF9-162EA22CC848}"/>
              </a:ext>
            </a:extLst>
          </p:cNvPr>
          <p:cNvSpPr txBox="1"/>
          <p:nvPr/>
        </p:nvSpPr>
        <p:spPr>
          <a:xfrm>
            <a:off x="113422" y="844317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joins are natural joins:</a:t>
            </a:r>
          </a:p>
        </p:txBody>
      </p:sp>
    </p:spTree>
    <p:extLst>
      <p:ext uri="{BB962C8B-B14F-4D97-AF65-F5344CB8AC3E}">
        <p14:creationId xmlns:p14="http://schemas.microsoft.com/office/powerpoint/2010/main" val="27128354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42B8B-BEE4-3922-B67E-66425DA22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A1686-4D66-164C-48B8-E03732C6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104D-1F00-8743-AE81-DC2F49C4BC63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69031F-D105-214A-B742-C585138F4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D601B-EB79-D571-330C-837A33C2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DA21CD-42CE-A0CA-4DDE-67DB8683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or Without Cartesian Products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02CBE-5116-F7F2-C813-48648800BD14}"/>
              </a:ext>
            </a:extLst>
          </p:cNvPr>
          <p:cNvSpPr txBox="1"/>
          <p:nvPr/>
        </p:nvSpPr>
        <p:spPr>
          <a:xfrm>
            <a:off x="246178" y="37592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R(A,B)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9704A9-8F4B-5232-2467-06B267DB308E}"/>
              </a:ext>
            </a:extLst>
          </p:cNvPr>
          <p:cNvSpPr txBox="1"/>
          <p:nvPr/>
        </p:nvSpPr>
        <p:spPr>
          <a:xfrm>
            <a:off x="2212414" y="37592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S(B,C)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BEBFA2-C315-FBC7-6D02-744191AAE781}"/>
              </a:ext>
            </a:extLst>
          </p:cNvPr>
          <p:cNvSpPr txBox="1"/>
          <p:nvPr/>
        </p:nvSpPr>
        <p:spPr>
          <a:xfrm>
            <a:off x="3341427" y="29685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T(C,D)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EAAB27-D581-0E25-A4FB-85F3DACBB47C}"/>
                  </a:ext>
                </a:extLst>
              </p:cNvPr>
              <p:cNvSpPr txBox="1"/>
              <p:nvPr/>
            </p:nvSpPr>
            <p:spPr>
              <a:xfrm>
                <a:off x="1526545" y="2511911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EAAB27-D581-0E25-A4FB-85F3DACBB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545" y="2511911"/>
                <a:ext cx="52450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309F76-5EDC-A305-E5BF-AB31B57CE79A}"/>
                  </a:ext>
                </a:extLst>
              </p:cNvPr>
              <p:cNvSpPr txBox="1"/>
              <p:nvPr/>
            </p:nvSpPr>
            <p:spPr>
              <a:xfrm>
                <a:off x="2346342" y="1629213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309F76-5EDC-A305-E5BF-AB31B57CE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342" y="1629213"/>
                <a:ext cx="5245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123F90-2DC7-711A-F172-05F8EC361A91}"/>
              </a:ext>
            </a:extLst>
          </p:cNvPr>
          <p:cNvCxnSpPr>
            <a:stCxn id="10" idx="1"/>
            <a:endCxn id="6" idx="0"/>
          </p:cNvCxnSpPr>
          <p:nvPr/>
        </p:nvCxnSpPr>
        <p:spPr>
          <a:xfrm flipH="1">
            <a:off x="723232" y="2742744"/>
            <a:ext cx="803313" cy="1016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416082-C073-8AF9-4880-2DAF58CF3F56}"/>
              </a:ext>
            </a:extLst>
          </p:cNvPr>
          <p:cNvCxnSpPr>
            <a:cxnSpLocks/>
            <a:stCxn id="10" idx="3"/>
            <a:endCxn id="7" idx="0"/>
          </p:cNvCxnSpPr>
          <p:nvPr/>
        </p:nvCxnSpPr>
        <p:spPr>
          <a:xfrm>
            <a:off x="2051048" y="2742744"/>
            <a:ext cx="638420" cy="1016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3BBC5C-84B3-FB59-1137-90D66F539DE8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flipH="1">
            <a:off x="1788797" y="1860046"/>
            <a:ext cx="557545" cy="651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6CDCF3-8C98-181E-1A8C-18B2F2FFE119}"/>
              </a:ext>
            </a:extLst>
          </p:cNvPr>
          <p:cNvCxnSpPr>
            <a:cxnSpLocks/>
            <a:stCxn id="11" idx="3"/>
            <a:endCxn id="8" idx="0"/>
          </p:cNvCxnSpPr>
          <p:nvPr/>
        </p:nvCxnSpPr>
        <p:spPr>
          <a:xfrm>
            <a:off x="2870845" y="1860046"/>
            <a:ext cx="947636" cy="1108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4263ED2-FCBB-9070-BEE7-23D6DB94B9FB}"/>
              </a:ext>
            </a:extLst>
          </p:cNvPr>
          <p:cNvSpPr txBox="1"/>
          <p:nvPr/>
        </p:nvSpPr>
        <p:spPr>
          <a:xfrm>
            <a:off x="4730538" y="37592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R(A,B)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D9384E-E6C0-0A94-F2D8-4B0B287078AD}"/>
              </a:ext>
            </a:extLst>
          </p:cNvPr>
          <p:cNvSpPr txBox="1"/>
          <p:nvPr/>
        </p:nvSpPr>
        <p:spPr>
          <a:xfrm>
            <a:off x="6696774" y="375923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T(C,D)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A9E1EA-2B83-020B-F9E0-40CD96E1D1F0}"/>
              </a:ext>
            </a:extLst>
          </p:cNvPr>
          <p:cNvSpPr txBox="1"/>
          <p:nvPr/>
        </p:nvSpPr>
        <p:spPr>
          <a:xfrm>
            <a:off x="7825787" y="29685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S(B,C)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F52395-0D70-F41F-A772-0063279445EE}"/>
                  </a:ext>
                </a:extLst>
              </p:cNvPr>
              <p:cNvSpPr txBox="1"/>
              <p:nvPr/>
            </p:nvSpPr>
            <p:spPr>
              <a:xfrm>
                <a:off x="6010905" y="2511911"/>
                <a:ext cx="489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F52395-0D70-F41F-A772-006327944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905" y="2511911"/>
                <a:ext cx="48923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2ABB09-4EE7-351C-68E6-ADE1D251C296}"/>
                  </a:ext>
                </a:extLst>
              </p:cNvPr>
              <p:cNvSpPr txBox="1"/>
              <p:nvPr/>
            </p:nvSpPr>
            <p:spPr>
              <a:xfrm>
                <a:off x="6830702" y="1629213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2ABB09-4EE7-351C-68E6-ADE1D251C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702" y="1629213"/>
                <a:ext cx="52450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8EBF01-1C9E-7D33-34D3-C8200F886C7D}"/>
              </a:ext>
            </a:extLst>
          </p:cNvPr>
          <p:cNvCxnSpPr>
            <a:stCxn id="28" idx="1"/>
            <a:endCxn id="25" idx="0"/>
          </p:cNvCxnSpPr>
          <p:nvPr/>
        </p:nvCxnSpPr>
        <p:spPr>
          <a:xfrm flipH="1">
            <a:off x="5207592" y="2742744"/>
            <a:ext cx="803313" cy="1016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AAB95C-5DFC-A386-C457-79EF6E49F1ED}"/>
              </a:ext>
            </a:extLst>
          </p:cNvPr>
          <p:cNvCxnSpPr>
            <a:cxnSpLocks/>
            <a:stCxn id="28" idx="3"/>
            <a:endCxn id="26" idx="0"/>
          </p:cNvCxnSpPr>
          <p:nvPr/>
        </p:nvCxnSpPr>
        <p:spPr>
          <a:xfrm>
            <a:off x="6500141" y="2742744"/>
            <a:ext cx="673687" cy="1016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30532F-8A0D-AC36-DBD8-F32E1CBCA832}"/>
              </a:ext>
            </a:extLst>
          </p:cNvPr>
          <p:cNvCxnSpPr>
            <a:cxnSpLocks/>
            <a:stCxn id="29" idx="1"/>
            <a:endCxn id="28" idx="0"/>
          </p:cNvCxnSpPr>
          <p:nvPr/>
        </p:nvCxnSpPr>
        <p:spPr>
          <a:xfrm flipH="1">
            <a:off x="6255523" y="1860046"/>
            <a:ext cx="575179" cy="651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B4C9C5-B54C-A41D-C12F-A0E089B5DC6F}"/>
              </a:ext>
            </a:extLst>
          </p:cNvPr>
          <p:cNvCxnSpPr>
            <a:cxnSpLocks/>
            <a:stCxn id="29" idx="3"/>
            <a:endCxn id="27" idx="0"/>
          </p:cNvCxnSpPr>
          <p:nvPr/>
        </p:nvCxnSpPr>
        <p:spPr>
          <a:xfrm>
            <a:off x="7355205" y="1860046"/>
            <a:ext cx="947636" cy="1108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432890A-520E-3D3C-8FCF-A07A1F54BC2F}"/>
              </a:ext>
            </a:extLst>
          </p:cNvPr>
          <p:cNvSpPr/>
          <p:nvPr/>
        </p:nvSpPr>
        <p:spPr>
          <a:xfrm>
            <a:off x="675861" y="5679742"/>
            <a:ext cx="7608173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en-US" sz="3200" dirty="0"/>
              <a:t>Most optimizers avoid cartesian products</a:t>
            </a:r>
          </a:p>
        </p:txBody>
      </p:sp>
      <p:sp>
        <p:nvSpPr>
          <p:cNvPr id="36" name="Oval Callout 35">
            <a:extLst>
              <a:ext uri="{FF2B5EF4-FFF2-40B4-BE49-F238E27FC236}">
                <a16:creationId xmlns:a16="http://schemas.microsoft.com/office/drawing/2014/main" id="{2BFB07CC-4350-E787-73F3-A217014E6408}"/>
              </a:ext>
            </a:extLst>
          </p:cNvPr>
          <p:cNvSpPr/>
          <p:nvPr/>
        </p:nvSpPr>
        <p:spPr>
          <a:xfrm>
            <a:off x="4311298" y="1239077"/>
            <a:ext cx="1803752" cy="995422"/>
          </a:xfrm>
          <a:prstGeom prst="wedgeEllipseCallout">
            <a:avLst>
              <a:gd name="adj1" fmla="val 48045"/>
              <a:gd name="adj2" fmla="val 7747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Cartesian</a:t>
            </a:r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</a:rPr>
              <a:t>product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E5E6C2-FF9C-7F6E-2B07-0610C6FE1760}"/>
              </a:ext>
            </a:extLst>
          </p:cNvPr>
          <p:cNvSpPr txBox="1"/>
          <p:nvPr/>
        </p:nvSpPr>
        <p:spPr>
          <a:xfrm>
            <a:off x="113422" y="844317"/>
            <a:ext cx="3610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joins are natural joins:</a:t>
            </a:r>
          </a:p>
        </p:txBody>
      </p:sp>
    </p:spTree>
    <p:extLst>
      <p:ext uri="{BB962C8B-B14F-4D97-AF65-F5344CB8AC3E}">
        <p14:creationId xmlns:p14="http://schemas.microsoft.com/office/powerpoint/2010/main" val="22751385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11ED2-AA64-7F4B-9988-95DDDF55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4FEEE-B89C-B247-9275-5D4F17E70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The optimizer applies rewrite rules to generate alternative query plans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order to choose the cheapest plan, it needs to estimate the cardinality of various plans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0025C3-67AC-24AA-037F-8A3B1F2A7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CBD90-0C5E-6649-B653-963EE37EC92A}" type="datetime4">
              <a:rPr lang="en-US" smtClean="0"/>
              <a:t>March 14,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FAC04-99DC-A261-BD06-F939CA4F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37561-9052-244B-64E2-C87A6B3F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54</a:t>
            </a:fld>
            <a:endParaRPr lang="en-US"/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0803D760-2A5C-ED83-07E1-DEA95B016365}"/>
              </a:ext>
            </a:extLst>
          </p:cNvPr>
          <p:cNvSpPr/>
          <p:nvPr/>
        </p:nvSpPr>
        <p:spPr>
          <a:xfrm>
            <a:off x="6192078" y="5116738"/>
            <a:ext cx="2060723" cy="735747"/>
          </a:xfrm>
          <a:prstGeom prst="wedgeEllipseCallout">
            <a:avLst>
              <a:gd name="adj1" fmla="val -50478"/>
              <a:gd name="adj2" fmla="val -8942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26688732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0B9F3-0F70-B213-B096-9EF5A5371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DD0B17-954E-9E80-D045-52F6FC04E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79F29B-5C66-6DC4-5993-731A4ABBD737}"/>
              </a:ext>
            </a:extLst>
          </p:cNvPr>
          <p:cNvSpPr txBox="1"/>
          <p:nvPr/>
        </p:nvSpPr>
        <p:spPr>
          <a:xfrm>
            <a:off x="1414737" y="3013502"/>
            <a:ext cx="6314550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Access Path Selection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20A5A22-3C74-F00C-256F-A3AC227CD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10EB-9F96-2041-AB97-D2E0B9824442}" type="datetime4">
              <a:rPr lang="en-US" smtClean="0"/>
              <a:t>March 14, 2025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F155B8-9491-3E08-9713-D2173A85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52C587-4DD5-3A65-E22B-FE50F389D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194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42DE9-C760-942A-062C-926449BE9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</a:rPr>
              <a:t>Access path</a:t>
            </a:r>
            <a:r>
              <a:rPr lang="en-US" sz="3200" dirty="0"/>
              <a:t>: implements a selection </a:t>
            </a:r>
            <a:r>
              <a:rPr lang="en-US" sz="3200" dirty="0" err="1"/>
              <a:t>σ</a:t>
            </a:r>
            <a:r>
              <a:rPr lang="en-US" sz="3200" baseline="-25000" dirty="0" err="1"/>
              <a:t>P</a:t>
            </a:r>
            <a:r>
              <a:rPr lang="en-US" sz="3200" dirty="0"/>
              <a:t>(R):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A file scan, or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An index-based selection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9EC85-2F37-DE99-30CE-7F24394DB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76D2-D97A-0644-9D06-49100BAB1461}" type="datetime4">
              <a:rPr lang="en-US" smtClean="0"/>
              <a:t>March 14, 2025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0B8B4C-828F-6F44-77E2-DB1B00DD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787D5-B2A0-464D-D8CC-4E8E42E3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232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D022-BAE2-5455-762F-A6C0F242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B3B4A0-BF7D-F839-9F2D-79181C3746C0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949EE-7A52-948C-19B4-88DB8539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E049-F3C9-394E-9ABD-BF83B7F31678}" type="datetime4">
              <a:rPr lang="en-US" smtClean="0"/>
              <a:t>March 14,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0A05FBC-B323-86B3-BCF4-069C0735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18892E-7DF2-93A0-2219-AC930A7F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931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D022-BAE2-5455-762F-A6C0F242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2F63EB-4FC8-9CED-58FB-8E36C32CD025}"/>
              </a:ext>
            </a:extLst>
          </p:cNvPr>
          <p:cNvGrpSpPr/>
          <p:nvPr/>
        </p:nvGrpSpPr>
        <p:grpSpPr>
          <a:xfrm>
            <a:off x="76200" y="5029200"/>
            <a:ext cx="8991600" cy="1039140"/>
            <a:chOff x="1447800" y="2494936"/>
            <a:chExt cx="6629400" cy="10668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D8C725-11AD-842C-A0AE-011F335BB507}"/>
                </a:ext>
              </a:extLst>
            </p:cNvPr>
            <p:cNvSpPr/>
            <p:nvPr/>
          </p:nvSpPr>
          <p:spPr bwMode="auto">
            <a:xfrm>
              <a:off x="14478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4B4CAF-0146-3E37-A513-EB668B589A00}"/>
                </a:ext>
              </a:extLst>
            </p:cNvPr>
            <p:cNvSpPr/>
            <p:nvPr/>
          </p:nvSpPr>
          <p:spPr bwMode="auto">
            <a:xfrm>
              <a:off x="28194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F5EFF24-8CDF-42AD-EAFA-A1CBC54F752D}"/>
                </a:ext>
              </a:extLst>
            </p:cNvPr>
            <p:cNvSpPr/>
            <p:nvPr/>
          </p:nvSpPr>
          <p:spPr bwMode="auto">
            <a:xfrm>
              <a:off x="41910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153A09-7410-D088-4C97-5FC3151CE188}"/>
                </a:ext>
              </a:extLst>
            </p:cNvPr>
            <p:cNvSpPr/>
            <p:nvPr/>
          </p:nvSpPr>
          <p:spPr bwMode="auto">
            <a:xfrm>
              <a:off x="55626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38C6EA3-6CBA-E230-3C13-97D4F356E4D6}"/>
                </a:ext>
              </a:extLst>
            </p:cNvPr>
            <p:cNvSpPr/>
            <p:nvPr/>
          </p:nvSpPr>
          <p:spPr bwMode="auto">
            <a:xfrm>
              <a:off x="69342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007AA13-CEDD-0865-BDEB-5A1185DD198A}"/>
              </a:ext>
            </a:extLst>
          </p:cNvPr>
          <p:cNvSpPr txBox="1"/>
          <p:nvPr/>
        </p:nvSpPr>
        <p:spPr>
          <a:xfrm>
            <a:off x="5791200" y="528716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EFA5BC-9081-9ACD-1D10-25963E942A0D}"/>
              </a:ext>
            </a:extLst>
          </p:cNvPr>
          <p:cNvSpPr txBox="1"/>
          <p:nvPr/>
        </p:nvSpPr>
        <p:spPr>
          <a:xfrm>
            <a:off x="7517524" y="531849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4817FC-8EC8-7302-868E-2E53E1C63BE1}"/>
              </a:ext>
            </a:extLst>
          </p:cNvPr>
          <p:cNvSpPr txBox="1"/>
          <p:nvPr/>
        </p:nvSpPr>
        <p:spPr>
          <a:xfrm>
            <a:off x="86210" y="6182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Payroll</a:t>
            </a:r>
            <a:r>
              <a:rPr lang="en-US" dirty="0"/>
              <a:t> data file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F0F05-29A0-12A9-8E58-7C1E76E0D2DA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A5B9963-70C7-FC8A-7CEB-8D498EE78A0A}"/>
              </a:ext>
            </a:extLst>
          </p:cNvPr>
          <p:cNvGraphicFramePr>
            <a:graphicFrameLocks noGrp="1"/>
          </p:cNvGraphicFramePr>
          <p:nvPr/>
        </p:nvGraphicFramePr>
        <p:xfrm>
          <a:off x="3840360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2BE487CD-38A9-C87D-F200-283BBABB8136}"/>
              </a:ext>
            </a:extLst>
          </p:cNvPr>
          <p:cNvGraphicFramePr>
            <a:graphicFrameLocks noGrp="1"/>
          </p:cNvGraphicFramePr>
          <p:nvPr/>
        </p:nvGraphicFramePr>
        <p:xfrm>
          <a:off x="97895" y="5112961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C08F0-3B35-4A70-4588-99254D3BA6BA}"/>
              </a:ext>
            </a:extLst>
          </p:cNvPr>
          <p:cNvGraphicFramePr>
            <a:graphicFrameLocks noGrp="1"/>
          </p:cNvGraphicFramePr>
          <p:nvPr/>
        </p:nvGraphicFramePr>
        <p:xfrm>
          <a:off x="1969433" y="512290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6BB98-0FA0-74F8-E5ED-09AA2DB19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A816-6385-5C45-B8D9-E28E8433087D}" type="datetime4">
              <a:rPr lang="en-US" smtClean="0"/>
              <a:t>March 14,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7D32D7-4661-F468-AED1-750347E03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78C4FFC-B073-62BC-A351-A3F102CF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159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D022-BAE2-5455-762F-A6C0F242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3CD8F-1463-A814-3AEA-DC8D53B15244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85100F-E94A-6753-44A8-553F7DDA70CE}"/>
              </a:ext>
            </a:extLst>
          </p:cNvPr>
          <p:cNvSpPr txBox="1"/>
          <p:nvPr/>
        </p:nvSpPr>
        <p:spPr>
          <a:xfrm>
            <a:off x="86210" y="6182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Payroll</a:t>
            </a:r>
            <a:r>
              <a:rPr lang="en-US" dirty="0"/>
              <a:t> data file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852B64-1D18-2680-B1C0-F2B331D7FADC}"/>
              </a:ext>
            </a:extLst>
          </p:cNvPr>
          <p:cNvSpPr txBox="1"/>
          <p:nvPr/>
        </p:nvSpPr>
        <p:spPr>
          <a:xfrm>
            <a:off x="0" y="188981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901B97-DFF1-8C29-2042-6FFF93E1B370}"/>
              </a:ext>
            </a:extLst>
          </p:cNvPr>
          <p:cNvGrpSpPr/>
          <p:nvPr/>
        </p:nvGrpSpPr>
        <p:grpSpPr>
          <a:xfrm>
            <a:off x="76200" y="5029200"/>
            <a:ext cx="8991600" cy="1039140"/>
            <a:chOff x="1447800" y="2494936"/>
            <a:chExt cx="6629400" cy="10668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8079F14-9508-3675-316D-73953118CC3B}"/>
                </a:ext>
              </a:extLst>
            </p:cNvPr>
            <p:cNvSpPr/>
            <p:nvPr/>
          </p:nvSpPr>
          <p:spPr bwMode="auto">
            <a:xfrm>
              <a:off x="14478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C4B02B6-60D2-C8CF-F7CF-BB3D09A3D759}"/>
                </a:ext>
              </a:extLst>
            </p:cNvPr>
            <p:cNvSpPr/>
            <p:nvPr/>
          </p:nvSpPr>
          <p:spPr bwMode="auto">
            <a:xfrm>
              <a:off x="28194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04C17C-72A3-7010-07CF-91751BC55D80}"/>
                </a:ext>
              </a:extLst>
            </p:cNvPr>
            <p:cNvSpPr/>
            <p:nvPr/>
          </p:nvSpPr>
          <p:spPr bwMode="auto">
            <a:xfrm>
              <a:off x="41910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21DD8AD-DBEB-E5A5-80C0-5FDC0B44B14E}"/>
                </a:ext>
              </a:extLst>
            </p:cNvPr>
            <p:cNvSpPr/>
            <p:nvPr/>
          </p:nvSpPr>
          <p:spPr bwMode="auto">
            <a:xfrm>
              <a:off x="55626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5EC7D53-7605-1C6F-64F3-A0B20CC3DD42}"/>
                </a:ext>
              </a:extLst>
            </p:cNvPr>
            <p:cNvSpPr/>
            <p:nvPr/>
          </p:nvSpPr>
          <p:spPr bwMode="auto">
            <a:xfrm>
              <a:off x="69342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74BBDDE-D38A-5D60-3C8F-470B332567E3}"/>
              </a:ext>
            </a:extLst>
          </p:cNvPr>
          <p:cNvSpPr txBox="1"/>
          <p:nvPr/>
        </p:nvSpPr>
        <p:spPr>
          <a:xfrm>
            <a:off x="5791200" y="528716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C44F83-CFE1-E68A-90A6-E82E21542251}"/>
              </a:ext>
            </a:extLst>
          </p:cNvPr>
          <p:cNvSpPr txBox="1"/>
          <p:nvPr/>
        </p:nvSpPr>
        <p:spPr>
          <a:xfrm>
            <a:off x="7517524" y="531849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08F3262B-202A-6E2A-A6F3-E56C5A71AE81}"/>
              </a:ext>
            </a:extLst>
          </p:cNvPr>
          <p:cNvGraphicFramePr>
            <a:graphicFrameLocks noGrp="1"/>
          </p:cNvGraphicFramePr>
          <p:nvPr/>
        </p:nvGraphicFramePr>
        <p:xfrm>
          <a:off x="97895" y="5112961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2D9E3C0B-48FF-CEF2-4D0B-5FDBD48B2B2F}"/>
              </a:ext>
            </a:extLst>
          </p:cNvPr>
          <p:cNvGraphicFramePr>
            <a:graphicFrameLocks noGrp="1"/>
          </p:cNvGraphicFramePr>
          <p:nvPr/>
        </p:nvGraphicFramePr>
        <p:xfrm>
          <a:off x="1969433" y="512290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47C05073-2BF5-F44A-4D1F-B8E5F6F6DC0D}"/>
              </a:ext>
            </a:extLst>
          </p:cNvPr>
          <p:cNvGraphicFramePr>
            <a:graphicFrameLocks noGrp="1"/>
          </p:cNvGraphicFramePr>
          <p:nvPr/>
        </p:nvGraphicFramePr>
        <p:xfrm>
          <a:off x="3840360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793E9-E241-1BE5-8116-F0142B25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0CA5-A577-6C41-A4F1-F03637C9DF9B}" type="datetime4">
              <a:rPr lang="en-US" smtClean="0"/>
              <a:t>March 14,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20AFC33-98CB-1A1E-67EF-24FFC7E7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2B404-9187-54DB-1447-8EE0B693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8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EF20F0-1CD4-9D5B-318A-D9666063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Space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203FE5-1E91-6C1C-C07B-87AF4BB7E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Optimizer explores alternative plans P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2</a:t>
            </a:r>
            <a:r>
              <a:rPr lang="en-US" dirty="0"/>
              <a:t>, …</a:t>
            </a:r>
          </a:p>
          <a:p>
            <a:endParaRPr lang="en-US" dirty="0"/>
          </a:p>
          <a:p>
            <a:r>
              <a:rPr lang="en-US" dirty="0"/>
              <a:t>The set of all plans is called the </a:t>
            </a:r>
            <a:r>
              <a:rPr lang="en-US" dirty="0">
                <a:solidFill>
                  <a:srgbClr val="0432FF"/>
                </a:solidFill>
              </a:rPr>
              <a:t>search space</a:t>
            </a:r>
          </a:p>
          <a:p>
            <a:endParaRPr lang="en-US" dirty="0"/>
          </a:p>
          <a:p>
            <a:r>
              <a:rPr lang="en-US" dirty="0"/>
              <a:t>Two parts:</a:t>
            </a:r>
          </a:p>
          <a:p>
            <a:pPr lvl="1"/>
            <a:r>
              <a:rPr lang="en-US" dirty="0"/>
              <a:t>Rewrite rules</a:t>
            </a:r>
          </a:p>
          <a:p>
            <a:pPr lvl="1"/>
            <a:r>
              <a:rPr lang="en-US" dirty="0"/>
              <a:t>Access path selection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5FBB-CE4D-951F-D57E-11087006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EF18-2B29-A849-A424-B102AE62353F}" type="datetime4">
              <a:rPr lang="en-US" smtClean="0"/>
              <a:t>March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F7784-8968-DE6D-A0C5-8B09CF65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A0224-1E46-799A-AA72-99F04D40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309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B7FC3C-26F3-3443-FC0F-7306E2332492}"/>
              </a:ext>
            </a:extLst>
          </p:cNvPr>
          <p:cNvSpPr/>
          <p:nvPr/>
        </p:nvSpPr>
        <p:spPr bwMode="auto">
          <a:xfrm>
            <a:off x="4897286" y="4174561"/>
            <a:ext cx="2251835" cy="7520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EE2AC8-763D-9FC4-7AF1-139541F5505A}"/>
              </a:ext>
            </a:extLst>
          </p:cNvPr>
          <p:cNvSpPr/>
          <p:nvPr/>
        </p:nvSpPr>
        <p:spPr bwMode="auto">
          <a:xfrm>
            <a:off x="1514913" y="4146807"/>
            <a:ext cx="2251835" cy="7520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9EC60D-9DC4-D08A-3E06-9B60FADD9778}"/>
              </a:ext>
            </a:extLst>
          </p:cNvPr>
          <p:cNvSpPr/>
          <p:nvPr/>
        </p:nvSpPr>
        <p:spPr bwMode="auto">
          <a:xfrm>
            <a:off x="3273581" y="3158768"/>
            <a:ext cx="2378575" cy="9006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E52544-DE6A-73C2-3795-9D8EEB62570C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4F614D-9823-A127-2EA3-13C485A36A9E}"/>
              </a:ext>
            </a:extLst>
          </p:cNvPr>
          <p:cNvGrpSpPr/>
          <p:nvPr/>
        </p:nvGrpSpPr>
        <p:grpSpPr>
          <a:xfrm>
            <a:off x="76200" y="5029200"/>
            <a:ext cx="8991600" cy="1039140"/>
            <a:chOff x="1447800" y="2494936"/>
            <a:chExt cx="6629400" cy="10668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B62D50-5F56-8B31-4356-6377872645A5}"/>
                </a:ext>
              </a:extLst>
            </p:cNvPr>
            <p:cNvSpPr/>
            <p:nvPr/>
          </p:nvSpPr>
          <p:spPr bwMode="auto">
            <a:xfrm>
              <a:off x="14478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B63220-7C55-C189-40A2-F77AA13AB192}"/>
                </a:ext>
              </a:extLst>
            </p:cNvPr>
            <p:cNvSpPr/>
            <p:nvPr/>
          </p:nvSpPr>
          <p:spPr bwMode="auto">
            <a:xfrm>
              <a:off x="28194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9C2DEE8-EA01-C8A6-06B5-C56EE7FE5456}"/>
                </a:ext>
              </a:extLst>
            </p:cNvPr>
            <p:cNvSpPr/>
            <p:nvPr/>
          </p:nvSpPr>
          <p:spPr bwMode="auto">
            <a:xfrm>
              <a:off x="41910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550188F-CEAA-A6AF-97A0-BBCA59AF919F}"/>
                </a:ext>
              </a:extLst>
            </p:cNvPr>
            <p:cNvSpPr/>
            <p:nvPr/>
          </p:nvSpPr>
          <p:spPr bwMode="auto">
            <a:xfrm>
              <a:off x="55626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A5C188-7C94-F3FB-AE35-03CDD9243296}"/>
                </a:ext>
              </a:extLst>
            </p:cNvPr>
            <p:cNvSpPr/>
            <p:nvPr/>
          </p:nvSpPr>
          <p:spPr bwMode="auto">
            <a:xfrm>
              <a:off x="6934200" y="2494936"/>
              <a:ext cx="1143000" cy="1066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1565505-F22A-A79E-2099-09A908633B15}"/>
              </a:ext>
            </a:extLst>
          </p:cNvPr>
          <p:cNvSpPr txBox="1"/>
          <p:nvPr/>
        </p:nvSpPr>
        <p:spPr>
          <a:xfrm>
            <a:off x="5791200" y="528716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4424EC-1AE0-D5C1-20D7-9BEF62AE4140}"/>
              </a:ext>
            </a:extLst>
          </p:cNvPr>
          <p:cNvSpPr txBox="1"/>
          <p:nvPr/>
        </p:nvSpPr>
        <p:spPr>
          <a:xfrm>
            <a:off x="7517524" y="531849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8AFF9D-FFFD-6B67-1E1B-30FDE883269D}"/>
              </a:ext>
            </a:extLst>
          </p:cNvPr>
          <p:cNvSpPr txBox="1"/>
          <p:nvPr/>
        </p:nvSpPr>
        <p:spPr>
          <a:xfrm>
            <a:off x="86210" y="6182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Payroll</a:t>
            </a:r>
            <a:r>
              <a:rPr lang="en-US" dirty="0"/>
              <a:t> data file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976E2DDE-8649-9282-CCE4-3B567EB57BC7}"/>
              </a:ext>
            </a:extLst>
          </p:cNvPr>
          <p:cNvGraphicFramePr>
            <a:graphicFrameLocks noGrp="1"/>
          </p:cNvGraphicFramePr>
          <p:nvPr/>
        </p:nvGraphicFramePr>
        <p:xfrm>
          <a:off x="97895" y="5112961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D6DA9FBE-DE5F-0A22-1C11-063228488184}"/>
              </a:ext>
            </a:extLst>
          </p:cNvPr>
          <p:cNvGraphicFramePr>
            <a:graphicFrameLocks noGrp="1"/>
          </p:cNvGraphicFramePr>
          <p:nvPr/>
        </p:nvGraphicFramePr>
        <p:xfrm>
          <a:off x="1969433" y="512290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38502B6E-462A-FCE6-EE1D-63D9C63FC7D8}"/>
              </a:ext>
            </a:extLst>
          </p:cNvPr>
          <p:cNvGraphicFramePr>
            <a:graphicFrameLocks noGrp="1"/>
          </p:cNvGraphicFramePr>
          <p:nvPr/>
        </p:nvGraphicFramePr>
        <p:xfrm>
          <a:off x="3840360" y="5091570"/>
          <a:ext cx="151737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404">
                  <a:extLst>
                    <a:ext uri="{9D8B030D-6E8A-4147-A177-3AD203B41FA5}">
                      <a16:colId xmlns:a16="http://schemas.microsoft.com/office/drawing/2014/main" val="221348716"/>
                    </a:ext>
                  </a:extLst>
                </a:gridCol>
                <a:gridCol w="619526">
                  <a:extLst>
                    <a:ext uri="{9D8B030D-6E8A-4147-A177-3AD203B41FA5}">
                      <a16:colId xmlns:a16="http://schemas.microsoft.com/office/drawing/2014/main" val="3224666628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349623892"/>
                    </a:ext>
                  </a:extLst>
                </a:gridCol>
              </a:tblGrid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3783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76699"/>
                  </a:ext>
                </a:extLst>
              </a:tr>
              <a:tr h="170910"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43370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447AA623-A802-642F-DC3D-A6C8046C1354}"/>
              </a:ext>
            </a:extLst>
          </p:cNvPr>
          <p:cNvSpPr txBox="1"/>
          <p:nvPr/>
        </p:nvSpPr>
        <p:spPr>
          <a:xfrm>
            <a:off x="0" y="188981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BFD022-BAE2-5455-762F-A6C0F242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25" name="Group 3">
            <a:extLst>
              <a:ext uri="{FF2B5EF4-FFF2-40B4-BE49-F238E27FC236}">
                <a16:creationId xmlns:a16="http://schemas.microsoft.com/office/drawing/2014/main" id="{47E7E061-6BB0-B449-F1D5-2C0F912B610C}"/>
              </a:ext>
            </a:extLst>
          </p:cNvPr>
          <p:cNvGraphicFramePr>
            <a:graphicFrameLocks noGrp="1"/>
          </p:cNvGraphicFramePr>
          <p:nvPr/>
        </p:nvGraphicFramePr>
        <p:xfrm>
          <a:off x="3396069" y="3287009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Group 25">
            <a:extLst>
              <a:ext uri="{FF2B5EF4-FFF2-40B4-BE49-F238E27FC236}">
                <a16:creationId xmlns:a16="http://schemas.microsoft.com/office/drawing/2014/main" id="{6FAD4596-B863-4AF3-FD1A-49E3D380F742}"/>
              </a:ext>
            </a:extLst>
          </p:cNvPr>
          <p:cNvGraphicFramePr>
            <a:graphicFrameLocks noGrp="1"/>
          </p:cNvGraphicFramePr>
          <p:nvPr/>
        </p:nvGraphicFramePr>
        <p:xfrm>
          <a:off x="1567269" y="4201409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Group 47">
            <a:extLst>
              <a:ext uri="{FF2B5EF4-FFF2-40B4-BE49-F238E27FC236}">
                <a16:creationId xmlns:a16="http://schemas.microsoft.com/office/drawing/2014/main" id="{FF1E8D1A-6F93-635A-5F1D-BC02C1802DB1}"/>
              </a:ext>
            </a:extLst>
          </p:cNvPr>
          <p:cNvGraphicFramePr>
            <a:graphicFrameLocks noGrp="1"/>
          </p:cNvGraphicFramePr>
          <p:nvPr/>
        </p:nvGraphicFramePr>
        <p:xfrm>
          <a:off x="4996269" y="4201409"/>
          <a:ext cx="2133600" cy="685800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Line 157">
            <a:extLst>
              <a:ext uri="{FF2B5EF4-FFF2-40B4-BE49-F238E27FC236}">
                <a16:creationId xmlns:a16="http://schemas.microsoft.com/office/drawing/2014/main" id="{74D481DA-4522-0C82-5F19-6C467544D9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67269" y="3820409"/>
            <a:ext cx="1981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58">
            <a:extLst>
              <a:ext uri="{FF2B5EF4-FFF2-40B4-BE49-F238E27FC236}">
                <a16:creationId xmlns:a16="http://schemas.microsoft.com/office/drawing/2014/main" id="{9C8425A6-396F-894F-C76D-E2F1CEC02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9469" y="3820409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8EBE3B65-46D9-B9CC-EB3E-A6D57B2A32F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212596" y="4795380"/>
            <a:ext cx="484860" cy="342900"/>
          </a:xfrm>
          <a:prstGeom prst="curved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22E58D78-F49C-6B8D-599B-6CAF029A374F}"/>
              </a:ext>
            </a:extLst>
          </p:cNvPr>
          <p:cNvCxnSpPr>
            <a:cxnSpLocks/>
          </p:cNvCxnSpPr>
          <p:nvPr/>
        </p:nvCxnSpPr>
        <p:spPr bwMode="auto">
          <a:xfrm>
            <a:off x="2102726" y="4734807"/>
            <a:ext cx="1023839" cy="443123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4DBFABBB-42F5-E70A-7476-F08F1453DBAE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533401" y="4734801"/>
            <a:ext cx="4590857" cy="643714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B616366A-F6CC-6540-3672-30AAA134A93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4336696" y="4704590"/>
            <a:ext cx="1232941" cy="613899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id="{2FE82FCB-D2D2-2AB1-0019-3EF58C170506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2414752" y="4734802"/>
            <a:ext cx="3694720" cy="608068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23FAF2E-0D99-53A7-BFDE-8B35913A37E8}"/>
              </a:ext>
            </a:extLst>
          </p:cNvPr>
          <p:cNvSpPr txBox="1"/>
          <p:nvPr/>
        </p:nvSpPr>
        <p:spPr>
          <a:xfrm>
            <a:off x="13610" y="358815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PName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 </a:t>
            </a:r>
            <a:r>
              <a:rPr lang="en-US" dirty="0"/>
              <a:t>index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E8CD4-3173-4D7F-E613-92DB0511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4FAC-7142-CD49-B913-7B5F6FDF5624}" type="datetime4">
              <a:rPr lang="en-US" smtClean="0"/>
              <a:t>March 14,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A722587-691A-DD59-3FA0-7A8FCB7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67C50A2-454B-3798-4144-4A2C68CF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38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D022-BAE2-5455-762F-A6C0F242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7305C-75F3-9C55-C5C7-EECFA74EDD14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6B9EA-430A-DB41-C0FF-DC823BEAF0A7}"/>
              </a:ext>
            </a:extLst>
          </p:cNvPr>
          <p:cNvSpPr txBox="1"/>
          <p:nvPr/>
        </p:nvSpPr>
        <p:spPr>
          <a:xfrm>
            <a:off x="0" y="188981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E59DE-40FD-F7BB-77DD-02B1114C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9309-0C6F-A94D-8B71-6B957B31B5D0}" type="datetime4">
              <a:rPr lang="en-US" smtClean="0"/>
              <a:t>March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67D04-8A52-6066-6790-21513DD1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92225-B242-7FFC-18F8-22C0BC0B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57ACB0-B104-45D0-B6DB-41DA39C5A8DC}"/>
              </a:ext>
            </a:extLst>
          </p:cNvPr>
          <p:cNvSpPr txBox="1"/>
          <p:nvPr/>
        </p:nvSpPr>
        <p:spPr>
          <a:xfrm>
            <a:off x="6259078" y="1640621"/>
            <a:ext cx="2807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T(Payroll) = 1000000</a:t>
            </a:r>
          </a:p>
          <a:p>
            <a:r>
              <a:rPr lang="en-US" dirty="0"/>
              <a:t>B(Payroll) = 5000</a:t>
            </a:r>
          </a:p>
          <a:p>
            <a:r>
              <a:rPr lang="en-US" dirty="0"/>
              <a:t>V(Payroll, name) = 20000</a:t>
            </a:r>
          </a:p>
        </p:txBody>
      </p:sp>
    </p:spTree>
    <p:extLst>
      <p:ext uri="{BB962C8B-B14F-4D97-AF65-F5344CB8AC3E}">
        <p14:creationId xmlns:p14="http://schemas.microsoft.com/office/powerpoint/2010/main" val="30389315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D022-BAE2-5455-762F-A6C0F242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7305C-75F3-9C55-C5C7-EECFA74EDD14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6B9EA-430A-DB41-C0FF-DC823BEAF0A7}"/>
              </a:ext>
            </a:extLst>
          </p:cNvPr>
          <p:cNvSpPr txBox="1"/>
          <p:nvPr/>
        </p:nvSpPr>
        <p:spPr>
          <a:xfrm>
            <a:off x="0" y="188981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F5A3A-06A9-F82D-31B6-8FA4C689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8C3-69EB-444D-9475-D8B3BFE2C62D}" type="datetime4">
              <a:rPr lang="en-US" smtClean="0"/>
              <a:t>March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AF2E4-4424-D8E9-211A-A265F0A8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07BC1-AC13-A2A1-ABF6-BBBE9316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AE153-48AA-FE93-7692-E2A5FFD9C1EC}"/>
              </a:ext>
            </a:extLst>
          </p:cNvPr>
          <p:cNvSpPr txBox="1"/>
          <p:nvPr/>
        </p:nvSpPr>
        <p:spPr>
          <a:xfrm>
            <a:off x="65894" y="2645322"/>
            <a:ext cx="33554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 = ‘Allison’;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08A0F-CDF5-267E-9515-E09C5109AFA8}"/>
              </a:ext>
            </a:extLst>
          </p:cNvPr>
          <p:cNvSpPr txBox="1"/>
          <p:nvPr/>
        </p:nvSpPr>
        <p:spPr>
          <a:xfrm>
            <a:off x="6259078" y="1640621"/>
            <a:ext cx="2807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T(Payroll) = 1000000</a:t>
            </a:r>
          </a:p>
          <a:p>
            <a:r>
              <a:rPr lang="en-US" dirty="0"/>
              <a:t>B(Payroll) = 5000</a:t>
            </a:r>
          </a:p>
          <a:p>
            <a:r>
              <a:rPr lang="en-US" dirty="0"/>
              <a:t>V(Payroll, name) = 20000</a:t>
            </a:r>
          </a:p>
        </p:txBody>
      </p:sp>
    </p:spTree>
    <p:extLst>
      <p:ext uri="{BB962C8B-B14F-4D97-AF65-F5344CB8AC3E}">
        <p14:creationId xmlns:p14="http://schemas.microsoft.com/office/powerpoint/2010/main" val="29848059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57BF3-BC7D-80F6-05D2-7D80ABF9A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9597-CDD4-CE75-E7DC-2B85F14F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4E56CE-ADEC-0166-C7AC-24C8FFCB2AC7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0DB51B-6BC1-6D0F-593C-1CE96AA4ED17}"/>
              </a:ext>
            </a:extLst>
          </p:cNvPr>
          <p:cNvSpPr txBox="1"/>
          <p:nvPr/>
        </p:nvSpPr>
        <p:spPr>
          <a:xfrm>
            <a:off x="0" y="188981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5B878-7307-9771-91F5-9512FBE75343}"/>
              </a:ext>
            </a:extLst>
          </p:cNvPr>
          <p:cNvSpPr txBox="1"/>
          <p:nvPr/>
        </p:nvSpPr>
        <p:spPr>
          <a:xfrm>
            <a:off x="65894" y="2645322"/>
            <a:ext cx="33554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 = ‘Allison’;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4AE223-11D6-DFDD-35D8-8B3C7160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16D-EDEF-2242-8780-46B2947F7134}" type="datetime4">
              <a:rPr lang="en-US" smtClean="0"/>
              <a:t>March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BEED3-86AE-05E0-6832-CAECE0C3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DCF98-0C19-F41F-2445-FE7E2476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1A843A-7AE9-1757-6AD3-DD3680F5F3AB}"/>
                  </a:ext>
                </a:extLst>
              </p:cNvPr>
              <p:cNvSpPr txBox="1"/>
              <p:nvPr/>
            </p:nvSpPr>
            <p:spPr>
              <a:xfrm>
                <a:off x="5722701" y="3282279"/>
                <a:ext cx="26132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𝑛𝑎𝑚𝑒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𝐴𝑙𝑙𝑖𝑠𝑜𝑛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1A843A-7AE9-1757-6AD3-DD3680F5F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01" y="3282279"/>
                <a:ext cx="2613216" cy="584775"/>
              </a:xfrm>
              <a:prstGeom prst="rect">
                <a:avLst/>
              </a:prstGeom>
              <a:blipFill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AFD2945-EEAC-F1B6-6AAE-0EF6842E1456}"/>
              </a:ext>
            </a:extLst>
          </p:cNvPr>
          <p:cNvSpPr txBox="1"/>
          <p:nvPr/>
        </p:nvSpPr>
        <p:spPr>
          <a:xfrm>
            <a:off x="6465693" y="4539140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Payroll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70E442-DA7F-8572-A4FE-712294207787}"/>
              </a:ext>
            </a:extLst>
          </p:cNvPr>
          <p:cNvCxnSpPr>
            <a:stCxn id="4" idx="2"/>
            <a:endCxn id="11" idx="0"/>
          </p:cNvCxnSpPr>
          <p:nvPr/>
        </p:nvCxnSpPr>
        <p:spPr>
          <a:xfrm>
            <a:off x="7029309" y="3867054"/>
            <a:ext cx="0" cy="672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ABC6BFD-2AEA-73DC-7EF2-407B60AFD662}"/>
              </a:ext>
            </a:extLst>
          </p:cNvPr>
          <p:cNvSpPr txBox="1"/>
          <p:nvPr/>
        </p:nvSpPr>
        <p:spPr>
          <a:xfrm>
            <a:off x="6259078" y="1640621"/>
            <a:ext cx="2807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T(Payroll) = 1000000</a:t>
            </a:r>
          </a:p>
          <a:p>
            <a:r>
              <a:rPr lang="en-US" dirty="0"/>
              <a:t>B(Payroll) = 5000</a:t>
            </a:r>
          </a:p>
          <a:p>
            <a:r>
              <a:rPr lang="en-US" dirty="0"/>
              <a:t>V(Payroll, name) = 20000</a:t>
            </a:r>
          </a:p>
        </p:txBody>
      </p:sp>
    </p:spTree>
    <p:extLst>
      <p:ext uri="{BB962C8B-B14F-4D97-AF65-F5344CB8AC3E}">
        <p14:creationId xmlns:p14="http://schemas.microsoft.com/office/powerpoint/2010/main" val="42190470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3FEEB-7FD4-301E-EB81-8AF64D060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F7C6-A29E-2A02-135B-286443B6E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E8706A-D360-7556-5EEA-87541A67B51E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3F2572-D60C-11B8-E245-B84548D4E3B0}"/>
              </a:ext>
            </a:extLst>
          </p:cNvPr>
          <p:cNvSpPr txBox="1"/>
          <p:nvPr/>
        </p:nvSpPr>
        <p:spPr>
          <a:xfrm>
            <a:off x="0" y="188981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354E0E-8A39-F1A5-7179-E30BB08CF33D}"/>
              </a:ext>
            </a:extLst>
          </p:cNvPr>
          <p:cNvSpPr txBox="1"/>
          <p:nvPr/>
        </p:nvSpPr>
        <p:spPr>
          <a:xfrm>
            <a:off x="65894" y="2645322"/>
            <a:ext cx="33554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 = ‘Allison’;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FF57A6-F9FB-7964-0CAA-D0744369D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16D-EDEF-2242-8780-46B2947F7134}" type="datetime4">
              <a:rPr lang="en-US" smtClean="0"/>
              <a:t>March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702ED-7117-1A02-38D3-B73B6F38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04ECB-3066-B8FC-0D2F-696D9ED21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5E233D-0104-9C64-9833-E9F56A0CC835}"/>
                  </a:ext>
                </a:extLst>
              </p:cNvPr>
              <p:cNvSpPr txBox="1"/>
              <p:nvPr/>
            </p:nvSpPr>
            <p:spPr>
              <a:xfrm>
                <a:off x="5722701" y="3282279"/>
                <a:ext cx="26132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𝑛𝑎𝑚𝑒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𝐴𝑙𝑙𝑖𝑠𝑜𝑛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5E233D-0104-9C64-9833-E9F56A0CC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01" y="3282279"/>
                <a:ext cx="2613216" cy="584775"/>
              </a:xfrm>
              <a:prstGeom prst="rect">
                <a:avLst/>
              </a:prstGeom>
              <a:blipFill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FEBAA9A-C88A-204A-B86D-41B70273C6C6}"/>
              </a:ext>
            </a:extLst>
          </p:cNvPr>
          <p:cNvSpPr txBox="1"/>
          <p:nvPr/>
        </p:nvSpPr>
        <p:spPr>
          <a:xfrm>
            <a:off x="65894" y="3954825"/>
            <a:ext cx="4515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1: Index-based selection</a:t>
            </a:r>
          </a:p>
          <a:p>
            <a:r>
              <a:rPr lang="en-US" sz="2400" dirty="0"/>
              <a:t>		</a:t>
            </a:r>
            <a:r>
              <a:rPr lang="en-US" sz="2400" b="1" dirty="0">
                <a:solidFill>
                  <a:srgbClr val="0432FF"/>
                </a:solidFill>
              </a:rPr>
              <a:t>Cost = </a:t>
            </a:r>
            <a:r>
              <a:rPr lang="en-US" sz="24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3D3ECE-795D-6C7E-921E-68161932D4EE}"/>
              </a:ext>
            </a:extLst>
          </p:cNvPr>
          <p:cNvSpPr txBox="1"/>
          <p:nvPr/>
        </p:nvSpPr>
        <p:spPr>
          <a:xfrm>
            <a:off x="6465693" y="4539140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Payroll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797DAB-F573-0942-3F4B-92FA586DC118}"/>
              </a:ext>
            </a:extLst>
          </p:cNvPr>
          <p:cNvCxnSpPr>
            <a:stCxn id="4" idx="2"/>
            <a:endCxn id="11" idx="0"/>
          </p:cNvCxnSpPr>
          <p:nvPr/>
        </p:nvCxnSpPr>
        <p:spPr>
          <a:xfrm>
            <a:off x="7029309" y="3867054"/>
            <a:ext cx="0" cy="672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7165C6D-C3F1-08BF-08B0-07835630F5D9}"/>
              </a:ext>
            </a:extLst>
          </p:cNvPr>
          <p:cNvSpPr txBox="1"/>
          <p:nvPr/>
        </p:nvSpPr>
        <p:spPr>
          <a:xfrm>
            <a:off x="6259078" y="1640621"/>
            <a:ext cx="2807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T(Payroll) = 1000000</a:t>
            </a:r>
          </a:p>
          <a:p>
            <a:r>
              <a:rPr lang="en-US" dirty="0"/>
              <a:t>B(Payroll) = 5000</a:t>
            </a:r>
          </a:p>
          <a:p>
            <a:r>
              <a:rPr lang="en-US" dirty="0"/>
              <a:t>V(Payroll, name) = 20000</a:t>
            </a:r>
          </a:p>
        </p:txBody>
      </p:sp>
    </p:spTree>
    <p:extLst>
      <p:ext uri="{BB962C8B-B14F-4D97-AF65-F5344CB8AC3E}">
        <p14:creationId xmlns:p14="http://schemas.microsoft.com/office/powerpoint/2010/main" val="11690708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5C3D8-6F8F-3716-F53D-1C1BFC8D2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AACBB-DD46-99BE-3F5F-195F4310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86F4E-625E-5EBB-9DC4-391E84769FD8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7379F-FFD4-78A5-CA87-6A73B4E51628}"/>
              </a:ext>
            </a:extLst>
          </p:cNvPr>
          <p:cNvSpPr txBox="1"/>
          <p:nvPr/>
        </p:nvSpPr>
        <p:spPr>
          <a:xfrm>
            <a:off x="0" y="188981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BE912E-FF40-6B49-8A97-6347F7890F47}"/>
              </a:ext>
            </a:extLst>
          </p:cNvPr>
          <p:cNvSpPr txBox="1"/>
          <p:nvPr/>
        </p:nvSpPr>
        <p:spPr>
          <a:xfrm>
            <a:off x="65894" y="2645322"/>
            <a:ext cx="33554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 = ‘Allison’;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711E8-4F46-CC1D-0702-A1E6966E8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16D-EDEF-2242-8780-46B2947F7134}" type="datetime4">
              <a:rPr lang="en-US" smtClean="0"/>
              <a:t>March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1C861-BA8C-7FA0-EBAD-3854A9FF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D2ED5-2056-BACB-1BA5-0A3E6BC9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2472E5-FEDD-6AC0-9573-FA491823D893}"/>
                  </a:ext>
                </a:extLst>
              </p:cNvPr>
              <p:cNvSpPr txBox="1"/>
              <p:nvPr/>
            </p:nvSpPr>
            <p:spPr>
              <a:xfrm>
                <a:off x="5722701" y="3282279"/>
                <a:ext cx="26132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𝑛𝑎𝑚𝑒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𝐴𝑙𝑙𝑖𝑠𝑜𝑛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2472E5-FEDD-6AC0-9573-FA491823D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01" y="3282279"/>
                <a:ext cx="2613216" cy="584775"/>
              </a:xfrm>
              <a:prstGeom prst="rect">
                <a:avLst/>
              </a:prstGeom>
              <a:blipFill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1AA30FE-011E-8A30-BDA1-ADF4AB12EE60}"/>
              </a:ext>
            </a:extLst>
          </p:cNvPr>
          <p:cNvSpPr txBox="1"/>
          <p:nvPr/>
        </p:nvSpPr>
        <p:spPr>
          <a:xfrm>
            <a:off x="65894" y="3954825"/>
            <a:ext cx="4515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1: Index-based selection</a:t>
            </a:r>
          </a:p>
          <a:p>
            <a:r>
              <a:rPr lang="en-US" sz="2400" dirty="0"/>
              <a:t>		</a:t>
            </a:r>
            <a:r>
              <a:rPr lang="en-US" sz="2400" b="1" dirty="0">
                <a:solidFill>
                  <a:srgbClr val="0432FF"/>
                </a:solidFill>
              </a:rPr>
              <a:t>Cost = T / V = 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C9ABCD-01C7-93BC-0B10-F6B6FE839388}"/>
              </a:ext>
            </a:extLst>
          </p:cNvPr>
          <p:cNvSpPr txBox="1"/>
          <p:nvPr/>
        </p:nvSpPr>
        <p:spPr>
          <a:xfrm>
            <a:off x="6465693" y="4539140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Payroll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8DB4D7-62C1-6C1C-A86C-9DA078F6E4C2}"/>
              </a:ext>
            </a:extLst>
          </p:cNvPr>
          <p:cNvCxnSpPr>
            <a:stCxn id="4" idx="2"/>
            <a:endCxn id="11" idx="0"/>
          </p:cNvCxnSpPr>
          <p:nvPr/>
        </p:nvCxnSpPr>
        <p:spPr>
          <a:xfrm>
            <a:off x="7029309" y="3867054"/>
            <a:ext cx="0" cy="672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2959E45-2FE7-81BB-7031-9DE4AB0AA481}"/>
              </a:ext>
            </a:extLst>
          </p:cNvPr>
          <p:cNvSpPr txBox="1"/>
          <p:nvPr/>
        </p:nvSpPr>
        <p:spPr>
          <a:xfrm>
            <a:off x="6259078" y="1640621"/>
            <a:ext cx="2807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T(Payroll) = 1000000</a:t>
            </a:r>
          </a:p>
          <a:p>
            <a:r>
              <a:rPr lang="en-US" dirty="0"/>
              <a:t>B(Payroll) = 5000</a:t>
            </a:r>
          </a:p>
          <a:p>
            <a:r>
              <a:rPr lang="en-US" dirty="0"/>
              <a:t>V(Payroll, name) = 20000</a:t>
            </a:r>
          </a:p>
        </p:txBody>
      </p:sp>
    </p:spTree>
    <p:extLst>
      <p:ext uri="{BB962C8B-B14F-4D97-AF65-F5344CB8AC3E}">
        <p14:creationId xmlns:p14="http://schemas.microsoft.com/office/powerpoint/2010/main" val="5684039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D022-BAE2-5455-762F-A6C0F242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7305C-75F3-9C55-C5C7-EECFA74EDD14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6B9EA-430A-DB41-C0FF-DC823BEAF0A7}"/>
              </a:ext>
            </a:extLst>
          </p:cNvPr>
          <p:cNvSpPr txBox="1"/>
          <p:nvPr/>
        </p:nvSpPr>
        <p:spPr>
          <a:xfrm>
            <a:off x="0" y="188981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39498A-FF34-B09A-E6F4-C030FEA89226}"/>
              </a:ext>
            </a:extLst>
          </p:cNvPr>
          <p:cNvSpPr txBox="1"/>
          <p:nvPr/>
        </p:nvSpPr>
        <p:spPr>
          <a:xfrm>
            <a:off x="65894" y="2645322"/>
            <a:ext cx="33554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 = ‘Allison’;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E0AC7-E7C5-ACD4-F2CC-36094807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16D-EDEF-2242-8780-46B2947F7134}" type="datetime4">
              <a:rPr lang="en-US" smtClean="0"/>
              <a:t>March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46965-8F12-FB14-30F0-783D5B82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5FB11-73F9-C6F4-A712-C04A671A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FE8E22-32F4-2CAD-046A-01001E7C81EB}"/>
                  </a:ext>
                </a:extLst>
              </p:cNvPr>
              <p:cNvSpPr txBox="1"/>
              <p:nvPr/>
            </p:nvSpPr>
            <p:spPr>
              <a:xfrm>
                <a:off x="5722701" y="3282279"/>
                <a:ext cx="26132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𝑛𝑎𝑚𝑒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𝐴𝑙𝑙𝑖𝑠𝑜𝑛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4FE8E22-32F4-2CAD-046A-01001E7C8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01" y="3282279"/>
                <a:ext cx="2613216" cy="584775"/>
              </a:xfrm>
              <a:prstGeom prst="rect">
                <a:avLst/>
              </a:prstGeom>
              <a:blipFill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677BFF4-DDAA-BB69-7728-5ED5584B4054}"/>
              </a:ext>
            </a:extLst>
          </p:cNvPr>
          <p:cNvSpPr txBox="1"/>
          <p:nvPr/>
        </p:nvSpPr>
        <p:spPr>
          <a:xfrm>
            <a:off x="65894" y="3954825"/>
            <a:ext cx="4515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1: Index-based selection</a:t>
            </a:r>
          </a:p>
          <a:p>
            <a:r>
              <a:rPr lang="en-US" sz="2400" dirty="0"/>
              <a:t>		</a:t>
            </a:r>
            <a:r>
              <a:rPr lang="en-US" sz="2400" b="1" dirty="0">
                <a:solidFill>
                  <a:srgbClr val="0432FF"/>
                </a:solidFill>
              </a:rPr>
              <a:t>Cost = T / V = 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78304-08F3-FF4B-0669-A87C2E050DC0}"/>
              </a:ext>
            </a:extLst>
          </p:cNvPr>
          <p:cNvSpPr txBox="1"/>
          <p:nvPr/>
        </p:nvSpPr>
        <p:spPr>
          <a:xfrm>
            <a:off x="6465693" y="4539140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Payroll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EBE37A-5DF6-FEF1-1A7A-10C1496582AA}"/>
              </a:ext>
            </a:extLst>
          </p:cNvPr>
          <p:cNvCxnSpPr>
            <a:stCxn id="4" idx="2"/>
            <a:endCxn id="11" idx="0"/>
          </p:cNvCxnSpPr>
          <p:nvPr/>
        </p:nvCxnSpPr>
        <p:spPr>
          <a:xfrm>
            <a:off x="7029309" y="3867054"/>
            <a:ext cx="0" cy="672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70BCB08-F1B6-64DF-E7E4-7423434AED5C}"/>
              </a:ext>
            </a:extLst>
          </p:cNvPr>
          <p:cNvSpPr txBox="1"/>
          <p:nvPr/>
        </p:nvSpPr>
        <p:spPr>
          <a:xfrm>
            <a:off x="65894" y="5361747"/>
            <a:ext cx="2985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2: Table scan</a:t>
            </a:r>
          </a:p>
          <a:p>
            <a:r>
              <a:rPr lang="en-US" sz="2400" dirty="0"/>
              <a:t>		</a:t>
            </a:r>
            <a:r>
              <a:rPr lang="en-US" sz="2400" b="1" dirty="0">
                <a:solidFill>
                  <a:srgbClr val="0432FF"/>
                </a:solidFill>
              </a:rPr>
              <a:t>Cost = </a:t>
            </a:r>
            <a:r>
              <a:rPr lang="en-US" sz="24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2B254F-A9CD-C085-65DA-D11BD27A151D}"/>
              </a:ext>
            </a:extLst>
          </p:cNvPr>
          <p:cNvSpPr txBox="1"/>
          <p:nvPr/>
        </p:nvSpPr>
        <p:spPr>
          <a:xfrm>
            <a:off x="6259078" y="1640621"/>
            <a:ext cx="2807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T(Payroll) = 1000000</a:t>
            </a:r>
          </a:p>
          <a:p>
            <a:r>
              <a:rPr lang="en-US" dirty="0"/>
              <a:t>B(Payroll) = 5000</a:t>
            </a:r>
          </a:p>
          <a:p>
            <a:r>
              <a:rPr lang="en-US" dirty="0"/>
              <a:t>V(Payroll, name) = 20000</a:t>
            </a:r>
          </a:p>
        </p:txBody>
      </p:sp>
    </p:spTree>
    <p:extLst>
      <p:ext uri="{BB962C8B-B14F-4D97-AF65-F5344CB8AC3E}">
        <p14:creationId xmlns:p14="http://schemas.microsoft.com/office/powerpoint/2010/main" val="1450981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27EDE-69E0-A5A5-9462-C1C2D1152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8078E-D838-04A0-6AE9-882B7F8B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FD2F9-2421-8352-928D-2177B131F357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59617-14E9-3E39-3AAF-41FBA5F1BB7B}"/>
              </a:ext>
            </a:extLst>
          </p:cNvPr>
          <p:cNvSpPr txBox="1"/>
          <p:nvPr/>
        </p:nvSpPr>
        <p:spPr>
          <a:xfrm>
            <a:off x="0" y="188981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AD74AA-3225-CA92-3141-150474997858}"/>
              </a:ext>
            </a:extLst>
          </p:cNvPr>
          <p:cNvSpPr txBox="1"/>
          <p:nvPr/>
        </p:nvSpPr>
        <p:spPr>
          <a:xfrm>
            <a:off x="65894" y="2645322"/>
            <a:ext cx="33554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 = ‘Allison’;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326B5-0E33-CD94-A730-0C8B480BE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16D-EDEF-2242-8780-46B2947F7134}" type="datetime4">
              <a:rPr lang="en-US" smtClean="0"/>
              <a:t>March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762FE-DA90-C4C4-7BE9-F2902FBB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4F7BE-CB82-14B0-7A5D-8854F8D5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576D31-4A8C-3FA3-833D-CE1903F59D15}"/>
                  </a:ext>
                </a:extLst>
              </p:cNvPr>
              <p:cNvSpPr txBox="1"/>
              <p:nvPr/>
            </p:nvSpPr>
            <p:spPr>
              <a:xfrm>
                <a:off x="5722701" y="3282279"/>
                <a:ext cx="26132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𝑛𝑎𝑚𝑒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𝐴𝑙𝑙𝑖𝑠𝑜𝑛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576D31-4A8C-3FA3-833D-CE1903F59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01" y="3282279"/>
                <a:ext cx="2613216" cy="584775"/>
              </a:xfrm>
              <a:prstGeom prst="rect">
                <a:avLst/>
              </a:prstGeom>
              <a:blipFill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BC658DA-7839-362E-E246-EEA43DAB66F1}"/>
              </a:ext>
            </a:extLst>
          </p:cNvPr>
          <p:cNvSpPr txBox="1"/>
          <p:nvPr/>
        </p:nvSpPr>
        <p:spPr>
          <a:xfrm>
            <a:off x="65894" y="3954825"/>
            <a:ext cx="4515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1: Index-based selection</a:t>
            </a:r>
          </a:p>
          <a:p>
            <a:r>
              <a:rPr lang="en-US" sz="2400" dirty="0"/>
              <a:t>		</a:t>
            </a:r>
            <a:r>
              <a:rPr lang="en-US" sz="2400" b="1" dirty="0">
                <a:solidFill>
                  <a:srgbClr val="0432FF"/>
                </a:solidFill>
              </a:rPr>
              <a:t>Cost = T / V = 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A1AD91-EA47-3F18-1759-AF13B06724B6}"/>
              </a:ext>
            </a:extLst>
          </p:cNvPr>
          <p:cNvSpPr txBox="1"/>
          <p:nvPr/>
        </p:nvSpPr>
        <p:spPr>
          <a:xfrm>
            <a:off x="6465693" y="4539140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Payroll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CD765D-0DF4-3F9E-FBB8-46F47BA5A079}"/>
              </a:ext>
            </a:extLst>
          </p:cNvPr>
          <p:cNvCxnSpPr>
            <a:stCxn id="4" idx="2"/>
            <a:endCxn id="11" idx="0"/>
          </p:cNvCxnSpPr>
          <p:nvPr/>
        </p:nvCxnSpPr>
        <p:spPr>
          <a:xfrm>
            <a:off x="7029309" y="3867054"/>
            <a:ext cx="0" cy="672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EBAB203-6D71-0EED-1F62-18A75D578089}"/>
              </a:ext>
            </a:extLst>
          </p:cNvPr>
          <p:cNvSpPr txBox="1"/>
          <p:nvPr/>
        </p:nvSpPr>
        <p:spPr>
          <a:xfrm>
            <a:off x="65894" y="5361747"/>
            <a:ext cx="3400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2: Table scan</a:t>
            </a:r>
          </a:p>
          <a:p>
            <a:r>
              <a:rPr lang="en-US" sz="2400" dirty="0"/>
              <a:t>		</a:t>
            </a:r>
            <a:r>
              <a:rPr lang="en-US" sz="2400" b="1" dirty="0">
                <a:solidFill>
                  <a:srgbClr val="0432FF"/>
                </a:solidFill>
              </a:rPr>
              <a:t>Cost = B = 5000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DDA6C1-0DC4-6465-431D-67DB4610E4B1}"/>
              </a:ext>
            </a:extLst>
          </p:cNvPr>
          <p:cNvSpPr txBox="1"/>
          <p:nvPr/>
        </p:nvSpPr>
        <p:spPr>
          <a:xfrm>
            <a:off x="6259078" y="1640621"/>
            <a:ext cx="2807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T(Payroll) = 1000000</a:t>
            </a:r>
          </a:p>
          <a:p>
            <a:r>
              <a:rPr lang="en-US" dirty="0"/>
              <a:t>B(Payroll) = 5000</a:t>
            </a:r>
          </a:p>
          <a:p>
            <a:r>
              <a:rPr lang="en-US" dirty="0"/>
              <a:t>V(Payroll, name) = 20000</a:t>
            </a:r>
          </a:p>
        </p:txBody>
      </p:sp>
    </p:spTree>
    <p:extLst>
      <p:ext uri="{BB962C8B-B14F-4D97-AF65-F5344CB8AC3E}">
        <p14:creationId xmlns:p14="http://schemas.microsoft.com/office/powerpoint/2010/main" val="12245762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53151-CD7D-82E9-7435-3D8DD78F4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9A910-2DF7-57EA-9918-A9403005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D7D74-B67F-0CDD-0185-455D4DA933FB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C4B72-115F-569C-A077-C432E991A59F}"/>
              </a:ext>
            </a:extLst>
          </p:cNvPr>
          <p:cNvSpPr txBox="1"/>
          <p:nvPr/>
        </p:nvSpPr>
        <p:spPr>
          <a:xfrm>
            <a:off x="0" y="188981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6B2A1B-04C1-324C-4A40-86CEB0AFC1CB}"/>
              </a:ext>
            </a:extLst>
          </p:cNvPr>
          <p:cNvSpPr txBox="1"/>
          <p:nvPr/>
        </p:nvSpPr>
        <p:spPr>
          <a:xfrm>
            <a:off x="65894" y="2645322"/>
            <a:ext cx="33554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 = ‘Allison’;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93CF7-1EE1-77DE-83BF-7970322E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16D-EDEF-2242-8780-46B2947F7134}" type="datetime4">
              <a:rPr lang="en-US" smtClean="0"/>
              <a:t>March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6346C-D599-6984-0EAE-BE65D42A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AF0B6-C43E-3711-39FE-EA81D38F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950F35-4366-669E-987E-D0F83FFCBBE5}"/>
                  </a:ext>
                </a:extLst>
              </p:cNvPr>
              <p:cNvSpPr txBox="1"/>
              <p:nvPr/>
            </p:nvSpPr>
            <p:spPr>
              <a:xfrm>
                <a:off x="5722701" y="3282279"/>
                <a:ext cx="26132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𝑛𝑎𝑚𝑒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𝐴𝑙𝑙𝑖𝑠𝑜𝑛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950F35-4366-669E-987E-D0F83FFCB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701" y="3282279"/>
                <a:ext cx="2613216" cy="584775"/>
              </a:xfrm>
              <a:prstGeom prst="rect">
                <a:avLst/>
              </a:prstGeom>
              <a:blipFill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5D0C6D6-85EA-3DC2-C870-E8EBABEDC3A9}"/>
              </a:ext>
            </a:extLst>
          </p:cNvPr>
          <p:cNvSpPr txBox="1"/>
          <p:nvPr/>
        </p:nvSpPr>
        <p:spPr>
          <a:xfrm>
            <a:off x="65894" y="3954825"/>
            <a:ext cx="4515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1: Index-based selection</a:t>
            </a:r>
          </a:p>
          <a:p>
            <a:r>
              <a:rPr lang="en-US" sz="2400" dirty="0"/>
              <a:t>		</a:t>
            </a:r>
            <a:r>
              <a:rPr lang="en-US" sz="2400" b="1" dirty="0">
                <a:solidFill>
                  <a:srgbClr val="0432FF"/>
                </a:solidFill>
              </a:rPr>
              <a:t>Cost = T / V = 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9200EF-B77D-9ABF-36FC-5BF651154C7E}"/>
              </a:ext>
            </a:extLst>
          </p:cNvPr>
          <p:cNvSpPr txBox="1"/>
          <p:nvPr/>
        </p:nvSpPr>
        <p:spPr>
          <a:xfrm>
            <a:off x="6465693" y="4539140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Payroll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7C5388-ACC4-0AF9-2DD3-11D74547F294}"/>
              </a:ext>
            </a:extLst>
          </p:cNvPr>
          <p:cNvCxnSpPr>
            <a:stCxn id="4" idx="2"/>
            <a:endCxn id="11" idx="0"/>
          </p:cNvCxnSpPr>
          <p:nvPr/>
        </p:nvCxnSpPr>
        <p:spPr>
          <a:xfrm>
            <a:off x="7029309" y="3867054"/>
            <a:ext cx="0" cy="672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E5CC7EE-4757-0D69-B425-90DD14638769}"/>
              </a:ext>
            </a:extLst>
          </p:cNvPr>
          <p:cNvSpPr txBox="1"/>
          <p:nvPr/>
        </p:nvSpPr>
        <p:spPr>
          <a:xfrm>
            <a:off x="65894" y="5361747"/>
            <a:ext cx="3400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2: Table scan</a:t>
            </a:r>
          </a:p>
          <a:p>
            <a:r>
              <a:rPr lang="en-US" sz="2400" dirty="0"/>
              <a:t>		</a:t>
            </a:r>
            <a:r>
              <a:rPr lang="en-US" sz="2400" b="1" dirty="0">
                <a:solidFill>
                  <a:srgbClr val="0432FF"/>
                </a:solidFill>
              </a:rPr>
              <a:t>Cost = B = 5000</a:t>
            </a: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0C45DCE1-7DA6-069B-188D-3C094FC3C9C2}"/>
              </a:ext>
            </a:extLst>
          </p:cNvPr>
          <p:cNvSpPr/>
          <p:nvPr/>
        </p:nvSpPr>
        <p:spPr>
          <a:xfrm>
            <a:off x="3728187" y="5033181"/>
            <a:ext cx="3555207" cy="649188"/>
          </a:xfrm>
          <a:prstGeom prst="wedgeEllipseCallout">
            <a:avLst>
              <a:gd name="adj1" fmla="val -66508"/>
              <a:gd name="adj2" fmla="val -8942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400" dirty="0">
                <a:solidFill>
                  <a:schemeClr val="bg1"/>
                </a:solidFill>
              </a:rPr>
              <a:t>Best access path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AAD696-7B97-D28F-E8FD-C38A2FE505B7}"/>
              </a:ext>
            </a:extLst>
          </p:cNvPr>
          <p:cNvSpPr txBox="1"/>
          <p:nvPr/>
        </p:nvSpPr>
        <p:spPr>
          <a:xfrm>
            <a:off x="6259078" y="1640621"/>
            <a:ext cx="2807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T(Payroll) = 1000000</a:t>
            </a:r>
          </a:p>
          <a:p>
            <a:r>
              <a:rPr lang="en-US" dirty="0"/>
              <a:t>B(Payroll) = 5000</a:t>
            </a:r>
          </a:p>
          <a:p>
            <a:r>
              <a:rPr lang="en-US" dirty="0"/>
              <a:t>V(Payroll, name) = 20000</a:t>
            </a:r>
          </a:p>
        </p:txBody>
      </p:sp>
    </p:spTree>
    <p:extLst>
      <p:ext uri="{BB962C8B-B14F-4D97-AF65-F5344CB8AC3E}">
        <p14:creationId xmlns:p14="http://schemas.microsoft.com/office/powerpoint/2010/main" val="41501110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6FDD2-ABDD-54C0-0162-248E8B071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4BD43-83F4-2ED5-14D5-248C494A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72C109-259A-77E7-810B-055B6443AFB0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D57733-1031-8B60-C76B-18C2C1AE00B9}"/>
              </a:ext>
            </a:extLst>
          </p:cNvPr>
          <p:cNvSpPr txBox="1"/>
          <p:nvPr/>
        </p:nvSpPr>
        <p:spPr>
          <a:xfrm>
            <a:off x="0" y="1889817"/>
            <a:ext cx="50097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2F2ACD-5DAC-3732-2BAA-C07226F4F873}"/>
              </a:ext>
            </a:extLst>
          </p:cNvPr>
          <p:cNvSpPr txBox="1"/>
          <p:nvPr/>
        </p:nvSpPr>
        <p:spPr>
          <a:xfrm>
            <a:off x="65894" y="2645322"/>
            <a:ext cx="335540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name = ‘Allison’;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519A6-9C46-B495-FF0D-7DAC4F76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16D-EDEF-2242-8780-46B2947F7134}" type="datetime4">
              <a:rPr lang="en-US" smtClean="0"/>
              <a:t>March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33BDF-1250-09EF-BBD6-A0801CF5C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9AB47-4E83-F82C-2434-5814693B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69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796C33-F9EE-1117-688F-7B38E45FF229}"/>
              </a:ext>
            </a:extLst>
          </p:cNvPr>
          <p:cNvSpPr txBox="1"/>
          <p:nvPr/>
        </p:nvSpPr>
        <p:spPr>
          <a:xfrm>
            <a:off x="65894" y="4188200"/>
            <a:ext cx="37689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x,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y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32635E0A-FB44-BBC8-9B56-7F0FB6A804CA}"/>
              </a:ext>
            </a:extLst>
          </p:cNvPr>
          <p:cNvSpPr/>
          <p:nvPr/>
        </p:nvSpPr>
        <p:spPr>
          <a:xfrm>
            <a:off x="4667938" y="3799795"/>
            <a:ext cx="1720349" cy="1298377"/>
          </a:xfrm>
          <a:prstGeom prst="wedgeEllipseCallout">
            <a:avLst>
              <a:gd name="adj1" fmla="val -87880"/>
              <a:gd name="adj2" fmla="val 1570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The index</a:t>
            </a:r>
            <a:br>
              <a:rPr lang="en-US" dirty="0"/>
            </a:br>
            <a:r>
              <a:rPr lang="en-US" dirty="0"/>
              <a:t>won’t help</a:t>
            </a:r>
            <a:br>
              <a:rPr lang="en-US" dirty="0"/>
            </a:br>
            <a:r>
              <a:rPr lang="en-US" dirty="0"/>
              <a:t>this query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8BA70-F3FB-DD28-5480-6B17CF609BF3}"/>
              </a:ext>
            </a:extLst>
          </p:cNvPr>
          <p:cNvSpPr txBox="1"/>
          <p:nvPr/>
        </p:nvSpPr>
        <p:spPr>
          <a:xfrm>
            <a:off x="6259078" y="1640621"/>
            <a:ext cx="2807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T(Payroll) = 1000000</a:t>
            </a:r>
          </a:p>
          <a:p>
            <a:r>
              <a:rPr lang="en-US" dirty="0"/>
              <a:t>B(Payroll) = 5000</a:t>
            </a:r>
          </a:p>
          <a:p>
            <a:r>
              <a:rPr lang="en-US" dirty="0"/>
              <a:t>V(Payroll, name) = 20000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0DC2D-F267-0373-22FA-4B419823FDE2}"/>
              </a:ext>
            </a:extLst>
          </p:cNvPr>
          <p:cNvSpPr txBox="1"/>
          <p:nvPr/>
        </p:nvSpPr>
        <p:spPr>
          <a:xfrm>
            <a:off x="4907357" y="5257000"/>
            <a:ext cx="382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Indexes are not magic!</a:t>
            </a:r>
          </a:p>
        </p:txBody>
      </p:sp>
    </p:spTree>
    <p:extLst>
      <p:ext uri="{BB962C8B-B14F-4D97-AF65-F5344CB8AC3E}">
        <p14:creationId xmlns:p14="http://schemas.microsoft.com/office/powerpoint/2010/main" val="70495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0E81E-9C9E-EA67-CF16-ED2621893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29D8853-6BD0-38F2-6366-40BD9B626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18A0B-E0F6-7C72-298F-BE9ADB832DBA}"/>
              </a:ext>
            </a:extLst>
          </p:cNvPr>
          <p:cNvSpPr txBox="1"/>
          <p:nvPr/>
        </p:nvSpPr>
        <p:spPr>
          <a:xfrm>
            <a:off x="2563283" y="3013502"/>
            <a:ext cx="4017446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Rewrite Rules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24CFC3C-B8B0-5B41-FD05-A4687758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10EB-9F96-2041-AB97-D2E0B9824442}" type="datetime4">
              <a:rPr lang="en-US" smtClean="0"/>
              <a:t>March 14, 2025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583A55-6BDB-2EE4-19FD-206CDA10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B873B-E82D-029E-2E3D-C35CCABB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86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E0F01-6C35-34C6-C67A-12826E050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EC82-D272-5D5D-FA46-99AC192A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504321-B97B-E8D2-D171-B543215F638D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498476-9150-08E6-1BBB-9B5FEF83FF93}"/>
              </a:ext>
            </a:extLst>
          </p:cNvPr>
          <p:cNvSpPr txBox="1"/>
          <p:nvPr/>
        </p:nvSpPr>
        <p:spPr>
          <a:xfrm>
            <a:off x="1656155" y="2778945"/>
            <a:ext cx="25282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 = ‘TA’;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DD1C7-68AC-827E-5A1C-2B874410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16D-EDEF-2242-8780-46B2947F7134}" type="datetime4">
              <a:rPr lang="en-US" smtClean="0"/>
              <a:t>March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87290-166B-21B9-D27A-73E19069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73600-19D0-DE3D-A196-48A97B0F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122C9A-BF8C-F61D-D9FD-A7DE06B418C2}"/>
                  </a:ext>
                </a:extLst>
              </p:cNvPr>
              <p:cNvSpPr txBox="1"/>
              <p:nvPr/>
            </p:nvSpPr>
            <p:spPr>
              <a:xfrm>
                <a:off x="7283394" y="3165224"/>
                <a:ext cx="1600438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𝑗𝑜𝑏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122C9A-BF8C-F61D-D9FD-A7DE06B41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394" y="3165224"/>
                <a:ext cx="1600438" cy="624338"/>
              </a:xfrm>
              <a:prstGeom prst="rect">
                <a:avLst/>
              </a:prstGeom>
              <a:blipFill>
                <a:blip r:embed="rId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282C66F-36D6-D77C-CDEE-70F765A7A59F}"/>
              </a:ext>
            </a:extLst>
          </p:cNvPr>
          <p:cNvSpPr txBox="1"/>
          <p:nvPr/>
        </p:nvSpPr>
        <p:spPr>
          <a:xfrm>
            <a:off x="65894" y="3954825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1: Index-based selection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B241FD-515F-185B-9F41-25CBBA960206}"/>
              </a:ext>
            </a:extLst>
          </p:cNvPr>
          <p:cNvSpPr txBox="1"/>
          <p:nvPr/>
        </p:nvSpPr>
        <p:spPr>
          <a:xfrm>
            <a:off x="7519997" y="4422085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Payroll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23D390-9173-C4B6-B01E-94E19F992AA1}"/>
              </a:ext>
            </a:extLst>
          </p:cNvPr>
          <p:cNvCxnSpPr>
            <a:stCxn id="4" idx="2"/>
            <a:endCxn id="11" idx="0"/>
          </p:cNvCxnSpPr>
          <p:nvPr/>
        </p:nvCxnSpPr>
        <p:spPr>
          <a:xfrm>
            <a:off x="8083613" y="3789562"/>
            <a:ext cx="0" cy="632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50F3C37-0856-4D44-CA1D-024D8F5776E6}"/>
              </a:ext>
            </a:extLst>
          </p:cNvPr>
          <p:cNvSpPr txBox="1"/>
          <p:nvPr/>
        </p:nvSpPr>
        <p:spPr>
          <a:xfrm>
            <a:off x="65894" y="5361747"/>
            <a:ext cx="2985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2: Table scan</a:t>
            </a:r>
            <a:endParaRPr lang="en-US" sz="2400" b="1" dirty="0">
              <a:solidFill>
                <a:srgbClr val="0432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6E12E2-507A-7ED3-DD5E-ACB89CCB5457}"/>
              </a:ext>
            </a:extLst>
          </p:cNvPr>
          <p:cNvSpPr txBox="1"/>
          <p:nvPr/>
        </p:nvSpPr>
        <p:spPr>
          <a:xfrm>
            <a:off x="0" y="1889817"/>
            <a:ext cx="50097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Payroll(job)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5C7250-F37D-E2DC-A02E-5BD2EE0C9F1C}"/>
              </a:ext>
            </a:extLst>
          </p:cNvPr>
          <p:cNvSpPr txBox="1"/>
          <p:nvPr/>
        </p:nvSpPr>
        <p:spPr>
          <a:xfrm>
            <a:off x="6388287" y="1797484"/>
            <a:ext cx="2807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T(Payroll) = 1000000</a:t>
            </a:r>
          </a:p>
          <a:p>
            <a:r>
              <a:rPr lang="en-US" dirty="0"/>
              <a:t>B(Payroll) = 5000</a:t>
            </a:r>
          </a:p>
          <a:p>
            <a:r>
              <a:rPr lang="en-US" dirty="0"/>
              <a:t>V(Payroll, name) = 20000</a:t>
            </a:r>
          </a:p>
          <a:p>
            <a:r>
              <a:rPr lang="en-US" dirty="0"/>
              <a:t>V(Payroll, job) = 25</a:t>
            </a:r>
          </a:p>
        </p:txBody>
      </p:sp>
    </p:spTree>
    <p:extLst>
      <p:ext uri="{BB962C8B-B14F-4D97-AF65-F5344CB8AC3E}">
        <p14:creationId xmlns:p14="http://schemas.microsoft.com/office/powerpoint/2010/main" val="25791127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0EED3-8BB6-ADCB-9731-16CCEAA30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ECCF-E4F8-0BAA-2E47-F80CA00E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003DD-689A-9E5A-F7FC-22ADD35AD3CE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0C6E64-E200-86E5-F56D-D96A870949C4}"/>
              </a:ext>
            </a:extLst>
          </p:cNvPr>
          <p:cNvSpPr txBox="1"/>
          <p:nvPr/>
        </p:nvSpPr>
        <p:spPr>
          <a:xfrm>
            <a:off x="1656155" y="2778945"/>
            <a:ext cx="25282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 = ‘TA’;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C400B-F4AF-9FB8-64B7-C84AAECA5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16D-EDEF-2242-8780-46B2947F7134}" type="datetime4">
              <a:rPr lang="en-US" smtClean="0"/>
              <a:t>March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67CA1-9CB0-A8EF-334E-8B40A38A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F65A1-5570-755A-E2A6-82AD5DE2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92CD1B-A126-7F46-5B0B-9651E5D9582E}"/>
                  </a:ext>
                </a:extLst>
              </p:cNvPr>
              <p:cNvSpPr txBox="1"/>
              <p:nvPr/>
            </p:nvSpPr>
            <p:spPr>
              <a:xfrm>
                <a:off x="7283394" y="3165224"/>
                <a:ext cx="1600438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𝑗𝑜𝑏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92CD1B-A126-7F46-5B0B-9651E5D95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394" y="3165224"/>
                <a:ext cx="1600438" cy="624338"/>
              </a:xfrm>
              <a:prstGeom prst="rect">
                <a:avLst/>
              </a:prstGeom>
              <a:blipFill>
                <a:blip r:embed="rId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7C7D19-5D64-A6DF-DC5A-13667A4295BF}"/>
              </a:ext>
            </a:extLst>
          </p:cNvPr>
          <p:cNvSpPr txBox="1"/>
          <p:nvPr/>
        </p:nvSpPr>
        <p:spPr>
          <a:xfrm>
            <a:off x="65894" y="3954825"/>
            <a:ext cx="4515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1: Index-based selection</a:t>
            </a:r>
          </a:p>
          <a:p>
            <a:r>
              <a:rPr lang="en-US" sz="2400" dirty="0"/>
              <a:t>		</a:t>
            </a:r>
            <a:r>
              <a:rPr lang="en-US" sz="2400" b="1" dirty="0">
                <a:solidFill>
                  <a:srgbClr val="0432FF"/>
                </a:solidFill>
              </a:rPr>
              <a:t>Cost = T / </a:t>
            </a:r>
            <a:r>
              <a:rPr lang="en-US" sz="2400" b="1" dirty="0">
                <a:solidFill>
                  <a:srgbClr val="FF0000"/>
                </a:solidFill>
              </a:rPr>
              <a:t>V</a:t>
            </a:r>
            <a:r>
              <a:rPr lang="en-US" sz="2400" b="1" dirty="0">
                <a:solidFill>
                  <a:srgbClr val="0432FF"/>
                </a:solidFill>
              </a:rPr>
              <a:t> = </a:t>
            </a:r>
            <a:r>
              <a:rPr lang="en-US" sz="2400" b="1" dirty="0">
                <a:solidFill>
                  <a:srgbClr val="FF0000"/>
                </a:solidFill>
              </a:rPr>
              <a:t>40000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4FFCE7-D0C8-B5F5-3331-E44E68B76F7F}"/>
              </a:ext>
            </a:extLst>
          </p:cNvPr>
          <p:cNvSpPr txBox="1"/>
          <p:nvPr/>
        </p:nvSpPr>
        <p:spPr>
          <a:xfrm>
            <a:off x="6388287" y="1797484"/>
            <a:ext cx="2807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T(Payroll) = 1000000</a:t>
            </a:r>
          </a:p>
          <a:p>
            <a:r>
              <a:rPr lang="en-US" dirty="0"/>
              <a:t>B(Payroll) = 5000</a:t>
            </a:r>
          </a:p>
          <a:p>
            <a:r>
              <a:rPr lang="en-US" dirty="0"/>
              <a:t>V(Payroll, name) = 20000</a:t>
            </a:r>
          </a:p>
          <a:p>
            <a:r>
              <a:rPr lang="en-US" b="1" dirty="0">
                <a:solidFill>
                  <a:srgbClr val="FF0000"/>
                </a:solidFill>
              </a:rPr>
              <a:t>V(Payroll, job) = 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238C82-21EB-263E-6AC0-0D7189F69C2D}"/>
              </a:ext>
            </a:extLst>
          </p:cNvPr>
          <p:cNvSpPr txBox="1"/>
          <p:nvPr/>
        </p:nvSpPr>
        <p:spPr>
          <a:xfrm>
            <a:off x="7519997" y="4422085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Payroll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E72F8F-7CA3-C575-66C4-C4549005BD33}"/>
              </a:ext>
            </a:extLst>
          </p:cNvPr>
          <p:cNvCxnSpPr>
            <a:stCxn id="4" idx="2"/>
            <a:endCxn id="11" idx="0"/>
          </p:cNvCxnSpPr>
          <p:nvPr/>
        </p:nvCxnSpPr>
        <p:spPr>
          <a:xfrm>
            <a:off x="8083613" y="3789562"/>
            <a:ext cx="0" cy="632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90A33D2-6612-F54F-E284-A758F6F65AC3}"/>
              </a:ext>
            </a:extLst>
          </p:cNvPr>
          <p:cNvSpPr txBox="1"/>
          <p:nvPr/>
        </p:nvSpPr>
        <p:spPr>
          <a:xfrm>
            <a:off x="65894" y="5361747"/>
            <a:ext cx="3400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2: Table scan</a:t>
            </a:r>
          </a:p>
          <a:p>
            <a:r>
              <a:rPr lang="en-US" sz="2400" dirty="0"/>
              <a:t>		</a:t>
            </a:r>
            <a:r>
              <a:rPr lang="en-US" sz="2400" b="1" dirty="0">
                <a:solidFill>
                  <a:srgbClr val="0432FF"/>
                </a:solidFill>
              </a:rPr>
              <a:t>Cost = B = 5000</a:t>
            </a: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FA0647AE-C033-DE62-AC4E-DD0E64AD9EE6}"/>
              </a:ext>
            </a:extLst>
          </p:cNvPr>
          <p:cNvSpPr/>
          <p:nvPr/>
        </p:nvSpPr>
        <p:spPr>
          <a:xfrm>
            <a:off x="3728187" y="5033181"/>
            <a:ext cx="3555207" cy="649188"/>
          </a:xfrm>
          <a:prstGeom prst="wedgeEllipseCallout">
            <a:avLst>
              <a:gd name="adj1" fmla="val -54207"/>
              <a:gd name="adj2" fmla="val 86643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400" dirty="0">
                <a:solidFill>
                  <a:schemeClr val="bg1"/>
                </a:solidFill>
              </a:rPr>
              <a:t>Best access path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87257D-2213-2E36-A68F-1FCEFF133933}"/>
              </a:ext>
            </a:extLst>
          </p:cNvPr>
          <p:cNvSpPr txBox="1"/>
          <p:nvPr/>
        </p:nvSpPr>
        <p:spPr>
          <a:xfrm>
            <a:off x="0" y="1889817"/>
            <a:ext cx="50097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Payroll(job)</a:t>
            </a:r>
          </a:p>
        </p:txBody>
      </p:sp>
    </p:spTree>
    <p:extLst>
      <p:ext uri="{BB962C8B-B14F-4D97-AF65-F5344CB8AC3E}">
        <p14:creationId xmlns:p14="http://schemas.microsoft.com/office/powerpoint/2010/main" val="8207121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1C138-ADC7-0391-A9DF-86D4E70B2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0D193-6BA7-8B2F-E0EC-ED22EF54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E8E144-CF9F-BEE8-F1F7-48A11E362EAD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E9876-93FE-A364-E995-42F152B6B9CF}"/>
              </a:ext>
            </a:extLst>
          </p:cNvPr>
          <p:cNvSpPr txBox="1"/>
          <p:nvPr/>
        </p:nvSpPr>
        <p:spPr>
          <a:xfrm>
            <a:off x="1656155" y="2778945"/>
            <a:ext cx="25282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 = ‘TA’;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1A088-DDFA-6165-E0D6-29C58B1D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16D-EDEF-2242-8780-46B2947F7134}" type="datetime4">
              <a:rPr lang="en-US" smtClean="0"/>
              <a:t>March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05368-D55F-3005-E819-51C06452E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0403B-3C1E-32FA-8B25-4E9D64E7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17DA1D-A29C-8EA3-F9B3-92AA6B101886}"/>
                  </a:ext>
                </a:extLst>
              </p:cNvPr>
              <p:cNvSpPr txBox="1"/>
              <p:nvPr/>
            </p:nvSpPr>
            <p:spPr>
              <a:xfrm>
                <a:off x="7283394" y="3165224"/>
                <a:ext cx="1600438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𝑗𝑜𝑏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17DA1D-A29C-8EA3-F9B3-92AA6B101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394" y="3165224"/>
                <a:ext cx="1600438" cy="624338"/>
              </a:xfrm>
              <a:prstGeom prst="rect">
                <a:avLst/>
              </a:prstGeom>
              <a:blipFill>
                <a:blip r:embed="rId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DAB0406-7883-3BB1-CF01-B1850811101B}"/>
              </a:ext>
            </a:extLst>
          </p:cNvPr>
          <p:cNvSpPr txBox="1"/>
          <p:nvPr/>
        </p:nvSpPr>
        <p:spPr>
          <a:xfrm>
            <a:off x="6388287" y="1797484"/>
            <a:ext cx="2807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T(Payroll) = 1000000</a:t>
            </a:r>
          </a:p>
          <a:p>
            <a:r>
              <a:rPr lang="en-US" dirty="0"/>
              <a:t>B(Payroll) = 5000</a:t>
            </a:r>
          </a:p>
          <a:p>
            <a:r>
              <a:rPr lang="en-US" dirty="0"/>
              <a:t>V(Payroll, name) = 20000</a:t>
            </a:r>
          </a:p>
          <a:p>
            <a:r>
              <a:rPr lang="en-US" dirty="0"/>
              <a:t>V(Payroll, job) = 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6FA1E3-899E-807A-3339-EB37DC84C606}"/>
              </a:ext>
            </a:extLst>
          </p:cNvPr>
          <p:cNvSpPr txBox="1"/>
          <p:nvPr/>
        </p:nvSpPr>
        <p:spPr>
          <a:xfrm>
            <a:off x="7519997" y="4422085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Payroll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9D3094-73DC-06D1-4274-E0E3DBE1C8F1}"/>
              </a:ext>
            </a:extLst>
          </p:cNvPr>
          <p:cNvCxnSpPr>
            <a:stCxn id="4" idx="2"/>
            <a:endCxn id="11" idx="0"/>
          </p:cNvCxnSpPr>
          <p:nvPr/>
        </p:nvCxnSpPr>
        <p:spPr>
          <a:xfrm>
            <a:off x="8083613" y="3789562"/>
            <a:ext cx="0" cy="632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0AED583-D5B8-620F-C14A-73D190200000}"/>
              </a:ext>
            </a:extLst>
          </p:cNvPr>
          <p:cNvSpPr txBox="1"/>
          <p:nvPr/>
        </p:nvSpPr>
        <p:spPr>
          <a:xfrm>
            <a:off x="65894" y="5361747"/>
            <a:ext cx="3400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2: Table scan</a:t>
            </a:r>
          </a:p>
          <a:p>
            <a:r>
              <a:rPr lang="en-US" sz="2400" dirty="0"/>
              <a:t>		</a:t>
            </a:r>
            <a:r>
              <a:rPr lang="en-US" sz="2400" b="1" dirty="0">
                <a:solidFill>
                  <a:srgbClr val="0432FF"/>
                </a:solidFill>
              </a:rPr>
              <a:t>Cost = B = 5000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3574D0-8855-705E-3210-86F67AAEEBC3}"/>
              </a:ext>
            </a:extLst>
          </p:cNvPr>
          <p:cNvSpPr txBox="1"/>
          <p:nvPr/>
        </p:nvSpPr>
        <p:spPr>
          <a:xfrm>
            <a:off x="0" y="1889817"/>
            <a:ext cx="61125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CLUSTERED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Payroll(job)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502132-A999-E726-04D2-2B23770A1DE2}"/>
              </a:ext>
            </a:extLst>
          </p:cNvPr>
          <p:cNvSpPr txBox="1"/>
          <p:nvPr/>
        </p:nvSpPr>
        <p:spPr>
          <a:xfrm>
            <a:off x="65894" y="3954825"/>
            <a:ext cx="4515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1: Index-based selection</a:t>
            </a:r>
          </a:p>
          <a:p>
            <a:r>
              <a:rPr lang="en-US" sz="2400" dirty="0"/>
              <a:t>		</a:t>
            </a:r>
            <a:r>
              <a:rPr lang="en-US" sz="2400" b="1" dirty="0">
                <a:solidFill>
                  <a:srgbClr val="0432FF"/>
                </a:solidFill>
              </a:rPr>
              <a:t>Cost = </a:t>
            </a:r>
            <a:r>
              <a:rPr lang="en-US" sz="2400" b="1" dirty="0">
                <a:solidFill>
                  <a:srgbClr val="FF0000"/>
                </a:solidFill>
              </a:rPr>
              <a:t>???</a:t>
            </a:r>
            <a:endParaRPr lang="en-US" sz="2400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466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CAF62-15BB-EFA1-19CC-6932DE38B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2C30-11C6-7508-F108-1FA39F6B0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A01EEC-2A6E-7C0E-FB8C-1A0AF8423309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77ABCB-8B0E-FAD9-2605-07205F194F31}"/>
              </a:ext>
            </a:extLst>
          </p:cNvPr>
          <p:cNvSpPr txBox="1"/>
          <p:nvPr/>
        </p:nvSpPr>
        <p:spPr>
          <a:xfrm>
            <a:off x="1656155" y="2778945"/>
            <a:ext cx="25282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 = ‘TA’;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E0CF0-D50B-E2E9-1DC3-CDAE65D1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2316D-EDEF-2242-8780-46B2947F7134}" type="datetime4">
              <a:rPr lang="en-US" smtClean="0"/>
              <a:t>March 14,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9D3F5-AD9B-FC65-2DA4-E4FD44A58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0E661-A2DB-8EF8-6847-E40119C0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13F17E-ED66-5A5E-D741-FAAF1230C275}"/>
                  </a:ext>
                </a:extLst>
              </p:cNvPr>
              <p:cNvSpPr txBox="1"/>
              <p:nvPr/>
            </p:nvSpPr>
            <p:spPr>
              <a:xfrm>
                <a:off x="7283394" y="3165224"/>
                <a:ext cx="1600438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𝑗𝑜𝑏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913F17E-ED66-5A5E-D741-FAAF1230C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394" y="3165224"/>
                <a:ext cx="1600438" cy="624338"/>
              </a:xfrm>
              <a:prstGeom prst="rect">
                <a:avLst/>
              </a:prstGeom>
              <a:blipFill>
                <a:blip r:embed="rId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02FCDA7-9AE6-541F-C991-2BB1E8539774}"/>
              </a:ext>
            </a:extLst>
          </p:cNvPr>
          <p:cNvSpPr txBox="1"/>
          <p:nvPr/>
        </p:nvSpPr>
        <p:spPr>
          <a:xfrm>
            <a:off x="65894" y="3954825"/>
            <a:ext cx="4515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1: Index-based selection</a:t>
            </a:r>
          </a:p>
          <a:p>
            <a:r>
              <a:rPr lang="en-US" sz="2400" dirty="0"/>
              <a:t>		</a:t>
            </a:r>
            <a:r>
              <a:rPr lang="en-US" sz="2400" b="1" dirty="0">
                <a:solidFill>
                  <a:srgbClr val="0432FF"/>
                </a:solidFill>
              </a:rPr>
              <a:t>Cost = </a:t>
            </a: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>
                <a:solidFill>
                  <a:srgbClr val="0432FF"/>
                </a:solidFill>
              </a:rPr>
              <a:t> / V = 200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A7E12-5205-416B-027E-1010ADCB8EFD}"/>
              </a:ext>
            </a:extLst>
          </p:cNvPr>
          <p:cNvSpPr txBox="1"/>
          <p:nvPr/>
        </p:nvSpPr>
        <p:spPr>
          <a:xfrm>
            <a:off x="6388287" y="1797484"/>
            <a:ext cx="2807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T(Payroll) = 1000000</a:t>
            </a:r>
          </a:p>
          <a:p>
            <a:r>
              <a:rPr lang="en-US" dirty="0"/>
              <a:t>B(Payroll) = 5000</a:t>
            </a:r>
          </a:p>
          <a:p>
            <a:r>
              <a:rPr lang="en-US" dirty="0"/>
              <a:t>V(Payroll, name) = 20000</a:t>
            </a:r>
          </a:p>
          <a:p>
            <a:r>
              <a:rPr lang="en-US" dirty="0"/>
              <a:t>V(Payroll, job) = 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51464-D9B7-874D-8EC6-E15906861EE4}"/>
              </a:ext>
            </a:extLst>
          </p:cNvPr>
          <p:cNvSpPr txBox="1"/>
          <p:nvPr/>
        </p:nvSpPr>
        <p:spPr>
          <a:xfrm>
            <a:off x="7519997" y="4422085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Payroll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C1B6A0-FEBA-3B35-344E-05F4796EE5CA}"/>
              </a:ext>
            </a:extLst>
          </p:cNvPr>
          <p:cNvCxnSpPr>
            <a:stCxn id="4" idx="2"/>
            <a:endCxn id="11" idx="0"/>
          </p:cNvCxnSpPr>
          <p:nvPr/>
        </p:nvCxnSpPr>
        <p:spPr>
          <a:xfrm>
            <a:off x="8083613" y="3789562"/>
            <a:ext cx="0" cy="632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0E219FF-6419-29F7-F515-1BA7C5DC4844}"/>
              </a:ext>
            </a:extLst>
          </p:cNvPr>
          <p:cNvSpPr txBox="1"/>
          <p:nvPr/>
        </p:nvSpPr>
        <p:spPr>
          <a:xfrm>
            <a:off x="65894" y="5361747"/>
            <a:ext cx="3400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Option 2: Table scan</a:t>
            </a:r>
          </a:p>
          <a:p>
            <a:r>
              <a:rPr lang="en-US" sz="2400" dirty="0"/>
              <a:t>		</a:t>
            </a:r>
            <a:r>
              <a:rPr lang="en-US" sz="2400" b="1" dirty="0">
                <a:solidFill>
                  <a:srgbClr val="0432FF"/>
                </a:solidFill>
              </a:rPr>
              <a:t>Cost = B = 5000</a:t>
            </a: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001AADFB-B807-8DD9-EBE2-BF92F39792FC}"/>
              </a:ext>
            </a:extLst>
          </p:cNvPr>
          <p:cNvSpPr/>
          <p:nvPr/>
        </p:nvSpPr>
        <p:spPr>
          <a:xfrm>
            <a:off x="3728187" y="5033181"/>
            <a:ext cx="3555207" cy="649188"/>
          </a:xfrm>
          <a:prstGeom prst="wedgeEllipseCallout">
            <a:avLst>
              <a:gd name="adj1" fmla="val -39110"/>
              <a:gd name="adj2" fmla="val -11085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l">
              <a:buNone/>
            </a:pPr>
            <a:r>
              <a:rPr lang="en-US" sz="2400" dirty="0">
                <a:solidFill>
                  <a:schemeClr val="bg1"/>
                </a:solidFill>
              </a:rPr>
              <a:t>Best access path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B04989-73C6-A595-9C2F-48399375CAAA}"/>
              </a:ext>
            </a:extLst>
          </p:cNvPr>
          <p:cNvSpPr txBox="1"/>
          <p:nvPr/>
        </p:nvSpPr>
        <p:spPr>
          <a:xfrm>
            <a:off x="0" y="1889817"/>
            <a:ext cx="611257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CLUSTERED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Payroll(job)</a:t>
            </a:r>
          </a:p>
        </p:txBody>
      </p:sp>
    </p:spTree>
    <p:extLst>
      <p:ext uri="{BB962C8B-B14F-4D97-AF65-F5344CB8AC3E}">
        <p14:creationId xmlns:p14="http://schemas.microsoft.com/office/powerpoint/2010/main" val="29548483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7820-A492-2184-19BC-BDA8A866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Indexes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00FBA5-E5CA-568C-D476-DC0D62D53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DB administrator can create multiple indexes</a:t>
            </a:r>
          </a:p>
          <a:p>
            <a:endParaRPr lang="en-US" dirty="0"/>
          </a:p>
          <a:p>
            <a:r>
              <a:rPr lang="en-US" dirty="0"/>
              <a:t>But only one can be clustered…</a:t>
            </a:r>
          </a:p>
          <a:p>
            <a:endParaRPr lang="en-US" dirty="0"/>
          </a:p>
          <a:p>
            <a:r>
              <a:rPr lang="en-US" dirty="0"/>
              <a:t>… and a selection can only use only one index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DB67B5-D768-44DF-E9E5-B8473CB6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433F-D6AF-364D-BA09-4F3DDA2C5ACA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2FB645-EC83-23D5-EB29-E3ADDD2E0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D3A5-9329-BA54-8939-0342BD9C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514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34FB1BB-EC0B-5842-D46E-6DF673F0EF13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CD2DD-1210-6D27-69E9-8B86F9D9D347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C0A13-C921-F973-9D81-74882E17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EBA7-19EC-2547-9174-B238BB8104B9}" type="datetime4">
              <a:rPr lang="en-US" smtClean="0"/>
              <a:t>March 14,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BB0302-988A-381F-29F8-FC6595D5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76B2AA-452B-BC68-7A9A-3E8AA709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446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34FB1BB-EC0B-5842-D46E-6DF673F0EF13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CD2DD-1210-6D27-69E9-8B86F9D9D347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0D6C0-131E-71EF-1F37-0BB5921E6F42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F8164-9D9E-F5D6-6851-B0155DC9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1E3-7101-784F-B17B-D1E021201D41}" type="datetime4">
              <a:rPr lang="en-US" smtClean="0"/>
              <a:t>March 14,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90960D-A4CF-61C9-402E-C1568B48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C56274-813A-5C04-BF2C-F189B042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177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34FB1BB-EC0B-5842-D46E-6DF673F0EF13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8ACD2DD-1210-6D27-69E9-8B86F9D9D347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F571204-FE16-A236-C46C-3CAA2FBB658C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0D6C0-131E-71EF-1F37-0BB5921E6F42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31384-3781-C08D-8A6D-19D2C12B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940E-923A-B549-9327-3E67FBC092B5}" type="datetime4">
              <a:rPr lang="en-US" smtClean="0"/>
              <a:t>March 14,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BAF1A0-8383-6605-70B1-629305A7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CB2A2-FD4F-B9DF-2017-63B0E8E1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409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CD1D29D-A32D-B893-0E10-679FE802811B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E9C9806-9F57-1A6F-0147-8C2C9275154E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8FB10E41-6A5D-7C8B-7D86-6FD7DE695042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PJob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05B4B-2132-9ABB-FB10-D791402C2DE5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Payroll(job);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E50C31-0836-6035-FA02-8CE41303898E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9BE65-7FD9-754D-2370-82418EDC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2BA8-1B5D-0F47-8A17-DE7762A5D336}" type="datetime4">
              <a:rPr lang="en-US" smtClean="0"/>
              <a:t>March 14,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167D37-9BF8-BFAA-E119-EE6956FFE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A70604E-C937-B5BC-0E54-9C8ADD58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025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0" name="Triangle 19">
            <a:extLst>
              <a:ext uri="{FF2B5EF4-FFF2-40B4-BE49-F238E27FC236}">
                <a16:creationId xmlns:a16="http://schemas.microsoft.com/office/drawing/2014/main" id="{ECB05468-7326-CD95-BDDB-3709F83D8A83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PJob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B7C3A6C7-0FAF-3978-5E46-E077A75DCB72}"/>
              </a:ext>
            </a:extLst>
          </p:cNvPr>
          <p:cNvSpPr/>
          <p:nvPr/>
        </p:nvSpPr>
        <p:spPr bwMode="auto">
          <a:xfrm>
            <a:off x="6104944" y="3969990"/>
            <a:ext cx="261494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PSal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4C0E7B-8D46-20C5-5427-F90097B530A3}"/>
              </a:ext>
            </a:extLst>
          </p:cNvPr>
          <p:cNvCxnSpPr>
            <a:cxnSpLocks/>
          </p:cNvCxnSpPr>
          <p:nvPr/>
        </p:nvCxnSpPr>
        <p:spPr bwMode="auto">
          <a:xfrm flipH="1">
            <a:off x="5227446" y="4887069"/>
            <a:ext cx="1297921" cy="6929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08EB24-65FB-B68D-C24C-8A9E4DFD9FC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33887" y="4920079"/>
            <a:ext cx="338332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5C6985-75D1-2C8A-D9AF-CCF91F3AEBE8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H="1">
            <a:off x="2692641" y="4887069"/>
            <a:ext cx="4719778" cy="6755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305064A-887B-BAE4-F85F-57246D1573D6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6200" y="4920079"/>
            <a:ext cx="228600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ADA85D8-16E0-99B4-CCA1-DC0B872D93DA}"/>
              </a:ext>
            </a:extLst>
          </p:cNvPr>
          <p:cNvCxnSpPr>
            <a:cxnSpLocks/>
          </p:cNvCxnSpPr>
          <p:nvPr/>
        </p:nvCxnSpPr>
        <p:spPr bwMode="auto">
          <a:xfrm flipH="1">
            <a:off x="6493942" y="4887069"/>
            <a:ext cx="1884289" cy="6425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Payroll(job);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Payroll(salary);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4D291-C8BD-3F0A-5979-C2250638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457E-1239-AF42-B077-A143A88FA081}" type="datetime4">
              <a:rPr lang="en-US" smtClean="0"/>
              <a:t>March 14,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12D131-1CA4-AEB5-1FC6-20B8E410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A04F50-669E-C8E8-1181-6F7CBD77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Rules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96D395-4812-58D0-2C8B-B0C008539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0432FF"/>
                </a:solidFill>
              </a:rPr>
              <a:t>rewrite rule</a:t>
            </a:r>
            <a:r>
              <a:rPr lang="en-US" dirty="0"/>
              <a:t> is an identity in relational algebra</a:t>
            </a:r>
          </a:p>
          <a:p>
            <a:endParaRPr lang="en-US" dirty="0"/>
          </a:p>
          <a:p>
            <a:r>
              <a:rPr lang="en-US" dirty="0"/>
              <a:t>Similar to identities in algebra, e.g.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a+b</a:t>
            </a:r>
            <a:r>
              <a:rPr lang="en-US" dirty="0"/>
              <a:t>=</a:t>
            </a:r>
            <a:r>
              <a:rPr lang="en-US" dirty="0" err="1"/>
              <a:t>b+a</a:t>
            </a:r>
            <a:r>
              <a:rPr lang="en-US" dirty="0"/>
              <a:t>			// commutativity</a:t>
            </a:r>
            <a:br>
              <a:rPr lang="en-US" dirty="0"/>
            </a:br>
            <a:r>
              <a:rPr lang="en-US" dirty="0"/>
              <a:t>		a*(</a:t>
            </a:r>
            <a:r>
              <a:rPr lang="en-US" dirty="0" err="1"/>
              <a:t>b+c</a:t>
            </a:r>
            <a:r>
              <a:rPr lang="en-US" dirty="0"/>
              <a:t>)=a*</a:t>
            </a:r>
            <a:r>
              <a:rPr lang="en-US" dirty="0" err="1"/>
              <a:t>b+a</a:t>
            </a:r>
            <a:r>
              <a:rPr lang="en-US" dirty="0"/>
              <a:t>*c		// distributivity</a:t>
            </a:r>
            <a:br>
              <a:rPr lang="en-US" dirty="0"/>
            </a:br>
            <a:r>
              <a:rPr lang="en-US" dirty="0"/>
              <a:t>		…</a:t>
            </a:r>
          </a:p>
          <a:p>
            <a:endParaRPr lang="en-US" dirty="0"/>
          </a:p>
          <a:p>
            <a:r>
              <a:rPr lang="en-US" dirty="0"/>
              <a:t>An optimizer applies a set of rewrite rules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C48F8B-5BDF-2AAC-2561-DA9A59912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F681-824D-8841-8498-1DEFF56AEC35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0EDEB-57CF-2A7D-374F-BAABE055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E7881-EBFE-484D-7677-1ED1B7C7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527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0" name="Triangle 19">
            <a:extLst>
              <a:ext uri="{FF2B5EF4-FFF2-40B4-BE49-F238E27FC236}">
                <a16:creationId xmlns:a16="http://schemas.microsoft.com/office/drawing/2014/main" id="{ECB05468-7326-CD95-BDDB-3709F83D8A83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PJob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B7C3A6C7-0FAF-3978-5E46-E077A75DCB72}"/>
              </a:ext>
            </a:extLst>
          </p:cNvPr>
          <p:cNvSpPr/>
          <p:nvPr/>
        </p:nvSpPr>
        <p:spPr bwMode="auto">
          <a:xfrm>
            <a:off x="6104944" y="3969990"/>
            <a:ext cx="261494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PSal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4C0E7B-8D46-20C5-5427-F90097B530A3}"/>
              </a:ext>
            </a:extLst>
          </p:cNvPr>
          <p:cNvCxnSpPr>
            <a:cxnSpLocks/>
          </p:cNvCxnSpPr>
          <p:nvPr/>
        </p:nvCxnSpPr>
        <p:spPr bwMode="auto">
          <a:xfrm flipH="1">
            <a:off x="5227446" y="4887069"/>
            <a:ext cx="1297921" cy="6929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08EB24-65FB-B68D-C24C-8A9E4DFD9FC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33887" y="4920079"/>
            <a:ext cx="338332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5C6985-75D1-2C8A-D9AF-CCF91F3AEBE8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H="1">
            <a:off x="2692641" y="4887069"/>
            <a:ext cx="4719778" cy="6755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305064A-887B-BAE4-F85F-57246D1573D6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6200" y="4920079"/>
            <a:ext cx="228600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ADA85D8-16E0-99B4-CCA1-DC0B872D93DA}"/>
              </a:ext>
            </a:extLst>
          </p:cNvPr>
          <p:cNvCxnSpPr>
            <a:cxnSpLocks/>
          </p:cNvCxnSpPr>
          <p:nvPr/>
        </p:nvCxnSpPr>
        <p:spPr bwMode="auto">
          <a:xfrm flipH="1">
            <a:off x="6493942" y="4887069"/>
            <a:ext cx="1884289" cy="6425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Payroll(job);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Payroll(salary);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2BAF0-3CCC-595B-1A98-59FFC5499697}"/>
              </a:ext>
            </a:extLst>
          </p:cNvPr>
          <p:cNvSpPr txBox="1"/>
          <p:nvPr/>
        </p:nvSpPr>
        <p:spPr>
          <a:xfrm>
            <a:off x="5965170" y="1885386"/>
            <a:ext cx="26661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salary=50000;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D17F2-F826-E98D-06B6-1D614E014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2678-1DD0-C64B-9112-D933951691E6}" type="datetime4">
              <a:rPr lang="en-US" smtClean="0"/>
              <a:t>March 14,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80D1B9-E3E4-E2B9-2624-B054A583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C7375D-D765-5964-A98F-C3454AB2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545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0" name="Triangle 19">
            <a:extLst>
              <a:ext uri="{FF2B5EF4-FFF2-40B4-BE49-F238E27FC236}">
                <a16:creationId xmlns:a16="http://schemas.microsoft.com/office/drawing/2014/main" id="{ECB05468-7326-CD95-BDDB-3709F83D8A83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PJob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B7C3A6C7-0FAF-3978-5E46-E077A75DCB72}"/>
              </a:ext>
            </a:extLst>
          </p:cNvPr>
          <p:cNvSpPr/>
          <p:nvPr/>
        </p:nvSpPr>
        <p:spPr bwMode="auto">
          <a:xfrm>
            <a:off x="6104944" y="3969990"/>
            <a:ext cx="261494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PSal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4C0E7B-8D46-20C5-5427-F90097B530A3}"/>
              </a:ext>
            </a:extLst>
          </p:cNvPr>
          <p:cNvCxnSpPr>
            <a:cxnSpLocks/>
          </p:cNvCxnSpPr>
          <p:nvPr/>
        </p:nvCxnSpPr>
        <p:spPr bwMode="auto">
          <a:xfrm flipH="1">
            <a:off x="5227446" y="4887069"/>
            <a:ext cx="1297921" cy="6929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08EB24-65FB-B68D-C24C-8A9E4DFD9FC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33887" y="4920079"/>
            <a:ext cx="338332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5C6985-75D1-2C8A-D9AF-CCF91F3AEBE8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H="1">
            <a:off x="2692641" y="4887069"/>
            <a:ext cx="4719778" cy="6755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305064A-887B-BAE4-F85F-57246D1573D6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6200" y="4920079"/>
            <a:ext cx="228600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ADA85D8-16E0-99B4-CCA1-DC0B872D93DA}"/>
              </a:ext>
            </a:extLst>
          </p:cNvPr>
          <p:cNvCxnSpPr>
            <a:cxnSpLocks/>
          </p:cNvCxnSpPr>
          <p:nvPr/>
        </p:nvCxnSpPr>
        <p:spPr bwMode="auto">
          <a:xfrm flipH="1">
            <a:off x="6493942" y="4887069"/>
            <a:ext cx="1884289" cy="6425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Payroll(job);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Payroll(salary);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73E66F-E466-9809-FE4F-3A8FF6F63D28}"/>
              </a:ext>
            </a:extLst>
          </p:cNvPr>
          <p:cNvSpPr/>
          <p:nvPr/>
        </p:nvSpPr>
        <p:spPr bwMode="auto">
          <a:xfrm>
            <a:off x="6669042" y="2441378"/>
            <a:ext cx="1537294" cy="374297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87F95726-1FE5-072C-D3CE-D190D0253207}"/>
              </a:ext>
            </a:extLst>
          </p:cNvPr>
          <p:cNvSpPr/>
          <p:nvPr/>
        </p:nvSpPr>
        <p:spPr>
          <a:xfrm>
            <a:off x="2176380" y="2821362"/>
            <a:ext cx="2387570" cy="908864"/>
          </a:xfrm>
          <a:prstGeom prst="wedgeEllipseCallout">
            <a:avLst>
              <a:gd name="adj1" fmla="val 136167"/>
              <a:gd name="adj2" fmla="val -682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Access path:</a:t>
            </a:r>
            <a:br>
              <a:rPr lang="en-US" dirty="0"/>
            </a:br>
            <a:r>
              <a:rPr lang="en-US" dirty="0"/>
              <a:t>use </a:t>
            </a:r>
            <a:r>
              <a:rPr lang="en-US" dirty="0" err="1"/>
              <a:t>Pjob</a:t>
            </a:r>
            <a:r>
              <a:rPr lang="en-US" dirty="0"/>
              <a:t> index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D06B2-2FF9-7FC3-A680-D720AE5AC688}"/>
              </a:ext>
            </a:extLst>
          </p:cNvPr>
          <p:cNvSpPr txBox="1"/>
          <p:nvPr/>
        </p:nvSpPr>
        <p:spPr>
          <a:xfrm>
            <a:off x="5965170" y="1885386"/>
            <a:ext cx="26661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salary=50000;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A5BAB-6F59-2E59-FFE0-715A9D0E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5E5C-4528-3949-9990-F0A985676E09}" type="datetime4">
              <a:rPr lang="en-US" smtClean="0"/>
              <a:t>March 14, 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5881012-3961-6EB3-71A5-0A4CFD28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DD4169B-8A6C-9413-BCDC-53511E82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978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0" name="Triangle 19">
            <a:extLst>
              <a:ext uri="{FF2B5EF4-FFF2-40B4-BE49-F238E27FC236}">
                <a16:creationId xmlns:a16="http://schemas.microsoft.com/office/drawing/2014/main" id="{ECB05468-7326-CD95-BDDB-3709F83D8A83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PJob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B7C3A6C7-0FAF-3978-5E46-E077A75DCB72}"/>
              </a:ext>
            </a:extLst>
          </p:cNvPr>
          <p:cNvSpPr/>
          <p:nvPr/>
        </p:nvSpPr>
        <p:spPr bwMode="auto">
          <a:xfrm>
            <a:off x="6104944" y="3969990"/>
            <a:ext cx="261494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PSal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4C0E7B-8D46-20C5-5427-F90097B530A3}"/>
              </a:ext>
            </a:extLst>
          </p:cNvPr>
          <p:cNvCxnSpPr>
            <a:cxnSpLocks/>
          </p:cNvCxnSpPr>
          <p:nvPr/>
        </p:nvCxnSpPr>
        <p:spPr bwMode="auto">
          <a:xfrm flipH="1">
            <a:off x="5227446" y="4887069"/>
            <a:ext cx="1297921" cy="6929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08EB24-65FB-B68D-C24C-8A9E4DFD9FC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33887" y="4920079"/>
            <a:ext cx="338332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5C6985-75D1-2C8A-D9AF-CCF91F3AEBE8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H="1">
            <a:off x="2692641" y="4887069"/>
            <a:ext cx="4719778" cy="6755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305064A-887B-BAE4-F85F-57246D1573D6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6200" y="4920079"/>
            <a:ext cx="228600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ADA85D8-16E0-99B4-CCA1-DC0B872D93DA}"/>
              </a:ext>
            </a:extLst>
          </p:cNvPr>
          <p:cNvCxnSpPr>
            <a:cxnSpLocks/>
          </p:cNvCxnSpPr>
          <p:nvPr/>
        </p:nvCxnSpPr>
        <p:spPr bwMode="auto">
          <a:xfrm flipH="1">
            <a:off x="6493942" y="4887069"/>
            <a:ext cx="1884289" cy="6425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Payroll(job);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Payroll(salary);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CB494-4C2A-420A-7694-30EF7D19ADA3}"/>
              </a:ext>
            </a:extLst>
          </p:cNvPr>
          <p:cNvSpPr txBox="1"/>
          <p:nvPr/>
        </p:nvSpPr>
        <p:spPr>
          <a:xfrm>
            <a:off x="5965170" y="1885386"/>
            <a:ext cx="26661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salary=50000;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73E66F-E466-9809-FE4F-3A8FF6F63D28}"/>
              </a:ext>
            </a:extLst>
          </p:cNvPr>
          <p:cNvSpPr/>
          <p:nvPr/>
        </p:nvSpPr>
        <p:spPr bwMode="auto">
          <a:xfrm>
            <a:off x="6669042" y="2441378"/>
            <a:ext cx="1537294" cy="374297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749A59-458E-EE7E-923E-EB17A7CEF01F}"/>
              </a:ext>
            </a:extLst>
          </p:cNvPr>
          <p:cNvSpPr/>
          <p:nvPr/>
        </p:nvSpPr>
        <p:spPr bwMode="auto">
          <a:xfrm>
            <a:off x="3975972" y="3773686"/>
            <a:ext cx="1537294" cy="987921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6B2BDA-F899-1831-34A2-24728B8E339A}"/>
              </a:ext>
            </a:extLst>
          </p:cNvPr>
          <p:cNvSpPr/>
          <p:nvPr/>
        </p:nvSpPr>
        <p:spPr bwMode="auto">
          <a:xfrm>
            <a:off x="2379905" y="5564058"/>
            <a:ext cx="504084" cy="528042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D08558-C5A6-77D9-84B7-DEBD73FB0026}"/>
              </a:ext>
            </a:extLst>
          </p:cNvPr>
          <p:cNvSpPr/>
          <p:nvPr/>
        </p:nvSpPr>
        <p:spPr bwMode="auto">
          <a:xfrm>
            <a:off x="5781079" y="5527179"/>
            <a:ext cx="504084" cy="528042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6D96BD-6D00-2419-D1FA-A19B69148EF0}"/>
              </a:ext>
            </a:extLst>
          </p:cNvPr>
          <p:cNvSpPr/>
          <p:nvPr/>
        </p:nvSpPr>
        <p:spPr bwMode="auto">
          <a:xfrm>
            <a:off x="7444498" y="5569541"/>
            <a:ext cx="504084" cy="528042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BA1B345-6E96-4301-30FF-F23EDEB1B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8AE2-1E19-3848-83CF-0844C5729773}" type="datetime4">
              <a:rPr lang="en-US" smtClean="0"/>
              <a:t>March 14, 2025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F1300443-B317-B0AF-6B20-4AB82292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EB603B2-6D26-EC25-E0ED-C18863D9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82</a:t>
            </a:fld>
            <a:endParaRPr lang="en-US"/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5A3D919F-50F3-C12A-7CD8-243D7C9B4ACC}"/>
              </a:ext>
            </a:extLst>
          </p:cNvPr>
          <p:cNvSpPr/>
          <p:nvPr/>
        </p:nvSpPr>
        <p:spPr>
          <a:xfrm>
            <a:off x="2176380" y="2821362"/>
            <a:ext cx="2387570" cy="908864"/>
          </a:xfrm>
          <a:prstGeom prst="wedgeEllipseCallout">
            <a:avLst>
              <a:gd name="adj1" fmla="val 136167"/>
              <a:gd name="adj2" fmla="val -682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Access path:</a:t>
            </a:r>
            <a:br>
              <a:rPr lang="en-US" dirty="0"/>
            </a:br>
            <a:r>
              <a:rPr lang="en-US" dirty="0"/>
              <a:t>use </a:t>
            </a:r>
            <a:r>
              <a:rPr lang="en-US" dirty="0" err="1"/>
              <a:t>Pjob</a:t>
            </a:r>
            <a:r>
              <a:rPr lang="en-US" dirty="0"/>
              <a:t> index</a:t>
            </a:r>
          </a:p>
        </p:txBody>
      </p:sp>
    </p:spTree>
    <p:extLst>
      <p:ext uri="{BB962C8B-B14F-4D97-AF65-F5344CB8AC3E}">
        <p14:creationId xmlns:p14="http://schemas.microsoft.com/office/powerpoint/2010/main" val="137089702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0" name="Triangle 19">
            <a:extLst>
              <a:ext uri="{FF2B5EF4-FFF2-40B4-BE49-F238E27FC236}">
                <a16:creationId xmlns:a16="http://schemas.microsoft.com/office/drawing/2014/main" id="{ECB05468-7326-CD95-BDDB-3709F83D8A83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PJob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B7C3A6C7-0FAF-3978-5E46-E077A75DCB72}"/>
              </a:ext>
            </a:extLst>
          </p:cNvPr>
          <p:cNvSpPr/>
          <p:nvPr/>
        </p:nvSpPr>
        <p:spPr bwMode="auto">
          <a:xfrm>
            <a:off x="6104944" y="3969990"/>
            <a:ext cx="261494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PSal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4C0E7B-8D46-20C5-5427-F90097B530A3}"/>
              </a:ext>
            </a:extLst>
          </p:cNvPr>
          <p:cNvCxnSpPr>
            <a:cxnSpLocks/>
          </p:cNvCxnSpPr>
          <p:nvPr/>
        </p:nvCxnSpPr>
        <p:spPr bwMode="auto">
          <a:xfrm flipH="1">
            <a:off x="5227446" y="4887069"/>
            <a:ext cx="1297921" cy="6929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08EB24-65FB-B68D-C24C-8A9E4DFD9FC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33887" y="4920079"/>
            <a:ext cx="338332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5C6985-75D1-2C8A-D9AF-CCF91F3AEBE8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H="1">
            <a:off x="2692641" y="4887069"/>
            <a:ext cx="4719778" cy="6755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305064A-887B-BAE4-F85F-57246D1573D6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6200" y="4920079"/>
            <a:ext cx="228600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ADA85D8-16E0-99B4-CCA1-DC0B872D93DA}"/>
              </a:ext>
            </a:extLst>
          </p:cNvPr>
          <p:cNvCxnSpPr>
            <a:cxnSpLocks/>
          </p:cNvCxnSpPr>
          <p:nvPr/>
        </p:nvCxnSpPr>
        <p:spPr bwMode="auto">
          <a:xfrm flipH="1">
            <a:off x="6493942" y="4887069"/>
            <a:ext cx="1884289" cy="6425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Payroll(job);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Payroll(salary);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CB494-4C2A-420A-7694-30EF7D19ADA3}"/>
              </a:ext>
            </a:extLst>
          </p:cNvPr>
          <p:cNvSpPr txBox="1"/>
          <p:nvPr/>
        </p:nvSpPr>
        <p:spPr>
          <a:xfrm>
            <a:off x="5965170" y="1885386"/>
            <a:ext cx="26661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salary=50000;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73E66F-E466-9809-FE4F-3A8FF6F63D28}"/>
              </a:ext>
            </a:extLst>
          </p:cNvPr>
          <p:cNvSpPr/>
          <p:nvPr/>
        </p:nvSpPr>
        <p:spPr bwMode="auto">
          <a:xfrm>
            <a:off x="6669042" y="2441378"/>
            <a:ext cx="1537294" cy="374297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749A59-458E-EE7E-923E-EB17A7CEF01F}"/>
              </a:ext>
            </a:extLst>
          </p:cNvPr>
          <p:cNvSpPr/>
          <p:nvPr/>
        </p:nvSpPr>
        <p:spPr bwMode="auto">
          <a:xfrm>
            <a:off x="3975972" y="3773686"/>
            <a:ext cx="1537294" cy="987921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6B2BDA-F899-1831-34A2-24728B8E339A}"/>
              </a:ext>
            </a:extLst>
          </p:cNvPr>
          <p:cNvSpPr/>
          <p:nvPr/>
        </p:nvSpPr>
        <p:spPr bwMode="auto">
          <a:xfrm>
            <a:off x="2379905" y="5564058"/>
            <a:ext cx="504084" cy="528042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D08558-C5A6-77D9-84B7-DEBD73FB0026}"/>
              </a:ext>
            </a:extLst>
          </p:cNvPr>
          <p:cNvSpPr/>
          <p:nvPr/>
        </p:nvSpPr>
        <p:spPr bwMode="auto">
          <a:xfrm>
            <a:off x="5781079" y="5527179"/>
            <a:ext cx="504084" cy="528042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6D96BD-6D00-2419-D1FA-A19B69148EF0}"/>
              </a:ext>
            </a:extLst>
          </p:cNvPr>
          <p:cNvSpPr/>
          <p:nvPr/>
        </p:nvSpPr>
        <p:spPr bwMode="auto">
          <a:xfrm>
            <a:off x="7444498" y="5569541"/>
            <a:ext cx="504084" cy="528042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6587E75C-8B69-247D-B7AB-A19981BE7512}"/>
              </a:ext>
            </a:extLst>
          </p:cNvPr>
          <p:cNvSpPr/>
          <p:nvPr/>
        </p:nvSpPr>
        <p:spPr>
          <a:xfrm>
            <a:off x="-139231" y="3600934"/>
            <a:ext cx="2459702" cy="1298377"/>
          </a:xfrm>
          <a:prstGeom prst="wedgeEllipseCallout">
            <a:avLst>
              <a:gd name="adj1" fmla="val 64389"/>
              <a:gd name="adj2" fmla="val 100251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Must still check</a:t>
            </a:r>
            <a:br>
              <a:rPr lang="en-US" dirty="0"/>
            </a:br>
            <a:r>
              <a:rPr lang="en-US" dirty="0"/>
              <a:t>salary=50000</a:t>
            </a:r>
            <a:br>
              <a:rPr lang="en-US" dirty="0"/>
            </a:br>
            <a:r>
              <a:rPr lang="en-US" dirty="0"/>
              <a:t>for each tuple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F0942768-2CDD-ADDF-61D1-66E41443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6905-BB7E-4C44-96FA-18D29B8918F9}" type="datetime4">
              <a:rPr lang="en-US" smtClean="0"/>
              <a:t>March 14, 2025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12AC9B39-D7B1-72CF-963D-57CD035D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FBCCC768-8207-7C80-40CB-82DBA8DC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83</a:t>
            </a:fld>
            <a:endParaRPr lang="en-US"/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27226CAA-CFD4-99E2-A1C8-C756995DC2B1}"/>
              </a:ext>
            </a:extLst>
          </p:cNvPr>
          <p:cNvSpPr/>
          <p:nvPr/>
        </p:nvSpPr>
        <p:spPr>
          <a:xfrm>
            <a:off x="2176380" y="2821362"/>
            <a:ext cx="2387570" cy="908864"/>
          </a:xfrm>
          <a:prstGeom prst="wedgeEllipseCallout">
            <a:avLst>
              <a:gd name="adj1" fmla="val 136167"/>
              <a:gd name="adj2" fmla="val -682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Access path:</a:t>
            </a:r>
            <a:br>
              <a:rPr lang="en-US" dirty="0"/>
            </a:br>
            <a:r>
              <a:rPr lang="en-US" dirty="0"/>
              <a:t>use </a:t>
            </a:r>
            <a:r>
              <a:rPr lang="en-US" dirty="0" err="1"/>
              <a:t>Pjob</a:t>
            </a:r>
            <a:r>
              <a:rPr lang="en-US" dirty="0"/>
              <a:t> index</a:t>
            </a:r>
          </a:p>
        </p:txBody>
      </p:sp>
    </p:spTree>
    <p:extLst>
      <p:ext uri="{BB962C8B-B14F-4D97-AF65-F5344CB8AC3E}">
        <p14:creationId xmlns:p14="http://schemas.microsoft.com/office/powerpoint/2010/main" val="32765624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0" name="Triangle 19">
            <a:extLst>
              <a:ext uri="{FF2B5EF4-FFF2-40B4-BE49-F238E27FC236}">
                <a16:creationId xmlns:a16="http://schemas.microsoft.com/office/drawing/2014/main" id="{ECB05468-7326-CD95-BDDB-3709F83D8A83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PJob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B7C3A6C7-0FAF-3978-5E46-E077A75DCB72}"/>
              </a:ext>
            </a:extLst>
          </p:cNvPr>
          <p:cNvSpPr/>
          <p:nvPr/>
        </p:nvSpPr>
        <p:spPr bwMode="auto">
          <a:xfrm>
            <a:off x="6104944" y="3969990"/>
            <a:ext cx="261494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PSal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4C0E7B-8D46-20C5-5427-F90097B530A3}"/>
              </a:ext>
            </a:extLst>
          </p:cNvPr>
          <p:cNvCxnSpPr>
            <a:cxnSpLocks/>
          </p:cNvCxnSpPr>
          <p:nvPr/>
        </p:nvCxnSpPr>
        <p:spPr bwMode="auto">
          <a:xfrm flipH="1">
            <a:off x="5227446" y="4887069"/>
            <a:ext cx="1297921" cy="6929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08EB24-65FB-B68D-C24C-8A9E4DFD9FC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33887" y="4920079"/>
            <a:ext cx="338332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5C6985-75D1-2C8A-D9AF-CCF91F3AEBE8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H="1">
            <a:off x="2692641" y="4887069"/>
            <a:ext cx="4719778" cy="6755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305064A-887B-BAE4-F85F-57246D1573D6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6200" y="4920079"/>
            <a:ext cx="228600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ADA85D8-16E0-99B4-CCA1-DC0B872D93DA}"/>
              </a:ext>
            </a:extLst>
          </p:cNvPr>
          <p:cNvCxnSpPr>
            <a:cxnSpLocks/>
          </p:cNvCxnSpPr>
          <p:nvPr/>
        </p:nvCxnSpPr>
        <p:spPr bwMode="auto">
          <a:xfrm flipH="1">
            <a:off x="6493942" y="4887069"/>
            <a:ext cx="1884289" cy="6425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Payroll(job);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Payroll(salary);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73E66F-E466-9809-FE4F-3A8FF6F63D28}"/>
              </a:ext>
            </a:extLst>
          </p:cNvPr>
          <p:cNvSpPr/>
          <p:nvPr/>
        </p:nvSpPr>
        <p:spPr bwMode="auto">
          <a:xfrm>
            <a:off x="6592658" y="2710769"/>
            <a:ext cx="2263230" cy="41383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276135-31CA-576F-FAF0-403F23F57245}"/>
              </a:ext>
            </a:extLst>
          </p:cNvPr>
          <p:cNvSpPr txBox="1"/>
          <p:nvPr/>
        </p:nvSpPr>
        <p:spPr>
          <a:xfrm>
            <a:off x="5965170" y="1885386"/>
            <a:ext cx="26661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salary=50000;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63855A50-DAFA-99A6-8164-23E2CABA02D6}"/>
              </a:ext>
            </a:extLst>
          </p:cNvPr>
          <p:cNvSpPr/>
          <p:nvPr/>
        </p:nvSpPr>
        <p:spPr>
          <a:xfrm>
            <a:off x="3563121" y="2763344"/>
            <a:ext cx="2369537" cy="908864"/>
          </a:xfrm>
          <a:prstGeom prst="wedgeEllipseCallout">
            <a:avLst>
              <a:gd name="adj1" fmla="val 80500"/>
              <a:gd name="adj2" fmla="val -22925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err="1"/>
              <a:t>Acces</a:t>
            </a:r>
            <a:r>
              <a:rPr lang="en-US" dirty="0"/>
              <a:t> path:</a:t>
            </a:r>
          </a:p>
          <a:p>
            <a:pPr algn="ctr"/>
            <a:r>
              <a:rPr lang="en-US" dirty="0"/>
              <a:t>use </a:t>
            </a:r>
            <a:r>
              <a:rPr lang="en-US" dirty="0" err="1"/>
              <a:t>Psal</a:t>
            </a:r>
            <a:r>
              <a:rPr lang="en-US" dirty="0"/>
              <a:t> index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49D9D-341A-7602-8416-643D0DB8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A3E00-C36A-EB45-A267-7E174535E96A}" type="datetime4">
              <a:rPr lang="en-US" smtClean="0"/>
              <a:t>March 14,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6D53810-64F4-244C-53EF-32889118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0E032E2-F862-38D3-898E-F4A9A912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51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0" name="Triangle 19">
            <a:extLst>
              <a:ext uri="{FF2B5EF4-FFF2-40B4-BE49-F238E27FC236}">
                <a16:creationId xmlns:a16="http://schemas.microsoft.com/office/drawing/2014/main" id="{ECB05468-7326-CD95-BDDB-3709F83D8A83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PJob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B7C3A6C7-0FAF-3978-5E46-E077A75DCB72}"/>
              </a:ext>
            </a:extLst>
          </p:cNvPr>
          <p:cNvSpPr/>
          <p:nvPr/>
        </p:nvSpPr>
        <p:spPr bwMode="auto">
          <a:xfrm>
            <a:off x="6104944" y="3969990"/>
            <a:ext cx="261494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PSal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4C0E7B-8D46-20C5-5427-F90097B530A3}"/>
              </a:ext>
            </a:extLst>
          </p:cNvPr>
          <p:cNvCxnSpPr>
            <a:cxnSpLocks/>
          </p:cNvCxnSpPr>
          <p:nvPr/>
        </p:nvCxnSpPr>
        <p:spPr bwMode="auto">
          <a:xfrm flipH="1">
            <a:off x="5227446" y="4887069"/>
            <a:ext cx="1297921" cy="6929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08EB24-65FB-B68D-C24C-8A9E4DFD9FC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33887" y="4920079"/>
            <a:ext cx="338332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5C6985-75D1-2C8A-D9AF-CCF91F3AEBE8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H="1">
            <a:off x="2692641" y="4887069"/>
            <a:ext cx="4719778" cy="6755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305064A-887B-BAE4-F85F-57246D1573D6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6200" y="4920079"/>
            <a:ext cx="228600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ADA85D8-16E0-99B4-CCA1-DC0B872D93DA}"/>
              </a:ext>
            </a:extLst>
          </p:cNvPr>
          <p:cNvCxnSpPr>
            <a:cxnSpLocks/>
          </p:cNvCxnSpPr>
          <p:nvPr/>
        </p:nvCxnSpPr>
        <p:spPr bwMode="auto">
          <a:xfrm flipH="1">
            <a:off x="6493942" y="4887069"/>
            <a:ext cx="1884289" cy="6425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Payroll(job);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Payroll(salary);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73E66F-E466-9809-FE4F-3A8FF6F63D28}"/>
              </a:ext>
            </a:extLst>
          </p:cNvPr>
          <p:cNvSpPr/>
          <p:nvPr/>
        </p:nvSpPr>
        <p:spPr bwMode="auto">
          <a:xfrm>
            <a:off x="6592658" y="2710769"/>
            <a:ext cx="2263230" cy="41383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749A59-458E-EE7E-923E-EB17A7CEF01F}"/>
              </a:ext>
            </a:extLst>
          </p:cNvPr>
          <p:cNvSpPr/>
          <p:nvPr/>
        </p:nvSpPr>
        <p:spPr bwMode="auto">
          <a:xfrm>
            <a:off x="6681338" y="3991796"/>
            <a:ext cx="1537294" cy="98792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6B2BDA-F899-1831-34A2-24728B8E339A}"/>
              </a:ext>
            </a:extLst>
          </p:cNvPr>
          <p:cNvSpPr/>
          <p:nvPr/>
        </p:nvSpPr>
        <p:spPr bwMode="auto">
          <a:xfrm>
            <a:off x="2012857" y="5527179"/>
            <a:ext cx="504084" cy="52804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04F60C-8410-5770-ED6F-CD2025DE36B2}"/>
              </a:ext>
            </a:extLst>
          </p:cNvPr>
          <p:cNvSpPr/>
          <p:nvPr/>
        </p:nvSpPr>
        <p:spPr bwMode="auto">
          <a:xfrm>
            <a:off x="4527790" y="5540778"/>
            <a:ext cx="504084" cy="52804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71991-DDE2-1581-5963-16DD65C5AF65}"/>
              </a:ext>
            </a:extLst>
          </p:cNvPr>
          <p:cNvSpPr txBox="1"/>
          <p:nvPr/>
        </p:nvSpPr>
        <p:spPr>
          <a:xfrm>
            <a:off x="5965170" y="1885386"/>
            <a:ext cx="26661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salary=50000;</a:t>
            </a: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79834444-9720-9374-49C4-4C546828E391}"/>
              </a:ext>
            </a:extLst>
          </p:cNvPr>
          <p:cNvSpPr/>
          <p:nvPr/>
        </p:nvSpPr>
        <p:spPr>
          <a:xfrm>
            <a:off x="-29048" y="5579976"/>
            <a:ext cx="1900679" cy="908864"/>
          </a:xfrm>
          <a:prstGeom prst="wedgeEllipseCallout">
            <a:avLst>
              <a:gd name="adj1" fmla="val 72086"/>
              <a:gd name="adj2" fmla="val -3187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Must check</a:t>
            </a:r>
            <a:br>
              <a:rPr lang="en-US" dirty="0"/>
            </a:br>
            <a:r>
              <a:rPr lang="en-US" dirty="0"/>
              <a:t>job=‘TA’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B3FDF3-6664-8A08-EEF4-1F134271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64B35-1101-A842-94E8-0A813DA67366}" type="datetime4">
              <a:rPr lang="en-US" smtClean="0"/>
              <a:t>March 14, 2025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D76F2C82-CB77-7646-1078-A0FF0156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E7041C5E-A079-6E75-C5E6-C52AE1A8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85</a:t>
            </a:fld>
            <a:endParaRPr lang="en-US"/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009C9B1E-A608-23BC-1D8A-4AB2210BE8BD}"/>
              </a:ext>
            </a:extLst>
          </p:cNvPr>
          <p:cNvSpPr/>
          <p:nvPr/>
        </p:nvSpPr>
        <p:spPr>
          <a:xfrm>
            <a:off x="3563121" y="2763344"/>
            <a:ext cx="2369537" cy="908864"/>
          </a:xfrm>
          <a:prstGeom prst="wedgeEllipseCallout">
            <a:avLst>
              <a:gd name="adj1" fmla="val 80500"/>
              <a:gd name="adj2" fmla="val -22925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 err="1"/>
              <a:t>Acces</a:t>
            </a:r>
            <a:r>
              <a:rPr lang="en-US" dirty="0"/>
              <a:t> path:</a:t>
            </a:r>
          </a:p>
          <a:p>
            <a:pPr algn="ctr"/>
            <a:r>
              <a:rPr lang="en-US" dirty="0"/>
              <a:t>use </a:t>
            </a:r>
            <a:r>
              <a:rPr lang="en-US" dirty="0" err="1"/>
              <a:t>Psal</a:t>
            </a:r>
            <a:r>
              <a:rPr lang="en-US" dirty="0"/>
              <a:t> index</a:t>
            </a:r>
          </a:p>
        </p:txBody>
      </p:sp>
    </p:spTree>
    <p:extLst>
      <p:ext uri="{BB962C8B-B14F-4D97-AF65-F5344CB8AC3E}">
        <p14:creationId xmlns:p14="http://schemas.microsoft.com/office/powerpoint/2010/main" val="23362158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8A15-5923-4AF7-ADB6-D81CDA88A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Multi-attribute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7A11A-3B2B-BF48-8659-A026E8697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 index can be on multiple attributes: A, B, C, …</a:t>
            </a:r>
          </a:p>
          <a:p>
            <a:pPr lvl="1"/>
            <a:r>
              <a:rPr lang="en-US" dirty="0"/>
              <a:t>Create index on R(A,B,C)</a:t>
            </a:r>
          </a:p>
          <a:p>
            <a:pPr lvl="1"/>
            <a:r>
              <a:rPr lang="en-US" dirty="0"/>
              <a:t>Create index on R(C,A,B)</a:t>
            </a:r>
          </a:p>
          <a:p>
            <a:endParaRPr lang="en-US" dirty="0"/>
          </a:p>
          <a:p>
            <a:r>
              <a:rPr lang="en-US" dirty="0"/>
              <a:t>Values are concatenated, then sorted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Attribute order matters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0E524-796D-5890-26FE-2A8ED762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E769-DFD6-9F4D-8DAA-1D2C42473B4A}" type="datetime4">
              <a:rPr lang="en-US" smtClean="0"/>
              <a:t>March 14,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CF0EA-9C38-5695-B7D6-73295DF1C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CBDF1B-5543-9B63-0CAC-7376CC76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944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Multi-attribute Index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JS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5611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JS on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CB494-4C2A-420A-7694-30EF7D19ADA3}"/>
              </a:ext>
            </a:extLst>
          </p:cNvPr>
          <p:cNvSpPr txBox="1"/>
          <p:nvPr/>
        </p:nvSpPr>
        <p:spPr>
          <a:xfrm>
            <a:off x="5714194" y="2598896"/>
            <a:ext cx="29418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salary=‘50000’;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90CA0-BDB1-000C-7EBA-17715D0B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2A41C-C7A9-D24D-AE83-FA8EB283F9EB}" type="datetime4">
              <a:rPr lang="en-US" smtClean="0"/>
              <a:t>March 14,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17C1531-8A1C-BF90-ED3F-09E9D126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B98B49-8488-0621-8AF2-820411CE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649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Multi-attribute Index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JS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5611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JS on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CB494-4C2A-420A-7694-30EF7D19ADA3}"/>
              </a:ext>
            </a:extLst>
          </p:cNvPr>
          <p:cNvSpPr txBox="1"/>
          <p:nvPr/>
        </p:nvSpPr>
        <p:spPr>
          <a:xfrm>
            <a:off x="5714194" y="2598896"/>
            <a:ext cx="29418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salary=‘50000’;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BEFCEF-569A-D4C7-14B5-98CE914197B0}"/>
              </a:ext>
            </a:extLst>
          </p:cNvPr>
          <p:cNvSpPr/>
          <p:nvPr/>
        </p:nvSpPr>
        <p:spPr bwMode="auto">
          <a:xfrm>
            <a:off x="6317953" y="3039904"/>
            <a:ext cx="2534734" cy="987921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CE576-C51E-71C0-F375-9008DBD8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016AA-EC26-F840-B4C5-372B8758DDA5}" type="datetime4">
              <a:rPr lang="en-US" smtClean="0"/>
              <a:t>March 14,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59FB081-097A-2075-6C57-0B2F9589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F896A59-9BCF-063D-0DED-D03545A15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044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Multi-attribute Index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JS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5611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JS on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job,salary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5CB494-4C2A-420A-7694-30EF7D19ADA3}"/>
              </a:ext>
            </a:extLst>
          </p:cNvPr>
          <p:cNvSpPr txBox="1"/>
          <p:nvPr/>
        </p:nvSpPr>
        <p:spPr>
          <a:xfrm>
            <a:off x="5714194" y="2598896"/>
            <a:ext cx="29418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salary=‘50000’;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BFB01A-C200-8902-43EA-65A94F8F1F5F}"/>
              </a:ext>
            </a:extLst>
          </p:cNvPr>
          <p:cNvSpPr/>
          <p:nvPr/>
        </p:nvSpPr>
        <p:spPr bwMode="auto">
          <a:xfrm>
            <a:off x="6317953" y="3039904"/>
            <a:ext cx="2534734" cy="987921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202E84-F740-1329-55D9-B03DCAC93995}"/>
              </a:ext>
            </a:extLst>
          </p:cNvPr>
          <p:cNvSpPr/>
          <p:nvPr/>
        </p:nvSpPr>
        <p:spPr bwMode="auto">
          <a:xfrm>
            <a:off x="3297803" y="5534948"/>
            <a:ext cx="490165" cy="548789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6F4209-8EAF-711C-58F0-1AAA816028C0}"/>
              </a:ext>
            </a:extLst>
          </p:cNvPr>
          <p:cNvSpPr/>
          <p:nvPr/>
        </p:nvSpPr>
        <p:spPr bwMode="auto">
          <a:xfrm>
            <a:off x="6214770" y="5516805"/>
            <a:ext cx="490165" cy="548789"/>
          </a:xfrm>
          <a:prstGeom prst="ellipse">
            <a:avLst/>
          </a:prstGeom>
          <a:noFill/>
          <a:ln w="5715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EDB95DE4-12F1-F926-FD02-7F542D55BD92}"/>
              </a:ext>
            </a:extLst>
          </p:cNvPr>
          <p:cNvSpPr/>
          <p:nvPr/>
        </p:nvSpPr>
        <p:spPr>
          <a:xfrm>
            <a:off x="1585283" y="3039904"/>
            <a:ext cx="2153141" cy="1298377"/>
          </a:xfrm>
          <a:prstGeom prst="wedgeEllipseCallout">
            <a:avLst>
              <a:gd name="adj1" fmla="val 30655"/>
              <a:gd name="adj2" fmla="val 141029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Each tuple</a:t>
            </a:r>
            <a:br>
              <a:rPr lang="en-US" dirty="0"/>
            </a:br>
            <a:r>
              <a:rPr lang="en-US" dirty="0"/>
              <a:t>satisfies both</a:t>
            </a:r>
            <a:br>
              <a:rPr lang="en-US" dirty="0"/>
            </a:br>
            <a:r>
              <a:rPr lang="en-US" dirty="0"/>
              <a:t>conditions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CEDC32C-4EE6-584E-2108-E140F122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91B6-5D44-CE4E-A6F5-F67923098C52}" type="datetime4">
              <a:rPr lang="en-US" smtClean="0"/>
              <a:t>March 14,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F755F40-EEC0-2F36-F260-5503F8B05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A7C051C-9840-D6DF-42D8-E6A19CC3F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Rewrite Rules: Predicate Pushdown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970867-75F0-8E90-317D-E653331FE61B}"/>
              </a:ext>
            </a:extLst>
          </p:cNvPr>
          <p:cNvSpPr txBox="1"/>
          <p:nvPr/>
        </p:nvSpPr>
        <p:spPr>
          <a:xfrm>
            <a:off x="4007485" y="2280744"/>
            <a:ext cx="47933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x.name,y.car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x,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y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y.UserID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x.job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=‘TA’;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77B4D78-4064-EABE-086A-7DC838C8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6EC6-D22E-F444-AB47-E9752E277203}" type="datetime4">
              <a:rPr lang="en-US" smtClean="0"/>
              <a:t>March 14, 2025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92020-E0F0-5896-D5D6-DFA46409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E8022D-FAF5-51A8-49DB-D474CD5ED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17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722C9-2068-9610-DA14-769674DD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Multi-attribute Index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08FAF-F35E-966B-B9EE-1C3E81F95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pair ordered lexicographically:</a:t>
            </a:r>
          </a:p>
          <a:p>
            <a:pPr lvl="1"/>
            <a:r>
              <a:rPr lang="en-US" dirty="0"/>
              <a:t>(‘Director’,200000) &lt; (‘Prof’,50000)&lt;(‘Prof’,200000)&lt;…</a:t>
            </a:r>
          </a:p>
          <a:p>
            <a:endParaRPr lang="en-US" dirty="0"/>
          </a:p>
          <a:p>
            <a:r>
              <a:rPr lang="en-US" dirty="0"/>
              <a:t>Only 1</a:t>
            </a:r>
            <a:r>
              <a:rPr lang="en-US" baseline="30000" dirty="0"/>
              <a:t>st</a:t>
            </a:r>
            <a:r>
              <a:rPr lang="en-US" dirty="0"/>
              <a:t> attribute is known: range </a:t>
            </a:r>
            <a:r>
              <a:rPr lang="en-US" dirty="0" err="1"/>
              <a:t>seach</a:t>
            </a:r>
            <a:endParaRPr lang="en-US" dirty="0"/>
          </a:p>
          <a:p>
            <a:pPr lvl="1"/>
            <a:r>
              <a:rPr lang="en-US" dirty="0"/>
              <a:t>Find (‘Prof’, *)</a:t>
            </a:r>
          </a:p>
          <a:p>
            <a:endParaRPr lang="en-US" dirty="0"/>
          </a:p>
          <a:p>
            <a:r>
              <a:rPr lang="en-US" dirty="0"/>
              <a:t>Only 2</a:t>
            </a:r>
            <a:r>
              <a:rPr lang="en-US" baseline="30000" dirty="0"/>
              <a:t>nd</a:t>
            </a:r>
            <a:r>
              <a:rPr lang="en-US" dirty="0"/>
              <a:t> attribute is known: impossible</a:t>
            </a:r>
          </a:p>
          <a:p>
            <a:pPr lvl="1"/>
            <a:r>
              <a:rPr lang="en-US" dirty="0"/>
              <a:t>Find (*, 200000)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83CFC5-9601-43EA-19B0-E326B063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C5CC-96C1-2F4E-8515-A4992C9F1488}" type="datetime4">
              <a:rPr lang="en-US" smtClean="0"/>
              <a:t>March 14,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12C72-409B-977C-0F0C-69BF34E6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Query Optimization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F4FEC8-3B55-F933-D0EC-AB43AB5C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913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B5EE-580C-0E40-97D8-3F02AC10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C8249A-DEDC-E240-AED7-0CD1519A2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589171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FAEE160-C5E8-244A-8287-F0BB89B57B62}"/>
              </a:ext>
            </a:extLst>
          </p:cNvPr>
          <p:cNvSpPr txBox="1">
            <a:spLocks/>
          </p:cNvSpPr>
          <p:nvPr/>
        </p:nvSpPr>
        <p:spPr>
          <a:xfrm>
            <a:off x="173620" y="4015508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Cardinality Estimation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F428C-E6A7-EF44-91C2-E23CF47DC9EE}"/>
              </a:ext>
            </a:extLst>
          </p:cNvPr>
          <p:cNvSpPr/>
          <p:nvPr/>
        </p:nvSpPr>
        <p:spPr>
          <a:xfrm>
            <a:off x="769714" y="3697204"/>
            <a:ext cx="7604567" cy="636608"/>
          </a:xfrm>
          <a:prstGeom prst="rect">
            <a:avLst/>
          </a:prstGeom>
          <a:solidFill>
            <a:srgbClr val="2D5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51151D-17CE-8C4B-A695-410D9715F73E}"/>
              </a:ext>
            </a:extLst>
          </p:cNvPr>
          <p:cNvSpPr txBox="1">
            <a:spLocks/>
          </p:cNvSpPr>
          <p:nvPr/>
        </p:nvSpPr>
        <p:spPr>
          <a:xfrm>
            <a:off x="40508" y="3256457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Introduction to Data Management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58DA06F-CE13-35F4-42BC-D340E870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3C46-BD69-104A-8CBD-23A8EFDABC7E}" type="datetime4">
              <a:rPr lang="en-US" smtClean="0"/>
              <a:t>March 14,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BD5CC5-BE35-01B1-A54F-5A1DF4CD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BCD4012-817A-1E86-9E94-226104AC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5129"/>
    </mc:Choice>
    <mc:Fallback xmlns="">
      <p:transition spd="slow" advClick="0" advTm="95129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D4667-8120-1AA1-698F-C7531D0A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EFEEA-322D-F042-8C8C-16D2BB6EE8F5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BA6A0-A24D-AA34-5378-A6187634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1E5A4-E4ED-4770-38E0-80705AC27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6CB2D6-1F34-2533-B981-B972EC9D6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6FE63-D962-E366-54D9-3A916F60AABA}"/>
              </a:ext>
            </a:extLst>
          </p:cNvPr>
          <p:cNvSpPr txBox="1"/>
          <p:nvPr/>
        </p:nvSpPr>
        <p:spPr>
          <a:xfrm>
            <a:off x="255689" y="3013501"/>
            <a:ext cx="863262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Access Path Selection </a:t>
            </a:r>
            <a:r>
              <a:rPr lang="en-US" sz="4800" dirty="0" err="1"/>
              <a:t>Wrapup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290007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D7820-A492-2184-19BC-BDA8A866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Indexes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00FBA5-E5CA-568C-D476-DC0D62D53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DB administrator can create multiple indexes</a:t>
            </a:r>
          </a:p>
          <a:p>
            <a:endParaRPr lang="en-US" dirty="0"/>
          </a:p>
          <a:p>
            <a:r>
              <a:rPr lang="en-US" dirty="0"/>
              <a:t>But only one can be clustered…</a:t>
            </a:r>
          </a:p>
          <a:p>
            <a:endParaRPr lang="en-US" dirty="0"/>
          </a:p>
          <a:p>
            <a:r>
              <a:rPr lang="en-US" dirty="0"/>
              <a:t>… and a selection can only use only one index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DB67B5-D768-44DF-E9E5-B8473CB6D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B38C-1326-8341-9B86-549857758F2F}" type="datetime4">
              <a:rPr lang="en-US" smtClean="0"/>
              <a:t>March 14,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2FB645-EC83-23D5-EB29-E3ADDD2E0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7D3A5-9329-BA54-8939-0342BD9C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5808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34FB1BB-EC0B-5842-D46E-6DF673F0EF13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CD2DD-1210-6D27-69E9-8B86F9D9D347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C0A13-C921-F973-9D81-74882E17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86CE-DF67-DF42-A96A-E6E115865C3C}" type="datetime4">
              <a:rPr lang="en-US" smtClean="0"/>
              <a:t>March 14,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BB0302-988A-381F-29F8-FC6595D5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76B2AA-452B-BC68-7A9A-3E8AA709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1538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34FB1BB-EC0B-5842-D46E-6DF673F0EF13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CD2DD-1210-6D27-69E9-8B86F9D9D347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0D6C0-131E-71EF-1F37-0BB5921E6F42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BF8164-9D9E-F5D6-6851-B0155DC9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751B6-5B39-9244-98DE-06FDBB8579C2}" type="datetime4">
              <a:rPr lang="en-US" smtClean="0"/>
              <a:t>March 14,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90960D-A4CF-61C9-402E-C1568B48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C56274-813A-5C04-BF2C-F189B042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0216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34FB1BB-EC0B-5842-D46E-6DF673F0EF13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8ACD2DD-1210-6D27-69E9-8B86F9D9D347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F571204-FE16-A236-C46C-3CAA2FBB658C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0D6C0-131E-71EF-1F37-0BB5921E6F42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31384-3781-C08D-8A6D-19D2C12B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4746E-0DE7-9E46-B7CB-3495FA4F68DA}" type="datetime4">
              <a:rPr lang="en-US" smtClean="0"/>
              <a:t>March 14, 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EBAF1A0-8383-6605-70B1-629305A7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CB2A2-FD4F-B9DF-2017-63B0E8E1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11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CD1D29D-A32D-B893-0E10-679FE802811B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E9C9806-9F57-1A6F-0147-8C2C9275154E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8FB10E41-6A5D-7C8B-7D86-6FD7DE695042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PJob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05B4B-2132-9ABB-FB10-D791402C2DE5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Payroll(job);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E50C31-0836-6035-FA02-8CE41303898E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9BE65-7FD9-754D-2370-82418EDC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F3E9-A967-7F47-829D-60533A8C3EF3}" type="datetime4">
              <a:rPr lang="en-US" smtClean="0"/>
              <a:t>March 14,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5167D37-9BF8-BFAA-E119-EE6956FFE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A70604E-C937-B5BC-0E54-9C8ADD58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854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0" name="Triangle 19">
            <a:extLst>
              <a:ext uri="{FF2B5EF4-FFF2-40B4-BE49-F238E27FC236}">
                <a16:creationId xmlns:a16="http://schemas.microsoft.com/office/drawing/2014/main" id="{ECB05468-7326-CD95-BDDB-3709F83D8A83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PJob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B7C3A6C7-0FAF-3978-5E46-E077A75DCB72}"/>
              </a:ext>
            </a:extLst>
          </p:cNvPr>
          <p:cNvSpPr/>
          <p:nvPr/>
        </p:nvSpPr>
        <p:spPr bwMode="auto">
          <a:xfrm>
            <a:off x="6104944" y="3969990"/>
            <a:ext cx="261494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PSal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4C0E7B-8D46-20C5-5427-F90097B530A3}"/>
              </a:ext>
            </a:extLst>
          </p:cNvPr>
          <p:cNvCxnSpPr>
            <a:cxnSpLocks/>
          </p:cNvCxnSpPr>
          <p:nvPr/>
        </p:nvCxnSpPr>
        <p:spPr bwMode="auto">
          <a:xfrm flipH="1">
            <a:off x="5227446" y="4887069"/>
            <a:ext cx="1297921" cy="6929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08EB24-65FB-B68D-C24C-8A9E4DFD9FC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33887" y="4920079"/>
            <a:ext cx="338332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5C6985-75D1-2C8A-D9AF-CCF91F3AEBE8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H="1">
            <a:off x="2692641" y="4887069"/>
            <a:ext cx="4719778" cy="6755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305064A-887B-BAE4-F85F-57246D1573D6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6200" y="4920079"/>
            <a:ext cx="228600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ADA85D8-16E0-99B4-CCA1-DC0B872D93DA}"/>
              </a:ext>
            </a:extLst>
          </p:cNvPr>
          <p:cNvCxnSpPr>
            <a:cxnSpLocks/>
          </p:cNvCxnSpPr>
          <p:nvPr/>
        </p:nvCxnSpPr>
        <p:spPr bwMode="auto">
          <a:xfrm flipH="1">
            <a:off x="6493942" y="4887069"/>
            <a:ext cx="1884289" cy="6425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Payroll(job);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Payroll(salary);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4D291-C8BD-3F0A-5979-C22506382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0AC8-1874-AC45-B49B-051D7BC27FEE}" type="datetime4">
              <a:rPr lang="en-US" smtClean="0"/>
              <a:t>March 14,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12D131-1CA4-AEB5-1FC6-20B8E410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A04F50-669E-C8E8-1181-6F7CBD77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4484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8420-0341-6845-82DF-90E6C3C42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Path Selection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F4A8F6-7FAC-C996-0E16-C34462B4ABC4}"/>
              </a:ext>
            </a:extLst>
          </p:cNvPr>
          <p:cNvGraphicFramePr>
            <a:graphicFrameLocks noGrp="1"/>
          </p:cNvGraphicFramePr>
          <p:nvPr/>
        </p:nvGraphicFramePr>
        <p:xfrm>
          <a:off x="2063565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AD1E9C9-7783-5BDA-5EA7-2915312C52CE}"/>
              </a:ext>
            </a:extLst>
          </p:cNvPr>
          <p:cNvGraphicFramePr>
            <a:graphicFrameLocks noGrp="1"/>
          </p:cNvGraphicFramePr>
          <p:nvPr/>
        </p:nvGraphicFramePr>
        <p:xfrm>
          <a:off x="3319324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784DA80-C9A5-E220-99AB-E2C81AAC688E}"/>
              </a:ext>
            </a:extLst>
          </p:cNvPr>
          <p:cNvGraphicFramePr>
            <a:graphicFrameLocks noGrp="1"/>
          </p:cNvGraphicFramePr>
          <p:nvPr/>
        </p:nvGraphicFramePr>
        <p:xfrm>
          <a:off x="4575083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03C6617-DB74-C871-8A03-55FD3C83E89C}"/>
              </a:ext>
            </a:extLst>
          </p:cNvPr>
          <p:cNvGraphicFramePr>
            <a:graphicFrameLocks noGrp="1"/>
          </p:cNvGraphicFramePr>
          <p:nvPr/>
        </p:nvGraphicFramePr>
        <p:xfrm>
          <a:off x="5830842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A0544F9-3B47-36C9-37DF-55678E1CFB13}"/>
              </a:ext>
            </a:extLst>
          </p:cNvPr>
          <p:cNvGraphicFramePr>
            <a:graphicFrameLocks noGrp="1"/>
          </p:cNvGraphicFramePr>
          <p:nvPr/>
        </p:nvGraphicFramePr>
        <p:xfrm>
          <a:off x="7086600" y="5562600"/>
          <a:ext cx="838200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1761495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2683587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7031"/>
                  </a:ext>
                </a:extLst>
              </a:tr>
            </a:tbl>
          </a:graphicData>
        </a:graphic>
      </p:graphicFrame>
      <p:sp>
        <p:nvSpPr>
          <p:cNvPr id="20" name="Triangle 19">
            <a:extLst>
              <a:ext uri="{FF2B5EF4-FFF2-40B4-BE49-F238E27FC236}">
                <a16:creationId xmlns:a16="http://schemas.microsoft.com/office/drawing/2014/main" id="{ECB05468-7326-CD95-BDDB-3709F83D8A83}"/>
              </a:ext>
            </a:extLst>
          </p:cNvPr>
          <p:cNvSpPr/>
          <p:nvPr/>
        </p:nvSpPr>
        <p:spPr bwMode="auto">
          <a:xfrm>
            <a:off x="671706" y="3891558"/>
            <a:ext cx="2783718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PName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38342669-4F45-3D7F-28CA-8A0913AA44FB}"/>
              </a:ext>
            </a:extLst>
          </p:cNvPr>
          <p:cNvSpPr/>
          <p:nvPr/>
        </p:nvSpPr>
        <p:spPr bwMode="auto">
          <a:xfrm>
            <a:off x="3563121" y="3657600"/>
            <a:ext cx="234109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PJob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B7C3A6C7-0FAF-3978-5E46-E077A75DCB72}"/>
              </a:ext>
            </a:extLst>
          </p:cNvPr>
          <p:cNvSpPr/>
          <p:nvPr/>
        </p:nvSpPr>
        <p:spPr bwMode="auto">
          <a:xfrm>
            <a:off x="6104944" y="3969990"/>
            <a:ext cx="2614949" cy="917079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+mn-lt"/>
              </a:rPr>
              <a:t>PSal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+mn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4B31B6-FDC1-2D6D-B119-243995911EF9}"/>
              </a:ext>
            </a:extLst>
          </p:cNvPr>
          <p:cNvCxnSpPr/>
          <p:nvPr/>
        </p:nvCxnSpPr>
        <p:spPr bwMode="auto">
          <a:xfrm>
            <a:off x="1143000" y="4808637"/>
            <a:ext cx="3590670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4E3A16-8C7F-1F9F-8357-AD9402E5D73F}"/>
              </a:ext>
            </a:extLst>
          </p:cNvPr>
          <p:cNvCxnSpPr>
            <a:cxnSpLocks/>
          </p:cNvCxnSpPr>
          <p:nvPr/>
        </p:nvCxnSpPr>
        <p:spPr bwMode="auto">
          <a:xfrm>
            <a:off x="1752600" y="4808637"/>
            <a:ext cx="475896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CEEB08-0EC7-5D78-6E6A-81C99967BF97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>
            <a:off x="2063565" y="4808637"/>
            <a:ext cx="517543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CA14A0-B552-3511-BD19-22B7C4F127C0}"/>
              </a:ext>
            </a:extLst>
          </p:cNvPr>
          <p:cNvCxnSpPr>
            <a:cxnSpLocks/>
          </p:cNvCxnSpPr>
          <p:nvPr/>
        </p:nvCxnSpPr>
        <p:spPr bwMode="auto">
          <a:xfrm>
            <a:off x="2539461" y="4791261"/>
            <a:ext cx="941533" cy="77133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7CC1FF-A5CD-2B2C-8770-97C382AD5E3F}"/>
              </a:ext>
            </a:extLst>
          </p:cNvPr>
          <p:cNvCxnSpPr>
            <a:cxnSpLocks/>
          </p:cNvCxnSpPr>
          <p:nvPr/>
        </p:nvCxnSpPr>
        <p:spPr bwMode="auto">
          <a:xfrm flipH="1">
            <a:off x="2699790" y="4808637"/>
            <a:ext cx="416845" cy="7539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69D518-8DEE-9890-5374-3328FB14DACA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2231" y="4574679"/>
            <a:ext cx="1663776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B3E2FD7-ACE2-080B-BD2C-32845D610675}"/>
              </a:ext>
            </a:extLst>
          </p:cNvPr>
          <p:cNvCxnSpPr>
            <a:cxnSpLocks/>
          </p:cNvCxnSpPr>
          <p:nvPr/>
        </p:nvCxnSpPr>
        <p:spPr bwMode="auto">
          <a:xfrm>
            <a:off x="4164673" y="4574679"/>
            <a:ext cx="3635553" cy="9879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05736C-6FEF-0F19-60D2-79C9B297C0F9}"/>
              </a:ext>
            </a:extLst>
          </p:cNvPr>
          <p:cNvCxnSpPr>
            <a:cxnSpLocks/>
          </p:cNvCxnSpPr>
          <p:nvPr/>
        </p:nvCxnSpPr>
        <p:spPr bwMode="auto">
          <a:xfrm flipH="1">
            <a:off x="3953156" y="4621709"/>
            <a:ext cx="980627" cy="9078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B0D0E22-DAE6-3E8F-D3B2-83E5413F674C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5277" y="4588699"/>
            <a:ext cx="84339" cy="9739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51931AE-C537-D9E0-3AB7-45EB995400A1}"/>
              </a:ext>
            </a:extLst>
          </p:cNvPr>
          <p:cNvCxnSpPr>
            <a:cxnSpLocks/>
          </p:cNvCxnSpPr>
          <p:nvPr/>
        </p:nvCxnSpPr>
        <p:spPr bwMode="auto">
          <a:xfrm>
            <a:off x="5599992" y="4574679"/>
            <a:ext cx="411925" cy="9549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94C0E7B-8D46-20C5-5427-F90097B530A3}"/>
              </a:ext>
            </a:extLst>
          </p:cNvPr>
          <p:cNvCxnSpPr>
            <a:cxnSpLocks/>
          </p:cNvCxnSpPr>
          <p:nvPr/>
        </p:nvCxnSpPr>
        <p:spPr bwMode="auto">
          <a:xfrm flipH="1">
            <a:off x="5227446" y="4887069"/>
            <a:ext cx="1297921" cy="6929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208EB24-65FB-B68D-C24C-8A9E4DFD9FC4}"/>
              </a:ext>
            </a:extLst>
          </p:cNvPr>
          <p:cNvCxnSpPr>
            <a:cxnSpLocks/>
          </p:cNvCxnSpPr>
          <p:nvPr/>
        </p:nvCxnSpPr>
        <p:spPr bwMode="auto">
          <a:xfrm flipH="1">
            <a:off x="6433887" y="4920079"/>
            <a:ext cx="338332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95C6985-75D1-2C8A-D9AF-CCF91F3AEBE8}"/>
              </a:ext>
            </a:extLst>
          </p:cNvPr>
          <p:cNvCxnSpPr>
            <a:cxnSpLocks/>
            <a:stCxn id="22" idx="3"/>
          </p:cNvCxnSpPr>
          <p:nvPr/>
        </p:nvCxnSpPr>
        <p:spPr bwMode="auto">
          <a:xfrm flipH="1">
            <a:off x="2692641" y="4887069"/>
            <a:ext cx="4719778" cy="67553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305064A-887B-BAE4-F85F-57246D1573D6}"/>
              </a:ext>
            </a:extLst>
          </p:cNvPr>
          <p:cNvCxnSpPr>
            <a:cxnSpLocks/>
          </p:cNvCxnSpPr>
          <p:nvPr/>
        </p:nvCxnSpPr>
        <p:spPr bwMode="auto">
          <a:xfrm flipH="1">
            <a:off x="7696200" y="4920079"/>
            <a:ext cx="228600" cy="60951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ADA85D8-16E0-99B4-CCA1-DC0B872D93DA}"/>
              </a:ext>
            </a:extLst>
          </p:cNvPr>
          <p:cNvCxnSpPr>
            <a:cxnSpLocks/>
          </p:cNvCxnSpPr>
          <p:nvPr/>
        </p:nvCxnSpPr>
        <p:spPr bwMode="auto">
          <a:xfrm flipH="1">
            <a:off x="6493942" y="4887069"/>
            <a:ext cx="1884289" cy="64252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3A80B2E-A066-58E0-6406-88C67AB807E6}"/>
              </a:ext>
            </a:extLst>
          </p:cNvPr>
          <p:cNvSpPr txBox="1"/>
          <p:nvPr/>
        </p:nvSpPr>
        <p:spPr>
          <a:xfrm>
            <a:off x="0" y="1134312"/>
            <a:ext cx="91454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int, name text, job text, salary int)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DB2E-996F-D67E-C135-77A3FD4DA62E}"/>
              </a:ext>
            </a:extLst>
          </p:cNvPr>
          <p:cNvSpPr txBox="1"/>
          <p:nvPr/>
        </p:nvSpPr>
        <p:spPr>
          <a:xfrm>
            <a:off x="0" y="1889817"/>
            <a:ext cx="54232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on Payroll(name);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Pjob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Payroll(job);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Psal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on Payroll(salary);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513C-D35A-93E8-76AA-AC65D8CF8FD1}"/>
              </a:ext>
            </a:extLst>
          </p:cNvPr>
          <p:cNvSpPr txBox="1"/>
          <p:nvPr/>
        </p:nvSpPr>
        <p:spPr>
          <a:xfrm>
            <a:off x="0" y="552959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Payroll: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2BAF0-3CCC-595B-1A98-59FFC5499697}"/>
              </a:ext>
            </a:extLst>
          </p:cNvPr>
          <p:cNvSpPr txBox="1"/>
          <p:nvPr/>
        </p:nvSpPr>
        <p:spPr>
          <a:xfrm>
            <a:off x="5965170" y="1885386"/>
            <a:ext cx="266611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job=‘TA’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salary=50000;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D17F2-F826-E98D-06B6-1D614E014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F7C3-C72A-924E-9506-8AC1CE0769E2}" type="datetime4">
              <a:rPr lang="en-US" smtClean="0"/>
              <a:t>March 14, 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80D1B9-E3E4-E2B9-2624-B054A583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Cardinality Estimation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4C7375D-D765-5964-A98F-C3454AB2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26966"/>
      </p:ext>
    </p:extLst>
  </p:cSld>
  <p:clrMapOvr>
    <a:masterClrMapping/>
  </p:clrMapOvr>
</p:sld>
</file>

<file path=ppt/theme/theme1.xml><?xml version="1.0" encoding="utf-8"?>
<a:theme xmlns:a="http://schemas.openxmlformats.org/drawingml/2006/main" name="Beam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rtlCol="0" anchor="ctr">
        <a:spAutoFit/>
      </a:bodyPr>
      <a:lstStyle>
        <a:defPPr algn="l">
          <a:buNone/>
          <a:defRPr sz="2000" dirty="0" smtClean="0">
            <a:solidFill>
              <a:schemeClr val="bg1"/>
            </a:solidFill>
            <a:latin typeface="+mn-lt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42635</TotalTime>
  <Words>7495</Words>
  <Application>Microsoft Macintosh PowerPoint</Application>
  <PresentationFormat>On-screen Show (4:3)</PresentationFormat>
  <Paragraphs>2009</Paragraphs>
  <Slides>143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50" baseType="lpstr">
      <vt:lpstr>Arial</vt:lpstr>
      <vt:lpstr>Calibri</vt:lpstr>
      <vt:lpstr>Cambria Math</vt:lpstr>
      <vt:lpstr>Courier New</vt:lpstr>
      <vt:lpstr>Times New Roman</vt:lpstr>
      <vt:lpstr>Wingdings</vt:lpstr>
      <vt:lpstr>Beamer</vt:lpstr>
      <vt:lpstr>PowerPoint Presentation</vt:lpstr>
      <vt:lpstr>PowerPoint Presentation</vt:lpstr>
      <vt:lpstr>Plan Enumeration</vt:lpstr>
      <vt:lpstr>Query Optimization</vt:lpstr>
      <vt:lpstr>PowerPoint Presentation</vt:lpstr>
      <vt:lpstr>Search Space</vt:lpstr>
      <vt:lpstr>PowerPoint Presentation</vt:lpstr>
      <vt:lpstr>Rewrite Rules</vt:lpstr>
      <vt:lpstr>Rewrite Rules: Predicate Pushdown</vt:lpstr>
      <vt:lpstr>Rewrite Rules: Predicate Pushdown</vt:lpstr>
      <vt:lpstr>Rewrite Rules: Predicate Pushdown</vt:lpstr>
      <vt:lpstr>Rewrite Rules: Predicate Pushdown</vt:lpstr>
      <vt:lpstr>Rewrite Rules: Predicate Pushdown</vt:lpstr>
      <vt:lpstr>Rewrite Rules: Predicate Pushdown</vt:lpstr>
      <vt:lpstr>Rewrite Rules: Predicate Pushdown</vt:lpstr>
      <vt:lpstr>Rewrite Rules: Predicate Pushdown</vt:lpstr>
      <vt:lpstr>Rewrite Rules: Join Associativity</vt:lpstr>
      <vt:lpstr>Rewrite Rules: Join Associativity</vt:lpstr>
      <vt:lpstr>Rewrite Rules: Join Associativity</vt:lpstr>
      <vt:lpstr>Rewrite Rules: Join Associativity</vt:lpstr>
      <vt:lpstr>Rewrite Rules: Join Associativity</vt:lpstr>
      <vt:lpstr>Rewrite Rules: Join Associativity</vt:lpstr>
      <vt:lpstr>Rewrite Rules: Join Associativity</vt:lpstr>
      <vt:lpstr>Rewrite Rules: Join Associativity</vt:lpstr>
      <vt:lpstr>Practice</vt:lpstr>
      <vt:lpstr>Search Space Challenges</vt:lpstr>
      <vt:lpstr>Left-Deep-, Right-Deep-, Bushy-Plans</vt:lpstr>
      <vt:lpstr>Left-Deep-, Right-Deep-, Bushy-Plans</vt:lpstr>
      <vt:lpstr>Left-Deep-, Right-Deep-, Bushy-Plans</vt:lpstr>
      <vt:lpstr>Left-Deep-, Right-Deep-, Bushy-Plans</vt:lpstr>
      <vt:lpstr>Left-Deep-, Right-Deep-, Bushy-Plans</vt:lpstr>
      <vt:lpstr>Left-Deep-, Right-Deep-, Bushy-Plans</vt:lpstr>
      <vt:lpstr>Left-Deep-, Right-Deep-, Bushy-Plans</vt:lpstr>
      <vt:lpstr>Pipelining v.s. Blocking</vt:lpstr>
      <vt:lpstr>Pipelining v.s. Blocking</vt:lpstr>
      <vt:lpstr>Pipelining v.s. Blocking</vt:lpstr>
      <vt:lpstr>Pipelining v.s. Blocking</vt:lpstr>
      <vt:lpstr>Pipelining v.s. Blocking</vt:lpstr>
      <vt:lpstr>Pipelining v.s. Blocking</vt:lpstr>
      <vt:lpstr>Pipelining v.s. Blocking</vt:lpstr>
      <vt:lpstr>Pipelining v.s. Blocking</vt:lpstr>
      <vt:lpstr>Pipelining v.s. Blocking</vt:lpstr>
      <vt:lpstr>Pipelining v.s. Blocking</vt:lpstr>
      <vt:lpstr>Pipelining v.s. Blocking</vt:lpstr>
      <vt:lpstr>Pipelining v.s. Blocking</vt:lpstr>
      <vt:lpstr>Pipelining v.s. Blocking</vt:lpstr>
      <vt:lpstr>Pipelining v.s. Blocking</vt:lpstr>
      <vt:lpstr>Pipelining v.s. Blocking</vt:lpstr>
      <vt:lpstr>Pipelining v.s. Blocking</vt:lpstr>
      <vt:lpstr>With or Without Cartesian Products</vt:lpstr>
      <vt:lpstr>With or Without Cartesian Products</vt:lpstr>
      <vt:lpstr>With or Without Cartesian Products</vt:lpstr>
      <vt:lpstr>With or Without Cartesian Products</vt:lpstr>
      <vt:lpstr>Discussion</vt:lpstr>
      <vt:lpstr>PowerPoint Presentation</vt:lpstr>
      <vt:lpstr>Access Path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Multiple Indexes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Multi-attribute Index</vt:lpstr>
      <vt:lpstr>Multi-attribute Index</vt:lpstr>
      <vt:lpstr>Multi-attribute Index</vt:lpstr>
      <vt:lpstr>Multi-attribute Index</vt:lpstr>
      <vt:lpstr>Multi-attribute Index</vt:lpstr>
      <vt:lpstr>PowerPoint Presentation</vt:lpstr>
      <vt:lpstr>PowerPoint Presentation</vt:lpstr>
      <vt:lpstr>Multiple Indexes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Access Path Selection</vt:lpstr>
      <vt:lpstr>Multi-attribute Index</vt:lpstr>
      <vt:lpstr>Multi-attribute Index</vt:lpstr>
      <vt:lpstr>Multi-attribute Index</vt:lpstr>
      <vt:lpstr>Multi-attribute Index</vt:lpstr>
      <vt:lpstr>Multi-attribute Index</vt:lpstr>
      <vt:lpstr>Multi-attribute Index</vt:lpstr>
      <vt:lpstr>Multi-attribute Index</vt:lpstr>
      <vt:lpstr>Multi-attribute Index</vt:lpstr>
      <vt:lpstr>Multi-attribute Index</vt:lpstr>
      <vt:lpstr>PowerPoint Presentation</vt:lpstr>
      <vt:lpstr>Overview</vt:lpstr>
      <vt:lpstr>Cardinality Estimation</vt:lpstr>
      <vt:lpstr>Cardinality Estimation</vt:lpstr>
      <vt:lpstr>Cardinality Estimation</vt:lpstr>
      <vt:lpstr>Cardinality Estimation</vt:lpstr>
      <vt:lpstr>Cardinality Estimation</vt:lpstr>
      <vt:lpstr>Selectivity Factor</vt:lpstr>
      <vt:lpstr>Selectivity Factor</vt:lpstr>
      <vt:lpstr>Selectivity Factor</vt:lpstr>
      <vt:lpstr>Selectivity Factor</vt:lpstr>
      <vt:lpstr>Selectivity Factor</vt:lpstr>
      <vt:lpstr>Selectivity Factor</vt:lpstr>
      <vt:lpstr>Selectivity Factor</vt:lpstr>
      <vt:lpstr>Selectivity Factor</vt:lpstr>
      <vt:lpstr>Selectivity Factor</vt:lpstr>
      <vt:lpstr>Selectivity Factor</vt:lpstr>
      <vt:lpstr>Selectivity Factor</vt:lpstr>
      <vt:lpstr>Summary of Assumptions</vt:lpstr>
      <vt:lpstr>Computing the Cost of a Plan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Recap: How a Query Engine Works</vt:lpstr>
      <vt:lpstr>Real Database Engines</vt:lpstr>
      <vt:lpstr>Real Database Engines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Ho</dc:creator>
  <cp:lastModifiedBy>James R. Wilcox</cp:lastModifiedBy>
  <cp:revision>445</cp:revision>
  <cp:lastPrinted>2022-02-14T19:19:13Z</cp:lastPrinted>
  <dcterms:created xsi:type="dcterms:W3CDTF">2018-12-30T01:22:30Z</dcterms:created>
  <dcterms:modified xsi:type="dcterms:W3CDTF">2025-03-14T16:20:41Z</dcterms:modified>
</cp:coreProperties>
</file>