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6"/>
  </p:notesMasterIdLst>
  <p:handoutMasterIdLst>
    <p:handoutMasterId r:id="rId347"/>
  </p:handoutMasterIdLst>
  <p:sldIdLst>
    <p:sldId id="989" r:id="rId2"/>
    <p:sldId id="557" r:id="rId3"/>
    <p:sldId id="674" r:id="rId4"/>
    <p:sldId id="1397" r:id="rId5"/>
    <p:sldId id="1396" r:id="rId6"/>
    <p:sldId id="1395" r:id="rId7"/>
    <p:sldId id="1359" r:id="rId8"/>
    <p:sldId id="1360" r:id="rId9"/>
    <p:sldId id="428" r:id="rId10"/>
    <p:sldId id="431" r:id="rId11"/>
    <p:sldId id="432" r:id="rId12"/>
    <p:sldId id="434" r:id="rId13"/>
    <p:sldId id="433" r:id="rId14"/>
    <p:sldId id="435" r:id="rId15"/>
    <p:sldId id="436" r:id="rId16"/>
    <p:sldId id="437" r:id="rId17"/>
    <p:sldId id="1165" r:id="rId18"/>
    <p:sldId id="954" r:id="rId19"/>
    <p:sldId id="1014" r:id="rId20"/>
    <p:sldId id="1229" r:id="rId21"/>
    <p:sldId id="1383" r:id="rId22"/>
    <p:sldId id="1231" r:id="rId23"/>
    <p:sldId id="1232" r:id="rId24"/>
    <p:sldId id="1386" r:id="rId25"/>
    <p:sldId id="1233" r:id="rId26"/>
    <p:sldId id="1234" r:id="rId27"/>
    <p:sldId id="1235" r:id="rId28"/>
    <p:sldId id="1149" r:id="rId29"/>
    <p:sldId id="1267" r:id="rId30"/>
    <p:sldId id="1241" r:id="rId31"/>
    <p:sldId id="1247" r:id="rId32"/>
    <p:sldId id="1268" r:id="rId33"/>
    <p:sldId id="1269" r:id="rId34"/>
    <p:sldId id="1245" r:id="rId35"/>
    <p:sldId id="1243" r:id="rId36"/>
    <p:sldId id="1242" r:id="rId37"/>
    <p:sldId id="1244" r:id="rId38"/>
    <p:sldId id="1246" r:id="rId39"/>
    <p:sldId id="1248" r:id="rId40"/>
    <p:sldId id="1249" r:id="rId41"/>
    <p:sldId id="1250" r:id="rId42"/>
    <p:sldId id="1251" r:id="rId43"/>
    <p:sldId id="1252" r:id="rId44"/>
    <p:sldId id="1151" r:id="rId45"/>
    <p:sldId id="1390" r:id="rId46"/>
    <p:sldId id="1389" r:id="rId47"/>
    <p:sldId id="1239" r:id="rId48"/>
    <p:sldId id="1253" r:id="rId49"/>
    <p:sldId id="1254" r:id="rId50"/>
    <p:sldId id="1255" r:id="rId51"/>
    <p:sldId id="1256" r:id="rId52"/>
    <p:sldId id="1261" r:id="rId53"/>
    <p:sldId id="1257" r:id="rId54"/>
    <p:sldId id="1258" r:id="rId55"/>
    <p:sldId id="1259" r:id="rId56"/>
    <p:sldId id="1260" r:id="rId57"/>
    <p:sldId id="1262" r:id="rId58"/>
    <p:sldId id="1263" r:id="rId59"/>
    <p:sldId id="1264" r:id="rId60"/>
    <p:sldId id="1184" r:id="rId61"/>
    <p:sldId id="1384" r:id="rId62"/>
    <p:sldId id="1369" r:id="rId63"/>
    <p:sldId id="1236" r:id="rId64"/>
    <p:sldId id="1368" r:id="rId65"/>
    <p:sldId id="1367" r:id="rId66"/>
    <p:sldId id="1366" r:id="rId67"/>
    <p:sldId id="1365" r:id="rId68"/>
    <p:sldId id="1364" r:id="rId69"/>
    <p:sldId id="1363" r:id="rId70"/>
    <p:sldId id="1265" r:id="rId71"/>
    <p:sldId id="1374" r:id="rId72"/>
    <p:sldId id="1373" r:id="rId73"/>
    <p:sldId id="1372" r:id="rId74"/>
    <p:sldId id="1371" r:id="rId75"/>
    <p:sldId id="1370" r:id="rId76"/>
    <p:sldId id="1375" r:id="rId77"/>
    <p:sldId id="1376" r:id="rId78"/>
    <p:sldId id="1387" r:id="rId79"/>
    <p:sldId id="1385" r:id="rId80"/>
    <p:sldId id="1186" r:id="rId81"/>
    <p:sldId id="1240" r:id="rId82"/>
    <p:sldId id="1185" r:id="rId83"/>
    <p:sldId id="1266" r:id="rId84"/>
    <p:sldId id="1381" r:id="rId85"/>
    <p:sldId id="1377" r:id="rId86"/>
    <p:sldId id="1392" r:id="rId87"/>
    <p:sldId id="1393" r:id="rId88"/>
    <p:sldId id="1391" r:id="rId89"/>
    <p:sldId id="1394" r:id="rId90"/>
    <p:sldId id="1414" r:id="rId91"/>
    <p:sldId id="1411" r:id="rId92"/>
    <p:sldId id="1417" r:id="rId93"/>
    <p:sldId id="1416" r:id="rId94"/>
    <p:sldId id="1418" r:id="rId95"/>
    <p:sldId id="1382" r:id="rId96"/>
    <p:sldId id="1270" r:id="rId97"/>
    <p:sldId id="1271" r:id="rId98"/>
    <p:sldId id="1160" r:id="rId99"/>
    <p:sldId id="1398" r:id="rId100"/>
    <p:sldId id="1420" r:id="rId101"/>
    <p:sldId id="1421" r:id="rId102"/>
    <p:sldId id="1091" r:id="rId103"/>
    <p:sldId id="1092" r:id="rId104"/>
    <p:sldId id="1093" r:id="rId105"/>
    <p:sldId id="1094" r:id="rId106"/>
    <p:sldId id="1095" r:id="rId107"/>
    <p:sldId id="1422" r:id="rId108"/>
    <p:sldId id="534" r:id="rId109"/>
    <p:sldId id="1423" r:id="rId110"/>
    <p:sldId id="1098" r:id="rId111"/>
    <p:sldId id="1099" r:id="rId112"/>
    <p:sldId id="1100" r:id="rId113"/>
    <p:sldId id="1125" r:id="rId114"/>
    <p:sldId id="1424" r:id="rId115"/>
    <p:sldId id="1388" r:id="rId116"/>
    <p:sldId id="1425" r:id="rId117"/>
    <p:sldId id="1361" r:id="rId118"/>
    <p:sldId id="1426" r:id="rId119"/>
    <p:sldId id="1408" r:id="rId120"/>
    <p:sldId id="1427" r:id="rId121"/>
    <p:sldId id="1409" r:id="rId122"/>
    <p:sldId id="1410" r:id="rId123"/>
    <p:sldId id="1407" r:id="rId124"/>
    <p:sldId id="1428" r:id="rId125"/>
    <p:sldId id="1429" r:id="rId126"/>
    <p:sldId id="1430" r:id="rId127"/>
    <p:sldId id="1441" r:id="rId128"/>
    <p:sldId id="1443" r:id="rId129"/>
    <p:sldId id="1444" r:id="rId130"/>
    <p:sldId id="1178" r:id="rId131"/>
    <p:sldId id="1445" r:id="rId132"/>
    <p:sldId id="1446" r:id="rId133"/>
    <p:sldId id="1378" r:id="rId134"/>
    <p:sldId id="1379" r:id="rId135"/>
    <p:sldId id="1380" r:id="rId136"/>
    <p:sldId id="1447" r:id="rId137"/>
    <p:sldId id="1448" r:id="rId138"/>
    <p:sldId id="1177" r:id="rId139"/>
    <p:sldId id="1176" r:id="rId140"/>
    <p:sldId id="1449" r:id="rId141"/>
    <p:sldId id="1182" r:id="rId142"/>
    <p:sldId id="928" r:id="rId143"/>
    <p:sldId id="1450" r:id="rId144"/>
    <p:sldId id="1110" r:id="rId145"/>
    <p:sldId id="1109" r:id="rId146"/>
    <p:sldId id="996" r:id="rId147"/>
    <p:sldId id="1451" r:id="rId148"/>
    <p:sldId id="1452" r:id="rId149"/>
    <p:sldId id="1453" r:id="rId150"/>
    <p:sldId id="1187" r:id="rId151"/>
    <p:sldId id="1188" r:id="rId152"/>
    <p:sldId id="1404" r:id="rId153"/>
    <p:sldId id="1403" r:id="rId154"/>
    <p:sldId id="1405" r:id="rId155"/>
    <p:sldId id="1191" r:id="rId156"/>
    <p:sldId id="1454" r:id="rId157"/>
    <p:sldId id="303" r:id="rId158"/>
    <p:sldId id="1103" r:id="rId159"/>
    <p:sldId id="1043" r:id="rId160"/>
    <p:sldId id="1042" r:id="rId161"/>
    <p:sldId id="1104" r:id="rId162"/>
    <p:sldId id="1105" r:id="rId163"/>
    <p:sldId id="1106" r:id="rId164"/>
    <p:sldId id="304" r:id="rId165"/>
    <p:sldId id="305" r:id="rId166"/>
    <p:sldId id="306" r:id="rId167"/>
    <p:sldId id="307" r:id="rId168"/>
    <p:sldId id="308" r:id="rId169"/>
    <p:sldId id="309" r:id="rId170"/>
    <p:sldId id="1455" r:id="rId171"/>
    <p:sldId id="1456" r:id="rId172"/>
    <p:sldId id="1457" r:id="rId173"/>
    <p:sldId id="310" r:id="rId174"/>
    <p:sldId id="311" r:id="rId175"/>
    <p:sldId id="312" r:id="rId176"/>
    <p:sldId id="313" r:id="rId177"/>
    <p:sldId id="997" r:id="rId178"/>
    <p:sldId id="1211" r:id="rId179"/>
    <p:sldId id="1116" r:id="rId180"/>
    <p:sldId id="315" r:id="rId181"/>
    <p:sldId id="998" r:id="rId182"/>
    <p:sldId id="1419" r:id="rId183"/>
    <p:sldId id="1458" r:id="rId184"/>
    <p:sldId id="1206" r:id="rId185"/>
    <p:sldId id="1203" r:id="rId186"/>
    <p:sldId id="1205" r:id="rId187"/>
    <p:sldId id="1204" r:id="rId188"/>
    <p:sldId id="1459" r:id="rId189"/>
    <p:sldId id="1202" r:id="rId190"/>
    <p:sldId id="1201" r:id="rId191"/>
    <p:sldId id="1200" r:id="rId192"/>
    <p:sldId id="1460" r:id="rId193"/>
    <p:sldId id="1461" r:id="rId194"/>
    <p:sldId id="1462" r:id="rId195"/>
    <p:sldId id="1463" r:id="rId196"/>
    <p:sldId id="777" r:id="rId197"/>
    <p:sldId id="778" r:id="rId198"/>
    <p:sldId id="779" r:id="rId199"/>
    <p:sldId id="780" r:id="rId200"/>
    <p:sldId id="776" r:id="rId201"/>
    <p:sldId id="1464" r:id="rId202"/>
    <p:sldId id="1465" r:id="rId203"/>
    <p:sldId id="1413" r:id="rId204"/>
    <p:sldId id="1406" r:id="rId205"/>
    <p:sldId id="1412" r:id="rId206"/>
    <p:sldId id="1466" r:id="rId207"/>
    <p:sldId id="1467" r:id="rId208"/>
    <p:sldId id="1468" r:id="rId209"/>
    <p:sldId id="1469" r:id="rId210"/>
    <p:sldId id="1470" r:id="rId211"/>
    <p:sldId id="927" r:id="rId212"/>
    <p:sldId id="1471" r:id="rId213"/>
    <p:sldId id="1473" r:id="rId214"/>
    <p:sldId id="1474" r:id="rId215"/>
    <p:sldId id="1435" r:id="rId216"/>
    <p:sldId id="1207" r:id="rId217"/>
    <p:sldId id="1475" r:id="rId218"/>
    <p:sldId id="1194" r:id="rId219"/>
    <p:sldId id="1439" r:id="rId220"/>
    <p:sldId id="1438" r:id="rId221"/>
    <p:sldId id="1437" r:id="rId222"/>
    <p:sldId id="1436" r:id="rId223"/>
    <p:sldId id="1434" r:id="rId224"/>
    <p:sldId id="1442" r:id="rId225"/>
    <p:sldId id="1476" r:id="rId226"/>
    <p:sldId id="1440" r:id="rId227"/>
    <p:sldId id="1477" r:id="rId228"/>
    <p:sldId id="1478" r:id="rId229"/>
    <p:sldId id="1479" r:id="rId230"/>
    <p:sldId id="1480" r:id="rId231"/>
    <p:sldId id="1481" r:id="rId232"/>
    <p:sldId id="1433" r:id="rId233"/>
    <p:sldId id="1482" r:id="rId234"/>
    <p:sldId id="1483" r:id="rId235"/>
    <p:sldId id="1484" r:id="rId236"/>
    <p:sldId id="316" r:id="rId237"/>
    <p:sldId id="1485" r:id="rId238"/>
    <p:sldId id="1133" r:id="rId239"/>
    <p:sldId id="1275" r:id="rId240"/>
    <p:sldId id="1274" r:id="rId241"/>
    <p:sldId id="1273" r:id="rId242"/>
    <p:sldId id="1208" r:id="rId243"/>
    <p:sldId id="1277" r:id="rId244"/>
    <p:sldId id="1278" r:id="rId245"/>
    <p:sldId id="1276" r:id="rId246"/>
    <p:sldId id="1210" r:id="rId247"/>
    <p:sldId id="1209" r:id="rId248"/>
    <p:sldId id="1486" r:id="rId249"/>
    <p:sldId id="1487" r:id="rId250"/>
    <p:sldId id="1488" r:id="rId251"/>
    <p:sldId id="1213" r:id="rId252"/>
    <p:sldId id="1214" r:id="rId253"/>
    <p:sldId id="1215" r:id="rId254"/>
    <p:sldId id="1216" r:id="rId255"/>
    <p:sldId id="1217" r:id="rId256"/>
    <p:sldId id="1218" r:id="rId257"/>
    <p:sldId id="1219" r:id="rId258"/>
    <p:sldId id="1230" r:id="rId259"/>
    <p:sldId id="1220" r:id="rId260"/>
    <p:sldId id="1221" r:id="rId261"/>
    <p:sldId id="1489" r:id="rId262"/>
    <p:sldId id="1222" r:id="rId263"/>
    <p:sldId id="1223" r:id="rId264"/>
    <p:sldId id="1224" r:id="rId265"/>
    <p:sldId id="1225" r:id="rId266"/>
    <p:sldId id="1226" r:id="rId267"/>
    <p:sldId id="1279" r:id="rId268"/>
    <p:sldId id="1227" r:id="rId269"/>
    <p:sldId id="1228" r:id="rId270"/>
    <p:sldId id="1490" r:id="rId271"/>
    <p:sldId id="1280" r:id="rId272"/>
    <p:sldId id="1491" r:id="rId273"/>
    <p:sldId id="1492" r:id="rId274"/>
    <p:sldId id="1183" r:id="rId275"/>
    <p:sldId id="1292" r:id="rId276"/>
    <p:sldId id="1291" r:id="rId277"/>
    <p:sldId id="1134" r:id="rId278"/>
    <p:sldId id="429" r:id="rId279"/>
    <p:sldId id="1053" r:id="rId280"/>
    <p:sldId id="1052" r:id="rId281"/>
    <p:sldId id="1051" r:id="rId282"/>
    <p:sldId id="1050" r:id="rId283"/>
    <p:sldId id="1049" r:id="rId284"/>
    <p:sldId id="1048" r:id="rId285"/>
    <p:sldId id="1047" r:id="rId286"/>
    <p:sldId id="1046" r:id="rId287"/>
    <p:sldId id="1045" r:id="rId288"/>
    <p:sldId id="1135" r:id="rId289"/>
    <p:sldId id="1145" r:id="rId290"/>
    <p:sldId id="1493" r:id="rId291"/>
    <p:sldId id="1494" r:id="rId292"/>
    <p:sldId id="1495" r:id="rId293"/>
    <p:sldId id="1496" r:id="rId294"/>
    <p:sldId id="1144" r:id="rId295"/>
    <p:sldId id="1142" r:id="rId296"/>
    <p:sldId id="1497" r:id="rId297"/>
    <p:sldId id="1140" r:id="rId298"/>
    <p:sldId id="1139" r:id="rId299"/>
    <p:sldId id="1498" r:id="rId300"/>
    <p:sldId id="1499" r:id="rId301"/>
    <p:sldId id="1500" r:id="rId302"/>
    <p:sldId id="1501" r:id="rId303"/>
    <p:sldId id="438" r:id="rId304"/>
    <p:sldId id="1502" r:id="rId305"/>
    <p:sldId id="1503" r:id="rId306"/>
    <p:sldId id="1504" r:id="rId307"/>
    <p:sldId id="1181" r:id="rId308"/>
    <p:sldId id="1505" r:id="rId309"/>
    <p:sldId id="1238" r:id="rId310"/>
    <p:sldId id="1237" r:id="rId311"/>
    <p:sldId id="1506" r:id="rId312"/>
    <p:sldId id="1507" r:id="rId313"/>
    <p:sldId id="443" r:id="rId314"/>
    <p:sldId id="1508" r:id="rId315"/>
    <p:sldId id="1509" r:id="rId316"/>
    <p:sldId id="1510" r:id="rId317"/>
    <p:sldId id="1511" r:id="rId318"/>
    <p:sldId id="1512" r:id="rId319"/>
    <p:sldId id="1513" r:id="rId320"/>
    <p:sldId id="1514" r:id="rId321"/>
    <p:sldId id="1515" r:id="rId322"/>
    <p:sldId id="1516" r:id="rId323"/>
    <p:sldId id="1517" r:id="rId324"/>
    <p:sldId id="1431" r:id="rId325"/>
    <p:sldId id="1432" r:id="rId326"/>
    <p:sldId id="1518" r:id="rId327"/>
    <p:sldId id="1519" r:id="rId328"/>
    <p:sldId id="1284" r:id="rId329"/>
    <p:sldId id="1520" r:id="rId330"/>
    <p:sldId id="1521" r:id="rId331"/>
    <p:sldId id="1522" r:id="rId332"/>
    <p:sldId id="1523" r:id="rId333"/>
    <p:sldId id="444" r:id="rId334"/>
    <p:sldId id="1524" r:id="rId335"/>
    <p:sldId id="1525" r:id="rId336"/>
    <p:sldId id="1285" r:id="rId337"/>
    <p:sldId id="1287" r:id="rId338"/>
    <p:sldId id="1286" r:id="rId339"/>
    <p:sldId id="1526" r:id="rId340"/>
    <p:sldId id="1527" r:id="rId341"/>
    <p:sldId id="1290" r:id="rId342"/>
    <p:sldId id="1289" r:id="rId343"/>
    <p:sldId id="1288" r:id="rId344"/>
    <p:sldId id="1272" r:id="rId34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8" autoAdjust="0"/>
    <p:restoredTop sz="97358" autoAdjust="0"/>
  </p:normalViewPr>
  <p:slideViewPr>
    <p:cSldViewPr snapToGrid="0">
      <p:cViewPr varScale="1">
        <p:scale>
          <a:sx n="136" d="100"/>
          <a:sy n="136" d="100"/>
        </p:scale>
        <p:origin x="152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notesMaster" Target="notesMasters/notesMaster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presProps" Target="presProps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viewProps" Target="viewProps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theme" Target="theme/theme1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tableStyles" Target="tableStyles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0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23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8569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65BFD-3647-AD4D-926C-122EEE262D77}" type="slidenum">
              <a:rPr lang="en-US"/>
              <a:pPr/>
              <a:t>241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562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278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998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279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6768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280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516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281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0734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282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0108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283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664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284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433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285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2078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286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1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25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40593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287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0020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A595-E616-4242-8C51-9293D99B44E8}" type="slidenum">
              <a:rPr lang="en-US"/>
              <a:pPr/>
              <a:t>288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9796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289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1551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290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898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291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0396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292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2231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293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733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294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8958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295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2830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296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04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26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093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297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62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298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583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299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241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300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775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301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1865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D92F-6A76-5E4C-AF82-0F0DCF043484}" type="slidenum">
              <a:rPr lang="en-US"/>
              <a:pPr/>
              <a:t>302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14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8" tIns="46034" rIns="92068" bIns="4603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3807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9EBE0-E846-7A4B-A445-FAEAAF0E9555}" type="slidenum">
              <a:rPr lang="en-US"/>
              <a:pPr/>
              <a:t>303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won’t discuss hybrid  hash join, see slides</a:t>
            </a:r>
          </a:p>
        </p:txBody>
      </p:sp>
    </p:spTree>
    <p:extLst>
      <p:ext uri="{BB962C8B-B14F-4D97-AF65-F5344CB8AC3E}">
        <p14:creationId xmlns:p14="http://schemas.microsoft.com/office/powerpoint/2010/main" val="380320538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53D31-A8D8-3A42-8247-848605F14CE1}" type="slidenum">
              <a:rPr lang="en-US"/>
              <a:pPr/>
              <a:t>312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0" tIns="44970" rIns="89940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0338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53D31-A8D8-3A42-8247-848605F14CE1}" type="slidenum">
              <a:rPr lang="en-US"/>
              <a:pPr/>
              <a:t>313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0" tIns="44970" rIns="89940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6870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53D31-A8D8-3A42-8247-848605F14CE1}" type="slidenum">
              <a:rPr lang="en-US"/>
              <a:pPr/>
              <a:t>314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0" tIns="44970" rIns="89940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0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27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62804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53D31-A8D8-3A42-8247-848605F14CE1}" type="slidenum">
              <a:rPr lang="en-US"/>
              <a:pPr/>
              <a:t>315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0" tIns="44970" rIns="89940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2528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53D31-A8D8-3A42-8247-848605F14CE1}" type="slidenum">
              <a:rPr lang="en-US"/>
              <a:pPr/>
              <a:t>316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0" tIns="44970" rIns="89940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2319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53D31-A8D8-3A42-8247-848605F14CE1}" type="slidenum">
              <a:rPr lang="en-US"/>
              <a:pPr/>
              <a:t>317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0" tIns="44970" rIns="89940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011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53D31-A8D8-3A42-8247-848605F14CE1}" type="slidenum">
              <a:rPr lang="en-US"/>
              <a:pPr/>
              <a:t>318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0" tIns="44970" rIns="89940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118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53D31-A8D8-3A42-8247-848605F14CE1}" type="slidenum">
              <a:rPr lang="en-US"/>
              <a:pPr/>
              <a:t>319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0" tIns="44970" rIns="89940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895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320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2854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321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501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322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734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DF08-47C1-5B4C-6755-0EBA5913B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C224278B-D0C1-8FBF-9786-DFFD03AFD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323</a:t>
            </a:fld>
            <a:endParaRPr lang="en-US"/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779456E0-F510-E358-F4F2-8D6C0039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08766795-0A09-B72D-6C14-F12247ECF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>
            <a:extLst>
              <a:ext uri="{FF2B5EF4-FFF2-40B4-BE49-F238E27FC236}">
                <a16:creationId xmlns:a16="http://schemas.microsoft.com/office/drawing/2014/main" id="{12E031D8-6C91-D6D7-F36D-C22B67516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>
            <a:extLst>
              <a:ext uri="{FF2B5EF4-FFF2-40B4-BE49-F238E27FC236}">
                <a16:creationId xmlns:a16="http://schemas.microsoft.com/office/drawing/2014/main" id="{9B934C30-5963-3139-76EC-6F9A64198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>
            <a:extLst>
              <a:ext uri="{FF2B5EF4-FFF2-40B4-BE49-F238E27FC236}">
                <a16:creationId xmlns:a16="http://schemas.microsoft.com/office/drawing/2014/main" id="{6A44F64A-706D-0BF5-CEFC-33C2AA3B3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>
            <a:extLst>
              <a:ext uri="{FF2B5EF4-FFF2-40B4-BE49-F238E27FC236}">
                <a16:creationId xmlns:a16="http://schemas.microsoft.com/office/drawing/2014/main" id="{724BDC02-2DDB-A2A7-A4AE-5E0AB7A63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766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E9057-A8E2-A066-956C-D8C61FC58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C0B26084-8623-7076-DD41-FE65C6019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324</a:t>
            </a:fld>
            <a:endParaRPr lang="en-US"/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133D1698-8F69-BD61-2E3B-FFBC7B63F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D5B43464-E6BA-74C5-0618-572B182B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>
            <a:extLst>
              <a:ext uri="{FF2B5EF4-FFF2-40B4-BE49-F238E27FC236}">
                <a16:creationId xmlns:a16="http://schemas.microsoft.com/office/drawing/2014/main" id="{2A59D251-F340-1944-B413-008830B25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>
            <a:extLst>
              <a:ext uri="{FF2B5EF4-FFF2-40B4-BE49-F238E27FC236}">
                <a16:creationId xmlns:a16="http://schemas.microsoft.com/office/drawing/2014/main" id="{753DC6BA-DDB1-84FF-C1DC-45129BC5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>
            <a:extLst>
              <a:ext uri="{FF2B5EF4-FFF2-40B4-BE49-F238E27FC236}">
                <a16:creationId xmlns:a16="http://schemas.microsoft.com/office/drawing/2014/main" id="{00A408C0-E8D9-9166-A233-E0C322FC3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>
            <a:extLst>
              <a:ext uri="{FF2B5EF4-FFF2-40B4-BE49-F238E27FC236}">
                <a16:creationId xmlns:a16="http://schemas.microsoft.com/office/drawing/2014/main" id="{111F6424-4478-AC10-97AE-730B18D6D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1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62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14583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67589-E650-60E0-8C2F-B17D6E65E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B73DE72-CE0F-7FD5-859A-16F63CD11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325</a:t>
            </a:fld>
            <a:endParaRPr lang="en-US"/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85331D36-E623-E208-A915-D3FD662C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9B267C2F-F541-F86B-6E74-F251DA89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>
            <a:extLst>
              <a:ext uri="{FF2B5EF4-FFF2-40B4-BE49-F238E27FC236}">
                <a16:creationId xmlns:a16="http://schemas.microsoft.com/office/drawing/2014/main" id="{C8580DC6-D8DF-4D79-AEBD-52C653F0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>
            <a:extLst>
              <a:ext uri="{FF2B5EF4-FFF2-40B4-BE49-F238E27FC236}">
                <a16:creationId xmlns:a16="http://schemas.microsoft.com/office/drawing/2014/main" id="{3249BAEB-0D8C-B73E-0A54-1BA852E5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>
            <a:extLst>
              <a:ext uri="{FF2B5EF4-FFF2-40B4-BE49-F238E27FC236}">
                <a16:creationId xmlns:a16="http://schemas.microsoft.com/office/drawing/2014/main" id="{624AC096-631C-5E0A-0027-513FBE4C6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>
            <a:extLst>
              <a:ext uri="{FF2B5EF4-FFF2-40B4-BE49-F238E27FC236}">
                <a16:creationId xmlns:a16="http://schemas.microsoft.com/office/drawing/2014/main" id="{AB66EC6F-5334-BE70-38BF-A4A09B721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2225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326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9430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327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8380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328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510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329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379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330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78963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331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4321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332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1442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333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1790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334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47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63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24832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469E-5C40-CD4E-8C55-04B126BF7247}" type="slidenum">
              <a:rPr lang="en-US"/>
              <a:pPr/>
              <a:t>335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39" tIns="0" rIns="19039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 dirty="0">
                <a:latin typeface="Arial"/>
              </a:rPr>
              <a:t>7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0" tIns="46011" rIns="92020" bIns="460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38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64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660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65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660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66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433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67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56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BD530-43E8-4B4E-B97D-CE6AEB198AB0}" type="slidenum">
              <a:rPr lang="en-US"/>
              <a:pPr/>
              <a:t>2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 with sorting: we have decided</a:t>
            </a:r>
            <a:r>
              <a:rPr lang="en-US" baseline="0" dirty="0"/>
              <a:t> the ordering of operations, and now we need to choose their implementation. For instance, </a:t>
            </a:r>
            <a:r>
              <a:rPr lang="en-US" dirty="0"/>
              <a:t>there are many ways to implement sort.</a:t>
            </a:r>
          </a:p>
        </p:txBody>
      </p:sp>
    </p:spTree>
    <p:extLst>
      <p:ext uri="{BB962C8B-B14F-4D97-AF65-F5344CB8AC3E}">
        <p14:creationId xmlns:p14="http://schemas.microsoft.com/office/powerpoint/2010/main" val="1024293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68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091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69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139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70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9870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71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265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72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114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73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319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74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300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75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86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76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112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77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24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3BB2B-BFE0-4F0B-9512-6CA506A6CAE7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9133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83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637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84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254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85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323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86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4350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87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935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88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4688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89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561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90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158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07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0E9B7-E3A7-4B4C-BB52-AAB78E5CB01F}" type="slidenum">
              <a:rPr lang="en-US"/>
              <a:pPr/>
              <a:t>107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1117B-1B0E-3ECC-D3FE-801A93627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354C815-69A1-581D-1456-F3B6CE1BA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3BB2B-BFE0-4F0B-9512-6CA506A6CAE7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C25CBF15-BBC2-970D-E93E-6337EF18B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6C65419-660E-39C6-CB71-9F9C76731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2588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25553-56E3-824C-B50D-7FE7FE129769}" type="slidenum">
              <a:rPr lang="en-US"/>
              <a:pPr/>
              <a:t>108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34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0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3D3C8-6639-514C-8330-EE6654AB9CA7}" type="slidenum">
              <a:rPr lang="en-US"/>
              <a:pPr/>
              <a:t>141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14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3D3C8-6639-514C-8330-EE6654AB9CA7}" type="slidenum">
              <a:rPr lang="en-US"/>
              <a:pPr/>
              <a:t>142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900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82BD4-2E21-4E4F-8C57-301A93C32F52}" type="slidenum">
              <a:rPr lang="en-US"/>
              <a:pPr/>
              <a:t>143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99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82BD4-2E21-4E4F-8C57-301A93C32F52}" type="slidenum">
              <a:rPr lang="en-US"/>
              <a:pPr/>
              <a:t>144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209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82BD4-2E21-4E4F-8C57-301A93C32F52}" type="slidenum">
              <a:rPr lang="en-US"/>
              <a:pPr/>
              <a:t>145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016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262F-6793-314C-B838-3962BDA7F525}" type="slidenum">
              <a:rPr lang="en-US"/>
              <a:pPr/>
              <a:t>146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929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262F-6793-314C-B838-3962BDA7F525}" type="slidenum">
              <a:rPr lang="en-US"/>
              <a:pPr/>
              <a:t>147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1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FD91B-B2B8-82C6-69C0-DCB8F4833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75E58D39-F96B-B892-8A3F-D206090E27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3BB2B-BFE0-4F0B-9512-6CA506A6CAE7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C45E02AB-7C74-758C-D892-83571FD4A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CB2F5F04-8E35-614E-F770-CB6541C26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9344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262F-6793-314C-B838-3962BDA7F525}" type="slidenum">
              <a:rPr lang="en-US"/>
              <a:pPr/>
              <a:t>148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46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262F-6793-314C-B838-3962BDA7F525}" type="slidenum">
              <a:rPr lang="en-US"/>
              <a:pPr/>
              <a:t>149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41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262F-6793-314C-B838-3962BDA7F525}" type="slidenum">
              <a:rPr lang="en-US"/>
              <a:pPr/>
              <a:t>150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25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262F-6793-314C-B838-3962BDA7F525}" type="slidenum">
              <a:rPr lang="en-US"/>
              <a:pPr/>
              <a:t>151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175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262F-6793-314C-B838-3962BDA7F525}" type="slidenum">
              <a:rPr lang="en-US"/>
              <a:pPr/>
              <a:t>152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2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262F-6793-314C-B838-3962BDA7F525}" type="slidenum">
              <a:rPr lang="en-US"/>
              <a:pPr/>
              <a:t>153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964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262F-6793-314C-B838-3962BDA7F525}" type="slidenum">
              <a:rPr lang="en-US"/>
              <a:pPr/>
              <a:t>154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11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C62C2-4E58-804A-8627-223DF0050E21}" type="slidenum">
              <a:rPr lang="en-US"/>
              <a:pPr/>
              <a:t>157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46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C62C2-4E58-804A-8627-223DF0050E21}" type="slidenum">
              <a:rPr lang="en-US"/>
              <a:pPr/>
              <a:t>158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69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C62C2-4E58-804A-8627-223DF0050E21}" type="slidenum">
              <a:rPr lang="en-US"/>
              <a:pPr/>
              <a:t>159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C220D-D1FA-E5DD-7458-C29AC851E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BE010426-3574-25A7-52FA-DBF21CCDB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3BB2B-BFE0-4F0B-9512-6CA506A6CAE7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BD00582E-9807-79E2-DC69-6CF22FC1B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40896B4-6CE5-6226-100D-21C38D03C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4937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C62C2-4E58-804A-8627-223DF0050E21}" type="slidenum">
              <a:rPr lang="en-US"/>
              <a:pPr/>
              <a:t>160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43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C62C2-4E58-804A-8627-223DF0050E21}" type="slidenum">
              <a:rPr lang="en-US"/>
              <a:pPr/>
              <a:t>161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815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C62C2-4E58-804A-8627-223DF0050E21}" type="slidenum">
              <a:rPr lang="en-US"/>
              <a:pPr/>
              <a:t>162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74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C62C2-4E58-804A-8627-223DF0050E21}" type="slidenum">
              <a:rPr lang="en-US"/>
              <a:pPr/>
              <a:t>163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97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E23AF-E486-1946-A85F-FC1AF21145FC}" type="slidenum">
              <a:rPr lang="en-US"/>
              <a:pPr/>
              <a:t>164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13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F8D59-8BE1-F044-9D71-4A0342A07600}" type="slidenum">
              <a:rPr lang="en-US"/>
              <a:pPr/>
              <a:t>165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73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75658-9DD4-0543-924E-B2D70DC41BEB}" type="slidenum">
              <a:rPr lang="en-US"/>
              <a:pPr/>
              <a:t>166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335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2970A-79C0-564C-8AF6-81206FD4373C}" type="slidenum">
              <a:rPr lang="en-US"/>
              <a:pPr/>
              <a:t>167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95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C1C15-A61C-104C-81A5-4E6C45B9C7EB}" type="slidenum">
              <a:rPr lang="en-US"/>
              <a:pPr/>
              <a:t>168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534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B7E92-D568-784F-9564-5A909D6A54A8}" type="slidenum">
              <a:rPr lang="en-US"/>
              <a:pPr/>
              <a:t>169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7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20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43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5E34C-B375-3A4C-9104-95951FDF1E48}" type="slidenum">
              <a:rPr lang="en-US"/>
              <a:pPr/>
              <a:t>173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39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569C5-9DD0-2747-BA81-3D8BD807D892}" type="slidenum">
              <a:rPr lang="en-US"/>
              <a:pPr/>
              <a:t>174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56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F30B8-FC31-7042-89BA-1A28B17717E0}" type="slidenum">
              <a:rPr lang="en-US"/>
              <a:pPr/>
              <a:t>175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354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08650-DD1F-FE40-8F2C-28C0D80354A4}" type="slidenum">
              <a:rPr lang="en-US"/>
              <a:pPr/>
              <a:t>176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6155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2992F-754E-6E4A-AC16-465CBBA0DF8F}" type="slidenum">
              <a:rPr lang="en-US"/>
              <a:pPr/>
              <a:t>177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76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2992F-754E-6E4A-AC16-465CBBA0DF8F}" type="slidenum">
              <a:rPr lang="en-US"/>
              <a:pPr/>
              <a:t>178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06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2992F-754E-6E4A-AC16-465CBBA0DF8F}" type="slidenum">
              <a:rPr lang="en-US"/>
              <a:pPr/>
              <a:t>179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4670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F86DF-4CFD-5C44-A9A3-17A4269311A4}" type="slidenum">
              <a:rPr lang="en-US"/>
              <a:pPr/>
              <a:t>180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12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B9476-C5AB-A34F-A9D4-632A1B91B53D}" type="slidenum">
              <a:rPr lang="en-US"/>
              <a:pPr/>
              <a:t>181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2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16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21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8117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749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845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86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are not looking up the rest of the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6397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364D2-602D-B2E2-0FC3-4BFACDDE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D75CB-275F-7E4F-76D1-F329C63A0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59ACBC-F5C1-1739-6BF7-8BA2FE698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B4F6C-A795-0EEC-E0AF-15DEAD84D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7109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036B6-CB60-0569-F3FB-D6EABE963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E8F2A7-CDA1-1396-7782-3B13C61E6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B09BC-A400-68D1-141C-543EC071A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A8412-DDE5-7C23-05F7-6DDF86ABB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2282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8D8E1-AD36-4327-8915-DD50C5144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162FE-22DA-B412-DC54-2334BBF37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F5E2D-2137-353B-1649-335C74554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599A0-0E54-9218-1B80-75BCA2BEA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4998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F7575-C491-A9A6-50A9-0948C5DE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D768D-9473-816E-4FD1-C4CC1C309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B2980-73D3-4495-4E5B-B807C731B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361B4-616A-D419-1B0F-0CF25BC06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975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BAC86-A1A4-7285-E6C4-02E29AF49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53A90-310A-93C7-EB9D-127F2974C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DA7BB1-B453-1694-4F5B-FF12A90EE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33A09-6A77-190C-12CC-9AC596D4A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4601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FFE9D-9EEA-3E44-7CF0-9623820A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25E077-A92E-C723-5BDF-A246C8813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43854-A164-7E77-88AB-9A0D2C504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395F7-577E-41DF-FB9A-93DAFADDC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8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22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14556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870F5-AEE6-1C83-306F-1BAA9E5F4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BC02ED-012E-FB5D-8DAA-C2D20355E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F4A96-0FFC-6386-FAAD-B7A35D53F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CEF40-2609-24CC-AEF7-D9BA19C82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8551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28369-9499-AD01-A65A-3526205F3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FAE8F-BCD6-189E-17C3-628D5C558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5BB6FC-497A-249D-5792-EAAD380F4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4702A-BF67-D56B-06FD-BBF516784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208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79E8B-224B-8F2E-EE80-C336DE1AE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9FCC3-0AFF-59DB-7341-9E3BA6E0C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AE5ED-D138-AA79-8D5B-07002FDE8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2B4C9-6D07-F4DE-4994-7963F841B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0549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B45AB-02D6-8C40-A190-2EDC30A364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0288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072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EC12-A25D-4B33-9BA3-EB0DD2C9290E}" type="slidenum">
              <a:rPr lang="en-US">
                <a:latin typeface="Arial"/>
              </a:rPr>
              <a:pPr/>
              <a:t>233</a:t>
            </a:fld>
            <a:endParaRPr lang="en-US" dirty="0">
              <a:latin typeface="Arial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40593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70753-DE24-784F-BCA0-64FB6B1669DB}" type="slidenum">
              <a:rPr lang="en-US"/>
              <a:pPr/>
              <a:t>236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582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65BFD-3647-AD4D-926C-122EEE262D77}" type="slidenum">
              <a:rPr lang="en-US"/>
              <a:pPr/>
              <a:t>238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995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65BFD-3647-AD4D-926C-122EEE262D77}" type="slidenum">
              <a:rPr lang="en-US"/>
              <a:pPr/>
              <a:t>239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6230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65BFD-3647-AD4D-926C-122EEE262D77}" type="slidenum">
              <a:rPr lang="en-US"/>
              <a:pPr/>
              <a:t>240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9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6-ECE3-7D4F-8FE1-B386F3E5A092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B5BB-8601-DB4F-AA96-A6D70FE33081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DBB9-FA79-4C9E-8D71-A08DAE8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CBDF-AB71-114E-A082-98EFB5DC3258}" type="datetime4">
              <a:rPr lang="en-US" smtClean="0"/>
              <a:t>March 5,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DEFB-712F-4EFD-8BAE-93BC324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B2A5-BF95-4C7A-8F8D-F0A8AF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A67A6281-F413-49A2-BD12-46320551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293" y="-68836"/>
            <a:ext cx="818707" cy="81870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69A85C-AA04-412C-A9E8-00A2BC904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4" y="1020819"/>
            <a:ext cx="8527311" cy="8191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Context and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0D76A-7431-4A51-ABBB-089C4A9A2E87}"/>
              </a:ext>
            </a:extLst>
          </p:cNvPr>
          <p:cNvSpPr txBox="1"/>
          <p:nvPr userDrawn="1"/>
        </p:nvSpPr>
        <p:spPr>
          <a:xfrm>
            <a:off x="0" y="39466"/>
            <a:ext cx="36140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Think About This</a:t>
            </a:r>
          </a:p>
        </p:txBody>
      </p:sp>
    </p:spTree>
    <p:extLst>
      <p:ext uri="{BB962C8B-B14F-4D97-AF65-F5344CB8AC3E}">
        <p14:creationId xmlns:p14="http://schemas.microsoft.com/office/powerpoint/2010/main" val="187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AD0-CEC0-FF4A-86DE-19D653B2B8B4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00A3F-A25D-4415-A62E-794BE543F58D}"/>
              </a:ext>
            </a:extLst>
          </p:cNvPr>
          <p:cNvSpPr txBox="1"/>
          <p:nvPr userDrawn="1"/>
        </p:nvSpPr>
        <p:spPr>
          <a:xfrm>
            <a:off x="0" y="39466"/>
            <a:ext cx="401752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On A Practical Note</a:t>
            </a:r>
          </a:p>
        </p:txBody>
      </p:sp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59BA3158-53EA-4D4E-8C0E-D4E10E2EA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7814" y="3678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82F3-7449-CC4A-B26B-CEA4EA1D19F9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A134-EF51-B442-9433-D2E7EAF17186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" y="776176"/>
            <a:ext cx="4120116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960" y="776176"/>
            <a:ext cx="412011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2F40-E593-6047-8F52-6C5B92AA0D62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573DF-4902-4313-8F55-97F06B03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B5560-FB33-4157-809F-3DACDFD3F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25" y="1552353"/>
            <a:ext cx="4120117" cy="46889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7EF24-5463-42AE-9CB6-1DD7E4E160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8960" y="1552353"/>
            <a:ext cx="4120117" cy="4688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CAC6-A7CD-A547-B349-44B832FCCCE7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5CB760-4791-471E-803B-668E7A01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59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452132-DFEF-DE45-8F26-CD057DAFD073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Disk Storage and Indexes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D79F4-27E6-D24B-A46B-F459E72AE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3D15799-09B5-D540-8DF9-E4E8487174E7}" type="datetime4">
              <a:rPr lang="en-US" smtClean="0"/>
              <a:t>March 5,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Query Execution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62" r:id="rId5"/>
    <p:sldLayoutId id="2147483664" r:id="rId6"/>
    <p:sldLayoutId id="2147483665" r:id="rId7"/>
    <p:sldLayoutId id="2147483669" r:id="rId8"/>
    <p:sldLayoutId id="2147483672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15445.courses.cs.cmu.edu/fall2023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15445.courses.cs.cmu.edu/fall2023/" TargetMode="External"/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15445.courses.cs.cmu.edu/fall2023/" TargetMode="External"/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15445.courses.cs.cmu.edu/fall2023/" TargetMode="External"/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.png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5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5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5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5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5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5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5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5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5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5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5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5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5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5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5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5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5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5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5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5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5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5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5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5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5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5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5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5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5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5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15445.courses.cs.cmu.edu/fall2023/slides/07-hashtables.pdf" TargetMode="Externa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/>
              <a:t>Query Execution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Introduction to Data Management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2DAAE6F-5F8E-47E0-3AF4-E50970F4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FCD8-CC96-0543-A346-3BE80F5CE1F9}" type="datetime4">
              <a:rPr lang="en-US" smtClean="0"/>
              <a:t>March 5,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2C5E6AB-B046-6D9C-289F-FCF21172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A077FC5-BB9F-EEA6-E644-AFF10E07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23A-6BA4-46B8-9697-026EDE2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Enumeration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AE9E9-BB3A-499C-9E8F-5CB4B8902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SQL </a:t>
            </a:r>
            <a:r>
              <a:rPr lang="en-US" dirty="0">
                <a:sym typeface="Wingdings" panose="05000000000000000000" pitchFamily="2" charset="2"/>
              </a:rPr>
              <a:t> RA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RA  RA	 RA  …		plan enumeration</a:t>
            </a:r>
          </a:p>
          <a:p>
            <a:endParaRPr lang="en-US" dirty="0"/>
          </a:p>
          <a:p>
            <a:r>
              <a:rPr lang="en-US" dirty="0"/>
              <a:t>RA </a:t>
            </a:r>
            <a:r>
              <a:rPr lang="en-US" dirty="0">
                <a:sym typeface="Wingdings" panose="05000000000000000000" pitchFamily="2" charset="2"/>
              </a:rPr>
              <a:t> Physical Plan …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 Least cost physical plan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Execute least cost plan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F276C-74DA-1C83-B483-7AC136E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E18D-D8D0-D94A-B009-F1DBA015CEF7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75ED8D-907F-3D3E-3AEB-C9645FDF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44E24-6AAC-C92B-65DE-0F713D13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02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78BAF-4D51-E544-9743-0C114EFF5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A8163B-E7C3-22E7-A825-6827917A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ADB6-6399-454E-AFD1-1F8D91A4A81B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CFE7B-653B-4CEC-D6E4-099CB347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66512-4DAB-039F-EC5E-19999CC7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0A615-B20E-A80B-282B-09C5BAC5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19CA0-6E43-6C29-37B4-65CF86E1CE81}"/>
              </a:ext>
            </a:extLst>
          </p:cNvPr>
          <p:cNvSpPr txBox="1"/>
          <p:nvPr/>
        </p:nvSpPr>
        <p:spPr>
          <a:xfrm>
            <a:off x="2716366" y="3013501"/>
            <a:ext cx="371127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Disk Storage</a:t>
            </a:r>
          </a:p>
        </p:txBody>
      </p:sp>
    </p:spTree>
    <p:extLst>
      <p:ext uri="{BB962C8B-B14F-4D97-AF65-F5344CB8AC3E}">
        <p14:creationId xmlns:p14="http://schemas.microsoft.com/office/powerpoint/2010/main" val="38458908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FCA345-04E5-B0AC-9B37-C00F7D29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" y="2614141"/>
            <a:ext cx="1232517" cy="1187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DD271-571C-B056-BCA6-4F4537ABEB0F}"/>
              </a:ext>
            </a:extLst>
          </p:cNvPr>
          <p:cNvSpPr txBox="1"/>
          <p:nvPr/>
        </p:nvSpPr>
        <p:spPr>
          <a:xfrm>
            <a:off x="237459" y="100541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F96F385F-1EAD-9A3A-0875-4AFD821B813E}"/>
              </a:ext>
            </a:extLst>
          </p:cNvPr>
          <p:cNvSpPr/>
          <p:nvPr/>
        </p:nvSpPr>
        <p:spPr>
          <a:xfrm>
            <a:off x="1270287" y="3070780"/>
            <a:ext cx="745587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3B1DD1DC-7B54-2ECF-CD37-780C5D87AEE7}"/>
              </a:ext>
            </a:extLst>
          </p:cNvPr>
          <p:cNvSpPr/>
          <p:nvPr/>
        </p:nvSpPr>
        <p:spPr>
          <a:xfrm>
            <a:off x="574256" y="4885685"/>
            <a:ext cx="1125351" cy="519351"/>
          </a:xfrm>
          <a:prstGeom prst="wedgeEllipseCallout">
            <a:avLst>
              <a:gd name="adj1" fmla="val -21552"/>
              <a:gd name="adj2" fmla="val -1961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Today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DF117-4AC5-9F2F-694B-AEA53399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267D-81EF-B34C-A65F-F67F73B4E88B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B0BB8-AF86-D007-C300-8788C81F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7A3DC54-844C-4FBB-87CC-61B1B2CE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578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B2ABD6-481E-26F2-7E80-08D296DA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43012"/>
            <a:ext cx="7772400" cy="4371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DED0E5-A0C6-DB24-8B6F-AB949AFE0CCE}"/>
              </a:ext>
            </a:extLst>
          </p:cNvPr>
          <p:cNvSpPr txBox="1"/>
          <p:nvPr/>
        </p:nvSpPr>
        <p:spPr>
          <a:xfrm>
            <a:off x="432084" y="6158567"/>
            <a:ext cx="594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Credit: </a:t>
            </a:r>
            <a:r>
              <a:rPr lang="en-US" sz="2000" dirty="0">
                <a:hlinkClick r:id="rId3"/>
              </a:rPr>
              <a:t>https://15445.courses.cs.cmu.edu/fall2023/</a:t>
            </a:r>
            <a:r>
              <a:rPr lang="en-US" sz="2000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AAB15-63CF-2811-57F6-2D93FE95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741D-2DB3-5644-8A46-439CE3C16BFD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BCA6B-365B-22E9-3D95-E3504BE1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Disk Storage and Indexes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E009D-F85D-1698-3DE5-F6EC0A04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9F4-27E6-D24B-A46B-F459E72AE75C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082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DED0E5-A0C6-DB24-8B6F-AB949AFE0CCE}"/>
              </a:ext>
            </a:extLst>
          </p:cNvPr>
          <p:cNvSpPr txBox="1"/>
          <p:nvPr/>
        </p:nvSpPr>
        <p:spPr>
          <a:xfrm>
            <a:off x="432084" y="6158567"/>
            <a:ext cx="594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Credit: </a:t>
            </a:r>
            <a:r>
              <a:rPr lang="en-US" sz="2000" dirty="0">
                <a:hlinkClick r:id="rId2"/>
              </a:rPr>
              <a:t>https://15445.courses.cs.cmu.edu/fall2023/</a:t>
            </a:r>
            <a:r>
              <a:rPr lang="en-US" sz="20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2966BE-AC88-F376-EEF1-D3A942A8F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43012"/>
            <a:ext cx="7772400" cy="43719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8927-1BA6-BED7-7E7C-854ECB57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F70F-0E31-CE48-B676-27A312720DDF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80424-BB32-66B4-B9FD-84A4B26E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Disk Storage and Indexes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3CE52-5897-C5AA-CB3B-40E22321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9F4-27E6-D24B-A46B-F459E72AE75C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193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DED0E5-A0C6-DB24-8B6F-AB949AFE0CCE}"/>
              </a:ext>
            </a:extLst>
          </p:cNvPr>
          <p:cNvSpPr txBox="1"/>
          <p:nvPr/>
        </p:nvSpPr>
        <p:spPr>
          <a:xfrm>
            <a:off x="432084" y="6158567"/>
            <a:ext cx="594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Credit: </a:t>
            </a:r>
            <a:r>
              <a:rPr lang="en-US" sz="2000" dirty="0">
                <a:hlinkClick r:id="rId2"/>
              </a:rPr>
              <a:t>https://15445.courses.cs.cmu.edu/fall2023/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48C33-FF76-3E17-65DE-E527B91FA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43012"/>
            <a:ext cx="7772400" cy="43719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A3D9B-416A-9C51-25CA-829E6F58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7BB3-54CA-5743-BEDA-720879A9F9E3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4E09C-E155-A974-4E0D-90FDE306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Disk Storage and Indexes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7A133-D9D9-4DE8-8B96-2A53AAC3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9F4-27E6-D24B-A46B-F459E72AE75C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01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DED0E5-A0C6-DB24-8B6F-AB949AFE0CCE}"/>
              </a:ext>
            </a:extLst>
          </p:cNvPr>
          <p:cNvSpPr txBox="1"/>
          <p:nvPr/>
        </p:nvSpPr>
        <p:spPr>
          <a:xfrm>
            <a:off x="432084" y="6158567"/>
            <a:ext cx="594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Credit: </a:t>
            </a:r>
            <a:r>
              <a:rPr lang="en-US" sz="2000">
                <a:hlinkClick r:id="rId2"/>
              </a:rPr>
              <a:t>https://15445.courses.cs.cmu.edu/fall2023/</a:t>
            </a:r>
            <a:r>
              <a:rPr lang="en-US" sz="2000"/>
              <a:t> 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45CEC8-24CF-B63E-06C9-745904AC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43012"/>
            <a:ext cx="7772400" cy="43719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EBFC1-86A5-C60A-09EE-F6909B1C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CED-9EAD-F14C-985F-E2F4B2DF63A9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D39AD-7666-12D6-AFD5-DD864D4F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Disk Storage and Indexes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F5B7D-0FE1-9EC6-1D1F-F5F4F355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9F4-27E6-D24B-A46B-F459E72AE75C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201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E9B7FA-81A6-080C-C2DC-DC5C7482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D788E9-6832-CC54-DB98-96B226D79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Stores data persistently</a:t>
            </a:r>
          </a:p>
          <a:p>
            <a:endParaRPr lang="en-US" dirty="0"/>
          </a:p>
          <a:p>
            <a:r>
              <a:rPr lang="en-US" dirty="0"/>
              <a:t>Different technologies:</a:t>
            </a:r>
          </a:p>
          <a:p>
            <a:pPr lvl="1"/>
            <a:r>
              <a:rPr lang="en-US" dirty="0"/>
              <a:t>Tapes: long-term archives</a:t>
            </a:r>
          </a:p>
          <a:p>
            <a:pPr lvl="1"/>
            <a:r>
              <a:rPr lang="en-US" dirty="0"/>
              <a:t>HDD: most today’s data is stored here</a:t>
            </a:r>
          </a:p>
          <a:p>
            <a:pPr lvl="1"/>
            <a:r>
              <a:rPr lang="en-US" dirty="0"/>
              <a:t>SDD: your laptop, or cache for HDD</a:t>
            </a:r>
          </a:p>
          <a:p>
            <a:endParaRPr lang="en-US" dirty="0"/>
          </a:p>
          <a:p>
            <a:r>
              <a:rPr lang="en-US" dirty="0"/>
              <a:t>Unit of Read/Write operation:</a:t>
            </a:r>
            <a:br>
              <a:rPr lang="en-US" dirty="0"/>
            </a:br>
            <a:r>
              <a:rPr lang="en-US" dirty="0"/>
              <a:t>	1 block = 0.5k .. 32k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353CE0-4E95-F711-AF07-6E11F9C3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BB3-80D3-7443-9B37-F3AE6FC6A222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DBAA6C-5089-609C-7415-A6EBCEAD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A398D3-FF1D-CF5B-364F-6D9E2FED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12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 Disk (HDD)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334926" y="1020726"/>
            <a:ext cx="4500600" cy="248878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Mechanical characteristics:</a:t>
            </a:r>
          </a:p>
          <a:p>
            <a:r>
              <a:rPr lang="en-US" sz="2400" dirty="0"/>
              <a:t>Rotation speed (5400RPM)</a:t>
            </a:r>
          </a:p>
          <a:p>
            <a:r>
              <a:rPr lang="en-US" sz="2400" dirty="0"/>
              <a:t>Number of platters (1-30)</a:t>
            </a:r>
          </a:p>
          <a:p>
            <a:r>
              <a:rPr lang="en-US" sz="2400" dirty="0"/>
              <a:t>Number of tracks (&lt;=10000)</a:t>
            </a:r>
          </a:p>
          <a:p>
            <a:r>
              <a:rPr lang="en-US" sz="2400" dirty="0"/>
              <a:t>Number of bytes/track(10</a:t>
            </a:r>
            <a:r>
              <a:rPr lang="en-US" sz="2400" baseline="30000" dirty="0"/>
              <a:t>5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dirty="0">
              <a:latin typeface="Arial"/>
            </a:endParaRPr>
          </a:p>
        </p:txBody>
      </p:sp>
      <p:grpSp>
        <p:nvGrpSpPr>
          <p:cNvPr id="529413" name="Group 5"/>
          <p:cNvGrpSpPr>
            <a:grpSpLocks/>
          </p:cNvGrpSpPr>
          <p:nvPr/>
        </p:nvGrpSpPr>
        <p:grpSpPr bwMode="auto">
          <a:xfrm>
            <a:off x="5208588" y="2787650"/>
            <a:ext cx="3149600" cy="1801813"/>
            <a:chOff x="2998" y="1129"/>
            <a:chExt cx="1984" cy="1135"/>
          </a:xfrm>
        </p:grpSpPr>
        <p:sp>
          <p:nvSpPr>
            <p:cNvPr id="529414" name="Freeform 6"/>
            <p:cNvSpPr>
              <a:spLocks/>
            </p:cNvSpPr>
            <p:nvPr/>
          </p:nvSpPr>
          <p:spPr bwMode="auto">
            <a:xfrm>
              <a:off x="2998" y="1499"/>
              <a:ext cx="1984" cy="765"/>
            </a:xfrm>
            <a:custGeom>
              <a:avLst/>
              <a:gdLst>
                <a:gd name="T0" fmla="*/ 0 w 1984"/>
                <a:gd name="T1" fmla="*/ 386 h 765"/>
                <a:gd name="T2" fmla="*/ 16 w 1984"/>
                <a:gd name="T3" fmla="*/ 320 h 765"/>
                <a:gd name="T4" fmla="*/ 57 w 1984"/>
                <a:gd name="T5" fmla="*/ 255 h 765"/>
                <a:gd name="T6" fmla="*/ 131 w 1984"/>
                <a:gd name="T7" fmla="*/ 197 h 765"/>
                <a:gd name="T8" fmla="*/ 230 w 1984"/>
                <a:gd name="T9" fmla="*/ 140 h 765"/>
                <a:gd name="T10" fmla="*/ 353 w 1984"/>
                <a:gd name="T11" fmla="*/ 90 h 765"/>
                <a:gd name="T12" fmla="*/ 493 w 1984"/>
                <a:gd name="T13" fmla="*/ 58 h 765"/>
                <a:gd name="T14" fmla="*/ 650 w 1984"/>
                <a:gd name="T15" fmla="*/ 25 h 765"/>
                <a:gd name="T16" fmla="*/ 814 w 1984"/>
                <a:gd name="T17" fmla="*/ 8 h 765"/>
                <a:gd name="T18" fmla="*/ 987 w 1984"/>
                <a:gd name="T19" fmla="*/ 0 h 765"/>
                <a:gd name="T20" fmla="*/ 1160 w 1984"/>
                <a:gd name="T21" fmla="*/ 8 h 765"/>
                <a:gd name="T22" fmla="*/ 1333 w 1984"/>
                <a:gd name="T23" fmla="*/ 25 h 765"/>
                <a:gd name="T24" fmla="*/ 1489 w 1984"/>
                <a:gd name="T25" fmla="*/ 58 h 765"/>
                <a:gd name="T26" fmla="*/ 1629 w 1984"/>
                <a:gd name="T27" fmla="*/ 90 h 765"/>
                <a:gd name="T28" fmla="*/ 1753 w 1984"/>
                <a:gd name="T29" fmla="*/ 140 h 765"/>
                <a:gd name="T30" fmla="*/ 1852 w 1984"/>
                <a:gd name="T31" fmla="*/ 197 h 765"/>
                <a:gd name="T32" fmla="*/ 1926 w 1984"/>
                <a:gd name="T33" fmla="*/ 255 h 765"/>
                <a:gd name="T34" fmla="*/ 1967 w 1984"/>
                <a:gd name="T35" fmla="*/ 320 h 765"/>
                <a:gd name="T36" fmla="*/ 1983 w 1984"/>
                <a:gd name="T37" fmla="*/ 386 h 765"/>
                <a:gd name="T38" fmla="*/ 1967 w 1984"/>
                <a:gd name="T39" fmla="*/ 452 h 765"/>
                <a:gd name="T40" fmla="*/ 1926 w 1984"/>
                <a:gd name="T41" fmla="*/ 518 h 765"/>
                <a:gd name="T42" fmla="*/ 1852 w 1984"/>
                <a:gd name="T43" fmla="*/ 575 h 765"/>
                <a:gd name="T44" fmla="*/ 1753 w 1984"/>
                <a:gd name="T45" fmla="*/ 633 h 765"/>
                <a:gd name="T46" fmla="*/ 1629 w 1984"/>
                <a:gd name="T47" fmla="*/ 674 h 765"/>
                <a:gd name="T48" fmla="*/ 1489 w 1984"/>
                <a:gd name="T49" fmla="*/ 715 h 765"/>
                <a:gd name="T50" fmla="*/ 1333 w 1984"/>
                <a:gd name="T51" fmla="*/ 740 h 765"/>
                <a:gd name="T52" fmla="*/ 1160 w 1984"/>
                <a:gd name="T53" fmla="*/ 764 h 765"/>
                <a:gd name="T54" fmla="*/ 987 w 1984"/>
                <a:gd name="T55" fmla="*/ 764 h 765"/>
                <a:gd name="T56" fmla="*/ 814 w 1984"/>
                <a:gd name="T57" fmla="*/ 764 h 765"/>
                <a:gd name="T58" fmla="*/ 650 w 1984"/>
                <a:gd name="T59" fmla="*/ 740 h 765"/>
                <a:gd name="T60" fmla="*/ 493 w 1984"/>
                <a:gd name="T61" fmla="*/ 715 h 765"/>
                <a:gd name="T62" fmla="*/ 353 w 1984"/>
                <a:gd name="T63" fmla="*/ 674 h 765"/>
                <a:gd name="T64" fmla="*/ 230 w 1984"/>
                <a:gd name="T65" fmla="*/ 633 h 765"/>
                <a:gd name="T66" fmla="*/ 131 w 1984"/>
                <a:gd name="T67" fmla="*/ 575 h 765"/>
                <a:gd name="T68" fmla="*/ 57 w 1984"/>
                <a:gd name="T69" fmla="*/ 518 h 765"/>
                <a:gd name="T70" fmla="*/ 16 w 1984"/>
                <a:gd name="T71" fmla="*/ 452 h 765"/>
                <a:gd name="T72" fmla="*/ 0 w 1984"/>
                <a:gd name="T73" fmla="*/ 38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0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0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0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0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529415" name="Freeform 7"/>
            <p:cNvSpPr>
              <a:spLocks/>
            </p:cNvSpPr>
            <p:nvPr/>
          </p:nvSpPr>
          <p:spPr bwMode="auto">
            <a:xfrm>
              <a:off x="2998" y="1129"/>
              <a:ext cx="1984" cy="765"/>
            </a:xfrm>
            <a:custGeom>
              <a:avLst/>
              <a:gdLst>
                <a:gd name="T0" fmla="*/ 0 w 1984"/>
                <a:gd name="T1" fmla="*/ 386 h 765"/>
                <a:gd name="T2" fmla="*/ 16 w 1984"/>
                <a:gd name="T3" fmla="*/ 321 h 765"/>
                <a:gd name="T4" fmla="*/ 57 w 1984"/>
                <a:gd name="T5" fmla="*/ 255 h 765"/>
                <a:gd name="T6" fmla="*/ 131 w 1984"/>
                <a:gd name="T7" fmla="*/ 197 h 765"/>
                <a:gd name="T8" fmla="*/ 230 w 1984"/>
                <a:gd name="T9" fmla="*/ 140 h 765"/>
                <a:gd name="T10" fmla="*/ 353 w 1984"/>
                <a:gd name="T11" fmla="*/ 91 h 765"/>
                <a:gd name="T12" fmla="*/ 493 w 1984"/>
                <a:gd name="T13" fmla="*/ 58 h 765"/>
                <a:gd name="T14" fmla="*/ 650 w 1984"/>
                <a:gd name="T15" fmla="*/ 25 h 765"/>
                <a:gd name="T16" fmla="*/ 814 w 1984"/>
                <a:gd name="T17" fmla="*/ 8 h 765"/>
                <a:gd name="T18" fmla="*/ 987 w 1984"/>
                <a:gd name="T19" fmla="*/ 0 h 765"/>
                <a:gd name="T20" fmla="*/ 1160 w 1984"/>
                <a:gd name="T21" fmla="*/ 8 h 765"/>
                <a:gd name="T22" fmla="*/ 1333 w 1984"/>
                <a:gd name="T23" fmla="*/ 25 h 765"/>
                <a:gd name="T24" fmla="*/ 1489 w 1984"/>
                <a:gd name="T25" fmla="*/ 58 h 765"/>
                <a:gd name="T26" fmla="*/ 1629 w 1984"/>
                <a:gd name="T27" fmla="*/ 91 h 765"/>
                <a:gd name="T28" fmla="*/ 1753 w 1984"/>
                <a:gd name="T29" fmla="*/ 140 h 765"/>
                <a:gd name="T30" fmla="*/ 1852 w 1984"/>
                <a:gd name="T31" fmla="*/ 197 h 765"/>
                <a:gd name="T32" fmla="*/ 1926 w 1984"/>
                <a:gd name="T33" fmla="*/ 255 h 765"/>
                <a:gd name="T34" fmla="*/ 1967 w 1984"/>
                <a:gd name="T35" fmla="*/ 321 h 765"/>
                <a:gd name="T36" fmla="*/ 1983 w 1984"/>
                <a:gd name="T37" fmla="*/ 386 h 765"/>
                <a:gd name="T38" fmla="*/ 1967 w 1984"/>
                <a:gd name="T39" fmla="*/ 452 h 765"/>
                <a:gd name="T40" fmla="*/ 1926 w 1984"/>
                <a:gd name="T41" fmla="*/ 518 h 765"/>
                <a:gd name="T42" fmla="*/ 1852 w 1984"/>
                <a:gd name="T43" fmla="*/ 575 h 765"/>
                <a:gd name="T44" fmla="*/ 1753 w 1984"/>
                <a:gd name="T45" fmla="*/ 633 h 765"/>
                <a:gd name="T46" fmla="*/ 1629 w 1984"/>
                <a:gd name="T47" fmla="*/ 674 h 765"/>
                <a:gd name="T48" fmla="*/ 1489 w 1984"/>
                <a:gd name="T49" fmla="*/ 715 h 765"/>
                <a:gd name="T50" fmla="*/ 1333 w 1984"/>
                <a:gd name="T51" fmla="*/ 740 h 765"/>
                <a:gd name="T52" fmla="*/ 1160 w 1984"/>
                <a:gd name="T53" fmla="*/ 764 h 765"/>
                <a:gd name="T54" fmla="*/ 987 w 1984"/>
                <a:gd name="T55" fmla="*/ 764 h 765"/>
                <a:gd name="T56" fmla="*/ 814 w 1984"/>
                <a:gd name="T57" fmla="*/ 764 h 765"/>
                <a:gd name="T58" fmla="*/ 650 w 1984"/>
                <a:gd name="T59" fmla="*/ 740 h 765"/>
                <a:gd name="T60" fmla="*/ 493 w 1984"/>
                <a:gd name="T61" fmla="*/ 715 h 765"/>
                <a:gd name="T62" fmla="*/ 353 w 1984"/>
                <a:gd name="T63" fmla="*/ 674 h 765"/>
                <a:gd name="T64" fmla="*/ 230 w 1984"/>
                <a:gd name="T65" fmla="*/ 633 h 765"/>
                <a:gd name="T66" fmla="*/ 131 w 1984"/>
                <a:gd name="T67" fmla="*/ 575 h 765"/>
                <a:gd name="T68" fmla="*/ 57 w 1984"/>
                <a:gd name="T69" fmla="*/ 518 h 765"/>
                <a:gd name="T70" fmla="*/ 16 w 1984"/>
                <a:gd name="T71" fmla="*/ 452 h 765"/>
                <a:gd name="T72" fmla="*/ 0 w 1984"/>
                <a:gd name="T73" fmla="*/ 38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1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1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1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1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</p:grpSp>
      <p:grpSp>
        <p:nvGrpSpPr>
          <p:cNvPr id="529416" name="Group 8"/>
          <p:cNvGrpSpPr>
            <a:grpSpLocks/>
          </p:cNvGrpSpPr>
          <p:nvPr/>
        </p:nvGrpSpPr>
        <p:grpSpPr bwMode="auto">
          <a:xfrm>
            <a:off x="5181600" y="2057400"/>
            <a:ext cx="3176588" cy="4594225"/>
            <a:chOff x="2981" y="669"/>
            <a:chExt cx="2001" cy="2894"/>
          </a:xfrm>
        </p:grpSpPr>
        <p:grpSp>
          <p:nvGrpSpPr>
            <p:cNvPr id="529417" name="Group 9"/>
            <p:cNvGrpSpPr>
              <a:grpSpLocks/>
            </p:cNvGrpSpPr>
            <p:nvPr/>
          </p:nvGrpSpPr>
          <p:grpSpPr bwMode="auto">
            <a:xfrm>
              <a:off x="2981" y="1096"/>
              <a:ext cx="2001" cy="2467"/>
              <a:chOff x="2981" y="1096"/>
              <a:chExt cx="2001" cy="2467"/>
            </a:xfrm>
          </p:grpSpPr>
          <p:grpSp>
            <p:nvGrpSpPr>
              <p:cNvPr id="529418" name="Group 10"/>
              <p:cNvGrpSpPr>
                <a:grpSpLocks/>
              </p:cNvGrpSpPr>
              <p:nvPr/>
            </p:nvGrpSpPr>
            <p:grpSpPr bwMode="auto">
              <a:xfrm>
                <a:off x="2998" y="1466"/>
                <a:ext cx="1984" cy="765"/>
                <a:chOff x="2998" y="1466"/>
                <a:chExt cx="1984" cy="765"/>
              </a:xfrm>
            </p:grpSpPr>
            <p:sp>
              <p:nvSpPr>
                <p:cNvPr id="529419" name="Freeform 11"/>
                <p:cNvSpPr>
                  <a:spLocks/>
                </p:cNvSpPr>
                <p:nvPr/>
              </p:nvSpPr>
              <p:spPr bwMode="auto">
                <a:xfrm>
                  <a:off x="2998" y="1466"/>
                  <a:ext cx="1984" cy="765"/>
                </a:xfrm>
                <a:custGeom>
                  <a:avLst/>
                  <a:gdLst>
                    <a:gd name="T0" fmla="*/ 0 w 1984"/>
                    <a:gd name="T1" fmla="*/ 378 h 765"/>
                    <a:gd name="T2" fmla="*/ 16 w 1984"/>
                    <a:gd name="T3" fmla="*/ 312 h 765"/>
                    <a:gd name="T4" fmla="*/ 57 w 1984"/>
                    <a:gd name="T5" fmla="*/ 247 h 765"/>
                    <a:gd name="T6" fmla="*/ 131 w 1984"/>
                    <a:gd name="T7" fmla="*/ 189 h 765"/>
                    <a:gd name="T8" fmla="*/ 230 w 1984"/>
                    <a:gd name="T9" fmla="*/ 132 h 765"/>
                    <a:gd name="T10" fmla="*/ 353 w 1984"/>
                    <a:gd name="T11" fmla="*/ 91 h 765"/>
                    <a:gd name="T12" fmla="*/ 493 w 1984"/>
                    <a:gd name="T13" fmla="*/ 49 h 765"/>
                    <a:gd name="T14" fmla="*/ 650 w 1984"/>
                    <a:gd name="T15" fmla="*/ 25 h 765"/>
                    <a:gd name="T16" fmla="*/ 814 w 1984"/>
                    <a:gd name="T17" fmla="*/ 0 h 765"/>
                    <a:gd name="T18" fmla="*/ 987 w 1984"/>
                    <a:gd name="T19" fmla="*/ 0 h 765"/>
                    <a:gd name="T20" fmla="*/ 1160 w 1984"/>
                    <a:gd name="T21" fmla="*/ 0 h 765"/>
                    <a:gd name="T22" fmla="*/ 1333 w 1984"/>
                    <a:gd name="T23" fmla="*/ 25 h 765"/>
                    <a:gd name="T24" fmla="*/ 1489 w 1984"/>
                    <a:gd name="T25" fmla="*/ 49 h 765"/>
                    <a:gd name="T26" fmla="*/ 1629 w 1984"/>
                    <a:gd name="T27" fmla="*/ 91 h 765"/>
                    <a:gd name="T28" fmla="*/ 1753 w 1984"/>
                    <a:gd name="T29" fmla="*/ 132 h 765"/>
                    <a:gd name="T30" fmla="*/ 1852 w 1984"/>
                    <a:gd name="T31" fmla="*/ 189 h 765"/>
                    <a:gd name="T32" fmla="*/ 1926 w 1984"/>
                    <a:gd name="T33" fmla="*/ 247 h 765"/>
                    <a:gd name="T34" fmla="*/ 1967 w 1984"/>
                    <a:gd name="T35" fmla="*/ 312 h 765"/>
                    <a:gd name="T36" fmla="*/ 1983 w 1984"/>
                    <a:gd name="T37" fmla="*/ 378 h 765"/>
                    <a:gd name="T38" fmla="*/ 1967 w 1984"/>
                    <a:gd name="T39" fmla="*/ 444 h 765"/>
                    <a:gd name="T40" fmla="*/ 1926 w 1984"/>
                    <a:gd name="T41" fmla="*/ 510 h 765"/>
                    <a:gd name="T42" fmla="*/ 1852 w 1984"/>
                    <a:gd name="T43" fmla="*/ 567 h 765"/>
                    <a:gd name="T44" fmla="*/ 1753 w 1984"/>
                    <a:gd name="T45" fmla="*/ 625 h 765"/>
                    <a:gd name="T46" fmla="*/ 1629 w 1984"/>
                    <a:gd name="T47" fmla="*/ 674 h 765"/>
                    <a:gd name="T48" fmla="*/ 1489 w 1984"/>
                    <a:gd name="T49" fmla="*/ 707 h 765"/>
                    <a:gd name="T50" fmla="*/ 1333 w 1984"/>
                    <a:gd name="T51" fmla="*/ 740 h 765"/>
                    <a:gd name="T52" fmla="*/ 1160 w 1984"/>
                    <a:gd name="T53" fmla="*/ 756 h 765"/>
                    <a:gd name="T54" fmla="*/ 987 w 1984"/>
                    <a:gd name="T55" fmla="*/ 764 h 765"/>
                    <a:gd name="T56" fmla="*/ 814 w 1984"/>
                    <a:gd name="T57" fmla="*/ 756 h 765"/>
                    <a:gd name="T58" fmla="*/ 650 w 1984"/>
                    <a:gd name="T59" fmla="*/ 740 h 765"/>
                    <a:gd name="T60" fmla="*/ 493 w 1984"/>
                    <a:gd name="T61" fmla="*/ 707 h 765"/>
                    <a:gd name="T62" fmla="*/ 353 w 1984"/>
                    <a:gd name="T63" fmla="*/ 674 h 765"/>
                    <a:gd name="T64" fmla="*/ 230 w 1984"/>
                    <a:gd name="T65" fmla="*/ 625 h 765"/>
                    <a:gd name="T66" fmla="*/ 131 w 1984"/>
                    <a:gd name="T67" fmla="*/ 567 h 765"/>
                    <a:gd name="T68" fmla="*/ 57 w 1984"/>
                    <a:gd name="T69" fmla="*/ 510 h 765"/>
                    <a:gd name="T70" fmla="*/ 16 w 1984"/>
                    <a:gd name="T71" fmla="*/ 444 h 765"/>
                    <a:gd name="T72" fmla="*/ 0 w 1984"/>
                    <a:gd name="T73" fmla="*/ 378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4" h="765">
                      <a:moveTo>
                        <a:pt x="0" y="378"/>
                      </a:moveTo>
                      <a:lnTo>
                        <a:pt x="16" y="312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49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49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2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4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529420" name="Freeform 12"/>
                <p:cNvSpPr>
                  <a:spLocks/>
                </p:cNvSpPr>
                <p:nvPr/>
              </p:nvSpPr>
              <p:spPr bwMode="auto">
                <a:xfrm>
                  <a:off x="3055" y="1524"/>
                  <a:ext cx="1853" cy="650"/>
                </a:xfrm>
                <a:custGeom>
                  <a:avLst/>
                  <a:gdLst>
                    <a:gd name="T0" fmla="*/ 0 w 1853"/>
                    <a:gd name="T1" fmla="*/ 328 h 650"/>
                    <a:gd name="T2" fmla="*/ 17 w 1853"/>
                    <a:gd name="T3" fmla="*/ 263 h 650"/>
                    <a:gd name="T4" fmla="*/ 66 w 1853"/>
                    <a:gd name="T5" fmla="*/ 205 h 650"/>
                    <a:gd name="T6" fmla="*/ 140 w 1853"/>
                    <a:gd name="T7" fmla="*/ 156 h 650"/>
                    <a:gd name="T8" fmla="*/ 247 w 1853"/>
                    <a:gd name="T9" fmla="*/ 106 h 650"/>
                    <a:gd name="T10" fmla="*/ 371 w 1853"/>
                    <a:gd name="T11" fmla="*/ 65 h 650"/>
                    <a:gd name="T12" fmla="*/ 519 w 1853"/>
                    <a:gd name="T13" fmla="*/ 33 h 650"/>
                    <a:gd name="T14" fmla="*/ 675 w 1853"/>
                    <a:gd name="T15" fmla="*/ 16 h 650"/>
                    <a:gd name="T16" fmla="*/ 840 w 1853"/>
                    <a:gd name="T17" fmla="*/ 0 h 650"/>
                    <a:gd name="T18" fmla="*/ 1013 w 1853"/>
                    <a:gd name="T19" fmla="*/ 0 h 650"/>
                    <a:gd name="T20" fmla="*/ 1177 w 1853"/>
                    <a:gd name="T21" fmla="*/ 16 h 650"/>
                    <a:gd name="T22" fmla="*/ 1342 w 1853"/>
                    <a:gd name="T23" fmla="*/ 33 h 650"/>
                    <a:gd name="T24" fmla="*/ 1482 w 1853"/>
                    <a:gd name="T25" fmla="*/ 65 h 650"/>
                    <a:gd name="T26" fmla="*/ 1613 w 1853"/>
                    <a:gd name="T27" fmla="*/ 106 h 650"/>
                    <a:gd name="T28" fmla="*/ 1712 w 1853"/>
                    <a:gd name="T29" fmla="*/ 156 h 650"/>
                    <a:gd name="T30" fmla="*/ 1795 w 1853"/>
                    <a:gd name="T31" fmla="*/ 205 h 650"/>
                    <a:gd name="T32" fmla="*/ 1836 w 1853"/>
                    <a:gd name="T33" fmla="*/ 263 h 650"/>
                    <a:gd name="T34" fmla="*/ 1852 w 1853"/>
                    <a:gd name="T35" fmla="*/ 328 h 650"/>
                    <a:gd name="T36" fmla="*/ 1836 w 1853"/>
                    <a:gd name="T37" fmla="*/ 386 h 650"/>
                    <a:gd name="T38" fmla="*/ 1795 w 1853"/>
                    <a:gd name="T39" fmla="*/ 443 h 650"/>
                    <a:gd name="T40" fmla="*/ 1712 w 1853"/>
                    <a:gd name="T41" fmla="*/ 493 h 650"/>
                    <a:gd name="T42" fmla="*/ 1613 w 1853"/>
                    <a:gd name="T43" fmla="*/ 542 h 650"/>
                    <a:gd name="T44" fmla="*/ 1482 w 1853"/>
                    <a:gd name="T45" fmla="*/ 583 h 650"/>
                    <a:gd name="T46" fmla="*/ 1342 w 1853"/>
                    <a:gd name="T47" fmla="*/ 616 h 650"/>
                    <a:gd name="T48" fmla="*/ 1177 w 1853"/>
                    <a:gd name="T49" fmla="*/ 641 h 650"/>
                    <a:gd name="T50" fmla="*/ 1013 w 1853"/>
                    <a:gd name="T51" fmla="*/ 649 h 650"/>
                    <a:gd name="T52" fmla="*/ 840 w 1853"/>
                    <a:gd name="T53" fmla="*/ 649 h 650"/>
                    <a:gd name="T54" fmla="*/ 675 w 1853"/>
                    <a:gd name="T55" fmla="*/ 641 h 650"/>
                    <a:gd name="T56" fmla="*/ 519 w 1853"/>
                    <a:gd name="T57" fmla="*/ 616 h 650"/>
                    <a:gd name="T58" fmla="*/ 371 w 1853"/>
                    <a:gd name="T59" fmla="*/ 583 h 650"/>
                    <a:gd name="T60" fmla="*/ 247 w 1853"/>
                    <a:gd name="T61" fmla="*/ 542 h 650"/>
                    <a:gd name="T62" fmla="*/ 140 w 1853"/>
                    <a:gd name="T63" fmla="*/ 493 h 650"/>
                    <a:gd name="T64" fmla="*/ 66 w 1853"/>
                    <a:gd name="T65" fmla="*/ 443 h 650"/>
                    <a:gd name="T66" fmla="*/ 17 w 1853"/>
                    <a:gd name="T67" fmla="*/ 386 h 650"/>
                    <a:gd name="T68" fmla="*/ 0 w 1853"/>
                    <a:gd name="T69" fmla="*/ 328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53" h="650">
                      <a:moveTo>
                        <a:pt x="0" y="328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6"/>
                      </a:lnTo>
                      <a:lnTo>
                        <a:pt x="371" y="65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5"/>
                      </a:lnTo>
                      <a:lnTo>
                        <a:pt x="1613" y="106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8"/>
                      </a:lnTo>
                      <a:lnTo>
                        <a:pt x="1836" y="386"/>
                      </a:lnTo>
                      <a:lnTo>
                        <a:pt x="1795" y="443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3"/>
                      </a:lnTo>
                      <a:lnTo>
                        <a:pt x="17" y="386"/>
                      </a:lnTo>
                      <a:lnTo>
                        <a:pt x="0" y="3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529421" name="Freeform 13"/>
                <p:cNvSpPr>
                  <a:spLocks/>
                </p:cNvSpPr>
                <p:nvPr/>
              </p:nvSpPr>
              <p:spPr bwMode="auto">
                <a:xfrm>
                  <a:off x="3146" y="1589"/>
                  <a:ext cx="1672" cy="494"/>
                </a:xfrm>
                <a:custGeom>
                  <a:avLst/>
                  <a:gdLst>
                    <a:gd name="T0" fmla="*/ 0 w 1672"/>
                    <a:gd name="T1" fmla="*/ 247 h 494"/>
                    <a:gd name="T2" fmla="*/ 16 w 1672"/>
                    <a:gd name="T3" fmla="*/ 198 h 494"/>
                    <a:gd name="T4" fmla="*/ 66 w 1672"/>
                    <a:gd name="T5" fmla="*/ 148 h 494"/>
                    <a:gd name="T6" fmla="*/ 148 w 1672"/>
                    <a:gd name="T7" fmla="*/ 107 h 494"/>
                    <a:gd name="T8" fmla="*/ 247 w 1672"/>
                    <a:gd name="T9" fmla="*/ 74 h 494"/>
                    <a:gd name="T10" fmla="*/ 370 w 1672"/>
                    <a:gd name="T11" fmla="*/ 41 h 494"/>
                    <a:gd name="T12" fmla="*/ 518 w 1672"/>
                    <a:gd name="T13" fmla="*/ 17 h 494"/>
                    <a:gd name="T14" fmla="*/ 675 w 1672"/>
                    <a:gd name="T15" fmla="*/ 0 h 494"/>
                    <a:gd name="T16" fmla="*/ 839 w 1672"/>
                    <a:gd name="T17" fmla="*/ 0 h 494"/>
                    <a:gd name="T18" fmla="*/ 996 w 1672"/>
                    <a:gd name="T19" fmla="*/ 0 h 494"/>
                    <a:gd name="T20" fmla="*/ 1152 w 1672"/>
                    <a:gd name="T21" fmla="*/ 17 h 494"/>
                    <a:gd name="T22" fmla="*/ 1300 w 1672"/>
                    <a:gd name="T23" fmla="*/ 41 h 494"/>
                    <a:gd name="T24" fmla="*/ 1424 w 1672"/>
                    <a:gd name="T25" fmla="*/ 74 h 494"/>
                    <a:gd name="T26" fmla="*/ 1531 w 1672"/>
                    <a:gd name="T27" fmla="*/ 107 h 494"/>
                    <a:gd name="T28" fmla="*/ 1605 w 1672"/>
                    <a:gd name="T29" fmla="*/ 148 h 494"/>
                    <a:gd name="T30" fmla="*/ 1654 w 1672"/>
                    <a:gd name="T31" fmla="*/ 198 h 494"/>
                    <a:gd name="T32" fmla="*/ 1671 w 1672"/>
                    <a:gd name="T33" fmla="*/ 247 h 494"/>
                    <a:gd name="T34" fmla="*/ 1654 w 1672"/>
                    <a:gd name="T35" fmla="*/ 296 h 494"/>
                    <a:gd name="T36" fmla="*/ 1605 w 1672"/>
                    <a:gd name="T37" fmla="*/ 337 h 494"/>
                    <a:gd name="T38" fmla="*/ 1531 w 1672"/>
                    <a:gd name="T39" fmla="*/ 378 h 494"/>
                    <a:gd name="T40" fmla="*/ 1424 w 1672"/>
                    <a:gd name="T41" fmla="*/ 419 h 494"/>
                    <a:gd name="T42" fmla="*/ 1300 w 1672"/>
                    <a:gd name="T43" fmla="*/ 452 h 494"/>
                    <a:gd name="T44" fmla="*/ 1152 w 1672"/>
                    <a:gd name="T45" fmla="*/ 477 h 494"/>
                    <a:gd name="T46" fmla="*/ 996 w 1672"/>
                    <a:gd name="T47" fmla="*/ 485 h 494"/>
                    <a:gd name="T48" fmla="*/ 839 w 1672"/>
                    <a:gd name="T49" fmla="*/ 493 h 494"/>
                    <a:gd name="T50" fmla="*/ 675 w 1672"/>
                    <a:gd name="T51" fmla="*/ 485 h 494"/>
                    <a:gd name="T52" fmla="*/ 518 w 1672"/>
                    <a:gd name="T53" fmla="*/ 477 h 494"/>
                    <a:gd name="T54" fmla="*/ 370 w 1672"/>
                    <a:gd name="T55" fmla="*/ 452 h 494"/>
                    <a:gd name="T56" fmla="*/ 247 w 1672"/>
                    <a:gd name="T57" fmla="*/ 419 h 494"/>
                    <a:gd name="T58" fmla="*/ 148 w 1672"/>
                    <a:gd name="T59" fmla="*/ 378 h 494"/>
                    <a:gd name="T60" fmla="*/ 66 w 1672"/>
                    <a:gd name="T61" fmla="*/ 337 h 494"/>
                    <a:gd name="T62" fmla="*/ 16 w 1672"/>
                    <a:gd name="T63" fmla="*/ 296 h 494"/>
                    <a:gd name="T64" fmla="*/ 0 w 1672"/>
                    <a:gd name="T65" fmla="*/ 247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72" h="494">
                      <a:moveTo>
                        <a:pt x="0" y="247"/>
                      </a:moveTo>
                      <a:lnTo>
                        <a:pt x="16" y="198"/>
                      </a:lnTo>
                      <a:lnTo>
                        <a:pt x="66" y="148"/>
                      </a:lnTo>
                      <a:lnTo>
                        <a:pt x="148" y="107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7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7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7"/>
                      </a:lnTo>
                      <a:lnTo>
                        <a:pt x="1605" y="148"/>
                      </a:lnTo>
                      <a:lnTo>
                        <a:pt x="1654" y="198"/>
                      </a:lnTo>
                      <a:lnTo>
                        <a:pt x="1671" y="247"/>
                      </a:lnTo>
                      <a:lnTo>
                        <a:pt x="1654" y="296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7"/>
                      </a:lnTo>
                      <a:lnTo>
                        <a:pt x="996" y="485"/>
                      </a:lnTo>
                      <a:lnTo>
                        <a:pt x="839" y="493"/>
                      </a:lnTo>
                      <a:lnTo>
                        <a:pt x="675" y="485"/>
                      </a:lnTo>
                      <a:lnTo>
                        <a:pt x="518" y="477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6"/>
                      </a:lnTo>
                      <a:lnTo>
                        <a:pt x="0" y="2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  <p:grpSp>
            <p:nvGrpSpPr>
              <p:cNvPr id="529422" name="Group 14"/>
              <p:cNvGrpSpPr>
                <a:grpSpLocks/>
              </p:cNvGrpSpPr>
              <p:nvPr/>
            </p:nvGrpSpPr>
            <p:grpSpPr bwMode="auto">
              <a:xfrm>
                <a:off x="2998" y="1096"/>
                <a:ext cx="1984" cy="766"/>
                <a:chOff x="2998" y="1096"/>
                <a:chExt cx="1984" cy="766"/>
              </a:xfrm>
            </p:grpSpPr>
            <p:sp>
              <p:nvSpPr>
                <p:cNvPr id="529423" name="Freeform 15"/>
                <p:cNvSpPr>
                  <a:spLocks/>
                </p:cNvSpPr>
                <p:nvPr/>
              </p:nvSpPr>
              <p:spPr bwMode="auto">
                <a:xfrm>
                  <a:off x="2998" y="1096"/>
                  <a:ext cx="1984" cy="766"/>
                </a:xfrm>
                <a:custGeom>
                  <a:avLst/>
                  <a:gdLst>
                    <a:gd name="T0" fmla="*/ 0 w 1984"/>
                    <a:gd name="T1" fmla="*/ 378 h 766"/>
                    <a:gd name="T2" fmla="*/ 16 w 1984"/>
                    <a:gd name="T3" fmla="*/ 313 h 766"/>
                    <a:gd name="T4" fmla="*/ 57 w 1984"/>
                    <a:gd name="T5" fmla="*/ 247 h 766"/>
                    <a:gd name="T6" fmla="*/ 131 w 1984"/>
                    <a:gd name="T7" fmla="*/ 189 h 766"/>
                    <a:gd name="T8" fmla="*/ 230 w 1984"/>
                    <a:gd name="T9" fmla="*/ 132 h 766"/>
                    <a:gd name="T10" fmla="*/ 353 w 1984"/>
                    <a:gd name="T11" fmla="*/ 91 h 766"/>
                    <a:gd name="T12" fmla="*/ 493 w 1984"/>
                    <a:gd name="T13" fmla="*/ 50 h 766"/>
                    <a:gd name="T14" fmla="*/ 650 w 1984"/>
                    <a:gd name="T15" fmla="*/ 25 h 766"/>
                    <a:gd name="T16" fmla="*/ 814 w 1984"/>
                    <a:gd name="T17" fmla="*/ 0 h 766"/>
                    <a:gd name="T18" fmla="*/ 987 w 1984"/>
                    <a:gd name="T19" fmla="*/ 0 h 766"/>
                    <a:gd name="T20" fmla="*/ 1160 w 1984"/>
                    <a:gd name="T21" fmla="*/ 0 h 766"/>
                    <a:gd name="T22" fmla="*/ 1333 w 1984"/>
                    <a:gd name="T23" fmla="*/ 25 h 766"/>
                    <a:gd name="T24" fmla="*/ 1489 w 1984"/>
                    <a:gd name="T25" fmla="*/ 50 h 766"/>
                    <a:gd name="T26" fmla="*/ 1629 w 1984"/>
                    <a:gd name="T27" fmla="*/ 91 h 766"/>
                    <a:gd name="T28" fmla="*/ 1753 w 1984"/>
                    <a:gd name="T29" fmla="*/ 132 h 766"/>
                    <a:gd name="T30" fmla="*/ 1852 w 1984"/>
                    <a:gd name="T31" fmla="*/ 189 h 766"/>
                    <a:gd name="T32" fmla="*/ 1926 w 1984"/>
                    <a:gd name="T33" fmla="*/ 247 h 766"/>
                    <a:gd name="T34" fmla="*/ 1967 w 1984"/>
                    <a:gd name="T35" fmla="*/ 313 h 766"/>
                    <a:gd name="T36" fmla="*/ 1983 w 1984"/>
                    <a:gd name="T37" fmla="*/ 378 h 766"/>
                    <a:gd name="T38" fmla="*/ 1967 w 1984"/>
                    <a:gd name="T39" fmla="*/ 444 h 766"/>
                    <a:gd name="T40" fmla="*/ 1926 w 1984"/>
                    <a:gd name="T41" fmla="*/ 510 h 766"/>
                    <a:gd name="T42" fmla="*/ 1852 w 1984"/>
                    <a:gd name="T43" fmla="*/ 567 h 766"/>
                    <a:gd name="T44" fmla="*/ 1753 w 1984"/>
                    <a:gd name="T45" fmla="*/ 625 h 766"/>
                    <a:gd name="T46" fmla="*/ 1629 w 1984"/>
                    <a:gd name="T47" fmla="*/ 674 h 766"/>
                    <a:gd name="T48" fmla="*/ 1489 w 1984"/>
                    <a:gd name="T49" fmla="*/ 707 h 766"/>
                    <a:gd name="T50" fmla="*/ 1333 w 1984"/>
                    <a:gd name="T51" fmla="*/ 740 h 766"/>
                    <a:gd name="T52" fmla="*/ 1160 w 1984"/>
                    <a:gd name="T53" fmla="*/ 756 h 766"/>
                    <a:gd name="T54" fmla="*/ 987 w 1984"/>
                    <a:gd name="T55" fmla="*/ 765 h 766"/>
                    <a:gd name="T56" fmla="*/ 814 w 1984"/>
                    <a:gd name="T57" fmla="*/ 756 h 766"/>
                    <a:gd name="T58" fmla="*/ 650 w 1984"/>
                    <a:gd name="T59" fmla="*/ 740 h 766"/>
                    <a:gd name="T60" fmla="*/ 493 w 1984"/>
                    <a:gd name="T61" fmla="*/ 707 h 766"/>
                    <a:gd name="T62" fmla="*/ 353 w 1984"/>
                    <a:gd name="T63" fmla="*/ 674 h 766"/>
                    <a:gd name="T64" fmla="*/ 230 w 1984"/>
                    <a:gd name="T65" fmla="*/ 625 h 766"/>
                    <a:gd name="T66" fmla="*/ 131 w 1984"/>
                    <a:gd name="T67" fmla="*/ 567 h 766"/>
                    <a:gd name="T68" fmla="*/ 57 w 1984"/>
                    <a:gd name="T69" fmla="*/ 510 h 766"/>
                    <a:gd name="T70" fmla="*/ 16 w 1984"/>
                    <a:gd name="T71" fmla="*/ 444 h 766"/>
                    <a:gd name="T72" fmla="*/ 0 w 1984"/>
                    <a:gd name="T73" fmla="*/ 378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4" h="766">
                      <a:moveTo>
                        <a:pt x="0" y="378"/>
                      </a:moveTo>
                      <a:lnTo>
                        <a:pt x="16" y="313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50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50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3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5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529424" name="Freeform 16"/>
                <p:cNvSpPr>
                  <a:spLocks/>
                </p:cNvSpPr>
                <p:nvPr/>
              </p:nvSpPr>
              <p:spPr bwMode="auto">
                <a:xfrm>
                  <a:off x="3055" y="1154"/>
                  <a:ext cx="1853" cy="650"/>
                </a:xfrm>
                <a:custGeom>
                  <a:avLst/>
                  <a:gdLst>
                    <a:gd name="T0" fmla="*/ 0 w 1853"/>
                    <a:gd name="T1" fmla="*/ 329 h 650"/>
                    <a:gd name="T2" fmla="*/ 17 w 1853"/>
                    <a:gd name="T3" fmla="*/ 263 h 650"/>
                    <a:gd name="T4" fmla="*/ 66 w 1853"/>
                    <a:gd name="T5" fmla="*/ 205 h 650"/>
                    <a:gd name="T6" fmla="*/ 140 w 1853"/>
                    <a:gd name="T7" fmla="*/ 156 h 650"/>
                    <a:gd name="T8" fmla="*/ 247 w 1853"/>
                    <a:gd name="T9" fmla="*/ 107 h 650"/>
                    <a:gd name="T10" fmla="*/ 371 w 1853"/>
                    <a:gd name="T11" fmla="*/ 66 h 650"/>
                    <a:gd name="T12" fmla="*/ 519 w 1853"/>
                    <a:gd name="T13" fmla="*/ 33 h 650"/>
                    <a:gd name="T14" fmla="*/ 675 w 1853"/>
                    <a:gd name="T15" fmla="*/ 16 h 650"/>
                    <a:gd name="T16" fmla="*/ 840 w 1853"/>
                    <a:gd name="T17" fmla="*/ 0 h 650"/>
                    <a:gd name="T18" fmla="*/ 1013 w 1853"/>
                    <a:gd name="T19" fmla="*/ 0 h 650"/>
                    <a:gd name="T20" fmla="*/ 1177 w 1853"/>
                    <a:gd name="T21" fmla="*/ 16 h 650"/>
                    <a:gd name="T22" fmla="*/ 1342 w 1853"/>
                    <a:gd name="T23" fmla="*/ 33 h 650"/>
                    <a:gd name="T24" fmla="*/ 1482 w 1853"/>
                    <a:gd name="T25" fmla="*/ 66 h 650"/>
                    <a:gd name="T26" fmla="*/ 1613 w 1853"/>
                    <a:gd name="T27" fmla="*/ 107 h 650"/>
                    <a:gd name="T28" fmla="*/ 1712 w 1853"/>
                    <a:gd name="T29" fmla="*/ 156 h 650"/>
                    <a:gd name="T30" fmla="*/ 1795 w 1853"/>
                    <a:gd name="T31" fmla="*/ 205 h 650"/>
                    <a:gd name="T32" fmla="*/ 1836 w 1853"/>
                    <a:gd name="T33" fmla="*/ 263 h 650"/>
                    <a:gd name="T34" fmla="*/ 1852 w 1853"/>
                    <a:gd name="T35" fmla="*/ 329 h 650"/>
                    <a:gd name="T36" fmla="*/ 1836 w 1853"/>
                    <a:gd name="T37" fmla="*/ 386 h 650"/>
                    <a:gd name="T38" fmla="*/ 1795 w 1853"/>
                    <a:gd name="T39" fmla="*/ 444 h 650"/>
                    <a:gd name="T40" fmla="*/ 1712 w 1853"/>
                    <a:gd name="T41" fmla="*/ 493 h 650"/>
                    <a:gd name="T42" fmla="*/ 1613 w 1853"/>
                    <a:gd name="T43" fmla="*/ 542 h 650"/>
                    <a:gd name="T44" fmla="*/ 1482 w 1853"/>
                    <a:gd name="T45" fmla="*/ 583 h 650"/>
                    <a:gd name="T46" fmla="*/ 1342 w 1853"/>
                    <a:gd name="T47" fmla="*/ 616 h 650"/>
                    <a:gd name="T48" fmla="*/ 1177 w 1853"/>
                    <a:gd name="T49" fmla="*/ 641 h 650"/>
                    <a:gd name="T50" fmla="*/ 1013 w 1853"/>
                    <a:gd name="T51" fmla="*/ 649 h 650"/>
                    <a:gd name="T52" fmla="*/ 840 w 1853"/>
                    <a:gd name="T53" fmla="*/ 649 h 650"/>
                    <a:gd name="T54" fmla="*/ 675 w 1853"/>
                    <a:gd name="T55" fmla="*/ 641 h 650"/>
                    <a:gd name="T56" fmla="*/ 519 w 1853"/>
                    <a:gd name="T57" fmla="*/ 616 h 650"/>
                    <a:gd name="T58" fmla="*/ 371 w 1853"/>
                    <a:gd name="T59" fmla="*/ 583 h 650"/>
                    <a:gd name="T60" fmla="*/ 247 w 1853"/>
                    <a:gd name="T61" fmla="*/ 542 h 650"/>
                    <a:gd name="T62" fmla="*/ 140 w 1853"/>
                    <a:gd name="T63" fmla="*/ 493 h 650"/>
                    <a:gd name="T64" fmla="*/ 66 w 1853"/>
                    <a:gd name="T65" fmla="*/ 444 h 650"/>
                    <a:gd name="T66" fmla="*/ 17 w 1853"/>
                    <a:gd name="T67" fmla="*/ 386 h 650"/>
                    <a:gd name="T68" fmla="*/ 0 w 1853"/>
                    <a:gd name="T69" fmla="*/ 329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53" h="650">
                      <a:moveTo>
                        <a:pt x="0" y="329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7"/>
                      </a:lnTo>
                      <a:lnTo>
                        <a:pt x="371" y="66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6"/>
                      </a:lnTo>
                      <a:lnTo>
                        <a:pt x="1613" y="107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9"/>
                      </a:lnTo>
                      <a:lnTo>
                        <a:pt x="1836" y="386"/>
                      </a:lnTo>
                      <a:lnTo>
                        <a:pt x="1795" y="444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4"/>
                      </a:lnTo>
                      <a:lnTo>
                        <a:pt x="17" y="386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529425" name="Freeform 17"/>
                <p:cNvSpPr>
                  <a:spLocks/>
                </p:cNvSpPr>
                <p:nvPr/>
              </p:nvSpPr>
              <p:spPr bwMode="auto">
                <a:xfrm>
                  <a:off x="3146" y="1220"/>
                  <a:ext cx="1672" cy="494"/>
                </a:xfrm>
                <a:custGeom>
                  <a:avLst/>
                  <a:gdLst>
                    <a:gd name="T0" fmla="*/ 0 w 1672"/>
                    <a:gd name="T1" fmla="*/ 246 h 494"/>
                    <a:gd name="T2" fmla="*/ 16 w 1672"/>
                    <a:gd name="T3" fmla="*/ 197 h 494"/>
                    <a:gd name="T4" fmla="*/ 66 w 1672"/>
                    <a:gd name="T5" fmla="*/ 147 h 494"/>
                    <a:gd name="T6" fmla="*/ 148 w 1672"/>
                    <a:gd name="T7" fmla="*/ 106 h 494"/>
                    <a:gd name="T8" fmla="*/ 247 w 1672"/>
                    <a:gd name="T9" fmla="*/ 74 h 494"/>
                    <a:gd name="T10" fmla="*/ 370 w 1672"/>
                    <a:gd name="T11" fmla="*/ 41 h 494"/>
                    <a:gd name="T12" fmla="*/ 518 w 1672"/>
                    <a:gd name="T13" fmla="*/ 16 h 494"/>
                    <a:gd name="T14" fmla="*/ 675 w 1672"/>
                    <a:gd name="T15" fmla="*/ 0 h 494"/>
                    <a:gd name="T16" fmla="*/ 839 w 1672"/>
                    <a:gd name="T17" fmla="*/ 0 h 494"/>
                    <a:gd name="T18" fmla="*/ 996 w 1672"/>
                    <a:gd name="T19" fmla="*/ 0 h 494"/>
                    <a:gd name="T20" fmla="*/ 1152 w 1672"/>
                    <a:gd name="T21" fmla="*/ 16 h 494"/>
                    <a:gd name="T22" fmla="*/ 1300 w 1672"/>
                    <a:gd name="T23" fmla="*/ 41 h 494"/>
                    <a:gd name="T24" fmla="*/ 1424 w 1672"/>
                    <a:gd name="T25" fmla="*/ 74 h 494"/>
                    <a:gd name="T26" fmla="*/ 1531 w 1672"/>
                    <a:gd name="T27" fmla="*/ 106 h 494"/>
                    <a:gd name="T28" fmla="*/ 1605 w 1672"/>
                    <a:gd name="T29" fmla="*/ 147 h 494"/>
                    <a:gd name="T30" fmla="*/ 1654 w 1672"/>
                    <a:gd name="T31" fmla="*/ 197 h 494"/>
                    <a:gd name="T32" fmla="*/ 1671 w 1672"/>
                    <a:gd name="T33" fmla="*/ 246 h 494"/>
                    <a:gd name="T34" fmla="*/ 1654 w 1672"/>
                    <a:gd name="T35" fmla="*/ 295 h 494"/>
                    <a:gd name="T36" fmla="*/ 1605 w 1672"/>
                    <a:gd name="T37" fmla="*/ 337 h 494"/>
                    <a:gd name="T38" fmla="*/ 1531 w 1672"/>
                    <a:gd name="T39" fmla="*/ 378 h 494"/>
                    <a:gd name="T40" fmla="*/ 1424 w 1672"/>
                    <a:gd name="T41" fmla="*/ 419 h 494"/>
                    <a:gd name="T42" fmla="*/ 1300 w 1672"/>
                    <a:gd name="T43" fmla="*/ 452 h 494"/>
                    <a:gd name="T44" fmla="*/ 1152 w 1672"/>
                    <a:gd name="T45" fmla="*/ 476 h 494"/>
                    <a:gd name="T46" fmla="*/ 996 w 1672"/>
                    <a:gd name="T47" fmla="*/ 484 h 494"/>
                    <a:gd name="T48" fmla="*/ 839 w 1672"/>
                    <a:gd name="T49" fmla="*/ 493 h 494"/>
                    <a:gd name="T50" fmla="*/ 675 w 1672"/>
                    <a:gd name="T51" fmla="*/ 484 h 494"/>
                    <a:gd name="T52" fmla="*/ 518 w 1672"/>
                    <a:gd name="T53" fmla="*/ 476 h 494"/>
                    <a:gd name="T54" fmla="*/ 370 w 1672"/>
                    <a:gd name="T55" fmla="*/ 452 h 494"/>
                    <a:gd name="T56" fmla="*/ 247 w 1672"/>
                    <a:gd name="T57" fmla="*/ 419 h 494"/>
                    <a:gd name="T58" fmla="*/ 148 w 1672"/>
                    <a:gd name="T59" fmla="*/ 378 h 494"/>
                    <a:gd name="T60" fmla="*/ 66 w 1672"/>
                    <a:gd name="T61" fmla="*/ 337 h 494"/>
                    <a:gd name="T62" fmla="*/ 16 w 1672"/>
                    <a:gd name="T63" fmla="*/ 295 h 494"/>
                    <a:gd name="T64" fmla="*/ 0 w 1672"/>
                    <a:gd name="T65" fmla="*/ 246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6" y="197"/>
                      </a:lnTo>
                      <a:lnTo>
                        <a:pt x="66" y="147"/>
                      </a:lnTo>
                      <a:lnTo>
                        <a:pt x="148" y="106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6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6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6"/>
                      </a:lnTo>
                      <a:lnTo>
                        <a:pt x="1605" y="147"/>
                      </a:lnTo>
                      <a:lnTo>
                        <a:pt x="1654" y="197"/>
                      </a:lnTo>
                      <a:lnTo>
                        <a:pt x="1671" y="246"/>
                      </a:lnTo>
                      <a:lnTo>
                        <a:pt x="1654" y="295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6"/>
                      </a:lnTo>
                      <a:lnTo>
                        <a:pt x="996" y="484"/>
                      </a:lnTo>
                      <a:lnTo>
                        <a:pt x="839" y="493"/>
                      </a:lnTo>
                      <a:lnTo>
                        <a:pt x="675" y="484"/>
                      </a:lnTo>
                      <a:lnTo>
                        <a:pt x="518" y="476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  <p:sp>
            <p:nvSpPr>
              <p:cNvPr id="529426" name="Freeform 18"/>
              <p:cNvSpPr>
                <a:spLocks/>
              </p:cNvSpPr>
              <p:nvPr/>
            </p:nvSpPr>
            <p:spPr bwMode="auto">
              <a:xfrm>
                <a:off x="2981" y="2797"/>
                <a:ext cx="1993" cy="766"/>
              </a:xfrm>
              <a:custGeom>
                <a:avLst/>
                <a:gdLst>
                  <a:gd name="T0" fmla="*/ 0 w 1993"/>
                  <a:gd name="T1" fmla="*/ 378 h 766"/>
                  <a:gd name="T2" fmla="*/ 17 w 1993"/>
                  <a:gd name="T3" fmla="*/ 313 h 766"/>
                  <a:gd name="T4" fmla="*/ 66 w 1993"/>
                  <a:gd name="T5" fmla="*/ 247 h 766"/>
                  <a:gd name="T6" fmla="*/ 132 w 1993"/>
                  <a:gd name="T7" fmla="*/ 189 h 766"/>
                  <a:gd name="T8" fmla="*/ 239 w 1993"/>
                  <a:gd name="T9" fmla="*/ 140 h 766"/>
                  <a:gd name="T10" fmla="*/ 354 w 1993"/>
                  <a:gd name="T11" fmla="*/ 91 h 766"/>
                  <a:gd name="T12" fmla="*/ 502 w 1993"/>
                  <a:gd name="T13" fmla="*/ 50 h 766"/>
                  <a:gd name="T14" fmla="*/ 659 w 1993"/>
                  <a:gd name="T15" fmla="*/ 25 h 766"/>
                  <a:gd name="T16" fmla="*/ 823 w 1993"/>
                  <a:gd name="T17" fmla="*/ 9 h 766"/>
                  <a:gd name="T18" fmla="*/ 996 w 1993"/>
                  <a:gd name="T19" fmla="*/ 0 h 766"/>
                  <a:gd name="T20" fmla="*/ 1169 w 1993"/>
                  <a:gd name="T21" fmla="*/ 9 h 766"/>
                  <a:gd name="T22" fmla="*/ 1334 w 1993"/>
                  <a:gd name="T23" fmla="*/ 25 h 766"/>
                  <a:gd name="T24" fmla="*/ 1490 w 1993"/>
                  <a:gd name="T25" fmla="*/ 50 h 766"/>
                  <a:gd name="T26" fmla="*/ 1638 w 1993"/>
                  <a:gd name="T27" fmla="*/ 91 h 766"/>
                  <a:gd name="T28" fmla="*/ 1753 w 1993"/>
                  <a:gd name="T29" fmla="*/ 140 h 766"/>
                  <a:gd name="T30" fmla="*/ 1860 w 1993"/>
                  <a:gd name="T31" fmla="*/ 189 h 766"/>
                  <a:gd name="T32" fmla="*/ 1926 w 1993"/>
                  <a:gd name="T33" fmla="*/ 247 h 766"/>
                  <a:gd name="T34" fmla="*/ 1976 w 1993"/>
                  <a:gd name="T35" fmla="*/ 313 h 766"/>
                  <a:gd name="T36" fmla="*/ 1992 w 1993"/>
                  <a:gd name="T37" fmla="*/ 378 h 766"/>
                  <a:gd name="T38" fmla="*/ 1976 w 1993"/>
                  <a:gd name="T39" fmla="*/ 444 h 766"/>
                  <a:gd name="T40" fmla="*/ 1926 w 1993"/>
                  <a:gd name="T41" fmla="*/ 510 h 766"/>
                  <a:gd name="T42" fmla="*/ 1860 w 1993"/>
                  <a:gd name="T43" fmla="*/ 576 h 766"/>
                  <a:gd name="T44" fmla="*/ 1753 w 1993"/>
                  <a:gd name="T45" fmla="*/ 625 h 766"/>
                  <a:gd name="T46" fmla="*/ 1638 w 1993"/>
                  <a:gd name="T47" fmla="*/ 674 h 766"/>
                  <a:gd name="T48" fmla="*/ 1490 w 1993"/>
                  <a:gd name="T49" fmla="*/ 715 h 766"/>
                  <a:gd name="T50" fmla="*/ 1334 w 1993"/>
                  <a:gd name="T51" fmla="*/ 740 h 766"/>
                  <a:gd name="T52" fmla="*/ 1169 w 1993"/>
                  <a:gd name="T53" fmla="*/ 756 h 766"/>
                  <a:gd name="T54" fmla="*/ 996 w 1993"/>
                  <a:gd name="T55" fmla="*/ 765 h 766"/>
                  <a:gd name="T56" fmla="*/ 823 w 1993"/>
                  <a:gd name="T57" fmla="*/ 756 h 766"/>
                  <a:gd name="T58" fmla="*/ 659 w 1993"/>
                  <a:gd name="T59" fmla="*/ 740 h 766"/>
                  <a:gd name="T60" fmla="*/ 502 w 1993"/>
                  <a:gd name="T61" fmla="*/ 715 h 766"/>
                  <a:gd name="T62" fmla="*/ 354 w 1993"/>
                  <a:gd name="T63" fmla="*/ 674 h 766"/>
                  <a:gd name="T64" fmla="*/ 239 w 1993"/>
                  <a:gd name="T65" fmla="*/ 625 h 766"/>
                  <a:gd name="T66" fmla="*/ 132 w 1993"/>
                  <a:gd name="T67" fmla="*/ 576 h 766"/>
                  <a:gd name="T68" fmla="*/ 66 w 1993"/>
                  <a:gd name="T69" fmla="*/ 510 h 766"/>
                  <a:gd name="T70" fmla="*/ 17 w 1993"/>
                  <a:gd name="T71" fmla="*/ 444 h 766"/>
                  <a:gd name="T72" fmla="*/ 0 w 1993"/>
                  <a:gd name="T73" fmla="*/ 378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93" h="766">
                    <a:moveTo>
                      <a:pt x="0" y="378"/>
                    </a:moveTo>
                    <a:lnTo>
                      <a:pt x="17" y="313"/>
                    </a:lnTo>
                    <a:lnTo>
                      <a:pt x="66" y="247"/>
                    </a:lnTo>
                    <a:lnTo>
                      <a:pt x="132" y="189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0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0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89"/>
                    </a:lnTo>
                    <a:lnTo>
                      <a:pt x="1926" y="247"/>
                    </a:lnTo>
                    <a:lnTo>
                      <a:pt x="1976" y="313"/>
                    </a:lnTo>
                    <a:lnTo>
                      <a:pt x="1992" y="378"/>
                    </a:lnTo>
                    <a:lnTo>
                      <a:pt x="1976" y="444"/>
                    </a:lnTo>
                    <a:lnTo>
                      <a:pt x="1926" y="510"/>
                    </a:lnTo>
                    <a:lnTo>
                      <a:pt x="1860" y="576"/>
                    </a:lnTo>
                    <a:lnTo>
                      <a:pt x="1753" y="625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25"/>
                    </a:lnTo>
                    <a:lnTo>
                      <a:pt x="132" y="576"/>
                    </a:lnTo>
                    <a:lnTo>
                      <a:pt x="66" y="510"/>
                    </a:lnTo>
                    <a:lnTo>
                      <a:pt x="17" y="444"/>
                    </a:lnTo>
                    <a:lnTo>
                      <a:pt x="0" y="37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  <p:grpSp>
          <p:nvGrpSpPr>
            <p:cNvPr id="529427" name="Group 19"/>
            <p:cNvGrpSpPr>
              <a:grpSpLocks/>
            </p:cNvGrpSpPr>
            <p:nvPr/>
          </p:nvGrpSpPr>
          <p:grpSpPr bwMode="auto">
            <a:xfrm>
              <a:off x="2981" y="2756"/>
              <a:ext cx="1993" cy="766"/>
              <a:chOff x="2981" y="2756"/>
              <a:chExt cx="1993" cy="766"/>
            </a:xfrm>
          </p:grpSpPr>
          <p:sp>
            <p:nvSpPr>
              <p:cNvPr id="529428" name="Freeform 20"/>
              <p:cNvSpPr>
                <a:spLocks/>
              </p:cNvSpPr>
              <p:nvPr/>
            </p:nvSpPr>
            <p:spPr bwMode="auto">
              <a:xfrm>
                <a:off x="2981" y="2756"/>
                <a:ext cx="1993" cy="766"/>
              </a:xfrm>
              <a:custGeom>
                <a:avLst/>
                <a:gdLst>
                  <a:gd name="T0" fmla="*/ 0 w 1993"/>
                  <a:gd name="T1" fmla="*/ 387 h 766"/>
                  <a:gd name="T2" fmla="*/ 17 w 1993"/>
                  <a:gd name="T3" fmla="*/ 321 h 766"/>
                  <a:gd name="T4" fmla="*/ 66 w 1993"/>
                  <a:gd name="T5" fmla="*/ 255 h 766"/>
                  <a:gd name="T6" fmla="*/ 132 w 1993"/>
                  <a:gd name="T7" fmla="*/ 198 h 766"/>
                  <a:gd name="T8" fmla="*/ 239 w 1993"/>
                  <a:gd name="T9" fmla="*/ 140 h 766"/>
                  <a:gd name="T10" fmla="*/ 354 w 1993"/>
                  <a:gd name="T11" fmla="*/ 91 h 766"/>
                  <a:gd name="T12" fmla="*/ 502 w 1993"/>
                  <a:gd name="T13" fmla="*/ 58 h 766"/>
                  <a:gd name="T14" fmla="*/ 659 w 1993"/>
                  <a:gd name="T15" fmla="*/ 25 h 766"/>
                  <a:gd name="T16" fmla="*/ 823 w 1993"/>
                  <a:gd name="T17" fmla="*/ 9 h 766"/>
                  <a:gd name="T18" fmla="*/ 996 w 1993"/>
                  <a:gd name="T19" fmla="*/ 0 h 766"/>
                  <a:gd name="T20" fmla="*/ 1169 w 1993"/>
                  <a:gd name="T21" fmla="*/ 9 h 766"/>
                  <a:gd name="T22" fmla="*/ 1334 w 1993"/>
                  <a:gd name="T23" fmla="*/ 25 h 766"/>
                  <a:gd name="T24" fmla="*/ 1490 w 1993"/>
                  <a:gd name="T25" fmla="*/ 58 h 766"/>
                  <a:gd name="T26" fmla="*/ 1638 w 1993"/>
                  <a:gd name="T27" fmla="*/ 91 h 766"/>
                  <a:gd name="T28" fmla="*/ 1753 w 1993"/>
                  <a:gd name="T29" fmla="*/ 140 h 766"/>
                  <a:gd name="T30" fmla="*/ 1860 w 1993"/>
                  <a:gd name="T31" fmla="*/ 198 h 766"/>
                  <a:gd name="T32" fmla="*/ 1926 w 1993"/>
                  <a:gd name="T33" fmla="*/ 255 h 766"/>
                  <a:gd name="T34" fmla="*/ 1976 w 1993"/>
                  <a:gd name="T35" fmla="*/ 321 h 766"/>
                  <a:gd name="T36" fmla="*/ 1992 w 1993"/>
                  <a:gd name="T37" fmla="*/ 387 h 766"/>
                  <a:gd name="T38" fmla="*/ 1976 w 1993"/>
                  <a:gd name="T39" fmla="*/ 452 h 766"/>
                  <a:gd name="T40" fmla="*/ 1926 w 1993"/>
                  <a:gd name="T41" fmla="*/ 518 h 766"/>
                  <a:gd name="T42" fmla="*/ 1860 w 1993"/>
                  <a:gd name="T43" fmla="*/ 576 h 766"/>
                  <a:gd name="T44" fmla="*/ 1753 w 1993"/>
                  <a:gd name="T45" fmla="*/ 633 h 766"/>
                  <a:gd name="T46" fmla="*/ 1638 w 1993"/>
                  <a:gd name="T47" fmla="*/ 674 h 766"/>
                  <a:gd name="T48" fmla="*/ 1490 w 1993"/>
                  <a:gd name="T49" fmla="*/ 715 h 766"/>
                  <a:gd name="T50" fmla="*/ 1334 w 1993"/>
                  <a:gd name="T51" fmla="*/ 740 h 766"/>
                  <a:gd name="T52" fmla="*/ 1169 w 1993"/>
                  <a:gd name="T53" fmla="*/ 756 h 766"/>
                  <a:gd name="T54" fmla="*/ 996 w 1993"/>
                  <a:gd name="T55" fmla="*/ 765 h 766"/>
                  <a:gd name="T56" fmla="*/ 823 w 1993"/>
                  <a:gd name="T57" fmla="*/ 756 h 766"/>
                  <a:gd name="T58" fmla="*/ 659 w 1993"/>
                  <a:gd name="T59" fmla="*/ 740 h 766"/>
                  <a:gd name="T60" fmla="*/ 502 w 1993"/>
                  <a:gd name="T61" fmla="*/ 715 h 766"/>
                  <a:gd name="T62" fmla="*/ 354 w 1993"/>
                  <a:gd name="T63" fmla="*/ 674 h 766"/>
                  <a:gd name="T64" fmla="*/ 239 w 1993"/>
                  <a:gd name="T65" fmla="*/ 633 h 766"/>
                  <a:gd name="T66" fmla="*/ 132 w 1993"/>
                  <a:gd name="T67" fmla="*/ 576 h 766"/>
                  <a:gd name="T68" fmla="*/ 66 w 1993"/>
                  <a:gd name="T69" fmla="*/ 518 h 766"/>
                  <a:gd name="T70" fmla="*/ 17 w 1993"/>
                  <a:gd name="T71" fmla="*/ 452 h 766"/>
                  <a:gd name="T72" fmla="*/ 0 w 1993"/>
                  <a:gd name="T73" fmla="*/ 387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93" h="766">
                    <a:moveTo>
                      <a:pt x="0" y="387"/>
                    </a:moveTo>
                    <a:lnTo>
                      <a:pt x="17" y="321"/>
                    </a:lnTo>
                    <a:lnTo>
                      <a:pt x="66" y="255"/>
                    </a:lnTo>
                    <a:lnTo>
                      <a:pt x="132" y="198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8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8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98"/>
                    </a:lnTo>
                    <a:lnTo>
                      <a:pt x="1926" y="255"/>
                    </a:lnTo>
                    <a:lnTo>
                      <a:pt x="1976" y="321"/>
                    </a:lnTo>
                    <a:lnTo>
                      <a:pt x="1992" y="387"/>
                    </a:lnTo>
                    <a:lnTo>
                      <a:pt x="1976" y="452"/>
                    </a:lnTo>
                    <a:lnTo>
                      <a:pt x="1926" y="518"/>
                    </a:lnTo>
                    <a:lnTo>
                      <a:pt x="1860" y="576"/>
                    </a:lnTo>
                    <a:lnTo>
                      <a:pt x="1753" y="633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33"/>
                    </a:lnTo>
                    <a:lnTo>
                      <a:pt x="132" y="576"/>
                    </a:lnTo>
                    <a:lnTo>
                      <a:pt x="66" y="518"/>
                    </a:lnTo>
                    <a:lnTo>
                      <a:pt x="17" y="452"/>
                    </a:lnTo>
                    <a:lnTo>
                      <a:pt x="0" y="38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529429" name="Freeform 21"/>
              <p:cNvSpPr>
                <a:spLocks/>
              </p:cNvSpPr>
              <p:nvPr/>
            </p:nvSpPr>
            <p:spPr bwMode="auto">
              <a:xfrm>
                <a:off x="3047" y="2822"/>
                <a:ext cx="1853" cy="642"/>
              </a:xfrm>
              <a:custGeom>
                <a:avLst/>
                <a:gdLst>
                  <a:gd name="T0" fmla="*/ 0 w 1853"/>
                  <a:gd name="T1" fmla="*/ 321 h 642"/>
                  <a:gd name="T2" fmla="*/ 16 w 1853"/>
                  <a:gd name="T3" fmla="*/ 263 h 642"/>
                  <a:gd name="T4" fmla="*/ 58 w 1853"/>
                  <a:gd name="T5" fmla="*/ 206 h 642"/>
                  <a:gd name="T6" fmla="*/ 140 w 1853"/>
                  <a:gd name="T7" fmla="*/ 148 h 642"/>
                  <a:gd name="T8" fmla="*/ 239 w 1853"/>
                  <a:gd name="T9" fmla="*/ 107 h 642"/>
                  <a:gd name="T10" fmla="*/ 362 w 1853"/>
                  <a:gd name="T11" fmla="*/ 66 h 642"/>
                  <a:gd name="T12" fmla="*/ 510 w 1853"/>
                  <a:gd name="T13" fmla="*/ 33 h 642"/>
                  <a:gd name="T14" fmla="*/ 667 w 1853"/>
                  <a:gd name="T15" fmla="*/ 8 h 642"/>
                  <a:gd name="T16" fmla="*/ 840 w 1853"/>
                  <a:gd name="T17" fmla="*/ 0 h 642"/>
                  <a:gd name="T18" fmla="*/ 1012 w 1853"/>
                  <a:gd name="T19" fmla="*/ 0 h 642"/>
                  <a:gd name="T20" fmla="*/ 1177 w 1853"/>
                  <a:gd name="T21" fmla="*/ 8 h 642"/>
                  <a:gd name="T22" fmla="*/ 1333 w 1853"/>
                  <a:gd name="T23" fmla="*/ 33 h 642"/>
                  <a:gd name="T24" fmla="*/ 1482 w 1853"/>
                  <a:gd name="T25" fmla="*/ 66 h 642"/>
                  <a:gd name="T26" fmla="*/ 1605 w 1853"/>
                  <a:gd name="T27" fmla="*/ 107 h 642"/>
                  <a:gd name="T28" fmla="*/ 1712 w 1853"/>
                  <a:gd name="T29" fmla="*/ 148 h 642"/>
                  <a:gd name="T30" fmla="*/ 1786 w 1853"/>
                  <a:gd name="T31" fmla="*/ 206 h 642"/>
                  <a:gd name="T32" fmla="*/ 1835 w 1853"/>
                  <a:gd name="T33" fmla="*/ 263 h 642"/>
                  <a:gd name="T34" fmla="*/ 1852 w 1853"/>
                  <a:gd name="T35" fmla="*/ 321 h 642"/>
                  <a:gd name="T36" fmla="*/ 1835 w 1853"/>
                  <a:gd name="T37" fmla="*/ 378 h 642"/>
                  <a:gd name="T38" fmla="*/ 1786 w 1853"/>
                  <a:gd name="T39" fmla="*/ 436 h 642"/>
                  <a:gd name="T40" fmla="*/ 1712 w 1853"/>
                  <a:gd name="T41" fmla="*/ 493 h 642"/>
                  <a:gd name="T42" fmla="*/ 1605 w 1853"/>
                  <a:gd name="T43" fmla="*/ 542 h 642"/>
                  <a:gd name="T44" fmla="*/ 1482 w 1853"/>
                  <a:gd name="T45" fmla="*/ 584 h 642"/>
                  <a:gd name="T46" fmla="*/ 1333 w 1853"/>
                  <a:gd name="T47" fmla="*/ 608 h 642"/>
                  <a:gd name="T48" fmla="*/ 1177 w 1853"/>
                  <a:gd name="T49" fmla="*/ 633 h 642"/>
                  <a:gd name="T50" fmla="*/ 1012 w 1853"/>
                  <a:gd name="T51" fmla="*/ 641 h 642"/>
                  <a:gd name="T52" fmla="*/ 840 w 1853"/>
                  <a:gd name="T53" fmla="*/ 641 h 642"/>
                  <a:gd name="T54" fmla="*/ 667 w 1853"/>
                  <a:gd name="T55" fmla="*/ 633 h 642"/>
                  <a:gd name="T56" fmla="*/ 510 w 1853"/>
                  <a:gd name="T57" fmla="*/ 608 h 642"/>
                  <a:gd name="T58" fmla="*/ 362 w 1853"/>
                  <a:gd name="T59" fmla="*/ 584 h 642"/>
                  <a:gd name="T60" fmla="*/ 239 w 1853"/>
                  <a:gd name="T61" fmla="*/ 542 h 642"/>
                  <a:gd name="T62" fmla="*/ 140 w 1853"/>
                  <a:gd name="T63" fmla="*/ 493 h 642"/>
                  <a:gd name="T64" fmla="*/ 58 w 1853"/>
                  <a:gd name="T65" fmla="*/ 436 h 642"/>
                  <a:gd name="T66" fmla="*/ 16 w 1853"/>
                  <a:gd name="T67" fmla="*/ 378 h 642"/>
                  <a:gd name="T68" fmla="*/ 0 w 1853"/>
                  <a:gd name="T69" fmla="*/ 32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53" h="642">
                    <a:moveTo>
                      <a:pt x="0" y="321"/>
                    </a:moveTo>
                    <a:lnTo>
                      <a:pt x="16" y="263"/>
                    </a:lnTo>
                    <a:lnTo>
                      <a:pt x="58" y="206"/>
                    </a:lnTo>
                    <a:lnTo>
                      <a:pt x="140" y="148"/>
                    </a:lnTo>
                    <a:lnTo>
                      <a:pt x="239" y="107"/>
                    </a:lnTo>
                    <a:lnTo>
                      <a:pt x="362" y="66"/>
                    </a:lnTo>
                    <a:lnTo>
                      <a:pt x="510" y="33"/>
                    </a:lnTo>
                    <a:lnTo>
                      <a:pt x="667" y="8"/>
                    </a:lnTo>
                    <a:lnTo>
                      <a:pt x="840" y="0"/>
                    </a:lnTo>
                    <a:lnTo>
                      <a:pt x="1012" y="0"/>
                    </a:lnTo>
                    <a:lnTo>
                      <a:pt x="1177" y="8"/>
                    </a:lnTo>
                    <a:lnTo>
                      <a:pt x="1333" y="33"/>
                    </a:lnTo>
                    <a:lnTo>
                      <a:pt x="1482" y="66"/>
                    </a:lnTo>
                    <a:lnTo>
                      <a:pt x="1605" y="107"/>
                    </a:lnTo>
                    <a:lnTo>
                      <a:pt x="1712" y="148"/>
                    </a:lnTo>
                    <a:lnTo>
                      <a:pt x="1786" y="206"/>
                    </a:lnTo>
                    <a:lnTo>
                      <a:pt x="1835" y="263"/>
                    </a:lnTo>
                    <a:lnTo>
                      <a:pt x="1852" y="321"/>
                    </a:lnTo>
                    <a:lnTo>
                      <a:pt x="1835" y="378"/>
                    </a:lnTo>
                    <a:lnTo>
                      <a:pt x="1786" y="436"/>
                    </a:lnTo>
                    <a:lnTo>
                      <a:pt x="1712" y="493"/>
                    </a:lnTo>
                    <a:lnTo>
                      <a:pt x="1605" y="542"/>
                    </a:lnTo>
                    <a:lnTo>
                      <a:pt x="1482" y="584"/>
                    </a:lnTo>
                    <a:lnTo>
                      <a:pt x="1333" y="608"/>
                    </a:lnTo>
                    <a:lnTo>
                      <a:pt x="1177" y="633"/>
                    </a:lnTo>
                    <a:lnTo>
                      <a:pt x="1012" y="641"/>
                    </a:lnTo>
                    <a:lnTo>
                      <a:pt x="840" y="641"/>
                    </a:lnTo>
                    <a:lnTo>
                      <a:pt x="667" y="633"/>
                    </a:lnTo>
                    <a:lnTo>
                      <a:pt x="510" y="608"/>
                    </a:lnTo>
                    <a:lnTo>
                      <a:pt x="362" y="584"/>
                    </a:lnTo>
                    <a:lnTo>
                      <a:pt x="239" y="542"/>
                    </a:lnTo>
                    <a:lnTo>
                      <a:pt x="140" y="493"/>
                    </a:lnTo>
                    <a:lnTo>
                      <a:pt x="58" y="436"/>
                    </a:lnTo>
                    <a:lnTo>
                      <a:pt x="16" y="378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529430" name="Freeform 22"/>
              <p:cNvSpPr>
                <a:spLocks/>
              </p:cNvSpPr>
              <p:nvPr/>
            </p:nvSpPr>
            <p:spPr bwMode="auto">
              <a:xfrm>
                <a:off x="3137" y="2880"/>
                <a:ext cx="1672" cy="494"/>
              </a:xfrm>
              <a:custGeom>
                <a:avLst/>
                <a:gdLst>
                  <a:gd name="T0" fmla="*/ 0 w 1672"/>
                  <a:gd name="T1" fmla="*/ 246 h 494"/>
                  <a:gd name="T2" fmla="*/ 17 w 1672"/>
                  <a:gd name="T3" fmla="*/ 197 h 494"/>
                  <a:gd name="T4" fmla="*/ 66 w 1672"/>
                  <a:gd name="T5" fmla="*/ 156 h 494"/>
                  <a:gd name="T6" fmla="*/ 140 w 1672"/>
                  <a:gd name="T7" fmla="*/ 115 h 494"/>
                  <a:gd name="T8" fmla="*/ 247 w 1672"/>
                  <a:gd name="T9" fmla="*/ 74 h 494"/>
                  <a:gd name="T10" fmla="*/ 371 w 1672"/>
                  <a:gd name="T11" fmla="*/ 41 h 494"/>
                  <a:gd name="T12" fmla="*/ 519 w 1672"/>
                  <a:gd name="T13" fmla="*/ 24 h 494"/>
                  <a:gd name="T14" fmla="*/ 675 w 1672"/>
                  <a:gd name="T15" fmla="*/ 8 h 494"/>
                  <a:gd name="T16" fmla="*/ 832 w 1672"/>
                  <a:gd name="T17" fmla="*/ 0 h 494"/>
                  <a:gd name="T18" fmla="*/ 996 w 1672"/>
                  <a:gd name="T19" fmla="*/ 8 h 494"/>
                  <a:gd name="T20" fmla="*/ 1153 w 1672"/>
                  <a:gd name="T21" fmla="*/ 24 h 494"/>
                  <a:gd name="T22" fmla="*/ 1301 w 1672"/>
                  <a:gd name="T23" fmla="*/ 41 h 494"/>
                  <a:gd name="T24" fmla="*/ 1424 w 1672"/>
                  <a:gd name="T25" fmla="*/ 74 h 494"/>
                  <a:gd name="T26" fmla="*/ 1523 w 1672"/>
                  <a:gd name="T27" fmla="*/ 115 h 494"/>
                  <a:gd name="T28" fmla="*/ 1606 w 1672"/>
                  <a:gd name="T29" fmla="*/ 156 h 494"/>
                  <a:gd name="T30" fmla="*/ 1655 w 1672"/>
                  <a:gd name="T31" fmla="*/ 197 h 494"/>
                  <a:gd name="T32" fmla="*/ 1671 w 1672"/>
                  <a:gd name="T33" fmla="*/ 246 h 494"/>
                  <a:gd name="T34" fmla="*/ 1655 w 1672"/>
                  <a:gd name="T35" fmla="*/ 295 h 494"/>
                  <a:gd name="T36" fmla="*/ 1606 w 1672"/>
                  <a:gd name="T37" fmla="*/ 345 h 494"/>
                  <a:gd name="T38" fmla="*/ 1523 w 1672"/>
                  <a:gd name="T39" fmla="*/ 386 h 494"/>
                  <a:gd name="T40" fmla="*/ 1424 w 1672"/>
                  <a:gd name="T41" fmla="*/ 427 h 494"/>
                  <a:gd name="T42" fmla="*/ 1301 w 1672"/>
                  <a:gd name="T43" fmla="*/ 452 h 494"/>
                  <a:gd name="T44" fmla="*/ 1153 w 1672"/>
                  <a:gd name="T45" fmla="*/ 476 h 494"/>
                  <a:gd name="T46" fmla="*/ 996 w 1672"/>
                  <a:gd name="T47" fmla="*/ 493 h 494"/>
                  <a:gd name="T48" fmla="*/ 832 w 1672"/>
                  <a:gd name="T49" fmla="*/ 493 h 494"/>
                  <a:gd name="T50" fmla="*/ 675 w 1672"/>
                  <a:gd name="T51" fmla="*/ 493 h 494"/>
                  <a:gd name="T52" fmla="*/ 519 w 1672"/>
                  <a:gd name="T53" fmla="*/ 476 h 494"/>
                  <a:gd name="T54" fmla="*/ 371 w 1672"/>
                  <a:gd name="T55" fmla="*/ 452 h 494"/>
                  <a:gd name="T56" fmla="*/ 247 w 1672"/>
                  <a:gd name="T57" fmla="*/ 427 h 494"/>
                  <a:gd name="T58" fmla="*/ 140 w 1672"/>
                  <a:gd name="T59" fmla="*/ 386 h 494"/>
                  <a:gd name="T60" fmla="*/ 66 w 1672"/>
                  <a:gd name="T61" fmla="*/ 345 h 494"/>
                  <a:gd name="T62" fmla="*/ 17 w 1672"/>
                  <a:gd name="T63" fmla="*/ 295 h 494"/>
                  <a:gd name="T64" fmla="*/ 0 w 1672"/>
                  <a:gd name="T65" fmla="*/ 24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72" h="494">
                    <a:moveTo>
                      <a:pt x="0" y="246"/>
                    </a:moveTo>
                    <a:lnTo>
                      <a:pt x="17" y="197"/>
                    </a:lnTo>
                    <a:lnTo>
                      <a:pt x="66" y="156"/>
                    </a:lnTo>
                    <a:lnTo>
                      <a:pt x="140" y="115"/>
                    </a:lnTo>
                    <a:lnTo>
                      <a:pt x="247" y="74"/>
                    </a:lnTo>
                    <a:lnTo>
                      <a:pt x="371" y="41"/>
                    </a:lnTo>
                    <a:lnTo>
                      <a:pt x="519" y="24"/>
                    </a:lnTo>
                    <a:lnTo>
                      <a:pt x="675" y="8"/>
                    </a:lnTo>
                    <a:lnTo>
                      <a:pt x="832" y="0"/>
                    </a:lnTo>
                    <a:lnTo>
                      <a:pt x="996" y="8"/>
                    </a:lnTo>
                    <a:lnTo>
                      <a:pt x="1153" y="24"/>
                    </a:lnTo>
                    <a:lnTo>
                      <a:pt x="1301" y="41"/>
                    </a:lnTo>
                    <a:lnTo>
                      <a:pt x="1424" y="74"/>
                    </a:lnTo>
                    <a:lnTo>
                      <a:pt x="1523" y="115"/>
                    </a:lnTo>
                    <a:lnTo>
                      <a:pt x="1606" y="156"/>
                    </a:lnTo>
                    <a:lnTo>
                      <a:pt x="1655" y="197"/>
                    </a:lnTo>
                    <a:lnTo>
                      <a:pt x="1671" y="246"/>
                    </a:lnTo>
                    <a:lnTo>
                      <a:pt x="1655" y="295"/>
                    </a:lnTo>
                    <a:lnTo>
                      <a:pt x="1606" y="345"/>
                    </a:lnTo>
                    <a:lnTo>
                      <a:pt x="1523" y="386"/>
                    </a:lnTo>
                    <a:lnTo>
                      <a:pt x="1424" y="427"/>
                    </a:lnTo>
                    <a:lnTo>
                      <a:pt x="1301" y="452"/>
                    </a:lnTo>
                    <a:lnTo>
                      <a:pt x="1153" y="476"/>
                    </a:lnTo>
                    <a:lnTo>
                      <a:pt x="996" y="493"/>
                    </a:lnTo>
                    <a:lnTo>
                      <a:pt x="832" y="493"/>
                    </a:lnTo>
                    <a:lnTo>
                      <a:pt x="675" y="493"/>
                    </a:lnTo>
                    <a:lnTo>
                      <a:pt x="519" y="476"/>
                    </a:lnTo>
                    <a:lnTo>
                      <a:pt x="371" y="452"/>
                    </a:lnTo>
                    <a:lnTo>
                      <a:pt x="247" y="427"/>
                    </a:lnTo>
                    <a:lnTo>
                      <a:pt x="140" y="386"/>
                    </a:lnTo>
                    <a:lnTo>
                      <a:pt x="66" y="345"/>
                    </a:lnTo>
                    <a:lnTo>
                      <a:pt x="17" y="295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  <p:grpSp>
          <p:nvGrpSpPr>
            <p:cNvPr id="529431" name="Group 23"/>
            <p:cNvGrpSpPr>
              <a:grpSpLocks/>
            </p:cNvGrpSpPr>
            <p:nvPr/>
          </p:nvGrpSpPr>
          <p:grpSpPr bwMode="auto">
            <a:xfrm>
              <a:off x="3788" y="669"/>
              <a:ext cx="429" cy="2516"/>
              <a:chOff x="3788" y="669"/>
              <a:chExt cx="429" cy="2516"/>
            </a:xfrm>
          </p:grpSpPr>
          <p:sp>
            <p:nvSpPr>
              <p:cNvPr id="529432" name="Freeform 24"/>
              <p:cNvSpPr>
                <a:spLocks/>
              </p:cNvSpPr>
              <p:nvPr/>
            </p:nvSpPr>
            <p:spPr bwMode="auto">
              <a:xfrm>
                <a:off x="3845" y="784"/>
                <a:ext cx="248" cy="741"/>
              </a:xfrm>
              <a:custGeom>
                <a:avLst/>
                <a:gdLst>
                  <a:gd name="T0" fmla="*/ 247 w 248"/>
                  <a:gd name="T1" fmla="*/ 649 h 741"/>
                  <a:gd name="T2" fmla="*/ 247 w 248"/>
                  <a:gd name="T3" fmla="*/ 0 h 741"/>
                  <a:gd name="T4" fmla="*/ 0 w 248"/>
                  <a:gd name="T5" fmla="*/ 0 h 741"/>
                  <a:gd name="T6" fmla="*/ 0 w 248"/>
                  <a:gd name="T7" fmla="*/ 649 h 741"/>
                  <a:gd name="T8" fmla="*/ 0 w 248"/>
                  <a:gd name="T9" fmla="*/ 657 h 741"/>
                  <a:gd name="T10" fmla="*/ 17 w 248"/>
                  <a:gd name="T11" fmla="*/ 699 h 741"/>
                  <a:gd name="T12" fmla="*/ 50 w 248"/>
                  <a:gd name="T13" fmla="*/ 723 h 741"/>
                  <a:gd name="T14" fmla="*/ 99 w 248"/>
                  <a:gd name="T15" fmla="*/ 740 h 741"/>
                  <a:gd name="T16" fmla="*/ 157 w 248"/>
                  <a:gd name="T17" fmla="*/ 740 h 741"/>
                  <a:gd name="T18" fmla="*/ 206 w 248"/>
                  <a:gd name="T19" fmla="*/ 723 h 741"/>
                  <a:gd name="T20" fmla="*/ 239 w 248"/>
                  <a:gd name="T21" fmla="*/ 699 h 741"/>
                  <a:gd name="T22" fmla="*/ 247 w 248"/>
                  <a:gd name="T23" fmla="*/ 657 h 741"/>
                  <a:gd name="T24" fmla="*/ 247 w 248"/>
                  <a:gd name="T25" fmla="*/ 649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741">
                    <a:moveTo>
                      <a:pt x="247" y="649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649"/>
                    </a:lnTo>
                    <a:lnTo>
                      <a:pt x="0" y="657"/>
                    </a:lnTo>
                    <a:lnTo>
                      <a:pt x="17" y="699"/>
                    </a:lnTo>
                    <a:lnTo>
                      <a:pt x="50" y="723"/>
                    </a:lnTo>
                    <a:lnTo>
                      <a:pt x="99" y="740"/>
                    </a:lnTo>
                    <a:lnTo>
                      <a:pt x="157" y="740"/>
                    </a:lnTo>
                    <a:lnTo>
                      <a:pt x="206" y="723"/>
                    </a:lnTo>
                    <a:lnTo>
                      <a:pt x="239" y="699"/>
                    </a:lnTo>
                    <a:lnTo>
                      <a:pt x="247" y="657"/>
                    </a:lnTo>
                    <a:lnTo>
                      <a:pt x="247" y="6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529433" name="Freeform 25"/>
              <p:cNvSpPr>
                <a:spLocks/>
              </p:cNvSpPr>
              <p:nvPr/>
            </p:nvSpPr>
            <p:spPr bwMode="auto">
              <a:xfrm>
                <a:off x="3845" y="669"/>
                <a:ext cx="248" cy="157"/>
              </a:xfrm>
              <a:custGeom>
                <a:avLst/>
                <a:gdLst>
                  <a:gd name="T0" fmla="*/ 0 w 248"/>
                  <a:gd name="T1" fmla="*/ 74 h 157"/>
                  <a:gd name="T2" fmla="*/ 17 w 248"/>
                  <a:gd name="T3" fmla="*/ 41 h 157"/>
                  <a:gd name="T4" fmla="*/ 50 w 248"/>
                  <a:gd name="T5" fmla="*/ 8 h 157"/>
                  <a:gd name="T6" fmla="*/ 99 w 248"/>
                  <a:gd name="T7" fmla="*/ 0 h 157"/>
                  <a:gd name="T8" fmla="*/ 157 w 248"/>
                  <a:gd name="T9" fmla="*/ 0 h 157"/>
                  <a:gd name="T10" fmla="*/ 206 w 248"/>
                  <a:gd name="T11" fmla="*/ 8 h 157"/>
                  <a:gd name="T12" fmla="*/ 239 w 248"/>
                  <a:gd name="T13" fmla="*/ 41 h 157"/>
                  <a:gd name="T14" fmla="*/ 247 w 248"/>
                  <a:gd name="T15" fmla="*/ 74 h 157"/>
                  <a:gd name="T16" fmla="*/ 239 w 248"/>
                  <a:gd name="T17" fmla="*/ 115 h 157"/>
                  <a:gd name="T18" fmla="*/ 206 w 248"/>
                  <a:gd name="T19" fmla="*/ 140 h 157"/>
                  <a:gd name="T20" fmla="*/ 157 w 248"/>
                  <a:gd name="T21" fmla="*/ 156 h 157"/>
                  <a:gd name="T22" fmla="*/ 99 w 248"/>
                  <a:gd name="T23" fmla="*/ 156 h 157"/>
                  <a:gd name="T24" fmla="*/ 50 w 248"/>
                  <a:gd name="T25" fmla="*/ 140 h 157"/>
                  <a:gd name="T26" fmla="*/ 17 w 248"/>
                  <a:gd name="T27" fmla="*/ 115 h 157"/>
                  <a:gd name="T28" fmla="*/ 0 w 248"/>
                  <a:gd name="T29" fmla="*/ 7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157">
                    <a:moveTo>
                      <a:pt x="0" y="74"/>
                    </a:moveTo>
                    <a:lnTo>
                      <a:pt x="17" y="41"/>
                    </a:lnTo>
                    <a:lnTo>
                      <a:pt x="50" y="8"/>
                    </a:lnTo>
                    <a:lnTo>
                      <a:pt x="99" y="0"/>
                    </a:lnTo>
                    <a:lnTo>
                      <a:pt x="157" y="0"/>
                    </a:lnTo>
                    <a:lnTo>
                      <a:pt x="206" y="8"/>
                    </a:lnTo>
                    <a:lnTo>
                      <a:pt x="239" y="41"/>
                    </a:lnTo>
                    <a:lnTo>
                      <a:pt x="247" y="74"/>
                    </a:lnTo>
                    <a:lnTo>
                      <a:pt x="239" y="115"/>
                    </a:lnTo>
                    <a:lnTo>
                      <a:pt x="206" y="140"/>
                    </a:lnTo>
                    <a:lnTo>
                      <a:pt x="157" y="156"/>
                    </a:lnTo>
                    <a:lnTo>
                      <a:pt x="99" y="156"/>
                    </a:lnTo>
                    <a:lnTo>
                      <a:pt x="50" y="140"/>
                    </a:lnTo>
                    <a:lnTo>
                      <a:pt x="17" y="115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529434" name="Freeform 26"/>
              <p:cNvSpPr>
                <a:spLocks/>
              </p:cNvSpPr>
              <p:nvPr/>
            </p:nvSpPr>
            <p:spPr bwMode="auto">
              <a:xfrm>
                <a:off x="3845" y="2263"/>
                <a:ext cx="248" cy="922"/>
              </a:xfrm>
              <a:custGeom>
                <a:avLst/>
                <a:gdLst>
                  <a:gd name="T0" fmla="*/ 247 w 248"/>
                  <a:gd name="T1" fmla="*/ 814 h 922"/>
                  <a:gd name="T2" fmla="*/ 247 w 248"/>
                  <a:gd name="T3" fmla="*/ 0 h 922"/>
                  <a:gd name="T4" fmla="*/ 0 w 248"/>
                  <a:gd name="T5" fmla="*/ 0 h 922"/>
                  <a:gd name="T6" fmla="*/ 0 w 248"/>
                  <a:gd name="T7" fmla="*/ 814 h 922"/>
                  <a:gd name="T8" fmla="*/ 0 w 248"/>
                  <a:gd name="T9" fmla="*/ 822 h 922"/>
                  <a:gd name="T10" fmla="*/ 17 w 248"/>
                  <a:gd name="T11" fmla="*/ 871 h 922"/>
                  <a:gd name="T12" fmla="*/ 50 w 248"/>
                  <a:gd name="T13" fmla="*/ 904 h 922"/>
                  <a:gd name="T14" fmla="*/ 99 w 248"/>
                  <a:gd name="T15" fmla="*/ 921 h 922"/>
                  <a:gd name="T16" fmla="*/ 157 w 248"/>
                  <a:gd name="T17" fmla="*/ 921 h 922"/>
                  <a:gd name="T18" fmla="*/ 206 w 248"/>
                  <a:gd name="T19" fmla="*/ 904 h 922"/>
                  <a:gd name="T20" fmla="*/ 239 w 248"/>
                  <a:gd name="T21" fmla="*/ 871 h 922"/>
                  <a:gd name="T22" fmla="*/ 247 w 248"/>
                  <a:gd name="T23" fmla="*/ 822 h 922"/>
                  <a:gd name="T24" fmla="*/ 247 w 248"/>
                  <a:gd name="T25" fmla="*/ 814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922">
                    <a:moveTo>
                      <a:pt x="247" y="814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814"/>
                    </a:lnTo>
                    <a:lnTo>
                      <a:pt x="0" y="822"/>
                    </a:lnTo>
                    <a:lnTo>
                      <a:pt x="17" y="871"/>
                    </a:lnTo>
                    <a:lnTo>
                      <a:pt x="50" y="904"/>
                    </a:lnTo>
                    <a:lnTo>
                      <a:pt x="99" y="921"/>
                    </a:lnTo>
                    <a:lnTo>
                      <a:pt x="157" y="921"/>
                    </a:lnTo>
                    <a:lnTo>
                      <a:pt x="206" y="904"/>
                    </a:lnTo>
                    <a:lnTo>
                      <a:pt x="239" y="871"/>
                    </a:lnTo>
                    <a:lnTo>
                      <a:pt x="247" y="822"/>
                    </a:lnTo>
                    <a:lnTo>
                      <a:pt x="247" y="8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529435" name="Freeform 27"/>
              <p:cNvSpPr>
                <a:spLocks/>
              </p:cNvSpPr>
              <p:nvPr/>
            </p:nvSpPr>
            <p:spPr bwMode="auto">
              <a:xfrm>
                <a:off x="3788" y="850"/>
                <a:ext cx="429" cy="247"/>
              </a:xfrm>
              <a:custGeom>
                <a:avLst/>
                <a:gdLst>
                  <a:gd name="T0" fmla="*/ 57 w 429"/>
                  <a:gd name="T1" fmla="*/ 0 h 247"/>
                  <a:gd name="T2" fmla="*/ 16 w 429"/>
                  <a:gd name="T3" fmla="*/ 49 h 247"/>
                  <a:gd name="T4" fmla="*/ 0 w 429"/>
                  <a:gd name="T5" fmla="*/ 98 h 247"/>
                  <a:gd name="T6" fmla="*/ 16 w 429"/>
                  <a:gd name="T7" fmla="*/ 156 h 247"/>
                  <a:gd name="T8" fmla="*/ 66 w 429"/>
                  <a:gd name="T9" fmla="*/ 205 h 247"/>
                  <a:gd name="T10" fmla="*/ 131 w 429"/>
                  <a:gd name="T11" fmla="*/ 230 h 247"/>
                  <a:gd name="T12" fmla="*/ 214 w 429"/>
                  <a:gd name="T13" fmla="*/ 246 h 247"/>
                  <a:gd name="T14" fmla="*/ 296 w 429"/>
                  <a:gd name="T15" fmla="*/ 230 h 247"/>
                  <a:gd name="T16" fmla="*/ 362 w 429"/>
                  <a:gd name="T17" fmla="*/ 205 h 247"/>
                  <a:gd name="T18" fmla="*/ 411 w 429"/>
                  <a:gd name="T19" fmla="*/ 156 h 247"/>
                  <a:gd name="T20" fmla="*/ 428 w 429"/>
                  <a:gd name="T21" fmla="*/ 98 h 247"/>
                  <a:gd name="T22" fmla="*/ 411 w 429"/>
                  <a:gd name="T23" fmla="*/ 4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9" h="247">
                    <a:moveTo>
                      <a:pt x="57" y="0"/>
                    </a:moveTo>
                    <a:lnTo>
                      <a:pt x="16" y="49"/>
                    </a:lnTo>
                    <a:lnTo>
                      <a:pt x="0" y="98"/>
                    </a:lnTo>
                    <a:lnTo>
                      <a:pt x="16" y="156"/>
                    </a:lnTo>
                    <a:lnTo>
                      <a:pt x="66" y="205"/>
                    </a:lnTo>
                    <a:lnTo>
                      <a:pt x="131" y="230"/>
                    </a:lnTo>
                    <a:lnTo>
                      <a:pt x="214" y="246"/>
                    </a:lnTo>
                    <a:lnTo>
                      <a:pt x="296" y="230"/>
                    </a:lnTo>
                    <a:lnTo>
                      <a:pt x="362" y="205"/>
                    </a:lnTo>
                    <a:lnTo>
                      <a:pt x="411" y="156"/>
                    </a:lnTo>
                    <a:lnTo>
                      <a:pt x="428" y="98"/>
                    </a:lnTo>
                    <a:lnTo>
                      <a:pt x="411" y="4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</p:grpSp>
      <p:sp>
        <p:nvSpPr>
          <p:cNvPr id="529436" name="Freeform 28"/>
          <p:cNvSpPr>
            <a:spLocks/>
          </p:cNvSpPr>
          <p:nvPr/>
        </p:nvSpPr>
        <p:spPr bwMode="auto">
          <a:xfrm>
            <a:off x="7050088" y="2344738"/>
            <a:ext cx="171450" cy="171450"/>
          </a:xfrm>
          <a:custGeom>
            <a:avLst/>
            <a:gdLst>
              <a:gd name="T0" fmla="*/ 25 w 108"/>
              <a:gd name="T1" fmla="*/ 107 h 108"/>
              <a:gd name="T2" fmla="*/ 0 w 108"/>
              <a:gd name="T3" fmla="*/ 0 h 108"/>
              <a:gd name="T4" fmla="*/ 107 w 108"/>
              <a:gd name="T5" fmla="*/ 41 h 108"/>
              <a:gd name="T6" fmla="*/ 25 w 108"/>
              <a:gd name="T7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108">
                <a:moveTo>
                  <a:pt x="25" y="107"/>
                </a:moveTo>
                <a:lnTo>
                  <a:pt x="0" y="0"/>
                </a:lnTo>
                <a:lnTo>
                  <a:pt x="107" y="41"/>
                </a:lnTo>
                <a:lnTo>
                  <a:pt x="25" y="10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529437" name="Line 29"/>
          <p:cNvSpPr>
            <a:spLocks noChangeShapeType="1"/>
          </p:cNvSpPr>
          <p:nvPr/>
        </p:nvSpPr>
        <p:spPr bwMode="auto">
          <a:xfrm>
            <a:off x="4594225" y="3322638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529438" name="Line 30"/>
          <p:cNvSpPr>
            <a:spLocks noChangeShapeType="1"/>
          </p:cNvSpPr>
          <p:nvPr/>
        </p:nvSpPr>
        <p:spPr bwMode="auto">
          <a:xfrm>
            <a:off x="4594225" y="3935413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529439" name="Line 31"/>
          <p:cNvSpPr>
            <a:spLocks noChangeShapeType="1"/>
          </p:cNvSpPr>
          <p:nvPr/>
        </p:nvSpPr>
        <p:spPr bwMode="auto">
          <a:xfrm>
            <a:off x="4594225" y="6022975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529440" name="Line 32"/>
          <p:cNvSpPr>
            <a:spLocks noChangeShapeType="1"/>
          </p:cNvSpPr>
          <p:nvPr/>
        </p:nvSpPr>
        <p:spPr bwMode="auto">
          <a:xfrm>
            <a:off x="4594225" y="4497388"/>
            <a:ext cx="0" cy="15652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529441" name="Line 33"/>
          <p:cNvSpPr>
            <a:spLocks noChangeShapeType="1"/>
          </p:cNvSpPr>
          <p:nvPr/>
        </p:nvSpPr>
        <p:spPr bwMode="auto">
          <a:xfrm flipV="1">
            <a:off x="4594225" y="3322638"/>
            <a:ext cx="0" cy="11747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529442" name="Freeform 34" descr="Light vertical"/>
          <p:cNvSpPr>
            <a:spLocks/>
          </p:cNvSpPr>
          <p:nvPr/>
        </p:nvSpPr>
        <p:spPr bwMode="auto">
          <a:xfrm>
            <a:off x="5378450" y="5984875"/>
            <a:ext cx="157163" cy="79375"/>
          </a:xfrm>
          <a:custGeom>
            <a:avLst/>
            <a:gdLst>
              <a:gd name="T0" fmla="*/ 0 w 99"/>
              <a:gd name="T1" fmla="*/ 49 h 50"/>
              <a:gd name="T2" fmla="*/ 98 w 99"/>
              <a:gd name="T3" fmla="*/ 49 h 50"/>
              <a:gd name="T4" fmla="*/ 98 w 99"/>
              <a:gd name="T5" fmla="*/ 0 h 50"/>
              <a:gd name="T6" fmla="*/ 0 w 99"/>
              <a:gd name="T7" fmla="*/ 0 h 50"/>
              <a:gd name="T8" fmla="*/ 0 w 99"/>
              <a:gd name="T9" fmla="*/ 4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50">
                <a:moveTo>
                  <a:pt x="0" y="49"/>
                </a:moveTo>
                <a:lnTo>
                  <a:pt x="98" y="49"/>
                </a:lnTo>
                <a:lnTo>
                  <a:pt x="98" y="0"/>
                </a:lnTo>
                <a:lnTo>
                  <a:pt x="0" y="0"/>
                </a:lnTo>
                <a:lnTo>
                  <a:pt x="0" y="49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529443" name="Freeform 35" descr="Light vertical"/>
          <p:cNvSpPr>
            <a:spLocks/>
          </p:cNvSpPr>
          <p:nvPr/>
        </p:nvSpPr>
        <p:spPr bwMode="auto">
          <a:xfrm>
            <a:off x="5378450" y="3282950"/>
            <a:ext cx="157163" cy="68263"/>
          </a:xfrm>
          <a:custGeom>
            <a:avLst/>
            <a:gdLst>
              <a:gd name="T0" fmla="*/ 0 w 99"/>
              <a:gd name="T1" fmla="*/ 42 h 43"/>
              <a:gd name="T2" fmla="*/ 98 w 99"/>
              <a:gd name="T3" fmla="*/ 42 h 43"/>
              <a:gd name="T4" fmla="*/ 98 w 99"/>
              <a:gd name="T5" fmla="*/ 0 h 43"/>
              <a:gd name="T6" fmla="*/ 0 w 99"/>
              <a:gd name="T7" fmla="*/ 0 h 43"/>
              <a:gd name="T8" fmla="*/ 0 w 99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43">
                <a:moveTo>
                  <a:pt x="0" y="42"/>
                </a:moveTo>
                <a:lnTo>
                  <a:pt x="98" y="42"/>
                </a:lnTo>
                <a:lnTo>
                  <a:pt x="98" y="0"/>
                </a:lnTo>
                <a:lnTo>
                  <a:pt x="0" y="0"/>
                </a:lnTo>
                <a:lnTo>
                  <a:pt x="0" y="42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529444" name="Freeform 36" descr="Light vertical"/>
          <p:cNvSpPr>
            <a:spLocks/>
          </p:cNvSpPr>
          <p:nvPr/>
        </p:nvSpPr>
        <p:spPr bwMode="auto">
          <a:xfrm>
            <a:off x="5378450" y="3910013"/>
            <a:ext cx="157163" cy="66675"/>
          </a:xfrm>
          <a:custGeom>
            <a:avLst/>
            <a:gdLst>
              <a:gd name="T0" fmla="*/ 0 w 99"/>
              <a:gd name="T1" fmla="*/ 41 h 42"/>
              <a:gd name="T2" fmla="*/ 98 w 99"/>
              <a:gd name="T3" fmla="*/ 41 h 42"/>
              <a:gd name="T4" fmla="*/ 98 w 99"/>
              <a:gd name="T5" fmla="*/ 0 h 42"/>
              <a:gd name="T6" fmla="*/ 0 w 99"/>
              <a:gd name="T7" fmla="*/ 0 h 42"/>
              <a:gd name="T8" fmla="*/ 0 w 99"/>
              <a:gd name="T9" fmla="*/ 4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42">
                <a:moveTo>
                  <a:pt x="0" y="41"/>
                </a:moveTo>
                <a:lnTo>
                  <a:pt x="98" y="41"/>
                </a:lnTo>
                <a:lnTo>
                  <a:pt x="98" y="0"/>
                </a:lnTo>
                <a:lnTo>
                  <a:pt x="0" y="0"/>
                </a:lnTo>
                <a:lnTo>
                  <a:pt x="0" y="41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529445" name="Rectangle 37"/>
          <p:cNvSpPr>
            <a:spLocks noChangeArrowheads="1"/>
          </p:cNvSpPr>
          <p:nvPr/>
        </p:nvSpPr>
        <p:spPr bwMode="auto">
          <a:xfrm>
            <a:off x="8240713" y="4776788"/>
            <a:ext cx="830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Platters</a:t>
            </a:r>
          </a:p>
        </p:txBody>
      </p:sp>
      <p:sp>
        <p:nvSpPr>
          <p:cNvPr id="529446" name="Line 38"/>
          <p:cNvSpPr>
            <a:spLocks noChangeShapeType="1"/>
          </p:cNvSpPr>
          <p:nvPr/>
        </p:nvSpPr>
        <p:spPr bwMode="auto">
          <a:xfrm>
            <a:off x="8121650" y="4300538"/>
            <a:ext cx="392113" cy="48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529447" name="Line 39"/>
          <p:cNvSpPr>
            <a:spLocks noChangeShapeType="1"/>
          </p:cNvSpPr>
          <p:nvPr/>
        </p:nvSpPr>
        <p:spPr bwMode="auto">
          <a:xfrm flipV="1">
            <a:off x="8121650" y="5084763"/>
            <a:ext cx="392113" cy="585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529448" name="Rectangle 40"/>
          <p:cNvSpPr>
            <a:spLocks noChangeArrowheads="1"/>
          </p:cNvSpPr>
          <p:nvPr/>
        </p:nvSpPr>
        <p:spPr bwMode="auto">
          <a:xfrm>
            <a:off x="7580313" y="2049463"/>
            <a:ext cx="819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Spindle</a:t>
            </a:r>
          </a:p>
        </p:txBody>
      </p:sp>
      <p:sp>
        <p:nvSpPr>
          <p:cNvPr id="529449" name="Freeform 41"/>
          <p:cNvSpPr>
            <a:spLocks/>
          </p:cNvSpPr>
          <p:nvPr/>
        </p:nvSpPr>
        <p:spPr bwMode="auto">
          <a:xfrm>
            <a:off x="6946900" y="2184400"/>
            <a:ext cx="695325" cy="117475"/>
          </a:xfrm>
          <a:custGeom>
            <a:avLst/>
            <a:gdLst>
              <a:gd name="T0" fmla="*/ 437 w 438"/>
              <a:gd name="T1" fmla="*/ 8 h 74"/>
              <a:gd name="T2" fmla="*/ 288 w 438"/>
              <a:gd name="T3" fmla="*/ 0 h 74"/>
              <a:gd name="T4" fmla="*/ 140 w 438"/>
              <a:gd name="T5" fmla="*/ 24 h 74"/>
              <a:gd name="T6" fmla="*/ 0 w 438"/>
              <a:gd name="T7" fmla="*/ 7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8" h="74">
                <a:moveTo>
                  <a:pt x="437" y="8"/>
                </a:moveTo>
                <a:lnTo>
                  <a:pt x="288" y="0"/>
                </a:lnTo>
                <a:lnTo>
                  <a:pt x="140" y="24"/>
                </a:lnTo>
                <a:lnTo>
                  <a:pt x="0" y="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529450" name="Rectangle 42"/>
          <p:cNvSpPr>
            <a:spLocks noChangeArrowheads="1"/>
          </p:cNvSpPr>
          <p:nvPr/>
        </p:nvSpPr>
        <p:spPr bwMode="auto">
          <a:xfrm>
            <a:off x="4568825" y="2365375"/>
            <a:ext cx="1031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Disk head</a:t>
            </a:r>
          </a:p>
        </p:txBody>
      </p:sp>
      <p:grpSp>
        <p:nvGrpSpPr>
          <p:cNvPr id="529451" name="Group 43"/>
          <p:cNvGrpSpPr>
            <a:grpSpLocks/>
          </p:cNvGrpSpPr>
          <p:nvPr/>
        </p:nvGrpSpPr>
        <p:grpSpPr bwMode="auto">
          <a:xfrm>
            <a:off x="4891088" y="4708525"/>
            <a:ext cx="1476375" cy="519113"/>
            <a:chOff x="2798" y="2339"/>
            <a:chExt cx="930" cy="327"/>
          </a:xfrm>
        </p:grpSpPr>
        <p:sp>
          <p:nvSpPr>
            <p:cNvPr id="529452" name="Freeform 44"/>
            <p:cNvSpPr>
              <a:spLocks/>
            </p:cNvSpPr>
            <p:nvPr/>
          </p:nvSpPr>
          <p:spPr bwMode="auto">
            <a:xfrm>
              <a:off x="2831" y="2339"/>
              <a:ext cx="865" cy="124"/>
            </a:xfrm>
            <a:custGeom>
              <a:avLst/>
              <a:gdLst>
                <a:gd name="T0" fmla="*/ 0 w 865"/>
                <a:gd name="T1" fmla="*/ 65 h 124"/>
                <a:gd name="T2" fmla="*/ 41 w 865"/>
                <a:gd name="T3" fmla="*/ 0 h 124"/>
                <a:gd name="T4" fmla="*/ 41 w 865"/>
                <a:gd name="T5" fmla="*/ 41 h 124"/>
                <a:gd name="T6" fmla="*/ 831 w 865"/>
                <a:gd name="T7" fmla="*/ 41 h 124"/>
                <a:gd name="T8" fmla="*/ 831 w 865"/>
                <a:gd name="T9" fmla="*/ 0 h 124"/>
                <a:gd name="T10" fmla="*/ 864 w 865"/>
                <a:gd name="T11" fmla="*/ 65 h 124"/>
                <a:gd name="T12" fmla="*/ 831 w 865"/>
                <a:gd name="T13" fmla="*/ 123 h 124"/>
                <a:gd name="T14" fmla="*/ 831 w 865"/>
                <a:gd name="T15" fmla="*/ 82 h 124"/>
                <a:gd name="T16" fmla="*/ 41 w 865"/>
                <a:gd name="T17" fmla="*/ 82 h 124"/>
                <a:gd name="T18" fmla="*/ 41 w 865"/>
                <a:gd name="T19" fmla="*/ 123 h 124"/>
                <a:gd name="T20" fmla="*/ 0 w 865"/>
                <a:gd name="T21" fmla="*/ 6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5" h="124">
                  <a:moveTo>
                    <a:pt x="0" y="65"/>
                  </a:moveTo>
                  <a:lnTo>
                    <a:pt x="41" y="0"/>
                  </a:lnTo>
                  <a:lnTo>
                    <a:pt x="41" y="41"/>
                  </a:lnTo>
                  <a:lnTo>
                    <a:pt x="831" y="41"/>
                  </a:lnTo>
                  <a:lnTo>
                    <a:pt x="831" y="0"/>
                  </a:lnTo>
                  <a:lnTo>
                    <a:pt x="864" y="65"/>
                  </a:lnTo>
                  <a:lnTo>
                    <a:pt x="831" y="123"/>
                  </a:lnTo>
                  <a:lnTo>
                    <a:pt x="831" y="82"/>
                  </a:lnTo>
                  <a:lnTo>
                    <a:pt x="41" y="82"/>
                  </a:lnTo>
                  <a:lnTo>
                    <a:pt x="41" y="123"/>
                  </a:lnTo>
                  <a:lnTo>
                    <a:pt x="0" y="6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529453" name="Rectangle 45"/>
            <p:cNvSpPr>
              <a:spLocks noChangeArrowheads="1"/>
            </p:cNvSpPr>
            <p:nvPr/>
          </p:nvSpPr>
          <p:spPr bwMode="auto">
            <a:xfrm>
              <a:off x="2798" y="2464"/>
              <a:ext cx="93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Arm movement</a:t>
              </a:r>
            </a:p>
          </p:txBody>
        </p:sp>
      </p:grpSp>
      <p:grpSp>
        <p:nvGrpSpPr>
          <p:cNvPr id="529454" name="Group 46"/>
          <p:cNvGrpSpPr>
            <a:grpSpLocks/>
          </p:cNvGrpSpPr>
          <p:nvPr/>
        </p:nvGrpSpPr>
        <p:grpSpPr bwMode="auto">
          <a:xfrm>
            <a:off x="3733800" y="5670550"/>
            <a:ext cx="1390650" cy="798513"/>
            <a:chOff x="2069" y="2945"/>
            <a:chExt cx="876" cy="503"/>
          </a:xfrm>
        </p:grpSpPr>
        <p:sp>
          <p:nvSpPr>
            <p:cNvPr id="529455" name="Rectangle 47"/>
            <p:cNvSpPr>
              <a:spLocks noChangeArrowheads="1"/>
            </p:cNvSpPr>
            <p:nvPr/>
          </p:nvSpPr>
          <p:spPr bwMode="auto">
            <a:xfrm>
              <a:off x="2069" y="3246"/>
              <a:ext cx="8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Arm assembly</a:t>
              </a:r>
            </a:p>
          </p:txBody>
        </p:sp>
        <p:sp>
          <p:nvSpPr>
            <p:cNvPr id="529456" name="Freeform 48"/>
            <p:cNvSpPr>
              <a:spLocks/>
            </p:cNvSpPr>
            <p:nvPr/>
          </p:nvSpPr>
          <p:spPr bwMode="auto">
            <a:xfrm>
              <a:off x="2357" y="2945"/>
              <a:ext cx="256" cy="305"/>
            </a:xfrm>
            <a:custGeom>
              <a:avLst/>
              <a:gdLst>
                <a:gd name="T0" fmla="*/ 8 w 256"/>
                <a:gd name="T1" fmla="*/ 304 h 305"/>
                <a:gd name="T2" fmla="*/ 0 w 256"/>
                <a:gd name="T3" fmla="*/ 230 h 305"/>
                <a:gd name="T4" fmla="*/ 16 w 256"/>
                <a:gd name="T5" fmla="*/ 156 h 305"/>
                <a:gd name="T6" fmla="*/ 57 w 256"/>
                <a:gd name="T7" fmla="*/ 91 h 305"/>
                <a:gd name="T8" fmla="*/ 115 w 256"/>
                <a:gd name="T9" fmla="*/ 41 h 305"/>
                <a:gd name="T10" fmla="*/ 181 w 256"/>
                <a:gd name="T11" fmla="*/ 9 h 305"/>
                <a:gd name="T12" fmla="*/ 255 w 256"/>
                <a:gd name="T1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305">
                  <a:moveTo>
                    <a:pt x="8" y="304"/>
                  </a:moveTo>
                  <a:lnTo>
                    <a:pt x="0" y="230"/>
                  </a:lnTo>
                  <a:lnTo>
                    <a:pt x="16" y="156"/>
                  </a:lnTo>
                  <a:lnTo>
                    <a:pt x="57" y="91"/>
                  </a:lnTo>
                  <a:lnTo>
                    <a:pt x="115" y="41"/>
                  </a:lnTo>
                  <a:lnTo>
                    <a:pt x="181" y="9"/>
                  </a:lnTo>
                  <a:lnTo>
                    <a:pt x="25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</p:grpSp>
      <p:sp>
        <p:nvSpPr>
          <p:cNvPr id="529457" name="Freeform 49"/>
          <p:cNvSpPr>
            <a:spLocks/>
          </p:cNvSpPr>
          <p:nvPr/>
        </p:nvSpPr>
        <p:spPr bwMode="auto">
          <a:xfrm>
            <a:off x="5183188" y="2592388"/>
            <a:ext cx="288925" cy="731837"/>
          </a:xfrm>
          <a:custGeom>
            <a:avLst/>
            <a:gdLst>
              <a:gd name="T0" fmla="*/ 0 w 182"/>
              <a:gd name="T1" fmla="*/ 0 h 461"/>
              <a:gd name="T2" fmla="*/ 82 w 182"/>
              <a:gd name="T3" fmla="*/ 66 h 461"/>
              <a:gd name="T4" fmla="*/ 140 w 182"/>
              <a:gd name="T5" fmla="*/ 156 h 461"/>
              <a:gd name="T6" fmla="*/ 173 w 182"/>
              <a:gd name="T7" fmla="*/ 255 h 461"/>
              <a:gd name="T8" fmla="*/ 181 w 182"/>
              <a:gd name="T9" fmla="*/ 353 h 461"/>
              <a:gd name="T10" fmla="*/ 165 w 182"/>
              <a:gd name="T11" fmla="*/ 46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" h="461">
                <a:moveTo>
                  <a:pt x="0" y="0"/>
                </a:moveTo>
                <a:lnTo>
                  <a:pt x="82" y="66"/>
                </a:lnTo>
                <a:lnTo>
                  <a:pt x="140" y="156"/>
                </a:lnTo>
                <a:lnTo>
                  <a:pt x="173" y="255"/>
                </a:lnTo>
                <a:lnTo>
                  <a:pt x="181" y="353"/>
                </a:lnTo>
                <a:lnTo>
                  <a:pt x="165" y="46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grpSp>
        <p:nvGrpSpPr>
          <p:cNvPr id="529458" name="Group 50"/>
          <p:cNvGrpSpPr>
            <a:grpSpLocks/>
          </p:cNvGrpSpPr>
          <p:nvPr/>
        </p:nvGrpSpPr>
        <p:grpSpPr bwMode="auto">
          <a:xfrm>
            <a:off x="7675563" y="2255838"/>
            <a:ext cx="1289050" cy="792162"/>
            <a:chOff x="4552" y="794"/>
            <a:chExt cx="812" cy="499"/>
          </a:xfrm>
        </p:grpSpPr>
        <p:sp>
          <p:nvSpPr>
            <p:cNvPr id="529459" name="Freeform 51"/>
            <p:cNvSpPr>
              <a:spLocks/>
            </p:cNvSpPr>
            <p:nvPr/>
          </p:nvSpPr>
          <p:spPr bwMode="auto">
            <a:xfrm>
              <a:off x="4609" y="988"/>
              <a:ext cx="372" cy="305"/>
            </a:xfrm>
            <a:custGeom>
              <a:avLst/>
              <a:gdLst>
                <a:gd name="T0" fmla="*/ 371 w 372"/>
                <a:gd name="T1" fmla="*/ 0 h 305"/>
                <a:gd name="T2" fmla="*/ 255 w 372"/>
                <a:gd name="T3" fmla="*/ 33 h 305"/>
                <a:gd name="T4" fmla="*/ 148 w 372"/>
                <a:gd name="T5" fmla="*/ 107 h 305"/>
                <a:gd name="T6" fmla="*/ 58 w 372"/>
                <a:gd name="T7" fmla="*/ 197 h 305"/>
                <a:gd name="T8" fmla="*/ 0 w 372"/>
                <a:gd name="T9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05">
                  <a:moveTo>
                    <a:pt x="371" y="0"/>
                  </a:moveTo>
                  <a:lnTo>
                    <a:pt x="255" y="33"/>
                  </a:lnTo>
                  <a:lnTo>
                    <a:pt x="148" y="107"/>
                  </a:lnTo>
                  <a:lnTo>
                    <a:pt x="58" y="197"/>
                  </a:lnTo>
                  <a:lnTo>
                    <a:pt x="0" y="3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grpSp>
          <p:nvGrpSpPr>
            <p:cNvPr id="529460" name="Group 52"/>
            <p:cNvGrpSpPr>
              <a:grpSpLocks/>
            </p:cNvGrpSpPr>
            <p:nvPr/>
          </p:nvGrpSpPr>
          <p:grpSpPr bwMode="auto">
            <a:xfrm>
              <a:off x="4552" y="794"/>
              <a:ext cx="812" cy="442"/>
              <a:chOff x="4552" y="794"/>
              <a:chExt cx="812" cy="442"/>
            </a:xfrm>
          </p:grpSpPr>
          <p:sp>
            <p:nvSpPr>
              <p:cNvPr id="529461" name="Rectangle 53"/>
              <p:cNvSpPr>
                <a:spLocks noChangeArrowheads="1"/>
              </p:cNvSpPr>
              <p:nvPr/>
            </p:nvSpPr>
            <p:spPr bwMode="auto">
              <a:xfrm>
                <a:off x="4888" y="794"/>
                <a:ext cx="47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charset="0"/>
                  </a:rPr>
                  <a:t>Tracks</a:t>
                </a:r>
              </a:p>
            </p:txBody>
          </p:sp>
          <p:sp>
            <p:nvSpPr>
              <p:cNvPr id="529462" name="Freeform 54"/>
              <p:cNvSpPr>
                <a:spLocks/>
              </p:cNvSpPr>
              <p:nvPr/>
            </p:nvSpPr>
            <p:spPr bwMode="auto">
              <a:xfrm>
                <a:off x="4552" y="988"/>
                <a:ext cx="305" cy="248"/>
              </a:xfrm>
              <a:custGeom>
                <a:avLst/>
                <a:gdLst>
                  <a:gd name="T0" fmla="*/ 304 w 305"/>
                  <a:gd name="T1" fmla="*/ 0 h 248"/>
                  <a:gd name="T2" fmla="*/ 222 w 305"/>
                  <a:gd name="T3" fmla="*/ 0 h 248"/>
                  <a:gd name="T4" fmla="*/ 139 w 305"/>
                  <a:gd name="T5" fmla="*/ 33 h 248"/>
                  <a:gd name="T6" fmla="*/ 74 w 305"/>
                  <a:gd name="T7" fmla="*/ 90 h 248"/>
                  <a:gd name="T8" fmla="*/ 24 w 305"/>
                  <a:gd name="T9" fmla="*/ 164 h 248"/>
                  <a:gd name="T10" fmla="*/ 0 w 305"/>
                  <a:gd name="T11" fmla="*/ 24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248">
                    <a:moveTo>
                      <a:pt x="304" y="0"/>
                    </a:moveTo>
                    <a:lnTo>
                      <a:pt x="222" y="0"/>
                    </a:lnTo>
                    <a:lnTo>
                      <a:pt x="139" y="33"/>
                    </a:lnTo>
                    <a:lnTo>
                      <a:pt x="74" y="90"/>
                    </a:lnTo>
                    <a:lnTo>
                      <a:pt x="24" y="164"/>
                    </a:lnTo>
                    <a:lnTo>
                      <a:pt x="0" y="24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</p:grpSp>
      <p:sp>
        <p:nvSpPr>
          <p:cNvPr id="529463" name="Freeform 55"/>
          <p:cNvSpPr>
            <a:spLocks/>
          </p:cNvSpPr>
          <p:nvPr/>
        </p:nvSpPr>
        <p:spPr bwMode="auto">
          <a:xfrm>
            <a:off x="8199438" y="3127375"/>
            <a:ext cx="174625" cy="444500"/>
          </a:xfrm>
          <a:custGeom>
            <a:avLst/>
            <a:gdLst>
              <a:gd name="T0" fmla="*/ 0 w 110"/>
              <a:gd name="T1" fmla="*/ 279 h 280"/>
              <a:gd name="T2" fmla="*/ 64 w 110"/>
              <a:gd name="T3" fmla="*/ 238 h 280"/>
              <a:gd name="T4" fmla="*/ 100 w 110"/>
              <a:gd name="T5" fmla="*/ 181 h 280"/>
              <a:gd name="T6" fmla="*/ 109 w 110"/>
              <a:gd name="T7" fmla="*/ 115 h 280"/>
              <a:gd name="T8" fmla="*/ 81 w 110"/>
              <a:gd name="T9" fmla="*/ 49 h 280"/>
              <a:gd name="T10" fmla="*/ 28 w 110"/>
              <a:gd name="T11" fmla="*/ 0 h 280"/>
              <a:gd name="T12" fmla="*/ 55 w 110"/>
              <a:gd name="T13" fmla="*/ 3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280">
                <a:moveTo>
                  <a:pt x="0" y="279"/>
                </a:moveTo>
                <a:lnTo>
                  <a:pt x="64" y="238"/>
                </a:lnTo>
                <a:lnTo>
                  <a:pt x="100" y="181"/>
                </a:lnTo>
                <a:lnTo>
                  <a:pt x="109" y="115"/>
                </a:lnTo>
                <a:lnTo>
                  <a:pt x="81" y="49"/>
                </a:lnTo>
                <a:lnTo>
                  <a:pt x="28" y="0"/>
                </a:lnTo>
                <a:lnTo>
                  <a:pt x="55" y="33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529464" name="Rectangle 56"/>
          <p:cNvSpPr>
            <a:spLocks noChangeArrowheads="1"/>
          </p:cNvSpPr>
          <p:nvPr/>
        </p:nvSpPr>
        <p:spPr bwMode="auto">
          <a:xfrm>
            <a:off x="8408988" y="3200400"/>
            <a:ext cx="7350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Sector</a:t>
            </a:r>
          </a:p>
        </p:txBody>
      </p:sp>
      <p:sp>
        <p:nvSpPr>
          <p:cNvPr id="529465" name="Freeform 57"/>
          <p:cNvSpPr>
            <a:spLocks/>
          </p:cNvSpPr>
          <p:nvPr/>
        </p:nvSpPr>
        <p:spPr bwMode="auto">
          <a:xfrm>
            <a:off x="6946900" y="3127375"/>
            <a:ext cx="1471613" cy="484188"/>
          </a:xfrm>
          <a:custGeom>
            <a:avLst/>
            <a:gdLst>
              <a:gd name="T0" fmla="*/ 890 w 927"/>
              <a:gd name="T1" fmla="*/ 304 h 305"/>
              <a:gd name="T2" fmla="*/ 0 w 927"/>
              <a:gd name="T3" fmla="*/ 123 h 305"/>
              <a:gd name="T4" fmla="*/ 926 w 927"/>
              <a:gd name="T5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7" h="305">
                <a:moveTo>
                  <a:pt x="890" y="304"/>
                </a:moveTo>
                <a:lnTo>
                  <a:pt x="0" y="123"/>
                </a:lnTo>
                <a:lnTo>
                  <a:pt x="926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529466" name="Freeform 58"/>
          <p:cNvSpPr>
            <a:spLocks/>
          </p:cNvSpPr>
          <p:nvPr/>
        </p:nvSpPr>
        <p:spPr bwMode="auto">
          <a:xfrm>
            <a:off x="8372475" y="3074988"/>
            <a:ext cx="520700" cy="276225"/>
          </a:xfrm>
          <a:custGeom>
            <a:avLst/>
            <a:gdLst>
              <a:gd name="T0" fmla="*/ 327 w 328"/>
              <a:gd name="T1" fmla="*/ 33 h 174"/>
              <a:gd name="T2" fmla="*/ 264 w 328"/>
              <a:gd name="T3" fmla="*/ 0 h 174"/>
              <a:gd name="T4" fmla="*/ 191 w 328"/>
              <a:gd name="T5" fmla="*/ 0 h 174"/>
              <a:gd name="T6" fmla="*/ 118 w 328"/>
              <a:gd name="T7" fmla="*/ 16 h 174"/>
              <a:gd name="T8" fmla="*/ 64 w 328"/>
              <a:gd name="T9" fmla="*/ 49 h 174"/>
              <a:gd name="T10" fmla="*/ 19 w 328"/>
              <a:gd name="T11" fmla="*/ 107 h 174"/>
              <a:gd name="T12" fmla="*/ 0 w 328"/>
              <a:gd name="T13" fmla="*/ 17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" h="174">
                <a:moveTo>
                  <a:pt x="327" y="33"/>
                </a:moveTo>
                <a:lnTo>
                  <a:pt x="264" y="0"/>
                </a:lnTo>
                <a:lnTo>
                  <a:pt x="191" y="0"/>
                </a:lnTo>
                <a:lnTo>
                  <a:pt x="118" y="16"/>
                </a:lnTo>
                <a:lnTo>
                  <a:pt x="64" y="49"/>
                </a:lnTo>
                <a:lnTo>
                  <a:pt x="19" y="107"/>
                </a:lnTo>
                <a:lnTo>
                  <a:pt x="0" y="1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529467" name="Rectangle 59"/>
          <p:cNvSpPr>
            <a:spLocks noChangeArrowheads="1"/>
          </p:cNvSpPr>
          <p:nvPr/>
        </p:nvSpPr>
        <p:spPr bwMode="auto">
          <a:xfrm>
            <a:off x="5410200" y="1676400"/>
            <a:ext cx="882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Cylinder</a:t>
            </a:r>
          </a:p>
        </p:txBody>
      </p:sp>
      <p:sp>
        <p:nvSpPr>
          <p:cNvPr id="529468" name="Line 60"/>
          <p:cNvSpPr>
            <a:spLocks noChangeShapeType="1"/>
          </p:cNvSpPr>
          <p:nvPr/>
        </p:nvSpPr>
        <p:spPr bwMode="auto">
          <a:xfrm>
            <a:off x="5943600" y="2057400"/>
            <a:ext cx="762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EE5C3-3431-6104-30DA-9F26CE80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68-26C8-EE4B-A392-A3AF63ED07DE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C9718-94F7-B630-C018-20594A7D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5762-E39A-073E-7F88-253BE17E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260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Characteristics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Disk latency = s</a:t>
            </a:r>
            <a:r>
              <a:rPr lang="en-US" dirty="0"/>
              <a:t>eek time + rotational latency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Seek time = time for the head to reach cylinder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10ms – 40ms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Rotational latency = time for sector to rotate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Rotation time = </a:t>
            </a:r>
            <a:r>
              <a:rPr lang="en-US" dirty="0"/>
              <a:t>5</a:t>
            </a:r>
            <a:r>
              <a:rPr lang="en-US" sz="2400" dirty="0"/>
              <a:t>ms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Throughput = typically 60-100MB/s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2D7AD-F337-1E9E-8D2F-6F2151A0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9CD2-FE4D-6840-8470-ADAA88CD325D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84293-2D14-E86A-3DD2-F57710B5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8308D-44CA-C3E3-FE0E-5F36441C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22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1518-C772-9B9C-595F-EFA89B69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 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C195-88C1-9F35-9CEB-9CB0B3978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"/>
            </a:endParaRPr>
          </a:p>
          <a:p>
            <a:r>
              <a:rPr lang="en-US" dirty="0">
                <a:latin typeface="Arial"/>
              </a:rPr>
              <a:t>The unit of disk read or write is a </a:t>
            </a:r>
            <a:r>
              <a:rPr lang="en-US" dirty="0">
                <a:solidFill>
                  <a:srgbClr val="0432FF"/>
                </a:solidFill>
                <a:latin typeface="Arial"/>
              </a:rPr>
              <a:t>block</a:t>
            </a:r>
          </a:p>
          <a:p>
            <a:endParaRPr lang="en-US" dirty="0">
              <a:latin typeface="Arial"/>
            </a:endParaRPr>
          </a:p>
          <a:p>
            <a:endParaRPr lang="en-US" dirty="0">
              <a:latin typeface="Arial"/>
            </a:endParaRPr>
          </a:p>
          <a:p>
            <a:r>
              <a:rPr lang="en-US" dirty="0">
                <a:latin typeface="Arial"/>
              </a:rPr>
              <a:t>Once in main memory, we call it a </a:t>
            </a:r>
            <a:r>
              <a:rPr lang="en-US" dirty="0">
                <a:solidFill>
                  <a:srgbClr val="0432FF"/>
                </a:solidFill>
                <a:latin typeface="Arial"/>
              </a:rPr>
              <a:t>page</a:t>
            </a:r>
          </a:p>
          <a:p>
            <a:endParaRPr lang="en-US" dirty="0">
              <a:latin typeface="Arial"/>
            </a:endParaRPr>
          </a:p>
          <a:p>
            <a:endParaRPr lang="en-US" dirty="0">
              <a:latin typeface="Arial"/>
            </a:endParaRPr>
          </a:p>
          <a:p>
            <a:r>
              <a:rPr lang="en-US" dirty="0">
                <a:latin typeface="Arial"/>
              </a:rPr>
              <a:t>Block size is fixed. Typically, 4k or 8k or 16k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369FF-B186-FCF5-B4D1-04179429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82E6-6FC5-A542-9B06-9DAEA3CA01BE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06A8E-5FA4-E09D-7DB1-EE96F192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4663DD-E3FE-CDA6-5508-81F7E9ED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4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23A-6BA4-46B8-9697-026EDE2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Enumeration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E3EBC-81CD-40C8-9D9D-3E4D1732C473}"/>
              </a:ext>
            </a:extLst>
          </p:cNvPr>
          <p:cNvSpPr/>
          <p:nvPr/>
        </p:nvSpPr>
        <p:spPr>
          <a:xfrm>
            <a:off x="428624" y="1002861"/>
            <a:ext cx="8189844" cy="5281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RDBMS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7FDB9-3FA8-4DA0-9AD2-51DCD9436CCE}"/>
              </a:ext>
            </a:extLst>
          </p:cNvPr>
          <p:cNvSpPr txBox="1"/>
          <p:nvPr/>
        </p:nvSpPr>
        <p:spPr>
          <a:xfrm>
            <a:off x="669867" y="1784252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T, R, 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0933EA6-1C02-4E74-9686-A9D372474174}"/>
              </a:ext>
            </a:extLst>
          </p:cNvPr>
          <p:cNvSpPr txBox="1"/>
          <p:nvPr/>
        </p:nvSpPr>
        <p:spPr>
          <a:xfrm>
            <a:off x="1416865" y="14590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2879B-145E-26CB-B7DB-DACB8197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6078-E7DB-2B43-BBCF-E4FBB27B4F21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85EA8E-2A01-F436-FC57-96EBF6BD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FFD62E-DC12-5145-2822-6CA7757A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0323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4E3B-E365-23ED-5199-4264A550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Manager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52E598-00C2-8F82-67A0-F9A66C7B7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DBMS creates one (or more?) large files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 file = multiple (continuous?) blocks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 block = multiple records, free space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D40A5A-07A6-C9EE-0CCF-D60DF616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1B17-D6B9-9743-A40A-D5C043D659E7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C60035-ED55-3F7A-5294-E841C134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7015B4-FE61-55CB-18A2-F06E7FA3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0357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4210D5-9D09-47C0-D370-05A3E3B6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Pages on Disk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2427AF-BCB3-CA4B-06A5-5B9EEF1EC9F9}"/>
              </a:ext>
            </a:extLst>
          </p:cNvPr>
          <p:cNvGrpSpPr/>
          <p:nvPr/>
        </p:nvGrpSpPr>
        <p:grpSpPr>
          <a:xfrm>
            <a:off x="1084006" y="1752600"/>
            <a:ext cx="7374194" cy="1828800"/>
            <a:chOff x="1084006" y="2133600"/>
            <a:chExt cx="7374194" cy="18288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6D7729F-697C-07D1-6BE8-0FD78F1A05CE}"/>
                </a:ext>
              </a:extLst>
            </p:cNvPr>
            <p:cNvGrpSpPr/>
            <p:nvPr/>
          </p:nvGrpSpPr>
          <p:grpSpPr>
            <a:xfrm>
              <a:off x="1456403" y="2514600"/>
              <a:ext cx="6629400" cy="1066800"/>
              <a:chOff x="1447800" y="2494936"/>
              <a:chExt cx="66294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ABF5FB-6F02-CD7D-E500-EDD24D697B1D}"/>
                  </a:ext>
                </a:extLst>
              </p:cNvPr>
              <p:cNvSpPr/>
              <p:nvPr/>
            </p:nvSpPr>
            <p:spPr bwMode="auto">
              <a:xfrm>
                <a:off x="1447800" y="2494936"/>
                <a:ext cx="1143000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Page 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9A268C0-4458-F7EE-0C61-E9E831B95D28}"/>
                  </a:ext>
                </a:extLst>
              </p:cNvPr>
              <p:cNvSpPr/>
              <p:nvPr/>
            </p:nvSpPr>
            <p:spPr bwMode="auto">
              <a:xfrm>
                <a:off x="2819400" y="2494936"/>
                <a:ext cx="1143000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Page 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5BAB895-4260-DC99-6F96-C90A9FADCFD9}"/>
                  </a:ext>
                </a:extLst>
              </p:cNvPr>
              <p:cNvSpPr/>
              <p:nvPr/>
            </p:nvSpPr>
            <p:spPr bwMode="auto">
              <a:xfrm>
                <a:off x="4191000" y="2494936"/>
                <a:ext cx="1143000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Page 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1E482B-C536-69CD-127A-1EB34D24A1E1}"/>
                  </a:ext>
                </a:extLst>
              </p:cNvPr>
              <p:cNvSpPr/>
              <p:nvPr/>
            </p:nvSpPr>
            <p:spPr bwMode="auto">
              <a:xfrm>
                <a:off x="5562600" y="2494936"/>
                <a:ext cx="1143000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Page 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456F22-5066-EE3A-4B7E-6962491BD963}"/>
                  </a:ext>
                </a:extLst>
              </p:cNvPr>
              <p:cNvSpPr/>
              <p:nvPr/>
            </p:nvSpPr>
            <p:spPr bwMode="auto">
              <a:xfrm>
                <a:off x="6934200" y="2494936"/>
                <a:ext cx="1143000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Page 4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D17A10-A873-835A-93E1-D5CC511B392D}"/>
                </a:ext>
              </a:extLst>
            </p:cNvPr>
            <p:cNvSpPr/>
            <p:nvPr/>
          </p:nvSpPr>
          <p:spPr bwMode="auto">
            <a:xfrm>
              <a:off x="1084006" y="2133600"/>
              <a:ext cx="7374194" cy="1828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dirty="0">
                  <a:latin typeface="+mn-lt"/>
                </a:rPr>
                <a:t>Database file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362884-35C6-9B86-3E4B-DC3359F20F7A}"/>
              </a:ext>
            </a:extLst>
          </p:cNvPr>
          <p:cNvGrpSpPr/>
          <p:nvPr/>
        </p:nvGrpSpPr>
        <p:grpSpPr>
          <a:xfrm>
            <a:off x="1084006" y="3900948"/>
            <a:ext cx="7374194" cy="1828800"/>
            <a:chOff x="1084006" y="2133600"/>
            <a:chExt cx="7374194" cy="18288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227A4A-F0A3-9B4C-C55F-5AEEDA65778E}"/>
                </a:ext>
              </a:extLst>
            </p:cNvPr>
            <p:cNvGrpSpPr/>
            <p:nvPr/>
          </p:nvGrpSpPr>
          <p:grpSpPr>
            <a:xfrm>
              <a:off x="1456403" y="2514600"/>
              <a:ext cx="6629400" cy="1066800"/>
              <a:chOff x="1447800" y="2494936"/>
              <a:chExt cx="6629400" cy="10668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7263F2F-E1DC-B9FF-DCBC-0981343B32B5}"/>
                  </a:ext>
                </a:extLst>
              </p:cNvPr>
              <p:cNvSpPr/>
              <p:nvPr/>
            </p:nvSpPr>
            <p:spPr bwMode="auto">
              <a:xfrm>
                <a:off x="1447800" y="2494936"/>
                <a:ext cx="1143000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Page 5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97B9BD7-7F56-F253-0A43-1153043B9340}"/>
                  </a:ext>
                </a:extLst>
              </p:cNvPr>
              <p:cNvSpPr/>
              <p:nvPr/>
            </p:nvSpPr>
            <p:spPr bwMode="auto">
              <a:xfrm>
                <a:off x="2819400" y="2494936"/>
                <a:ext cx="1143000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Page 6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7401B1-C07A-22ED-6ED8-056B1B50E20F}"/>
                  </a:ext>
                </a:extLst>
              </p:cNvPr>
              <p:cNvSpPr/>
              <p:nvPr/>
            </p:nvSpPr>
            <p:spPr bwMode="auto">
              <a:xfrm>
                <a:off x="4191000" y="2494936"/>
                <a:ext cx="1143000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Page 7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AF2C21E-51FF-C096-C3EA-BAA5F395AAAB}"/>
                  </a:ext>
                </a:extLst>
              </p:cNvPr>
              <p:cNvSpPr/>
              <p:nvPr/>
            </p:nvSpPr>
            <p:spPr bwMode="auto">
              <a:xfrm>
                <a:off x="5562600" y="2494936"/>
                <a:ext cx="1143000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Page 8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5480A36-BE97-7BA7-B31A-763EA9AF724F}"/>
                  </a:ext>
                </a:extLst>
              </p:cNvPr>
              <p:cNvSpPr/>
              <p:nvPr/>
            </p:nvSpPr>
            <p:spPr bwMode="auto">
              <a:xfrm>
                <a:off x="6934200" y="2494936"/>
                <a:ext cx="1143000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Page 9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A2A37D1-D98B-F086-5D4B-B97D8BD85506}"/>
                </a:ext>
              </a:extLst>
            </p:cNvPr>
            <p:cNvSpPr/>
            <p:nvPr/>
          </p:nvSpPr>
          <p:spPr bwMode="auto">
            <a:xfrm>
              <a:off x="1084006" y="2133600"/>
              <a:ext cx="7374194" cy="1828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dirty="0">
                  <a:latin typeface="+mn-lt"/>
                </a:rPr>
                <a:t>Database file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66F18-C78C-3080-DC15-AD6FBF1C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D9C1-E26C-F84D-AED9-1D13E3AAF304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983EE-FF7A-38F5-0DD4-C78C4A88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152B2-E5BF-9CEA-96A0-B5122F88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348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E5B4-55B6-6462-8F6C-BD2D1EA2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C6E8-0332-86DB-9CF7-97E7B8CCF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Row-oriented Format</a:t>
            </a:r>
          </a:p>
          <a:p>
            <a:pPr marL="0" indent="0">
              <a:buNone/>
            </a:pPr>
            <a:r>
              <a:rPr lang="en-US" dirty="0"/>
              <a:t>A.k.a. N-</a:t>
            </a:r>
            <a:r>
              <a:rPr lang="en-US" dirty="0" err="1"/>
              <a:t>ary</a:t>
            </a:r>
            <a:r>
              <a:rPr lang="en-US" dirty="0"/>
              <a:t> storage model NSM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page stores several records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records stores its attributes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E6C91-EE8D-110F-921A-605ABBAF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78F3-EED6-DD4A-AA2A-398641E07613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3B7DF-8790-7D5F-BA02-17E00ED6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93FB-30EE-3B20-7430-0E2463CC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112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91117CE2-75C9-B276-1CD9-800689B5D2BE}"/>
              </a:ext>
            </a:extLst>
          </p:cNvPr>
          <p:cNvSpPr/>
          <p:nvPr/>
        </p:nvSpPr>
        <p:spPr>
          <a:xfrm>
            <a:off x="5846355" y="4722224"/>
            <a:ext cx="3235122" cy="1687890"/>
          </a:xfrm>
          <a:prstGeom prst="wedgeEllipseCallout">
            <a:avLst>
              <a:gd name="adj1" fmla="val -48131"/>
              <a:gd name="adj2" fmla="val -676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Other formats</a:t>
            </a:r>
            <a:br>
              <a:rPr lang="en-US" dirty="0"/>
            </a:br>
            <a:r>
              <a:rPr lang="en-US" dirty="0"/>
              <a:t>exists (column store,</a:t>
            </a:r>
            <a:br>
              <a:rPr lang="en-US" dirty="0"/>
            </a:br>
            <a:r>
              <a:rPr lang="en-US" dirty="0"/>
              <a:t>PAX), but we won’t</a:t>
            </a:r>
            <a:br>
              <a:rPr lang="en-US" dirty="0"/>
            </a:br>
            <a:r>
              <a:rPr lang="en-US" dirty="0"/>
              <a:t>discuss them.</a:t>
            </a:r>
          </a:p>
        </p:txBody>
      </p:sp>
    </p:spTree>
    <p:extLst>
      <p:ext uri="{BB962C8B-B14F-4D97-AF65-F5344CB8AC3E}">
        <p14:creationId xmlns:p14="http://schemas.microsoft.com/office/powerpoint/2010/main" val="6232118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158B-169F-7803-D83A-6DF29DF4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Row-Oriented Storage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F3AF1-7456-BBB5-AD35-CFF07F3FB591}"/>
              </a:ext>
            </a:extLst>
          </p:cNvPr>
          <p:cNvGraphicFramePr>
            <a:graphicFrameLocks noGrp="1"/>
          </p:cNvGraphicFramePr>
          <p:nvPr/>
        </p:nvGraphicFramePr>
        <p:xfrm>
          <a:off x="5302525" y="2344609"/>
          <a:ext cx="35681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06079195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1906989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18406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49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4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2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7655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68A42D0-DEF8-E227-73A0-D91D8C9FDC25}"/>
              </a:ext>
            </a:extLst>
          </p:cNvPr>
          <p:cNvSpPr txBox="1"/>
          <p:nvPr/>
        </p:nvSpPr>
        <p:spPr>
          <a:xfrm>
            <a:off x="5277577" y="184914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83604-A50C-82DF-ABE2-3F3375C7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03EC-753C-3741-96C1-A76B303D15E9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D38B-CC3F-A60D-28DF-07E7B3C3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19B5D-EE82-10AA-8E10-35864F64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320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158B-169F-7803-D83A-6DF29DF4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Row-Oriented Storage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8E97F-7416-100D-9FBC-7E9B05C02F60}"/>
              </a:ext>
            </a:extLst>
          </p:cNvPr>
          <p:cNvSpPr/>
          <p:nvPr/>
        </p:nvSpPr>
        <p:spPr bwMode="auto">
          <a:xfrm>
            <a:off x="685800" y="1640244"/>
            <a:ext cx="2438400" cy="19411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AA387A-9E64-04FE-CBCD-3D407DEE480A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021936"/>
          <a:ext cx="1908687" cy="136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07">
                  <a:extLst>
                    <a:ext uri="{9D8B030D-6E8A-4147-A177-3AD203B41FA5}">
                      <a16:colId xmlns:a16="http://schemas.microsoft.com/office/drawing/2014/main" val="2282170770"/>
                    </a:ext>
                  </a:extLst>
                </a:gridCol>
                <a:gridCol w="752559">
                  <a:extLst>
                    <a:ext uri="{9D8B030D-6E8A-4147-A177-3AD203B41FA5}">
                      <a16:colId xmlns:a16="http://schemas.microsoft.com/office/drawing/2014/main" val="3549904488"/>
                    </a:ext>
                  </a:extLst>
                </a:gridCol>
                <a:gridCol w="604521">
                  <a:extLst>
                    <a:ext uri="{9D8B030D-6E8A-4147-A177-3AD203B41FA5}">
                      <a16:colId xmlns:a16="http://schemas.microsoft.com/office/drawing/2014/main" val="1944704496"/>
                    </a:ext>
                  </a:extLst>
                </a:gridCol>
              </a:tblGrid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09336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39745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316148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7199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67A12C2-6BC8-1BDD-DA9A-30AB06CF84B2}"/>
              </a:ext>
            </a:extLst>
          </p:cNvPr>
          <p:cNvSpPr/>
          <p:nvPr/>
        </p:nvSpPr>
        <p:spPr bwMode="auto">
          <a:xfrm>
            <a:off x="669823" y="3926245"/>
            <a:ext cx="2438400" cy="19411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067EA-FF66-8FF5-AF11-32CD84D678FA}"/>
              </a:ext>
            </a:extLst>
          </p:cNvPr>
          <p:cNvSpPr txBox="1"/>
          <p:nvPr/>
        </p:nvSpPr>
        <p:spPr>
          <a:xfrm>
            <a:off x="659991" y="616582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F3AF1-7456-BBB5-AD35-CFF07F3FB591}"/>
              </a:ext>
            </a:extLst>
          </p:cNvPr>
          <p:cNvGraphicFramePr>
            <a:graphicFrameLocks noGrp="1"/>
          </p:cNvGraphicFramePr>
          <p:nvPr/>
        </p:nvGraphicFramePr>
        <p:xfrm>
          <a:off x="5302525" y="2344609"/>
          <a:ext cx="35681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06079195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1906989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18406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49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4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2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765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5796305-6BE9-3096-D2E6-22C56BF032EB}"/>
              </a:ext>
            </a:extLst>
          </p:cNvPr>
          <p:cNvGraphicFramePr>
            <a:graphicFrameLocks noGrp="1"/>
          </p:cNvGraphicFramePr>
          <p:nvPr/>
        </p:nvGraphicFramePr>
        <p:xfrm>
          <a:off x="1053988" y="4350482"/>
          <a:ext cx="1908687" cy="136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07">
                  <a:extLst>
                    <a:ext uri="{9D8B030D-6E8A-4147-A177-3AD203B41FA5}">
                      <a16:colId xmlns:a16="http://schemas.microsoft.com/office/drawing/2014/main" val="2282170770"/>
                    </a:ext>
                  </a:extLst>
                </a:gridCol>
                <a:gridCol w="752559">
                  <a:extLst>
                    <a:ext uri="{9D8B030D-6E8A-4147-A177-3AD203B41FA5}">
                      <a16:colId xmlns:a16="http://schemas.microsoft.com/office/drawing/2014/main" val="3549904488"/>
                    </a:ext>
                  </a:extLst>
                </a:gridCol>
                <a:gridCol w="604521">
                  <a:extLst>
                    <a:ext uri="{9D8B030D-6E8A-4147-A177-3AD203B41FA5}">
                      <a16:colId xmlns:a16="http://schemas.microsoft.com/office/drawing/2014/main" val="1944704496"/>
                    </a:ext>
                  </a:extLst>
                </a:gridCol>
              </a:tblGrid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09336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39745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316148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7199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68A42D0-DEF8-E227-73A0-D91D8C9FDC25}"/>
              </a:ext>
            </a:extLst>
          </p:cNvPr>
          <p:cNvSpPr txBox="1"/>
          <p:nvPr/>
        </p:nvSpPr>
        <p:spPr>
          <a:xfrm>
            <a:off x="5277577" y="184914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0BEE4-10C6-8609-2E3E-423D7D60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DD84-AC3B-A74E-BEAE-F41B9F5DC2C6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8F7B0-4152-AB91-5DBF-3E688FDF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B8927-8AA8-5F03-B997-316B4653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484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158B-169F-7803-D83A-6DF29DF4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Row-Oriented Storage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8E97F-7416-100D-9FBC-7E9B05C02F60}"/>
              </a:ext>
            </a:extLst>
          </p:cNvPr>
          <p:cNvSpPr/>
          <p:nvPr/>
        </p:nvSpPr>
        <p:spPr bwMode="auto">
          <a:xfrm>
            <a:off x="685800" y="1640244"/>
            <a:ext cx="2438400" cy="19411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AA387A-9E64-04FE-CBCD-3D407DEE480A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021936"/>
          <a:ext cx="1908687" cy="136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07">
                  <a:extLst>
                    <a:ext uri="{9D8B030D-6E8A-4147-A177-3AD203B41FA5}">
                      <a16:colId xmlns:a16="http://schemas.microsoft.com/office/drawing/2014/main" val="2282170770"/>
                    </a:ext>
                  </a:extLst>
                </a:gridCol>
                <a:gridCol w="752559">
                  <a:extLst>
                    <a:ext uri="{9D8B030D-6E8A-4147-A177-3AD203B41FA5}">
                      <a16:colId xmlns:a16="http://schemas.microsoft.com/office/drawing/2014/main" val="3549904488"/>
                    </a:ext>
                  </a:extLst>
                </a:gridCol>
                <a:gridCol w="604521">
                  <a:extLst>
                    <a:ext uri="{9D8B030D-6E8A-4147-A177-3AD203B41FA5}">
                      <a16:colId xmlns:a16="http://schemas.microsoft.com/office/drawing/2014/main" val="1944704496"/>
                    </a:ext>
                  </a:extLst>
                </a:gridCol>
              </a:tblGrid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09336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39745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316148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7199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67A12C2-6BC8-1BDD-DA9A-30AB06CF84B2}"/>
              </a:ext>
            </a:extLst>
          </p:cNvPr>
          <p:cNvSpPr/>
          <p:nvPr/>
        </p:nvSpPr>
        <p:spPr bwMode="auto">
          <a:xfrm>
            <a:off x="669823" y="3926245"/>
            <a:ext cx="2438400" cy="19411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067EA-FF66-8FF5-AF11-32CD84D678FA}"/>
              </a:ext>
            </a:extLst>
          </p:cNvPr>
          <p:cNvSpPr txBox="1"/>
          <p:nvPr/>
        </p:nvSpPr>
        <p:spPr>
          <a:xfrm>
            <a:off x="659991" y="616582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F3AF1-7456-BBB5-AD35-CFF07F3FB591}"/>
              </a:ext>
            </a:extLst>
          </p:cNvPr>
          <p:cNvGraphicFramePr>
            <a:graphicFrameLocks noGrp="1"/>
          </p:cNvGraphicFramePr>
          <p:nvPr/>
        </p:nvGraphicFramePr>
        <p:xfrm>
          <a:off x="5302525" y="2344609"/>
          <a:ext cx="35681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06079195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1906989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18406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49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4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2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765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5796305-6BE9-3096-D2E6-22C56BF032EB}"/>
              </a:ext>
            </a:extLst>
          </p:cNvPr>
          <p:cNvGraphicFramePr>
            <a:graphicFrameLocks noGrp="1"/>
          </p:cNvGraphicFramePr>
          <p:nvPr/>
        </p:nvGraphicFramePr>
        <p:xfrm>
          <a:off x="1053988" y="4350482"/>
          <a:ext cx="1908687" cy="136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07">
                  <a:extLst>
                    <a:ext uri="{9D8B030D-6E8A-4147-A177-3AD203B41FA5}">
                      <a16:colId xmlns:a16="http://schemas.microsoft.com/office/drawing/2014/main" val="2282170770"/>
                    </a:ext>
                  </a:extLst>
                </a:gridCol>
                <a:gridCol w="752559">
                  <a:extLst>
                    <a:ext uri="{9D8B030D-6E8A-4147-A177-3AD203B41FA5}">
                      <a16:colId xmlns:a16="http://schemas.microsoft.com/office/drawing/2014/main" val="3549904488"/>
                    </a:ext>
                  </a:extLst>
                </a:gridCol>
                <a:gridCol w="604521">
                  <a:extLst>
                    <a:ext uri="{9D8B030D-6E8A-4147-A177-3AD203B41FA5}">
                      <a16:colId xmlns:a16="http://schemas.microsoft.com/office/drawing/2014/main" val="1944704496"/>
                    </a:ext>
                  </a:extLst>
                </a:gridCol>
              </a:tblGrid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09336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39745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316148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7199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68A42D0-DEF8-E227-73A0-D91D8C9FDC25}"/>
              </a:ext>
            </a:extLst>
          </p:cNvPr>
          <p:cNvSpPr txBox="1"/>
          <p:nvPr/>
        </p:nvSpPr>
        <p:spPr>
          <a:xfrm>
            <a:off x="5277577" y="184914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E4FDC3F8-7182-7D59-B07F-07555CC25091}"/>
              </a:ext>
            </a:extLst>
          </p:cNvPr>
          <p:cNvSpPr/>
          <p:nvPr/>
        </p:nvSpPr>
        <p:spPr>
          <a:xfrm>
            <a:off x="6446418" y="1253147"/>
            <a:ext cx="2513801" cy="519351"/>
          </a:xfrm>
          <a:prstGeom prst="wedgeEllipseCallout">
            <a:avLst>
              <a:gd name="adj1" fmla="val -19223"/>
              <a:gd name="adj2" fmla="val 1170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Logical schema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5462449E-8A0A-2DEB-55EF-570C2264C688}"/>
              </a:ext>
            </a:extLst>
          </p:cNvPr>
          <p:cNvSpPr/>
          <p:nvPr/>
        </p:nvSpPr>
        <p:spPr>
          <a:xfrm>
            <a:off x="3153308" y="1007048"/>
            <a:ext cx="2423636" cy="519351"/>
          </a:xfrm>
          <a:prstGeom prst="wedgeEllipseCallout">
            <a:avLst>
              <a:gd name="adj1" fmla="val -46585"/>
              <a:gd name="adj2" fmla="val 1232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Physical layout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C5A0C-D5D2-03B9-FE1E-A4A8BAE7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E9B-1851-A344-9EAB-C854DF7EE18E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EB93F-178F-5FE9-8319-012BA218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892F5-A830-AA68-0FD8-26EFFA1E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18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158B-169F-7803-D83A-6DF29DF4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Row-Oriented Storage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8E97F-7416-100D-9FBC-7E9B05C02F60}"/>
              </a:ext>
            </a:extLst>
          </p:cNvPr>
          <p:cNvSpPr/>
          <p:nvPr/>
        </p:nvSpPr>
        <p:spPr bwMode="auto">
          <a:xfrm>
            <a:off x="685800" y="1640244"/>
            <a:ext cx="2438400" cy="19411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AA387A-9E64-04FE-CBCD-3D407DEE480A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021936"/>
          <a:ext cx="1908687" cy="136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07">
                  <a:extLst>
                    <a:ext uri="{9D8B030D-6E8A-4147-A177-3AD203B41FA5}">
                      <a16:colId xmlns:a16="http://schemas.microsoft.com/office/drawing/2014/main" val="2282170770"/>
                    </a:ext>
                  </a:extLst>
                </a:gridCol>
                <a:gridCol w="752559">
                  <a:extLst>
                    <a:ext uri="{9D8B030D-6E8A-4147-A177-3AD203B41FA5}">
                      <a16:colId xmlns:a16="http://schemas.microsoft.com/office/drawing/2014/main" val="3549904488"/>
                    </a:ext>
                  </a:extLst>
                </a:gridCol>
                <a:gridCol w="604521">
                  <a:extLst>
                    <a:ext uri="{9D8B030D-6E8A-4147-A177-3AD203B41FA5}">
                      <a16:colId xmlns:a16="http://schemas.microsoft.com/office/drawing/2014/main" val="1944704496"/>
                    </a:ext>
                  </a:extLst>
                </a:gridCol>
              </a:tblGrid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09336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39745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316148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7199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67A12C2-6BC8-1BDD-DA9A-30AB06CF84B2}"/>
              </a:ext>
            </a:extLst>
          </p:cNvPr>
          <p:cNvSpPr/>
          <p:nvPr/>
        </p:nvSpPr>
        <p:spPr bwMode="auto">
          <a:xfrm>
            <a:off x="669823" y="3926245"/>
            <a:ext cx="2438400" cy="19411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067EA-FF66-8FF5-AF11-32CD84D678FA}"/>
              </a:ext>
            </a:extLst>
          </p:cNvPr>
          <p:cNvSpPr txBox="1"/>
          <p:nvPr/>
        </p:nvSpPr>
        <p:spPr>
          <a:xfrm>
            <a:off x="659991" y="616582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F3AF1-7456-BBB5-AD35-CFF07F3FB591}"/>
              </a:ext>
            </a:extLst>
          </p:cNvPr>
          <p:cNvGraphicFramePr>
            <a:graphicFrameLocks noGrp="1"/>
          </p:cNvGraphicFramePr>
          <p:nvPr/>
        </p:nvGraphicFramePr>
        <p:xfrm>
          <a:off x="5302525" y="2344609"/>
          <a:ext cx="35681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06079195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1906989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18406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49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4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2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765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5796305-6BE9-3096-D2E6-22C56BF032EB}"/>
              </a:ext>
            </a:extLst>
          </p:cNvPr>
          <p:cNvGraphicFramePr>
            <a:graphicFrameLocks noGrp="1"/>
          </p:cNvGraphicFramePr>
          <p:nvPr/>
        </p:nvGraphicFramePr>
        <p:xfrm>
          <a:off x="1053988" y="4350482"/>
          <a:ext cx="1908687" cy="136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07">
                  <a:extLst>
                    <a:ext uri="{9D8B030D-6E8A-4147-A177-3AD203B41FA5}">
                      <a16:colId xmlns:a16="http://schemas.microsoft.com/office/drawing/2014/main" val="2282170770"/>
                    </a:ext>
                  </a:extLst>
                </a:gridCol>
                <a:gridCol w="752559">
                  <a:extLst>
                    <a:ext uri="{9D8B030D-6E8A-4147-A177-3AD203B41FA5}">
                      <a16:colId xmlns:a16="http://schemas.microsoft.com/office/drawing/2014/main" val="3549904488"/>
                    </a:ext>
                  </a:extLst>
                </a:gridCol>
                <a:gridCol w="604521">
                  <a:extLst>
                    <a:ext uri="{9D8B030D-6E8A-4147-A177-3AD203B41FA5}">
                      <a16:colId xmlns:a16="http://schemas.microsoft.com/office/drawing/2014/main" val="1944704496"/>
                    </a:ext>
                  </a:extLst>
                </a:gridCol>
              </a:tblGrid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09336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39745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316148"/>
                  </a:ext>
                </a:extLst>
              </a:tr>
              <a:tr h="3418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7199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68A42D0-DEF8-E227-73A0-D91D8C9FDC25}"/>
              </a:ext>
            </a:extLst>
          </p:cNvPr>
          <p:cNvSpPr txBox="1"/>
          <p:nvPr/>
        </p:nvSpPr>
        <p:spPr>
          <a:xfrm>
            <a:off x="5277577" y="184914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E4FDC3F8-7182-7D59-B07F-07555CC25091}"/>
              </a:ext>
            </a:extLst>
          </p:cNvPr>
          <p:cNvSpPr/>
          <p:nvPr/>
        </p:nvSpPr>
        <p:spPr>
          <a:xfrm>
            <a:off x="6446418" y="1253147"/>
            <a:ext cx="2513801" cy="519351"/>
          </a:xfrm>
          <a:prstGeom prst="wedgeEllipseCallout">
            <a:avLst>
              <a:gd name="adj1" fmla="val -19223"/>
              <a:gd name="adj2" fmla="val 1170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Logical schema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5462449E-8A0A-2DEB-55EF-570C2264C688}"/>
              </a:ext>
            </a:extLst>
          </p:cNvPr>
          <p:cNvSpPr/>
          <p:nvPr/>
        </p:nvSpPr>
        <p:spPr>
          <a:xfrm>
            <a:off x="3153308" y="1007048"/>
            <a:ext cx="2423636" cy="519351"/>
          </a:xfrm>
          <a:prstGeom prst="wedgeEllipseCallout">
            <a:avLst>
              <a:gd name="adj1" fmla="val -46585"/>
              <a:gd name="adj2" fmla="val 1232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Physical layout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AF28B0-B7C2-DA08-121F-573D0C2E4E03}"/>
              </a:ext>
            </a:extLst>
          </p:cNvPr>
          <p:cNvSpPr/>
          <p:nvPr/>
        </p:nvSpPr>
        <p:spPr>
          <a:xfrm>
            <a:off x="4365126" y="5450732"/>
            <a:ext cx="3399588" cy="7150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dirty="0"/>
              <a:t>The schema stored separately,</a:t>
            </a:r>
            <a:br>
              <a:rPr lang="en-US" dirty="0"/>
            </a:br>
            <a:r>
              <a:rPr lang="en-US" dirty="0"/>
              <a:t>in the </a:t>
            </a:r>
            <a:r>
              <a:rPr lang="en-US" i="1" u="sng" dirty="0"/>
              <a:t>database catalog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BE0D9-1E45-AEF9-0A66-4EF0F3B1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5941-660B-8846-A474-2190A80D813D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8A37-C03F-2890-EA07-18F8C3EB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A2494-71C7-A75E-CC5C-E2384A00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447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404D99-C6CD-35F2-7638-0E42392D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9E82E-14FA-1816-085E-DAF7888F6A59}"/>
              </a:ext>
            </a:extLst>
          </p:cNvPr>
          <p:cNvSpPr txBox="1"/>
          <p:nvPr/>
        </p:nvSpPr>
        <p:spPr>
          <a:xfrm>
            <a:off x="3400044" y="3013501"/>
            <a:ext cx="234391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Indexes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7F844-B5DA-4486-E80D-CDF8574D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B62-D9AF-D044-8ECF-DDDBE8DDB7AF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6DABB-E451-E9F1-2CED-C9892C61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ACDD1-28BC-7913-B92D-8CC7D241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9277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C30C9D-5598-A219-104C-3AF41423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8C49E-B933-791A-060E-25477CF32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relation is stored in a file (= set of blocks)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index is an auxiliary file that facilitates faster access to the data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4CD827-9613-2A08-CD8E-E94B2A24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9218-2B30-CA4E-9A99-ED4760C3226B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F1E20-2B70-4637-1288-66575D7C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A0670-5C33-EFB6-7A73-77277F1B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872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D5618-B1E9-B4B6-DDBA-32C921B90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12D9-2111-553F-DF9B-5B5D1B49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53EA4-0E6C-C01E-FAA7-5CCE7FCF4156}"/>
              </a:ext>
            </a:extLst>
          </p:cNvPr>
          <p:cNvSpPr txBox="1"/>
          <p:nvPr/>
        </p:nvSpPr>
        <p:spPr>
          <a:xfrm>
            <a:off x="566530" y="1202635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index is an auxiliary file that facilitates faster access to the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011383-2D64-AC0A-161C-A923BFABE08A}"/>
              </a:ext>
            </a:extLst>
          </p:cNvPr>
          <p:cNvSpPr>
            <a:spLocks noChangeAspect="1"/>
          </p:cNvSpPr>
          <p:nvPr/>
        </p:nvSpPr>
        <p:spPr bwMode="auto">
          <a:xfrm>
            <a:off x="288238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77F725-C52A-BBC1-9B54-6B529E9F07E7}"/>
              </a:ext>
            </a:extLst>
          </p:cNvPr>
          <p:cNvSpPr>
            <a:spLocks noChangeAspect="1"/>
          </p:cNvSpPr>
          <p:nvPr/>
        </p:nvSpPr>
        <p:spPr bwMode="auto">
          <a:xfrm>
            <a:off x="2040009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1A5C2E-E9FA-38E3-516E-5509E95BAA65}"/>
              </a:ext>
            </a:extLst>
          </p:cNvPr>
          <p:cNvSpPr>
            <a:spLocks noChangeAspect="1"/>
          </p:cNvSpPr>
          <p:nvPr/>
        </p:nvSpPr>
        <p:spPr bwMode="auto">
          <a:xfrm>
            <a:off x="3791780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51FC92-B1F7-B531-79E3-0C14ACF0D018}"/>
              </a:ext>
            </a:extLst>
          </p:cNvPr>
          <p:cNvSpPr>
            <a:spLocks noChangeAspect="1"/>
          </p:cNvSpPr>
          <p:nvPr/>
        </p:nvSpPr>
        <p:spPr bwMode="auto">
          <a:xfrm>
            <a:off x="5543551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314978-EE8C-0860-A5C8-75E16D0692D2}"/>
              </a:ext>
            </a:extLst>
          </p:cNvPr>
          <p:cNvSpPr>
            <a:spLocks noChangeAspect="1"/>
          </p:cNvSpPr>
          <p:nvPr/>
        </p:nvSpPr>
        <p:spPr bwMode="auto">
          <a:xfrm>
            <a:off x="7295322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4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1E11B63-D317-1CC9-92B0-A66CCA280305}"/>
              </a:ext>
            </a:extLst>
          </p:cNvPr>
          <p:cNvGraphicFramePr>
            <a:graphicFrameLocks noGrp="1"/>
          </p:cNvGraphicFramePr>
          <p:nvPr/>
        </p:nvGraphicFramePr>
        <p:xfrm>
          <a:off x="342075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AEFB941-E838-631D-0491-7B13D4EE9523}"/>
              </a:ext>
            </a:extLst>
          </p:cNvPr>
          <p:cNvGraphicFramePr>
            <a:graphicFrameLocks noGrp="1"/>
          </p:cNvGraphicFramePr>
          <p:nvPr/>
        </p:nvGraphicFramePr>
        <p:xfrm>
          <a:off x="209384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E501598-05A7-82F7-04D0-6B67014BDA35}"/>
              </a:ext>
            </a:extLst>
          </p:cNvPr>
          <p:cNvGraphicFramePr>
            <a:graphicFrameLocks noGrp="1"/>
          </p:cNvGraphicFramePr>
          <p:nvPr/>
        </p:nvGraphicFramePr>
        <p:xfrm>
          <a:off x="385981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5F141C3-25B0-BDF9-4386-B04BC67D9400}"/>
              </a:ext>
            </a:extLst>
          </p:cNvPr>
          <p:cNvGraphicFramePr>
            <a:graphicFrameLocks noGrp="1"/>
          </p:cNvGraphicFramePr>
          <p:nvPr/>
        </p:nvGraphicFramePr>
        <p:xfrm>
          <a:off x="5586617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721405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5565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E213DC0-1D4F-6F39-8F5C-C8955225B5B8}"/>
              </a:ext>
            </a:extLst>
          </p:cNvPr>
          <p:cNvGraphicFramePr>
            <a:graphicFrameLocks noGrp="1"/>
          </p:cNvGraphicFramePr>
          <p:nvPr/>
        </p:nvGraphicFramePr>
        <p:xfrm>
          <a:off x="7363240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5E6E4-D4AD-E980-0A9F-87CC69A5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E0D3-D990-6B4D-B296-F55D3B8A03E5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5BF24-D34B-1242-2105-FA0533DE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BE2503-14E4-62F4-4550-C4E73E99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23A-6BA4-46B8-9697-026EDE2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Enumeration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E3EBC-81CD-40C8-9D9D-3E4D1732C473}"/>
              </a:ext>
            </a:extLst>
          </p:cNvPr>
          <p:cNvSpPr/>
          <p:nvPr/>
        </p:nvSpPr>
        <p:spPr>
          <a:xfrm>
            <a:off x="428624" y="1002861"/>
            <a:ext cx="8189844" cy="5281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RDBMS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916BA-6772-45DB-8368-952B5E95D963}"/>
              </a:ext>
            </a:extLst>
          </p:cNvPr>
          <p:cNvSpPr/>
          <p:nvPr/>
        </p:nvSpPr>
        <p:spPr>
          <a:xfrm>
            <a:off x="3486542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/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blipFill>
                <a:blip r:embed="rId2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/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blipFill>
                <a:blip r:embed="rId3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372E6A-7104-49D6-A72F-67191ED014E9}"/>
              </a:ext>
            </a:extLst>
          </p:cNvPr>
          <p:cNvCxnSpPr>
            <a:cxnSpLocks/>
          </p:cNvCxnSpPr>
          <p:nvPr/>
        </p:nvCxnSpPr>
        <p:spPr>
          <a:xfrm>
            <a:off x="4002453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68AFC5-967E-406F-98CB-DA08C4E5253A}"/>
              </a:ext>
            </a:extLst>
          </p:cNvPr>
          <p:cNvCxnSpPr>
            <a:cxnSpLocks/>
          </p:cNvCxnSpPr>
          <p:nvPr/>
        </p:nvCxnSpPr>
        <p:spPr>
          <a:xfrm flipH="1">
            <a:off x="3801992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9ED721-0975-44C5-BA43-9490482F8E98}"/>
              </a:ext>
            </a:extLst>
          </p:cNvPr>
          <p:cNvCxnSpPr>
            <a:cxnSpLocks/>
          </p:cNvCxnSpPr>
          <p:nvPr/>
        </p:nvCxnSpPr>
        <p:spPr>
          <a:xfrm flipH="1">
            <a:off x="3616823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1AF332-D4FE-4918-A7F4-8F7395643E97}"/>
              </a:ext>
            </a:extLst>
          </p:cNvPr>
          <p:cNvCxnSpPr>
            <a:cxnSpLocks/>
          </p:cNvCxnSpPr>
          <p:nvPr/>
        </p:nvCxnSpPr>
        <p:spPr>
          <a:xfrm>
            <a:off x="3811518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280E14-6EB3-4E58-BFC4-A9723E85C1B3}"/>
              </a:ext>
            </a:extLst>
          </p:cNvPr>
          <p:cNvSpPr txBox="1"/>
          <p:nvPr/>
        </p:nvSpPr>
        <p:spPr>
          <a:xfrm>
            <a:off x="3486543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6EA8E-FD73-4F88-8E1C-8C92684A1A19}"/>
              </a:ext>
            </a:extLst>
          </p:cNvPr>
          <p:cNvSpPr txBox="1"/>
          <p:nvPr/>
        </p:nvSpPr>
        <p:spPr>
          <a:xfrm>
            <a:off x="3882023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7FDB9-3FA8-4DA0-9AD2-51DCD9436CCE}"/>
              </a:ext>
            </a:extLst>
          </p:cNvPr>
          <p:cNvSpPr txBox="1"/>
          <p:nvPr/>
        </p:nvSpPr>
        <p:spPr>
          <a:xfrm>
            <a:off x="669867" y="1784252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T, R, 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AD14E877-9E92-4EFE-9FC0-E5E9D0305ED4}"/>
              </a:ext>
            </a:extLst>
          </p:cNvPr>
          <p:cNvSpPr/>
          <p:nvPr/>
        </p:nvSpPr>
        <p:spPr>
          <a:xfrm>
            <a:off x="2858658" y="2106935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0933EA6-1C02-4E74-9686-A9D372474174}"/>
              </a:ext>
            </a:extLst>
          </p:cNvPr>
          <p:cNvSpPr txBox="1"/>
          <p:nvPr/>
        </p:nvSpPr>
        <p:spPr>
          <a:xfrm>
            <a:off x="1416865" y="14590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93D5C3D-0B8E-4B0F-B3FF-61A1FB157818}"/>
              </a:ext>
            </a:extLst>
          </p:cNvPr>
          <p:cNvSpPr txBox="1"/>
          <p:nvPr/>
        </p:nvSpPr>
        <p:spPr>
          <a:xfrm>
            <a:off x="3287262" y="146021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 Plan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0A56E2F-B93A-4741-96AB-E61B88FBC89D}"/>
              </a:ext>
            </a:extLst>
          </p:cNvPr>
          <p:cNvSpPr txBox="1"/>
          <p:nvPr/>
        </p:nvSpPr>
        <p:spPr>
          <a:xfrm>
            <a:off x="4141139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AA6F9-D0A3-4F57-B108-E2810EBC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1C41-8210-364E-92F7-67B003BEBBB6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7D8F26-359E-AE39-30C1-EB7AD44D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2F3F8E-0012-D5F3-8A8F-43F7A721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11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12B5-4708-4BA6-C851-7A85B595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8259C-93D6-6BE2-BF64-9C15CB3B2704}"/>
              </a:ext>
            </a:extLst>
          </p:cNvPr>
          <p:cNvSpPr txBox="1"/>
          <p:nvPr/>
        </p:nvSpPr>
        <p:spPr>
          <a:xfrm>
            <a:off x="566530" y="1202635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index is an auxiliary file that facilitates faster access to the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78065F-85B7-FE62-86BE-4260E9435981}"/>
              </a:ext>
            </a:extLst>
          </p:cNvPr>
          <p:cNvSpPr>
            <a:spLocks noChangeAspect="1"/>
          </p:cNvSpPr>
          <p:nvPr/>
        </p:nvSpPr>
        <p:spPr bwMode="auto">
          <a:xfrm>
            <a:off x="288238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2F094-B3D5-F156-3054-3F6C9E7378A0}"/>
              </a:ext>
            </a:extLst>
          </p:cNvPr>
          <p:cNvSpPr>
            <a:spLocks noChangeAspect="1"/>
          </p:cNvSpPr>
          <p:nvPr/>
        </p:nvSpPr>
        <p:spPr bwMode="auto">
          <a:xfrm>
            <a:off x="2040009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91337F-E152-138D-27F8-C17675BB6AD8}"/>
              </a:ext>
            </a:extLst>
          </p:cNvPr>
          <p:cNvSpPr>
            <a:spLocks noChangeAspect="1"/>
          </p:cNvSpPr>
          <p:nvPr/>
        </p:nvSpPr>
        <p:spPr bwMode="auto">
          <a:xfrm>
            <a:off x="3791780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EA3BE7-A47A-7631-2508-65A5E5D34F25}"/>
              </a:ext>
            </a:extLst>
          </p:cNvPr>
          <p:cNvSpPr>
            <a:spLocks noChangeAspect="1"/>
          </p:cNvSpPr>
          <p:nvPr/>
        </p:nvSpPr>
        <p:spPr bwMode="auto">
          <a:xfrm>
            <a:off x="5543551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C4CF8D-9F24-1EB3-D82C-621DDC95407B}"/>
              </a:ext>
            </a:extLst>
          </p:cNvPr>
          <p:cNvSpPr>
            <a:spLocks noChangeAspect="1"/>
          </p:cNvSpPr>
          <p:nvPr/>
        </p:nvSpPr>
        <p:spPr bwMode="auto">
          <a:xfrm>
            <a:off x="7295322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4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E680F26-B1B0-3F1F-BA11-0D91AA20509D}"/>
              </a:ext>
            </a:extLst>
          </p:cNvPr>
          <p:cNvGraphicFramePr>
            <a:graphicFrameLocks noGrp="1"/>
          </p:cNvGraphicFramePr>
          <p:nvPr/>
        </p:nvGraphicFramePr>
        <p:xfrm>
          <a:off x="342075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5B4CC5E-214E-DCAB-ACD3-210CE18917CE}"/>
              </a:ext>
            </a:extLst>
          </p:cNvPr>
          <p:cNvGraphicFramePr>
            <a:graphicFrameLocks noGrp="1"/>
          </p:cNvGraphicFramePr>
          <p:nvPr/>
        </p:nvGraphicFramePr>
        <p:xfrm>
          <a:off x="209384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D5F5F9B-B542-C9FA-9D05-FC9FBDB3267F}"/>
              </a:ext>
            </a:extLst>
          </p:cNvPr>
          <p:cNvGraphicFramePr>
            <a:graphicFrameLocks noGrp="1"/>
          </p:cNvGraphicFramePr>
          <p:nvPr/>
        </p:nvGraphicFramePr>
        <p:xfrm>
          <a:off x="385981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6E0B28-4D7F-0E3C-1056-9227D4F906EB}"/>
              </a:ext>
            </a:extLst>
          </p:cNvPr>
          <p:cNvGraphicFramePr>
            <a:graphicFrameLocks noGrp="1"/>
          </p:cNvGraphicFramePr>
          <p:nvPr/>
        </p:nvGraphicFramePr>
        <p:xfrm>
          <a:off x="5586617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721405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5565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EA5645-361C-F6D0-0F5B-C5217C339708}"/>
              </a:ext>
            </a:extLst>
          </p:cNvPr>
          <p:cNvGraphicFramePr>
            <a:graphicFrameLocks noGrp="1"/>
          </p:cNvGraphicFramePr>
          <p:nvPr/>
        </p:nvGraphicFramePr>
        <p:xfrm>
          <a:off x="7363240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24ED4-5165-2217-84FB-3496B3B8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9303-BCFC-AF46-9DE9-8490A43856B6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6F25F-9BB0-7C07-139F-C92F5A9C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494236-9C84-6D9D-8804-229AE568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33D6A9-66E3-7C7B-3C04-17786874762E}"/>
              </a:ext>
            </a:extLst>
          </p:cNvPr>
          <p:cNvGraphicFramePr>
            <a:graphicFrameLocks noGrp="1"/>
          </p:cNvGraphicFramePr>
          <p:nvPr/>
        </p:nvGraphicFramePr>
        <p:xfrm>
          <a:off x="1142729" y="2093565"/>
          <a:ext cx="1541114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557">
                  <a:extLst>
                    <a:ext uri="{9D8B030D-6E8A-4147-A177-3AD203B41FA5}">
                      <a16:colId xmlns:a16="http://schemas.microsoft.com/office/drawing/2014/main" val="841210529"/>
                    </a:ext>
                  </a:extLst>
                </a:gridCol>
                <a:gridCol w="770557">
                  <a:extLst>
                    <a:ext uri="{9D8B030D-6E8A-4147-A177-3AD203B41FA5}">
                      <a16:colId xmlns:a16="http://schemas.microsoft.com/office/drawing/2014/main" val="3191710178"/>
                    </a:ext>
                  </a:extLst>
                </a:gridCol>
              </a:tblGrid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46663"/>
                  </a:ext>
                </a:extLst>
              </a:tr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372811"/>
                  </a:ext>
                </a:extLst>
              </a:tr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56081"/>
                  </a:ext>
                </a:extLst>
              </a:tr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902870"/>
                  </a:ext>
                </a:extLst>
              </a:tr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121705"/>
                  </a:ext>
                </a:extLst>
              </a:tr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Zhu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74547"/>
                  </a:ext>
                </a:extLst>
              </a:tr>
            </a:tbl>
          </a:graphicData>
        </a:graphic>
      </p:graphicFrame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E8B18B34-4842-B9A2-3235-4B5E4D4A6287}"/>
              </a:ext>
            </a:extLst>
          </p:cNvPr>
          <p:cNvCxnSpPr>
            <a:endCxn id="16" idx="0"/>
          </p:cNvCxnSpPr>
          <p:nvPr/>
        </p:nvCxnSpPr>
        <p:spPr>
          <a:xfrm>
            <a:off x="2692400" y="2488097"/>
            <a:ext cx="3663675" cy="18818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F2F74030-EED1-C7FC-A125-2885D37C4E5F}"/>
              </a:ext>
            </a:extLst>
          </p:cNvPr>
          <p:cNvCxnSpPr>
            <a:endCxn id="17" idx="0"/>
          </p:cNvCxnSpPr>
          <p:nvPr/>
        </p:nvCxnSpPr>
        <p:spPr>
          <a:xfrm>
            <a:off x="2683843" y="3026229"/>
            <a:ext cx="5424003" cy="13436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F530195A-3AC9-E8EE-0F6D-EBD5B4F37B7A}"/>
              </a:ext>
            </a:extLst>
          </p:cNvPr>
          <p:cNvCxnSpPr>
            <a:endCxn id="15" idx="0"/>
          </p:cNvCxnSpPr>
          <p:nvPr/>
        </p:nvCxnSpPr>
        <p:spPr>
          <a:xfrm>
            <a:off x="2683843" y="3585029"/>
            <a:ext cx="1920461" cy="7848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66136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2B32E-55BA-2832-BC53-AB8BD1E97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AD98-D2EA-6910-B824-0C76B01D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88C72-43E1-4E45-9D2A-A1C76A613733}"/>
              </a:ext>
            </a:extLst>
          </p:cNvPr>
          <p:cNvSpPr txBox="1"/>
          <p:nvPr/>
        </p:nvSpPr>
        <p:spPr>
          <a:xfrm>
            <a:off x="566530" y="1202635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index is an auxiliary file that facilitates faster access to the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AE7B7-AAC7-6C4D-0C80-AB092A586BEB}"/>
              </a:ext>
            </a:extLst>
          </p:cNvPr>
          <p:cNvSpPr>
            <a:spLocks noChangeAspect="1"/>
          </p:cNvSpPr>
          <p:nvPr/>
        </p:nvSpPr>
        <p:spPr bwMode="auto">
          <a:xfrm>
            <a:off x="288238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0AC944-045A-5D5C-7404-98A6EB66D459}"/>
              </a:ext>
            </a:extLst>
          </p:cNvPr>
          <p:cNvSpPr>
            <a:spLocks noChangeAspect="1"/>
          </p:cNvSpPr>
          <p:nvPr/>
        </p:nvSpPr>
        <p:spPr bwMode="auto">
          <a:xfrm>
            <a:off x="2040009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6A1242-658D-231B-B1A8-34E177547CCD}"/>
              </a:ext>
            </a:extLst>
          </p:cNvPr>
          <p:cNvSpPr>
            <a:spLocks noChangeAspect="1"/>
          </p:cNvSpPr>
          <p:nvPr/>
        </p:nvSpPr>
        <p:spPr bwMode="auto">
          <a:xfrm>
            <a:off x="3791780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6DED5F-3CCE-C18B-99A8-141DAC236F4A}"/>
              </a:ext>
            </a:extLst>
          </p:cNvPr>
          <p:cNvSpPr>
            <a:spLocks noChangeAspect="1"/>
          </p:cNvSpPr>
          <p:nvPr/>
        </p:nvSpPr>
        <p:spPr bwMode="auto">
          <a:xfrm>
            <a:off x="5543551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93C051-F6E0-79F3-3307-AD13ADD02536}"/>
              </a:ext>
            </a:extLst>
          </p:cNvPr>
          <p:cNvSpPr>
            <a:spLocks noChangeAspect="1"/>
          </p:cNvSpPr>
          <p:nvPr/>
        </p:nvSpPr>
        <p:spPr bwMode="auto">
          <a:xfrm>
            <a:off x="7295322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4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470D573-6BFB-3880-47D7-A84E0C39A3C5}"/>
              </a:ext>
            </a:extLst>
          </p:cNvPr>
          <p:cNvGraphicFramePr>
            <a:graphicFrameLocks noGrp="1"/>
          </p:cNvGraphicFramePr>
          <p:nvPr/>
        </p:nvGraphicFramePr>
        <p:xfrm>
          <a:off x="342075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C2E7B4B-5E10-8276-E3AE-B967E4A09454}"/>
              </a:ext>
            </a:extLst>
          </p:cNvPr>
          <p:cNvGraphicFramePr>
            <a:graphicFrameLocks noGrp="1"/>
          </p:cNvGraphicFramePr>
          <p:nvPr/>
        </p:nvGraphicFramePr>
        <p:xfrm>
          <a:off x="209384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CEDAC4C-7904-91EA-2220-0695148FBC0B}"/>
              </a:ext>
            </a:extLst>
          </p:cNvPr>
          <p:cNvGraphicFramePr>
            <a:graphicFrameLocks noGrp="1"/>
          </p:cNvGraphicFramePr>
          <p:nvPr/>
        </p:nvGraphicFramePr>
        <p:xfrm>
          <a:off x="385981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194F17B-D237-D342-5294-380FEF4BAA39}"/>
              </a:ext>
            </a:extLst>
          </p:cNvPr>
          <p:cNvGraphicFramePr>
            <a:graphicFrameLocks noGrp="1"/>
          </p:cNvGraphicFramePr>
          <p:nvPr/>
        </p:nvGraphicFramePr>
        <p:xfrm>
          <a:off x="5586617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721405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5565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0AE029D-86CD-CD13-6648-01696099C946}"/>
              </a:ext>
            </a:extLst>
          </p:cNvPr>
          <p:cNvGraphicFramePr>
            <a:graphicFrameLocks noGrp="1"/>
          </p:cNvGraphicFramePr>
          <p:nvPr/>
        </p:nvGraphicFramePr>
        <p:xfrm>
          <a:off x="7363240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CA45C-DCB0-1133-9342-66B48A4B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4D5-7E9E-CF4A-A57F-995778EE39E4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E06829-E04A-C0B7-FABA-4431747E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FCA5B7-9EB3-815B-6488-416CB89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121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E440D5-E5F5-00C0-D3D6-77DFD50C36EC}"/>
              </a:ext>
            </a:extLst>
          </p:cNvPr>
          <p:cNvGraphicFramePr>
            <a:graphicFrameLocks noGrp="1"/>
          </p:cNvGraphicFramePr>
          <p:nvPr/>
        </p:nvGraphicFramePr>
        <p:xfrm>
          <a:off x="1142729" y="2093565"/>
          <a:ext cx="1541114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557">
                  <a:extLst>
                    <a:ext uri="{9D8B030D-6E8A-4147-A177-3AD203B41FA5}">
                      <a16:colId xmlns:a16="http://schemas.microsoft.com/office/drawing/2014/main" val="841210529"/>
                    </a:ext>
                  </a:extLst>
                </a:gridCol>
                <a:gridCol w="770557">
                  <a:extLst>
                    <a:ext uri="{9D8B030D-6E8A-4147-A177-3AD203B41FA5}">
                      <a16:colId xmlns:a16="http://schemas.microsoft.com/office/drawing/2014/main" val="3191710178"/>
                    </a:ext>
                  </a:extLst>
                </a:gridCol>
              </a:tblGrid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46663"/>
                  </a:ext>
                </a:extLst>
              </a:tr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372811"/>
                  </a:ext>
                </a:extLst>
              </a:tr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56081"/>
                  </a:ext>
                </a:extLst>
              </a:tr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902870"/>
                  </a:ext>
                </a:extLst>
              </a:tr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121705"/>
                  </a:ext>
                </a:extLst>
              </a:tr>
              <a:tr h="252785">
                <a:tc>
                  <a:txBody>
                    <a:bodyPr/>
                    <a:lstStyle/>
                    <a:p>
                      <a:r>
                        <a:rPr lang="en-US" sz="1200" dirty="0"/>
                        <a:t>Zhu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74547"/>
                  </a:ext>
                </a:extLst>
              </a:tr>
            </a:tbl>
          </a:graphicData>
        </a:graphic>
      </p:graphicFrame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804EDFDD-10AC-6901-374B-5908727B9EBF}"/>
              </a:ext>
            </a:extLst>
          </p:cNvPr>
          <p:cNvCxnSpPr>
            <a:endCxn id="16" idx="0"/>
          </p:cNvCxnSpPr>
          <p:nvPr/>
        </p:nvCxnSpPr>
        <p:spPr>
          <a:xfrm>
            <a:off x="2692400" y="2488097"/>
            <a:ext cx="3663675" cy="18818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E3261118-DA4C-CDFC-6F0B-E85484AFC32F}"/>
              </a:ext>
            </a:extLst>
          </p:cNvPr>
          <p:cNvCxnSpPr>
            <a:endCxn id="17" idx="0"/>
          </p:cNvCxnSpPr>
          <p:nvPr/>
        </p:nvCxnSpPr>
        <p:spPr>
          <a:xfrm>
            <a:off x="2683843" y="3026229"/>
            <a:ext cx="5424003" cy="13436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646B76A-5588-9AD7-B614-7B94BDE9DB0A}"/>
              </a:ext>
            </a:extLst>
          </p:cNvPr>
          <p:cNvCxnSpPr>
            <a:endCxn id="15" idx="0"/>
          </p:cNvCxnSpPr>
          <p:nvPr/>
        </p:nvCxnSpPr>
        <p:spPr>
          <a:xfrm>
            <a:off x="2683843" y="3585029"/>
            <a:ext cx="1920461" cy="7848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Callout 4">
            <a:extLst>
              <a:ext uri="{FF2B5EF4-FFF2-40B4-BE49-F238E27FC236}">
                <a16:creationId xmlns:a16="http://schemas.microsoft.com/office/drawing/2014/main" id="{E11E0DFC-CE31-119F-5967-6501E211D969}"/>
              </a:ext>
            </a:extLst>
          </p:cNvPr>
          <p:cNvSpPr/>
          <p:nvPr/>
        </p:nvSpPr>
        <p:spPr>
          <a:xfrm>
            <a:off x="3970324" y="1685925"/>
            <a:ext cx="1909696" cy="649188"/>
          </a:xfrm>
          <a:prstGeom prst="wedgeEllipseCallout">
            <a:avLst>
              <a:gd name="adj1" fmla="val -111942"/>
              <a:gd name="adj2" fmla="val 311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Usually a B+ tree</a:t>
            </a:r>
            <a:br>
              <a:rPr lang="en-US" sz="1200" dirty="0"/>
            </a:br>
            <a:r>
              <a:rPr lang="en-US" sz="1200" dirty="0"/>
              <a:t>or Hash Table</a:t>
            </a:r>
          </a:p>
        </p:txBody>
      </p:sp>
    </p:spTree>
    <p:extLst>
      <p:ext uri="{BB962C8B-B14F-4D97-AF65-F5344CB8AC3E}">
        <p14:creationId xmlns:p14="http://schemas.microsoft.com/office/powerpoint/2010/main" val="365510943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78827-05DF-2DFA-69A7-7A294D463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3A80-7B4F-78E4-D157-58E0210E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0DFB5-0DA3-0A88-4841-4D449A6D03EB}"/>
              </a:ext>
            </a:extLst>
          </p:cNvPr>
          <p:cNvSpPr txBox="1"/>
          <p:nvPr/>
        </p:nvSpPr>
        <p:spPr>
          <a:xfrm>
            <a:off x="566530" y="1202635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index is an auxiliary file that facilitates faster access to the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0E3749-66B6-9228-CB47-47E94B1354D5}"/>
              </a:ext>
            </a:extLst>
          </p:cNvPr>
          <p:cNvSpPr>
            <a:spLocks noChangeAspect="1"/>
          </p:cNvSpPr>
          <p:nvPr/>
        </p:nvSpPr>
        <p:spPr bwMode="auto">
          <a:xfrm>
            <a:off x="288238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8478B0-359C-2452-8984-879C67DE061D}"/>
              </a:ext>
            </a:extLst>
          </p:cNvPr>
          <p:cNvSpPr>
            <a:spLocks noChangeAspect="1"/>
          </p:cNvSpPr>
          <p:nvPr/>
        </p:nvSpPr>
        <p:spPr bwMode="auto">
          <a:xfrm>
            <a:off x="2040009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695AE9-C989-C9C1-A07B-D52646362BEE}"/>
              </a:ext>
            </a:extLst>
          </p:cNvPr>
          <p:cNvSpPr>
            <a:spLocks noChangeAspect="1"/>
          </p:cNvSpPr>
          <p:nvPr/>
        </p:nvSpPr>
        <p:spPr bwMode="auto">
          <a:xfrm>
            <a:off x="3791780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A5590-DE0D-CA5C-576E-38A5F33D7847}"/>
              </a:ext>
            </a:extLst>
          </p:cNvPr>
          <p:cNvSpPr>
            <a:spLocks noChangeAspect="1"/>
          </p:cNvSpPr>
          <p:nvPr/>
        </p:nvSpPr>
        <p:spPr bwMode="auto">
          <a:xfrm>
            <a:off x="5543551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1745CF-EB34-005A-375A-74514F00CA98}"/>
              </a:ext>
            </a:extLst>
          </p:cNvPr>
          <p:cNvSpPr>
            <a:spLocks noChangeAspect="1"/>
          </p:cNvSpPr>
          <p:nvPr/>
        </p:nvSpPr>
        <p:spPr bwMode="auto">
          <a:xfrm>
            <a:off x="7295322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4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344E38F-60AD-6AB5-20F2-836F8791DB73}"/>
              </a:ext>
            </a:extLst>
          </p:cNvPr>
          <p:cNvGraphicFramePr>
            <a:graphicFrameLocks noGrp="1"/>
          </p:cNvGraphicFramePr>
          <p:nvPr/>
        </p:nvGraphicFramePr>
        <p:xfrm>
          <a:off x="342075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9F5185E-80C9-4A7B-30AF-6B687679C38F}"/>
              </a:ext>
            </a:extLst>
          </p:cNvPr>
          <p:cNvGraphicFramePr>
            <a:graphicFrameLocks noGrp="1"/>
          </p:cNvGraphicFramePr>
          <p:nvPr/>
        </p:nvGraphicFramePr>
        <p:xfrm>
          <a:off x="209384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2D13529-4AC0-4E68-E244-1B9EB5CD79C8}"/>
              </a:ext>
            </a:extLst>
          </p:cNvPr>
          <p:cNvGraphicFramePr>
            <a:graphicFrameLocks noGrp="1"/>
          </p:cNvGraphicFramePr>
          <p:nvPr/>
        </p:nvGraphicFramePr>
        <p:xfrm>
          <a:off x="385981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357E66B-DBC8-ED2F-0470-A8BF4D1868B1}"/>
              </a:ext>
            </a:extLst>
          </p:cNvPr>
          <p:cNvGraphicFramePr>
            <a:graphicFrameLocks noGrp="1"/>
          </p:cNvGraphicFramePr>
          <p:nvPr/>
        </p:nvGraphicFramePr>
        <p:xfrm>
          <a:off x="5586617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721405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5565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929E935-8E11-ECEF-4376-8E57071AC0E9}"/>
              </a:ext>
            </a:extLst>
          </p:cNvPr>
          <p:cNvGraphicFramePr>
            <a:graphicFrameLocks noGrp="1"/>
          </p:cNvGraphicFramePr>
          <p:nvPr/>
        </p:nvGraphicFramePr>
        <p:xfrm>
          <a:off x="7363240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8852F-0EBC-5463-2494-9B3B38A5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F74F-FA1C-8A40-9182-44B1C81861BC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E2B93-0794-DA14-8C27-AEF09A45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6B8B48-6B85-EC98-1451-F57CDE1D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12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95BBC-83C6-14BF-2516-D37067663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2E61-C1D4-F61E-D3B4-87564AA0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A3E1A-43E6-C746-641D-D8E8A9CCFE8A}"/>
              </a:ext>
            </a:extLst>
          </p:cNvPr>
          <p:cNvSpPr txBox="1"/>
          <p:nvPr/>
        </p:nvSpPr>
        <p:spPr>
          <a:xfrm>
            <a:off x="566530" y="1202635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index is an auxiliary file that facilitates faster access to the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95D90-7CF9-8F40-3604-1E9EA4349193}"/>
              </a:ext>
            </a:extLst>
          </p:cNvPr>
          <p:cNvSpPr txBox="1"/>
          <p:nvPr/>
        </p:nvSpPr>
        <p:spPr>
          <a:xfrm>
            <a:off x="504410" y="1799516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75FA9-6EBC-B0FF-3C32-2B391B5E8985}"/>
              </a:ext>
            </a:extLst>
          </p:cNvPr>
          <p:cNvSpPr>
            <a:spLocks noChangeAspect="1"/>
          </p:cNvSpPr>
          <p:nvPr/>
        </p:nvSpPr>
        <p:spPr bwMode="auto">
          <a:xfrm>
            <a:off x="288238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DCB54-3687-3068-85C1-58EDCC7A7CBE}"/>
              </a:ext>
            </a:extLst>
          </p:cNvPr>
          <p:cNvSpPr>
            <a:spLocks noChangeAspect="1"/>
          </p:cNvSpPr>
          <p:nvPr/>
        </p:nvSpPr>
        <p:spPr bwMode="auto">
          <a:xfrm>
            <a:off x="2040009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138831-CB96-AB5C-0CDB-2737AA31C397}"/>
              </a:ext>
            </a:extLst>
          </p:cNvPr>
          <p:cNvSpPr>
            <a:spLocks noChangeAspect="1"/>
          </p:cNvSpPr>
          <p:nvPr/>
        </p:nvSpPr>
        <p:spPr bwMode="auto">
          <a:xfrm>
            <a:off x="3791780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812157-47C0-3B9A-9FAF-0AEEF3C82940}"/>
              </a:ext>
            </a:extLst>
          </p:cNvPr>
          <p:cNvSpPr>
            <a:spLocks noChangeAspect="1"/>
          </p:cNvSpPr>
          <p:nvPr/>
        </p:nvSpPr>
        <p:spPr bwMode="auto">
          <a:xfrm>
            <a:off x="5543551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66A82-3461-A8F3-B2CA-0ED9727BB5D0}"/>
              </a:ext>
            </a:extLst>
          </p:cNvPr>
          <p:cNvSpPr>
            <a:spLocks noChangeAspect="1"/>
          </p:cNvSpPr>
          <p:nvPr/>
        </p:nvSpPr>
        <p:spPr bwMode="auto">
          <a:xfrm>
            <a:off x="7295322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4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0337C1-A4E4-A41F-B9BA-9C32479790D8}"/>
              </a:ext>
            </a:extLst>
          </p:cNvPr>
          <p:cNvGraphicFramePr>
            <a:graphicFrameLocks noGrp="1"/>
          </p:cNvGraphicFramePr>
          <p:nvPr/>
        </p:nvGraphicFramePr>
        <p:xfrm>
          <a:off x="342075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C3F5BB4-BE83-E21C-9176-0ACFBCAE33E2}"/>
              </a:ext>
            </a:extLst>
          </p:cNvPr>
          <p:cNvGraphicFramePr>
            <a:graphicFrameLocks noGrp="1"/>
          </p:cNvGraphicFramePr>
          <p:nvPr/>
        </p:nvGraphicFramePr>
        <p:xfrm>
          <a:off x="209384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8A0F63A-3504-DBA8-850E-57F8E5CD3F41}"/>
              </a:ext>
            </a:extLst>
          </p:cNvPr>
          <p:cNvGraphicFramePr>
            <a:graphicFrameLocks noGrp="1"/>
          </p:cNvGraphicFramePr>
          <p:nvPr/>
        </p:nvGraphicFramePr>
        <p:xfrm>
          <a:off x="385981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D5B299A-44B4-18C4-9395-1C271B830C58}"/>
              </a:ext>
            </a:extLst>
          </p:cNvPr>
          <p:cNvGraphicFramePr>
            <a:graphicFrameLocks noGrp="1"/>
          </p:cNvGraphicFramePr>
          <p:nvPr/>
        </p:nvGraphicFramePr>
        <p:xfrm>
          <a:off x="5586617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721405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5565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517C54B-0E42-40CD-DEC0-FDB61590A082}"/>
              </a:ext>
            </a:extLst>
          </p:cNvPr>
          <p:cNvGraphicFramePr>
            <a:graphicFrameLocks noGrp="1"/>
          </p:cNvGraphicFramePr>
          <p:nvPr/>
        </p:nvGraphicFramePr>
        <p:xfrm>
          <a:off x="7363240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DE7BF-0D2D-6DAA-B0F7-84EDD6DA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44E1-041E-3C45-8770-CAD4CADD132F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A0F09-0AA7-C8FA-59B9-B3E96FCE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B6254E-5C56-BE6E-A5A3-30C05590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888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12B5-4708-4BA6-C851-7A85B595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8259C-93D6-6BE2-BF64-9C15CB3B2704}"/>
              </a:ext>
            </a:extLst>
          </p:cNvPr>
          <p:cNvSpPr txBox="1"/>
          <p:nvPr/>
        </p:nvSpPr>
        <p:spPr>
          <a:xfrm>
            <a:off x="566530" y="1202635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index is an auxiliary file that facilitates faster access to the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0AC3B-5A27-B3CC-AD30-6A60A863A522}"/>
              </a:ext>
            </a:extLst>
          </p:cNvPr>
          <p:cNvSpPr txBox="1"/>
          <p:nvPr/>
        </p:nvSpPr>
        <p:spPr>
          <a:xfrm>
            <a:off x="504410" y="1799516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78065F-85B7-FE62-86BE-4260E9435981}"/>
              </a:ext>
            </a:extLst>
          </p:cNvPr>
          <p:cNvSpPr>
            <a:spLocks noChangeAspect="1"/>
          </p:cNvSpPr>
          <p:nvPr/>
        </p:nvSpPr>
        <p:spPr bwMode="auto">
          <a:xfrm>
            <a:off x="288238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2F094-B3D5-F156-3054-3F6C9E7378A0}"/>
              </a:ext>
            </a:extLst>
          </p:cNvPr>
          <p:cNvSpPr>
            <a:spLocks noChangeAspect="1"/>
          </p:cNvSpPr>
          <p:nvPr/>
        </p:nvSpPr>
        <p:spPr bwMode="auto">
          <a:xfrm>
            <a:off x="2040009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91337F-E152-138D-27F8-C17675BB6AD8}"/>
              </a:ext>
            </a:extLst>
          </p:cNvPr>
          <p:cNvSpPr>
            <a:spLocks noChangeAspect="1"/>
          </p:cNvSpPr>
          <p:nvPr/>
        </p:nvSpPr>
        <p:spPr bwMode="auto">
          <a:xfrm>
            <a:off x="3791780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EA3BE7-A47A-7631-2508-65A5E5D34F25}"/>
              </a:ext>
            </a:extLst>
          </p:cNvPr>
          <p:cNvSpPr>
            <a:spLocks noChangeAspect="1"/>
          </p:cNvSpPr>
          <p:nvPr/>
        </p:nvSpPr>
        <p:spPr bwMode="auto">
          <a:xfrm>
            <a:off x="5543551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C4CF8D-9F24-1EB3-D82C-621DDC95407B}"/>
              </a:ext>
            </a:extLst>
          </p:cNvPr>
          <p:cNvSpPr>
            <a:spLocks noChangeAspect="1"/>
          </p:cNvSpPr>
          <p:nvPr/>
        </p:nvSpPr>
        <p:spPr bwMode="auto">
          <a:xfrm>
            <a:off x="7295322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4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E680F26-B1B0-3F1F-BA11-0D91AA20509D}"/>
              </a:ext>
            </a:extLst>
          </p:cNvPr>
          <p:cNvGraphicFramePr>
            <a:graphicFrameLocks noGrp="1"/>
          </p:cNvGraphicFramePr>
          <p:nvPr/>
        </p:nvGraphicFramePr>
        <p:xfrm>
          <a:off x="342075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5B4CC5E-214E-DCAB-ACD3-210CE18917CE}"/>
              </a:ext>
            </a:extLst>
          </p:cNvPr>
          <p:cNvGraphicFramePr>
            <a:graphicFrameLocks noGrp="1"/>
          </p:cNvGraphicFramePr>
          <p:nvPr/>
        </p:nvGraphicFramePr>
        <p:xfrm>
          <a:off x="209384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D5F5F9B-B542-C9FA-9D05-FC9FBDB3267F}"/>
              </a:ext>
            </a:extLst>
          </p:cNvPr>
          <p:cNvGraphicFramePr>
            <a:graphicFrameLocks noGrp="1"/>
          </p:cNvGraphicFramePr>
          <p:nvPr/>
        </p:nvGraphicFramePr>
        <p:xfrm>
          <a:off x="385981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6E0B28-4D7F-0E3C-1056-9227D4F906EB}"/>
              </a:ext>
            </a:extLst>
          </p:cNvPr>
          <p:cNvGraphicFramePr>
            <a:graphicFrameLocks noGrp="1"/>
          </p:cNvGraphicFramePr>
          <p:nvPr/>
        </p:nvGraphicFramePr>
        <p:xfrm>
          <a:off x="5586617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721405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5565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EA5645-361C-F6D0-0F5B-C5217C339708}"/>
              </a:ext>
            </a:extLst>
          </p:cNvPr>
          <p:cNvGraphicFramePr>
            <a:graphicFrameLocks noGrp="1"/>
          </p:cNvGraphicFramePr>
          <p:nvPr/>
        </p:nvGraphicFramePr>
        <p:xfrm>
          <a:off x="7363240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Oval Callout 2">
            <a:extLst>
              <a:ext uri="{FF2B5EF4-FFF2-40B4-BE49-F238E27FC236}">
                <a16:creationId xmlns:a16="http://schemas.microsoft.com/office/drawing/2014/main" id="{E4D08FD7-F0E4-0828-0CB9-A1A839780534}"/>
              </a:ext>
            </a:extLst>
          </p:cNvPr>
          <p:cNvSpPr/>
          <p:nvPr/>
        </p:nvSpPr>
        <p:spPr>
          <a:xfrm>
            <a:off x="192702" y="3072417"/>
            <a:ext cx="3018726" cy="908864"/>
          </a:xfrm>
          <a:prstGeom prst="wedgeEllipseCallout">
            <a:avLst>
              <a:gd name="adj1" fmla="val 18572"/>
              <a:gd name="adj2" fmla="val 767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Without an index:</a:t>
            </a:r>
            <a:br>
              <a:rPr lang="en-US" dirty="0"/>
            </a:br>
            <a:r>
              <a:rPr lang="en-US" dirty="0"/>
              <a:t>full sequential scan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4762DB2-F6C3-E471-77C0-5F786F8B6787}"/>
              </a:ext>
            </a:extLst>
          </p:cNvPr>
          <p:cNvSpPr/>
          <p:nvPr/>
        </p:nvSpPr>
        <p:spPr>
          <a:xfrm>
            <a:off x="342075" y="6068220"/>
            <a:ext cx="5929252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0760700-39C9-6382-C0E0-084DA15A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EFAE-9592-D941-B5F5-204ED6480E4D}" type="datetime4">
              <a:rPr lang="en-US" smtClean="0"/>
              <a:t>March 5,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D5EF62D-5059-3DD1-48A3-FFDA2714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7EDA9E-4419-DDF9-FD52-B5BC35C2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606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12B5-4708-4BA6-C851-7A85B595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8259C-93D6-6BE2-BF64-9C15CB3B2704}"/>
              </a:ext>
            </a:extLst>
          </p:cNvPr>
          <p:cNvSpPr txBox="1"/>
          <p:nvPr/>
        </p:nvSpPr>
        <p:spPr>
          <a:xfrm>
            <a:off x="566530" y="1202635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index is an auxiliary file that facilitates faster access to the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0AC3B-5A27-B3CC-AD30-6A60A863A522}"/>
              </a:ext>
            </a:extLst>
          </p:cNvPr>
          <p:cNvSpPr txBox="1"/>
          <p:nvPr/>
        </p:nvSpPr>
        <p:spPr>
          <a:xfrm>
            <a:off x="504410" y="1799516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78065F-85B7-FE62-86BE-4260E9435981}"/>
              </a:ext>
            </a:extLst>
          </p:cNvPr>
          <p:cNvSpPr>
            <a:spLocks noChangeAspect="1"/>
          </p:cNvSpPr>
          <p:nvPr/>
        </p:nvSpPr>
        <p:spPr bwMode="auto">
          <a:xfrm>
            <a:off x="288238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2F094-B3D5-F156-3054-3F6C9E7378A0}"/>
              </a:ext>
            </a:extLst>
          </p:cNvPr>
          <p:cNvSpPr>
            <a:spLocks noChangeAspect="1"/>
          </p:cNvSpPr>
          <p:nvPr/>
        </p:nvSpPr>
        <p:spPr bwMode="auto">
          <a:xfrm>
            <a:off x="2040009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91337F-E152-138D-27F8-C17675BB6AD8}"/>
              </a:ext>
            </a:extLst>
          </p:cNvPr>
          <p:cNvSpPr>
            <a:spLocks noChangeAspect="1"/>
          </p:cNvSpPr>
          <p:nvPr/>
        </p:nvSpPr>
        <p:spPr bwMode="auto">
          <a:xfrm>
            <a:off x="3791780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EA3BE7-A47A-7631-2508-65A5E5D34F25}"/>
              </a:ext>
            </a:extLst>
          </p:cNvPr>
          <p:cNvSpPr>
            <a:spLocks noChangeAspect="1"/>
          </p:cNvSpPr>
          <p:nvPr/>
        </p:nvSpPr>
        <p:spPr bwMode="auto">
          <a:xfrm>
            <a:off x="5543551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C4CF8D-9F24-1EB3-D82C-621DDC95407B}"/>
              </a:ext>
            </a:extLst>
          </p:cNvPr>
          <p:cNvSpPr>
            <a:spLocks noChangeAspect="1"/>
          </p:cNvSpPr>
          <p:nvPr/>
        </p:nvSpPr>
        <p:spPr bwMode="auto">
          <a:xfrm>
            <a:off x="7295322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4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E680F26-B1B0-3F1F-BA11-0D91AA20509D}"/>
              </a:ext>
            </a:extLst>
          </p:cNvPr>
          <p:cNvGraphicFramePr>
            <a:graphicFrameLocks noGrp="1"/>
          </p:cNvGraphicFramePr>
          <p:nvPr/>
        </p:nvGraphicFramePr>
        <p:xfrm>
          <a:off x="342075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5B4CC5E-214E-DCAB-ACD3-210CE18917CE}"/>
              </a:ext>
            </a:extLst>
          </p:cNvPr>
          <p:cNvGraphicFramePr>
            <a:graphicFrameLocks noGrp="1"/>
          </p:cNvGraphicFramePr>
          <p:nvPr/>
        </p:nvGraphicFramePr>
        <p:xfrm>
          <a:off x="209384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D5F5F9B-B542-C9FA-9D05-FC9FBDB3267F}"/>
              </a:ext>
            </a:extLst>
          </p:cNvPr>
          <p:cNvGraphicFramePr>
            <a:graphicFrameLocks noGrp="1"/>
          </p:cNvGraphicFramePr>
          <p:nvPr/>
        </p:nvGraphicFramePr>
        <p:xfrm>
          <a:off x="385981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6E0B28-4D7F-0E3C-1056-9227D4F906EB}"/>
              </a:ext>
            </a:extLst>
          </p:cNvPr>
          <p:cNvGraphicFramePr>
            <a:graphicFrameLocks noGrp="1"/>
          </p:cNvGraphicFramePr>
          <p:nvPr/>
        </p:nvGraphicFramePr>
        <p:xfrm>
          <a:off x="5586617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721405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5565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EA5645-361C-F6D0-0F5B-C5217C339708}"/>
              </a:ext>
            </a:extLst>
          </p:cNvPr>
          <p:cNvGraphicFramePr>
            <a:graphicFrameLocks noGrp="1"/>
          </p:cNvGraphicFramePr>
          <p:nvPr/>
        </p:nvGraphicFramePr>
        <p:xfrm>
          <a:off x="7363240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24" name="Triangle 23">
            <a:extLst>
              <a:ext uri="{FF2B5EF4-FFF2-40B4-BE49-F238E27FC236}">
                <a16:creationId xmlns:a16="http://schemas.microsoft.com/office/drawing/2014/main" id="{BFA518D6-050B-4837-07F0-0EEE107A762D}"/>
              </a:ext>
            </a:extLst>
          </p:cNvPr>
          <p:cNvSpPr>
            <a:spLocks/>
          </p:cNvSpPr>
          <p:nvPr/>
        </p:nvSpPr>
        <p:spPr bwMode="auto">
          <a:xfrm>
            <a:off x="6115050" y="2488097"/>
            <a:ext cx="2907197" cy="890437"/>
          </a:xfrm>
          <a:prstGeom prst="triangl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Index on Name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53C977ED-A1C2-B433-0C63-1D7C20810F77}"/>
              </a:ext>
            </a:extLst>
          </p:cNvPr>
          <p:cNvCxnSpPr>
            <a:stCxn id="24" idx="3"/>
            <a:endCxn id="16" idx="0"/>
          </p:cNvCxnSpPr>
          <p:nvPr/>
        </p:nvCxnSpPr>
        <p:spPr>
          <a:xfrm rot="5400000">
            <a:off x="6466678" y="3267931"/>
            <a:ext cx="991369" cy="12125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Callout 2">
            <a:extLst>
              <a:ext uri="{FF2B5EF4-FFF2-40B4-BE49-F238E27FC236}">
                <a16:creationId xmlns:a16="http://schemas.microsoft.com/office/drawing/2014/main" id="{E4D08FD7-F0E4-0828-0CB9-A1A839780534}"/>
              </a:ext>
            </a:extLst>
          </p:cNvPr>
          <p:cNvSpPr/>
          <p:nvPr/>
        </p:nvSpPr>
        <p:spPr>
          <a:xfrm>
            <a:off x="192702" y="3072417"/>
            <a:ext cx="3018726" cy="908864"/>
          </a:xfrm>
          <a:prstGeom prst="wedgeEllipseCallout">
            <a:avLst>
              <a:gd name="adj1" fmla="val 18572"/>
              <a:gd name="adj2" fmla="val 767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Without an index:</a:t>
            </a:r>
            <a:br>
              <a:rPr lang="en-US" dirty="0"/>
            </a:br>
            <a:r>
              <a:rPr lang="en-US" dirty="0"/>
              <a:t>full sequential scan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4762DB2-F6C3-E471-77C0-5F786F8B6787}"/>
              </a:ext>
            </a:extLst>
          </p:cNvPr>
          <p:cNvSpPr/>
          <p:nvPr/>
        </p:nvSpPr>
        <p:spPr>
          <a:xfrm>
            <a:off x="342075" y="6068220"/>
            <a:ext cx="5929252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75C6CED-6AED-4E16-AA69-FDD4E51AE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57F-822F-2F40-84CC-C5AE56915762}" type="datetime4">
              <a:rPr lang="en-US" smtClean="0"/>
              <a:t>March 5,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90A507F-961E-FE2B-64FA-5A012C46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09A71-17CD-9545-E6BA-11846C2B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991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12B5-4708-4BA6-C851-7A85B595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8259C-93D6-6BE2-BF64-9C15CB3B2704}"/>
              </a:ext>
            </a:extLst>
          </p:cNvPr>
          <p:cNvSpPr txBox="1"/>
          <p:nvPr/>
        </p:nvSpPr>
        <p:spPr>
          <a:xfrm>
            <a:off x="566530" y="1202635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index is an auxiliary file that facilitates faster access to the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0AC3B-5A27-B3CC-AD30-6A60A863A522}"/>
              </a:ext>
            </a:extLst>
          </p:cNvPr>
          <p:cNvSpPr txBox="1"/>
          <p:nvPr/>
        </p:nvSpPr>
        <p:spPr>
          <a:xfrm>
            <a:off x="504410" y="1799516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78065F-85B7-FE62-86BE-4260E9435981}"/>
              </a:ext>
            </a:extLst>
          </p:cNvPr>
          <p:cNvSpPr>
            <a:spLocks noChangeAspect="1"/>
          </p:cNvSpPr>
          <p:nvPr/>
        </p:nvSpPr>
        <p:spPr bwMode="auto">
          <a:xfrm>
            <a:off x="288238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2F094-B3D5-F156-3054-3F6C9E7378A0}"/>
              </a:ext>
            </a:extLst>
          </p:cNvPr>
          <p:cNvSpPr>
            <a:spLocks noChangeAspect="1"/>
          </p:cNvSpPr>
          <p:nvPr/>
        </p:nvSpPr>
        <p:spPr bwMode="auto">
          <a:xfrm>
            <a:off x="2040009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91337F-E152-138D-27F8-C17675BB6AD8}"/>
              </a:ext>
            </a:extLst>
          </p:cNvPr>
          <p:cNvSpPr>
            <a:spLocks noChangeAspect="1"/>
          </p:cNvSpPr>
          <p:nvPr/>
        </p:nvSpPr>
        <p:spPr bwMode="auto">
          <a:xfrm>
            <a:off x="3791780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EA3BE7-A47A-7631-2508-65A5E5D34F25}"/>
              </a:ext>
            </a:extLst>
          </p:cNvPr>
          <p:cNvSpPr>
            <a:spLocks noChangeAspect="1"/>
          </p:cNvSpPr>
          <p:nvPr/>
        </p:nvSpPr>
        <p:spPr bwMode="auto">
          <a:xfrm>
            <a:off x="5543551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C4CF8D-9F24-1EB3-D82C-621DDC95407B}"/>
              </a:ext>
            </a:extLst>
          </p:cNvPr>
          <p:cNvSpPr>
            <a:spLocks noChangeAspect="1"/>
          </p:cNvSpPr>
          <p:nvPr/>
        </p:nvSpPr>
        <p:spPr bwMode="auto">
          <a:xfrm>
            <a:off x="7295322" y="4369903"/>
            <a:ext cx="1625048" cy="15167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 4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E680F26-B1B0-3F1F-BA11-0D91AA20509D}"/>
              </a:ext>
            </a:extLst>
          </p:cNvPr>
          <p:cNvGraphicFramePr>
            <a:graphicFrameLocks noGrp="1"/>
          </p:cNvGraphicFramePr>
          <p:nvPr/>
        </p:nvGraphicFramePr>
        <p:xfrm>
          <a:off x="342075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5B4CC5E-214E-DCAB-ACD3-210CE18917CE}"/>
              </a:ext>
            </a:extLst>
          </p:cNvPr>
          <p:cNvGraphicFramePr>
            <a:graphicFrameLocks noGrp="1"/>
          </p:cNvGraphicFramePr>
          <p:nvPr/>
        </p:nvGraphicFramePr>
        <p:xfrm>
          <a:off x="209384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D5F5F9B-B542-C9FA-9D05-FC9FBDB3267F}"/>
              </a:ext>
            </a:extLst>
          </p:cNvPr>
          <p:cNvGraphicFramePr>
            <a:graphicFrameLocks noGrp="1"/>
          </p:cNvGraphicFramePr>
          <p:nvPr/>
        </p:nvGraphicFramePr>
        <p:xfrm>
          <a:off x="3859816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6E0B28-4D7F-0E3C-1056-9227D4F906EB}"/>
              </a:ext>
            </a:extLst>
          </p:cNvPr>
          <p:cNvGraphicFramePr>
            <a:graphicFrameLocks noGrp="1"/>
          </p:cNvGraphicFramePr>
          <p:nvPr/>
        </p:nvGraphicFramePr>
        <p:xfrm>
          <a:off x="5586617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721405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5565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EA5645-361C-F6D0-0F5B-C5217C339708}"/>
              </a:ext>
            </a:extLst>
          </p:cNvPr>
          <p:cNvGraphicFramePr>
            <a:graphicFrameLocks noGrp="1"/>
          </p:cNvGraphicFramePr>
          <p:nvPr/>
        </p:nvGraphicFramePr>
        <p:xfrm>
          <a:off x="7363240" y="4803633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24" name="Triangle 23">
            <a:extLst>
              <a:ext uri="{FF2B5EF4-FFF2-40B4-BE49-F238E27FC236}">
                <a16:creationId xmlns:a16="http://schemas.microsoft.com/office/drawing/2014/main" id="{BFA518D6-050B-4837-07F0-0EEE107A762D}"/>
              </a:ext>
            </a:extLst>
          </p:cNvPr>
          <p:cNvSpPr>
            <a:spLocks/>
          </p:cNvSpPr>
          <p:nvPr/>
        </p:nvSpPr>
        <p:spPr bwMode="auto">
          <a:xfrm>
            <a:off x="6115050" y="2488097"/>
            <a:ext cx="2907197" cy="890437"/>
          </a:xfrm>
          <a:prstGeom prst="triangl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Index on Name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53C977ED-A1C2-B433-0C63-1D7C20810F77}"/>
              </a:ext>
            </a:extLst>
          </p:cNvPr>
          <p:cNvCxnSpPr>
            <a:stCxn id="24" idx="3"/>
            <a:endCxn id="16" idx="0"/>
          </p:cNvCxnSpPr>
          <p:nvPr/>
        </p:nvCxnSpPr>
        <p:spPr>
          <a:xfrm rot="5400000">
            <a:off x="6466678" y="3267931"/>
            <a:ext cx="991369" cy="12125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Callout 2">
            <a:extLst>
              <a:ext uri="{FF2B5EF4-FFF2-40B4-BE49-F238E27FC236}">
                <a16:creationId xmlns:a16="http://schemas.microsoft.com/office/drawing/2014/main" id="{E4D08FD7-F0E4-0828-0CB9-A1A839780534}"/>
              </a:ext>
            </a:extLst>
          </p:cNvPr>
          <p:cNvSpPr/>
          <p:nvPr/>
        </p:nvSpPr>
        <p:spPr>
          <a:xfrm>
            <a:off x="192702" y="3072417"/>
            <a:ext cx="3018726" cy="908864"/>
          </a:xfrm>
          <a:prstGeom prst="wedgeEllipseCallout">
            <a:avLst>
              <a:gd name="adj1" fmla="val 18572"/>
              <a:gd name="adj2" fmla="val 767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Without an index:</a:t>
            </a:r>
            <a:br>
              <a:rPr lang="en-US" dirty="0"/>
            </a:br>
            <a:r>
              <a:rPr lang="en-US" dirty="0"/>
              <a:t>full sequential scan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4762DB2-F6C3-E471-77C0-5F786F8B6787}"/>
              </a:ext>
            </a:extLst>
          </p:cNvPr>
          <p:cNvSpPr/>
          <p:nvPr/>
        </p:nvSpPr>
        <p:spPr>
          <a:xfrm>
            <a:off x="342075" y="6068220"/>
            <a:ext cx="5929252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F5CC94B0-D8CD-A0FE-4C4E-D6651492E559}"/>
              </a:ext>
            </a:extLst>
          </p:cNvPr>
          <p:cNvSpPr/>
          <p:nvPr/>
        </p:nvSpPr>
        <p:spPr>
          <a:xfrm>
            <a:off x="3973186" y="1774040"/>
            <a:ext cx="2621999" cy="1298377"/>
          </a:xfrm>
          <a:prstGeom prst="wedgeEllipseCallout">
            <a:avLst>
              <a:gd name="adj1" fmla="val 11939"/>
              <a:gd name="adj2" fmla="val 761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With an index:</a:t>
            </a:r>
            <a:br>
              <a:rPr lang="en-US" dirty="0"/>
            </a:br>
            <a:r>
              <a:rPr lang="en-US" dirty="0"/>
              <a:t>random access</a:t>
            </a:r>
            <a:br>
              <a:rPr lang="en-US" dirty="0"/>
            </a:br>
            <a:r>
              <a:rPr lang="en-US" dirty="0"/>
              <a:t>to what we need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6E41E8F-8147-BB53-ABD1-07AB3CB4094E}"/>
              </a:ext>
            </a:extLst>
          </p:cNvPr>
          <p:cNvSpPr/>
          <p:nvPr/>
        </p:nvSpPr>
        <p:spPr>
          <a:xfrm rot="5400000">
            <a:off x="5316967" y="3737058"/>
            <a:ext cx="991371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CAB2A82-21A2-0D0E-35CC-5FDE15B5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4B02-4179-1F45-B4E2-FAEAE2003F21}" type="datetime4">
              <a:rPr lang="en-US" smtClean="0"/>
              <a:t>March 5, 2025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CE9D53D-BC4C-23B6-3103-A3A306B7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9540AFD5-E109-2437-D1C5-B848A247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126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B45EF6-E2DF-A074-7C7C-2647C57435BF}"/>
              </a:ext>
            </a:extLst>
          </p:cNvPr>
          <p:cNvSpPr/>
          <p:nvPr/>
        </p:nvSpPr>
        <p:spPr>
          <a:xfrm>
            <a:off x="5543551" y="5034801"/>
            <a:ext cx="1560440" cy="493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34727563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Indexes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Introduction to Data Management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7270DCE-4896-DB63-5C38-99D7203F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827A-FCB6-5342-AE52-46F8EB3364A1}" type="datetime4">
              <a:rPr lang="en-US" smtClean="0"/>
              <a:t>March 5,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931D7B-02B2-85CF-F418-D70A9181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DB8E61-4D89-5418-86F9-EE7697C1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404D99-C6CD-35F2-7638-0E42392D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9E82E-14FA-1816-085E-DAF7888F6A59}"/>
              </a:ext>
            </a:extLst>
          </p:cNvPr>
          <p:cNvSpPr txBox="1"/>
          <p:nvPr/>
        </p:nvSpPr>
        <p:spPr>
          <a:xfrm>
            <a:off x="3238270" y="3013501"/>
            <a:ext cx="266746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B+ Trees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B0A04-D9A2-09A4-5D27-5CCDC6C5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8B7-A380-9443-A1A0-422DAA4204AA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4ACA2-421F-6CE2-FAAE-44FAFD9A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20CD1-6F65-7892-0471-6CEBDBA1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747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1B877C-BF62-1DE9-0BB1-E46A49EC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FAA6F-0EF8-9424-8881-A9AA1594C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B+ trees</a:t>
            </a:r>
          </a:p>
          <a:p>
            <a:endParaRPr lang="en-US" dirty="0"/>
          </a:p>
          <a:p>
            <a:r>
              <a:rPr lang="en-US" dirty="0"/>
              <a:t>Hash tables</a:t>
            </a:r>
          </a:p>
          <a:p>
            <a:endParaRPr lang="en-US" dirty="0"/>
          </a:p>
          <a:p>
            <a:r>
              <a:rPr lang="en-US" dirty="0"/>
              <a:t>Bitmaps (for attributes with few values)</a:t>
            </a:r>
          </a:p>
          <a:p>
            <a:endParaRPr lang="en-US" dirty="0"/>
          </a:p>
          <a:p>
            <a:r>
              <a:rPr lang="en-US" dirty="0"/>
              <a:t>R+ tree (for 2D data)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576C0DDA-D361-8DE6-E5C8-BDA4715BFF4E}"/>
              </a:ext>
            </a:extLst>
          </p:cNvPr>
          <p:cNvSpPr/>
          <p:nvPr/>
        </p:nvSpPr>
        <p:spPr>
          <a:xfrm>
            <a:off x="5410814" y="782686"/>
            <a:ext cx="2982661" cy="1687890"/>
          </a:xfrm>
          <a:prstGeom prst="wedgeEllipseCallout">
            <a:avLst>
              <a:gd name="adj1" fmla="val -138221"/>
              <a:gd name="adj2" fmla="val 66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We discuss</a:t>
            </a:r>
            <a:br>
              <a:rPr lang="en-US" dirty="0"/>
            </a:br>
            <a:r>
              <a:rPr lang="en-US" dirty="0"/>
              <a:t>only these.</a:t>
            </a:r>
            <a:br>
              <a:rPr lang="en-US" dirty="0"/>
            </a:br>
            <a:r>
              <a:rPr lang="en-US" dirty="0"/>
              <a:t>They are by far the</a:t>
            </a:r>
            <a:br>
              <a:rPr lang="en-US" dirty="0"/>
            </a:br>
            <a:r>
              <a:rPr lang="en-US" dirty="0"/>
              <a:t>most common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945CC38-2CE6-61B2-D3C1-059A0D35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D66-53D7-554D-9E29-762756D010AC}" type="datetime4">
              <a:rPr lang="en-US" smtClean="0"/>
              <a:t>March 5,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3E0E1AC-C22B-85BC-524A-BDB2B540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6A5FAE-FE22-EDFA-A9F4-66F1B5A8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3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23A-6BA4-46B8-9697-026EDE2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Enumeration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E3EBC-81CD-40C8-9D9D-3E4D1732C473}"/>
              </a:ext>
            </a:extLst>
          </p:cNvPr>
          <p:cNvSpPr/>
          <p:nvPr/>
        </p:nvSpPr>
        <p:spPr>
          <a:xfrm>
            <a:off x="428624" y="1002861"/>
            <a:ext cx="8189844" cy="5281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RDBMS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916BA-6772-45DB-8368-952B5E95D963}"/>
              </a:ext>
            </a:extLst>
          </p:cNvPr>
          <p:cNvSpPr/>
          <p:nvPr/>
        </p:nvSpPr>
        <p:spPr>
          <a:xfrm>
            <a:off x="3486542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/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blipFill>
                <a:blip r:embed="rId2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/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blipFill>
                <a:blip r:embed="rId3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372E6A-7104-49D6-A72F-67191ED014E9}"/>
              </a:ext>
            </a:extLst>
          </p:cNvPr>
          <p:cNvCxnSpPr>
            <a:cxnSpLocks/>
          </p:cNvCxnSpPr>
          <p:nvPr/>
        </p:nvCxnSpPr>
        <p:spPr>
          <a:xfrm>
            <a:off x="4002453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68AFC5-967E-406F-98CB-DA08C4E5253A}"/>
              </a:ext>
            </a:extLst>
          </p:cNvPr>
          <p:cNvCxnSpPr>
            <a:cxnSpLocks/>
          </p:cNvCxnSpPr>
          <p:nvPr/>
        </p:nvCxnSpPr>
        <p:spPr>
          <a:xfrm flipH="1">
            <a:off x="3801992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9ED721-0975-44C5-BA43-9490482F8E98}"/>
              </a:ext>
            </a:extLst>
          </p:cNvPr>
          <p:cNvCxnSpPr>
            <a:cxnSpLocks/>
          </p:cNvCxnSpPr>
          <p:nvPr/>
        </p:nvCxnSpPr>
        <p:spPr>
          <a:xfrm flipH="1">
            <a:off x="3616823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1AF332-D4FE-4918-A7F4-8F7395643E97}"/>
              </a:ext>
            </a:extLst>
          </p:cNvPr>
          <p:cNvCxnSpPr>
            <a:cxnSpLocks/>
          </p:cNvCxnSpPr>
          <p:nvPr/>
        </p:nvCxnSpPr>
        <p:spPr>
          <a:xfrm>
            <a:off x="3811518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280E14-6EB3-4E58-BFC4-A9723E85C1B3}"/>
              </a:ext>
            </a:extLst>
          </p:cNvPr>
          <p:cNvSpPr txBox="1"/>
          <p:nvPr/>
        </p:nvSpPr>
        <p:spPr>
          <a:xfrm>
            <a:off x="3486543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6EA8E-FD73-4F88-8E1C-8C92684A1A19}"/>
              </a:ext>
            </a:extLst>
          </p:cNvPr>
          <p:cNvSpPr txBox="1"/>
          <p:nvPr/>
        </p:nvSpPr>
        <p:spPr>
          <a:xfrm>
            <a:off x="3882023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6E6026-7463-4AE8-A0AD-1537A07388AE}"/>
              </a:ext>
            </a:extLst>
          </p:cNvPr>
          <p:cNvSpPr txBox="1"/>
          <p:nvPr/>
        </p:nvSpPr>
        <p:spPr>
          <a:xfrm>
            <a:off x="4141139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7FDB9-3FA8-4DA0-9AD2-51DCD9436CCE}"/>
              </a:ext>
            </a:extLst>
          </p:cNvPr>
          <p:cNvSpPr txBox="1"/>
          <p:nvPr/>
        </p:nvSpPr>
        <p:spPr>
          <a:xfrm>
            <a:off x="669867" y="1784252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T, R, 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2C9646-3873-4B77-9B13-79159D1BD6A1}"/>
              </a:ext>
            </a:extLst>
          </p:cNvPr>
          <p:cNvSpPr/>
          <p:nvPr/>
        </p:nvSpPr>
        <p:spPr>
          <a:xfrm>
            <a:off x="5297267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F20B58-354E-432E-89D4-B4176138AE67}"/>
                  </a:ext>
                </a:extLst>
              </p:cNvPr>
              <p:cNvSpPr txBox="1"/>
              <p:nvPr/>
            </p:nvSpPr>
            <p:spPr>
              <a:xfrm>
                <a:off x="5688982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F20B58-354E-432E-89D4-B4176138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982" y="1833253"/>
                <a:ext cx="259686" cy="276999"/>
              </a:xfrm>
              <a:prstGeom prst="rect">
                <a:avLst/>
              </a:prstGeom>
              <a:blipFill>
                <a:blip r:embed="rId4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AD1C0B-B037-4FEF-BAE9-B74F645F6FE1}"/>
                  </a:ext>
                </a:extLst>
              </p:cNvPr>
              <p:cNvSpPr txBox="1"/>
              <p:nvPr/>
            </p:nvSpPr>
            <p:spPr>
              <a:xfrm>
                <a:off x="5498167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AD1C0B-B037-4FEF-BAE9-B74F645F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67" y="2098168"/>
                <a:ext cx="259686" cy="276999"/>
              </a:xfrm>
              <a:prstGeom prst="rect">
                <a:avLst/>
              </a:prstGeom>
              <a:blipFill>
                <a:blip r:embed="rId5"/>
                <a:stretch>
                  <a:fillRect l="-11628" r="-1395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532808B-8A1B-461C-9245-34BE776B2077}"/>
              </a:ext>
            </a:extLst>
          </p:cNvPr>
          <p:cNvCxnSpPr>
            <a:cxnSpLocks/>
          </p:cNvCxnSpPr>
          <p:nvPr/>
        </p:nvCxnSpPr>
        <p:spPr>
          <a:xfrm>
            <a:off x="5813178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59C254C-CE1F-4D3A-8CFA-1A5965710125}"/>
              </a:ext>
            </a:extLst>
          </p:cNvPr>
          <p:cNvCxnSpPr>
            <a:cxnSpLocks/>
          </p:cNvCxnSpPr>
          <p:nvPr/>
        </p:nvCxnSpPr>
        <p:spPr>
          <a:xfrm flipH="1">
            <a:off x="5612717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C41517-7F82-469A-85FD-46AB6DDA8A33}"/>
              </a:ext>
            </a:extLst>
          </p:cNvPr>
          <p:cNvCxnSpPr>
            <a:cxnSpLocks/>
          </p:cNvCxnSpPr>
          <p:nvPr/>
        </p:nvCxnSpPr>
        <p:spPr>
          <a:xfrm flipH="1">
            <a:off x="5427548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BB1E53-D328-4AEE-BD68-B467928B0F41}"/>
              </a:ext>
            </a:extLst>
          </p:cNvPr>
          <p:cNvCxnSpPr>
            <a:cxnSpLocks/>
          </p:cNvCxnSpPr>
          <p:nvPr/>
        </p:nvCxnSpPr>
        <p:spPr>
          <a:xfrm>
            <a:off x="5622243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C74634D-B6BB-4CE2-BDC2-365FAF8CC6FA}"/>
              </a:ext>
            </a:extLst>
          </p:cNvPr>
          <p:cNvSpPr txBox="1"/>
          <p:nvPr/>
        </p:nvSpPr>
        <p:spPr>
          <a:xfrm>
            <a:off x="5297268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606228-7C7B-4902-9DCB-49CC20D2E9E2}"/>
              </a:ext>
            </a:extLst>
          </p:cNvPr>
          <p:cNvSpPr txBox="1"/>
          <p:nvPr/>
        </p:nvSpPr>
        <p:spPr>
          <a:xfrm>
            <a:off x="5692748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BC27FAC-F14E-4027-B617-0C78F2554696}"/>
              </a:ext>
            </a:extLst>
          </p:cNvPr>
          <p:cNvSpPr txBox="1"/>
          <p:nvPr/>
        </p:nvSpPr>
        <p:spPr>
          <a:xfrm>
            <a:off x="5951864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857515-42BF-4F6A-A6FE-A1DA51D45824}"/>
              </a:ext>
            </a:extLst>
          </p:cNvPr>
          <p:cNvSpPr/>
          <p:nvPr/>
        </p:nvSpPr>
        <p:spPr>
          <a:xfrm>
            <a:off x="6218730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07E20D-DB76-4F3D-913C-DB47B261AFED}"/>
                  </a:ext>
                </a:extLst>
              </p:cNvPr>
              <p:cNvSpPr txBox="1"/>
              <p:nvPr/>
            </p:nvSpPr>
            <p:spPr>
              <a:xfrm>
                <a:off x="6610445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07E20D-DB76-4F3D-913C-DB47B261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445" y="1833253"/>
                <a:ext cx="259686" cy="276999"/>
              </a:xfrm>
              <a:prstGeom prst="rect">
                <a:avLst/>
              </a:prstGeom>
              <a:blipFill>
                <a:blip r:embed="rId6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562C66-D8B2-429C-A6CE-47C6DA9ED95E}"/>
                  </a:ext>
                </a:extLst>
              </p:cNvPr>
              <p:cNvSpPr txBox="1"/>
              <p:nvPr/>
            </p:nvSpPr>
            <p:spPr>
              <a:xfrm>
                <a:off x="6419630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562C66-D8B2-429C-A6CE-47C6DA9ED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30" y="2098168"/>
                <a:ext cx="259686" cy="276999"/>
              </a:xfrm>
              <a:prstGeom prst="rect">
                <a:avLst/>
              </a:prstGeom>
              <a:blipFill>
                <a:blip r:embed="rId7"/>
                <a:stretch>
                  <a:fillRect l="-11628" r="-1395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90B9877-A42F-4047-AE31-AB9AB9C9AAF8}"/>
              </a:ext>
            </a:extLst>
          </p:cNvPr>
          <p:cNvCxnSpPr>
            <a:cxnSpLocks/>
          </p:cNvCxnSpPr>
          <p:nvPr/>
        </p:nvCxnSpPr>
        <p:spPr>
          <a:xfrm>
            <a:off x="6734641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CBEABE-49D8-492D-9DA5-B822909A1265}"/>
              </a:ext>
            </a:extLst>
          </p:cNvPr>
          <p:cNvCxnSpPr>
            <a:cxnSpLocks/>
          </p:cNvCxnSpPr>
          <p:nvPr/>
        </p:nvCxnSpPr>
        <p:spPr>
          <a:xfrm flipH="1">
            <a:off x="6534180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BDEEF35-0546-4323-A6B4-927BC93D5F6F}"/>
              </a:ext>
            </a:extLst>
          </p:cNvPr>
          <p:cNvCxnSpPr>
            <a:cxnSpLocks/>
          </p:cNvCxnSpPr>
          <p:nvPr/>
        </p:nvCxnSpPr>
        <p:spPr>
          <a:xfrm flipH="1">
            <a:off x="6349011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AB3B550-A3F1-4A39-8E53-412C403F7F06}"/>
              </a:ext>
            </a:extLst>
          </p:cNvPr>
          <p:cNvCxnSpPr>
            <a:cxnSpLocks/>
          </p:cNvCxnSpPr>
          <p:nvPr/>
        </p:nvCxnSpPr>
        <p:spPr>
          <a:xfrm>
            <a:off x="6543706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0A6A759-0E30-4F0A-94A8-61C136C4415A}"/>
              </a:ext>
            </a:extLst>
          </p:cNvPr>
          <p:cNvSpPr txBox="1"/>
          <p:nvPr/>
        </p:nvSpPr>
        <p:spPr>
          <a:xfrm>
            <a:off x="6218731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3FD19A-E752-4B5C-839F-1AA594D099D2}"/>
              </a:ext>
            </a:extLst>
          </p:cNvPr>
          <p:cNvSpPr txBox="1"/>
          <p:nvPr/>
        </p:nvSpPr>
        <p:spPr>
          <a:xfrm>
            <a:off x="6614211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408609-C7D2-41EC-83BA-17EE061D1E99}"/>
              </a:ext>
            </a:extLst>
          </p:cNvPr>
          <p:cNvSpPr txBox="1"/>
          <p:nvPr/>
        </p:nvSpPr>
        <p:spPr>
          <a:xfrm>
            <a:off x="6873327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3CBB34C-4E26-4AB8-9FB4-64C421BB4B90}"/>
              </a:ext>
            </a:extLst>
          </p:cNvPr>
          <p:cNvSpPr/>
          <p:nvPr/>
        </p:nvSpPr>
        <p:spPr>
          <a:xfrm>
            <a:off x="7135883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0680DE-23D1-4A53-91CA-C07477E17D99}"/>
                  </a:ext>
                </a:extLst>
              </p:cNvPr>
              <p:cNvSpPr txBox="1"/>
              <p:nvPr/>
            </p:nvSpPr>
            <p:spPr>
              <a:xfrm>
                <a:off x="7527598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0680DE-23D1-4A53-91CA-C07477E17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598" y="1833253"/>
                <a:ext cx="259686" cy="276999"/>
              </a:xfrm>
              <a:prstGeom prst="rect">
                <a:avLst/>
              </a:prstGeom>
              <a:blipFill>
                <a:blip r:embed="rId8"/>
                <a:stretch>
                  <a:fillRect l="-11905" r="-16667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A853A-F856-4058-A5FE-B231B8F026AD}"/>
                  </a:ext>
                </a:extLst>
              </p:cNvPr>
              <p:cNvSpPr txBox="1"/>
              <p:nvPr/>
            </p:nvSpPr>
            <p:spPr>
              <a:xfrm>
                <a:off x="7336783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A853A-F856-4058-A5FE-B231B8F02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783" y="2098168"/>
                <a:ext cx="259686" cy="276999"/>
              </a:xfrm>
              <a:prstGeom prst="rect">
                <a:avLst/>
              </a:prstGeom>
              <a:blipFill>
                <a:blip r:embed="rId9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1FD6D6-D3BD-41CC-8B04-7EEFD369D988}"/>
              </a:ext>
            </a:extLst>
          </p:cNvPr>
          <p:cNvCxnSpPr>
            <a:cxnSpLocks/>
          </p:cNvCxnSpPr>
          <p:nvPr/>
        </p:nvCxnSpPr>
        <p:spPr>
          <a:xfrm>
            <a:off x="7651794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6998188-46B6-474B-BCD0-A716E56053EA}"/>
              </a:ext>
            </a:extLst>
          </p:cNvPr>
          <p:cNvCxnSpPr>
            <a:cxnSpLocks/>
          </p:cNvCxnSpPr>
          <p:nvPr/>
        </p:nvCxnSpPr>
        <p:spPr>
          <a:xfrm flipH="1">
            <a:off x="7451333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03D03D4-CF52-4BC5-97DC-210FCA1D7276}"/>
              </a:ext>
            </a:extLst>
          </p:cNvPr>
          <p:cNvCxnSpPr>
            <a:cxnSpLocks/>
          </p:cNvCxnSpPr>
          <p:nvPr/>
        </p:nvCxnSpPr>
        <p:spPr>
          <a:xfrm flipH="1">
            <a:off x="7266164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66E6A44-1019-4254-B3DA-67F8588D4AA0}"/>
              </a:ext>
            </a:extLst>
          </p:cNvPr>
          <p:cNvCxnSpPr>
            <a:cxnSpLocks/>
          </p:cNvCxnSpPr>
          <p:nvPr/>
        </p:nvCxnSpPr>
        <p:spPr>
          <a:xfrm>
            <a:off x="7460859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FC5E3A8-8072-4626-8910-8CBD1C32EFC9}"/>
              </a:ext>
            </a:extLst>
          </p:cNvPr>
          <p:cNvSpPr txBox="1"/>
          <p:nvPr/>
        </p:nvSpPr>
        <p:spPr>
          <a:xfrm>
            <a:off x="7135884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942A72-D2DD-4D40-84D4-90F1B98B0066}"/>
              </a:ext>
            </a:extLst>
          </p:cNvPr>
          <p:cNvSpPr txBox="1"/>
          <p:nvPr/>
        </p:nvSpPr>
        <p:spPr>
          <a:xfrm>
            <a:off x="7531364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D81B4E-4EBF-4821-933C-86903A20A5F3}"/>
              </a:ext>
            </a:extLst>
          </p:cNvPr>
          <p:cNvSpPr txBox="1"/>
          <p:nvPr/>
        </p:nvSpPr>
        <p:spPr>
          <a:xfrm>
            <a:off x="7790480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8054AE-790B-486B-9FE4-4155A72C5505}"/>
              </a:ext>
            </a:extLst>
          </p:cNvPr>
          <p:cNvSpPr txBox="1"/>
          <p:nvPr/>
        </p:nvSpPr>
        <p:spPr>
          <a:xfrm>
            <a:off x="8059976" y="210693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AD14E877-9E92-4EFE-9FC0-E5E9D0305ED4}"/>
              </a:ext>
            </a:extLst>
          </p:cNvPr>
          <p:cNvSpPr/>
          <p:nvPr/>
        </p:nvSpPr>
        <p:spPr>
          <a:xfrm>
            <a:off x="2858658" y="2106935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080E11F6-7455-4139-8AB9-A7E1374D4947}"/>
              </a:ext>
            </a:extLst>
          </p:cNvPr>
          <p:cNvSpPr/>
          <p:nvPr/>
        </p:nvSpPr>
        <p:spPr>
          <a:xfrm>
            <a:off x="4649577" y="2107392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0933EA6-1C02-4E74-9686-A9D372474174}"/>
              </a:ext>
            </a:extLst>
          </p:cNvPr>
          <p:cNvSpPr txBox="1"/>
          <p:nvPr/>
        </p:nvSpPr>
        <p:spPr>
          <a:xfrm>
            <a:off x="1416865" y="14590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93D5C3D-0B8E-4B0F-B3FF-61A1FB157818}"/>
              </a:ext>
            </a:extLst>
          </p:cNvPr>
          <p:cNvSpPr txBox="1"/>
          <p:nvPr/>
        </p:nvSpPr>
        <p:spPr>
          <a:xfrm>
            <a:off x="3287262" y="146021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 Plan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2DAF21B-09A2-40FE-94F0-586717C675C8}"/>
              </a:ext>
            </a:extLst>
          </p:cNvPr>
          <p:cNvSpPr txBox="1"/>
          <p:nvPr/>
        </p:nvSpPr>
        <p:spPr>
          <a:xfrm>
            <a:off x="5672356" y="1453474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Eq. Logical Plans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A44A9-4B41-0996-6EC6-58CF6FB6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AAD3-9378-5A43-B926-25F0F2BE4A85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3F7DC0-35F0-8FB4-4F37-FA78D49F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883505-3613-997A-23A2-6EC25B4A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137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5BCB-EDF1-1560-EAD2-12F8F9EE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00AE9-A3A9-9516-7E1F-70206865E526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209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5BC8B-FC6E-B705-990E-328BED19F3CA}"/>
              </a:ext>
            </a:extLst>
          </p:cNvPr>
          <p:cNvSpPr>
            <a:spLocks noChangeAspect="1"/>
          </p:cNvSpPr>
          <p:nvPr/>
        </p:nvSpPr>
        <p:spPr bwMode="auto">
          <a:xfrm>
            <a:off x="2548972" y="297484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897D-FD0F-AF78-4048-C53E4A9D9316}"/>
              </a:ext>
            </a:extLst>
          </p:cNvPr>
          <p:cNvSpPr>
            <a:spLocks noChangeAspect="1"/>
          </p:cNvSpPr>
          <p:nvPr/>
        </p:nvSpPr>
        <p:spPr bwMode="auto">
          <a:xfrm>
            <a:off x="808737" y="3968032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40C50-5A98-0202-AB3C-BE7C769D0D70}"/>
              </a:ext>
            </a:extLst>
          </p:cNvPr>
          <p:cNvSpPr>
            <a:spLocks noChangeAspect="1"/>
          </p:cNvSpPr>
          <p:nvPr/>
        </p:nvSpPr>
        <p:spPr bwMode="auto">
          <a:xfrm>
            <a:off x="1705019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3A722-24B6-46A9-9A47-0927AF2F1A4D}"/>
              </a:ext>
            </a:extLst>
          </p:cNvPr>
          <p:cNvCxnSpPr>
            <a:stCxn id="7" idx="2"/>
            <a:endCxn id="8" idx="7"/>
          </p:cNvCxnSpPr>
          <p:nvPr/>
        </p:nvCxnSpPr>
        <p:spPr bwMode="auto">
          <a:xfrm flipH="1">
            <a:off x="3199380" y="2590800"/>
            <a:ext cx="1296420" cy="495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979E0-85BD-6C72-4D27-D53EEEFF9020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 bwMode="auto">
          <a:xfrm flipH="1">
            <a:off x="1459145" y="3355848"/>
            <a:ext cx="1089827" cy="7237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C731B-35C6-3EE6-A956-456653D5E60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 bwMode="auto">
          <a:xfrm>
            <a:off x="1459145" y="4618440"/>
            <a:ext cx="357466" cy="456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99F1B-2C5F-ECC1-C9AD-64879AE0A298}"/>
              </a:ext>
            </a:extLst>
          </p:cNvPr>
          <p:cNvSpPr>
            <a:spLocks noChangeAspect="1"/>
          </p:cNvSpPr>
          <p:nvPr/>
        </p:nvSpPr>
        <p:spPr bwMode="auto">
          <a:xfrm>
            <a:off x="4192864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8EA8F-2879-9B8A-A609-DC036F180DD8}"/>
              </a:ext>
            </a:extLst>
          </p:cNvPr>
          <p:cNvCxnSpPr>
            <a:cxnSpLocks/>
            <a:stCxn id="8" idx="6"/>
            <a:endCxn id="19" idx="1"/>
          </p:cNvCxnSpPr>
          <p:nvPr/>
        </p:nvCxnSpPr>
        <p:spPr bwMode="auto">
          <a:xfrm>
            <a:off x="3310972" y="3355848"/>
            <a:ext cx="993484" cy="5279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DE549-18B9-F855-067B-BD51E464076C}"/>
              </a:ext>
            </a:extLst>
          </p:cNvPr>
          <p:cNvSpPr>
            <a:spLocks noChangeAspect="1"/>
          </p:cNvSpPr>
          <p:nvPr/>
        </p:nvSpPr>
        <p:spPr bwMode="auto">
          <a:xfrm>
            <a:off x="3105490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100939-F2FB-D0B4-F86E-8D89BD43C8DC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 bwMode="auto">
          <a:xfrm flipH="1">
            <a:off x="3486490" y="4153240"/>
            <a:ext cx="706374" cy="810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3D34432-23E1-63C0-F4B0-C978A6F0CFD4}"/>
              </a:ext>
            </a:extLst>
          </p:cNvPr>
          <p:cNvSpPr>
            <a:spLocks noChangeAspect="1"/>
          </p:cNvSpPr>
          <p:nvPr/>
        </p:nvSpPr>
        <p:spPr bwMode="auto">
          <a:xfrm>
            <a:off x="5260684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2AD8C-464A-1B86-89EB-DEA58BD08E6D}"/>
              </a:ext>
            </a:extLst>
          </p:cNvPr>
          <p:cNvCxnSpPr>
            <a:cxnSpLocks/>
            <a:stCxn id="19" idx="6"/>
            <a:endCxn id="42" idx="0"/>
          </p:cNvCxnSpPr>
          <p:nvPr/>
        </p:nvCxnSpPr>
        <p:spPr bwMode="auto">
          <a:xfrm>
            <a:off x="4954864" y="4153240"/>
            <a:ext cx="686820" cy="6934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F10A243-9CFD-F3C5-530A-A4A16DD13707}"/>
              </a:ext>
            </a:extLst>
          </p:cNvPr>
          <p:cNvSpPr>
            <a:spLocks noChangeAspect="1"/>
          </p:cNvSpPr>
          <p:nvPr/>
        </p:nvSpPr>
        <p:spPr bwMode="auto">
          <a:xfrm>
            <a:off x="6705600" y="2971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66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FA6E73-B4CC-EB6F-A14E-2B4C31C332A6}"/>
              </a:ext>
            </a:extLst>
          </p:cNvPr>
          <p:cNvCxnSpPr>
            <a:cxnSpLocks/>
            <a:stCxn id="7" idx="6"/>
            <a:endCxn id="47" idx="0"/>
          </p:cNvCxnSpPr>
          <p:nvPr/>
        </p:nvCxnSpPr>
        <p:spPr bwMode="auto">
          <a:xfrm>
            <a:off x="5257800" y="2590800"/>
            <a:ext cx="1828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41E419D-C0C6-3051-DDC8-85E9143974D4}"/>
              </a:ext>
            </a:extLst>
          </p:cNvPr>
          <p:cNvSpPr>
            <a:spLocks noChangeAspect="1"/>
          </p:cNvSpPr>
          <p:nvPr/>
        </p:nvSpPr>
        <p:spPr bwMode="auto">
          <a:xfrm>
            <a:off x="5948348" y="3800329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4FF7DD-E3C3-09BA-8EEB-F02B1C42A53D}"/>
              </a:ext>
            </a:extLst>
          </p:cNvPr>
          <p:cNvSpPr>
            <a:spLocks noChangeAspect="1"/>
          </p:cNvSpPr>
          <p:nvPr/>
        </p:nvSpPr>
        <p:spPr bwMode="auto">
          <a:xfrm>
            <a:off x="7787640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3910B7-456F-4AB6-3F84-010759AA8F2E}"/>
              </a:ext>
            </a:extLst>
          </p:cNvPr>
          <p:cNvCxnSpPr>
            <a:cxnSpLocks/>
            <a:stCxn id="47" idx="6"/>
            <a:endCxn id="52" idx="0"/>
          </p:cNvCxnSpPr>
          <p:nvPr/>
        </p:nvCxnSpPr>
        <p:spPr bwMode="auto">
          <a:xfrm>
            <a:off x="7467600" y="3352800"/>
            <a:ext cx="701040" cy="419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121F9E-AF12-DB23-9CF3-1C78F089104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 flipH="1">
            <a:off x="6329348" y="3352800"/>
            <a:ext cx="376252" cy="44752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1C4B229-5E01-F26E-B310-E1E39B226AE0}"/>
              </a:ext>
            </a:extLst>
          </p:cNvPr>
          <p:cNvSpPr>
            <a:spLocks noChangeAspect="1"/>
          </p:cNvSpPr>
          <p:nvPr/>
        </p:nvSpPr>
        <p:spPr bwMode="auto">
          <a:xfrm>
            <a:off x="6952582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7754B3-6345-EF1F-11AC-256B0DB56C53}"/>
              </a:ext>
            </a:extLst>
          </p:cNvPr>
          <p:cNvCxnSpPr>
            <a:cxnSpLocks/>
            <a:stCxn id="52" idx="3"/>
            <a:endCxn id="59" idx="7"/>
          </p:cNvCxnSpPr>
          <p:nvPr/>
        </p:nvCxnSpPr>
        <p:spPr bwMode="auto">
          <a:xfrm flipH="1">
            <a:off x="7602990" y="4422648"/>
            <a:ext cx="296242" cy="5356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FDAB30-7733-8AAC-D450-464A0474A151}"/>
              </a:ext>
            </a:extLst>
          </p:cNvPr>
          <p:cNvSpPr>
            <a:spLocks noChangeAspect="1"/>
          </p:cNvSpPr>
          <p:nvPr/>
        </p:nvSpPr>
        <p:spPr bwMode="auto">
          <a:xfrm>
            <a:off x="4235456" y="54203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48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A4B05B-891B-B5F6-9672-5041F9BEB41B}"/>
              </a:ext>
            </a:extLst>
          </p:cNvPr>
          <p:cNvCxnSpPr>
            <a:cxnSpLocks/>
            <a:stCxn id="42" idx="2"/>
            <a:endCxn id="63" idx="7"/>
          </p:cNvCxnSpPr>
          <p:nvPr/>
        </p:nvCxnSpPr>
        <p:spPr bwMode="auto">
          <a:xfrm flipH="1">
            <a:off x="4885864" y="5227660"/>
            <a:ext cx="374820" cy="3042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C8FD-7300-C172-6562-5A915C62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E000-2B1C-1849-BD13-2680069DD681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39C2C-8827-441F-52C8-FD994D7F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F69CC-3794-003B-B1EA-99E19223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8947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5BCB-EDF1-1560-EAD2-12F8F9EE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00AE9-A3A9-9516-7E1F-70206865E526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209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5BC8B-FC6E-B705-990E-328BED19F3CA}"/>
              </a:ext>
            </a:extLst>
          </p:cNvPr>
          <p:cNvSpPr>
            <a:spLocks noChangeAspect="1"/>
          </p:cNvSpPr>
          <p:nvPr/>
        </p:nvSpPr>
        <p:spPr bwMode="auto">
          <a:xfrm>
            <a:off x="2548972" y="297484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897D-FD0F-AF78-4048-C53E4A9D9316}"/>
              </a:ext>
            </a:extLst>
          </p:cNvPr>
          <p:cNvSpPr>
            <a:spLocks noChangeAspect="1"/>
          </p:cNvSpPr>
          <p:nvPr/>
        </p:nvSpPr>
        <p:spPr bwMode="auto">
          <a:xfrm>
            <a:off x="808737" y="3968032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40C50-5A98-0202-AB3C-BE7C769D0D70}"/>
              </a:ext>
            </a:extLst>
          </p:cNvPr>
          <p:cNvSpPr>
            <a:spLocks noChangeAspect="1"/>
          </p:cNvSpPr>
          <p:nvPr/>
        </p:nvSpPr>
        <p:spPr bwMode="auto">
          <a:xfrm>
            <a:off x="1705019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3A722-24B6-46A9-9A47-0927AF2F1A4D}"/>
              </a:ext>
            </a:extLst>
          </p:cNvPr>
          <p:cNvCxnSpPr>
            <a:stCxn id="7" idx="2"/>
            <a:endCxn id="8" idx="7"/>
          </p:cNvCxnSpPr>
          <p:nvPr/>
        </p:nvCxnSpPr>
        <p:spPr bwMode="auto">
          <a:xfrm flipH="1">
            <a:off x="3199380" y="2590800"/>
            <a:ext cx="1296420" cy="495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979E0-85BD-6C72-4D27-D53EEEFF9020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 bwMode="auto">
          <a:xfrm flipH="1">
            <a:off x="1459145" y="3355848"/>
            <a:ext cx="1089827" cy="7237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C731B-35C6-3EE6-A956-456653D5E60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 bwMode="auto">
          <a:xfrm>
            <a:off x="1459145" y="4618440"/>
            <a:ext cx="357466" cy="456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99F1B-2C5F-ECC1-C9AD-64879AE0A298}"/>
              </a:ext>
            </a:extLst>
          </p:cNvPr>
          <p:cNvSpPr>
            <a:spLocks noChangeAspect="1"/>
          </p:cNvSpPr>
          <p:nvPr/>
        </p:nvSpPr>
        <p:spPr bwMode="auto">
          <a:xfrm>
            <a:off x="4192864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8EA8F-2879-9B8A-A609-DC036F180DD8}"/>
              </a:ext>
            </a:extLst>
          </p:cNvPr>
          <p:cNvCxnSpPr>
            <a:cxnSpLocks/>
            <a:stCxn id="8" idx="6"/>
            <a:endCxn id="19" idx="1"/>
          </p:cNvCxnSpPr>
          <p:nvPr/>
        </p:nvCxnSpPr>
        <p:spPr bwMode="auto">
          <a:xfrm>
            <a:off x="3310972" y="3355848"/>
            <a:ext cx="993484" cy="5279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DE549-18B9-F855-067B-BD51E464076C}"/>
              </a:ext>
            </a:extLst>
          </p:cNvPr>
          <p:cNvSpPr>
            <a:spLocks noChangeAspect="1"/>
          </p:cNvSpPr>
          <p:nvPr/>
        </p:nvSpPr>
        <p:spPr bwMode="auto">
          <a:xfrm>
            <a:off x="3105490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100939-F2FB-D0B4-F86E-8D89BD43C8DC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 bwMode="auto">
          <a:xfrm flipH="1">
            <a:off x="3486490" y="4153240"/>
            <a:ext cx="706374" cy="810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3D34432-23E1-63C0-F4B0-C978A6F0CFD4}"/>
              </a:ext>
            </a:extLst>
          </p:cNvPr>
          <p:cNvSpPr>
            <a:spLocks noChangeAspect="1"/>
          </p:cNvSpPr>
          <p:nvPr/>
        </p:nvSpPr>
        <p:spPr bwMode="auto">
          <a:xfrm>
            <a:off x="5260684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2AD8C-464A-1B86-89EB-DEA58BD08E6D}"/>
              </a:ext>
            </a:extLst>
          </p:cNvPr>
          <p:cNvCxnSpPr>
            <a:cxnSpLocks/>
            <a:stCxn id="19" idx="6"/>
            <a:endCxn id="42" idx="0"/>
          </p:cNvCxnSpPr>
          <p:nvPr/>
        </p:nvCxnSpPr>
        <p:spPr bwMode="auto">
          <a:xfrm>
            <a:off x="4954864" y="4153240"/>
            <a:ext cx="686820" cy="6934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F10A243-9CFD-F3C5-530A-A4A16DD13707}"/>
              </a:ext>
            </a:extLst>
          </p:cNvPr>
          <p:cNvSpPr>
            <a:spLocks noChangeAspect="1"/>
          </p:cNvSpPr>
          <p:nvPr/>
        </p:nvSpPr>
        <p:spPr bwMode="auto">
          <a:xfrm>
            <a:off x="6705600" y="2971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66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FA6E73-B4CC-EB6F-A14E-2B4C31C332A6}"/>
              </a:ext>
            </a:extLst>
          </p:cNvPr>
          <p:cNvCxnSpPr>
            <a:cxnSpLocks/>
            <a:stCxn id="7" idx="6"/>
            <a:endCxn id="47" idx="0"/>
          </p:cNvCxnSpPr>
          <p:nvPr/>
        </p:nvCxnSpPr>
        <p:spPr bwMode="auto">
          <a:xfrm>
            <a:off x="5257800" y="2590800"/>
            <a:ext cx="1828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41E419D-C0C6-3051-DDC8-85E9143974D4}"/>
              </a:ext>
            </a:extLst>
          </p:cNvPr>
          <p:cNvSpPr>
            <a:spLocks noChangeAspect="1"/>
          </p:cNvSpPr>
          <p:nvPr/>
        </p:nvSpPr>
        <p:spPr bwMode="auto">
          <a:xfrm>
            <a:off x="5948348" y="3800329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4FF7DD-E3C3-09BA-8EEB-F02B1C42A53D}"/>
              </a:ext>
            </a:extLst>
          </p:cNvPr>
          <p:cNvSpPr>
            <a:spLocks noChangeAspect="1"/>
          </p:cNvSpPr>
          <p:nvPr/>
        </p:nvSpPr>
        <p:spPr bwMode="auto">
          <a:xfrm>
            <a:off x="7787640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3910B7-456F-4AB6-3F84-010759AA8F2E}"/>
              </a:ext>
            </a:extLst>
          </p:cNvPr>
          <p:cNvCxnSpPr>
            <a:cxnSpLocks/>
            <a:stCxn id="47" idx="6"/>
            <a:endCxn id="52" idx="0"/>
          </p:cNvCxnSpPr>
          <p:nvPr/>
        </p:nvCxnSpPr>
        <p:spPr bwMode="auto">
          <a:xfrm>
            <a:off x="7467600" y="3352800"/>
            <a:ext cx="701040" cy="419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121F9E-AF12-DB23-9CF3-1C78F089104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 flipH="1">
            <a:off x="6329348" y="3352800"/>
            <a:ext cx="376252" cy="44752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1C4B229-5E01-F26E-B310-E1E39B226AE0}"/>
              </a:ext>
            </a:extLst>
          </p:cNvPr>
          <p:cNvSpPr>
            <a:spLocks noChangeAspect="1"/>
          </p:cNvSpPr>
          <p:nvPr/>
        </p:nvSpPr>
        <p:spPr bwMode="auto">
          <a:xfrm>
            <a:off x="6952582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7754B3-6345-EF1F-11AC-256B0DB56C53}"/>
              </a:ext>
            </a:extLst>
          </p:cNvPr>
          <p:cNvCxnSpPr>
            <a:cxnSpLocks/>
            <a:stCxn id="52" idx="3"/>
            <a:endCxn id="59" idx="7"/>
          </p:cNvCxnSpPr>
          <p:nvPr/>
        </p:nvCxnSpPr>
        <p:spPr bwMode="auto">
          <a:xfrm flipH="1">
            <a:off x="7602990" y="4422648"/>
            <a:ext cx="296242" cy="5356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FDAB30-7733-8AAC-D450-464A0474A151}"/>
              </a:ext>
            </a:extLst>
          </p:cNvPr>
          <p:cNvSpPr>
            <a:spLocks noChangeAspect="1"/>
          </p:cNvSpPr>
          <p:nvPr/>
        </p:nvSpPr>
        <p:spPr bwMode="auto">
          <a:xfrm>
            <a:off x="4235456" y="54203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48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A4B05B-891B-B5F6-9672-5041F9BEB41B}"/>
              </a:ext>
            </a:extLst>
          </p:cNvPr>
          <p:cNvCxnSpPr>
            <a:cxnSpLocks/>
            <a:stCxn id="42" idx="2"/>
            <a:endCxn id="63" idx="7"/>
          </p:cNvCxnSpPr>
          <p:nvPr/>
        </p:nvCxnSpPr>
        <p:spPr bwMode="auto">
          <a:xfrm flipH="1">
            <a:off x="4885864" y="5227660"/>
            <a:ext cx="374820" cy="3042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A65B74-E00D-FD03-14B9-DFE7E16047A6}"/>
              </a:ext>
            </a:extLst>
          </p:cNvPr>
          <p:cNvSpPr txBox="1"/>
          <p:nvPr/>
        </p:nvSpPr>
        <p:spPr>
          <a:xfrm>
            <a:off x="7714582" y="1272420"/>
            <a:ext cx="9541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48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6DD5D-A3D0-3FAD-AE93-216FD82F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1BA4-3943-F448-8134-9116C3C5266A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B842-CB70-6C96-508C-7C6A32F2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7A414-9EB9-DF14-5ACD-88C8903C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74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5BCB-EDF1-1560-EAD2-12F8F9EE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00AE9-A3A9-9516-7E1F-70206865E526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20980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5BC8B-FC6E-B705-990E-328BED19F3CA}"/>
              </a:ext>
            </a:extLst>
          </p:cNvPr>
          <p:cNvSpPr>
            <a:spLocks noChangeAspect="1"/>
          </p:cNvSpPr>
          <p:nvPr/>
        </p:nvSpPr>
        <p:spPr bwMode="auto">
          <a:xfrm>
            <a:off x="2548972" y="297484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897D-FD0F-AF78-4048-C53E4A9D9316}"/>
              </a:ext>
            </a:extLst>
          </p:cNvPr>
          <p:cNvSpPr>
            <a:spLocks noChangeAspect="1"/>
          </p:cNvSpPr>
          <p:nvPr/>
        </p:nvSpPr>
        <p:spPr bwMode="auto">
          <a:xfrm>
            <a:off x="808737" y="3968032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40C50-5A98-0202-AB3C-BE7C769D0D70}"/>
              </a:ext>
            </a:extLst>
          </p:cNvPr>
          <p:cNvSpPr>
            <a:spLocks noChangeAspect="1"/>
          </p:cNvSpPr>
          <p:nvPr/>
        </p:nvSpPr>
        <p:spPr bwMode="auto">
          <a:xfrm>
            <a:off x="1705019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3A722-24B6-46A9-9A47-0927AF2F1A4D}"/>
              </a:ext>
            </a:extLst>
          </p:cNvPr>
          <p:cNvCxnSpPr>
            <a:stCxn id="7" idx="2"/>
            <a:endCxn id="8" idx="7"/>
          </p:cNvCxnSpPr>
          <p:nvPr/>
        </p:nvCxnSpPr>
        <p:spPr bwMode="auto">
          <a:xfrm flipH="1">
            <a:off x="3199380" y="2590800"/>
            <a:ext cx="1296420" cy="495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979E0-85BD-6C72-4D27-D53EEEFF9020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 bwMode="auto">
          <a:xfrm flipH="1">
            <a:off x="1459145" y="3355848"/>
            <a:ext cx="1089827" cy="7237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C731B-35C6-3EE6-A956-456653D5E60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 bwMode="auto">
          <a:xfrm>
            <a:off x="1459145" y="4618440"/>
            <a:ext cx="357466" cy="456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99F1B-2C5F-ECC1-C9AD-64879AE0A298}"/>
              </a:ext>
            </a:extLst>
          </p:cNvPr>
          <p:cNvSpPr>
            <a:spLocks noChangeAspect="1"/>
          </p:cNvSpPr>
          <p:nvPr/>
        </p:nvSpPr>
        <p:spPr bwMode="auto">
          <a:xfrm>
            <a:off x="4192864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8EA8F-2879-9B8A-A609-DC036F180DD8}"/>
              </a:ext>
            </a:extLst>
          </p:cNvPr>
          <p:cNvCxnSpPr>
            <a:cxnSpLocks/>
            <a:stCxn id="8" idx="6"/>
            <a:endCxn id="19" idx="1"/>
          </p:cNvCxnSpPr>
          <p:nvPr/>
        </p:nvCxnSpPr>
        <p:spPr bwMode="auto">
          <a:xfrm>
            <a:off x="3310972" y="3355848"/>
            <a:ext cx="993484" cy="5279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DE549-18B9-F855-067B-BD51E464076C}"/>
              </a:ext>
            </a:extLst>
          </p:cNvPr>
          <p:cNvSpPr>
            <a:spLocks noChangeAspect="1"/>
          </p:cNvSpPr>
          <p:nvPr/>
        </p:nvSpPr>
        <p:spPr bwMode="auto">
          <a:xfrm>
            <a:off x="3105490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100939-F2FB-D0B4-F86E-8D89BD43C8DC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 bwMode="auto">
          <a:xfrm flipH="1">
            <a:off x="3486490" y="4153240"/>
            <a:ext cx="706374" cy="810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3D34432-23E1-63C0-F4B0-C978A6F0CFD4}"/>
              </a:ext>
            </a:extLst>
          </p:cNvPr>
          <p:cNvSpPr>
            <a:spLocks noChangeAspect="1"/>
          </p:cNvSpPr>
          <p:nvPr/>
        </p:nvSpPr>
        <p:spPr bwMode="auto">
          <a:xfrm>
            <a:off x="5260684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2AD8C-464A-1B86-89EB-DEA58BD08E6D}"/>
              </a:ext>
            </a:extLst>
          </p:cNvPr>
          <p:cNvCxnSpPr>
            <a:cxnSpLocks/>
            <a:stCxn id="19" idx="6"/>
            <a:endCxn id="42" idx="0"/>
          </p:cNvCxnSpPr>
          <p:nvPr/>
        </p:nvCxnSpPr>
        <p:spPr bwMode="auto">
          <a:xfrm>
            <a:off x="4954864" y="4153240"/>
            <a:ext cx="686820" cy="6934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F10A243-9CFD-F3C5-530A-A4A16DD13707}"/>
              </a:ext>
            </a:extLst>
          </p:cNvPr>
          <p:cNvSpPr>
            <a:spLocks noChangeAspect="1"/>
          </p:cNvSpPr>
          <p:nvPr/>
        </p:nvSpPr>
        <p:spPr bwMode="auto">
          <a:xfrm>
            <a:off x="6705600" y="2971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66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FA6E73-B4CC-EB6F-A14E-2B4C31C332A6}"/>
              </a:ext>
            </a:extLst>
          </p:cNvPr>
          <p:cNvCxnSpPr>
            <a:cxnSpLocks/>
            <a:stCxn id="7" idx="6"/>
            <a:endCxn id="47" idx="0"/>
          </p:cNvCxnSpPr>
          <p:nvPr/>
        </p:nvCxnSpPr>
        <p:spPr bwMode="auto">
          <a:xfrm>
            <a:off x="5257800" y="2590800"/>
            <a:ext cx="1828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41E419D-C0C6-3051-DDC8-85E9143974D4}"/>
              </a:ext>
            </a:extLst>
          </p:cNvPr>
          <p:cNvSpPr>
            <a:spLocks noChangeAspect="1"/>
          </p:cNvSpPr>
          <p:nvPr/>
        </p:nvSpPr>
        <p:spPr bwMode="auto">
          <a:xfrm>
            <a:off x="5948348" y="3800329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4FF7DD-E3C3-09BA-8EEB-F02B1C42A53D}"/>
              </a:ext>
            </a:extLst>
          </p:cNvPr>
          <p:cNvSpPr>
            <a:spLocks noChangeAspect="1"/>
          </p:cNvSpPr>
          <p:nvPr/>
        </p:nvSpPr>
        <p:spPr bwMode="auto">
          <a:xfrm>
            <a:off x="7787640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3910B7-456F-4AB6-3F84-010759AA8F2E}"/>
              </a:ext>
            </a:extLst>
          </p:cNvPr>
          <p:cNvCxnSpPr>
            <a:cxnSpLocks/>
            <a:stCxn id="47" idx="6"/>
            <a:endCxn id="52" idx="0"/>
          </p:cNvCxnSpPr>
          <p:nvPr/>
        </p:nvCxnSpPr>
        <p:spPr bwMode="auto">
          <a:xfrm>
            <a:off x="7467600" y="3352800"/>
            <a:ext cx="701040" cy="419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121F9E-AF12-DB23-9CF3-1C78F089104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 flipH="1">
            <a:off x="6329348" y="3352800"/>
            <a:ext cx="376252" cy="44752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1C4B229-5E01-F26E-B310-E1E39B226AE0}"/>
              </a:ext>
            </a:extLst>
          </p:cNvPr>
          <p:cNvSpPr>
            <a:spLocks noChangeAspect="1"/>
          </p:cNvSpPr>
          <p:nvPr/>
        </p:nvSpPr>
        <p:spPr bwMode="auto">
          <a:xfrm>
            <a:off x="6952582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7754B3-6345-EF1F-11AC-256B0DB56C53}"/>
              </a:ext>
            </a:extLst>
          </p:cNvPr>
          <p:cNvCxnSpPr>
            <a:cxnSpLocks/>
            <a:stCxn id="52" idx="3"/>
            <a:endCxn id="59" idx="7"/>
          </p:cNvCxnSpPr>
          <p:nvPr/>
        </p:nvCxnSpPr>
        <p:spPr bwMode="auto">
          <a:xfrm flipH="1">
            <a:off x="7602990" y="4422648"/>
            <a:ext cx="296242" cy="5356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FDAB30-7733-8AAC-D450-464A0474A151}"/>
              </a:ext>
            </a:extLst>
          </p:cNvPr>
          <p:cNvSpPr>
            <a:spLocks noChangeAspect="1"/>
          </p:cNvSpPr>
          <p:nvPr/>
        </p:nvSpPr>
        <p:spPr bwMode="auto">
          <a:xfrm>
            <a:off x="4235456" y="54203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48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A4B05B-891B-B5F6-9672-5041F9BEB41B}"/>
              </a:ext>
            </a:extLst>
          </p:cNvPr>
          <p:cNvCxnSpPr>
            <a:cxnSpLocks/>
            <a:stCxn id="42" idx="2"/>
            <a:endCxn id="63" idx="7"/>
          </p:cNvCxnSpPr>
          <p:nvPr/>
        </p:nvCxnSpPr>
        <p:spPr bwMode="auto">
          <a:xfrm flipH="1">
            <a:off x="4885864" y="5227660"/>
            <a:ext cx="374820" cy="3042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A65B74-E00D-FD03-14B9-DFE7E16047A6}"/>
              </a:ext>
            </a:extLst>
          </p:cNvPr>
          <p:cNvSpPr txBox="1"/>
          <p:nvPr/>
        </p:nvSpPr>
        <p:spPr>
          <a:xfrm>
            <a:off x="7714582" y="1272420"/>
            <a:ext cx="9541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48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D6A2-0586-E846-1EF7-95D8F1CD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CF51-8739-0845-B7C5-00610F591D83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68713-41C8-A0C9-3C13-79CCEBCA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222DF-46C0-CD84-45FF-B9309375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760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5BCB-EDF1-1560-EAD2-12F8F9EE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00AE9-A3A9-9516-7E1F-70206865E526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20980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5BC8B-FC6E-B705-990E-328BED19F3CA}"/>
              </a:ext>
            </a:extLst>
          </p:cNvPr>
          <p:cNvSpPr>
            <a:spLocks noChangeAspect="1"/>
          </p:cNvSpPr>
          <p:nvPr/>
        </p:nvSpPr>
        <p:spPr bwMode="auto">
          <a:xfrm>
            <a:off x="2548972" y="2974848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897D-FD0F-AF78-4048-C53E4A9D9316}"/>
              </a:ext>
            </a:extLst>
          </p:cNvPr>
          <p:cNvSpPr>
            <a:spLocks noChangeAspect="1"/>
          </p:cNvSpPr>
          <p:nvPr/>
        </p:nvSpPr>
        <p:spPr bwMode="auto">
          <a:xfrm>
            <a:off x="808737" y="3968032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40C50-5A98-0202-AB3C-BE7C769D0D70}"/>
              </a:ext>
            </a:extLst>
          </p:cNvPr>
          <p:cNvSpPr>
            <a:spLocks noChangeAspect="1"/>
          </p:cNvSpPr>
          <p:nvPr/>
        </p:nvSpPr>
        <p:spPr bwMode="auto">
          <a:xfrm>
            <a:off x="1705019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3A722-24B6-46A9-9A47-0927AF2F1A4D}"/>
              </a:ext>
            </a:extLst>
          </p:cNvPr>
          <p:cNvCxnSpPr>
            <a:stCxn id="7" idx="2"/>
            <a:endCxn id="8" idx="7"/>
          </p:cNvCxnSpPr>
          <p:nvPr/>
        </p:nvCxnSpPr>
        <p:spPr bwMode="auto">
          <a:xfrm flipH="1">
            <a:off x="3199380" y="2590800"/>
            <a:ext cx="1296420" cy="495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979E0-85BD-6C72-4D27-D53EEEFF9020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 bwMode="auto">
          <a:xfrm flipH="1">
            <a:off x="1459145" y="3355848"/>
            <a:ext cx="1089827" cy="7237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C731B-35C6-3EE6-A956-456653D5E60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 bwMode="auto">
          <a:xfrm>
            <a:off x="1459145" y="4618440"/>
            <a:ext cx="357466" cy="456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99F1B-2C5F-ECC1-C9AD-64879AE0A298}"/>
              </a:ext>
            </a:extLst>
          </p:cNvPr>
          <p:cNvSpPr>
            <a:spLocks noChangeAspect="1"/>
          </p:cNvSpPr>
          <p:nvPr/>
        </p:nvSpPr>
        <p:spPr bwMode="auto">
          <a:xfrm>
            <a:off x="4192864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8EA8F-2879-9B8A-A609-DC036F180DD8}"/>
              </a:ext>
            </a:extLst>
          </p:cNvPr>
          <p:cNvCxnSpPr>
            <a:cxnSpLocks/>
            <a:stCxn id="8" idx="6"/>
            <a:endCxn id="19" idx="1"/>
          </p:cNvCxnSpPr>
          <p:nvPr/>
        </p:nvCxnSpPr>
        <p:spPr bwMode="auto">
          <a:xfrm>
            <a:off x="3310972" y="3355848"/>
            <a:ext cx="993484" cy="5279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DE549-18B9-F855-067B-BD51E464076C}"/>
              </a:ext>
            </a:extLst>
          </p:cNvPr>
          <p:cNvSpPr>
            <a:spLocks noChangeAspect="1"/>
          </p:cNvSpPr>
          <p:nvPr/>
        </p:nvSpPr>
        <p:spPr bwMode="auto">
          <a:xfrm>
            <a:off x="3105490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100939-F2FB-D0B4-F86E-8D89BD43C8DC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 bwMode="auto">
          <a:xfrm flipH="1">
            <a:off x="3486490" y="4153240"/>
            <a:ext cx="706374" cy="810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3D34432-23E1-63C0-F4B0-C978A6F0CFD4}"/>
              </a:ext>
            </a:extLst>
          </p:cNvPr>
          <p:cNvSpPr>
            <a:spLocks noChangeAspect="1"/>
          </p:cNvSpPr>
          <p:nvPr/>
        </p:nvSpPr>
        <p:spPr bwMode="auto">
          <a:xfrm>
            <a:off x="5260684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2AD8C-464A-1B86-89EB-DEA58BD08E6D}"/>
              </a:ext>
            </a:extLst>
          </p:cNvPr>
          <p:cNvCxnSpPr>
            <a:cxnSpLocks/>
            <a:stCxn id="19" idx="6"/>
            <a:endCxn id="42" idx="0"/>
          </p:cNvCxnSpPr>
          <p:nvPr/>
        </p:nvCxnSpPr>
        <p:spPr bwMode="auto">
          <a:xfrm>
            <a:off x="4954864" y="4153240"/>
            <a:ext cx="686820" cy="6934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F10A243-9CFD-F3C5-530A-A4A16DD13707}"/>
              </a:ext>
            </a:extLst>
          </p:cNvPr>
          <p:cNvSpPr>
            <a:spLocks noChangeAspect="1"/>
          </p:cNvSpPr>
          <p:nvPr/>
        </p:nvSpPr>
        <p:spPr bwMode="auto">
          <a:xfrm>
            <a:off x="6705600" y="2971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66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FA6E73-B4CC-EB6F-A14E-2B4C31C332A6}"/>
              </a:ext>
            </a:extLst>
          </p:cNvPr>
          <p:cNvCxnSpPr>
            <a:cxnSpLocks/>
            <a:stCxn id="7" idx="6"/>
            <a:endCxn id="47" idx="0"/>
          </p:cNvCxnSpPr>
          <p:nvPr/>
        </p:nvCxnSpPr>
        <p:spPr bwMode="auto">
          <a:xfrm>
            <a:off x="5257800" y="2590800"/>
            <a:ext cx="1828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41E419D-C0C6-3051-DDC8-85E9143974D4}"/>
              </a:ext>
            </a:extLst>
          </p:cNvPr>
          <p:cNvSpPr>
            <a:spLocks noChangeAspect="1"/>
          </p:cNvSpPr>
          <p:nvPr/>
        </p:nvSpPr>
        <p:spPr bwMode="auto">
          <a:xfrm>
            <a:off x="5948348" y="3800329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4FF7DD-E3C3-09BA-8EEB-F02B1C42A53D}"/>
              </a:ext>
            </a:extLst>
          </p:cNvPr>
          <p:cNvSpPr>
            <a:spLocks noChangeAspect="1"/>
          </p:cNvSpPr>
          <p:nvPr/>
        </p:nvSpPr>
        <p:spPr bwMode="auto">
          <a:xfrm>
            <a:off x="7787640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3910B7-456F-4AB6-3F84-010759AA8F2E}"/>
              </a:ext>
            </a:extLst>
          </p:cNvPr>
          <p:cNvCxnSpPr>
            <a:cxnSpLocks/>
            <a:stCxn id="47" idx="6"/>
            <a:endCxn id="52" idx="0"/>
          </p:cNvCxnSpPr>
          <p:nvPr/>
        </p:nvCxnSpPr>
        <p:spPr bwMode="auto">
          <a:xfrm>
            <a:off x="7467600" y="3352800"/>
            <a:ext cx="701040" cy="419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121F9E-AF12-DB23-9CF3-1C78F089104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 flipH="1">
            <a:off x="6329348" y="3352800"/>
            <a:ext cx="376252" cy="44752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1C4B229-5E01-F26E-B310-E1E39B226AE0}"/>
              </a:ext>
            </a:extLst>
          </p:cNvPr>
          <p:cNvSpPr>
            <a:spLocks noChangeAspect="1"/>
          </p:cNvSpPr>
          <p:nvPr/>
        </p:nvSpPr>
        <p:spPr bwMode="auto">
          <a:xfrm>
            <a:off x="6952582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7754B3-6345-EF1F-11AC-256B0DB56C53}"/>
              </a:ext>
            </a:extLst>
          </p:cNvPr>
          <p:cNvCxnSpPr>
            <a:cxnSpLocks/>
            <a:stCxn id="52" idx="3"/>
            <a:endCxn id="59" idx="7"/>
          </p:cNvCxnSpPr>
          <p:nvPr/>
        </p:nvCxnSpPr>
        <p:spPr bwMode="auto">
          <a:xfrm flipH="1">
            <a:off x="7602990" y="4422648"/>
            <a:ext cx="296242" cy="5356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FDAB30-7733-8AAC-D450-464A0474A151}"/>
              </a:ext>
            </a:extLst>
          </p:cNvPr>
          <p:cNvSpPr>
            <a:spLocks noChangeAspect="1"/>
          </p:cNvSpPr>
          <p:nvPr/>
        </p:nvSpPr>
        <p:spPr bwMode="auto">
          <a:xfrm>
            <a:off x="4235456" y="54203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48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A4B05B-891B-B5F6-9672-5041F9BEB41B}"/>
              </a:ext>
            </a:extLst>
          </p:cNvPr>
          <p:cNvCxnSpPr>
            <a:cxnSpLocks/>
            <a:stCxn id="42" idx="2"/>
            <a:endCxn id="63" idx="7"/>
          </p:cNvCxnSpPr>
          <p:nvPr/>
        </p:nvCxnSpPr>
        <p:spPr bwMode="auto">
          <a:xfrm flipH="1">
            <a:off x="4885864" y="5227660"/>
            <a:ext cx="374820" cy="3042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A65B74-E00D-FD03-14B9-DFE7E16047A6}"/>
              </a:ext>
            </a:extLst>
          </p:cNvPr>
          <p:cNvSpPr txBox="1"/>
          <p:nvPr/>
        </p:nvSpPr>
        <p:spPr>
          <a:xfrm>
            <a:off x="7714582" y="1272420"/>
            <a:ext cx="9541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48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3985B-2542-EA3C-3E93-9626C900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FD-68B6-B34F-A4E2-305633F87B99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AD58-409E-F4B9-EAB6-BCE869AC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B7630-9C9E-CC62-BD30-B8333A63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593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5BCB-EDF1-1560-EAD2-12F8F9EE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00AE9-A3A9-9516-7E1F-70206865E526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20980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5BC8B-FC6E-B705-990E-328BED19F3CA}"/>
              </a:ext>
            </a:extLst>
          </p:cNvPr>
          <p:cNvSpPr>
            <a:spLocks noChangeAspect="1"/>
          </p:cNvSpPr>
          <p:nvPr/>
        </p:nvSpPr>
        <p:spPr bwMode="auto">
          <a:xfrm>
            <a:off x="2548972" y="2974848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897D-FD0F-AF78-4048-C53E4A9D9316}"/>
              </a:ext>
            </a:extLst>
          </p:cNvPr>
          <p:cNvSpPr>
            <a:spLocks noChangeAspect="1"/>
          </p:cNvSpPr>
          <p:nvPr/>
        </p:nvSpPr>
        <p:spPr bwMode="auto">
          <a:xfrm>
            <a:off x="808737" y="3968032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40C50-5A98-0202-AB3C-BE7C769D0D70}"/>
              </a:ext>
            </a:extLst>
          </p:cNvPr>
          <p:cNvSpPr>
            <a:spLocks noChangeAspect="1"/>
          </p:cNvSpPr>
          <p:nvPr/>
        </p:nvSpPr>
        <p:spPr bwMode="auto">
          <a:xfrm>
            <a:off x="1705019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3A722-24B6-46A9-9A47-0927AF2F1A4D}"/>
              </a:ext>
            </a:extLst>
          </p:cNvPr>
          <p:cNvCxnSpPr>
            <a:stCxn id="7" idx="2"/>
            <a:endCxn id="8" idx="7"/>
          </p:cNvCxnSpPr>
          <p:nvPr/>
        </p:nvCxnSpPr>
        <p:spPr bwMode="auto">
          <a:xfrm flipH="1">
            <a:off x="3199380" y="2590800"/>
            <a:ext cx="1296420" cy="495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979E0-85BD-6C72-4D27-D53EEEFF9020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 bwMode="auto">
          <a:xfrm flipH="1">
            <a:off x="1459145" y="3355848"/>
            <a:ext cx="1089827" cy="7237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C731B-35C6-3EE6-A956-456653D5E60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 bwMode="auto">
          <a:xfrm>
            <a:off x="1459145" y="4618440"/>
            <a:ext cx="357466" cy="456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99F1B-2C5F-ECC1-C9AD-64879AE0A298}"/>
              </a:ext>
            </a:extLst>
          </p:cNvPr>
          <p:cNvSpPr>
            <a:spLocks noChangeAspect="1"/>
          </p:cNvSpPr>
          <p:nvPr/>
        </p:nvSpPr>
        <p:spPr bwMode="auto">
          <a:xfrm>
            <a:off x="4192864" y="377224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8EA8F-2879-9B8A-A609-DC036F180DD8}"/>
              </a:ext>
            </a:extLst>
          </p:cNvPr>
          <p:cNvCxnSpPr>
            <a:cxnSpLocks/>
            <a:stCxn id="8" idx="6"/>
            <a:endCxn id="19" idx="1"/>
          </p:cNvCxnSpPr>
          <p:nvPr/>
        </p:nvCxnSpPr>
        <p:spPr bwMode="auto">
          <a:xfrm>
            <a:off x="3310972" y="3355848"/>
            <a:ext cx="993484" cy="5279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DE549-18B9-F855-067B-BD51E464076C}"/>
              </a:ext>
            </a:extLst>
          </p:cNvPr>
          <p:cNvSpPr>
            <a:spLocks noChangeAspect="1"/>
          </p:cNvSpPr>
          <p:nvPr/>
        </p:nvSpPr>
        <p:spPr bwMode="auto">
          <a:xfrm>
            <a:off x="3105490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100939-F2FB-D0B4-F86E-8D89BD43C8DC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 bwMode="auto">
          <a:xfrm flipH="1">
            <a:off x="3486490" y="4153240"/>
            <a:ext cx="706374" cy="810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3D34432-23E1-63C0-F4B0-C978A6F0CFD4}"/>
              </a:ext>
            </a:extLst>
          </p:cNvPr>
          <p:cNvSpPr>
            <a:spLocks noChangeAspect="1"/>
          </p:cNvSpPr>
          <p:nvPr/>
        </p:nvSpPr>
        <p:spPr bwMode="auto">
          <a:xfrm>
            <a:off x="5260684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2AD8C-464A-1B86-89EB-DEA58BD08E6D}"/>
              </a:ext>
            </a:extLst>
          </p:cNvPr>
          <p:cNvCxnSpPr>
            <a:cxnSpLocks/>
            <a:stCxn id="19" idx="6"/>
            <a:endCxn id="42" idx="0"/>
          </p:cNvCxnSpPr>
          <p:nvPr/>
        </p:nvCxnSpPr>
        <p:spPr bwMode="auto">
          <a:xfrm>
            <a:off x="4954864" y="4153240"/>
            <a:ext cx="686820" cy="6934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F10A243-9CFD-F3C5-530A-A4A16DD13707}"/>
              </a:ext>
            </a:extLst>
          </p:cNvPr>
          <p:cNvSpPr>
            <a:spLocks noChangeAspect="1"/>
          </p:cNvSpPr>
          <p:nvPr/>
        </p:nvSpPr>
        <p:spPr bwMode="auto">
          <a:xfrm>
            <a:off x="6705600" y="2971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66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FA6E73-B4CC-EB6F-A14E-2B4C31C332A6}"/>
              </a:ext>
            </a:extLst>
          </p:cNvPr>
          <p:cNvCxnSpPr>
            <a:cxnSpLocks/>
            <a:stCxn id="7" idx="6"/>
            <a:endCxn id="47" idx="0"/>
          </p:cNvCxnSpPr>
          <p:nvPr/>
        </p:nvCxnSpPr>
        <p:spPr bwMode="auto">
          <a:xfrm>
            <a:off x="5257800" y="2590800"/>
            <a:ext cx="1828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41E419D-C0C6-3051-DDC8-85E9143974D4}"/>
              </a:ext>
            </a:extLst>
          </p:cNvPr>
          <p:cNvSpPr>
            <a:spLocks noChangeAspect="1"/>
          </p:cNvSpPr>
          <p:nvPr/>
        </p:nvSpPr>
        <p:spPr bwMode="auto">
          <a:xfrm>
            <a:off x="5948348" y="3800329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4FF7DD-E3C3-09BA-8EEB-F02B1C42A53D}"/>
              </a:ext>
            </a:extLst>
          </p:cNvPr>
          <p:cNvSpPr>
            <a:spLocks noChangeAspect="1"/>
          </p:cNvSpPr>
          <p:nvPr/>
        </p:nvSpPr>
        <p:spPr bwMode="auto">
          <a:xfrm>
            <a:off x="7787640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3910B7-456F-4AB6-3F84-010759AA8F2E}"/>
              </a:ext>
            </a:extLst>
          </p:cNvPr>
          <p:cNvCxnSpPr>
            <a:cxnSpLocks/>
            <a:stCxn id="47" idx="6"/>
            <a:endCxn id="52" idx="0"/>
          </p:cNvCxnSpPr>
          <p:nvPr/>
        </p:nvCxnSpPr>
        <p:spPr bwMode="auto">
          <a:xfrm>
            <a:off x="7467600" y="3352800"/>
            <a:ext cx="701040" cy="419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121F9E-AF12-DB23-9CF3-1C78F089104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 flipH="1">
            <a:off x="6329348" y="3352800"/>
            <a:ext cx="376252" cy="44752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1C4B229-5E01-F26E-B310-E1E39B226AE0}"/>
              </a:ext>
            </a:extLst>
          </p:cNvPr>
          <p:cNvSpPr>
            <a:spLocks noChangeAspect="1"/>
          </p:cNvSpPr>
          <p:nvPr/>
        </p:nvSpPr>
        <p:spPr bwMode="auto">
          <a:xfrm>
            <a:off x="6952582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7754B3-6345-EF1F-11AC-256B0DB56C53}"/>
              </a:ext>
            </a:extLst>
          </p:cNvPr>
          <p:cNvCxnSpPr>
            <a:cxnSpLocks/>
            <a:stCxn id="52" idx="3"/>
            <a:endCxn id="59" idx="7"/>
          </p:cNvCxnSpPr>
          <p:nvPr/>
        </p:nvCxnSpPr>
        <p:spPr bwMode="auto">
          <a:xfrm flipH="1">
            <a:off x="7602990" y="4422648"/>
            <a:ext cx="296242" cy="5356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FDAB30-7733-8AAC-D450-464A0474A151}"/>
              </a:ext>
            </a:extLst>
          </p:cNvPr>
          <p:cNvSpPr>
            <a:spLocks noChangeAspect="1"/>
          </p:cNvSpPr>
          <p:nvPr/>
        </p:nvSpPr>
        <p:spPr bwMode="auto">
          <a:xfrm>
            <a:off x="4235456" y="54203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48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A4B05B-891B-B5F6-9672-5041F9BEB41B}"/>
              </a:ext>
            </a:extLst>
          </p:cNvPr>
          <p:cNvCxnSpPr>
            <a:cxnSpLocks/>
            <a:stCxn id="42" idx="2"/>
            <a:endCxn id="63" idx="7"/>
          </p:cNvCxnSpPr>
          <p:nvPr/>
        </p:nvCxnSpPr>
        <p:spPr bwMode="auto">
          <a:xfrm flipH="1">
            <a:off x="4885864" y="5227660"/>
            <a:ext cx="374820" cy="3042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A65B74-E00D-FD03-14B9-DFE7E16047A6}"/>
              </a:ext>
            </a:extLst>
          </p:cNvPr>
          <p:cNvSpPr txBox="1"/>
          <p:nvPr/>
        </p:nvSpPr>
        <p:spPr>
          <a:xfrm>
            <a:off x="7714582" y="1272420"/>
            <a:ext cx="9541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48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9C8C-1D63-8BCC-941C-42D0849B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7672-F4D2-DB42-A1F0-474AD8A37B39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3FF70-3277-E262-5D1F-5DA3C619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F12D-3ACC-72F4-2AEF-6BCDC03D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006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5BCB-EDF1-1560-EAD2-12F8F9EE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00AE9-A3A9-9516-7E1F-70206865E526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20980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5BC8B-FC6E-B705-990E-328BED19F3CA}"/>
              </a:ext>
            </a:extLst>
          </p:cNvPr>
          <p:cNvSpPr>
            <a:spLocks noChangeAspect="1"/>
          </p:cNvSpPr>
          <p:nvPr/>
        </p:nvSpPr>
        <p:spPr bwMode="auto">
          <a:xfrm>
            <a:off x="2548972" y="2974848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897D-FD0F-AF78-4048-C53E4A9D9316}"/>
              </a:ext>
            </a:extLst>
          </p:cNvPr>
          <p:cNvSpPr>
            <a:spLocks noChangeAspect="1"/>
          </p:cNvSpPr>
          <p:nvPr/>
        </p:nvSpPr>
        <p:spPr bwMode="auto">
          <a:xfrm>
            <a:off x="808737" y="3968032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40C50-5A98-0202-AB3C-BE7C769D0D70}"/>
              </a:ext>
            </a:extLst>
          </p:cNvPr>
          <p:cNvSpPr>
            <a:spLocks noChangeAspect="1"/>
          </p:cNvSpPr>
          <p:nvPr/>
        </p:nvSpPr>
        <p:spPr bwMode="auto">
          <a:xfrm>
            <a:off x="1705019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3A722-24B6-46A9-9A47-0927AF2F1A4D}"/>
              </a:ext>
            </a:extLst>
          </p:cNvPr>
          <p:cNvCxnSpPr>
            <a:stCxn id="7" idx="2"/>
            <a:endCxn id="8" idx="7"/>
          </p:cNvCxnSpPr>
          <p:nvPr/>
        </p:nvCxnSpPr>
        <p:spPr bwMode="auto">
          <a:xfrm flipH="1">
            <a:off x="3199380" y="2590800"/>
            <a:ext cx="1296420" cy="495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979E0-85BD-6C72-4D27-D53EEEFF9020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 bwMode="auto">
          <a:xfrm flipH="1">
            <a:off x="1459145" y="3355848"/>
            <a:ext cx="1089827" cy="7237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C731B-35C6-3EE6-A956-456653D5E60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 bwMode="auto">
          <a:xfrm>
            <a:off x="1459145" y="4618440"/>
            <a:ext cx="357466" cy="456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99F1B-2C5F-ECC1-C9AD-64879AE0A298}"/>
              </a:ext>
            </a:extLst>
          </p:cNvPr>
          <p:cNvSpPr>
            <a:spLocks noChangeAspect="1"/>
          </p:cNvSpPr>
          <p:nvPr/>
        </p:nvSpPr>
        <p:spPr bwMode="auto">
          <a:xfrm>
            <a:off x="4192864" y="377224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8EA8F-2879-9B8A-A609-DC036F180DD8}"/>
              </a:ext>
            </a:extLst>
          </p:cNvPr>
          <p:cNvCxnSpPr>
            <a:cxnSpLocks/>
            <a:stCxn id="8" idx="6"/>
            <a:endCxn id="19" idx="1"/>
          </p:cNvCxnSpPr>
          <p:nvPr/>
        </p:nvCxnSpPr>
        <p:spPr bwMode="auto">
          <a:xfrm>
            <a:off x="3310972" y="3355848"/>
            <a:ext cx="993484" cy="5279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DE549-18B9-F855-067B-BD51E464076C}"/>
              </a:ext>
            </a:extLst>
          </p:cNvPr>
          <p:cNvSpPr>
            <a:spLocks noChangeAspect="1"/>
          </p:cNvSpPr>
          <p:nvPr/>
        </p:nvSpPr>
        <p:spPr bwMode="auto">
          <a:xfrm>
            <a:off x="3105490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100939-F2FB-D0B4-F86E-8D89BD43C8DC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 bwMode="auto">
          <a:xfrm flipH="1">
            <a:off x="3486490" y="4153240"/>
            <a:ext cx="706374" cy="810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3D34432-23E1-63C0-F4B0-C978A6F0CFD4}"/>
              </a:ext>
            </a:extLst>
          </p:cNvPr>
          <p:cNvSpPr>
            <a:spLocks noChangeAspect="1"/>
          </p:cNvSpPr>
          <p:nvPr/>
        </p:nvSpPr>
        <p:spPr bwMode="auto">
          <a:xfrm>
            <a:off x="5260684" y="484666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2AD8C-464A-1B86-89EB-DEA58BD08E6D}"/>
              </a:ext>
            </a:extLst>
          </p:cNvPr>
          <p:cNvCxnSpPr>
            <a:cxnSpLocks/>
            <a:stCxn id="19" idx="6"/>
            <a:endCxn id="42" idx="0"/>
          </p:cNvCxnSpPr>
          <p:nvPr/>
        </p:nvCxnSpPr>
        <p:spPr bwMode="auto">
          <a:xfrm>
            <a:off x="4954864" y="4153240"/>
            <a:ext cx="686820" cy="6934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F10A243-9CFD-F3C5-530A-A4A16DD13707}"/>
              </a:ext>
            </a:extLst>
          </p:cNvPr>
          <p:cNvSpPr>
            <a:spLocks noChangeAspect="1"/>
          </p:cNvSpPr>
          <p:nvPr/>
        </p:nvSpPr>
        <p:spPr bwMode="auto">
          <a:xfrm>
            <a:off x="6705600" y="2971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66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FA6E73-B4CC-EB6F-A14E-2B4C31C332A6}"/>
              </a:ext>
            </a:extLst>
          </p:cNvPr>
          <p:cNvCxnSpPr>
            <a:cxnSpLocks/>
            <a:stCxn id="7" idx="6"/>
            <a:endCxn id="47" idx="0"/>
          </p:cNvCxnSpPr>
          <p:nvPr/>
        </p:nvCxnSpPr>
        <p:spPr bwMode="auto">
          <a:xfrm>
            <a:off x="5257800" y="2590800"/>
            <a:ext cx="1828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41E419D-C0C6-3051-DDC8-85E9143974D4}"/>
              </a:ext>
            </a:extLst>
          </p:cNvPr>
          <p:cNvSpPr>
            <a:spLocks noChangeAspect="1"/>
          </p:cNvSpPr>
          <p:nvPr/>
        </p:nvSpPr>
        <p:spPr bwMode="auto">
          <a:xfrm>
            <a:off x="5948348" y="3800329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4FF7DD-E3C3-09BA-8EEB-F02B1C42A53D}"/>
              </a:ext>
            </a:extLst>
          </p:cNvPr>
          <p:cNvSpPr>
            <a:spLocks noChangeAspect="1"/>
          </p:cNvSpPr>
          <p:nvPr/>
        </p:nvSpPr>
        <p:spPr bwMode="auto">
          <a:xfrm>
            <a:off x="7787640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3910B7-456F-4AB6-3F84-010759AA8F2E}"/>
              </a:ext>
            </a:extLst>
          </p:cNvPr>
          <p:cNvCxnSpPr>
            <a:cxnSpLocks/>
            <a:stCxn id="47" idx="6"/>
            <a:endCxn id="52" idx="0"/>
          </p:cNvCxnSpPr>
          <p:nvPr/>
        </p:nvCxnSpPr>
        <p:spPr bwMode="auto">
          <a:xfrm>
            <a:off x="7467600" y="3352800"/>
            <a:ext cx="701040" cy="419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121F9E-AF12-DB23-9CF3-1C78F089104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 flipH="1">
            <a:off x="6329348" y="3352800"/>
            <a:ext cx="376252" cy="44752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1C4B229-5E01-F26E-B310-E1E39B226AE0}"/>
              </a:ext>
            </a:extLst>
          </p:cNvPr>
          <p:cNvSpPr>
            <a:spLocks noChangeAspect="1"/>
          </p:cNvSpPr>
          <p:nvPr/>
        </p:nvSpPr>
        <p:spPr bwMode="auto">
          <a:xfrm>
            <a:off x="6952582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7754B3-6345-EF1F-11AC-256B0DB56C53}"/>
              </a:ext>
            </a:extLst>
          </p:cNvPr>
          <p:cNvCxnSpPr>
            <a:cxnSpLocks/>
            <a:stCxn id="52" idx="3"/>
            <a:endCxn id="59" idx="7"/>
          </p:cNvCxnSpPr>
          <p:nvPr/>
        </p:nvCxnSpPr>
        <p:spPr bwMode="auto">
          <a:xfrm flipH="1">
            <a:off x="7602990" y="4422648"/>
            <a:ext cx="296242" cy="5356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FDAB30-7733-8AAC-D450-464A0474A151}"/>
              </a:ext>
            </a:extLst>
          </p:cNvPr>
          <p:cNvSpPr>
            <a:spLocks noChangeAspect="1"/>
          </p:cNvSpPr>
          <p:nvPr/>
        </p:nvSpPr>
        <p:spPr bwMode="auto">
          <a:xfrm>
            <a:off x="4235456" y="54203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48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A4B05B-891B-B5F6-9672-5041F9BEB41B}"/>
              </a:ext>
            </a:extLst>
          </p:cNvPr>
          <p:cNvCxnSpPr>
            <a:cxnSpLocks/>
            <a:stCxn id="42" idx="2"/>
            <a:endCxn id="63" idx="7"/>
          </p:cNvCxnSpPr>
          <p:nvPr/>
        </p:nvCxnSpPr>
        <p:spPr bwMode="auto">
          <a:xfrm flipH="1">
            <a:off x="4885864" y="5227660"/>
            <a:ext cx="374820" cy="3042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A65B74-E00D-FD03-14B9-DFE7E16047A6}"/>
              </a:ext>
            </a:extLst>
          </p:cNvPr>
          <p:cNvSpPr txBox="1"/>
          <p:nvPr/>
        </p:nvSpPr>
        <p:spPr>
          <a:xfrm>
            <a:off x="7714582" y="1272420"/>
            <a:ext cx="9541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48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31D96-D237-BA2D-7733-438BFC6A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8613-426E-BA49-AAFF-F9C961D1F21F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B2657-B669-F2BD-29D5-E5C30C8E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8C82A-5BBA-BDD3-8E69-0C30BDF8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49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5BCB-EDF1-1560-EAD2-12F8F9EE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00AE9-A3A9-9516-7E1F-70206865E526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20980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5BC8B-FC6E-B705-990E-328BED19F3CA}"/>
              </a:ext>
            </a:extLst>
          </p:cNvPr>
          <p:cNvSpPr>
            <a:spLocks noChangeAspect="1"/>
          </p:cNvSpPr>
          <p:nvPr/>
        </p:nvSpPr>
        <p:spPr bwMode="auto">
          <a:xfrm>
            <a:off x="2548972" y="2974848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897D-FD0F-AF78-4048-C53E4A9D9316}"/>
              </a:ext>
            </a:extLst>
          </p:cNvPr>
          <p:cNvSpPr>
            <a:spLocks noChangeAspect="1"/>
          </p:cNvSpPr>
          <p:nvPr/>
        </p:nvSpPr>
        <p:spPr bwMode="auto">
          <a:xfrm>
            <a:off x="808737" y="3968032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40C50-5A98-0202-AB3C-BE7C769D0D70}"/>
              </a:ext>
            </a:extLst>
          </p:cNvPr>
          <p:cNvSpPr>
            <a:spLocks noChangeAspect="1"/>
          </p:cNvSpPr>
          <p:nvPr/>
        </p:nvSpPr>
        <p:spPr bwMode="auto">
          <a:xfrm>
            <a:off x="1705019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3A722-24B6-46A9-9A47-0927AF2F1A4D}"/>
              </a:ext>
            </a:extLst>
          </p:cNvPr>
          <p:cNvCxnSpPr>
            <a:stCxn id="7" idx="2"/>
            <a:endCxn id="8" idx="7"/>
          </p:cNvCxnSpPr>
          <p:nvPr/>
        </p:nvCxnSpPr>
        <p:spPr bwMode="auto">
          <a:xfrm flipH="1">
            <a:off x="3199380" y="2590800"/>
            <a:ext cx="1296420" cy="495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979E0-85BD-6C72-4D27-D53EEEFF9020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 bwMode="auto">
          <a:xfrm flipH="1">
            <a:off x="1459145" y="3355848"/>
            <a:ext cx="1089827" cy="7237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C731B-35C6-3EE6-A956-456653D5E60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 bwMode="auto">
          <a:xfrm>
            <a:off x="1459145" y="4618440"/>
            <a:ext cx="357466" cy="456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99F1B-2C5F-ECC1-C9AD-64879AE0A298}"/>
              </a:ext>
            </a:extLst>
          </p:cNvPr>
          <p:cNvSpPr>
            <a:spLocks noChangeAspect="1"/>
          </p:cNvSpPr>
          <p:nvPr/>
        </p:nvSpPr>
        <p:spPr bwMode="auto">
          <a:xfrm>
            <a:off x="4192864" y="377224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8EA8F-2879-9B8A-A609-DC036F180DD8}"/>
              </a:ext>
            </a:extLst>
          </p:cNvPr>
          <p:cNvCxnSpPr>
            <a:cxnSpLocks/>
            <a:stCxn id="8" idx="6"/>
            <a:endCxn id="19" idx="1"/>
          </p:cNvCxnSpPr>
          <p:nvPr/>
        </p:nvCxnSpPr>
        <p:spPr bwMode="auto">
          <a:xfrm>
            <a:off x="3310972" y="3355848"/>
            <a:ext cx="993484" cy="5279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DE549-18B9-F855-067B-BD51E464076C}"/>
              </a:ext>
            </a:extLst>
          </p:cNvPr>
          <p:cNvSpPr>
            <a:spLocks noChangeAspect="1"/>
          </p:cNvSpPr>
          <p:nvPr/>
        </p:nvSpPr>
        <p:spPr bwMode="auto">
          <a:xfrm>
            <a:off x="3105490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100939-F2FB-D0B4-F86E-8D89BD43C8DC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 bwMode="auto">
          <a:xfrm flipH="1">
            <a:off x="3486490" y="4153240"/>
            <a:ext cx="706374" cy="810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3D34432-23E1-63C0-F4B0-C978A6F0CFD4}"/>
              </a:ext>
            </a:extLst>
          </p:cNvPr>
          <p:cNvSpPr>
            <a:spLocks noChangeAspect="1"/>
          </p:cNvSpPr>
          <p:nvPr/>
        </p:nvSpPr>
        <p:spPr bwMode="auto">
          <a:xfrm>
            <a:off x="5260684" y="484666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2AD8C-464A-1B86-89EB-DEA58BD08E6D}"/>
              </a:ext>
            </a:extLst>
          </p:cNvPr>
          <p:cNvCxnSpPr>
            <a:cxnSpLocks/>
            <a:stCxn id="19" idx="6"/>
            <a:endCxn id="42" idx="0"/>
          </p:cNvCxnSpPr>
          <p:nvPr/>
        </p:nvCxnSpPr>
        <p:spPr bwMode="auto">
          <a:xfrm>
            <a:off x="4954864" y="4153240"/>
            <a:ext cx="686820" cy="6934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F10A243-9CFD-F3C5-530A-A4A16DD13707}"/>
              </a:ext>
            </a:extLst>
          </p:cNvPr>
          <p:cNvSpPr>
            <a:spLocks noChangeAspect="1"/>
          </p:cNvSpPr>
          <p:nvPr/>
        </p:nvSpPr>
        <p:spPr bwMode="auto">
          <a:xfrm>
            <a:off x="6705600" y="2971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66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FA6E73-B4CC-EB6F-A14E-2B4C31C332A6}"/>
              </a:ext>
            </a:extLst>
          </p:cNvPr>
          <p:cNvCxnSpPr>
            <a:cxnSpLocks/>
            <a:stCxn id="7" idx="6"/>
            <a:endCxn id="47" idx="0"/>
          </p:cNvCxnSpPr>
          <p:nvPr/>
        </p:nvCxnSpPr>
        <p:spPr bwMode="auto">
          <a:xfrm>
            <a:off x="5257800" y="2590800"/>
            <a:ext cx="1828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41E419D-C0C6-3051-DDC8-85E9143974D4}"/>
              </a:ext>
            </a:extLst>
          </p:cNvPr>
          <p:cNvSpPr>
            <a:spLocks noChangeAspect="1"/>
          </p:cNvSpPr>
          <p:nvPr/>
        </p:nvSpPr>
        <p:spPr bwMode="auto">
          <a:xfrm>
            <a:off x="5948348" y="3800329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4FF7DD-E3C3-09BA-8EEB-F02B1C42A53D}"/>
              </a:ext>
            </a:extLst>
          </p:cNvPr>
          <p:cNvSpPr>
            <a:spLocks noChangeAspect="1"/>
          </p:cNvSpPr>
          <p:nvPr/>
        </p:nvSpPr>
        <p:spPr bwMode="auto">
          <a:xfrm>
            <a:off x="7787640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3910B7-456F-4AB6-3F84-010759AA8F2E}"/>
              </a:ext>
            </a:extLst>
          </p:cNvPr>
          <p:cNvCxnSpPr>
            <a:cxnSpLocks/>
            <a:stCxn id="47" idx="6"/>
            <a:endCxn id="52" idx="0"/>
          </p:cNvCxnSpPr>
          <p:nvPr/>
        </p:nvCxnSpPr>
        <p:spPr bwMode="auto">
          <a:xfrm>
            <a:off x="7467600" y="3352800"/>
            <a:ext cx="701040" cy="419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121F9E-AF12-DB23-9CF3-1C78F089104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 flipH="1">
            <a:off x="6329348" y="3352800"/>
            <a:ext cx="376252" cy="44752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1C4B229-5E01-F26E-B310-E1E39B226AE0}"/>
              </a:ext>
            </a:extLst>
          </p:cNvPr>
          <p:cNvSpPr>
            <a:spLocks noChangeAspect="1"/>
          </p:cNvSpPr>
          <p:nvPr/>
        </p:nvSpPr>
        <p:spPr bwMode="auto">
          <a:xfrm>
            <a:off x="6952582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7754B3-6345-EF1F-11AC-256B0DB56C53}"/>
              </a:ext>
            </a:extLst>
          </p:cNvPr>
          <p:cNvCxnSpPr>
            <a:cxnSpLocks/>
            <a:stCxn id="52" idx="3"/>
            <a:endCxn id="59" idx="7"/>
          </p:cNvCxnSpPr>
          <p:nvPr/>
        </p:nvCxnSpPr>
        <p:spPr bwMode="auto">
          <a:xfrm flipH="1">
            <a:off x="7602990" y="4422648"/>
            <a:ext cx="296242" cy="5356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FDAB30-7733-8AAC-D450-464A0474A151}"/>
              </a:ext>
            </a:extLst>
          </p:cNvPr>
          <p:cNvSpPr>
            <a:spLocks noChangeAspect="1"/>
          </p:cNvSpPr>
          <p:nvPr/>
        </p:nvSpPr>
        <p:spPr bwMode="auto">
          <a:xfrm>
            <a:off x="4235456" y="542036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48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A4B05B-891B-B5F6-9672-5041F9BEB41B}"/>
              </a:ext>
            </a:extLst>
          </p:cNvPr>
          <p:cNvCxnSpPr>
            <a:cxnSpLocks/>
            <a:stCxn id="42" idx="2"/>
            <a:endCxn id="63" idx="7"/>
          </p:cNvCxnSpPr>
          <p:nvPr/>
        </p:nvCxnSpPr>
        <p:spPr bwMode="auto">
          <a:xfrm flipH="1">
            <a:off x="4885864" y="5227660"/>
            <a:ext cx="374820" cy="3042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A65B74-E00D-FD03-14B9-DFE7E16047A6}"/>
              </a:ext>
            </a:extLst>
          </p:cNvPr>
          <p:cNvSpPr txBox="1"/>
          <p:nvPr/>
        </p:nvSpPr>
        <p:spPr>
          <a:xfrm>
            <a:off x="7714582" y="1272420"/>
            <a:ext cx="9541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48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E47B8-0367-2EB9-1306-BA163832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BD3-7516-EF46-B4BB-975F950755E6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891A2-7846-7756-D1DD-04435101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5973A-C9C8-49B0-EBCE-629BC39F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44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5BCB-EDF1-1560-EAD2-12F8F9EE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00AE9-A3A9-9516-7E1F-70206865E526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20980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5BC8B-FC6E-B705-990E-328BED19F3CA}"/>
              </a:ext>
            </a:extLst>
          </p:cNvPr>
          <p:cNvSpPr>
            <a:spLocks noChangeAspect="1"/>
          </p:cNvSpPr>
          <p:nvPr/>
        </p:nvSpPr>
        <p:spPr bwMode="auto">
          <a:xfrm>
            <a:off x="2548972" y="2974848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897D-FD0F-AF78-4048-C53E4A9D9316}"/>
              </a:ext>
            </a:extLst>
          </p:cNvPr>
          <p:cNvSpPr>
            <a:spLocks noChangeAspect="1"/>
          </p:cNvSpPr>
          <p:nvPr/>
        </p:nvSpPr>
        <p:spPr bwMode="auto">
          <a:xfrm>
            <a:off x="808737" y="3968032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40C50-5A98-0202-AB3C-BE7C769D0D70}"/>
              </a:ext>
            </a:extLst>
          </p:cNvPr>
          <p:cNvSpPr>
            <a:spLocks noChangeAspect="1"/>
          </p:cNvSpPr>
          <p:nvPr/>
        </p:nvSpPr>
        <p:spPr bwMode="auto">
          <a:xfrm>
            <a:off x="1705019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3A722-24B6-46A9-9A47-0927AF2F1A4D}"/>
              </a:ext>
            </a:extLst>
          </p:cNvPr>
          <p:cNvCxnSpPr>
            <a:stCxn id="7" idx="2"/>
            <a:endCxn id="8" idx="7"/>
          </p:cNvCxnSpPr>
          <p:nvPr/>
        </p:nvCxnSpPr>
        <p:spPr bwMode="auto">
          <a:xfrm flipH="1">
            <a:off x="3199380" y="2590800"/>
            <a:ext cx="1296420" cy="495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979E0-85BD-6C72-4D27-D53EEEFF9020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 bwMode="auto">
          <a:xfrm flipH="1">
            <a:off x="1459145" y="3355848"/>
            <a:ext cx="1089827" cy="7237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C731B-35C6-3EE6-A956-456653D5E60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 bwMode="auto">
          <a:xfrm>
            <a:off x="1459145" y="4618440"/>
            <a:ext cx="357466" cy="456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99F1B-2C5F-ECC1-C9AD-64879AE0A298}"/>
              </a:ext>
            </a:extLst>
          </p:cNvPr>
          <p:cNvSpPr>
            <a:spLocks noChangeAspect="1"/>
          </p:cNvSpPr>
          <p:nvPr/>
        </p:nvSpPr>
        <p:spPr bwMode="auto">
          <a:xfrm>
            <a:off x="4192864" y="377224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8EA8F-2879-9B8A-A609-DC036F180DD8}"/>
              </a:ext>
            </a:extLst>
          </p:cNvPr>
          <p:cNvCxnSpPr>
            <a:cxnSpLocks/>
            <a:stCxn id="8" idx="6"/>
            <a:endCxn id="19" idx="1"/>
          </p:cNvCxnSpPr>
          <p:nvPr/>
        </p:nvCxnSpPr>
        <p:spPr bwMode="auto">
          <a:xfrm>
            <a:off x="3310972" y="3355848"/>
            <a:ext cx="993484" cy="5279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DE549-18B9-F855-067B-BD51E464076C}"/>
              </a:ext>
            </a:extLst>
          </p:cNvPr>
          <p:cNvSpPr>
            <a:spLocks noChangeAspect="1"/>
          </p:cNvSpPr>
          <p:nvPr/>
        </p:nvSpPr>
        <p:spPr bwMode="auto">
          <a:xfrm>
            <a:off x="3105490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100939-F2FB-D0B4-F86E-8D89BD43C8DC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 bwMode="auto">
          <a:xfrm flipH="1">
            <a:off x="3486490" y="4153240"/>
            <a:ext cx="706374" cy="810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3D34432-23E1-63C0-F4B0-C978A6F0CFD4}"/>
              </a:ext>
            </a:extLst>
          </p:cNvPr>
          <p:cNvSpPr>
            <a:spLocks noChangeAspect="1"/>
          </p:cNvSpPr>
          <p:nvPr/>
        </p:nvSpPr>
        <p:spPr bwMode="auto">
          <a:xfrm>
            <a:off x="5260684" y="4846660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2AD8C-464A-1B86-89EB-DEA58BD08E6D}"/>
              </a:ext>
            </a:extLst>
          </p:cNvPr>
          <p:cNvCxnSpPr>
            <a:cxnSpLocks/>
            <a:stCxn id="19" idx="6"/>
            <a:endCxn id="42" idx="0"/>
          </p:cNvCxnSpPr>
          <p:nvPr/>
        </p:nvCxnSpPr>
        <p:spPr bwMode="auto">
          <a:xfrm>
            <a:off x="4954864" y="4153240"/>
            <a:ext cx="686820" cy="6934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F10A243-9CFD-F3C5-530A-A4A16DD13707}"/>
              </a:ext>
            </a:extLst>
          </p:cNvPr>
          <p:cNvSpPr>
            <a:spLocks noChangeAspect="1"/>
          </p:cNvSpPr>
          <p:nvPr/>
        </p:nvSpPr>
        <p:spPr bwMode="auto">
          <a:xfrm>
            <a:off x="6705600" y="2971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66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FA6E73-B4CC-EB6F-A14E-2B4C31C332A6}"/>
              </a:ext>
            </a:extLst>
          </p:cNvPr>
          <p:cNvCxnSpPr>
            <a:cxnSpLocks/>
            <a:stCxn id="7" idx="6"/>
            <a:endCxn id="47" idx="0"/>
          </p:cNvCxnSpPr>
          <p:nvPr/>
        </p:nvCxnSpPr>
        <p:spPr bwMode="auto">
          <a:xfrm>
            <a:off x="5257800" y="2590800"/>
            <a:ext cx="1828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41E419D-C0C6-3051-DDC8-85E9143974D4}"/>
              </a:ext>
            </a:extLst>
          </p:cNvPr>
          <p:cNvSpPr>
            <a:spLocks noChangeAspect="1"/>
          </p:cNvSpPr>
          <p:nvPr/>
        </p:nvSpPr>
        <p:spPr bwMode="auto">
          <a:xfrm>
            <a:off x="5948348" y="3800329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4FF7DD-E3C3-09BA-8EEB-F02B1C42A53D}"/>
              </a:ext>
            </a:extLst>
          </p:cNvPr>
          <p:cNvSpPr>
            <a:spLocks noChangeAspect="1"/>
          </p:cNvSpPr>
          <p:nvPr/>
        </p:nvSpPr>
        <p:spPr bwMode="auto">
          <a:xfrm>
            <a:off x="7787640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3910B7-456F-4AB6-3F84-010759AA8F2E}"/>
              </a:ext>
            </a:extLst>
          </p:cNvPr>
          <p:cNvCxnSpPr>
            <a:cxnSpLocks/>
            <a:stCxn id="47" idx="6"/>
            <a:endCxn id="52" idx="0"/>
          </p:cNvCxnSpPr>
          <p:nvPr/>
        </p:nvCxnSpPr>
        <p:spPr bwMode="auto">
          <a:xfrm>
            <a:off x="7467600" y="3352800"/>
            <a:ext cx="701040" cy="419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121F9E-AF12-DB23-9CF3-1C78F089104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 flipH="1">
            <a:off x="6329348" y="3352800"/>
            <a:ext cx="376252" cy="44752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1C4B229-5E01-F26E-B310-E1E39B226AE0}"/>
              </a:ext>
            </a:extLst>
          </p:cNvPr>
          <p:cNvSpPr>
            <a:spLocks noChangeAspect="1"/>
          </p:cNvSpPr>
          <p:nvPr/>
        </p:nvSpPr>
        <p:spPr bwMode="auto">
          <a:xfrm>
            <a:off x="6952582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7754B3-6345-EF1F-11AC-256B0DB56C53}"/>
              </a:ext>
            </a:extLst>
          </p:cNvPr>
          <p:cNvCxnSpPr>
            <a:cxnSpLocks/>
            <a:stCxn id="52" idx="3"/>
            <a:endCxn id="59" idx="7"/>
          </p:cNvCxnSpPr>
          <p:nvPr/>
        </p:nvCxnSpPr>
        <p:spPr bwMode="auto">
          <a:xfrm flipH="1">
            <a:off x="7602990" y="4422648"/>
            <a:ext cx="296242" cy="5356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FDAB30-7733-8AAC-D450-464A0474A151}"/>
              </a:ext>
            </a:extLst>
          </p:cNvPr>
          <p:cNvSpPr>
            <a:spLocks noChangeAspect="1"/>
          </p:cNvSpPr>
          <p:nvPr/>
        </p:nvSpPr>
        <p:spPr bwMode="auto">
          <a:xfrm>
            <a:off x="4235456" y="5420360"/>
            <a:ext cx="762000" cy="76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48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A4B05B-891B-B5F6-9672-5041F9BEB41B}"/>
              </a:ext>
            </a:extLst>
          </p:cNvPr>
          <p:cNvCxnSpPr>
            <a:cxnSpLocks/>
            <a:stCxn id="42" idx="2"/>
            <a:endCxn id="63" idx="7"/>
          </p:cNvCxnSpPr>
          <p:nvPr/>
        </p:nvCxnSpPr>
        <p:spPr bwMode="auto">
          <a:xfrm flipH="1">
            <a:off x="4885864" y="5227660"/>
            <a:ext cx="374820" cy="3042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A65B74-E00D-FD03-14B9-DFE7E16047A6}"/>
              </a:ext>
            </a:extLst>
          </p:cNvPr>
          <p:cNvSpPr txBox="1"/>
          <p:nvPr/>
        </p:nvSpPr>
        <p:spPr>
          <a:xfrm>
            <a:off x="7714582" y="1272420"/>
            <a:ext cx="9541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48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6AA59-ADAF-8676-A015-FB039AE3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CA1-6847-D849-85B6-689DA4091FB8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3E264-51C6-14A3-0879-3C5D93CC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81364-049A-0003-256D-D3E34B46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4878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5BCB-EDF1-1560-EAD2-12F8F9EE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00AE9-A3A9-9516-7E1F-70206865E526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209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5BC8B-FC6E-B705-990E-328BED19F3CA}"/>
              </a:ext>
            </a:extLst>
          </p:cNvPr>
          <p:cNvSpPr>
            <a:spLocks noChangeAspect="1"/>
          </p:cNvSpPr>
          <p:nvPr/>
        </p:nvSpPr>
        <p:spPr bwMode="auto">
          <a:xfrm>
            <a:off x="2548972" y="297484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897D-FD0F-AF78-4048-C53E4A9D9316}"/>
              </a:ext>
            </a:extLst>
          </p:cNvPr>
          <p:cNvSpPr>
            <a:spLocks noChangeAspect="1"/>
          </p:cNvSpPr>
          <p:nvPr/>
        </p:nvSpPr>
        <p:spPr bwMode="auto">
          <a:xfrm>
            <a:off x="808737" y="3968032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40C50-5A98-0202-AB3C-BE7C769D0D70}"/>
              </a:ext>
            </a:extLst>
          </p:cNvPr>
          <p:cNvSpPr>
            <a:spLocks noChangeAspect="1"/>
          </p:cNvSpPr>
          <p:nvPr/>
        </p:nvSpPr>
        <p:spPr bwMode="auto">
          <a:xfrm>
            <a:off x="1705019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3A722-24B6-46A9-9A47-0927AF2F1A4D}"/>
              </a:ext>
            </a:extLst>
          </p:cNvPr>
          <p:cNvCxnSpPr>
            <a:stCxn id="7" idx="2"/>
            <a:endCxn id="8" idx="7"/>
          </p:cNvCxnSpPr>
          <p:nvPr/>
        </p:nvCxnSpPr>
        <p:spPr bwMode="auto">
          <a:xfrm flipH="1">
            <a:off x="3199380" y="2590800"/>
            <a:ext cx="1296420" cy="495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979E0-85BD-6C72-4D27-D53EEEFF9020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 bwMode="auto">
          <a:xfrm flipH="1">
            <a:off x="1459145" y="3355848"/>
            <a:ext cx="1089827" cy="7237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C731B-35C6-3EE6-A956-456653D5E60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 bwMode="auto">
          <a:xfrm>
            <a:off x="1459145" y="4618440"/>
            <a:ext cx="357466" cy="456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99F1B-2C5F-ECC1-C9AD-64879AE0A298}"/>
              </a:ext>
            </a:extLst>
          </p:cNvPr>
          <p:cNvSpPr>
            <a:spLocks noChangeAspect="1"/>
          </p:cNvSpPr>
          <p:nvPr/>
        </p:nvSpPr>
        <p:spPr bwMode="auto">
          <a:xfrm>
            <a:off x="4192864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8EA8F-2879-9B8A-A609-DC036F180DD8}"/>
              </a:ext>
            </a:extLst>
          </p:cNvPr>
          <p:cNvCxnSpPr>
            <a:cxnSpLocks/>
            <a:stCxn id="8" idx="6"/>
            <a:endCxn id="19" idx="1"/>
          </p:cNvCxnSpPr>
          <p:nvPr/>
        </p:nvCxnSpPr>
        <p:spPr bwMode="auto">
          <a:xfrm>
            <a:off x="3310972" y="3355848"/>
            <a:ext cx="993484" cy="5279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DE549-18B9-F855-067B-BD51E464076C}"/>
              </a:ext>
            </a:extLst>
          </p:cNvPr>
          <p:cNvSpPr>
            <a:spLocks noChangeAspect="1"/>
          </p:cNvSpPr>
          <p:nvPr/>
        </p:nvSpPr>
        <p:spPr bwMode="auto">
          <a:xfrm>
            <a:off x="3105490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100939-F2FB-D0B4-F86E-8D89BD43C8DC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 bwMode="auto">
          <a:xfrm flipH="1">
            <a:off x="3486490" y="4153240"/>
            <a:ext cx="706374" cy="810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3D34432-23E1-63C0-F4B0-C978A6F0CFD4}"/>
              </a:ext>
            </a:extLst>
          </p:cNvPr>
          <p:cNvSpPr>
            <a:spLocks noChangeAspect="1"/>
          </p:cNvSpPr>
          <p:nvPr/>
        </p:nvSpPr>
        <p:spPr bwMode="auto">
          <a:xfrm>
            <a:off x="5260684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2AD8C-464A-1B86-89EB-DEA58BD08E6D}"/>
              </a:ext>
            </a:extLst>
          </p:cNvPr>
          <p:cNvCxnSpPr>
            <a:cxnSpLocks/>
            <a:stCxn id="19" idx="6"/>
            <a:endCxn id="42" idx="0"/>
          </p:cNvCxnSpPr>
          <p:nvPr/>
        </p:nvCxnSpPr>
        <p:spPr bwMode="auto">
          <a:xfrm>
            <a:off x="4954864" y="4153240"/>
            <a:ext cx="686820" cy="6934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F10A243-9CFD-F3C5-530A-A4A16DD13707}"/>
              </a:ext>
            </a:extLst>
          </p:cNvPr>
          <p:cNvSpPr>
            <a:spLocks noChangeAspect="1"/>
          </p:cNvSpPr>
          <p:nvPr/>
        </p:nvSpPr>
        <p:spPr bwMode="auto">
          <a:xfrm>
            <a:off x="6705600" y="2971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66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FA6E73-B4CC-EB6F-A14E-2B4C31C332A6}"/>
              </a:ext>
            </a:extLst>
          </p:cNvPr>
          <p:cNvCxnSpPr>
            <a:cxnSpLocks/>
            <a:stCxn id="7" idx="6"/>
            <a:endCxn id="47" idx="0"/>
          </p:cNvCxnSpPr>
          <p:nvPr/>
        </p:nvCxnSpPr>
        <p:spPr bwMode="auto">
          <a:xfrm>
            <a:off x="5257800" y="2590800"/>
            <a:ext cx="1828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41E419D-C0C6-3051-DDC8-85E9143974D4}"/>
              </a:ext>
            </a:extLst>
          </p:cNvPr>
          <p:cNvSpPr>
            <a:spLocks noChangeAspect="1"/>
          </p:cNvSpPr>
          <p:nvPr/>
        </p:nvSpPr>
        <p:spPr bwMode="auto">
          <a:xfrm>
            <a:off x="5948348" y="3800329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4FF7DD-E3C3-09BA-8EEB-F02B1C42A53D}"/>
              </a:ext>
            </a:extLst>
          </p:cNvPr>
          <p:cNvSpPr>
            <a:spLocks noChangeAspect="1"/>
          </p:cNvSpPr>
          <p:nvPr/>
        </p:nvSpPr>
        <p:spPr bwMode="auto">
          <a:xfrm>
            <a:off x="7787640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3910B7-456F-4AB6-3F84-010759AA8F2E}"/>
              </a:ext>
            </a:extLst>
          </p:cNvPr>
          <p:cNvCxnSpPr>
            <a:cxnSpLocks/>
            <a:stCxn id="47" idx="6"/>
            <a:endCxn id="52" idx="0"/>
          </p:cNvCxnSpPr>
          <p:nvPr/>
        </p:nvCxnSpPr>
        <p:spPr bwMode="auto">
          <a:xfrm>
            <a:off x="7467600" y="3352800"/>
            <a:ext cx="701040" cy="419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121F9E-AF12-DB23-9CF3-1C78F089104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 flipH="1">
            <a:off x="6329348" y="3352800"/>
            <a:ext cx="376252" cy="44752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1C4B229-5E01-F26E-B310-E1E39B226AE0}"/>
              </a:ext>
            </a:extLst>
          </p:cNvPr>
          <p:cNvSpPr>
            <a:spLocks noChangeAspect="1"/>
          </p:cNvSpPr>
          <p:nvPr/>
        </p:nvSpPr>
        <p:spPr bwMode="auto">
          <a:xfrm>
            <a:off x="6952582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7754B3-6345-EF1F-11AC-256B0DB56C53}"/>
              </a:ext>
            </a:extLst>
          </p:cNvPr>
          <p:cNvCxnSpPr>
            <a:cxnSpLocks/>
            <a:stCxn id="52" idx="3"/>
            <a:endCxn id="59" idx="7"/>
          </p:cNvCxnSpPr>
          <p:nvPr/>
        </p:nvCxnSpPr>
        <p:spPr bwMode="auto">
          <a:xfrm flipH="1">
            <a:off x="7602990" y="4422648"/>
            <a:ext cx="296242" cy="5356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FDAB30-7733-8AAC-D450-464A0474A151}"/>
              </a:ext>
            </a:extLst>
          </p:cNvPr>
          <p:cNvSpPr>
            <a:spLocks noChangeAspect="1"/>
          </p:cNvSpPr>
          <p:nvPr/>
        </p:nvSpPr>
        <p:spPr bwMode="auto">
          <a:xfrm>
            <a:off x="4235456" y="54203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48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A4B05B-891B-B5F6-9672-5041F9BEB41B}"/>
              </a:ext>
            </a:extLst>
          </p:cNvPr>
          <p:cNvCxnSpPr>
            <a:cxnSpLocks/>
            <a:stCxn id="42" idx="2"/>
            <a:endCxn id="63" idx="7"/>
          </p:cNvCxnSpPr>
          <p:nvPr/>
        </p:nvCxnSpPr>
        <p:spPr bwMode="auto">
          <a:xfrm flipH="1">
            <a:off x="4885864" y="5227660"/>
            <a:ext cx="374820" cy="3042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053BA0D-5BAC-FA22-CC51-9182E552F84A}"/>
              </a:ext>
            </a:extLst>
          </p:cNvPr>
          <p:cNvSpPr txBox="1"/>
          <p:nvPr/>
        </p:nvSpPr>
        <p:spPr>
          <a:xfrm>
            <a:off x="46660" y="2519690"/>
            <a:ext cx="108234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Insert 45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2D8AA-3E7E-04C2-2AE2-52DEC36B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364-EB42-D14E-A229-91FAE394D6FF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1E178-96A0-F2A7-C822-AC755FA0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50A65-2E93-A7DB-C5BD-AD69C51E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9075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5BCB-EDF1-1560-EAD2-12F8F9EE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00AE9-A3A9-9516-7E1F-70206865E526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209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5BC8B-FC6E-B705-990E-328BED19F3CA}"/>
              </a:ext>
            </a:extLst>
          </p:cNvPr>
          <p:cNvSpPr>
            <a:spLocks noChangeAspect="1"/>
          </p:cNvSpPr>
          <p:nvPr/>
        </p:nvSpPr>
        <p:spPr bwMode="auto">
          <a:xfrm>
            <a:off x="2548972" y="297484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897D-FD0F-AF78-4048-C53E4A9D9316}"/>
              </a:ext>
            </a:extLst>
          </p:cNvPr>
          <p:cNvSpPr>
            <a:spLocks noChangeAspect="1"/>
          </p:cNvSpPr>
          <p:nvPr/>
        </p:nvSpPr>
        <p:spPr bwMode="auto">
          <a:xfrm>
            <a:off x="808737" y="3968032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40C50-5A98-0202-AB3C-BE7C769D0D70}"/>
              </a:ext>
            </a:extLst>
          </p:cNvPr>
          <p:cNvSpPr>
            <a:spLocks noChangeAspect="1"/>
          </p:cNvSpPr>
          <p:nvPr/>
        </p:nvSpPr>
        <p:spPr bwMode="auto">
          <a:xfrm>
            <a:off x="1705019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3A722-24B6-46A9-9A47-0927AF2F1A4D}"/>
              </a:ext>
            </a:extLst>
          </p:cNvPr>
          <p:cNvCxnSpPr>
            <a:stCxn id="7" idx="2"/>
            <a:endCxn id="8" idx="7"/>
          </p:cNvCxnSpPr>
          <p:nvPr/>
        </p:nvCxnSpPr>
        <p:spPr bwMode="auto">
          <a:xfrm flipH="1">
            <a:off x="3199380" y="2590800"/>
            <a:ext cx="1296420" cy="495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979E0-85BD-6C72-4D27-D53EEEFF9020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 bwMode="auto">
          <a:xfrm flipH="1">
            <a:off x="1459145" y="3355848"/>
            <a:ext cx="1089827" cy="7237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C731B-35C6-3EE6-A956-456653D5E60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 bwMode="auto">
          <a:xfrm>
            <a:off x="1459145" y="4618440"/>
            <a:ext cx="357466" cy="456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99F1B-2C5F-ECC1-C9AD-64879AE0A298}"/>
              </a:ext>
            </a:extLst>
          </p:cNvPr>
          <p:cNvSpPr>
            <a:spLocks noChangeAspect="1"/>
          </p:cNvSpPr>
          <p:nvPr/>
        </p:nvSpPr>
        <p:spPr bwMode="auto">
          <a:xfrm>
            <a:off x="4192864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8EA8F-2879-9B8A-A609-DC036F180DD8}"/>
              </a:ext>
            </a:extLst>
          </p:cNvPr>
          <p:cNvCxnSpPr>
            <a:cxnSpLocks/>
            <a:stCxn id="8" idx="6"/>
            <a:endCxn id="19" idx="1"/>
          </p:cNvCxnSpPr>
          <p:nvPr/>
        </p:nvCxnSpPr>
        <p:spPr bwMode="auto">
          <a:xfrm>
            <a:off x="3310972" y="3355848"/>
            <a:ext cx="993484" cy="5279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DE549-18B9-F855-067B-BD51E464076C}"/>
              </a:ext>
            </a:extLst>
          </p:cNvPr>
          <p:cNvSpPr>
            <a:spLocks noChangeAspect="1"/>
          </p:cNvSpPr>
          <p:nvPr/>
        </p:nvSpPr>
        <p:spPr bwMode="auto">
          <a:xfrm>
            <a:off x="3105490" y="4963288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100939-F2FB-D0B4-F86E-8D89BD43C8DC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 bwMode="auto">
          <a:xfrm flipH="1">
            <a:off x="3486490" y="4153240"/>
            <a:ext cx="706374" cy="810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3D34432-23E1-63C0-F4B0-C978A6F0CFD4}"/>
              </a:ext>
            </a:extLst>
          </p:cNvPr>
          <p:cNvSpPr>
            <a:spLocks noChangeAspect="1"/>
          </p:cNvSpPr>
          <p:nvPr/>
        </p:nvSpPr>
        <p:spPr bwMode="auto">
          <a:xfrm>
            <a:off x="5260684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2AD8C-464A-1B86-89EB-DEA58BD08E6D}"/>
              </a:ext>
            </a:extLst>
          </p:cNvPr>
          <p:cNvCxnSpPr>
            <a:cxnSpLocks/>
            <a:stCxn id="19" idx="6"/>
            <a:endCxn id="42" idx="0"/>
          </p:cNvCxnSpPr>
          <p:nvPr/>
        </p:nvCxnSpPr>
        <p:spPr bwMode="auto">
          <a:xfrm>
            <a:off x="4954864" y="4153240"/>
            <a:ext cx="686820" cy="6934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F10A243-9CFD-F3C5-530A-A4A16DD13707}"/>
              </a:ext>
            </a:extLst>
          </p:cNvPr>
          <p:cNvSpPr>
            <a:spLocks noChangeAspect="1"/>
          </p:cNvSpPr>
          <p:nvPr/>
        </p:nvSpPr>
        <p:spPr bwMode="auto">
          <a:xfrm>
            <a:off x="6705600" y="29718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66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FA6E73-B4CC-EB6F-A14E-2B4C31C332A6}"/>
              </a:ext>
            </a:extLst>
          </p:cNvPr>
          <p:cNvCxnSpPr>
            <a:cxnSpLocks/>
            <a:stCxn id="7" idx="6"/>
            <a:endCxn id="47" idx="0"/>
          </p:cNvCxnSpPr>
          <p:nvPr/>
        </p:nvCxnSpPr>
        <p:spPr bwMode="auto">
          <a:xfrm>
            <a:off x="5257800" y="2590800"/>
            <a:ext cx="1828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41E419D-C0C6-3051-DDC8-85E9143974D4}"/>
              </a:ext>
            </a:extLst>
          </p:cNvPr>
          <p:cNvSpPr>
            <a:spLocks noChangeAspect="1"/>
          </p:cNvSpPr>
          <p:nvPr/>
        </p:nvSpPr>
        <p:spPr bwMode="auto">
          <a:xfrm>
            <a:off x="5948348" y="3800329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4FF7DD-E3C3-09BA-8EEB-F02B1C42A53D}"/>
              </a:ext>
            </a:extLst>
          </p:cNvPr>
          <p:cNvSpPr>
            <a:spLocks noChangeAspect="1"/>
          </p:cNvSpPr>
          <p:nvPr/>
        </p:nvSpPr>
        <p:spPr bwMode="auto">
          <a:xfrm>
            <a:off x="7787640" y="377224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3910B7-456F-4AB6-3F84-010759AA8F2E}"/>
              </a:ext>
            </a:extLst>
          </p:cNvPr>
          <p:cNvCxnSpPr>
            <a:cxnSpLocks/>
            <a:stCxn id="47" idx="6"/>
            <a:endCxn id="52" idx="0"/>
          </p:cNvCxnSpPr>
          <p:nvPr/>
        </p:nvCxnSpPr>
        <p:spPr bwMode="auto">
          <a:xfrm>
            <a:off x="7467600" y="3352800"/>
            <a:ext cx="701040" cy="419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121F9E-AF12-DB23-9CF3-1C78F089104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 flipH="1">
            <a:off x="6329348" y="3352800"/>
            <a:ext cx="376252" cy="44752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1C4B229-5E01-F26E-B310-E1E39B226AE0}"/>
              </a:ext>
            </a:extLst>
          </p:cNvPr>
          <p:cNvSpPr>
            <a:spLocks noChangeAspect="1"/>
          </p:cNvSpPr>
          <p:nvPr/>
        </p:nvSpPr>
        <p:spPr bwMode="auto">
          <a:xfrm>
            <a:off x="6952582" y="48466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7754B3-6345-EF1F-11AC-256B0DB56C53}"/>
              </a:ext>
            </a:extLst>
          </p:cNvPr>
          <p:cNvCxnSpPr>
            <a:cxnSpLocks/>
            <a:stCxn id="52" idx="3"/>
            <a:endCxn id="59" idx="7"/>
          </p:cNvCxnSpPr>
          <p:nvPr/>
        </p:nvCxnSpPr>
        <p:spPr bwMode="auto">
          <a:xfrm flipH="1">
            <a:off x="7602990" y="4422648"/>
            <a:ext cx="296242" cy="5356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FDAB30-7733-8AAC-D450-464A0474A151}"/>
              </a:ext>
            </a:extLst>
          </p:cNvPr>
          <p:cNvSpPr>
            <a:spLocks noChangeAspect="1"/>
          </p:cNvSpPr>
          <p:nvPr/>
        </p:nvSpPr>
        <p:spPr bwMode="auto">
          <a:xfrm>
            <a:off x="4235456" y="542036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48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A4B05B-891B-B5F6-9672-5041F9BEB41B}"/>
              </a:ext>
            </a:extLst>
          </p:cNvPr>
          <p:cNvCxnSpPr>
            <a:cxnSpLocks/>
            <a:stCxn id="42" idx="2"/>
            <a:endCxn id="63" idx="7"/>
          </p:cNvCxnSpPr>
          <p:nvPr/>
        </p:nvCxnSpPr>
        <p:spPr bwMode="auto">
          <a:xfrm flipH="1">
            <a:off x="4885864" y="5227660"/>
            <a:ext cx="374820" cy="3042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053BA0D-5BAC-FA22-CC51-9182E552F84A}"/>
              </a:ext>
            </a:extLst>
          </p:cNvPr>
          <p:cNvSpPr txBox="1"/>
          <p:nvPr/>
        </p:nvSpPr>
        <p:spPr>
          <a:xfrm>
            <a:off x="46660" y="2519690"/>
            <a:ext cx="108234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Insert 45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0BB46EA-A027-D719-6BD4-5731684C63D3}"/>
              </a:ext>
            </a:extLst>
          </p:cNvPr>
          <p:cNvSpPr>
            <a:spLocks noChangeAspect="1"/>
          </p:cNvSpPr>
          <p:nvPr/>
        </p:nvSpPr>
        <p:spPr bwMode="auto">
          <a:xfrm>
            <a:off x="3430864" y="6065772"/>
            <a:ext cx="762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D1FDFD5-D12A-477E-2D0F-B95F9BE02120}"/>
              </a:ext>
            </a:extLst>
          </p:cNvPr>
          <p:cNvCxnSpPr>
            <a:cxnSpLocks/>
            <a:stCxn id="63" idx="3"/>
            <a:endCxn id="68" idx="7"/>
          </p:cNvCxnSpPr>
          <p:nvPr/>
        </p:nvCxnSpPr>
        <p:spPr bwMode="auto">
          <a:xfrm flipH="1">
            <a:off x="4081272" y="6070768"/>
            <a:ext cx="265776" cy="1065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1D246-84D8-097B-A405-A97A2AD4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04D-F1A5-9847-A492-A11ECB2A7ED7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AE7F0-4A8A-F7A4-26A9-DFB69B75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8DE12-3B7B-D0A5-EF33-D5CDF40B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23A-6BA4-46B8-9697-026EDE2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Enumeration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E3EBC-81CD-40C8-9D9D-3E4D1732C473}"/>
              </a:ext>
            </a:extLst>
          </p:cNvPr>
          <p:cNvSpPr/>
          <p:nvPr/>
        </p:nvSpPr>
        <p:spPr>
          <a:xfrm>
            <a:off x="428624" y="1002861"/>
            <a:ext cx="8189844" cy="5281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RDBMS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916BA-6772-45DB-8368-952B5E95D963}"/>
              </a:ext>
            </a:extLst>
          </p:cNvPr>
          <p:cNvSpPr/>
          <p:nvPr/>
        </p:nvSpPr>
        <p:spPr>
          <a:xfrm>
            <a:off x="3486542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/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blipFill>
                <a:blip r:embed="rId2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/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blipFill>
                <a:blip r:embed="rId3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372E6A-7104-49D6-A72F-67191ED014E9}"/>
              </a:ext>
            </a:extLst>
          </p:cNvPr>
          <p:cNvCxnSpPr>
            <a:cxnSpLocks/>
          </p:cNvCxnSpPr>
          <p:nvPr/>
        </p:nvCxnSpPr>
        <p:spPr>
          <a:xfrm>
            <a:off x="4002453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68AFC5-967E-406F-98CB-DA08C4E5253A}"/>
              </a:ext>
            </a:extLst>
          </p:cNvPr>
          <p:cNvCxnSpPr>
            <a:cxnSpLocks/>
          </p:cNvCxnSpPr>
          <p:nvPr/>
        </p:nvCxnSpPr>
        <p:spPr>
          <a:xfrm flipH="1">
            <a:off x="3801992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9ED721-0975-44C5-BA43-9490482F8E98}"/>
              </a:ext>
            </a:extLst>
          </p:cNvPr>
          <p:cNvCxnSpPr>
            <a:cxnSpLocks/>
          </p:cNvCxnSpPr>
          <p:nvPr/>
        </p:nvCxnSpPr>
        <p:spPr>
          <a:xfrm flipH="1">
            <a:off x="3616823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1AF332-D4FE-4918-A7F4-8F7395643E97}"/>
              </a:ext>
            </a:extLst>
          </p:cNvPr>
          <p:cNvCxnSpPr>
            <a:cxnSpLocks/>
          </p:cNvCxnSpPr>
          <p:nvPr/>
        </p:nvCxnSpPr>
        <p:spPr>
          <a:xfrm>
            <a:off x="3811518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280E14-6EB3-4E58-BFC4-A9723E85C1B3}"/>
              </a:ext>
            </a:extLst>
          </p:cNvPr>
          <p:cNvSpPr txBox="1"/>
          <p:nvPr/>
        </p:nvSpPr>
        <p:spPr>
          <a:xfrm>
            <a:off x="3486543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6EA8E-FD73-4F88-8E1C-8C92684A1A19}"/>
              </a:ext>
            </a:extLst>
          </p:cNvPr>
          <p:cNvSpPr txBox="1"/>
          <p:nvPr/>
        </p:nvSpPr>
        <p:spPr>
          <a:xfrm>
            <a:off x="3882023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6E6026-7463-4AE8-A0AD-1537A07388AE}"/>
              </a:ext>
            </a:extLst>
          </p:cNvPr>
          <p:cNvSpPr txBox="1"/>
          <p:nvPr/>
        </p:nvSpPr>
        <p:spPr>
          <a:xfrm>
            <a:off x="4141139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7FDB9-3FA8-4DA0-9AD2-51DCD9436CCE}"/>
              </a:ext>
            </a:extLst>
          </p:cNvPr>
          <p:cNvSpPr txBox="1"/>
          <p:nvPr/>
        </p:nvSpPr>
        <p:spPr>
          <a:xfrm>
            <a:off x="669867" y="1784252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T, R, 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2C9646-3873-4B77-9B13-79159D1BD6A1}"/>
              </a:ext>
            </a:extLst>
          </p:cNvPr>
          <p:cNvSpPr/>
          <p:nvPr/>
        </p:nvSpPr>
        <p:spPr>
          <a:xfrm>
            <a:off x="5297267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F20B58-354E-432E-89D4-B4176138AE67}"/>
                  </a:ext>
                </a:extLst>
              </p:cNvPr>
              <p:cNvSpPr txBox="1"/>
              <p:nvPr/>
            </p:nvSpPr>
            <p:spPr>
              <a:xfrm>
                <a:off x="5688982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F20B58-354E-432E-89D4-B4176138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982" y="1833253"/>
                <a:ext cx="259686" cy="276999"/>
              </a:xfrm>
              <a:prstGeom prst="rect">
                <a:avLst/>
              </a:prstGeom>
              <a:blipFill>
                <a:blip r:embed="rId4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AD1C0B-B037-4FEF-BAE9-B74F645F6FE1}"/>
                  </a:ext>
                </a:extLst>
              </p:cNvPr>
              <p:cNvSpPr txBox="1"/>
              <p:nvPr/>
            </p:nvSpPr>
            <p:spPr>
              <a:xfrm>
                <a:off x="5498167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AD1C0B-B037-4FEF-BAE9-B74F645F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67" y="2098168"/>
                <a:ext cx="259686" cy="276999"/>
              </a:xfrm>
              <a:prstGeom prst="rect">
                <a:avLst/>
              </a:prstGeom>
              <a:blipFill>
                <a:blip r:embed="rId5"/>
                <a:stretch>
                  <a:fillRect l="-11628" r="-1395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532808B-8A1B-461C-9245-34BE776B2077}"/>
              </a:ext>
            </a:extLst>
          </p:cNvPr>
          <p:cNvCxnSpPr>
            <a:cxnSpLocks/>
          </p:cNvCxnSpPr>
          <p:nvPr/>
        </p:nvCxnSpPr>
        <p:spPr>
          <a:xfrm>
            <a:off x="5813178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59C254C-CE1F-4D3A-8CFA-1A5965710125}"/>
              </a:ext>
            </a:extLst>
          </p:cNvPr>
          <p:cNvCxnSpPr>
            <a:cxnSpLocks/>
          </p:cNvCxnSpPr>
          <p:nvPr/>
        </p:nvCxnSpPr>
        <p:spPr>
          <a:xfrm flipH="1">
            <a:off x="5612717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C41517-7F82-469A-85FD-46AB6DDA8A33}"/>
              </a:ext>
            </a:extLst>
          </p:cNvPr>
          <p:cNvCxnSpPr>
            <a:cxnSpLocks/>
          </p:cNvCxnSpPr>
          <p:nvPr/>
        </p:nvCxnSpPr>
        <p:spPr>
          <a:xfrm flipH="1">
            <a:off x="5427548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BB1E53-D328-4AEE-BD68-B467928B0F41}"/>
              </a:ext>
            </a:extLst>
          </p:cNvPr>
          <p:cNvCxnSpPr>
            <a:cxnSpLocks/>
          </p:cNvCxnSpPr>
          <p:nvPr/>
        </p:nvCxnSpPr>
        <p:spPr>
          <a:xfrm>
            <a:off x="5622243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C74634D-B6BB-4CE2-BDC2-365FAF8CC6FA}"/>
              </a:ext>
            </a:extLst>
          </p:cNvPr>
          <p:cNvSpPr txBox="1"/>
          <p:nvPr/>
        </p:nvSpPr>
        <p:spPr>
          <a:xfrm>
            <a:off x="5297268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606228-7C7B-4902-9DCB-49CC20D2E9E2}"/>
              </a:ext>
            </a:extLst>
          </p:cNvPr>
          <p:cNvSpPr txBox="1"/>
          <p:nvPr/>
        </p:nvSpPr>
        <p:spPr>
          <a:xfrm>
            <a:off x="5692748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BC27FAC-F14E-4027-B617-0C78F2554696}"/>
              </a:ext>
            </a:extLst>
          </p:cNvPr>
          <p:cNvSpPr txBox="1"/>
          <p:nvPr/>
        </p:nvSpPr>
        <p:spPr>
          <a:xfrm>
            <a:off x="5951864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857515-42BF-4F6A-A6FE-A1DA51D45824}"/>
              </a:ext>
            </a:extLst>
          </p:cNvPr>
          <p:cNvSpPr/>
          <p:nvPr/>
        </p:nvSpPr>
        <p:spPr>
          <a:xfrm>
            <a:off x="6218730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07E20D-DB76-4F3D-913C-DB47B261AFED}"/>
                  </a:ext>
                </a:extLst>
              </p:cNvPr>
              <p:cNvSpPr txBox="1"/>
              <p:nvPr/>
            </p:nvSpPr>
            <p:spPr>
              <a:xfrm>
                <a:off x="6610445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07E20D-DB76-4F3D-913C-DB47B261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445" y="1833253"/>
                <a:ext cx="259686" cy="276999"/>
              </a:xfrm>
              <a:prstGeom prst="rect">
                <a:avLst/>
              </a:prstGeom>
              <a:blipFill>
                <a:blip r:embed="rId6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562C66-D8B2-429C-A6CE-47C6DA9ED95E}"/>
                  </a:ext>
                </a:extLst>
              </p:cNvPr>
              <p:cNvSpPr txBox="1"/>
              <p:nvPr/>
            </p:nvSpPr>
            <p:spPr>
              <a:xfrm>
                <a:off x="6419630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562C66-D8B2-429C-A6CE-47C6DA9ED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30" y="2098168"/>
                <a:ext cx="259686" cy="276999"/>
              </a:xfrm>
              <a:prstGeom prst="rect">
                <a:avLst/>
              </a:prstGeom>
              <a:blipFill>
                <a:blip r:embed="rId7"/>
                <a:stretch>
                  <a:fillRect l="-11628" r="-1395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90B9877-A42F-4047-AE31-AB9AB9C9AAF8}"/>
              </a:ext>
            </a:extLst>
          </p:cNvPr>
          <p:cNvCxnSpPr>
            <a:cxnSpLocks/>
          </p:cNvCxnSpPr>
          <p:nvPr/>
        </p:nvCxnSpPr>
        <p:spPr>
          <a:xfrm>
            <a:off x="6734641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CBEABE-49D8-492D-9DA5-B822909A1265}"/>
              </a:ext>
            </a:extLst>
          </p:cNvPr>
          <p:cNvCxnSpPr>
            <a:cxnSpLocks/>
          </p:cNvCxnSpPr>
          <p:nvPr/>
        </p:nvCxnSpPr>
        <p:spPr>
          <a:xfrm flipH="1">
            <a:off x="6534180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BDEEF35-0546-4323-A6B4-927BC93D5F6F}"/>
              </a:ext>
            </a:extLst>
          </p:cNvPr>
          <p:cNvCxnSpPr>
            <a:cxnSpLocks/>
          </p:cNvCxnSpPr>
          <p:nvPr/>
        </p:nvCxnSpPr>
        <p:spPr>
          <a:xfrm flipH="1">
            <a:off x="6349011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AB3B550-A3F1-4A39-8E53-412C403F7F06}"/>
              </a:ext>
            </a:extLst>
          </p:cNvPr>
          <p:cNvCxnSpPr>
            <a:cxnSpLocks/>
          </p:cNvCxnSpPr>
          <p:nvPr/>
        </p:nvCxnSpPr>
        <p:spPr>
          <a:xfrm>
            <a:off x="6543706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0A6A759-0E30-4F0A-94A8-61C136C4415A}"/>
              </a:ext>
            </a:extLst>
          </p:cNvPr>
          <p:cNvSpPr txBox="1"/>
          <p:nvPr/>
        </p:nvSpPr>
        <p:spPr>
          <a:xfrm>
            <a:off x="6218731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3FD19A-E752-4B5C-839F-1AA594D099D2}"/>
              </a:ext>
            </a:extLst>
          </p:cNvPr>
          <p:cNvSpPr txBox="1"/>
          <p:nvPr/>
        </p:nvSpPr>
        <p:spPr>
          <a:xfrm>
            <a:off x="6614211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408609-C7D2-41EC-83BA-17EE061D1E99}"/>
              </a:ext>
            </a:extLst>
          </p:cNvPr>
          <p:cNvSpPr txBox="1"/>
          <p:nvPr/>
        </p:nvSpPr>
        <p:spPr>
          <a:xfrm>
            <a:off x="6873327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3CBB34C-4E26-4AB8-9FB4-64C421BB4B90}"/>
              </a:ext>
            </a:extLst>
          </p:cNvPr>
          <p:cNvSpPr/>
          <p:nvPr/>
        </p:nvSpPr>
        <p:spPr>
          <a:xfrm>
            <a:off x="7135883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0680DE-23D1-4A53-91CA-C07477E17D99}"/>
                  </a:ext>
                </a:extLst>
              </p:cNvPr>
              <p:cNvSpPr txBox="1"/>
              <p:nvPr/>
            </p:nvSpPr>
            <p:spPr>
              <a:xfrm>
                <a:off x="7527598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0680DE-23D1-4A53-91CA-C07477E17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598" y="1833253"/>
                <a:ext cx="259686" cy="276999"/>
              </a:xfrm>
              <a:prstGeom prst="rect">
                <a:avLst/>
              </a:prstGeom>
              <a:blipFill>
                <a:blip r:embed="rId8"/>
                <a:stretch>
                  <a:fillRect l="-11905" r="-16667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A853A-F856-4058-A5FE-B231B8F026AD}"/>
                  </a:ext>
                </a:extLst>
              </p:cNvPr>
              <p:cNvSpPr txBox="1"/>
              <p:nvPr/>
            </p:nvSpPr>
            <p:spPr>
              <a:xfrm>
                <a:off x="7336783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A853A-F856-4058-A5FE-B231B8F02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783" y="2098168"/>
                <a:ext cx="259686" cy="276999"/>
              </a:xfrm>
              <a:prstGeom prst="rect">
                <a:avLst/>
              </a:prstGeom>
              <a:blipFill>
                <a:blip r:embed="rId9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1FD6D6-D3BD-41CC-8B04-7EEFD369D988}"/>
              </a:ext>
            </a:extLst>
          </p:cNvPr>
          <p:cNvCxnSpPr>
            <a:cxnSpLocks/>
          </p:cNvCxnSpPr>
          <p:nvPr/>
        </p:nvCxnSpPr>
        <p:spPr>
          <a:xfrm>
            <a:off x="7651794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6998188-46B6-474B-BCD0-A716E56053EA}"/>
              </a:ext>
            </a:extLst>
          </p:cNvPr>
          <p:cNvCxnSpPr>
            <a:cxnSpLocks/>
          </p:cNvCxnSpPr>
          <p:nvPr/>
        </p:nvCxnSpPr>
        <p:spPr>
          <a:xfrm flipH="1">
            <a:off x="7451333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03D03D4-CF52-4BC5-97DC-210FCA1D7276}"/>
              </a:ext>
            </a:extLst>
          </p:cNvPr>
          <p:cNvCxnSpPr>
            <a:cxnSpLocks/>
          </p:cNvCxnSpPr>
          <p:nvPr/>
        </p:nvCxnSpPr>
        <p:spPr>
          <a:xfrm flipH="1">
            <a:off x="7266164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66E6A44-1019-4254-B3DA-67F8588D4AA0}"/>
              </a:ext>
            </a:extLst>
          </p:cNvPr>
          <p:cNvCxnSpPr>
            <a:cxnSpLocks/>
          </p:cNvCxnSpPr>
          <p:nvPr/>
        </p:nvCxnSpPr>
        <p:spPr>
          <a:xfrm>
            <a:off x="7460859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FC5E3A8-8072-4626-8910-8CBD1C32EFC9}"/>
              </a:ext>
            </a:extLst>
          </p:cNvPr>
          <p:cNvSpPr txBox="1"/>
          <p:nvPr/>
        </p:nvSpPr>
        <p:spPr>
          <a:xfrm>
            <a:off x="7135884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942A72-D2DD-4D40-84D4-90F1B98B0066}"/>
              </a:ext>
            </a:extLst>
          </p:cNvPr>
          <p:cNvSpPr txBox="1"/>
          <p:nvPr/>
        </p:nvSpPr>
        <p:spPr>
          <a:xfrm>
            <a:off x="7531364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D81B4E-4EBF-4821-933C-86903A20A5F3}"/>
              </a:ext>
            </a:extLst>
          </p:cNvPr>
          <p:cNvSpPr txBox="1"/>
          <p:nvPr/>
        </p:nvSpPr>
        <p:spPr>
          <a:xfrm>
            <a:off x="7790480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8054AE-790B-486B-9FE4-4155A72C5505}"/>
              </a:ext>
            </a:extLst>
          </p:cNvPr>
          <p:cNvSpPr txBox="1"/>
          <p:nvPr/>
        </p:nvSpPr>
        <p:spPr>
          <a:xfrm>
            <a:off x="8059976" y="210693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AD14E877-9E92-4EFE-9FC0-E5E9D0305ED4}"/>
              </a:ext>
            </a:extLst>
          </p:cNvPr>
          <p:cNvSpPr/>
          <p:nvPr/>
        </p:nvSpPr>
        <p:spPr>
          <a:xfrm>
            <a:off x="2858658" y="2106935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080E11F6-7455-4139-8AB9-A7E1374D4947}"/>
              </a:ext>
            </a:extLst>
          </p:cNvPr>
          <p:cNvSpPr/>
          <p:nvPr/>
        </p:nvSpPr>
        <p:spPr>
          <a:xfrm>
            <a:off x="4649577" y="2107392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1492B80-08E4-46A4-AE02-DDA7BC585548}"/>
              </a:ext>
            </a:extLst>
          </p:cNvPr>
          <p:cNvSpPr/>
          <p:nvPr/>
        </p:nvSpPr>
        <p:spPr>
          <a:xfrm>
            <a:off x="5310259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D33CA01-DC9E-43B1-8C4C-34655627A62B}"/>
                  </a:ext>
                </a:extLst>
              </p:cNvPr>
              <p:cNvSpPr txBox="1"/>
              <p:nvPr/>
            </p:nvSpPr>
            <p:spPr>
              <a:xfrm>
                <a:off x="5701974" y="3721639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D33CA01-DC9E-43B1-8C4C-34655627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74" y="3721639"/>
                <a:ext cx="457754" cy="299313"/>
              </a:xfrm>
              <a:prstGeom prst="rect">
                <a:avLst/>
              </a:prstGeom>
              <a:blipFill>
                <a:blip r:embed="rId10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278D11-1341-46EF-BE67-EDC22387B378}"/>
                  </a:ext>
                </a:extLst>
              </p:cNvPr>
              <p:cNvSpPr txBox="1"/>
              <p:nvPr/>
            </p:nvSpPr>
            <p:spPr>
              <a:xfrm>
                <a:off x="5511159" y="3986554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278D11-1341-46EF-BE67-EDC22387B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59" y="3986554"/>
                <a:ext cx="521874" cy="299313"/>
              </a:xfrm>
              <a:prstGeom prst="rect">
                <a:avLst/>
              </a:prstGeom>
              <a:blipFill>
                <a:blip r:embed="rId11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907E74-171A-4602-9577-F144B29BBCD1}"/>
              </a:ext>
            </a:extLst>
          </p:cNvPr>
          <p:cNvCxnSpPr>
            <a:cxnSpLocks/>
          </p:cNvCxnSpPr>
          <p:nvPr/>
        </p:nvCxnSpPr>
        <p:spPr>
          <a:xfrm>
            <a:off x="5826170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68D1C2-82A0-4F06-95BB-586A328E542D}"/>
              </a:ext>
            </a:extLst>
          </p:cNvPr>
          <p:cNvCxnSpPr>
            <a:cxnSpLocks/>
          </p:cNvCxnSpPr>
          <p:nvPr/>
        </p:nvCxnSpPr>
        <p:spPr>
          <a:xfrm flipH="1">
            <a:off x="5625709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7E12B94-6C4E-49AA-BF39-2DC60C9DE802}"/>
              </a:ext>
            </a:extLst>
          </p:cNvPr>
          <p:cNvCxnSpPr>
            <a:cxnSpLocks/>
          </p:cNvCxnSpPr>
          <p:nvPr/>
        </p:nvCxnSpPr>
        <p:spPr>
          <a:xfrm flipH="1">
            <a:off x="5440540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86AF2B1-0D1A-464B-AB63-BB5018E42E52}"/>
              </a:ext>
            </a:extLst>
          </p:cNvPr>
          <p:cNvCxnSpPr>
            <a:cxnSpLocks/>
          </p:cNvCxnSpPr>
          <p:nvPr/>
        </p:nvCxnSpPr>
        <p:spPr>
          <a:xfrm>
            <a:off x="5635235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224C093-6975-4D10-8C96-0D01E7C96620}"/>
              </a:ext>
            </a:extLst>
          </p:cNvPr>
          <p:cNvSpPr txBox="1"/>
          <p:nvPr/>
        </p:nvSpPr>
        <p:spPr>
          <a:xfrm>
            <a:off x="5310260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D31C15E-DBD4-4433-824D-2C18BC8A114B}"/>
              </a:ext>
            </a:extLst>
          </p:cNvPr>
          <p:cNvSpPr txBox="1"/>
          <p:nvPr/>
        </p:nvSpPr>
        <p:spPr>
          <a:xfrm>
            <a:off x="5705740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AFF0B50-8302-45C4-93E5-107BF7CD1E11}"/>
              </a:ext>
            </a:extLst>
          </p:cNvPr>
          <p:cNvSpPr txBox="1"/>
          <p:nvPr/>
        </p:nvSpPr>
        <p:spPr>
          <a:xfrm>
            <a:off x="5964856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76F372B-2A9F-4CE6-9B95-42187EDB6123}"/>
              </a:ext>
            </a:extLst>
          </p:cNvPr>
          <p:cNvSpPr/>
          <p:nvPr/>
        </p:nvSpPr>
        <p:spPr>
          <a:xfrm>
            <a:off x="6221212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6F4B87A-4719-4FE0-A802-BE8F394E10E6}"/>
                  </a:ext>
                </a:extLst>
              </p:cNvPr>
              <p:cNvSpPr txBox="1"/>
              <p:nvPr/>
            </p:nvSpPr>
            <p:spPr>
              <a:xfrm>
                <a:off x="6612927" y="3721639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6F4B87A-4719-4FE0-A802-BE8F394E1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27" y="3721639"/>
                <a:ext cx="457754" cy="299313"/>
              </a:xfrm>
              <a:prstGeom prst="rect">
                <a:avLst/>
              </a:prstGeom>
              <a:blipFill>
                <a:blip r:embed="rId12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59CC9D-3793-40CC-8208-57B70E67D017}"/>
                  </a:ext>
                </a:extLst>
              </p:cNvPr>
              <p:cNvSpPr txBox="1"/>
              <p:nvPr/>
            </p:nvSpPr>
            <p:spPr>
              <a:xfrm>
                <a:off x="6422112" y="3986554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59CC9D-3793-40CC-8208-57B70E67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12" y="3986554"/>
                <a:ext cx="457754" cy="299313"/>
              </a:xfrm>
              <a:prstGeom prst="rect">
                <a:avLst/>
              </a:prstGeom>
              <a:blipFill>
                <a:blip r:embed="rId13"/>
                <a:stretch>
                  <a:fillRect l="-6579" r="-657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A01DBDE-6B39-469E-B698-D27F50156CD2}"/>
              </a:ext>
            </a:extLst>
          </p:cNvPr>
          <p:cNvCxnSpPr>
            <a:cxnSpLocks/>
          </p:cNvCxnSpPr>
          <p:nvPr/>
        </p:nvCxnSpPr>
        <p:spPr>
          <a:xfrm>
            <a:off x="6737123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DA1F898-04C1-4CD4-80DB-731A4E9EA637}"/>
              </a:ext>
            </a:extLst>
          </p:cNvPr>
          <p:cNvCxnSpPr>
            <a:cxnSpLocks/>
          </p:cNvCxnSpPr>
          <p:nvPr/>
        </p:nvCxnSpPr>
        <p:spPr>
          <a:xfrm flipH="1">
            <a:off x="6536662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E519BBD-6B10-4C8B-A2D3-57882D312635}"/>
              </a:ext>
            </a:extLst>
          </p:cNvPr>
          <p:cNvCxnSpPr>
            <a:cxnSpLocks/>
          </p:cNvCxnSpPr>
          <p:nvPr/>
        </p:nvCxnSpPr>
        <p:spPr>
          <a:xfrm flipH="1">
            <a:off x="6351493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E8320A7-67EA-43F7-8CA6-ACBC4F78C6EB}"/>
              </a:ext>
            </a:extLst>
          </p:cNvPr>
          <p:cNvCxnSpPr>
            <a:cxnSpLocks/>
          </p:cNvCxnSpPr>
          <p:nvPr/>
        </p:nvCxnSpPr>
        <p:spPr>
          <a:xfrm>
            <a:off x="6546188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5EA688B-8865-483B-9DB7-30FA2F4DA073}"/>
              </a:ext>
            </a:extLst>
          </p:cNvPr>
          <p:cNvSpPr txBox="1"/>
          <p:nvPr/>
        </p:nvSpPr>
        <p:spPr>
          <a:xfrm>
            <a:off x="6221213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936BDE7-A360-4CAA-9622-87117ABD50A9}"/>
              </a:ext>
            </a:extLst>
          </p:cNvPr>
          <p:cNvSpPr txBox="1"/>
          <p:nvPr/>
        </p:nvSpPr>
        <p:spPr>
          <a:xfrm>
            <a:off x="6616693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DF3C93E-1622-4EE6-9225-5CA5BADC8CCB}"/>
              </a:ext>
            </a:extLst>
          </p:cNvPr>
          <p:cNvSpPr txBox="1"/>
          <p:nvPr/>
        </p:nvSpPr>
        <p:spPr>
          <a:xfrm>
            <a:off x="6875809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F579A3-0977-4B84-B819-E653DC398468}"/>
              </a:ext>
            </a:extLst>
          </p:cNvPr>
          <p:cNvSpPr/>
          <p:nvPr/>
        </p:nvSpPr>
        <p:spPr>
          <a:xfrm>
            <a:off x="7138365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AFC219B-DBB4-423C-AFF1-767C72C2C9B9}"/>
                  </a:ext>
                </a:extLst>
              </p:cNvPr>
              <p:cNvSpPr txBox="1"/>
              <p:nvPr/>
            </p:nvSpPr>
            <p:spPr>
              <a:xfrm>
                <a:off x="7530080" y="3721639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AFC219B-DBB4-423C-AFF1-767C72C2C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080" y="3721639"/>
                <a:ext cx="521874" cy="299313"/>
              </a:xfrm>
              <a:prstGeom prst="rect">
                <a:avLst/>
              </a:prstGeom>
              <a:blipFill>
                <a:blip r:embed="rId14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8E47FD-260A-4A5A-A90D-BFB16ED6B17E}"/>
                  </a:ext>
                </a:extLst>
              </p:cNvPr>
              <p:cNvSpPr txBox="1"/>
              <p:nvPr/>
            </p:nvSpPr>
            <p:spPr>
              <a:xfrm>
                <a:off x="7339265" y="3986554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8E47FD-260A-4A5A-A90D-BFB16ED6B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65" y="3986554"/>
                <a:ext cx="592406" cy="299313"/>
              </a:xfrm>
              <a:prstGeom prst="rect">
                <a:avLst/>
              </a:prstGeom>
              <a:blipFill>
                <a:blip r:embed="rId15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E7B8048-E675-4221-8B75-F89D29BA9A90}"/>
              </a:ext>
            </a:extLst>
          </p:cNvPr>
          <p:cNvCxnSpPr>
            <a:cxnSpLocks/>
          </p:cNvCxnSpPr>
          <p:nvPr/>
        </p:nvCxnSpPr>
        <p:spPr>
          <a:xfrm>
            <a:off x="7654276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50C39EF-82D3-4170-9A85-D9681309B3D5}"/>
              </a:ext>
            </a:extLst>
          </p:cNvPr>
          <p:cNvCxnSpPr>
            <a:cxnSpLocks/>
          </p:cNvCxnSpPr>
          <p:nvPr/>
        </p:nvCxnSpPr>
        <p:spPr>
          <a:xfrm flipH="1">
            <a:off x="7453815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9C1A2D3-E939-4CF5-89EE-982220FA6917}"/>
              </a:ext>
            </a:extLst>
          </p:cNvPr>
          <p:cNvCxnSpPr>
            <a:cxnSpLocks/>
          </p:cNvCxnSpPr>
          <p:nvPr/>
        </p:nvCxnSpPr>
        <p:spPr>
          <a:xfrm flipH="1">
            <a:off x="7268646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EE08B2E-792F-463F-BE45-4DE7F88104EC}"/>
              </a:ext>
            </a:extLst>
          </p:cNvPr>
          <p:cNvCxnSpPr>
            <a:cxnSpLocks/>
          </p:cNvCxnSpPr>
          <p:nvPr/>
        </p:nvCxnSpPr>
        <p:spPr>
          <a:xfrm>
            <a:off x="7463341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DC8274ED-AC77-4CD8-9465-F58501F52921}"/>
              </a:ext>
            </a:extLst>
          </p:cNvPr>
          <p:cNvSpPr txBox="1"/>
          <p:nvPr/>
        </p:nvSpPr>
        <p:spPr>
          <a:xfrm>
            <a:off x="7138366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D291BA1-162F-4F16-96F6-412791CD984B}"/>
              </a:ext>
            </a:extLst>
          </p:cNvPr>
          <p:cNvSpPr txBox="1"/>
          <p:nvPr/>
        </p:nvSpPr>
        <p:spPr>
          <a:xfrm>
            <a:off x="7533846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D236BF1-FE25-4081-B6DB-9AF430515A12}"/>
              </a:ext>
            </a:extLst>
          </p:cNvPr>
          <p:cNvSpPr txBox="1"/>
          <p:nvPr/>
        </p:nvSpPr>
        <p:spPr>
          <a:xfrm>
            <a:off x="7792962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A9C79CE-4719-48F3-B1B8-5916D1BC73B3}"/>
              </a:ext>
            </a:extLst>
          </p:cNvPr>
          <p:cNvSpPr/>
          <p:nvPr/>
        </p:nvSpPr>
        <p:spPr>
          <a:xfrm>
            <a:off x="5310231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4A0C4BC-E044-4382-9F9E-5BC060027620}"/>
                  </a:ext>
                </a:extLst>
              </p:cNvPr>
              <p:cNvSpPr txBox="1"/>
              <p:nvPr/>
            </p:nvSpPr>
            <p:spPr>
              <a:xfrm>
                <a:off x="5701946" y="4546815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4A0C4BC-E044-4382-9F9E-5BC060027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46" y="4546815"/>
                <a:ext cx="592406" cy="299313"/>
              </a:xfrm>
              <a:prstGeom prst="rect">
                <a:avLst/>
              </a:prstGeom>
              <a:blipFill>
                <a:blip r:embed="rId16"/>
                <a:stretch>
                  <a:fillRect l="-5102" r="-510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7E3117C-553A-4D71-8087-086A85473453}"/>
                  </a:ext>
                </a:extLst>
              </p:cNvPr>
              <p:cNvSpPr txBox="1"/>
              <p:nvPr/>
            </p:nvSpPr>
            <p:spPr>
              <a:xfrm>
                <a:off x="5511131" y="4811730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7E3117C-553A-4D71-8087-086A8547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31" y="4811730"/>
                <a:ext cx="457754" cy="299313"/>
              </a:xfrm>
              <a:prstGeom prst="rect">
                <a:avLst/>
              </a:prstGeom>
              <a:blipFill>
                <a:blip r:embed="rId17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3302D1E-D882-4C70-86B1-08BF6E76850A}"/>
              </a:ext>
            </a:extLst>
          </p:cNvPr>
          <p:cNvCxnSpPr>
            <a:cxnSpLocks/>
          </p:cNvCxnSpPr>
          <p:nvPr/>
        </p:nvCxnSpPr>
        <p:spPr>
          <a:xfrm>
            <a:off x="5826142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61B4168-38CD-4F98-A979-D8A399611D9B}"/>
              </a:ext>
            </a:extLst>
          </p:cNvPr>
          <p:cNvCxnSpPr>
            <a:cxnSpLocks/>
          </p:cNvCxnSpPr>
          <p:nvPr/>
        </p:nvCxnSpPr>
        <p:spPr>
          <a:xfrm flipH="1">
            <a:off x="5625681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8C102A-2A73-4A1A-B99B-A47E04C6EE78}"/>
              </a:ext>
            </a:extLst>
          </p:cNvPr>
          <p:cNvCxnSpPr>
            <a:cxnSpLocks/>
          </p:cNvCxnSpPr>
          <p:nvPr/>
        </p:nvCxnSpPr>
        <p:spPr>
          <a:xfrm flipH="1">
            <a:off x="5440512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931EDFB-4DC6-4959-A802-887EDD91A894}"/>
              </a:ext>
            </a:extLst>
          </p:cNvPr>
          <p:cNvCxnSpPr>
            <a:cxnSpLocks/>
          </p:cNvCxnSpPr>
          <p:nvPr/>
        </p:nvCxnSpPr>
        <p:spPr>
          <a:xfrm>
            <a:off x="5635207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FA54C0E-6E9D-4921-B890-7C969935D3B6}"/>
              </a:ext>
            </a:extLst>
          </p:cNvPr>
          <p:cNvSpPr txBox="1"/>
          <p:nvPr/>
        </p:nvSpPr>
        <p:spPr>
          <a:xfrm>
            <a:off x="5310232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77FB5AB-43FC-4009-B764-2C7B53524AFC}"/>
              </a:ext>
            </a:extLst>
          </p:cNvPr>
          <p:cNvSpPr txBox="1"/>
          <p:nvPr/>
        </p:nvSpPr>
        <p:spPr>
          <a:xfrm>
            <a:off x="5705712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B4A8050-72FC-4DCA-B703-DDDF562BF093}"/>
              </a:ext>
            </a:extLst>
          </p:cNvPr>
          <p:cNvSpPr txBox="1"/>
          <p:nvPr/>
        </p:nvSpPr>
        <p:spPr>
          <a:xfrm>
            <a:off x="5964828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212C62F-6E50-47C6-BB10-BCC05F581C2C}"/>
              </a:ext>
            </a:extLst>
          </p:cNvPr>
          <p:cNvSpPr/>
          <p:nvPr/>
        </p:nvSpPr>
        <p:spPr>
          <a:xfrm>
            <a:off x="6221184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B0C9D4A-FE8A-46A0-AD7E-5E095B57F0BC}"/>
                  </a:ext>
                </a:extLst>
              </p:cNvPr>
              <p:cNvSpPr txBox="1"/>
              <p:nvPr/>
            </p:nvSpPr>
            <p:spPr>
              <a:xfrm>
                <a:off x="6612899" y="4546815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B0C9D4A-FE8A-46A0-AD7E-5E095B57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99" y="4546815"/>
                <a:ext cx="521874" cy="299313"/>
              </a:xfrm>
              <a:prstGeom prst="rect">
                <a:avLst/>
              </a:prstGeom>
              <a:blipFill>
                <a:blip r:embed="rId18"/>
                <a:stretch>
                  <a:fillRect l="-5882" r="-705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D0626A5-3388-4FCE-9FEF-93C2E8141C67}"/>
                  </a:ext>
                </a:extLst>
              </p:cNvPr>
              <p:cNvSpPr txBox="1"/>
              <p:nvPr/>
            </p:nvSpPr>
            <p:spPr>
              <a:xfrm>
                <a:off x="6422084" y="4811730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D0626A5-3388-4FCE-9FEF-93C2E814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84" y="4811730"/>
                <a:ext cx="521874" cy="299313"/>
              </a:xfrm>
              <a:prstGeom prst="rect">
                <a:avLst/>
              </a:prstGeom>
              <a:blipFill>
                <a:blip r:embed="rId19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A4DA16D-3995-400B-A7C6-248904CB72B6}"/>
              </a:ext>
            </a:extLst>
          </p:cNvPr>
          <p:cNvCxnSpPr>
            <a:cxnSpLocks/>
          </p:cNvCxnSpPr>
          <p:nvPr/>
        </p:nvCxnSpPr>
        <p:spPr>
          <a:xfrm>
            <a:off x="6737095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D1901A4-5009-43F3-BE12-1984D9BA1857}"/>
              </a:ext>
            </a:extLst>
          </p:cNvPr>
          <p:cNvCxnSpPr>
            <a:cxnSpLocks/>
          </p:cNvCxnSpPr>
          <p:nvPr/>
        </p:nvCxnSpPr>
        <p:spPr>
          <a:xfrm flipH="1">
            <a:off x="6536634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CB102A6-392B-4A65-BF3F-8E5D4EC664FE}"/>
              </a:ext>
            </a:extLst>
          </p:cNvPr>
          <p:cNvCxnSpPr>
            <a:cxnSpLocks/>
          </p:cNvCxnSpPr>
          <p:nvPr/>
        </p:nvCxnSpPr>
        <p:spPr>
          <a:xfrm flipH="1">
            <a:off x="6351465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580E275-6999-4DEA-A8C5-1419C8410897}"/>
              </a:ext>
            </a:extLst>
          </p:cNvPr>
          <p:cNvCxnSpPr>
            <a:cxnSpLocks/>
          </p:cNvCxnSpPr>
          <p:nvPr/>
        </p:nvCxnSpPr>
        <p:spPr>
          <a:xfrm>
            <a:off x="6546160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5882E7-B8B8-49E3-B532-2E9BF86BB346}"/>
              </a:ext>
            </a:extLst>
          </p:cNvPr>
          <p:cNvSpPr txBox="1"/>
          <p:nvPr/>
        </p:nvSpPr>
        <p:spPr>
          <a:xfrm>
            <a:off x="6221185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15BD19-BA01-47D8-B8C4-BF7EB254A6BD}"/>
              </a:ext>
            </a:extLst>
          </p:cNvPr>
          <p:cNvSpPr txBox="1"/>
          <p:nvPr/>
        </p:nvSpPr>
        <p:spPr>
          <a:xfrm>
            <a:off x="6616665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A1AA336-1460-41C2-91A5-BC01B2D53AC1}"/>
              </a:ext>
            </a:extLst>
          </p:cNvPr>
          <p:cNvSpPr txBox="1"/>
          <p:nvPr/>
        </p:nvSpPr>
        <p:spPr>
          <a:xfrm>
            <a:off x="6875781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E22DC89-59C4-4D57-9ADD-256F5095AC1E}"/>
              </a:ext>
            </a:extLst>
          </p:cNvPr>
          <p:cNvSpPr/>
          <p:nvPr/>
        </p:nvSpPr>
        <p:spPr>
          <a:xfrm>
            <a:off x="7138337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7FDFA52-1949-4D13-8A59-FAE6BF9EC7E6}"/>
                  </a:ext>
                </a:extLst>
              </p:cNvPr>
              <p:cNvSpPr txBox="1"/>
              <p:nvPr/>
            </p:nvSpPr>
            <p:spPr>
              <a:xfrm>
                <a:off x="7530052" y="4546815"/>
                <a:ext cx="59240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7FDFA52-1949-4D13-8A59-FAE6BF9E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052" y="4546815"/>
                <a:ext cx="592405" cy="299313"/>
              </a:xfrm>
              <a:prstGeom prst="rect">
                <a:avLst/>
              </a:prstGeom>
              <a:blipFill>
                <a:blip r:embed="rId20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FCD2E8A-4AFF-4EDE-A89B-AD96AC6715FA}"/>
                  </a:ext>
                </a:extLst>
              </p:cNvPr>
              <p:cNvSpPr txBox="1"/>
              <p:nvPr/>
            </p:nvSpPr>
            <p:spPr>
              <a:xfrm>
                <a:off x="7339237" y="4811730"/>
                <a:ext cx="59240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FCD2E8A-4AFF-4EDE-A89B-AD96AC671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37" y="4811730"/>
                <a:ext cx="592405" cy="299313"/>
              </a:xfrm>
              <a:prstGeom prst="rect">
                <a:avLst/>
              </a:prstGeom>
              <a:blipFill>
                <a:blip r:embed="rId21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DD438D8-939E-4379-AAE6-E3CD71A0288D}"/>
              </a:ext>
            </a:extLst>
          </p:cNvPr>
          <p:cNvCxnSpPr>
            <a:cxnSpLocks/>
          </p:cNvCxnSpPr>
          <p:nvPr/>
        </p:nvCxnSpPr>
        <p:spPr>
          <a:xfrm>
            <a:off x="7654248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64A4C42-D931-42CB-B14B-F707097987AA}"/>
              </a:ext>
            </a:extLst>
          </p:cNvPr>
          <p:cNvCxnSpPr>
            <a:cxnSpLocks/>
          </p:cNvCxnSpPr>
          <p:nvPr/>
        </p:nvCxnSpPr>
        <p:spPr>
          <a:xfrm flipH="1">
            <a:off x="7453787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4401052-18A5-4135-BF0B-C0A0E0D2B7BB}"/>
              </a:ext>
            </a:extLst>
          </p:cNvPr>
          <p:cNvCxnSpPr>
            <a:cxnSpLocks/>
          </p:cNvCxnSpPr>
          <p:nvPr/>
        </p:nvCxnSpPr>
        <p:spPr>
          <a:xfrm flipH="1">
            <a:off x="7268618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FB598E8-77B6-4536-A51D-9AA83AE57BD5}"/>
              </a:ext>
            </a:extLst>
          </p:cNvPr>
          <p:cNvCxnSpPr>
            <a:cxnSpLocks/>
          </p:cNvCxnSpPr>
          <p:nvPr/>
        </p:nvCxnSpPr>
        <p:spPr>
          <a:xfrm>
            <a:off x="7463313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9D22E3F2-BA7A-4889-A956-ACED2DC2A3B2}"/>
              </a:ext>
            </a:extLst>
          </p:cNvPr>
          <p:cNvSpPr txBox="1"/>
          <p:nvPr/>
        </p:nvSpPr>
        <p:spPr>
          <a:xfrm>
            <a:off x="7138338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8A311AA-4FC5-4D23-A35D-D2D2D9D4872C}"/>
              </a:ext>
            </a:extLst>
          </p:cNvPr>
          <p:cNvSpPr txBox="1"/>
          <p:nvPr/>
        </p:nvSpPr>
        <p:spPr>
          <a:xfrm>
            <a:off x="7533818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B6BECF8-3214-49DF-8B54-6B0ABD2594F6}"/>
              </a:ext>
            </a:extLst>
          </p:cNvPr>
          <p:cNvSpPr txBox="1"/>
          <p:nvPr/>
        </p:nvSpPr>
        <p:spPr>
          <a:xfrm>
            <a:off x="7792934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2C25F8-3AE8-4DA0-B82A-7E038CF877C0}"/>
              </a:ext>
            </a:extLst>
          </p:cNvPr>
          <p:cNvSpPr txBox="1"/>
          <p:nvPr/>
        </p:nvSpPr>
        <p:spPr>
          <a:xfrm>
            <a:off x="8054544" y="401501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E3739E9-F3E9-4084-B0A6-00798B121AA1}"/>
              </a:ext>
            </a:extLst>
          </p:cNvPr>
          <p:cNvSpPr txBox="1"/>
          <p:nvPr/>
        </p:nvSpPr>
        <p:spPr>
          <a:xfrm>
            <a:off x="8059976" y="481173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7040AC9-85B5-4C05-A74E-95FD9DA50BC9}"/>
              </a:ext>
            </a:extLst>
          </p:cNvPr>
          <p:cNvSpPr txBox="1"/>
          <p:nvPr/>
        </p:nvSpPr>
        <p:spPr>
          <a:xfrm>
            <a:off x="5620484" y="536735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CE905C5-9847-46E6-BA30-F2C7AFD1A5AA}"/>
              </a:ext>
            </a:extLst>
          </p:cNvPr>
          <p:cNvSpPr txBox="1"/>
          <p:nvPr/>
        </p:nvSpPr>
        <p:spPr>
          <a:xfrm>
            <a:off x="6559904" y="537253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84B2960-58B0-47E7-88B0-59E67CD7A228}"/>
              </a:ext>
            </a:extLst>
          </p:cNvPr>
          <p:cNvSpPr txBox="1"/>
          <p:nvPr/>
        </p:nvSpPr>
        <p:spPr>
          <a:xfrm>
            <a:off x="7429532" y="537379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8" name="Arrow: Right 147">
            <a:extLst>
              <a:ext uri="{FF2B5EF4-FFF2-40B4-BE49-F238E27FC236}">
                <a16:creationId xmlns:a16="http://schemas.microsoft.com/office/drawing/2014/main" id="{E7ED4E4E-BB0A-4BD9-8C25-2D1B1E435009}"/>
              </a:ext>
            </a:extLst>
          </p:cNvPr>
          <p:cNvSpPr/>
          <p:nvPr/>
        </p:nvSpPr>
        <p:spPr>
          <a:xfrm rot="5400000">
            <a:off x="6476758" y="3078867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0933EA6-1C02-4E74-9686-A9D372474174}"/>
              </a:ext>
            </a:extLst>
          </p:cNvPr>
          <p:cNvSpPr txBox="1"/>
          <p:nvPr/>
        </p:nvSpPr>
        <p:spPr>
          <a:xfrm>
            <a:off x="1416865" y="14590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93D5C3D-0B8E-4B0F-B3FF-61A1FB157818}"/>
              </a:ext>
            </a:extLst>
          </p:cNvPr>
          <p:cNvSpPr txBox="1"/>
          <p:nvPr/>
        </p:nvSpPr>
        <p:spPr>
          <a:xfrm>
            <a:off x="3287262" y="146021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 Plan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2DAF21B-09A2-40FE-94F0-586717C675C8}"/>
              </a:ext>
            </a:extLst>
          </p:cNvPr>
          <p:cNvSpPr txBox="1"/>
          <p:nvPr/>
        </p:nvSpPr>
        <p:spPr>
          <a:xfrm>
            <a:off x="5672356" y="1453474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Eq. Logical Plans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E4DBEC4-5685-4310-8722-C75E4CED0A51}"/>
              </a:ext>
            </a:extLst>
          </p:cNvPr>
          <p:cNvSpPr txBox="1"/>
          <p:nvPr/>
        </p:nvSpPr>
        <p:spPr>
          <a:xfrm>
            <a:off x="5893817" y="56460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Plans</a:t>
            </a:r>
          </a:p>
        </p:txBody>
      </p:sp>
      <p:sp>
        <p:nvSpPr>
          <p:cNvPr id="154" name="Arrow: Right 153">
            <a:extLst>
              <a:ext uri="{FF2B5EF4-FFF2-40B4-BE49-F238E27FC236}">
                <a16:creationId xmlns:a16="http://schemas.microsoft.com/office/drawing/2014/main" id="{147B0F37-68B9-4627-BC23-EB9ECEF44475}"/>
              </a:ext>
            </a:extLst>
          </p:cNvPr>
          <p:cNvSpPr/>
          <p:nvPr/>
        </p:nvSpPr>
        <p:spPr>
          <a:xfrm rot="5400000">
            <a:off x="5568259" y="3082067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row: Right 154">
            <a:extLst>
              <a:ext uri="{FF2B5EF4-FFF2-40B4-BE49-F238E27FC236}">
                <a16:creationId xmlns:a16="http://schemas.microsoft.com/office/drawing/2014/main" id="{4AA9CE75-5359-472D-9893-878405813813}"/>
              </a:ext>
            </a:extLst>
          </p:cNvPr>
          <p:cNvSpPr/>
          <p:nvPr/>
        </p:nvSpPr>
        <p:spPr>
          <a:xfrm rot="5400000">
            <a:off x="7415442" y="3074858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09564-A5DA-7719-4DFB-8FD8496E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80E3-BF2B-3F48-8015-75FB3C718AA1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40C5CE-8E4F-9E50-5F3D-F4C55D36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14BC4C-3A3C-1C70-FD92-11BB51E4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3584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83C0-1EFA-865E-32B0-719C1C5E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Search Tree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7FF026-58CA-165A-64E4-B0A22143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be balanced: depth=O(log N)</a:t>
            </a:r>
          </a:p>
          <a:p>
            <a:endParaRPr lang="en-US" dirty="0"/>
          </a:p>
          <a:p>
            <a:r>
              <a:rPr lang="en-US" dirty="0"/>
              <a:t>Various methods to rebalance:</a:t>
            </a:r>
          </a:p>
          <a:p>
            <a:pPr lvl="1"/>
            <a:r>
              <a:rPr lang="en-US" dirty="0"/>
              <a:t>Red/black trees, splay trees, …</a:t>
            </a:r>
          </a:p>
          <a:p>
            <a:endParaRPr lang="en-US" dirty="0"/>
          </a:p>
          <a:p>
            <a:r>
              <a:rPr lang="en-US" dirty="0"/>
              <a:t>Time for search/insert/delete = O(log 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not good for disk		-- </a:t>
            </a:r>
            <a:r>
              <a:rPr lang="en-US" dirty="0">
                <a:solidFill>
                  <a:srgbClr val="FF0000"/>
                </a:solidFill>
              </a:rPr>
              <a:t>why??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AF0A0-B62D-73B4-C55E-3C68FDB2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E66F-5FBB-BA48-9D2E-97F7385B4D4A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D1E9B-A68D-960B-AD0D-BEDFBE24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34FEF-5CBF-E48E-BE82-DD3871C7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828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 in B Trees</a:t>
            </a:r>
          </a:p>
          <a:p>
            <a:pPr lvl="1"/>
            <a:r>
              <a:rPr lang="en-US" dirty="0"/>
              <a:t>Make 1 node = 1 page (= 1 block)</a:t>
            </a:r>
          </a:p>
          <a:p>
            <a:pPr lvl="1"/>
            <a:r>
              <a:rPr lang="en-US" dirty="0"/>
              <a:t>Store multiple keys and children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Read 1 page, use many keys</a:t>
            </a:r>
          </a:p>
          <a:p>
            <a:pPr lvl="1"/>
            <a:endParaRPr lang="en-US" dirty="0"/>
          </a:p>
          <a:p>
            <a:r>
              <a:rPr lang="en-US" dirty="0"/>
              <a:t>Idea in B+ Trees</a:t>
            </a:r>
          </a:p>
          <a:p>
            <a:pPr lvl="1"/>
            <a:r>
              <a:rPr lang="en-US" dirty="0"/>
              <a:t>Keys are stored only on leaves</a:t>
            </a:r>
          </a:p>
          <a:p>
            <a:pPr lvl="1"/>
            <a:r>
              <a:rPr lang="en-US" dirty="0"/>
              <a:t>Internal nodes used only for guiding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Leaves are linked in a list</a:t>
            </a:r>
            <a:r>
              <a:rPr lang="en-US" dirty="0"/>
              <a:t>, for range queries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FE24D-98C2-1574-F551-C20B82D5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E8D-F955-C340-9B82-8DDE67B226ED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F52E4-4133-28D8-D8D6-CB4A4258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E09DB-05A9-0650-D171-CDBE1887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929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 Trees Properties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dirty="0"/>
              <a:t>For each node except the root, maintain 50% occupancy of keys</a:t>
            </a:r>
          </a:p>
          <a:p>
            <a:endParaRPr lang="en-US" dirty="0"/>
          </a:p>
          <a:p>
            <a:r>
              <a:rPr lang="en-US" dirty="0"/>
              <a:t>Insert and delete must rebalance to maintain constraints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406CC-BABB-3251-3C0E-7804A1A7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B590-22DF-3F41-B26C-4D404B1D6AB3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8AAC7-583C-A267-A9C6-016E4DBE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06F11-C060-315A-4756-6E5C089B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5919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 Trees Properties</a:t>
            </a:r>
          </a:p>
        </p:txBody>
      </p:sp>
      <p:sp>
        <p:nvSpPr>
          <p:cNvPr id="2928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 </a:t>
            </a:r>
            <a:r>
              <a:rPr lang="en-US" sz="2400" dirty="0">
                <a:solidFill>
                  <a:srgbClr val="DC2300"/>
                </a:solidFill>
              </a:rPr>
              <a:t>d = the </a:t>
            </a:r>
            <a:r>
              <a:rPr lang="en-US" sz="2400" i="1" u="sng" dirty="0">
                <a:solidFill>
                  <a:srgbClr val="DC2300"/>
                </a:solidFill>
              </a:rPr>
              <a:t>degree</a:t>
            </a:r>
            <a:endParaRPr lang="en-US" sz="2400" i="1" u="sng" dirty="0"/>
          </a:p>
          <a:p>
            <a:r>
              <a:rPr lang="en-US" sz="2400" dirty="0"/>
              <a:t>Each node has </a:t>
            </a:r>
            <a:r>
              <a:rPr lang="en-US" sz="2400" b="1" dirty="0"/>
              <a:t>d &lt;= m &lt;= 2d keys</a:t>
            </a:r>
            <a:r>
              <a:rPr lang="en-US" sz="2400" dirty="0"/>
              <a:t> (except root)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14842-120A-A556-FD09-32143298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E61E-B39A-D640-A588-1451B109CFE8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A22A9-DA37-CB50-4C6F-BA6CF35E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1E3BC-1859-6DAF-03A3-6557663E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78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 Trees Properties</a:t>
            </a:r>
          </a:p>
        </p:txBody>
      </p:sp>
      <p:sp>
        <p:nvSpPr>
          <p:cNvPr id="2928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 </a:t>
            </a:r>
            <a:r>
              <a:rPr lang="en-US" sz="2400" dirty="0">
                <a:solidFill>
                  <a:srgbClr val="DC2300"/>
                </a:solidFill>
              </a:rPr>
              <a:t>d = the </a:t>
            </a:r>
            <a:r>
              <a:rPr lang="en-US" sz="2400" i="1" u="sng" dirty="0">
                <a:solidFill>
                  <a:srgbClr val="DC2300"/>
                </a:solidFill>
              </a:rPr>
              <a:t>degree</a:t>
            </a:r>
            <a:endParaRPr lang="en-US" sz="2400" i="1" u="sng" dirty="0"/>
          </a:p>
          <a:p>
            <a:r>
              <a:rPr lang="en-US" sz="2400" dirty="0"/>
              <a:t>Each node has </a:t>
            </a:r>
            <a:r>
              <a:rPr lang="en-US" sz="2400" b="1" dirty="0"/>
              <a:t>d &lt;= m &lt;= 2d keys</a:t>
            </a:r>
            <a:r>
              <a:rPr lang="en-US" sz="2400" dirty="0"/>
              <a:t> (except root)</a:t>
            </a:r>
          </a:p>
          <a:p>
            <a:r>
              <a:rPr lang="en-US" sz="2400" dirty="0"/>
              <a:t>Each node also has </a:t>
            </a:r>
            <a:r>
              <a:rPr lang="en-US" sz="2400" b="1" dirty="0"/>
              <a:t>m+1 pointers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4C752D-BAF3-C573-0A3D-10FA37DDB23C}"/>
              </a:ext>
            </a:extLst>
          </p:cNvPr>
          <p:cNvGrpSpPr/>
          <p:nvPr/>
        </p:nvGrpSpPr>
        <p:grpSpPr>
          <a:xfrm>
            <a:off x="1752600" y="2980817"/>
            <a:ext cx="5744860" cy="767437"/>
            <a:chOff x="1752600" y="3232150"/>
            <a:chExt cx="5744860" cy="767437"/>
          </a:xfrm>
        </p:grpSpPr>
        <p:sp>
          <p:nvSpPr>
            <p:cNvPr id="4" name="Line 22">
              <a:extLst>
                <a:ext uri="{FF2B5EF4-FFF2-40B4-BE49-F238E27FC236}">
                  <a16:creationId xmlns:a16="http://schemas.microsoft.com/office/drawing/2014/main" id="{52B57E66-5C20-0891-4856-24D6DA3EA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7000" y="323215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23">
              <a:extLst>
                <a:ext uri="{FF2B5EF4-FFF2-40B4-BE49-F238E27FC236}">
                  <a16:creationId xmlns:a16="http://schemas.microsoft.com/office/drawing/2014/main" id="{50FEBC87-90D2-4F66-BD40-CD84CCC07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323215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24">
              <a:extLst>
                <a:ext uri="{FF2B5EF4-FFF2-40B4-BE49-F238E27FC236}">
                  <a16:creationId xmlns:a16="http://schemas.microsoft.com/office/drawing/2014/main" id="{47BD276B-A2A7-6771-599A-FC5C60EF2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323215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5">
              <a:extLst>
                <a:ext uri="{FF2B5EF4-FFF2-40B4-BE49-F238E27FC236}">
                  <a16:creationId xmlns:a16="http://schemas.microsoft.com/office/drawing/2014/main" id="{B8446473-8AB1-1005-DD53-87CFEE3CB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232150"/>
              <a:ext cx="1295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26">
              <a:extLst>
                <a:ext uri="{FF2B5EF4-FFF2-40B4-BE49-F238E27FC236}">
                  <a16:creationId xmlns:a16="http://schemas.microsoft.com/office/drawing/2014/main" id="{21F9808C-2EB4-1A61-A2F8-830E22D7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3638550"/>
              <a:ext cx="11277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buNone/>
              </a:pPr>
              <a:r>
                <a:rPr lang="en-US" sz="1400">
                  <a:latin typeface="Arial"/>
                  <a:cs typeface="Arial"/>
                </a:rPr>
                <a:t>Keys k &lt; 30</a:t>
              </a: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3C2F647F-B65D-CD09-49DD-0CE280BC1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672964"/>
              <a:ext cx="15372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buNone/>
              </a:pPr>
              <a:r>
                <a:rPr lang="en-US" sz="1400" dirty="0">
                  <a:latin typeface="Arial"/>
                  <a:cs typeface="Arial"/>
                </a:rPr>
                <a:t>Keys 30&lt;=k&lt;120</a:t>
              </a:r>
            </a:p>
          </p:txBody>
        </p:sp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291399FA-0736-5424-02AB-0CE8CD886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3691810"/>
              <a:ext cx="16370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buNone/>
              </a:pPr>
              <a:r>
                <a:rPr lang="en-US" sz="1400" dirty="0">
                  <a:latin typeface="Arial"/>
                  <a:cs typeface="Arial"/>
                </a:rPr>
                <a:t>Keys 120&lt;=k&lt;240</a:t>
              </a:r>
            </a:p>
          </p:txBody>
        </p:sp>
        <p:sp>
          <p:nvSpPr>
            <p:cNvPr id="11" name="Text Box 29">
              <a:extLst>
                <a:ext uri="{FF2B5EF4-FFF2-40B4-BE49-F238E27FC236}">
                  <a16:creationId xmlns:a16="http://schemas.microsoft.com/office/drawing/2014/main" id="{631E1BFA-7613-9D3C-A4C1-6BB25073B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539762"/>
              <a:ext cx="12490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buNone/>
              </a:pPr>
              <a:r>
                <a:rPr lang="en-US" sz="1400" dirty="0">
                  <a:latin typeface="Arial"/>
                  <a:cs typeface="Arial"/>
                </a:rPr>
                <a:t>Keys 240&lt;=k</a:t>
              </a:r>
            </a:p>
          </p:txBody>
        </p:sp>
      </p:grpSp>
      <p:sp>
        <p:nvSpPr>
          <p:cNvPr id="12" name="Text Box 57">
            <a:extLst>
              <a:ext uri="{FF2B5EF4-FFF2-40B4-BE49-F238E27FC236}">
                <a16:creationId xmlns:a16="http://schemas.microsoft.com/office/drawing/2014/main" id="{6AEF9567-A8A2-782C-23C4-02CC8121D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98" y="2502951"/>
            <a:ext cx="190308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800" dirty="0">
                <a:latin typeface="+mj-lt"/>
              </a:rPr>
              <a:t>Left pointer of k: </a:t>
            </a:r>
          </a:p>
          <a:p>
            <a:pPr>
              <a:buNone/>
            </a:pPr>
            <a:r>
              <a:rPr lang="en-US" sz="1800" dirty="0">
                <a:latin typeface="+mj-lt"/>
              </a:rPr>
              <a:t>to keys  &lt; k</a:t>
            </a:r>
            <a:endParaRPr lang="en-US" sz="1800" dirty="0">
              <a:latin typeface="+mj-lt"/>
              <a:cs typeface="Arial"/>
            </a:endParaRPr>
          </a:p>
        </p:txBody>
      </p:sp>
      <p:sp>
        <p:nvSpPr>
          <p:cNvPr id="13" name="Text Box 57">
            <a:extLst>
              <a:ext uri="{FF2B5EF4-FFF2-40B4-BE49-F238E27FC236}">
                <a16:creationId xmlns:a16="http://schemas.microsoft.com/office/drawing/2014/main" id="{378CB5F4-7510-CBCB-6BED-CF0EFA210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764" y="2448338"/>
            <a:ext cx="1992853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800" dirty="0">
                <a:latin typeface="+mj-lt"/>
              </a:rPr>
              <a:t>Right pointer of k:</a:t>
            </a:r>
          </a:p>
          <a:p>
            <a:pPr>
              <a:buNone/>
            </a:pPr>
            <a:r>
              <a:rPr lang="en-US" sz="1800" dirty="0">
                <a:latin typeface="+mj-lt"/>
              </a:rPr>
              <a:t>to keys &gt;= k</a:t>
            </a:r>
          </a:p>
          <a:p>
            <a:pPr>
              <a:buNone/>
            </a:pPr>
            <a:endParaRPr lang="en-US" sz="1800" dirty="0">
              <a:latin typeface="+mj-lt"/>
              <a:cs typeface="Arial"/>
            </a:endParaRPr>
          </a:p>
        </p:txBody>
      </p:sp>
      <p:graphicFrame>
        <p:nvGraphicFramePr>
          <p:cNvPr id="14" name="Group 47">
            <a:extLst>
              <a:ext uri="{FF2B5EF4-FFF2-40B4-BE49-F238E27FC236}">
                <a16:creationId xmlns:a16="http://schemas.microsoft.com/office/drawing/2014/main" id="{E62E0FDB-98D7-71E1-702A-C21A70BC0869}"/>
              </a:ext>
            </a:extLst>
          </p:cNvPr>
          <p:cNvGraphicFramePr>
            <a:graphicFrameLocks noGrp="1"/>
          </p:cNvGraphicFramePr>
          <p:nvPr/>
        </p:nvGraphicFramePr>
        <p:xfrm>
          <a:off x="3264976" y="2453767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2A459-789B-C909-E463-CD3AE5E4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27F8-C138-F24D-82F0-57618D208E1B}" type="datetime4">
              <a:rPr lang="en-US" smtClean="0"/>
              <a:t>March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93CDC0F-4781-767E-CB14-3DB0E7FD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0001181-900A-B5C7-DD7C-56B34267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4699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 Trees Properties</a:t>
            </a:r>
          </a:p>
        </p:txBody>
      </p:sp>
      <p:sp>
        <p:nvSpPr>
          <p:cNvPr id="2928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 </a:t>
            </a:r>
            <a:r>
              <a:rPr lang="en-US" sz="2400" dirty="0">
                <a:solidFill>
                  <a:srgbClr val="DC2300"/>
                </a:solidFill>
              </a:rPr>
              <a:t>d = the </a:t>
            </a:r>
            <a:r>
              <a:rPr lang="en-US" sz="2400" i="1" u="sng" dirty="0">
                <a:solidFill>
                  <a:srgbClr val="DC2300"/>
                </a:solidFill>
              </a:rPr>
              <a:t>degree</a:t>
            </a:r>
            <a:endParaRPr lang="en-US" sz="2400" i="1" u="sng" dirty="0"/>
          </a:p>
          <a:p>
            <a:r>
              <a:rPr lang="en-US" sz="2400" dirty="0"/>
              <a:t>Each node has </a:t>
            </a:r>
            <a:r>
              <a:rPr lang="en-US" sz="2400" b="1" dirty="0"/>
              <a:t>d &lt;= m &lt;= 2d keys</a:t>
            </a:r>
            <a:r>
              <a:rPr lang="en-US" sz="2400" dirty="0"/>
              <a:t> (except root)</a:t>
            </a:r>
          </a:p>
          <a:p>
            <a:r>
              <a:rPr lang="en-US" sz="2400" dirty="0"/>
              <a:t>Each node also has </a:t>
            </a:r>
            <a:r>
              <a:rPr lang="en-US" sz="2400" b="1" dirty="0"/>
              <a:t>m+1 pointers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Each leaf has </a:t>
            </a:r>
            <a:r>
              <a:rPr lang="en-US" sz="2400" b="1" dirty="0"/>
              <a:t>d &lt;= m &lt;= 2d keys</a:t>
            </a:r>
            <a:r>
              <a:rPr lang="en-US" sz="2400" dirty="0"/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B13C55-866B-6144-B0D0-6388FD73D66C}"/>
              </a:ext>
            </a:extLst>
          </p:cNvPr>
          <p:cNvGrpSpPr/>
          <p:nvPr/>
        </p:nvGrpSpPr>
        <p:grpSpPr>
          <a:xfrm>
            <a:off x="1752600" y="2980817"/>
            <a:ext cx="5744860" cy="767437"/>
            <a:chOff x="1752600" y="3232150"/>
            <a:chExt cx="5744860" cy="767437"/>
          </a:xfrm>
        </p:grpSpPr>
        <p:sp>
          <p:nvSpPr>
            <p:cNvPr id="292886" name="Line 22"/>
            <p:cNvSpPr>
              <a:spLocks noChangeShapeType="1"/>
            </p:cNvSpPr>
            <p:nvPr/>
          </p:nvSpPr>
          <p:spPr bwMode="auto">
            <a:xfrm flipH="1">
              <a:off x="2667000" y="323215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887" name="Line 23"/>
            <p:cNvSpPr>
              <a:spLocks noChangeShapeType="1"/>
            </p:cNvSpPr>
            <p:nvPr/>
          </p:nvSpPr>
          <p:spPr bwMode="auto">
            <a:xfrm>
              <a:off x="3886200" y="323215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888" name="Line 24"/>
            <p:cNvSpPr>
              <a:spLocks noChangeShapeType="1"/>
            </p:cNvSpPr>
            <p:nvPr/>
          </p:nvSpPr>
          <p:spPr bwMode="auto">
            <a:xfrm>
              <a:off x="4419600" y="323215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889" name="Line 25"/>
            <p:cNvSpPr>
              <a:spLocks noChangeShapeType="1"/>
            </p:cNvSpPr>
            <p:nvPr/>
          </p:nvSpPr>
          <p:spPr bwMode="auto">
            <a:xfrm>
              <a:off x="4876800" y="3232150"/>
              <a:ext cx="1295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890" name="Text Box 26"/>
            <p:cNvSpPr txBox="1">
              <a:spLocks noChangeArrowheads="1"/>
            </p:cNvSpPr>
            <p:nvPr/>
          </p:nvSpPr>
          <p:spPr bwMode="auto">
            <a:xfrm>
              <a:off x="1752600" y="3638550"/>
              <a:ext cx="11277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buNone/>
              </a:pPr>
              <a:r>
                <a:rPr lang="en-US" sz="1400">
                  <a:latin typeface="Arial"/>
                  <a:cs typeface="Arial"/>
                </a:rPr>
                <a:t>Keys k &lt; 30</a:t>
              </a:r>
            </a:p>
          </p:txBody>
        </p:sp>
        <p:sp>
          <p:nvSpPr>
            <p:cNvPr id="292891" name="Text Box 27"/>
            <p:cNvSpPr txBox="1">
              <a:spLocks noChangeArrowheads="1"/>
            </p:cNvSpPr>
            <p:nvPr/>
          </p:nvSpPr>
          <p:spPr bwMode="auto">
            <a:xfrm>
              <a:off x="2971800" y="3672964"/>
              <a:ext cx="15372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buNone/>
              </a:pPr>
              <a:r>
                <a:rPr lang="en-US" sz="1400" dirty="0">
                  <a:latin typeface="Arial"/>
                  <a:cs typeface="Arial"/>
                </a:rPr>
                <a:t>Keys 30&lt;=k&lt;120</a:t>
              </a:r>
            </a:p>
          </p:txBody>
        </p:sp>
        <p:sp>
          <p:nvSpPr>
            <p:cNvPr id="292892" name="Text Box 28"/>
            <p:cNvSpPr txBox="1">
              <a:spLocks noChangeArrowheads="1"/>
            </p:cNvSpPr>
            <p:nvPr/>
          </p:nvSpPr>
          <p:spPr bwMode="auto">
            <a:xfrm>
              <a:off x="4495800" y="3691810"/>
              <a:ext cx="16370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buNone/>
              </a:pPr>
              <a:r>
                <a:rPr lang="en-US" sz="1400" dirty="0">
                  <a:latin typeface="Arial"/>
                  <a:cs typeface="Arial"/>
                </a:rPr>
                <a:t>Keys 120&lt;=k&lt;240</a:t>
              </a:r>
            </a:p>
          </p:txBody>
        </p:sp>
        <p:sp>
          <p:nvSpPr>
            <p:cNvPr id="292893" name="Text Box 29"/>
            <p:cNvSpPr txBox="1">
              <a:spLocks noChangeArrowheads="1"/>
            </p:cNvSpPr>
            <p:nvPr/>
          </p:nvSpPr>
          <p:spPr bwMode="auto">
            <a:xfrm>
              <a:off x="6248400" y="3539762"/>
              <a:ext cx="12490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buNone/>
              </a:pPr>
              <a:r>
                <a:rPr lang="en-US" sz="1400" dirty="0">
                  <a:latin typeface="Arial"/>
                  <a:cs typeface="Arial"/>
                </a:rPr>
                <a:t>Keys 240&lt;=k</a:t>
              </a:r>
            </a:p>
          </p:txBody>
        </p:sp>
      </p:grpSp>
      <p:sp>
        <p:nvSpPr>
          <p:cNvPr id="292921" name="Text Box 57"/>
          <p:cNvSpPr txBox="1">
            <a:spLocks noChangeArrowheads="1"/>
          </p:cNvSpPr>
          <p:nvPr/>
        </p:nvSpPr>
        <p:spPr bwMode="auto">
          <a:xfrm>
            <a:off x="771198" y="2502951"/>
            <a:ext cx="190308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800" dirty="0">
                <a:latin typeface="+mj-lt"/>
              </a:rPr>
              <a:t>Left pointer of k: </a:t>
            </a:r>
          </a:p>
          <a:p>
            <a:pPr>
              <a:buNone/>
            </a:pPr>
            <a:r>
              <a:rPr lang="en-US" sz="1800" dirty="0">
                <a:latin typeface="+mj-lt"/>
              </a:rPr>
              <a:t>to keys  &lt; k</a:t>
            </a:r>
            <a:endParaRPr lang="en-US" sz="1800" dirty="0">
              <a:latin typeface="+mj-lt"/>
              <a:cs typeface="Arial"/>
            </a:endParaRPr>
          </a:p>
        </p:txBody>
      </p:sp>
      <p:sp>
        <p:nvSpPr>
          <p:cNvPr id="26" name="Text Box 57">
            <a:extLst>
              <a:ext uri="{FF2B5EF4-FFF2-40B4-BE49-F238E27FC236}">
                <a16:creationId xmlns:a16="http://schemas.microsoft.com/office/drawing/2014/main" id="{CA3DB320-3FEF-B94A-9626-54EDE22D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764" y="2448338"/>
            <a:ext cx="1992853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800" dirty="0">
                <a:latin typeface="+mj-lt"/>
              </a:rPr>
              <a:t>Right pointer of k:</a:t>
            </a:r>
          </a:p>
          <a:p>
            <a:pPr>
              <a:buNone/>
            </a:pPr>
            <a:r>
              <a:rPr lang="en-US" sz="1800" dirty="0">
                <a:latin typeface="+mj-lt"/>
              </a:rPr>
              <a:t>to keys &gt;= k</a:t>
            </a:r>
          </a:p>
          <a:p>
            <a:pPr>
              <a:buNone/>
            </a:pPr>
            <a:endParaRPr lang="en-US" sz="1800" dirty="0">
              <a:latin typeface="+mj-lt"/>
              <a:cs typeface="Arial"/>
            </a:endParaRPr>
          </a:p>
        </p:txBody>
      </p:sp>
      <p:graphicFrame>
        <p:nvGraphicFramePr>
          <p:cNvPr id="27" name="Group 47">
            <a:extLst>
              <a:ext uri="{FF2B5EF4-FFF2-40B4-BE49-F238E27FC236}">
                <a16:creationId xmlns:a16="http://schemas.microsoft.com/office/drawing/2014/main" id="{207661EC-3C7D-5245-A96A-0B4016421C4A}"/>
              </a:ext>
            </a:extLst>
          </p:cNvPr>
          <p:cNvGraphicFramePr>
            <a:graphicFrameLocks noGrp="1"/>
          </p:cNvGraphicFramePr>
          <p:nvPr/>
        </p:nvGraphicFramePr>
        <p:xfrm>
          <a:off x="3264976" y="2453767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Group 47">
            <a:extLst>
              <a:ext uri="{FF2B5EF4-FFF2-40B4-BE49-F238E27FC236}">
                <a16:creationId xmlns:a16="http://schemas.microsoft.com/office/drawing/2014/main" id="{FCB63CCA-7AD9-7343-928B-91791B4E0042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4444690"/>
          <a:ext cx="2056130" cy="685800"/>
        </p:xfrm>
        <a:graphic>
          <a:graphicData uri="http://schemas.openxmlformats.org/drawingml/2006/table">
            <a:tbl>
              <a:tblPr/>
              <a:tblGrid>
                <a:gridCol w="22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3D68B1-CC63-BE42-85E0-8C0632563F06}"/>
              </a:ext>
            </a:extLst>
          </p:cNvPr>
          <p:cNvGrpSpPr/>
          <p:nvPr/>
        </p:nvGrpSpPr>
        <p:grpSpPr>
          <a:xfrm>
            <a:off x="914400" y="4817424"/>
            <a:ext cx="6969852" cy="957294"/>
            <a:chOff x="914400" y="5068757"/>
            <a:chExt cx="6969852" cy="957294"/>
          </a:xfrm>
        </p:grpSpPr>
        <p:sp>
          <p:nvSpPr>
            <p:cNvPr id="292912" name="Line 48"/>
            <p:cNvSpPr>
              <a:spLocks noChangeShapeType="1"/>
            </p:cNvSpPr>
            <p:nvPr/>
          </p:nvSpPr>
          <p:spPr bwMode="auto">
            <a:xfrm flipH="1">
              <a:off x="2743200" y="523240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913" name="Line 49"/>
            <p:cNvSpPr>
              <a:spLocks noChangeShapeType="1"/>
            </p:cNvSpPr>
            <p:nvPr/>
          </p:nvSpPr>
          <p:spPr bwMode="auto">
            <a:xfrm>
              <a:off x="3962400" y="5232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914" name="Line 50"/>
            <p:cNvSpPr>
              <a:spLocks noChangeShapeType="1"/>
            </p:cNvSpPr>
            <p:nvPr/>
          </p:nvSpPr>
          <p:spPr bwMode="auto">
            <a:xfrm>
              <a:off x="4495800" y="52324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915" name="Line 51"/>
            <p:cNvSpPr>
              <a:spLocks noChangeShapeType="1"/>
            </p:cNvSpPr>
            <p:nvPr/>
          </p:nvSpPr>
          <p:spPr bwMode="auto">
            <a:xfrm>
              <a:off x="5344331" y="5233857"/>
              <a:ext cx="1295400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916" name="Rectangle 52"/>
            <p:cNvSpPr>
              <a:spLocks noChangeArrowheads="1"/>
            </p:cNvSpPr>
            <p:nvPr/>
          </p:nvSpPr>
          <p:spPr bwMode="auto">
            <a:xfrm>
              <a:off x="2355755" y="5642074"/>
              <a:ext cx="384365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buNone/>
              </a:pPr>
              <a:r>
                <a:rPr lang="en-US" sz="1400"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292917" name="Rectangle 53"/>
            <p:cNvSpPr>
              <a:spLocks noChangeArrowheads="1"/>
            </p:cNvSpPr>
            <p:nvPr/>
          </p:nvSpPr>
          <p:spPr bwMode="auto">
            <a:xfrm>
              <a:off x="3651155" y="5718274"/>
              <a:ext cx="384365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buNone/>
              </a:pPr>
              <a:r>
                <a:rPr lang="en-US" sz="1400">
                  <a:latin typeface="Arial"/>
                  <a:cs typeface="Arial"/>
                </a:rPr>
                <a:t>50</a:t>
              </a:r>
            </a:p>
          </p:txBody>
        </p:sp>
        <p:sp>
          <p:nvSpPr>
            <p:cNvPr id="292918" name="Rectangle 54"/>
            <p:cNvSpPr>
              <a:spLocks noChangeArrowheads="1"/>
            </p:cNvSpPr>
            <p:nvPr/>
          </p:nvSpPr>
          <p:spPr bwMode="auto">
            <a:xfrm>
              <a:off x="4565555" y="5718274"/>
              <a:ext cx="384365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buNone/>
              </a:pPr>
              <a:r>
                <a:rPr lang="en-US" sz="1400"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292919" name="Text Box 55"/>
            <p:cNvSpPr txBox="1">
              <a:spLocks noChangeArrowheads="1"/>
            </p:cNvSpPr>
            <p:nvPr/>
          </p:nvSpPr>
          <p:spPr bwMode="auto">
            <a:xfrm>
              <a:off x="6776256" y="5068757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buNone/>
              </a:pPr>
              <a:r>
                <a:rPr lang="en-US" sz="1800" dirty="0">
                  <a:latin typeface="Arial"/>
                  <a:cs typeface="Arial"/>
                </a:rPr>
                <a:t>Next leaf</a:t>
              </a:r>
            </a:p>
          </p:txBody>
        </p:sp>
        <p:sp>
          <p:nvSpPr>
            <p:cNvPr id="292920" name="Text Box 56"/>
            <p:cNvSpPr txBox="1">
              <a:spLocks noChangeArrowheads="1"/>
            </p:cNvSpPr>
            <p:nvPr/>
          </p:nvSpPr>
          <p:spPr bwMode="auto">
            <a:xfrm>
              <a:off x="914400" y="5576888"/>
              <a:ext cx="15060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buNone/>
              </a:pPr>
              <a:r>
                <a:rPr lang="en-US" sz="1800">
                  <a:latin typeface="Arial"/>
                  <a:cs typeface="Arial"/>
                </a:rPr>
                <a:t>Data records</a:t>
              </a:r>
            </a:p>
          </p:txBody>
        </p:sp>
        <p:sp>
          <p:nvSpPr>
            <p:cNvPr id="29" name="Line 50">
              <a:extLst>
                <a:ext uri="{FF2B5EF4-FFF2-40B4-BE49-F238E27FC236}">
                  <a16:creationId xmlns:a16="http://schemas.microsoft.com/office/drawing/2014/main" id="{67464A87-D54A-3740-8D87-2559D3FFA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2280" y="5226149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8258F293-F8F2-6E42-A0D3-DB24A66C5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498" y="5712023"/>
              <a:ext cx="383438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buNone/>
              </a:pPr>
              <a:r>
                <a:rPr lang="en-US" sz="1400" dirty="0">
                  <a:latin typeface="Arial"/>
                  <a:cs typeface="Arial"/>
                </a:rPr>
                <a:t>70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514BA-11B2-9EFC-15F0-C3C5F54C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F62-89A8-A146-9D13-4005CA409471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0B99C-FC04-C811-8D52-F3A0BDD8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6483F-E491-B34F-8163-14BE13A0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169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 Example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/>
        </p:nvGraphicFramePr>
        <p:xfrm>
          <a:off x="3352800" y="19399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37" name="Group 25"/>
          <p:cNvGraphicFramePr>
            <a:graphicFrameLocks noGrp="1"/>
          </p:cNvGraphicFramePr>
          <p:nvPr/>
        </p:nvGraphicFramePr>
        <p:xfrm>
          <a:off x="1524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59" name="Group 47"/>
          <p:cNvGraphicFramePr>
            <a:graphicFrameLocks noGrp="1"/>
          </p:cNvGraphicFramePr>
          <p:nvPr/>
        </p:nvGraphicFramePr>
        <p:xfrm>
          <a:off x="4953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81" name="Group 69"/>
          <p:cNvGraphicFramePr>
            <a:graphicFrameLocks noGrp="1"/>
          </p:cNvGraphicFramePr>
          <p:nvPr/>
        </p:nvGraphicFramePr>
        <p:xfrm>
          <a:off x="609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03" name="Group 91"/>
          <p:cNvGraphicFramePr>
            <a:graphicFrameLocks noGrp="1"/>
          </p:cNvGraphicFramePr>
          <p:nvPr/>
        </p:nvGraphicFramePr>
        <p:xfrm>
          <a:off x="24384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25" name="Group 113"/>
          <p:cNvGraphicFramePr>
            <a:graphicFrameLocks noGrp="1"/>
          </p:cNvGraphicFramePr>
          <p:nvPr/>
        </p:nvGraphicFramePr>
        <p:xfrm>
          <a:off x="41910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47" name="Group 135"/>
          <p:cNvGraphicFramePr>
            <a:graphicFrameLocks noGrp="1"/>
          </p:cNvGraphicFramePr>
          <p:nvPr/>
        </p:nvGraphicFramePr>
        <p:xfrm>
          <a:off x="5943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5069" name="Line 157"/>
          <p:cNvSpPr>
            <a:spLocks noChangeShapeType="1"/>
          </p:cNvSpPr>
          <p:nvPr/>
        </p:nvSpPr>
        <p:spPr bwMode="auto">
          <a:xfrm flipH="1">
            <a:off x="1524000" y="24733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0" name="Line 158"/>
          <p:cNvSpPr>
            <a:spLocks noChangeShapeType="1"/>
          </p:cNvSpPr>
          <p:nvPr/>
        </p:nvSpPr>
        <p:spPr bwMode="auto">
          <a:xfrm>
            <a:off x="3886200" y="24733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1" name="Line 159"/>
          <p:cNvSpPr>
            <a:spLocks noChangeShapeType="1"/>
          </p:cNvSpPr>
          <p:nvPr/>
        </p:nvSpPr>
        <p:spPr bwMode="auto">
          <a:xfrm flipH="1">
            <a:off x="609600" y="33877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2" name="Line 160"/>
          <p:cNvSpPr>
            <a:spLocks noChangeShapeType="1"/>
          </p:cNvSpPr>
          <p:nvPr/>
        </p:nvSpPr>
        <p:spPr bwMode="auto">
          <a:xfrm>
            <a:off x="2057400" y="33877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3" name="Line 161"/>
          <p:cNvSpPr>
            <a:spLocks noChangeShapeType="1"/>
          </p:cNvSpPr>
          <p:nvPr/>
        </p:nvSpPr>
        <p:spPr bwMode="auto">
          <a:xfrm>
            <a:off x="2514600" y="33877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4" name="Line 162"/>
          <p:cNvSpPr>
            <a:spLocks noChangeShapeType="1"/>
          </p:cNvSpPr>
          <p:nvPr/>
        </p:nvSpPr>
        <p:spPr bwMode="auto">
          <a:xfrm>
            <a:off x="5105400" y="33877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5" name="Line 163"/>
          <p:cNvSpPr>
            <a:spLocks noChangeShapeType="1"/>
          </p:cNvSpPr>
          <p:nvPr/>
        </p:nvSpPr>
        <p:spPr bwMode="auto">
          <a:xfrm>
            <a:off x="5486400" y="33877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6" name="Line 164"/>
          <p:cNvSpPr>
            <a:spLocks noChangeShapeType="1"/>
          </p:cNvSpPr>
          <p:nvPr/>
        </p:nvSpPr>
        <p:spPr bwMode="auto">
          <a:xfrm>
            <a:off x="6096000" y="34639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7" name="Line 165"/>
          <p:cNvSpPr>
            <a:spLocks noChangeShapeType="1"/>
          </p:cNvSpPr>
          <p:nvPr/>
        </p:nvSpPr>
        <p:spPr bwMode="auto">
          <a:xfrm>
            <a:off x="6629400" y="33877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8" name="Line 166"/>
          <p:cNvSpPr>
            <a:spLocks noChangeShapeType="1"/>
          </p:cNvSpPr>
          <p:nvPr/>
        </p:nvSpPr>
        <p:spPr bwMode="auto">
          <a:xfrm>
            <a:off x="2133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38862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0" name="Line 168"/>
          <p:cNvSpPr>
            <a:spLocks noChangeShapeType="1"/>
          </p:cNvSpPr>
          <p:nvPr/>
        </p:nvSpPr>
        <p:spPr bwMode="auto">
          <a:xfrm>
            <a:off x="5715000" y="4835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1" name="Rectangle 169"/>
          <p:cNvSpPr>
            <a:spLocks noChangeArrowheads="1"/>
          </p:cNvSpPr>
          <p:nvPr/>
        </p:nvSpPr>
        <p:spPr bwMode="auto">
          <a:xfrm>
            <a:off x="603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295082" name="Rectangle 170"/>
          <p:cNvSpPr>
            <a:spLocks noChangeArrowheads="1"/>
          </p:cNvSpPr>
          <p:nvPr/>
        </p:nvSpPr>
        <p:spPr bwMode="auto">
          <a:xfrm>
            <a:off x="1136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295083" name="Rectangle 171"/>
          <p:cNvSpPr>
            <a:spLocks noChangeArrowheads="1"/>
          </p:cNvSpPr>
          <p:nvPr/>
        </p:nvSpPr>
        <p:spPr bwMode="auto">
          <a:xfrm>
            <a:off x="1669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295084" name="Rectangle 172"/>
          <p:cNvSpPr>
            <a:spLocks noChangeArrowheads="1"/>
          </p:cNvSpPr>
          <p:nvPr/>
        </p:nvSpPr>
        <p:spPr bwMode="auto">
          <a:xfrm>
            <a:off x="2279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295085" name="Rectangle 173"/>
          <p:cNvSpPr>
            <a:spLocks noChangeArrowheads="1"/>
          </p:cNvSpPr>
          <p:nvPr/>
        </p:nvSpPr>
        <p:spPr bwMode="auto">
          <a:xfrm>
            <a:off x="2889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295086" name="Rectangle 174"/>
          <p:cNvSpPr>
            <a:spLocks noChangeArrowheads="1"/>
          </p:cNvSpPr>
          <p:nvPr/>
        </p:nvSpPr>
        <p:spPr bwMode="auto">
          <a:xfrm>
            <a:off x="3346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087" name="Rectangle 175"/>
          <p:cNvSpPr>
            <a:spLocks noChangeArrowheads="1"/>
          </p:cNvSpPr>
          <p:nvPr/>
        </p:nvSpPr>
        <p:spPr bwMode="auto">
          <a:xfrm>
            <a:off x="3879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295088" name="Rectangle 176"/>
          <p:cNvSpPr>
            <a:spLocks noChangeArrowheads="1"/>
          </p:cNvSpPr>
          <p:nvPr/>
        </p:nvSpPr>
        <p:spPr bwMode="auto">
          <a:xfrm>
            <a:off x="4336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295089" name="Rectangle 177"/>
          <p:cNvSpPr>
            <a:spLocks noChangeArrowheads="1"/>
          </p:cNvSpPr>
          <p:nvPr/>
        </p:nvSpPr>
        <p:spPr bwMode="auto">
          <a:xfrm>
            <a:off x="4794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295090" name="Rectangle 178"/>
          <p:cNvSpPr>
            <a:spLocks noChangeArrowheads="1"/>
          </p:cNvSpPr>
          <p:nvPr/>
        </p:nvSpPr>
        <p:spPr bwMode="auto">
          <a:xfrm>
            <a:off x="5251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295091" name="Rectangle 179"/>
          <p:cNvSpPr>
            <a:spLocks noChangeArrowheads="1"/>
          </p:cNvSpPr>
          <p:nvPr/>
        </p:nvSpPr>
        <p:spPr bwMode="auto">
          <a:xfrm>
            <a:off x="5784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295092" name="Rectangle 180"/>
          <p:cNvSpPr>
            <a:spLocks noChangeArrowheads="1"/>
          </p:cNvSpPr>
          <p:nvPr/>
        </p:nvSpPr>
        <p:spPr bwMode="auto">
          <a:xfrm>
            <a:off x="6318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295093" name="Line 181"/>
          <p:cNvSpPr>
            <a:spLocks noChangeShapeType="1"/>
          </p:cNvSpPr>
          <p:nvPr/>
        </p:nvSpPr>
        <p:spPr bwMode="auto">
          <a:xfrm flipH="1">
            <a:off x="6096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4" name="Line 182"/>
          <p:cNvSpPr>
            <a:spLocks noChangeShapeType="1"/>
          </p:cNvSpPr>
          <p:nvPr/>
        </p:nvSpPr>
        <p:spPr bwMode="auto">
          <a:xfrm>
            <a:off x="1066800" y="48355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5" name="Line 183"/>
          <p:cNvSpPr>
            <a:spLocks noChangeShapeType="1"/>
          </p:cNvSpPr>
          <p:nvPr/>
        </p:nvSpPr>
        <p:spPr bwMode="auto">
          <a:xfrm>
            <a:off x="1447800" y="48355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6" name="Line 184"/>
          <p:cNvSpPr>
            <a:spLocks noChangeShapeType="1"/>
          </p:cNvSpPr>
          <p:nvPr/>
        </p:nvSpPr>
        <p:spPr bwMode="auto">
          <a:xfrm flipH="1">
            <a:off x="22860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7" name="Line 185"/>
          <p:cNvSpPr>
            <a:spLocks noChangeShapeType="1"/>
          </p:cNvSpPr>
          <p:nvPr/>
        </p:nvSpPr>
        <p:spPr bwMode="auto">
          <a:xfrm>
            <a:off x="28956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8" name="Line 186"/>
          <p:cNvSpPr>
            <a:spLocks noChangeShapeType="1"/>
          </p:cNvSpPr>
          <p:nvPr/>
        </p:nvSpPr>
        <p:spPr bwMode="auto">
          <a:xfrm>
            <a:off x="32004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9" name="Line 187"/>
          <p:cNvSpPr>
            <a:spLocks noChangeShapeType="1"/>
          </p:cNvSpPr>
          <p:nvPr/>
        </p:nvSpPr>
        <p:spPr bwMode="auto">
          <a:xfrm>
            <a:off x="35814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0" name="Line 188"/>
          <p:cNvSpPr>
            <a:spLocks noChangeShapeType="1"/>
          </p:cNvSpPr>
          <p:nvPr/>
        </p:nvSpPr>
        <p:spPr bwMode="auto">
          <a:xfrm>
            <a:off x="43434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1" name="Line 189"/>
          <p:cNvSpPr>
            <a:spLocks noChangeShapeType="1"/>
          </p:cNvSpPr>
          <p:nvPr/>
        </p:nvSpPr>
        <p:spPr bwMode="auto">
          <a:xfrm>
            <a:off x="4572000" y="47593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2" name="Line 190"/>
          <p:cNvSpPr>
            <a:spLocks noChangeShapeType="1"/>
          </p:cNvSpPr>
          <p:nvPr/>
        </p:nvSpPr>
        <p:spPr bwMode="auto">
          <a:xfrm flipH="1">
            <a:off x="5257800" y="48355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3" name="Line 191"/>
          <p:cNvSpPr>
            <a:spLocks noChangeShapeType="1"/>
          </p:cNvSpPr>
          <p:nvPr/>
        </p:nvSpPr>
        <p:spPr bwMode="auto">
          <a:xfrm flipH="1">
            <a:off x="5791200" y="48355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4" name="Line 192"/>
          <p:cNvSpPr>
            <a:spLocks noChangeShapeType="1"/>
          </p:cNvSpPr>
          <p:nvPr/>
        </p:nvSpPr>
        <p:spPr bwMode="auto">
          <a:xfrm flipH="1">
            <a:off x="6324600" y="48355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5" name="Line 193"/>
          <p:cNvSpPr>
            <a:spLocks noChangeShapeType="1"/>
          </p:cNvSpPr>
          <p:nvPr/>
        </p:nvSpPr>
        <p:spPr bwMode="auto">
          <a:xfrm>
            <a:off x="7467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6" name="Text Box 194"/>
          <p:cNvSpPr txBox="1">
            <a:spLocks noChangeArrowheads="1"/>
          </p:cNvSpPr>
          <p:nvPr/>
        </p:nvSpPr>
        <p:spPr bwMode="auto">
          <a:xfrm>
            <a:off x="898525" y="1371600"/>
            <a:ext cx="87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d = 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C34C9-FF93-AB4F-2BD0-808A5461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C917-4A26-7A4A-9AAA-1226BADA5FD7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6AF58-C447-9D23-FDC4-09BDD5EB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22A7B-F39D-9713-B610-847549C6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324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 Example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/>
        </p:nvGraphicFramePr>
        <p:xfrm>
          <a:off x="3352800" y="19399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37" name="Group 25"/>
          <p:cNvGraphicFramePr>
            <a:graphicFrameLocks noGrp="1"/>
          </p:cNvGraphicFramePr>
          <p:nvPr/>
        </p:nvGraphicFramePr>
        <p:xfrm>
          <a:off x="1524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59" name="Group 47"/>
          <p:cNvGraphicFramePr>
            <a:graphicFrameLocks noGrp="1"/>
          </p:cNvGraphicFramePr>
          <p:nvPr/>
        </p:nvGraphicFramePr>
        <p:xfrm>
          <a:off x="4953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81" name="Group 69"/>
          <p:cNvGraphicFramePr>
            <a:graphicFrameLocks noGrp="1"/>
          </p:cNvGraphicFramePr>
          <p:nvPr/>
        </p:nvGraphicFramePr>
        <p:xfrm>
          <a:off x="609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03" name="Group 91"/>
          <p:cNvGraphicFramePr>
            <a:graphicFrameLocks noGrp="1"/>
          </p:cNvGraphicFramePr>
          <p:nvPr/>
        </p:nvGraphicFramePr>
        <p:xfrm>
          <a:off x="24384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25" name="Group 113"/>
          <p:cNvGraphicFramePr>
            <a:graphicFrameLocks noGrp="1"/>
          </p:cNvGraphicFramePr>
          <p:nvPr/>
        </p:nvGraphicFramePr>
        <p:xfrm>
          <a:off x="41910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47" name="Group 135"/>
          <p:cNvGraphicFramePr>
            <a:graphicFrameLocks noGrp="1"/>
          </p:cNvGraphicFramePr>
          <p:nvPr/>
        </p:nvGraphicFramePr>
        <p:xfrm>
          <a:off x="5943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5069" name="Line 157"/>
          <p:cNvSpPr>
            <a:spLocks noChangeShapeType="1"/>
          </p:cNvSpPr>
          <p:nvPr/>
        </p:nvSpPr>
        <p:spPr bwMode="auto">
          <a:xfrm flipH="1">
            <a:off x="1524000" y="24733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0" name="Line 158"/>
          <p:cNvSpPr>
            <a:spLocks noChangeShapeType="1"/>
          </p:cNvSpPr>
          <p:nvPr/>
        </p:nvSpPr>
        <p:spPr bwMode="auto">
          <a:xfrm>
            <a:off x="3886200" y="24733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1" name="Line 159"/>
          <p:cNvSpPr>
            <a:spLocks noChangeShapeType="1"/>
          </p:cNvSpPr>
          <p:nvPr/>
        </p:nvSpPr>
        <p:spPr bwMode="auto">
          <a:xfrm flipH="1">
            <a:off x="609600" y="33877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2" name="Line 160"/>
          <p:cNvSpPr>
            <a:spLocks noChangeShapeType="1"/>
          </p:cNvSpPr>
          <p:nvPr/>
        </p:nvSpPr>
        <p:spPr bwMode="auto">
          <a:xfrm>
            <a:off x="2057400" y="33877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3" name="Line 161"/>
          <p:cNvSpPr>
            <a:spLocks noChangeShapeType="1"/>
          </p:cNvSpPr>
          <p:nvPr/>
        </p:nvSpPr>
        <p:spPr bwMode="auto">
          <a:xfrm>
            <a:off x="2514600" y="33877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4" name="Line 162"/>
          <p:cNvSpPr>
            <a:spLocks noChangeShapeType="1"/>
          </p:cNvSpPr>
          <p:nvPr/>
        </p:nvSpPr>
        <p:spPr bwMode="auto">
          <a:xfrm>
            <a:off x="5105400" y="33877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5" name="Line 163"/>
          <p:cNvSpPr>
            <a:spLocks noChangeShapeType="1"/>
          </p:cNvSpPr>
          <p:nvPr/>
        </p:nvSpPr>
        <p:spPr bwMode="auto">
          <a:xfrm>
            <a:off x="5486400" y="33877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6" name="Line 164"/>
          <p:cNvSpPr>
            <a:spLocks noChangeShapeType="1"/>
          </p:cNvSpPr>
          <p:nvPr/>
        </p:nvSpPr>
        <p:spPr bwMode="auto">
          <a:xfrm>
            <a:off x="6096000" y="34639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7" name="Line 165"/>
          <p:cNvSpPr>
            <a:spLocks noChangeShapeType="1"/>
          </p:cNvSpPr>
          <p:nvPr/>
        </p:nvSpPr>
        <p:spPr bwMode="auto">
          <a:xfrm>
            <a:off x="6629400" y="33877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8" name="Line 166"/>
          <p:cNvSpPr>
            <a:spLocks noChangeShapeType="1"/>
          </p:cNvSpPr>
          <p:nvPr/>
        </p:nvSpPr>
        <p:spPr bwMode="auto">
          <a:xfrm>
            <a:off x="2133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38862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0" name="Line 168"/>
          <p:cNvSpPr>
            <a:spLocks noChangeShapeType="1"/>
          </p:cNvSpPr>
          <p:nvPr/>
        </p:nvSpPr>
        <p:spPr bwMode="auto">
          <a:xfrm>
            <a:off x="5715000" y="4835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1" name="Rectangle 169"/>
          <p:cNvSpPr>
            <a:spLocks noChangeArrowheads="1"/>
          </p:cNvSpPr>
          <p:nvPr/>
        </p:nvSpPr>
        <p:spPr bwMode="auto">
          <a:xfrm>
            <a:off x="603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295082" name="Rectangle 170"/>
          <p:cNvSpPr>
            <a:spLocks noChangeArrowheads="1"/>
          </p:cNvSpPr>
          <p:nvPr/>
        </p:nvSpPr>
        <p:spPr bwMode="auto">
          <a:xfrm>
            <a:off x="1136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295083" name="Rectangle 171"/>
          <p:cNvSpPr>
            <a:spLocks noChangeArrowheads="1"/>
          </p:cNvSpPr>
          <p:nvPr/>
        </p:nvSpPr>
        <p:spPr bwMode="auto">
          <a:xfrm>
            <a:off x="1669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295084" name="Rectangle 172"/>
          <p:cNvSpPr>
            <a:spLocks noChangeArrowheads="1"/>
          </p:cNvSpPr>
          <p:nvPr/>
        </p:nvSpPr>
        <p:spPr bwMode="auto">
          <a:xfrm>
            <a:off x="2279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295085" name="Rectangle 173"/>
          <p:cNvSpPr>
            <a:spLocks noChangeArrowheads="1"/>
          </p:cNvSpPr>
          <p:nvPr/>
        </p:nvSpPr>
        <p:spPr bwMode="auto">
          <a:xfrm>
            <a:off x="2889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295086" name="Rectangle 174"/>
          <p:cNvSpPr>
            <a:spLocks noChangeArrowheads="1"/>
          </p:cNvSpPr>
          <p:nvPr/>
        </p:nvSpPr>
        <p:spPr bwMode="auto">
          <a:xfrm>
            <a:off x="3346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087" name="Rectangle 175"/>
          <p:cNvSpPr>
            <a:spLocks noChangeArrowheads="1"/>
          </p:cNvSpPr>
          <p:nvPr/>
        </p:nvSpPr>
        <p:spPr bwMode="auto">
          <a:xfrm>
            <a:off x="3879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295088" name="Rectangle 176"/>
          <p:cNvSpPr>
            <a:spLocks noChangeArrowheads="1"/>
          </p:cNvSpPr>
          <p:nvPr/>
        </p:nvSpPr>
        <p:spPr bwMode="auto">
          <a:xfrm>
            <a:off x="4336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295089" name="Rectangle 177"/>
          <p:cNvSpPr>
            <a:spLocks noChangeArrowheads="1"/>
          </p:cNvSpPr>
          <p:nvPr/>
        </p:nvSpPr>
        <p:spPr bwMode="auto">
          <a:xfrm>
            <a:off x="4794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295090" name="Rectangle 178"/>
          <p:cNvSpPr>
            <a:spLocks noChangeArrowheads="1"/>
          </p:cNvSpPr>
          <p:nvPr/>
        </p:nvSpPr>
        <p:spPr bwMode="auto">
          <a:xfrm>
            <a:off x="5251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295091" name="Rectangle 179"/>
          <p:cNvSpPr>
            <a:spLocks noChangeArrowheads="1"/>
          </p:cNvSpPr>
          <p:nvPr/>
        </p:nvSpPr>
        <p:spPr bwMode="auto">
          <a:xfrm>
            <a:off x="5784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295092" name="Rectangle 180"/>
          <p:cNvSpPr>
            <a:spLocks noChangeArrowheads="1"/>
          </p:cNvSpPr>
          <p:nvPr/>
        </p:nvSpPr>
        <p:spPr bwMode="auto">
          <a:xfrm>
            <a:off x="6318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295093" name="Line 181"/>
          <p:cNvSpPr>
            <a:spLocks noChangeShapeType="1"/>
          </p:cNvSpPr>
          <p:nvPr/>
        </p:nvSpPr>
        <p:spPr bwMode="auto">
          <a:xfrm flipH="1">
            <a:off x="6096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4" name="Line 182"/>
          <p:cNvSpPr>
            <a:spLocks noChangeShapeType="1"/>
          </p:cNvSpPr>
          <p:nvPr/>
        </p:nvSpPr>
        <p:spPr bwMode="auto">
          <a:xfrm>
            <a:off x="1066800" y="48355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5" name="Line 183"/>
          <p:cNvSpPr>
            <a:spLocks noChangeShapeType="1"/>
          </p:cNvSpPr>
          <p:nvPr/>
        </p:nvSpPr>
        <p:spPr bwMode="auto">
          <a:xfrm>
            <a:off x="1447800" y="48355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6" name="Line 184"/>
          <p:cNvSpPr>
            <a:spLocks noChangeShapeType="1"/>
          </p:cNvSpPr>
          <p:nvPr/>
        </p:nvSpPr>
        <p:spPr bwMode="auto">
          <a:xfrm flipH="1">
            <a:off x="22860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7" name="Line 185"/>
          <p:cNvSpPr>
            <a:spLocks noChangeShapeType="1"/>
          </p:cNvSpPr>
          <p:nvPr/>
        </p:nvSpPr>
        <p:spPr bwMode="auto">
          <a:xfrm>
            <a:off x="28956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8" name="Line 186"/>
          <p:cNvSpPr>
            <a:spLocks noChangeShapeType="1"/>
          </p:cNvSpPr>
          <p:nvPr/>
        </p:nvSpPr>
        <p:spPr bwMode="auto">
          <a:xfrm>
            <a:off x="32004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9" name="Line 187"/>
          <p:cNvSpPr>
            <a:spLocks noChangeShapeType="1"/>
          </p:cNvSpPr>
          <p:nvPr/>
        </p:nvSpPr>
        <p:spPr bwMode="auto">
          <a:xfrm>
            <a:off x="35814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0" name="Line 188"/>
          <p:cNvSpPr>
            <a:spLocks noChangeShapeType="1"/>
          </p:cNvSpPr>
          <p:nvPr/>
        </p:nvSpPr>
        <p:spPr bwMode="auto">
          <a:xfrm>
            <a:off x="43434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1" name="Line 189"/>
          <p:cNvSpPr>
            <a:spLocks noChangeShapeType="1"/>
          </p:cNvSpPr>
          <p:nvPr/>
        </p:nvSpPr>
        <p:spPr bwMode="auto">
          <a:xfrm>
            <a:off x="4572000" y="47593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2" name="Line 190"/>
          <p:cNvSpPr>
            <a:spLocks noChangeShapeType="1"/>
          </p:cNvSpPr>
          <p:nvPr/>
        </p:nvSpPr>
        <p:spPr bwMode="auto">
          <a:xfrm flipH="1">
            <a:off x="5257800" y="48355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3" name="Line 191"/>
          <p:cNvSpPr>
            <a:spLocks noChangeShapeType="1"/>
          </p:cNvSpPr>
          <p:nvPr/>
        </p:nvSpPr>
        <p:spPr bwMode="auto">
          <a:xfrm flipH="1">
            <a:off x="5791200" y="48355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4" name="Line 192"/>
          <p:cNvSpPr>
            <a:spLocks noChangeShapeType="1"/>
          </p:cNvSpPr>
          <p:nvPr/>
        </p:nvSpPr>
        <p:spPr bwMode="auto">
          <a:xfrm flipH="1">
            <a:off x="6324600" y="48355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5" name="Line 193"/>
          <p:cNvSpPr>
            <a:spLocks noChangeShapeType="1"/>
          </p:cNvSpPr>
          <p:nvPr/>
        </p:nvSpPr>
        <p:spPr bwMode="auto">
          <a:xfrm>
            <a:off x="7467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6" name="Text Box 194"/>
          <p:cNvSpPr txBox="1">
            <a:spLocks noChangeArrowheads="1"/>
          </p:cNvSpPr>
          <p:nvPr/>
        </p:nvSpPr>
        <p:spPr bwMode="auto">
          <a:xfrm>
            <a:off x="898525" y="1371600"/>
            <a:ext cx="87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d = 2</a:t>
            </a:r>
          </a:p>
        </p:txBody>
      </p:sp>
      <p:sp>
        <p:nvSpPr>
          <p:cNvPr id="295107" name="Text Box 195"/>
          <p:cNvSpPr txBox="1">
            <a:spLocks noChangeArrowheads="1"/>
          </p:cNvSpPr>
          <p:nvPr/>
        </p:nvSpPr>
        <p:spPr bwMode="auto">
          <a:xfrm>
            <a:off x="6461125" y="1595438"/>
            <a:ext cx="123686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Find the key 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7AB14-CF28-67BE-3C0F-0B1CE716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D27B-EEB0-BE47-9392-569131402975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BF1C7-DCC6-7D26-1E9B-BE7ECADC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4CA07-8B19-7FBF-0B7A-9F6F17AE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135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 Example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/>
        </p:nvGraphicFramePr>
        <p:xfrm>
          <a:off x="3352800" y="19399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37" name="Group 25"/>
          <p:cNvGraphicFramePr>
            <a:graphicFrameLocks noGrp="1"/>
          </p:cNvGraphicFramePr>
          <p:nvPr/>
        </p:nvGraphicFramePr>
        <p:xfrm>
          <a:off x="1524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59" name="Group 47"/>
          <p:cNvGraphicFramePr>
            <a:graphicFrameLocks noGrp="1"/>
          </p:cNvGraphicFramePr>
          <p:nvPr/>
        </p:nvGraphicFramePr>
        <p:xfrm>
          <a:off x="4953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81" name="Group 69"/>
          <p:cNvGraphicFramePr>
            <a:graphicFrameLocks noGrp="1"/>
          </p:cNvGraphicFramePr>
          <p:nvPr/>
        </p:nvGraphicFramePr>
        <p:xfrm>
          <a:off x="609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03" name="Group 91"/>
          <p:cNvGraphicFramePr>
            <a:graphicFrameLocks noGrp="1"/>
          </p:cNvGraphicFramePr>
          <p:nvPr/>
        </p:nvGraphicFramePr>
        <p:xfrm>
          <a:off x="24384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25" name="Group 113"/>
          <p:cNvGraphicFramePr>
            <a:graphicFrameLocks noGrp="1"/>
          </p:cNvGraphicFramePr>
          <p:nvPr/>
        </p:nvGraphicFramePr>
        <p:xfrm>
          <a:off x="41910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47" name="Group 135"/>
          <p:cNvGraphicFramePr>
            <a:graphicFrameLocks noGrp="1"/>
          </p:cNvGraphicFramePr>
          <p:nvPr/>
        </p:nvGraphicFramePr>
        <p:xfrm>
          <a:off x="5943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5069" name="Line 157"/>
          <p:cNvSpPr>
            <a:spLocks noChangeShapeType="1"/>
          </p:cNvSpPr>
          <p:nvPr/>
        </p:nvSpPr>
        <p:spPr bwMode="auto">
          <a:xfrm flipH="1">
            <a:off x="1524000" y="24733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0" name="Line 158"/>
          <p:cNvSpPr>
            <a:spLocks noChangeShapeType="1"/>
          </p:cNvSpPr>
          <p:nvPr/>
        </p:nvSpPr>
        <p:spPr bwMode="auto">
          <a:xfrm>
            <a:off x="3886200" y="24733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1" name="Line 159"/>
          <p:cNvSpPr>
            <a:spLocks noChangeShapeType="1"/>
          </p:cNvSpPr>
          <p:nvPr/>
        </p:nvSpPr>
        <p:spPr bwMode="auto">
          <a:xfrm flipH="1">
            <a:off x="609600" y="33877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2" name="Line 160"/>
          <p:cNvSpPr>
            <a:spLocks noChangeShapeType="1"/>
          </p:cNvSpPr>
          <p:nvPr/>
        </p:nvSpPr>
        <p:spPr bwMode="auto">
          <a:xfrm>
            <a:off x="2057400" y="33877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3" name="Line 161"/>
          <p:cNvSpPr>
            <a:spLocks noChangeShapeType="1"/>
          </p:cNvSpPr>
          <p:nvPr/>
        </p:nvSpPr>
        <p:spPr bwMode="auto">
          <a:xfrm>
            <a:off x="2514600" y="33877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4" name="Line 162"/>
          <p:cNvSpPr>
            <a:spLocks noChangeShapeType="1"/>
          </p:cNvSpPr>
          <p:nvPr/>
        </p:nvSpPr>
        <p:spPr bwMode="auto">
          <a:xfrm>
            <a:off x="5105400" y="33877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5" name="Line 163"/>
          <p:cNvSpPr>
            <a:spLocks noChangeShapeType="1"/>
          </p:cNvSpPr>
          <p:nvPr/>
        </p:nvSpPr>
        <p:spPr bwMode="auto">
          <a:xfrm>
            <a:off x="5486400" y="33877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6" name="Line 164"/>
          <p:cNvSpPr>
            <a:spLocks noChangeShapeType="1"/>
          </p:cNvSpPr>
          <p:nvPr/>
        </p:nvSpPr>
        <p:spPr bwMode="auto">
          <a:xfrm>
            <a:off x="6096000" y="34639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7" name="Line 165"/>
          <p:cNvSpPr>
            <a:spLocks noChangeShapeType="1"/>
          </p:cNvSpPr>
          <p:nvPr/>
        </p:nvSpPr>
        <p:spPr bwMode="auto">
          <a:xfrm>
            <a:off x="6629400" y="33877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8" name="Line 166"/>
          <p:cNvSpPr>
            <a:spLocks noChangeShapeType="1"/>
          </p:cNvSpPr>
          <p:nvPr/>
        </p:nvSpPr>
        <p:spPr bwMode="auto">
          <a:xfrm>
            <a:off x="2133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38862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0" name="Line 168"/>
          <p:cNvSpPr>
            <a:spLocks noChangeShapeType="1"/>
          </p:cNvSpPr>
          <p:nvPr/>
        </p:nvSpPr>
        <p:spPr bwMode="auto">
          <a:xfrm>
            <a:off x="5715000" y="4835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1" name="Rectangle 169"/>
          <p:cNvSpPr>
            <a:spLocks noChangeArrowheads="1"/>
          </p:cNvSpPr>
          <p:nvPr/>
        </p:nvSpPr>
        <p:spPr bwMode="auto">
          <a:xfrm>
            <a:off x="603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295082" name="Rectangle 170"/>
          <p:cNvSpPr>
            <a:spLocks noChangeArrowheads="1"/>
          </p:cNvSpPr>
          <p:nvPr/>
        </p:nvSpPr>
        <p:spPr bwMode="auto">
          <a:xfrm>
            <a:off x="1136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295083" name="Rectangle 171"/>
          <p:cNvSpPr>
            <a:spLocks noChangeArrowheads="1"/>
          </p:cNvSpPr>
          <p:nvPr/>
        </p:nvSpPr>
        <p:spPr bwMode="auto">
          <a:xfrm>
            <a:off x="1669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295084" name="Rectangle 172"/>
          <p:cNvSpPr>
            <a:spLocks noChangeArrowheads="1"/>
          </p:cNvSpPr>
          <p:nvPr/>
        </p:nvSpPr>
        <p:spPr bwMode="auto">
          <a:xfrm>
            <a:off x="2279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295085" name="Rectangle 173"/>
          <p:cNvSpPr>
            <a:spLocks noChangeArrowheads="1"/>
          </p:cNvSpPr>
          <p:nvPr/>
        </p:nvSpPr>
        <p:spPr bwMode="auto">
          <a:xfrm>
            <a:off x="2889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295086" name="Rectangle 174"/>
          <p:cNvSpPr>
            <a:spLocks noChangeArrowheads="1"/>
          </p:cNvSpPr>
          <p:nvPr/>
        </p:nvSpPr>
        <p:spPr bwMode="auto">
          <a:xfrm>
            <a:off x="3346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087" name="Rectangle 175"/>
          <p:cNvSpPr>
            <a:spLocks noChangeArrowheads="1"/>
          </p:cNvSpPr>
          <p:nvPr/>
        </p:nvSpPr>
        <p:spPr bwMode="auto">
          <a:xfrm>
            <a:off x="3879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295088" name="Rectangle 176"/>
          <p:cNvSpPr>
            <a:spLocks noChangeArrowheads="1"/>
          </p:cNvSpPr>
          <p:nvPr/>
        </p:nvSpPr>
        <p:spPr bwMode="auto">
          <a:xfrm>
            <a:off x="4336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295089" name="Rectangle 177"/>
          <p:cNvSpPr>
            <a:spLocks noChangeArrowheads="1"/>
          </p:cNvSpPr>
          <p:nvPr/>
        </p:nvSpPr>
        <p:spPr bwMode="auto">
          <a:xfrm>
            <a:off x="4794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295090" name="Rectangle 178"/>
          <p:cNvSpPr>
            <a:spLocks noChangeArrowheads="1"/>
          </p:cNvSpPr>
          <p:nvPr/>
        </p:nvSpPr>
        <p:spPr bwMode="auto">
          <a:xfrm>
            <a:off x="5251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295091" name="Rectangle 179"/>
          <p:cNvSpPr>
            <a:spLocks noChangeArrowheads="1"/>
          </p:cNvSpPr>
          <p:nvPr/>
        </p:nvSpPr>
        <p:spPr bwMode="auto">
          <a:xfrm>
            <a:off x="5784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295092" name="Rectangle 180"/>
          <p:cNvSpPr>
            <a:spLocks noChangeArrowheads="1"/>
          </p:cNvSpPr>
          <p:nvPr/>
        </p:nvSpPr>
        <p:spPr bwMode="auto">
          <a:xfrm>
            <a:off x="6318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295093" name="Line 181"/>
          <p:cNvSpPr>
            <a:spLocks noChangeShapeType="1"/>
          </p:cNvSpPr>
          <p:nvPr/>
        </p:nvSpPr>
        <p:spPr bwMode="auto">
          <a:xfrm flipH="1">
            <a:off x="6096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4" name="Line 182"/>
          <p:cNvSpPr>
            <a:spLocks noChangeShapeType="1"/>
          </p:cNvSpPr>
          <p:nvPr/>
        </p:nvSpPr>
        <p:spPr bwMode="auto">
          <a:xfrm>
            <a:off x="1066800" y="48355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5" name="Line 183"/>
          <p:cNvSpPr>
            <a:spLocks noChangeShapeType="1"/>
          </p:cNvSpPr>
          <p:nvPr/>
        </p:nvSpPr>
        <p:spPr bwMode="auto">
          <a:xfrm>
            <a:off x="1447800" y="48355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6" name="Line 184"/>
          <p:cNvSpPr>
            <a:spLocks noChangeShapeType="1"/>
          </p:cNvSpPr>
          <p:nvPr/>
        </p:nvSpPr>
        <p:spPr bwMode="auto">
          <a:xfrm flipH="1">
            <a:off x="22860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7" name="Line 185"/>
          <p:cNvSpPr>
            <a:spLocks noChangeShapeType="1"/>
          </p:cNvSpPr>
          <p:nvPr/>
        </p:nvSpPr>
        <p:spPr bwMode="auto">
          <a:xfrm>
            <a:off x="28956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8" name="Line 186"/>
          <p:cNvSpPr>
            <a:spLocks noChangeShapeType="1"/>
          </p:cNvSpPr>
          <p:nvPr/>
        </p:nvSpPr>
        <p:spPr bwMode="auto">
          <a:xfrm>
            <a:off x="32004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9" name="Line 187"/>
          <p:cNvSpPr>
            <a:spLocks noChangeShapeType="1"/>
          </p:cNvSpPr>
          <p:nvPr/>
        </p:nvSpPr>
        <p:spPr bwMode="auto">
          <a:xfrm>
            <a:off x="35814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0" name="Line 188"/>
          <p:cNvSpPr>
            <a:spLocks noChangeShapeType="1"/>
          </p:cNvSpPr>
          <p:nvPr/>
        </p:nvSpPr>
        <p:spPr bwMode="auto">
          <a:xfrm>
            <a:off x="43434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1" name="Line 189"/>
          <p:cNvSpPr>
            <a:spLocks noChangeShapeType="1"/>
          </p:cNvSpPr>
          <p:nvPr/>
        </p:nvSpPr>
        <p:spPr bwMode="auto">
          <a:xfrm>
            <a:off x="4572000" y="47593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2" name="Line 190"/>
          <p:cNvSpPr>
            <a:spLocks noChangeShapeType="1"/>
          </p:cNvSpPr>
          <p:nvPr/>
        </p:nvSpPr>
        <p:spPr bwMode="auto">
          <a:xfrm flipH="1">
            <a:off x="5257800" y="48355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3" name="Line 191"/>
          <p:cNvSpPr>
            <a:spLocks noChangeShapeType="1"/>
          </p:cNvSpPr>
          <p:nvPr/>
        </p:nvSpPr>
        <p:spPr bwMode="auto">
          <a:xfrm flipH="1">
            <a:off x="5791200" y="48355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4" name="Line 192"/>
          <p:cNvSpPr>
            <a:spLocks noChangeShapeType="1"/>
          </p:cNvSpPr>
          <p:nvPr/>
        </p:nvSpPr>
        <p:spPr bwMode="auto">
          <a:xfrm flipH="1">
            <a:off x="6324600" y="48355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5" name="Line 193"/>
          <p:cNvSpPr>
            <a:spLocks noChangeShapeType="1"/>
          </p:cNvSpPr>
          <p:nvPr/>
        </p:nvSpPr>
        <p:spPr bwMode="auto">
          <a:xfrm>
            <a:off x="7467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6" name="Text Box 194"/>
          <p:cNvSpPr txBox="1">
            <a:spLocks noChangeArrowheads="1"/>
          </p:cNvSpPr>
          <p:nvPr/>
        </p:nvSpPr>
        <p:spPr bwMode="auto">
          <a:xfrm>
            <a:off x="898525" y="1371600"/>
            <a:ext cx="87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d = 2</a:t>
            </a:r>
          </a:p>
        </p:txBody>
      </p:sp>
      <p:sp>
        <p:nvSpPr>
          <p:cNvPr id="295107" name="Text Box 195"/>
          <p:cNvSpPr txBox="1">
            <a:spLocks noChangeArrowheads="1"/>
          </p:cNvSpPr>
          <p:nvPr/>
        </p:nvSpPr>
        <p:spPr bwMode="auto">
          <a:xfrm>
            <a:off x="6461125" y="1595438"/>
            <a:ext cx="123686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Find the key 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108" name="Text Box 196"/>
          <p:cNvSpPr txBox="1">
            <a:spLocks noChangeArrowheads="1"/>
          </p:cNvSpPr>
          <p:nvPr/>
        </p:nvSpPr>
        <p:spPr bwMode="auto">
          <a:xfrm>
            <a:off x="1371600" y="2311400"/>
            <a:ext cx="70238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  <a:sym typeface="Symbol" charset="2"/>
              </a:rPr>
              <a:t>&lt;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 80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D8C15-1864-6FE9-3B56-759F3591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06DA-F867-E54C-BD80-DE4B68FAC081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48083-9B81-1BCC-B613-FBBBECCF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56F2-BE63-3E1B-1CC6-6780C3BB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6085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 Example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/>
        </p:nvGraphicFramePr>
        <p:xfrm>
          <a:off x="3352800" y="19399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37" name="Group 25"/>
          <p:cNvGraphicFramePr>
            <a:graphicFrameLocks noGrp="1"/>
          </p:cNvGraphicFramePr>
          <p:nvPr/>
        </p:nvGraphicFramePr>
        <p:xfrm>
          <a:off x="1524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59" name="Group 47"/>
          <p:cNvGraphicFramePr>
            <a:graphicFrameLocks noGrp="1"/>
          </p:cNvGraphicFramePr>
          <p:nvPr/>
        </p:nvGraphicFramePr>
        <p:xfrm>
          <a:off x="4953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81" name="Group 69"/>
          <p:cNvGraphicFramePr>
            <a:graphicFrameLocks noGrp="1"/>
          </p:cNvGraphicFramePr>
          <p:nvPr/>
        </p:nvGraphicFramePr>
        <p:xfrm>
          <a:off x="609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03" name="Group 91"/>
          <p:cNvGraphicFramePr>
            <a:graphicFrameLocks noGrp="1"/>
          </p:cNvGraphicFramePr>
          <p:nvPr/>
        </p:nvGraphicFramePr>
        <p:xfrm>
          <a:off x="24384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25" name="Group 113"/>
          <p:cNvGraphicFramePr>
            <a:graphicFrameLocks noGrp="1"/>
          </p:cNvGraphicFramePr>
          <p:nvPr/>
        </p:nvGraphicFramePr>
        <p:xfrm>
          <a:off x="41910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47" name="Group 135"/>
          <p:cNvGraphicFramePr>
            <a:graphicFrameLocks noGrp="1"/>
          </p:cNvGraphicFramePr>
          <p:nvPr/>
        </p:nvGraphicFramePr>
        <p:xfrm>
          <a:off x="5943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5069" name="Line 157"/>
          <p:cNvSpPr>
            <a:spLocks noChangeShapeType="1"/>
          </p:cNvSpPr>
          <p:nvPr/>
        </p:nvSpPr>
        <p:spPr bwMode="auto">
          <a:xfrm flipH="1">
            <a:off x="1524000" y="24733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0" name="Line 158"/>
          <p:cNvSpPr>
            <a:spLocks noChangeShapeType="1"/>
          </p:cNvSpPr>
          <p:nvPr/>
        </p:nvSpPr>
        <p:spPr bwMode="auto">
          <a:xfrm>
            <a:off x="3886200" y="24733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1" name="Line 159"/>
          <p:cNvSpPr>
            <a:spLocks noChangeShapeType="1"/>
          </p:cNvSpPr>
          <p:nvPr/>
        </p:nvSpPr>
        <p:spPr bwMode="auto">
          <a:xfrm flipH="1">
            <a:off x="609600" y="33877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2" name="Line 160"/>
          <p:cNvSpPr>
            <a:spLocks noChangeShapeType="1"/>
          </p:cNvSpPr>
          <p:nvPr/>
        </p:nvSpPr>
        <p:spPr bwMode="auto">
          <a:xfrm>
            <a:off x="2057400" y="33877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3" name="Line 161"/>
          <p:cNvSpPr>
            <a:spLocks noChangeShapeType="1"/>
          </p:cNvSpPr>
          <p:nvPr/>
        </p:nvSpPr>
        <p:spPr bwMode="auto">
          <a:xfrm>
            <a:off x="2514600" y="33877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4" name="Line 162"/>
          <p:cNvSpPr>
            <a:spLocks noChangeShapeType="1"/>
          </p:cNvSpPr>
          <p:nvPr/>
        </p:nvSpPr>
        <p:spPr bwMode="auto">
          <a:xfrm>
            <a:off x="5105400" y="33877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5" name="Line 163"/>
          <p:cNvSpPr>
            <a:spLocks noChangeShapeType="1"/>
          </p:cNvSpPr>
          <p:nvPr/>
        </p:nvSpPr>
        <p:spPr bwMode="auto">
          <a:xfrm>
            <a:off x="5486400" y="33877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6" name="Line 164"/>
          <p:cNvSpPr>
            <a:spLocks noChangeShapeType="1"/>
          </p:cNvSpPr>
          <p:nvPr/>
        </p:nvSpPr>
        <p:spPr bwMode="auto">
          <a:xfrm>
            <a:off x="6096000" y="34639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7" name="Line 165"/>
          <p:cNvSpPr>
            <a:spLocks noChangeShapeType="1"/>
          </p:cNvSpPr>
          <p:nvPr/>
        </p:nvSpPr>
        <p:spPr bwMode="auto">
          <a:xfrm>
            <a:off x="6629400" y="33877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8" name="Line 166"/>
          <p:cNvSpPr>
            <a:spLocks noChangeShapeType="1"/>
          </p:cNvSpPr>
          <p:nvPr/>
        </p:nvSpPr>
        <p:spPr bwMode="auto">
          <a:xfrm>
            <a:off x="2133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38862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0" name="Line 168"/>
          <p:cNvSpPr>
            <a:spLocks noChangeShapeType="1"/>
          </p:cNvSpPr>
          <p:nvPr/>
        </p:nvSpPr>
        <p:spPr bwMode="auto">
          <a:xfrm>
            <a:off x="5715000" y="4835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1" name="Rectangle 169"/>
          <p:cNvSpPr>
            <a:spLocks noChangeArrowheads="1"/>
          </p:cNvSpPr>
          <p:nvPr/>
        </p:nvSpPr>
        <p:spPr bwMode="auto">
          <a:xfrm>
            <a:off x="603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295082" name="Rectangle 170"/>
          <p:cNvSpPr>
            <a:spLocks noChangeArrowheads="1"/>
          </p:cNvSpPr>
          <p:nvPr/>
        </p:nvSpPr>
        <p:spPr bwMode="auto">
          <a:xfrm>
            <a:off x="1136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295083" name="Rectangle 171"/>
          <p:cNvSpPr>
            <a:spLocks noChangeArrowheads="1"/>
          </p:cNvSpPr>
          <p:nvPr/>
        </p:nvSpPr>
        <p:spPr bwMode="auto">
          <a:xfrm>
            <a:off x="1669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295084" name="Rectangle 172"/>
          <p:cNvSpPr>
            <a:spLocks noChangeArrowheads="1"/>
          </p:cNvSpPr>
          <p:nvPr/>
        </p:nvSpPr>
        <p:spPr bwMode="auto">
          <a:xfrm>
            <a:off x="2279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295085" name="Rectangle 173"/>
          <p:cNvSpPr>
            <a:spLocks noChangeArrowheads="1"/>
          </p:cNvSpPr>
          <p:nvPr/>
        </p:nvSpPr>
        <p:spPr bwMode="auto">
          <a:xfrm>
            <a:off x="2889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295086" name="Rectangle 174"/>
          <p:cNvSpPr>
            <a:spLocks noChangeArrowheads="1"/>
          </p:cNvSpPr>
          <p:nvPr/>
        </p:nvSpPr>
        <p:spPr bwMode="auto">
          <a:xfrm>
            <a:off x="3346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087" name="Rectangle 175"/>
          <p:cNvSpPr>
            <a:spLocks noChangeArrowheads="1"/>
          </p:cNvSpPr>
          <p:nvPr/>
        </p:nvSpPr>
        <p:spPr bwMode="auto">
          <a:xfrm>
            <a:off x="3879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295088" name="Rectangle 176"/>
          <p:cNvSpPr>
            <a:spLocks noChangeArrowheads="1"/>
          </p:cNvSpPr>
          <p:nvPr/>
        </p:nvSpPr>
        <p:spPr bwMode="auto">
          <a:xfrm>
            <a:off x="4336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295089" name="Rectangle 177"/>
          <p:cNvSpPr>
            <a:spLocks noChangeArrowheads="1"/>
          </p:cNvSpPr>
          <p:nvPr/>
        </p:nvSpPr>
        <p:spPr bwMode="auto">
          <a:xfrm>
            <a:off x="4794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295090" name="Rectangle 178"/>
          <p:cNvSpPr>
            <a:spLocks noChangeArrowheads="1"/>
          </p:cNvSpPr>
          <p:nvPr/>
        </p:nvSpPr>
        <p:spPr bwMode="auto">
          <a:xfrm>
            <a:off x="5251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295091" name="Rectangle 179"/>
          <p:cNvSpPr>
            <a:spLocks noChangeArrowheads="1"/>
          </p:cNvSpPr>
          <p:nvPr/>
        </p:nvSpPr>
        <p:spPr bwMode="auto">
          <a:xfrm>
            <a:off x="5784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295092" name="Rectangle 180"/>
          <p:cNvSpPr>
            <a:spLocks noChangeArrowheads="1"/>
          </p:cNvSpPr>
          <p:nvPr/>
        </p:nvSpPr>
        <p:spPr bwMode="auto">
          <a:xfrm>
            <a:off x="6318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295093" name="Line 181"/>
          <p:cNvSpPr>
            <a:spLocks noChangeShapeType="1"/>
          </p:cNvSpPr>
          <p:nvPr/>
        </p:nvSpPr>
        <p:spPr bwMode="auto">
          <a:xfrm flipH="1">
            <a:off x="6096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4" name="Line 182"/>
          <p:cNvSpPr>
            <a:spLocks noChangeShapeType="1"/>
          </p:cNvSpPr>
          <p:nvPr/>
        </p:nvSpPr>
        <p:spPr bwMode="auto">
          <a:xfrm>
            <a:off x="1066800" y="48355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5" name="Line 183"/>
          <p:cNvSpPr>
            <a:spLocks noChangeShapeType="1"/>
          </p:cNvSpPr>
          <p:nvPr/>
        </p:nvSpPr>
        <p:spPr bwMode="auto">
          <a:xfrm>
            <a:off x="1447800" y="48355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6" name="Line 184"/>
          <p:cNvSpPr>
            <a:spLocks noChangeShapeType="1"/>
          </p:cNvSpPr>
          <p:nvPr/>
        </p:nvSpPr>
        <p:spPr bwMode="auto">
          <a:xfrm flipH="1">
            <a:off x="22860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7" name="Line 185"/>
          <p:cNvSpPr>
            <a:spLocks noChangeShapeType="1"/>
          </p:cNvSpPr>
          <p:nvPr/>
        </p:nvSpPr>
        <p:spPr bwMode="auto">
          <a:xfrm>
            <a:off x="28956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8" name="Line 186"/>
          <p:cNvSpPr>
            <a:spLocks noChangeShapeType="1"/>
          </p:cNvSpPr>
          <p:nvPr/>
        </p:nvSpPr>
        <p:spPr bwMode="auto">
          <a:xfrm>
            <a:off x="32004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9" name="Line 187"/>
          <p:cNvSpPr>
            <a:spLocks noChangeShapeType="1"/>
          </p:cNvSpPr>
          <p:nvPr/>
        </p:nvSpPr>
        <p:spPr bwMode="auto">
          <a:xfrm>
            <a:off x="35814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0" name="Line 188"/>
          <p:cNvSpPr>
            <a:spLocks noChangeShapeType="1"/>
          </p:cNvSpPr>
          <p:nvPr/>
        </p:nvSpPr>
        <p:spPr bwMode="auto">
          <a:xfrm>
            <a:off x="43434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1" name="Line 189"/>
          <p:cNvSpPr>
            <a:spLocks noChangeShapeType="1"/>
          </p:cNvSpPr>
          <p:nvPr/>
        </p:nvSpPr>
        <p:spPr bwMode="auto">
          <a:xfrm>
            <a:off x="4572000" y="47593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2" name="Line 190"/>
          <p:cNvSpPr>
            <a:spLocks noChangeShapeType="1"/>
          </p:cNvSpPr>
          <p:nvPr/>
        </p:nvSpPr>
        <p:spPr bwMode="auto">
          <a:xfrm flipH="1">
            <a:off x="5257800" y="48355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3" name="Line 191"/>
          <p:cNvSpPr>
            <a:spLocks noChangeShapeType="1"/>
          </p:cNvSpPr>
          <p:nvPr/>
        </p:nvSpPr>
        <p:spPr bwMode="auto">
          <a:xfrm flipH="1">
            <a:off x="5791200" y="48355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4" name="Line 192"/>
          <p:cNvSpPr>
            <a:spLocks noChangeShapeType="1"/>
          </p:cNvSpPr>
          <p:nvPr/>
        </p:nvSpPr>
        <p:spPr bwMode="auto">
          <a:xfrm flipH="1">
            <a:off x="6324600" y="48355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5" name="Line 193"/>
          <p:cNvSpPr>
            <a:spLocks noChangeShapeType="1"/>
          </p:cNvSpPr>
          <p:nvPr/>
        </p:nvSpPr>
        <p:spPr bwMode="auto">
          <a:xfrm>
            <a:off x="7467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6" name="Text Box 194"/>
          <p:cNvSpPr txBox="1">
            <a:spLocks noChangeArrowheads="1"/>
          </p:cNvSpPr>
          <p:nvPr/>
        </p:nvSpPr>
        <p:spPr bwMode="auto">
          <a:xfrm>
            <a:off x="898525" y="1371600"/>
            <a:ext cx="87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d = 2</a:t>
            </a:r>
          </a:p>
        </p:txBody>
      </p:sp>
      <p:sp>
        <p:nvSpPr>
          <p:cNvPr id="295107" name="Text Box 195"/>
          <p:cNvSpPr txBox="1">
            <a:spLocks noChangeArrowheads="1"/>
          </p:cNvSpPr>
          <p:nvPr/>
        </p:nvSpPr>
        <p:spPr bwMode="auto">
          <a:xfrm>
            <a:off x="6461125" y="1595438"/>
            <a:ext cx="123686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Find the key 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108" name="Text Box 196"/>
          <p:cNvSpPr txBox="1">
            <a:spLocks noChangeArrowheads="1"/>
          </p:cNvSpPr>
          <p:nvPr/>
        </p:nvSpPr>
        <p:spPr bwMode="auto">
          <a:xfrm>
            <a:off x="1371600" y="2311400"/>
            <a:ext cx="70238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  <a:sym typeface="Symbol" charset="2"/>
              </a:rPr>
              <a:t>&lt;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 80</a:t>
            </a:r>
          </a:p>
        </p:txBody>
      </p:sp>
      <p:sp>
        <p:nvSpPr>
          <p:cNvPr id="295109" name="Text Box 197"/>
          <p:cNvSpPr txBox="1">
            <a:spLocks noChangeArrowheads="1"/>
          </p:cNvSpPr>
          <p:nvPr/>
        </p:nvSpPr>
        <p:spPr bwMode="auto">
          <a:xfrm>
            <a:off x="1905000" y="3687763"/>
            <a:ext cx="9989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20 ≤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&lt; 60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5146F-F5C1-DC7E-98BB-C527F280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2441-9D7F-114B-A582-E7C1C567BC03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2DDDF-E204-2988-60D2-D34178F8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4750-53C6-3052-4979-BEE1CEDA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23A-6BA4-46B8-9697-026EDE2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Enumeration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E3EBC-81CD-40C8-9D9D-3E4D1732C473}"/>
              </a:ext>
            </a:extLst>
          </p:cNvPr>
          <p:cNvSpPr/>
          <p:nvPr/>
        </p:nvSpPr>
        <p:spPr>
          <a:xfrm>
            <a:off x="428624" y="1002861"/>
            <a:ext cx="8189844" cy="5281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RDBMS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916BA-6772-45DB-8368-952B5E95D963}"/>
              </a:ext>
            </a:extLst>
          </p:cNvPr>
          <p:cNvSpPr/>
          <p:nvPr/>
        </p:nvSpPr>
        <p:spPr>
          <a:xfrm>
            <a:off x="3486542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/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blipFill>
                <a:blip r:embed="rId2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/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blipFill>
                <a:blip r:embed="rId3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372E6A-7104-49D6-A72F-67191ED014E9}"/>
              </a:ext>
            </a:extLst>
          </p:cNvPr>
          <p:cNvCxnSpPr>
            <a:cxnSpLocks/>
          </p:cNvCxnSpPr>
          <p:nvPr/>
        </p:nvCxnSpPr>
        <p:spPr>
          <a:xfrm>
            <a:off x="4002453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68AFC5-967E-406F-98CB-DA08C4E5253A}"/>
              </a:ext>
            </a:extLst>
          </p:cNvPr>
          <p:cNvCxnSpPr>
            <a:cxnSpLocks/>
          </p:cNvCxnSpPr>
          <p:nvPr/>
        </p:nvCxnSpPr>
        <p:spPr>
          <a:xfrm flipH="1">
            <a:off x="3801992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9ED721-0975-44C5-BA43-9490482F8E98}"/>
              </a:ext>
            </a:extLst>
          </p:cNvPr>
          <p:cNvCxnSpPr>
            <a:cxnSpLocks/>
          </p:cNvCxnSpPr>
          <p:nvPr/>
        </p:nvCxnSpPr>
        <p:spPr>
          <a:xfrm flipH="1">
            <a:off x="3616823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1AF332-D4FE-4918-A7F4-8F7395643E97}"/>
              </a:ext>
            </a:extLst>
          </p:cNvPr>
          <p:cNvCxnSpPr>
            <a:cxnSpLocks/>
          </p:cNvCxnSpPr>
          <p:nvPr/>
        </p:nvCxnSpPr>
        <p:spPr>
          <a:xfrm>
            <a:off x="3811518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280E14-6EB3-4E58-BFC4-A9723E85C1B3}"/>
              </a:ext>
            </a:extLst>
          </p:cNvPr>
          <p:cNvSpPr txBox="1"/>
          <p:nvPr/>
        </p:nvSpPr>
        <p:spPr>
          <a:xfrm>
            <a:off x="3486543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6EA8E-FD73-4F88-8E1C-8C92684A1A19}"/>
              </a:ext>
            </a:extLst>
          </p:cNvPr>
          <p:cNvSpPr txBox="1"/>
          <p:nvPr/>
        </p:nvSpPr>
        <p:spPr>
          <a:xfrm>
            <a:off x="3882023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6E6026-7463-4AE8-A0AD-1537A07388AE}"/>
              </a:ext>
            </a:extLst>
          </p:cNvPr>
          <p:cNvSpPr txBox="1"/>
          <p:nvPr/>
        </p:nvSpPr>
        <p:spPr>
          <a:xfrm>
            <a:off x="4141139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7FDB9-3FA8-4DA0-9AD2-51DCD9436CCE}"/>
              </a:ext>
            </a:extLst>
          </p:cNvPr>
          <p:cNvSpPr txBox="1"/>
          <p:nvPr/>
        </p:nvSpPr>
        <p:spPr>
          <a:xfrm>
            <a:off x="669867" y="1784252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T, R, 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2C9646-3873-4B77-9B13-79159D1BD6A1}"/>
              </a:ext>
            </a:extLst>
          </p:cNvPr>
          <p:cNvSpPr/>
          <p:nvPr/>
        </p:nvSpPr>
        <p:spPr>
          <a:xfrm>
            <a:off x="5297267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F20B58-354E-432E-89D4-B4176138AE67}"/>
                  </a:ext>
                </a:extLst>
              </p:cNvPr>
              <p:cNvSpPr txBox="1"/>
              <p:nvPr/>
            </p:nvSpPr>
            <p:spPr>
              <a:xfrm>
                <a:off x="5688982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F20B58-354E-432E-89D4-B4176138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982" y="1833253"/>
                <a:ext cx="259686" cy="276999"/>
              </a:xfrm>
              <a:prstGeom prst="rect">
                <a:avLst/>
              </a:prstGeom>
              <a:blipFill>
                <a:blip r:embed="rId4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AD1C0B-B037-4FEF-BAE9-B74F645F6FE1}"/>
                  </a:ext>
                </a:extLst>
              </p:cNvPr>
              <p:cNvSpPr txBox="1"/>
              <p:nvPr/>
            </p:nvSpPr>
            <p:spPr>
              <a:xfrm>
                <a:off x="5498167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AD1C0B-B037-4FEF-BAE9-B74F645F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67" y="2098168"/>
                <a:ext cx="259686" cy="276999"/>
              </a:xfrm>
              <a:prstGeom prst="rect">
                <a:avLst/>
              </a:prstGeom>
              <a:blipFill>
                <a:blip r:embed="rId5"/>
                <a:stretch>
                  <a:fillRect l="-11628" r="-1395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532808B-8A1B-461C-9245-34BE776B2077}"/>
              </a:ext>
            </a:extLst>
          </p:cNvPr>
          <p:cNvCxnSpPr>
            <a:cxnSpLocks/>
          </p:cNvCxnSpPr>
          <p:nvPr/>
        </p:nvCxnSpPr>
        <p:spPr>
          <a:xfrm>
            <a:off x="5813178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59C254C-CE1F-4D3A-8CFA-1A5965710125}"/>
              </a:ext>
            </a:extLst>
          </p:cNvPr>
          <p:cNvCxnSpPr>
            <a:cxnSpLocks/>
          </p:cNvCxnSpPr>
          <p:nvPr/>
        </p:nvCxnSpPr>
        <p:spPr>
          <a:xfrm flipH="1">
            <a:off x="5612717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C41517-7F82-469A-85FD-46AB6DDA8A33}"/>
              </a:ext>
            </a:extLst>
          </p:cNvPr>
          <p:cNvCxnSpPr>
            <a:cxnSpLocks/>
          </p:cNvCxnSpPr>
          <p:nvPr/>
        </p:nvCxnSpPr>
        <p:spPr>
          <a:xfrm flipH="1">
            <a:off x="5427548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BB1E53-D328-4AEE-BD68-B467928B0F41}"/>
              </a:ext>
            </a:extLst>
          </p:cNvPr>
          <p:cNvCxnSpPr>
            <a:cxnSpLocks/>
          </p:cNvCxnSpPr>
          <p:nvPr/>
        </p:nvCxnSpPr>
        <p:spPr>
          <a:xfrm>
            <a:off x="5622243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C74634D-B6BB-4CE2-BDC2-365FAF8CC6FA}"/>
              </a:ext>
            </a:extLst>
          </p:cNvPr>
          <p:cNvSpPr txBox="1"/>
          <p:nvPr/>
        </p:nvSpPr>
        <p:spPr>
          <a:xfrm>
            <a:off x="5297268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606228-7C7B-4902-9DCB-49CC20D2E9E2}"/>
              </a:ext>
            </a:extLst>
          </p:cNvPr>
          <p:cNvSpPr txBox="1"/>
          <p:nvPr/>
        </p:nvSpPr>
        <p:spPr>
          <a:xfrm>
            <a:off x="5692748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BC27FAC-F14E-4027-B617-0C78F2554696}"/>
              </a:ext>
            </a:extLst>
          </p:cNvPr>
          <p:cNvSpPr txBox="1"/>
          <p:nvPr/>
        </p:nvSpPr>
        <p:spPr>
          <a:xfrm>
            <a:off x="5951864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857515-42BF-4F6A-A6FE-A1DA51D45824}"/>
              </a:ext>
            </a:extLst>
          </p:cNvPr>
          <p:cNvSpPr/>
          <p:nvPr/>
        </p:nvSpPr>
        <p:spPr>
          <a:xfrm>
            <a:off x="6218730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07E20D-DB76-4F3D-913C-DB47B261AFED}"/>
                  </a:ext>
                </a:extLst>
              </p:cNvPr>
              <p:cNvSpPr txBox="1"/>
              <p:nvPr/>
            </p:nvSpPr>
            <p:spPr>
              <a:xfrm>
                <a:off x="6610445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07E20D-DB76-4F3D-913C-DB47B261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445" y="1833253"/>
                <a:ext cx="259686" cy="276999"/>
              </a:xfrm>
              <a:prstGeom prst="rect">
                <a:avLst/>
              </a:prstGeom>
              <a:blipFill>
                <a:blip r:embed="rId6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562C66-D8B2-429C-A6CE-47C6DA9ED95E}"/>
                  </a:ext>
                </a:extLst>
              </p:cNvPr>
              <p:cNvSpPr txBox="1"/>
              <p:nvPr/>
            </p:nvSpPr>
            <p:spPr>
              <a:xfrm>
                <a:off x="6419630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562C66-D8B2-429C-A6CE-47C6DA9ED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30" y="2098168"/>
                <a:ext cx="259686" cy="276999"/>
              </a:xfrm>
              <a:prstGeom prst="rect">
                <a:avLst/>
              </a:prstGeom>
              <a:blipFill>
                <a:blip r:embed="rId7"/>
                <a:stretch>
                  <a:fillRect l="-11628" r="-1395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90B9877-A42F-4047-AE31-AB9AB9C9AAF8}"/>
              </a:ext>
            </a:extLst>
          </p:cNvPr>
          <p:cNvCxnSpPr>
            <a:cxnSpLocks/>
          </p:cNvCxnSpPr>
          <p:nvPr/>
        </p:nvCxnSpPr>
        <p:spPr>
          <a:xfrm>
            <a:off x="6734641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CBEABE-49D8-492D-9DA5-B822909A1265}"/>
              </a:ext>
            </a:extLst>
          </p:cNvPr>
          <p:cNvCxnSpPr>
            <a:cxnSpLocks/>
          </p:cNvCxnSpPr>
          <p:nvPr/>
        </p:nvCxnSpPr>
        <p:spPr>
          <a:xfrm flipH="1">
            <a:off x="6534180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BDEEF35-0546-4323-A6B4-927BC93D5F6F}"/>
              </a:ext>
            </a:extLst>
          </p:cNvPr>
          <p:cNvCxnSpPr>
            <a:cxnSpLocks/>
          </p:cNvCxnSpPr>
          <p:nvPr/>
        </p:nvCxnSpPr>
        <p:spPr>
          <a:xfrm flipH="1">
            <a:off x="6349011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AB3B550-A3F1-4A39-8E53-412C403F7F06}"/>
              </a:ext>
            </a:extLst>
          </p:cNvPr>
          <p:cNvCxnSpPr>
            <a:cxnSpLocks/>
          </p:cNvCxnSpPr>
          <p:nvPr/>
        </p:nvCxnSpPr>
        <p:spPr>
          <a:xfrm>
            <a:off x="6543706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0A6A759-0E30-4F0A-94A8-61C136C4415A}"/>
              </a:ext>
            </a:extLst>
          </p:cNvPr>
          <p:cNvSpPr txBox="1"/>
          <p:nvPr/>
        </p:nvSpPr>
        <p:spPr>
          <a:xfrm>
            <a:off x="6218731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3FD19A-E752-4B5C-839F-1AA594D099D2}"/>
              </a:ext>
            </a:extLst>
          </p:cNvPr>
          <p:cNvSpPr txBox="1"/>
          <p:nvPr/>
        </p:nvSpPr>
        <p:spPr>
          <a:xfrm>
            <a:off x="6614211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408609-C7D2-41EC-83BA-17EE061D1E99}"/>
              </a:ext>
            </a:extLst>
          </p:cNvPr>
          <p:cNvSpPr txBox="1"/>
          <p:nvPr/>
        </p:nvSpPr>
        <p:spPr>
          <a:xfrm>
            <a:off x="6873327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3CBB34C-4E26-4AB8-9FB4-64C421BB4B90}"/>
              </a:ext>
            </a:extLst>
          </p:cNvPr>
          <p:cNvSpPr/>
          <p:nvPr/>
        </p:nvSpPr>
        <p:spPr>
          <a:xfrm>
            <a:off x="7135883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0680DE-23D1-4A53-91CA-C07477E17D99}"/>
                  </a:ext>
                </a:extLst>
              </p:cNvPr>
              <p:cNvSpPr txBox="1"/>
              <p:nvPr/>
            </p:nvSpPr>
            <p:spPr>
              <a:xfrm>
                <a:off x="7527598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0680DE-23D1-4A53-91CA-C07477E17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598" y="1833253"/>
                <a:ext cx="259686" cy="276999"/>
              </a:xfrm>
              <a:prstGeom prst="rect">
                <a:avLst/>
              </a:prstGeom>
              <a:blipFill>
                <a:blip r:embed="rId8"/>
                <a:stretch>
                  <a:fillRect l="-11905" r="-16667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A853A-F856-4058-A5FE-B231B8F026AD}"/>
                  </a:ext>
                </a:extLst>
              </p:cNvPr>
              <p:cNvSpPr txBox="1"/>
              <p:nvPr/>
            </p:nvSpPr>
            <p:spPr>
              <a:xfrm>
                <a:off x="7336783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A853A-F856-4058-A5FE-B231B8F02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783" y="2098168"/>
                <a:ext cx="259686" cy="276999"/>
              </a:xfrm>
              <a:prstGeom prst="rect">
                <a:avLst/>
              </a:prstGeom>
              <a:blipFill>
                <a:blip r:embed="rId9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1FD6D6-D3BD-41CC-8B04-7EEFD369D988}"/>
              </a:ext>
            </a:extLst>
          </p:cNvPr>
          <p:cNvCxnSpPr>
            <a:cxnSpLocks/>
          </p:cNvCxnSpPr>
          <p:nvPr/>
        </p:nvCxnSpPr>
        <p:spPr>
          <a:xfrm>
            <a:off x="7651794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6998188-46B6-474B-BCD0-A716E56053EA}"/>
              </a:ext>
            </a:extLst>
          </p:cNvPr>
          <p:cNvCxnSpPr>
            <a:cxnSpLocks/>
          </p:cNvCxnSpPr>
          <p:nvPr/>
        </p:nvCxnSpPr>
        <p:spPr>
          <a:xfrm flipH="1">
            <a:off x="7451333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03D03D4-CF52-4BC5-97DC-210FCA1D7276}"/>
              </a:ext>
            </a:extLst>
          </p:cNvPr>
          <p:cNvCxnSpPr>
            <a:cxnSpLocks/>
          </p:cNvCxnSpPr>
          <p:nvPr/>
        </p:nvCxnSpPr>
        <p:spPr>
          <a:xfrm flipH="1">
            <a:off x="7266164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66E6A44-1019-4254-B3DA-67F8588D4AA0}"/>
              </a:ext>
            </a:extLst>
          </p:cNvPr>
          <p:cNvCxnSpPr>
            <a:cxnSpLocks/>
          </p:cNvCxnSpPr>
          <p:nvPr/>
        </p:nvCxnSpPr>
        <p:spPr>
          <a:xfrm>
            <a:off x="7460859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FC5E3A8-8072-4626-8910-8CBD1C32EFC9}"/>
              </a:ext>
            </a:extLst>
          </p:cNvPr>
          <p:cNvSpPr txBox="1"/>
          <p:nvPr/>
        </p:nvSpPr>
        <p:spPr>
          <a:xfrm>
            <a:off x="7135884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942A72-D2DD-4D40-84D4-90F1B98B0066}"/>
              </a:ext>
            </a:extLst>
          </p:cNvPr>
          <p:cNvSpPr txBox="1"/>
          <p:nvPr/>
        </p:nvSpPr>
        <p:spPr>
          <a:xfrm>
            <a:off x="7531364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D81B4E-4EBF-4821-933C-86903A20A5F3}"/>
              </a:ext>
            </a:extLst>
          </p:cNvPr>
          <p:cNvSpPr txBox="1"/>
          <p:nvPr/>
        </p:nvSpPr>
        <p:spPr>
          <a:xfrm>
            <a:off x="7790480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8054AE-790B-486B-9FE4-4155A72C5505}"/>
              </a:ext>
            </a:extLst>
          </p:cNvPr>
          <p:cNvSpPr txBox="1"/>
          <p:nvPr/>
        </p:nvSpPr>
        <p:spPr>
          <a:xfrm>
            <a:off x="8059976" y="210693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AD14E877-9E92-4EFE-9FC0-E5E9D0305ED4}"/>
              </a:ext>
            </a:extLst>
          </p:cNvPr>
          <p:cNvSpPr/>
          <p:nvPr/>
        </p:nvSpPr>
        <p:spPr>
          <a:xfrm>
            <a:off x="2858658" y="2106935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080E11F6-7455-4139-8AB9-A7E1374D4947}"/>
              </a:ext>
            </a:extLst>
          </p:cNvPr>
          <p:cNvSpPr/>
          <p:nvPr/>
        </p:nvSpPr>
        <p:spPr>
          <a:xfrm>
            <a:off x="4649577" y="2107392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1492B80-08E4-46A4-AE02-DDA7BC585548}"/>
              </a:ext>
            </a:extLst>
          </p:cNvPr>
          <p:cNvSpPr/>
          <p:nvPr/>
        </p:nvSpPr>
        <p:spPr>
          <a:xfrm>
            <a:off x="5310259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D33CA01-DC9E-43B1-8C4C-34655627A62B}"/>
                  </a:ext>
                </a:extLst>
              </p:cNvPr>
              <p:cNvSpPr txBox="1"/>
              <p:nvPr/>
            </p:nvSpPr>
            <p:spPr>
              <a:xfrm>
                <a:off x="5701974" y="3721639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D33CA01-DC9E-43B1-8C4C-34655627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74" y="3721639"/>
                <a:ext cx="457754" cy="299313"/>
              </a:xfrm>
              <a:prstGeom prst="rect">
                <a:avLst/>
              </a:prstGeom>
              <a:blipFill>
                <a:blip r:embed="rId10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278D11-1341-46EF-BE67-EDC22387B378}"/>
                  </a:ext>
                </a:extLst>
              </p:cNvPr>
              <p:cNvSpPr txBox="1"/>
              <p:nvPr/>
            </p:nvSpPr>
            <p:spPr>
              <a:xfrm>
                <a:off x="5511159" y="3986554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278D11-1341-46EF-BE67-EDC22387B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59" y="3986554"/>
                <a:ext cx="521874" cy="299313"/>
              </a:xfrm>
              <a:prstGeom prst="rect">
                <a:avLst/>
              </a:prstGeom>
              <a:blipFill>
                <a:blip r:embed="rId11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907E74-171A-4602-9577-F144B29BBCD1}"/>
              </a:ext>
            </a:extLst>
          </p:cNvPr>
          <p:cNvCxnSpPr>
            <a:cxnSpLocks/>
          </p:cNvCxnSpPr>
          <p:nvPr/>
        </p:nvCxnSpPr>
        <p:spPr>
          <a:xfrm>
            <a:off x="5826170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68D1C2-82A0-4F06-95BB-586A328E542D}"/>
              </a:ext>
            </a:extLst>
          </p:cNvPr>
          <p:cNvCxnSpPr>
            <a:cxnSpLocks/>
          </p:cNvCxnSpPr>
          <p:nvPr/>
        </p:nvCxnSpPr>
        <p:spPr>
          <a:xfrm flipH="1">
            <a:off x="5625709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7E12B94-6C4E-49AA-BF39-2DC60C9DE802}"/>
              </a:ext>
            </a:extLst>
          </p:cNvPr>
          <p:cNvCxnSpPr>
            <a:cxnSpLocks/>
          </p:cNvCxnSpPr>
          <p:nvPr/>
        </p:nvCxnSpPr>
        <p:spPr>
          <a:xfrm flipH="1">
            <a:off x="5440540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86AF2B1-0D1A-464B-AB63-BB5018E42E52}"/>
              </a:ext>
            </a:extLst>
          </p:cNvPr>
          <p:cNvCxnSpPr>
            <a:cxnSpLocks/>
          </p:cNvCxnSpPr>
          <p:nvPr/>
        </p:nvCxnSpPr>
        <p:spPr>
          <a:xfrm>
            <a:off x="5635235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224C093-6975-4D10-8C96-0D01E7C96620}"/>
              </a:ext>
            </a:extLst>
          </p:cNvPr>
          <p:cNvSpPr txBox="1"/>
          <p:nvPr/>
        </p:nvSpPr>
        <p:spPr>
          <a:xfrm>
            <a:off x="5310260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D31C15E-DBD4-4433-824D-2C18BC8A114B}"/>
              </a:ext>
            </a:extLst>
          </p:cNvPr>
          <p:cNvSpPr txBox="1"/>
          <p:nvPr/>
        </p:nvSpPr>
        <p:spPr>
          <a:xfrm>
            <a:off x="5705740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AFF0B50-8302-45C4-93E5-107BF7CD1E11}"/>
              </a:ext>
            </a:extLst>
          </p:cNvPr>
          <p:cNvSpPr txBox="1"/>
          <p:nvPr/>
        </p:nvSpPr>
        <p:spPr>
          <a:xfrm>
            <a:off x="5964856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76F372B-2A9F-4CE6-9B95-42187EDB6123}"/>
              </a:ext>
            </a:extLst>
          </p:cNvPr>
          <p:cNvSpPr/>
          <p:nvPr/>
        </p:nvSpPr>
        <p:spPr>
          <a:xfrm>
            <a:off x="6221212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6F4B87A-4719-4FE0-A802-BE8F394E10E6}"/>
                  </a:ext>
                </a:extLst>
              </p:cNvPr>
              <p:cNvSpPr txBox="1"/>
              <p:nvPr/>
            </p:nvSpPr>
            <p:spPr>
              <a:xfrm>
                <a:off x="6612927" y="3721639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6F4B87A-4719-4FE0-A802-BE8F394E1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27" y="3721639"/>
                <a:ext cx="457754" cy="299313"/>
              </a:xfrm>
              <a:prstGeom prst="rect">
                <a:avLst/>
              </a:prstGeom>
              <a:blipFill>
                <a:blip r:embed="rId12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59CC9D-3793-40CC-8208-57B70E67D017}"/>
                  </a:ext>
                </a:extLst>
              </p:cNvPr>
              <p:cNvSpPr txBox="1"/>
              <p:nvPr/>
            </p:nvSpPr>
            <p:spPr>
              <a:xfrm>
                <a:off x="6422112" y="3986554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59CC9D-3793-40CC-8208-57B70E67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12" y="3986554"/>
                <a:ext cx="457754" cy="299313"/>
              </a:xfrm>
              <a:prstGeom prst="rect">
                <a:avLst/>
              </a:prstGeom>
              <a:blipFill>
                <a:blip r:embed="rId13"/>
                <a:stretch>
                  <a:fillRect l="-6579" r="-657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A01DBDE-6B39-469E-B698-D27F50156CD2}"/>
              </a:ext>
            </a:extLst>
          </p:cNvPr>
          <p:cNvCxnSpPr>
            <a:cxnSpLocks/>
          </p:cNvCxnSpPr>
          <p:nvPr/>
        </p:nvCxnSpPr>
        <p:spPr>
          <a:xfrm>
            <a:off x="6737123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DA1F898-04C1-4CD4-80DB-731A4E9EA637}"/>
              </a:ext>
            </a:extLst>
          </p:cNvPr>
          <p:cNvCxnSpPr>
            <a:cxnSpLocks/>
          </p:cNvCxnSpPr>
          <p:nvPr/>
        </p:nvCxnSpPr>
        <p:spPr>
          <a:xfrm flipH="1">
            <a:off x="6536662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E519BBD-6B10-4C8B-A2D3-57882D312635}"/>
              </a:ext>
            </a:extLst>
          </p:cNvPr>
          <p:cNvCxnSpPr>
            <a:cxnSpLocks/>
          </p:cNvCxnSpPr>
          <p:nvPr/>
        </p:nvCxnSpPr>
        <p:spPr>
          <a:xfrm flipH="1">
            <a:off x="6351493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E8320A7-67EA-43F7-8CA6-ACBC4F78C6EB}"/>
              </a:ext>
            </a:extLst>
          </p:cNvPr>
          <p:cNvCxnSpPr>
            <a:cxnSpLocks/>
          </p:cNvCxnSpPr>
          <p:nvPr/>
        </p:nvCxnSpPr>
        <p:spPr>
          <a:xfrm>
            <a:off x="6546188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5EA688B-8865-483B-9DB7-30FA2F4DA073}"/>
              </a:ext>
            </a:extLst>
          </p:cNvPr>
          <p:cNvSpPr txBox="1"/>
          <p:nvPr/>
        </p:nvSpPr>
        <p:spPr>
          <a:xfrm>
            <a:off x="6221213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936BDE7-A360-4CAA-9622-87117ABD50A9}"/>
              </a:ext>
            </a:extLst>
          </p:cNvPr>
          <p:cNvSpPr txBox="1"/>
          <p:nvPr/>
        </p:nvSpPr>
        <p:spPr>
          <a:xfrm>
            <a:off x="6616693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DF3C93E-1622-4EE6-9225-5CA5BADC8CCB}"/>
              </a:ext>
            </a:extLst>
          </p:cNvPr>
          <p:cNvSpPr txBox="1"/>
          <p:nvPr/>
        </p:nvSpPr>
        <p:spPr>
          <a:xfrm>
            <a:off x="6875809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F579A3-0977-4B84-B819-E653DC398468}"/>
              </a:ext>
            </a:extLst>
          </p:cNvPr>
          <p:cNvSpPr/>
          <p:nvPr/>
        </p:nvSpPr>
        <p:spPr>
          <a:xfrm>
            <a:off x="7138365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AFC219B-DBB4-423C-AFF1-767C72C2C9B9}"/>
                  </a:ext>
                </a:extLst>
              </p:cNvPr>
              <p:cNvSpPr txBox="1"/>
              <p:nvPr/>
            </p:nvSpPr>
            <p:spPr>
              <a:xfrm>
                <a:off x="7530080" y="3721639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AFC219B-DBB4-423C-AFF1-767C72C2C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080" y="3721639"/>
                <a:ext cx="521874" cy="299313"/>
              </a:xfrm>
              <a:prstGeom prst="rect">
                <a:avLst/>
              </a:prstGeom>
              <a:blipFill>
                <a:blip r:embed="rId14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8E47FD-260A-4A5A-A90D-BFB16ED6B17E}"/>
                  </a:ext>
                </a:extLst>
              </p:cNvPr>
              <p:cNvSpPr txBox="1"/>
              <p:nvPr/>
            </p:nvSpPr>
            <p:spPr>
              <a:xfrm>
                <a:off x="7339265" y="3986554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8E47FD-260A-4A5A-A90D-BFB16ED6B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65" y="3986554"/>
                <a:ext cx="592406" cy="299313"/>
              </a:xfrm>
              <a:prstGeom prst="rect">
                <a:avLst/>
              </a:prstGeom>
              <a:blipFill>
                <a:blip r:embed="rId15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E7B8048-E675-4221-8B75-F89D29BA9A90}"/>
              </a:ext>
            </a:extLst>
          </p:cNvPr>
          <p:cNvCxnSpPr>
            <a:cxnSpLocks/>
          </p:cNvCxnSpPr>
          <p:nvPr/>
        </p:nvCxnSpPr>
        <p:spPr>
          <a:xfrm>
            <a:off x="7654276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50C39EF-82D3-4170-9A85-D9681309B3D5}"/>
              </a:ext>
            </a:extLst>
          </p:cNvPr>
          <p:cNvCxnSpPr>
            <a:cxnSpLocks/>
          </p:cNvCxnSpPr>
          <p:nvPr/>
        </p:nvCxnSpPr>
        <p:spPr>
          <a:xfrm flipH="1">
            <a:off x="7453815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9C1A2D3-E939-4CF5-89EE-982220FA6917}"/>
              </a:ext>
            </a:extLst>
          </p:cNvPr>
          <p:cNvCxnSpPr>
            <a:cxnSpLocks/>
          </p:cNvCxnSpPr>
          <p:nvPr/>
        </p:nvCxnSpPr>
        <p:spPr>
          <a:xfrm flipH="1">
            <a:off x="7268646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EE08B2E-792F-463F-BE45-4DE7F88104EC}"/>
              </a:ext>
            </a:extLst>
          </p:cNvPr>
          <p:cNvCxnSpPr>
            <a:cxnSpLocks/>
          </p:cNvCxnSpPr>
          <p:nvPr/>
        </p:nvCxnSpPr>
        <p:spPr>
          <a:xfrm>
            <a:off x="7463341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DC8274ED-AC77-4CD8-9465-F58501F52921}"/>
              </a:ext>
            </a:extLst>
          </p:cNvPr>
          <p:cNvSpPr txBox="1"/>
          <p:nvPr/>
        </p:nvSpPr>
        <p:spPr>
          <a:xfrm>
            <a:off x="7138366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D291BA1-162F-4F16-96F6-412791CD984B}"/>
              </a:ext>
            </a:extLst>
          </p:cNvPr>
          <p:cNvSpPr txBox="1"/>
          <p:nvPr/>
        </p:nvSpPr>
        <p:spPr>
          <a:xfrm>
            <a:off x="7533846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D236BF1-FE25-4081-B6DB-9AF430515A12}"/>
              </a:ext>
            </a:extLst>
          </p:cNvPr>
          <p:cNvSpPr txBox="1"/>
          <p:nvPr/>
        </p:nvSpPr>
        <p:spPr>
          <a:xfrm>
            <a:off x="7792962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A9C79CE-4719-48F3-B1B8-5916D1BC73B3}"/>
              </a:ext>
            </a:extLst>
          </p:cNvPr>
          <p:cNvSpPr/>
          <p:nvPr/>
        </p:nvSpPr>
        <p:spPr>
          <a:xfrm>
            <a:off x="5310231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4A0C4BC-E044-4382-9F9E-5BC060027620}"/>
                  </a:ext>
                </a:extLst>
              </p:cNvPr>
              <p:cNvSpPr txBox="1"/>
              <p:nvPr/>
            </p:nvSpPr>
            <p:spPr>
              <a:xfrm>
                <a:off x="5701946" y="4546815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4A0C4BC-E044-4382-9F9E-5BC060027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46" y="4546815"/>
                <a:ext cx="592406" cy="299313"/>
              </a:xfrm>
              <a:prstGeom prst="rect">
                <a:avLst/>
              </a:prstGeom>
              <a:blipFill>
                <a:blip r:embed="rId16"/>
                <a:stretch>
                  <a:fillRect l="-5102" r="-510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7E3117C-553A-4D71-8087-086A85473453}"/>
                  </a:ext>
                </a:extLst>
              </p:cNvPr>
              <p:cNvSpPr txBox="1"/>
              <p:nvPr/>
            </p:nvSpPr>
            <p:spPr>
              <a:xfrm>
                <a:off x="5511131" y="4811730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7E3117C-553A-4D71-8087-086A8547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31" y="4811730"/>
                <a:ext cx="457754" cy="299313"/>
              </a:xfrm>
              <a:prstGeom prst="rect">
                <a:avLst/>
              </a:prstGeom>
              <a:blipFill>
                <a:blip r:embed="rId17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3302D1E-D882-4C70-86B1-08BF6E76850A}"/>
              </a:ext>
            </a:extLst>
          </p:cNvPr>
          <p:cNvCxnSpPr>
            <a:cxnSpLocks/>
          </p:cNvCxnSpPr>
          <p:nvPr/>
        </p:nvCxnSpPr>
        <p:spPr>
          <a:xfrm>
            <a:off x="5826142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61B4168-38CD-4F98-A979-D8A399611D9B}"/>
              </a:ext>
            </a:extLst>
          </p:cNvPr>
          <p:cNvCxnSpPr>
            <a:cxnSpLocks/>
          </p:cNvCxnSpPr>
          <p:nvPr/>
        </p:nvCxnSpPr>
        <p:spPr>
          <a:xfrm flipH="1">
            <a:off x="5625681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8C102A-2A73-4A1A-B99B-A47E04C6EE78}"/>
              </a:ext>
            </a:extLst>
          </p:cNvPr>
          <p:cNvCxnSpPr>
            <a:cxnSpLocks/>
          </p:cNvCxnSpPr>
          <p:nvPr/>
        </p:nvCxnSpPr>
        <p:spPr>
          <a:xfrm flipH="1">
            <a:off x="5440512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931EDFB-4DC6-4959-A802-887EDD91A894}"/>
              </a:ext>
            </a:extLst>
          </p:cNvPr>
          <p:cNvCxnSpPr>
            <a:cxnSpLocks/>
          </p:cNvCxnSpPr>
          <p:nvPr/>
        </p:nvCxnSpPr>
        <p:spPr>
          <a:xfrm>
            <a:off x="5635207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FA54C0E-6E9D-4921-B890-7C969935D3B6}"/>
              </a:ext>
            </a:extLst>
          </p:cNvPr>
          <p:cNvSpPr txBox="1"/>
          <p:nvPr/>
        </p:nvSpPr>
        <p:spPr>
          <a:xfrm>
            <a:off x="5310232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77FB5AB-43FC-4009-B764-2C7B53524AFC}"/>
              </a:ext>
            </a:extLst>
          </p:cNvPr>
          <p:cNvSpPr txBox="1"/>
          <p:nvPr/>
        </p:nvSpPr>
        <p:spPr>
          <a:xfrm>
            <a:off x="5705712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B4A8050-72FC-4DCA-B703-DDDF562BF093}"/>
              </a:ext>
            </a:extLst>
          </p:cNvPr>
          <p:cNvSpPr txBox="1"/>
          <p:nvPr/>
        </p:nvSpPr>
        <p:spPr>
          <a:xfrm>
            <a:off x="5964828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212C62F-6E50-47C6-BB10-BCC05F581C2C}"/>
              </a:ext>
            </a:extLst>
          </p:cNvPr>
          <p:cNvSpPr/>
          <p:nvPr/>
        </p:nvSpPr>
        <p:spPr>
          <a:xfrm>
            <a:off x="6221184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B0C9D4A-FE8A-46A0-AD7E-5E095B57F0BC}"/>
                  </a:ext>
                </a:extLst>
              </p:cNvPr>
              <p:cNvSpPr txBox="1"/>
              <p:nvPr/>
            </p:nvSpPr>
            <p:spPr>
              <a:xfrm>
                <a:off x="6612899" y="4546815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B0C9D4A-FE8A-46A0-AD7E-5E095B57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99" y="4546815"/>
                <a:ext cx="521874" cy="299313"/>
              </a:xfrm>
              <a:prstGeom prst="rect">
                <a:avLst/>
              </a:prstGeom>
              <a:blipFill>
                <a:blip r:embed="rId18"/>
                <a:stretch>
                  <a:fillRect l="-5882" r="-705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D0626A5-3388-4FCE-9FEF-93C2E8141C67}"/>
                  </a:ext>
                </a:extLst>
              </p:cNvPr>
              <p:cNvSpPr txBox="1"/>
              <p:nvPr/>
            </p:nvSpPr>
            <p:spPr>
              <a:xfrm>
                <a:off x="6422084" y="4811730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D0626A5-3388-4FCE-9FEF-93C2E814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84" y="4811730"/>
                <a:ext cx="521874" cy="299313"/>
              </a:xfrm>
              <a:prstGeom prst="rect">
                <a:avLst/>
              </a:prstGeom>
              <a:blipFill>
                <a:blip r:embed="rId19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A4DA16D-3995-400B-A7C6-248904CB72B6}"/>
              </a:ext>
            </a:extLst>
          </p:cNvPr>
          <p:cNvCxnSpPr>
            <a:cxnSpLocks/>
          </p:cNvCxnSpPr>
          <p:nvPr/>
        </p:nvCxnSpPr>
        <p:spPr>
          <a:xfrm>
            <a:off x="6737095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D1901A4-5009-43F3-BE12-1984D9BA1857}"/>
              </a:ext>
            </a:extLst>
          </p:cNvPr>
          <p:cNvCxnSpPr>
            <a:cxnSpLocks/>
          </p:cNvCxnSpPr>
          <p:nvPr/>
        </p:nvCxnSpPr>
        <p:spPr>
          <a:xfrm flipH="1">
            <a:off x="6536634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CB102A6-392B-4A65-BF3F-8E5D4EC664FE}"/>
              </a:ext>
            </a:extLst>
          </p:cNvPr>
          <p:cNvCxnSpPr>
            <a:cxnSpLocks/>
          </p:cNvCxnSpPr>
          <p:nvPr/>
        </p:nvCxnSpPr>
        <p:spPr>
          <a:xfrm flipH="1">
            <a:off x="6351465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580E275-6999-4DEA-A8C5-1419C8410897}"/>
              </a:ext>
            </a:extLst>
          </p:cNvPr>
          <p:cNvCxnSpPr>
            <a:cxnSpLocks/>
          </p:cNvCxnSpPr>
          <p:nvPr/>
        </p:nvCxnSpPr>
        <p:spPr>
          <a:xfrm>
            <a:off x="6546160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5882E7-B8B8-49E3-B532-2E9BF86BB346}"/>
              </a:ext>
            </a:extLst>
          </p:cNvPr>
          <p:cNvSpPr txBox="1"/>
          <p:nvPr/>
        </p:nvSpPr>
        <p:spPr>
          <a:xfrm>
            <a:off x="6221185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15BD19-BA01-47D8-B8C4-BF7EB254A6BD}"/>
              </a:ext>
            </a:extLst>
          </p:cNvPr>
          <p:cNvSpPr txBox="1"/>
          <p:nvPr/>
        </p:nvSpPr>
        <p:spPr>
          <a:xfrm>
            <a:off x="6616665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A1AA336-1460-41C2-91A5-BC01B2D53AC1}"/>
              </a:ext>
            </a:extLst>
          </p:cNvPr>
          <p:cNvSpPr txBox="1"/>
          <p:nvPr/>
        </p:nvSpPr>
        <p:spPr>
          <a:xfrm>
            <a:off x="6875781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E22DC89-59C4-4D57-9ADD-256F5095AC1E}"/>
              </a:ext>
            </a:extLst>
          </p:cNvPr>
          <p:cNvSpPr/>
          <p:nvPr/>
        </p:nvSpPr>
        <p:spPr>
          <a:xfrm>
            <a:off x="7138337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7FDFA52-1949-4D13-8A59-FAE6BF9EC7E6}"/>
                  </a:ext>
                </a:extLst>
              </p:cNvPr>
              <p:cNvSpPr txBox="1"/>
              <p:nvPr/>
            </p:nvSpPr>
            <p:spPr>
              <a:xfrm>
                <a:off x="7530052" y="4546815"/>
                <a:ext cx="59240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7FDFA52-1949-4D13-8A59-FAE6BF9E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052" y="4546815"/>
                <a:ext cx="592405" cy="299313"/>
              </a:xfrm>
              <a:prstGeom prst="rect">
                <a:avLst/>
              </a:prstGeom>
              <a:blipFill>
                <a:blip r:embed="rId20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FCD2E8A-4AFF-4EDE-A89B-AD96AC6715FA}"/>
                  </a:ext>
                </a:extLst>
              </p:cNvPr>
              <p:cNvSpPr txBox="1"/>
              <p:nvPr/>
            </p:nvSpPr>
            <p:spPr>
              <a:xfrm>
                <a:off x="7339237" y="4811730"/>
                <a:ext cx="59240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FCD2E8A-4AFF-4EDE-A89B-AD96AC671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37" y="4811730"/>
                <a:ext cx="592405" cy="299313"/>
              </a:xfrm>
              <a:prstGeom prst="rect">
                <a:avLst/>
              </a:prstGeom>
              <a:blipFill>
                <a:blip r:embed="rId21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DD438D8-939E-4379-AAE6-E3CD71A0288D}"/>
              </a:ext>
            </a:extLst>
          </p:cNvPr>
          <p:cNvCxnSpPr>
            <a:cxnSpLocks/>
          </p:cNvCxnSpPr>
          <p:nvPr/>
        </p:nvCxnSpPr>
        <p:spPr>
          <a:xfrm>
            <a:off x="7654248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64A4C42-D931-42CB-B14B-F707097987AA}"/>
              </a:ext>
            </a:extLst>
          </p:cNvPr>
          <p:cNvCxnSpPr>
            <a:cxnSpLocks/>
          </p:cNvCxnSpPr>
          <p:nvPr/>
        </p:nvCxnSpPr>
        <p:spPr>
          <a:xfrm flipH="1">
            <a:off x="7453787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4401052-18A5-4135-BF0B-C0A0E0D2B7BB}"/>
              </a:ext>
            </a:extLst>
          </p:cNvPr>
          <p:cNvCxnSpPr>
            <a:cxnSpLocks/>
          </p:cNvCxnSpPr>
          <p:nvPr/>
        </p:nvCxnSpPr>
        <p:spPr>
          <a:xfrm flipH="1">
            <a:off x="7268618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FB598E8-77B6-4536-A51D-9AA83AE57BD5}"/>
              </a:ext>
            </a:extLst>
          </p:cNvPr>
          <p:cNvCxnSpPr>
            <a:cxnSpLocks/>
          </p:cNvCxnSpPr>
          <p:nvPr/>
        </p:nvCxnSpPr>
        <p:spPr>
          <a:xfrm>
            <a:off x="7463313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9D22E3F2-BA7A-4889-A956-ACED2DC2A3B2}"/>
              </a:ext>
            </a:extLst>
          </p:cNvPr>
          <p:cNvSpPr txBox="1"/>
          <p:nvPr/>
        </p:nvSpPr>
        <p:spPr>
          <a:xfrm>
            <a:off x="7138338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8A311AA-4FC5-4D23-A35D-D2D2D9D4872C}"/>
              </a:ext>
            </a:extLst>
          </p:cNvPr>
          <p:cNvSpPr txBox="1"/>
          <p:nvPr/>
        </p:nvSpPr>
        <p:spPr>
          <a:xfrm>
            <a:off x="7533818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B6BECF8-3214-49DF-8B54-6B0ABD2594F6}"/>
              </a:ext>
            </a:extLst>
          </p:cNvPr>
          <p:cNvSpPr txBox="1"/>
          <p:nvPr/>
        </p:nvSpPr>
        <p:spPr>
          <a:xfrm>
            <a:off x="7792934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2C25F8-3AE8-4DA0-B82A-7E038CF877C0}"/>
              </a:ext>
            </a:extLst>
          </p:cNvPr>
          <p:cNvSpPr txBox="1"/>
          <p:nvPr/>
        </p:nvSpPr>
        <p:spPr>
          <a:xfrm>
            <a:off x="8054544" y="401501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E3739E9-F3E9-4084-B0A6-00798B121AA1}"/>
              </a:ext>
            </a:extLst>
          </p:cNvPr>
          <p:cNvSpPr txBox="1"/>
          <p:nvPr/>
        </p:nvSpPr>
        <p:spPr>
          <a:xfrm>
            <a:off x="8059976" y="481173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7040AC9-85B5-4C05-A74E-95FD9DA50BC9}"/>
              </a:ext>
            </a:extLst>
          </p:cNvPr>
          <p:cNvSpPr txBox="1"/>
          <p:nvPr/>
        </p:nvSpPr>
        <p:spPr>
          <a:xfrm>
            <a:off x="5620484" y="536735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CE905C5-9847-46E6-BA30-F2C7AFD1A5AA}"/>
              </a:ext>
            </a:extLst>
          </p:cNvPr>
          <p:cNvSpPr txBox="1"/>
          <p:nvPr/>
        </p:nvSpPr>
        <p:spPr>
          <a:xfrm>
            <a:off x="6559904" y="537253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84B2960-58B0-47E7-88B0-59E67CD7A228}"/>
              </a:ext>
            </a:extLst>
          </p:cNvPr>
          <p:cNvSpPr txBox="1"/>
          <p:nvPr/>
        </p:nvSpPr>
        <p:spPr>
          <a:xfrm>
            <a:off x="7429532" y="537379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8" name="Arrow: Right 147">
            <a:extLst>
              <a:ext uri="{FF2B5EF4-FFF2-40B4-BE49-F238E27FC236}">
                <a16:creationId xmlns:a16="http://schemas.microsoft.com/office/drawing/2014/main" id="{E7ED4E4E-BB0A-4BD9-8C25-2D1B1E435009}"/>
              </a:ext>
            </a:extLst>
          </p:cNvPr>
          <p:cNvSpPr/>
          <p:nvPr/>
        </p:nvSpPr>
        <p:spPr>
          <a:xfrm rot="5400000">
            <a:off x="6476758" y="3078867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0933EA6-1C02-4E74-9686-A9D372474174}"/>
              </a:ext>
            </a:extLst>
          </p:cNvPr>
          <p:cNvSpPr txBox="1"/>
          <p:nvPr/>
        </p:nvSpPr>
        <p:spPr>
          <a:xfrm>
            <a:off x="1416865" y="14590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93D5C3D-0B8E-4B0F-B3FF-61A1FB157818}"/>
              </a:ext>
            </a:extLst>
          </p:cNvPr>
          <p:cNvSpPr txBox="1"/>
          <p:nvPr/>
        </p:nvSpPr>
        <p:spPr>
          <a:xfrm>
            <a:off x="3287262" y="146021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 Plan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2DAF21B-09A2-40FE-94F0-586717C675C8}"/>
              </a:ext>
            </a:extLst>
          </p:cNvPr>
          <p:cNvSpPr txBox="1"/>
          <p:nvPr/>
        </p:nvSpPr>
        <p:spPr>
          <a:xfrm>
            <a:off x="5672356" y="1453474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Eq. Logical Plans</a:t>
            </a:r>
          </a:p>
        </p:txBody>
      </p:sp>
      <p:sp>
        <p:nvSpPr>
          <p:cNvPr id="154" name="Arrow: Right 153">
            <a:extLst>
              <a:ext uri="{FF2B5EF4-FFF2-40B4-BE49-F238E27FC236}">
                <a16:creationId xmlns:a16="http://schemas.microsoft.com/office/drawing/2014/main" id="{147B0F37-68B9-4627-BC23-EB9ECEF44475}"/>
              </a:ext>
            </a:extLst>
          </p:cNvPr>
          <p:cNvSpPr/>
          <p:nvPr/>
        </p:nvSpPr>
        <p:spPr>
          <a:xfrm rot="5400000">
            <a:off x="5568259" y="3082067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row: Right 154">
            <a:extLst>
              <a:ext uri="{FF2B5EF4-FFF2-40B4-BE49-F238E27FC236}">
                <a16:creationId xmlns:a16="http://schemas.microsoft.com/office/drawing/2014/main" id="{4AA9CE75-5359-472D-9893-878405813813}"/>
              </a:ext>
            </a:extLst>
          </p:cNvPr>
          <p:cNvSpPr/>
          <p:nvPr/>
        </p:nvSpPr>
        <p:spPr>
          <a:xfrm rot="5400000">
            <a:off x="7415442" y="3074858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Left Brace 155">
            <a:extLst>
              <a:ext uri="{FF2B5EF4-FFF2-40B4-BE49-F238E27FC236}">
                <a16:creationId xmlns:a16="http://schemas.microsoft.com/office/drawing/2014/main" id="{8F9DB6FB-A44A-4457-8E8A-906947853DA7}"/>
              </a:ext>
            </a:extLst>
          </p:cNvPr>
          <p:cNvSpPr/>
          <p:nvPr/>
        </p:nvSpPr>
        <p:spPr>
          <a:xfrm>
            <a:off x="4427548" y="3721638"/>
            <a:ext cx="479825" cy="19073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A0F0B20-1055-4C16-B5E8-352BF6DC8EF9}"/>
              </a:ext>
            </a:extLst>
          </p:cNvPr>
          <p:cNvSpPr/>
          <p:nvPr/>
        </p:nvSpPr>
        <p:spPr>
          <a:xfrm>
            <a:off x="3272610" y="422735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741F5A8-D196-4013-BCA3-64ACB82257E6}"/>
                  </a:ext>
                </a:extLst>
              </p:cNvPr>
              <p:cNvSpPr txBox="1"/>
              <p:nvPr/>
            </p:nvSpPr>
            <p:spPr>
              <a:xfrm>
                <a:off x="3664325" y="4227359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741F5A8-D196-4013-BCA3-64ACB822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25" y="4227359"/>
                <a:ext cx="592406" cy="299313"/>
              </a:xfrm>
              <a:prstGeom prst="rect">
                <a:avLst/>
              </a:prstGeom>
              <a:blipFill>
                <a:blip r:embed="rId22"/>
                <a:stretch>
                  <a:fillRect l="-5155" r="-6186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27EB520-9E91-4C4B-ABB6-C37001A260D7}"/>
                  </a:ext>
                </a:extLst>
              </p:cNvPr>
              <p:cNvSpPr txBox="1"/>
              <p:nvPr/>
            </p:nvSpPr>
            <p:spPr>
              <a:xfrm>
                <a:off x="3473510" y="4492274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27EB520-9E91-4C4B-ABB6-C37001A26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510" y="4492274"/>
                <a:ext cx="457754" cy="299313"/>
              </a:xfrm>
              <a:prstGeom prst="rect">
                <a:avLst/>
              </a:prstGeom>
              <a:blipFill>
                <a:blip r:embed="rId23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BA7091A-878F-4B7D-AC90-A776BAD2F937}"/>
              </a:ext>
            </a:extLst>
          </p:cNvPr>
          <p:cNvCxnSpPr>
            <a:cxnSpLocks/>
          </p:cNvCxnSpPr>
          <p:nvPr/>
        </p:nvCxnSpPr>
        <p:spPr>
          <a:xfrm>
            <a:off x="3788521" y="445836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8BFBB5B-6DD8-4958-8092-ECF76FB850B8}"/>
              </a:ext>
            </a:extLst>
          </p:cNvPr>
          <p:cNvCxnSpPr>
            <a:cxnSpLocks/>
          </p:cNvCxnSpPr>
          <p:nvPr/>
        </p:nvCxnSpPr>
        <p:spPr>
          <a:xfrm flipH="1">
            <a:off x="3588060" y="445836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F3BB365-2398-427F-96A5-F7273B628DF1}"/>
              </a:ext>
            </a:extLst>
          </p:cNvPr>
          <p:cNvCxnSpPr>
            <a:cxnSpLocks/>
          </p:cNvCxnSpPr>
          <p:nvPr/>
        </p:nvCxnSpPr>
        <p:spPr>
          <a:xfrm flipH="1">
            <a:off x="3402891" y="472312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3A1D1F9-C7BD-499A-BD07-D45FFB3595A1}"/>
              </a:ext>
            </a:extLst>
          </p:cNvPr>
          <p:cNvCxnSpPr>
            <a:cxnSpLocks/>
          </p:cNvCxnSpPr>
          <p:nvPr/>
        </p:nvCxnSpPr>
        <p:spPr>
          <a:xfrm>
            <a:off x="3597586" y="472137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481EE499-BF87-4A46-B27F-3788DC44782D}"/>
              </a:ext>
            </a:extLst>
          </p:cNvPr>
          <p:cNvSpPr txBox="1"/>
          <p:nvPr/>
        </p:nvSpPr>
        <p:spPr>
          <a:xfrm>
            <a:off x="3272611" y="482662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C85F2F7-6026-4857-A463-8CF833F8F37B}"/>
              </a:ext>
            </a:extLst>
          </p:cNvPr>
          <p:cNvSpPr txBox="1"/>
          <p:nvPr/>
        </p:nvSpPr>
        <p:spPr>
          <a:xfrm>
            <a:off x="3668091" y="482662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14E0350-11CA-4DAB-B258-0417843535AC}"/>
              </a:ext>
            </a:extLst>
          </p:cNvPr>
          <p:cNvSpPr txBox="1"/>
          <p:nvPr/>
        </p:nvSpPr>
        <p:spPr>
          <a:xfrm>
            <a:off x="3927207" y="482662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948D963-C320-4716-AE0E-823F280A57FA}"/>
              </a:ext>
            </a:extLst>
          </p:cNvPr>
          <p:cNvSpPr txBox="1"/>
          <p:nvPr/>
        </p:nvSpPr>
        <p:spPr>
          <a:xfrm>
            <a:off x="3081482" y="5181434"/>
            <a:ext cx="12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Least Cost</a:t>
            </a:r>
          </a:p>
          <a:p>
            <a:pPr algn="ctr"/>
            <a:r>
              <a:rPr lang="en-US" dirty="0"/>
              <a:t>Plan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5CB4F4D-0F24-40E3-B649-0DBCC4452149}"/>
              </a:ext>
            </a:extLst>
          </p:cNvPr>
          <p:cNvSpPr txBox="1"/>
          <p:nvPr/>
        </p:nvSpPr>
        <p:spPr>
          <a:xfrm>
            <a:off x="5893817" y="56460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Plans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0495F-B05E-35E3-1EE7-0093693B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2DB-872B-0649-845E-E4AB583AEE90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A5F792-2143-77B5-7C41-033D3FDA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8164EC-1040-78D7-08B1-F1286DCC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50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 Example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/>
        </p:nvGraphicFramePr>
        <p:xfrm>
          <a:off x="3352800" y="19399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37" name="Group 25"/>
          <p:cNvGraphicFramePr>
            <a:graphicFrameLocks noGrp="1"/>
          </p:cNvGraphicFramePr>
          <p:nvPr/>
        </p:nvGraphicFramePr>
        <p:xfrm>
          <a:off x="1524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59" name="Group 47"/>
          <p:cNvGraphicFramePr>
            <a:graphicFrameLocks noGrp="1"/>
          </p:cNvGraphicFramePr>
          <p:nvPr/>
        </p:nvGraphicFramePr>
        <p:xfrm>
          <a:off x="4953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81" name="Group 69"/>
          <p:cNvGraphicFramePr>
            <a:graphicFrameLocks noGrp="1"/>
          </p:cNvGraphicFramePr>
          <p:nvPr/>
        </p:nvGraphicFramePr>
        <p:xfrm>
          <a:off x="609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03" name="Group 91"/>
          <p:cNvGraphicFramePr>
            <a:graphicFrameLocks noGrp="1"/>
          </p:cNvGraphicFramePr>
          <p:nvPr/>
        </p:nvGraphicFramePr>
        <p:xfrm>
          <a:off x="24384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25" name="Group 113"/>
          <p:cNvGraphicFramePr>
            <a:graphicFrameLocks noGrp="1"/>
          </p:cNvGraphicFramePr>
          <p:nvPr/>
        </p:nvGraphicFramePr>
        <p:xfrm>
          <a:off x="41910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47" name="Group 135"/>
          <p:cNvGraphicFramePr>
            <a:graphicFrameLocks noGrp="1"/>
          </p:cNvGraphicFramePr>
          <p:nvPr/>
        </p:nvGraphicFramePr>
        <p:xfrm>
          <a:off x="5943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5069" name="Line 157"/>
          <p:cNvSpPr>
            <a:spLocks noChangeShapeType="1"/>
          </p:cNvSpPr>
          <p:nvPr/>
        </p:nvSpPr>
        <p:spPr bwMode="auto">
          <a:xfrm flipH="1">
            <a:off x="1524000" y="24733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0" name="Line 158"/>
          <p:cNvSpPr>
            <a:spLocks noChangeShapeType="1"/>
          </p:cNvSpPr>
          <p:nvPr/>
        </p:nvSpPr>
        <p:spPr bwMode="auto">
          <a:xfrm>
            <a:off x="3886200" y="24733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1" name="Line 159"/>
          <p:cNvSpPr>
            <a:spLocks noChangeShapeType="1"/>
          </p:cNvSpPr>
          <p:nvPr/>
        </p:nvSpPr>
        <p:spPr bwMode="auto">
          <a:xfrm flipH="1">
            <a:off x="609600" y="33877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2" name="Line 160"/>
          <p:cNvSpPr>
            <a:spLocks noChangeShapeType="1"/>
          </p:cNvSpPr>
          <p:nvPr/>
        </p:nvSpPr>
        <p:spPr bwMode="auto">
          <a:xfrm>
            <a:off x="2057400" y="33877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3" name="Line 161"/>
          <p:cNvSpPr>
            <a:spLocks noChangeShapeType="1"/>
          </p:cNvSpPr>
          <p:nvPr/>
        </p:nvSpPr>
        <p:spPr bwMode="auto">
          <a:xfrm>
            <a:off x="2514600" y="33877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4" name="Line 162"/>
          <p:cNvSpPr>
            <a:spLocks noChangeShapeType="1"/>
          </p:cNvSpPr>
          <p:nvPr/>
        </p:nvSpPr>
        <p:spPr bwMode="auto">
          <a:xfrm>
            <a:off x="5105400" y="33877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5" name="Line 163"/>
          <p:cNvSpPr>
            <a:spLocks noChangeShapeType="1"/>
          </p:cNvSpPr>
          <p:nvPr/>
        </p:nvSpPr>
        <p:spPr bwMode="auto">
          <a:xfrm>
            <a:off x="5486400" y="33877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6" name="Line 164"/>
          <p:cNvSpPr>
            <a:spLocks noChangeShapeType="1"/>
          </p:cNvSpPr>
          <p:nvPr/>
        </p:nvSpPr>
        <p:spPr bwMode="auto">
          <a:xfrm>
            <a:off x="6096000" y="34639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7" name="Line 165"/>
          <p:cNvSpPr>
            <a:spLocks noChangeShapeType="1"/>
          </p:cNvSpPr>
          <p:nvPr/>
        </p:nvSpPr>
        <p:spPr bwMode="auto">
          <a:xfrm>
            <a:off x="6629400" y="33877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8" name="Line 166"/>
          <p:cNvSpPr>
            <a:spLocks noChangeShapeType="1"/>
          </p:cNvSpPr>
          <p:nvPr/>
        </p:nvSpPr>
        <p:spPr bwMode="auto">
          <a:xfrm>
            <a:off x="2133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38862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0" name="Line 168"/>
          <p:cNvSpPr>
            <a:spLocks noChangeShapeType="1"/>
          </p:cNvSpPr>
          <p:nvPr/>
        </p:nvSpPr>
        <p:spPr bwMode="auto">
          <a:xfrm>
            <a:off x="5715000" y="4835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1" name="Rectangle 169"/>
          <p:cNvSpPr>
            <a:spLocks noChangeArrowheads="1"/>
          </p:cNvSpPr>
          <p:nvPr/>
        </p:nvSpPr>
        <p:spPr bwMode="auto">
          <a:xfrm>
            <a:off x="603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295082" name="Rectangle 170"/>
          <p:cNvSpPr>
            <a:spLocks noChangeArrowheads="1"/>
          </p:cNvSpPr>
          <p:nvPr/>
        </p:nvSpPr>
        <p:spPr bwMode="auto">
          <a:xfrm>
            <a:off x="1136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295083" name="Rectangle 171"/>
          <p:cNvSpPr>
            <a:spLocks noChangeArrowheads="1"/>
          </p:cNvSpPr>
          <p:nvPr/>
        </p:nvSpPr>
        <p:spPr bwMode="auto">
          <a:xfrm>
            <a:off x="1669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295084" name="Rectangle 172"/>
          <p:cNvSpPr>
            <a:spLocks noChangeArrowheads="1"/>
          </p:cNvSpPr>
          <p:nvPr/>
        </p:nvSpPr>
        <p:spPr bwMode="auto">
          <a:xfrm>
            <a:off x="2279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295085" name="Rectangle 173"/>
          <p:cNvSpPr>
            <a:spLocks noChangeArrowheads="1"/>
          </p:cNvSpPr>
          <p:nvPr/>
        </p:nvSpPr>
        <p:spPr bwMode="auto">
          <a:xfrm>
            <a:off x="2889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295086" name="Rectangle 174"/>
          <p:cNvSpPr>
            <a:spLocks noChangeArrowheads="1"/>
          </p:cNvSpPr>
          <p:nvPr/>
        </p:nvSpPr>
        <p:spPr bwMode="auto">
          <a:xfrm>
            <a:off x="3346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087" name="Rectangle 175"/>
          <p:cNvSpPr>
            <a:spLocks noChangeArrowheads="1"/>
          </p:cNvSpPr>
          <p:nvPr/>
        </p:nvSpPr>
        <p:spPr bwMode="auto">
          <a:xfrm>
            <a:off x="3879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295088" name="Rectangle 176"/>
          <p:cNvSpPr>
            <a:spLocks noChangeArrowheads="1"/>
          </p:cNvSpPr>
          <p:nvPr/>
        </p:nvSpPr>
        <p:spPr bwMode="auto">
          <a:xfrm>
            <a:off x="4336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295089" name="Rectangle 177"/>
          <p:cNvSpPr>
            <a:spLocks noChangeArrowheads="1"/>
          </p:cNvSpPr>
          <p:nvPr/>
        </p:nvSpPr>
        <p:spPr bwMode="auto">
          <a:xfrm>
            <a:off x="4794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295090" name="Rectangle 178"/>
          <p:cNvSpPr>
            <a:spLocks noChangeArrowheads="1"/>
          </p:cNvSpPr>
          <p:nvPr/>
        </p:nvSpPr>
        <p:spPr bwMode="auto">
          <a:xfrm>
            <a:off x="5251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295091" name="Rectangle 179"/>
          <p:cNvSpPr>
            <a:spLocks noChangeArrowheads="1"/>
          </p:cNvSpPr>
          <p:nvPr/>
        </p:nvSpPr>
        <p:spPr bwMode="auto">
          <a:xfrm>
            <a:off x="5784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295092" name="Rectangle 180"/>
          <p:cNvSpPr>
            <a:spLocks noChangeArrowheads="1"/>
          </p:cNvSpPr>
          <p:nvPr/>
        </p:nvSpPr>
        <p:spPr bwMode="auto">
          <a:xfrm>
            <a:off x="6318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295093" name="Line 181"/>
          <p:cNvSpPr>
            <a:spLocks noChangeShapeType="1"/>
          </p:cNvSpPr>
          <p:nvPr/>
        </p:nvSpPr>
        <p:spPr bwMode="auto">
          <a:xfrm flipH="1">
            <a:off x="6096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4" name="Line 182"/>
          <p:cNvSpPr>
            <a:spLocks noChangeShapeType="1"/>
          </p:cNvSpPr>
          <p:nvPr/>
        </p:nvSpPr>
        <p:spPr bwMode="auto">
          <a:xfrm>
            <a:off x="1066800" y="48355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5" name="Line 183"/>
          <p:cNvSpPr>
            <a:spLocks noChangeShapeType="1"/>
          </p:cNvSpPr>
          <p:nvPr/>
        </p:nvSpPr>
        <p:spPr bwMode="auto">
          <a:xfrm>
            <a:off x="1447800" y="48355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6" name="Line 184"/>
          <p:cNvSpPr>
            <a:spLocks noChangeShapeType="1"/>
          </p:cNvSpPr>
          <p:nvPr/>
        </p:nvSpPr>
        <p:spPr bwMode="auto">
          <a:xfrm flipH="1">
            <a:off x="22860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7" name="Line 185"/>
          <p:cNvSpPr>
            <a:spLocks noChangeShapeType="1"/>
          </p:cNvSpPr>
          <p:nvPr/>
        </p:nvSpPr>
        <p:spPr bwMode="auto">
          <a:xfrm>
            <a:off x="28956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8" name="Line 186"/>
          <p:cNvSpPr>
            <a:spLocks noChangeShapeType="1"/>
          </p:cNvSpPr>
          <p:nvPr/>
        </p:nvSpPr>
        <p:spPr bwMode="auto">
          <a:xfrm>
            <a:off x="32004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9" name="Line 187"/>
          <p:cNvSpPr>
            <a:spLocks noChangeShapeType="1"/>
          </p:cNvSpPr>
          <p:nvPr/>
        </p:nvSpPr>
        <p:spPr bwMode="auto">
          <a:xfrm>
            <a:off x="35814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0" name="Line 188"/>
          <p:cNvSpPr>
            <a:spLocks noChangeShapeType="1"/>
          </p:cNvSpPr>
          <p:nvPr/>
        </p:nvSpPr>
        <p:spPr bwMode="auto">
          <a:xfrm>
            <a:off x="43434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1" name="Line 189"/>
          <p:cNvSpPr>
            <a:spLocks noChangeShapeType="1"/>
          </p:cNvSpPr>
          <p:nvPr/>
        </p:nvSpPr>
        <p:spPr bwMode="auto">
          <a:xfrm>
            <a:off x="4572000" y="47593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2" name="Line 190"/>
          <p:cNvSpPr>
            <a:spLocks noChangeShapeType="1"/>
          </p:cNvSpPr>
          <p:nvPr/>
        </p:nvSpPr>
        <p:spPr bwMode="auto">
          <a:xfrm flipH="1">
            <a:off x="5257800" y="48355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3" name="Line 191"/>
          <p:cNvSpPr>
            <a:spLocks noChangeShapeType="1"/>
          </p:cNvSpPr>
          <p:nvPr/>
        </p:nvSpPr>
        <p:spPr bwMode="auto">
          <a:xfrm flipH="1">
            <a:off x="5791200" y="48355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4" name="Line 192"/>
          <p:cNvSpPr>
            <a:spLocks noChangeShapeType="1"/>
          </p:cNvSpPr>
          <p:nvPr/>
        </p:nvSpPr>
        <p:spPr bwMode="auto">
          <a:xfrm flipH="1">
            <a:off x="6324600" y="48355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5" name="Line 193"/>
          <p:cNvSpPr>
            <a:spLocks noChangeShapeType="1"/>
          </p:cNvSpPr>
          <p:nvPr/>
        </p:nvSpPr>
        <p:spPr bwMode="auto">
          <a:xfrm>
            <a:off x="7467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6" name="Text Box 194"/>
          <p:cNvSpPr txBox="1">
            <a:spLocks noChangeArrowheads="1"/>
          </p:cNvSpPr>
          <p:nvPr/>
        </p:nvSpPr>
        <p:spPr bwMode="auto">
          <a:xfrm>
            <a:off x="898525" y="1371600"/>
            <a:ext cx="87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d = 2</a:t>
            </a:r>
          </a:p>
        </p:txBody>
      </p:sp>
      <p:sp>
        <p:nvSpPr>
          <p:cNvPr id="295107" name="Text Box 195"/>
          <p:cNvSpPr txBox="1">
            <a:spLocks noChangeArrowheads="1"/>
          </p:cNvSpPr>
          <p:nvPr/>
        </p:nvSpPr>
        <p:spPr bwMode="auto">
          <a:xfrm>
            <a:off x="6461125" y="1595438"/>
            <a:ext cx="123686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Find the key 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108" name="Text Box 196"/>
          <p:cNvSpPr txBox="1">
            <a:spLocks noChangeArrowheads="1"/>
          </p:cNvSpPr>
          <p:nvPr/>
        </p:nvSpPr>
        <p:spPr bwMode="auto">
          <a:xfrm>
            <a:off x="1371600" y="2311400"/>
            <a:ext cx="70238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  <a:sym typeface="Symbol" charset="2"/>
              </a:rPr>
              <a:t>&lt;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 80</a:t>
            </a:r>
          </a:p>
        </p:txBody>
      </p:sp>
      <p:sp>
        <p:nvSpPr>
          <p:cNvPr id="295109" name="Text Box 197"/>
          <p:cNvSpPr txBox="1">
            <a:spLocks noChangeArrowheads="1"/>
          </p:cNvSpPr>
          <p:nvPr/>
        </p:nvSpPr>
        <p:spPr bwMode="auto">
          <a:xfrm>
            <a:off x="1905000" y="3687763"/>
            <a:ext cx="9989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20 ≤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&lt; 60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C5A0F-971C-39D8-27A8-237338A7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CB6-CA4D-7E4E-B491-AC102C99B2F1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6746F-3461-FA7C-8D6F-C4BE4590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4BDDF-8310-AA04-0A40-14541AE4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571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 Example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/>
        </p:nvGraphicFramePr>
        <p:xfrm>
          <a:off x="3352800" y="19399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37" name="Group 25"/>
          <p:cNvGraphicFramePr>
            <a:graphicFrameLocks noGrp="1"/>
          </p:cNvGraphicFramePr>
          <p:nvPr/>
        </p:nvGraphicFramePr>
        <p:xfrm>
          <a:off x="1524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59" name="Group 47"/>
          <p:cNvGraphicFramePr>
            <a:graphicFrameLocks noGrp="1"/>
          </p:cNvGraphicFramePr>
          <p:nvPr/>
        </p:nvGraphicFramePr>
        <p:xfrm>
          <a:off x="4953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81" name="Group 69"/>
          <p:cNvGraphicFramePr>
            <a:graphicFrameLocks noGrp="1"/>
          </p:cNvGraphicFramePr>
          <p:nvPr/>
        </p:nvGraphicFramePr>
        <p:xfrm>
          <a:off x="609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03" name="Group 91"/>
          <p:cNvGraphicFramePr>
            <a:graphicFrameLocks noGrp="1"/>
          </p:cNvGraphicFramePr>
          <p:nvPr/>
        </p:nvGraphicFramePr>
        <p:xfrm>
          <a:off x="24384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25" name="Group 113"/>
          <p:cNvGraphicFramePr>
            <a:graphicFrameLocks noGrp="1"/>
          </p:cNvGraphicFramePr>
          <p:nvPr/>
        </p:nvGraphicFramePr>
        <p:xfrm>
          <a:off x="41910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47" name="Group 135"/>
          <p:cNvGraphicFramePr>
            <a:graphicFrameLocks noGrp="1"/>
          </p:cNvGraphicFramePr>
          <p:nvPr/>
        </p:nvGraphicFramePr>
        <p:xfrm>
          <a:off x="5943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5069" name="Line 157"/>
          <p:cNvSpPr>
            <a:spLocks noChangeShapeType="1"/>
          </p:cNvSpPr>
          <p:nvPr/>
        </p:nvSpPr>
        <p:spPr bwMode="auto">
          <a:xfrm flipH="1">
            <a:off x="1524000" y="24733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0" name="Line 158"/>
          <p:cNvSpPr>
            <a:spLocks noChangeShapeType="1"/>
          </p:cNvSpPr>
          <p:nvPr/>
        </p:nvSpPr>
        <p:spPr bwMode="auto">
          <a:xfrm>
            <a:off x="3886200" y="24733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1" name="Line 159"/>
          <p:cNvSpPr>
            <a:spLocks noChangeShapeType="1"/>
          </p:cNvSpPr>
          <p:nvPr/>
        </p:nvSpPr>
        <p:spPr bwMode="auto">
          <a:xfrm flipH="1">
            <a:off x="609600" y="33877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2" name="Line 160"/>
          <p:cNvSpPr>
            <a:spLocks noChangeShapeType="1"/>
          </p:cNvSpPr>
          <p:nvPr/>
        </p:nvSpPr>
        <p:spPr bwMode="auto">
          <a:xfrm>
            <a:off x="2057400" y="33877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3" name="Line 161"/>
          <p:cNvSpPr>
            <a:spLocks noChangeShapeType="1"/>
          </p:cNvSpPr>
          <p:nvPr/>
        </p:nvSpPr>
        <p:spPr bwMode="auto">
          <a:xfrm>
            <a:off x="2514600" y="33877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4" name="Line 162"/>
          <p:cNvSpPr>
            <a:spLocks noChangeShapeType="1"/>
          </p:cNvSpPr>
          <p:nvPr/>
        </p:nvSpPr>
        <p:spPr bwMode="auto">
          <a:xfrm>
            <a:off x="5105400" y="33877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5" name="Line 163"/>
          <p:cNvSpPr>
            <a:spLocks noChangeShapeType="1"/>
          </p:cNvSpPr>
          <p:nvPr/>
        </p:nvSpPr>
        <p:spPr bwMode="auto">
          <a:xfrm>
            <a:off x="5486400" y="33877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6" name="Line 164"/>
          <p:cNvSpPr>
            <a:spLocks noChangeShapeType="1"/>
          </p:cNvSpPr>
          <p:nvPr/>
        </p:nvSpPr>
        <p:spPr bwMode="auto">
          <a:xfrm>
            <a:off x="6096000" y="34639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7" name="Line 165"/>
          <p:cNvSpPr>
            <a:spLocks noChangeShapeType="1"/>
          </p:cNvSpPr>
          <p:nvPr/>
        </p:nvSpPr>
        <p:spPr bwMode="auto">
          <a:xfrm>
            <a:off x="6629400" y="33877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8" name="Line 166"/>
          <p:cNvSpPr>
            <a:spLocks noChangeShapeType="1"/>
          </p:cNvSpPr>
          <p:nvPr/>
        </p:nvSpPr>
        <p:spPr bwMode="auto">
          <a:xfrm>
            <a:off x="2133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38862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0" name="Line 168"/>
          <p:cNvSpPr>
            <a:spLocks noChangeShapeType="1"/>
          </p:cNvSpPr>
          <p:nvPr/>
        </p:nvSpPr>
        <p:spPr bwMode="auto">
          <a:xfrm>
            <a:off x="5715000" y="4835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1" name="Rectangle 169"/>
          <p:cNvSpPr>
            <a:spLocks noChangeArrowheads="1"/>
          </p:cNvSpPr>
          <p:nvPr/>
        </p:nvSpPr>
        <p:spPr bwMode="auto">
          <a:xfrm>
            <a:off x="603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295082" name="Rectangle 170"/>
          <p:cNvSpPr>
            <a:spLocks noChangeArrowheads="1"/>
          </p:cNvSpPr>
          <p:nvPr/>
        </p:nvSpPr>
        <p:spPr bwMode="auto">
          <a:xfrm>
            <a:off x="1136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295083" name="Rectangle 171"/>
          <p:cNvSpPr>
            <a:spLocks noChangeArrowheads="1"/>
          </p:cNvSpPr>
          <p:nvPr/>
        </p:nvSpPr>
        <p:spPr bwMode="auto">
          <a:xfrm>
            <a:off x="1669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295084" name="Rectangle 172"/>
          <p:cNvSpPr>
            <a:spLocks noChangeArrowheads="1"/>
          </p:cNvSpPr>
          <p:nvPr/>
        </p:nvSpPr>
        <p:spPr bwMode="auto">
          <a:xfrm>
            <a:off x="2279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 dirty="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295085" name="Rectangle 173"/>
          <p:cNvSpPr>
            <a:spLocks noChangeArrowheads="1"/>
          </p:cNvSpPr>
          <p:nvPr/>
        </p:nvSpPr>
        <p:spPr bwMode="auto">
          <a:xfrm>
            <a:off x="2889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295086" name="Rectangle 174"/>
          <p:cNvSpPr>
            <a:spLocks noChangeArrowheads="1"/>
          </p:cNvSpPr>
          <p:nvPr/>
        </p:nvSpPr>
        <p:spPr bwMode="auto">
          <a:xfrm>
            <a:off x="3346355" y="5676999"/>
            <a:ext cx="38436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 dirty="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087" name="Rectangle 175"/>
          <p:cNvSpPr>
            <a:spLocks noChangeArrowheads="1"/>
          </p:cNvSpPr>
          <p:nvPr/>
        </p:nvSpPr>
        <p:spPr bwMode="auto">
          <a:xfrm>
            <a:off x="3879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295088" name="Rectangle 176"/>
          <p:cNvSpPr>
            <a:spLocks noChangeArrowheads="1"/>
          </p:cNvSpPr>
          <p:nvPr/>
        </p:nvSpPr>
        <p:spPr bwMode="auto">
          <a:xfrm>
            <a:off x="4336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295089" name="Rectangle 177"/>
          <p:cNvSpPr>
            <a:spLocks noChangeArrowheads="1"/>
          </p:cNvSpPr>
          <p:nvPr/>
        </p:nvSpPr>
        <p:spPr bwMode="auto">
          <a:xfrm>
            <a:off x="4794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295090" name="Rectangle 178"/>
          <p:cNvSpPr>
            <a:spLocks noChangeArrowheads="1"/>
          </p:cNvSpPr>
          <p:nvPr/>
        </p:nvSpPr>
        <p:spPr bwMode="auto">
          <a:xfrm>
            <a:off x="5251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295091" name="Rectangle 179"/>
          <p:cNvSpPr>
            <a:spLocks noChangeArrowheads="1"/>
          </p:cNvSpPr>
          <p:nvPr/>
        </p:nvSpPr>
        <p:spPr bwMode="auto">
          <a:xfrm>
            <a:off x="5784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295092" name="Rectangle 180"/>
          <p:cNvSpPr>
            <a:spLocks noChangeArrowheads="1"/>
          </p:cNvSpPr>
          <p:nvPr/>
        </p:nvSpPr>
        <p:spPr bwMode="auto">
          <a:xfrm>
            <a:off x="6318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295093" name="Line 181"/>
          <p:cNvSpPr>
            <a:spLocks noChangeShapeType="1"/>
          </p:cNvSpPr>
          <p:nvPr/>
        </p:nvSpPr>
        <p:spPr bwMode="auto">
          <a:xfrm flipH="1">
            <a:off x="6096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4" name="Line 182"/>
          <p:cNvSpPr>
            <a:spLocks noChangeShapeType="1"/>
          </p:cNvSpPr>
          <p:nvPr/>
        </p:nvSpPr>
        <p:spPr bwMode="auto">
          <a:xfrm>
            <a:off x="1066800" y="48355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5" name="Line 183"/>
          <p:cNvSpPr>
            <a:spLocks noChangeShapeType="1"/>
          </p:cNvSpPr>
          <p:nvPr/>
        </p:nvSpPr>
        <p:spPr bwMode="auto">
          <a:xfrm>
            <a:off x="1447800" y="48355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6" name="Line 184"/>
          <p:cNvSpPr>
            <a:spLocks noChangeShapeType="1"/>
          </p:cNvSpPr>
          <p:nvPr/>
        </p:nvSpPr>
        <p:spPr bwMode="auto">
          <a:xfrm flipH="1">
            <a:off x="22860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7" name="Line 185"/>
          <p:cNvSpPr>
            <a:spLocks noChangeShapeType="1"/>
          </p:cNvSpPr>
          <p:nvPr/>
        </p:nvSpPr>
        <p:spPr bwMode="auto">
          <a:xfrm>
            <a:off x="28956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8" name="Line 186"/>
          <p:cNvSpPr>
            <a:spLocks noChangeShapeType="1"/>
          </p:cNvSpPr>
          <p:nvPr/>
        </p:nvSpPr>
        <p:spPr bwMode="auto">
          <a:xfrm>
            <a:off x="32004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9" name="Line 187"/>
          <p:cNvSpPr>
            <a:spLocks noChangeShapeType="1"/>
          </p:cNvSpPr>
          <p:nvPr/>
        </p:nvSpPr>
        <p:spPr bwMode="auto">
          <a:xfrm>
            <a:off x="35814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0" name="Line 188"/>
          <p:cNvSpPr>
            <a:spLocks noChangeShapeType="1"/>
          </p:cNvSpPr>
          <p:nvPr/>
        </p:nvSpPr>
        <p:spPr bwMode="auto">
          <a:xfrm>
            <a:off x="43434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1" name="Line 189"/>
          <p:cNvSpPr>
            <a:spLocks noChangeShapeType="1"/>
          </p:cNvSpPr>
          <p:nvPr/>
        </p:nvSpPr>
        <p:spPr bwMode="auto">
          <a:xfrm>
            <a:off x="4572000" y="47593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2" name="Line 190"/>
          <p:cNvSpPr>
            <a:spLocks noChangeShapeType="1"/>
          </p:cNvSpPr>
          <p:nvPr/>
        </p:nvSpPr>
        <p:spPr bwMode="auto">
          <a:xfrm flipH="1">
            <a:off x="5257800" y="48355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3" name="Line 191"/>
          <p:cNvSpPr>
            <a:spLocks noChangeShapeType="1"/>
          </p:cNvSpPr>
          <p:nvPr/>
        </p:nvSpPr>
        <p:spPr bwMode="auto">
          <a:xfrm flipH="1">
            <a:off x="5791200" y="48355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4" name="Line 192"/>
          <p:cNvSpPr>
            <a:spLocks noChangeShapeType="1"/>
          </p:cNvSpPr>
          <p:nvPr/>
        </p:nvSpPr>
        <p:spPr bwMode="auto">
          <a:xfrm flipH="1">
            <a:off x="6324600" y="48355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5" name="Line 193"/>
          <p:cNvSpPr>
            <a:spLocks noChangeShapeType="1"/>
          </p:cNvSpPr>
          <p:nvPr/>
        </p:nvSpPr>
        <p:spPr bwMode="auto">
          <a:xfrm>
            <a:off x="7467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6" name="Text Box 194"/>
          <p:cNvSpPr txBox="1">
            <a:spLocks noChangeArrowheads="1"/>
          </p:cNvSpPr>
          <p:nvPr/>
        </p:nvSpPr>
        <p:spPr bwMode="auto">
          <a:xfrm>
            <a:off x="898525" y="1371600"/>
            <a:ext cx="87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d = 2</a:t>
            </a:r>
          </a:p>
        </p:txBody>
      </p:sp>
      <p:sp>
        <p:nvSpPr>
          <p:cNvPr id="295107" name="Text Box 195"/>
          <p:cNvSpPr txBox="1">
            <a:spLocks noChangeArrowheads="1"/>
          </p:cNvSpPr>
          <p:nvPr/>
        </p:nvSpPr>
        <p:spPr bwMode="auto">
          <a:xfrm>
            <a:off x="6461125" y="1595438"/>
            <a:ext cx="123686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Find the key 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108" name="Text Box 196"/>
          <p:cNvSpPr txBox="1">
            <a:spLocks noChangeArrowheads="1"/>
          </p:cNvSpPr>
          <p:nvPr/>
        </p:nvSpPr>
        <p:spPr bwMode="auto">
          <a:xfrm>
            <a:off x="1371600" y="2311400"/>
            <a:ext cx="70238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  <a:sym typeface="Symbol" charset="2"/>
              </a:rPr>
              <a:t>&lt;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 80</a:t>
            </a:r>
          </a:p>
        </p:txBody>
      </p:sp>
      <p:sp>
        <p:nvSpPr>
          <p:cNvPr id="295109" name="Text Box 197"/>
          <p:cNvSpPr txBox="1">
            <a:spLocks noChangeArrowheads="1"/>
          </p:cNvSpPr>
          <p:nvPr/>
        </p:nvSpPr>
        <p:spPr bwMode="auto">
          <a:xfrm>
            <a:off x="1905000" y="3687763"/>
            <a:ext cx="9989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20 ≤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&lt; 60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95BDE-955F-EF94-CD3F-4174D5DD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0D7E-CE41-404C-8EA3-7985594747DD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3DC99-78C7-504F-99B4-94A2098E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B956F-9EA1-ABD7-E961-073B87F0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8751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 Example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/>
        </p:nvGraphicFramePr>
        <p:xfrm>
          <a:off x="3352800" y="19399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37" name="Group 25"/>
          <p:cNvGraphicFramePr>
            <a:graphicFrameLocks noGrp="1"/>
          </p:cNvGraphicFramePr>
          <p:nvPr/>
        </p:nvGraphicFramePr>
        <p:xfrm>
          <a:off x="1524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59" name="Group 47"/>
          <p:cNvGraphicFramePr>
            <a:graphicFrameLocks noGrp="1"/>
          </p:cNvGraphicFramePr>
          <p:nvPr/>
        </p:nvGraphicFramePr>
        <p:xfrm>
          <a:off x="4953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81" name="Group 69"/>
          <p:cNvGraphicFramePr>
            <a:graphicFrameLocks noGrp="1"/>
          </p:cNvGraphicFramePr>
          <p:nvPr/>
        </p:nvGraphicFramePr>
        <p:xfrm>
          <a:off x="609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03" name="Group 91"/>
          <p:cNvGraphicFramePr>
            <a:graphicFrameLocks noGrp="1"/>
          </p:cNvGraphicFramePr>
          <p:nvPr/>
        </p:nvGraphicFramePr>
        <p:xfrm>
          <a:off x="24384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25" name="Group 113"/>
          <p:cNvGraphicFramePr>
            <a:graphicFrameLocks noGrp="1"/>
          </p:cNvGraphicFramePr>
          <p:nvPr/>
        </p:nvGraphicFramePr>
        <p:xfrm>
          <a:off x="41910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47" name="Group 135"/>
          <p:cNvGraphicFramePr>
            <a:graphicFrameLocks noGrp="1"/>
          </p:cNvGraphicFramePr>
          <p:nvPr/>
        </p:nvGraphicFramePr>
        <p:xfrm>
          <a:off x="5943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5069" name="Line 157"/>
          <p:cNvSpPr>
            <a:spLocks noChangeShapeType="1"/>
          </p:cNvSpPr>
          <p:nvPr/>
        </p:nvSpPr>
        <p:spPr bwMode="auto">
          <a:xfrm flipH="1">
            <a:off x="1524000" y="24733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0" name="Line 158"/>
          <p:cNvSpPr>
            <a:spLocks noChangeShapeType="1"/>
          </p:cNvSpPr>
          <p:nvPr/>
        </p:nvSpPr>
        <p:spPr bwMode="auto">
          <a:xfrm>
            <a:off x="3886200" y="24733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1" name="Line 159"/>
          <p:cNvSpPr>
            <a:spLocks noChangeShapeType="1"/>
          </p:cNvSpPr>
          <p:nvPr/>
        </p:nvSpPr>
        <p:spPr bwMode="auto">
          <a:xfrm flipH="1">
            <a:off x="609600" y="33877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2" name="Line 160"/>
          <p:cNvSpPr>
            <a:spLocks noChangeShapeType="1"/>
          </p:cNvSpPr>
          <p:nvPr/>
        </p:nvSpPr>
        <p:spPr bwMode="auto">
          <a:xfrm>
            <a:off x="2057400" y="33877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3" name="Line 161"/>
          <p:cNvSpPr>
            <a:spLocks noChangeShapeType="1"/>
          </p:cNvSpPr>
          <p:nvPr/>
        </p:nvSpPr>
        <p:spPr bwMode="auto">
          <a:xfrm>
            <a:off x="2514600" y="33877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4" name="Line 162"/>
          <p:cNvSpPr>
            <a:spLocks noChangeShapeType="1"/>
          </p:cNvSpPr>
          <p:nvPr/>
        </p:nvSpPr>
        <p:spPr bwMode="auto">
          <a:xfrm>
            <a:off x="5105400" y="33877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5" name="Line 163"/>
          <p:cNvSpPr>
            <a:spLocks noChangeShapeType="1"/>
          </p:cNvSpPr>
          <p:nvPr/>
        </p:nvSpPr>
        <p:spPr bwMode="auto">
          <a:xfrm>
            <a:off x="5486400" y="33877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6" name="Line 164"/>
          <p:cNvSpPr>
            <a:spLocks noChangeShapeType="1"/>
          </p:cNvSpPr>
          <p:nvPr/>
        </p:nvSpPr>
        <p:spPr bwMode="auto">
          <a:xfrm>
            <a:off x="6096000" y="34639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7" name="Line 165"/>
          <p:cNvSpPr>
            <a:spLocks noChangeShapeType="1"/>
          </p:cNvSpPr>
          <p:nvPr/>
        </p:nvSpPr>
        <p:spPr bwMode="auto">
          <a:xfrm>
            <a:off x="6629400" y="33877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8" name="Line 166"/>
          <p:cNvSpPr>
            <a:spLocks noChangeShapeType="1"/>
          </p:cNvSpPr>
          <p:nvPr/>
        </p:nvSpPr>
        <p:spPr bwMode="auto">
          <a:xfrm>
            <a:off x="2133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38862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0" name="Line 168"/>
          <p:cNvSpPr>
            <a:spLocks noChangeShapeType="1"/>
          </p:cNvSpPr>
          <p:nvPr/>
        </p:nvSpPr>
        <p:spPr bwMode="auto">
          <a:xfrm>
            <a:off x="5715000" y="4835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1" name="Rectangle 169"/>
          <p:cNvSpPr>
            <a:spLocks noChangeArrowheads="1"/>
          </p:cNvSpPr>
          <p:nvPr/>
        </p:nvSpPr>
        <p:spPr bwMode="auto">
          <a:xfrm>
            <a:off x="603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295082" name="Rectangle 170"/>
          <p:cNvSpPr>
            <a:spLocks noChangeArrowheads="1"/>
          </p:cNvSpPr>
          <p:nvPr/>
        </p:nvSpPr>
        <p:spPr bwMode="auto">
          <a:xfrm>
            <a:off x="1136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295083" name="Rectangle 171"/>
          <p:cNvSpPr>
            <a:spLocks noChangeArrowheads="1"/>
          </p:cNvSpPr>
          <p:nvPr/>
        </p:nvSpPr>
        <p:spPr bwMode="auto">
          <a:xfrm>
            <a:off x="1669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295084" name="Rectangle 172"/>
          <p:cNvSpPr>
            <a:spLocks noChangeArrowheads="1"/>
          </p:cNvSpPr>
          <p:nvPr/>
        </p:nvSpPr>
        <p:spPr bwMode="auto">
          <a:xfrm>
            <a:off x="2279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295085" name="Rectangle 173"/>
          <p:cNvSpPr>
            <a:spLocks noChangeArrowheads="1"/>
          </p:cNvSpPr>
          <p:nvPr/>
        </p:nvSpPr>
        <p:spPr bwMode="auto">
          <a:xfrm>
            <a:off x="2889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295086" name="Rectangle 174"/>
          <p:cNvSpPr>
            <a:spLocks noChangeArrowheads="1"/>
          </p:cNvSpPr>
          <p:nvPr/>
        </p:nvSpPr>
        <p:spPr bwMode="auto">
          <a:xfrm>
            <a:off x="3346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087" name="Rectangle 175"/>
          <p:cNvSpPr>
            <a:spLocks noChangeArrowheads="1"/>
          </p:cNvSpPr>
          <p:nvPr/>
        </p:nvSpPr>
        <p:spPr bwMode="auto">
          <a:xfrm>
            <a:off x="3879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295088" name="Rectangle 176"/>
          <p:cNvSpPr>
            <a:spLocks noChangeArrowheads="1"/>
          </p:cNvSpPr>
          <p:nvPr/>
        </p:nvSpPr>
        <p:spPr bwMode="auto">
          <a:xfrm>
            <a:off x="4336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295089" name="Rectangle 177"/>
          <p:cNvSpPr>
            <a:spLocks noChangeArrowheads="1"/>
          </p:cNvSpPr>
          <p:nvPr/>
        </p:nvSpPr>
        <p:spPr bwMode="auto">
          <a:xfrm>
            <a:off x="4794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295090" name="Rectangle 178"/>
          <p:cNvSpPr>
            <a:spLocks noChangeArrowheads="1"/>
          </p:cNvSpPr>
          <p:nvPr/>
        </p:nvSpPr>
        <p:spPr bwMode="auto">
          <a:xfrm>
            <a:off x="5251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295091" name="Rectangle 179"/>
          <p:cNvSpPr>
            <a:spLocks noChangeArrowheads="1"/>
          </p:cNvSpPr>
          <p:nvPr/>
        </p:nvSpPr>
        <p:spPr bwMode="auto">
          <a:xfrm>
            <a:off x="5784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295092" name="Rectangle 180"/>
          <p:cNvSpPr>
            <a:spLocks noChangeArrowheads="1"/>
          </p:cNvSpPr>
          <p:nvPr/>
        </p:nvSpPr>
        <p:spPr bwMode="auto">
          <a:xfrm>
            <a:off x="6318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295093" name="Line 181"/>
          <p:cNvSpPr>
            <a:spLocks noChangeShapeType="1"/>
          </p:cNvSpPr>
          <p:nvPr/>
        </p:nvSpPr>
        <p:spPr bwMode="auto">
          <a:xfrm flipH="1">
            <a:off x="6096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4" name="Line 182"/>
          <p:cNvSpPr>
            <a:spLocks noChangeShapeType="1"/>
          </p:cNvSpPr>
          <p:nvPr/>
        </p:nvSpPr>
        <p:spPr bwMode="auto">
          <a:xfrm>
            <a:off x="1066800" y="48355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5" name="Line 183"/>
          <p:cNvSpPr>
            <a:spLocks noChangeShapeType="1"/>
          </p:cNvSpPr>
          <p:nvPr/>
        </p:nvSpPr>
        <p:spPr bwMode="auto">
          <a:xfrm>
            <a:off x="1447800" y="48355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6" name="Line 184"/>
          <p:cNvSpPr>
            <a:spLocks noChangeShapeType="1"/>
          </p:cNvSpPr>
          <p:nvPr/>
        </p:nvSpPr>
        <p:spPr bwMode="auto">
          <a:xfrm flipH="1">
            <a:off x="22860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7" name="Line 185"/>
          <p:cNvSpPr>
            <a:spLocks noChangeShapeType="1"/>
          </p:cNvSpPr>
          <p:nvPr/>
        </p:nvSpPr>
        <p:spPr bwMode="auto">
          <a:xfrm>
            <a:off x="28956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8" name="Line 186"/>
          <p:cNvSpPr>
            <a:spLocks noChangeShapeType="1"/>
          </p:cNvSpPr>
          <p:nvPr/>
        </p:nvSpPr>
        <p:spPr bwMode="auto">
          <a:xfrm>
            <a:off x="32004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9" name="Line 187"/>
          <p:cNvSpPr>
            <a:spLocks noChangeShapeType="1"/>
          </p:cNvSpPr>
          <p:nvPr/>
        </p:nvSpPr>
        <p:spPr bwMode="auto">
          <a:xfrm>
            <a:off x="35814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0" name="Line 188"/>
          <p:cNvSpPr>
            <a:spLocks noChangeShapeType="1"/>
          </p:cNvSpPr>
          <p:nvPr/>
        </p:nvSpPr>
        <p:spPr bwMode="auto">
          <a:xfrm>
            <a:off x="43434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1" name="Line 189"/>
          <p:cNvSpPr>
            <a:spLocks noChangeShapeType="1"/>
          </p:cNvSpPr>
          <p:nvPr/>
        </p:nvSpPr>
        <p:spPr bwMode="auto">
          <a:xfrm>
            <a:off x="4572000" y="47593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2" name="Line 190"/>
          <p:cNvSpPr>
            <a:spLocks noChangeShapeType="1"/>
          </p:cNvSpPr>
          <p:nvPr/>
        </p:nvSpPr>
        <p:spPr bwMode="auto">
          <a:xfrm flipH="1">
            <a:off x="5257800" y="48355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3" name="Line 191"/>
          <p:cNvSpPr>
            <a:spLocks noChangeShapeType="1"/>
          </p:cNvSpPr>
          <p:nvPr/>
        </p:nvSpPr>
        <p:spPr bwMode="auto">
          <a:xfrm flipH="1">
            <a:off x="5791200" y="48355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4" name="Line 192"/>
          <p:cNvSpPr>
            <a:spLocks noChangeShapeType="1"/>
          </p:cNvSpPr>
          <p:nvPr/>
        </p:nvSpPr>
        <p:spPr bwMode="auto">
          <a:xfrm flipH="1">
            <a:off x="6324600" y="48355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5" name="Line 193"/>
          <p:cNvSpPr>
            <a:spLocks noChangeShapeType="1"/>
          </p:cNvSpPr>
          <p:nvPr/>
        </p:nvSpPr>
        <p:spPr bwMode="auto">
          <a:xfrm>
            <a:off x="7467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6" name="Text Box 194"/>
          <p:cNvSpPr txBox="1">
            <a:spLocks noChangeArrowheads="1"/>
          </p:cNvSpPr>
          <p:nvPr/>
        </p:nvSpPr>
        <p:spPr bwMode="auto">
          <a:xfrm>
            <a:off x="898525" y="1371600"/>
            <a:ext cx="87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d = 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C34C9-FF93-AB4F-2BD0-808A5461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1A0-5F90-874C-AC61-CE03F79D8417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6AF58-C447-9D23-FDC4-09BDD5EB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22A7B-F39D-9713-B610-847549C6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152</a:t>
            </a:fld>
            <a:endParaRPr lang="en-US"/>
          </a:p>
        </p:txBody>
      </p:sp>
      <p:sp>
        <p:nvSpPr>
          <p:cNvPr id="5" name="Text Box 195">
            <a:extLst>
              <a:ext uri="{FF2B5EF4-FFF2-40B4-BE49-F238E27FC236}">
                <a16:creationId xmlns:a16="http://schemas.microsoft.com/office/drawing/2014/main" id="{B81DC7D8-1C00-35AB-3E72-26FF0259A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44277"/>
            <a:ext cx="148790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Find the keys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between 40 and 62</a:t>
            </a:r>
          </a:p>
        </p:txBody>
      </p:sp>
    </p:spTree>
    <p:extLst>
      <p:ext uri="{BB962C8B-B14F-4D97-AF65-F5344CB8AC3E}">
        <p14:creationId xmlns:p14="http://schemas.microsoft.com/office/powerpoint/2010/main" val="213972907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 Example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/>
        </p:nvGraphicFramePr>
        <p:xfrm>
          <a:off x="3352800" y="19399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37" name="Group 25"/>
          <p:cNvGraphicFramePr>
            <a:graphicFrameLocks noGrp="1"/>
          </p:cNvGraphicFramePr>
          <p:nvPr/>
        </p:nvGraphicFramePr>
        <p:xfrm>
          <a:off x="1524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59" name="Group 47"/>
          <p:cNvGraphicFramePr>
            <a:graphicFrameLocks noGrp="1"/>
          </p:cNvGraphicFramePr>
          <p:nvPr/>
        </p:nvGraphicFramePr>
        <p:xfrm>
          <a:off x="4953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81" name="Group 69"/>
          <p:cNvGraphicFramePr>
            <a:graphicFrameLocks noGrp="1"/>
          </p:cNvGraphicFramePr>
          <p:nvPr/>
        </p:nvGraphicFramePr>
        <p:xfrm>
          <a:off x="609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03" name="Group 91"/>
          <p:cNvGraphicFramePr>
            <a:graphicFrameLocks noGrp="1"/>
          </p:cNvGraphicFramePr>
          <p:nvPr/>
        </p:nvGraphicFramePr>
        <p:xfrm>
          <a:off x="24384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25" name="Group 113"/>
          <p:cNvGraphicFramePr>
            <a:graphicFrameLocks noGrp="1"/>
          </p:cNvGraphicFramePr>
          <p:nvPr/>
        </p:nvGraphicFramePr>
        <p:xfrm>
          <a:off x="41910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47" name="Group 135"/>
          <p:cNvGraphicFramePr>
            <a:graphicFrameLocks noGrp="1"/>
          </p:cNvGraphicFramePr>
          <p:nvPr/>
        </p:nvGraphicFramePr>
        <p:xfrm>
          <a:off x="5943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5069" name="Line 157"/>
          <p:cNvSpPr>
            <a:spLocks noChangeShapeType="1"/>
          </p:cNvSpPr>
          <p:nvPr/>
        </p:nvSpPr>
        <p:spPr bwMode="auto">
          <a:xfrm flipH="1">
            <a:off x="1524000" y="24733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0" name="Line 158"/>
          <p:cNvSpPr>
            <a:spLocks noChangeShapeType="1"/>
          </p:cNvSpPr>
          <p:nvPr/>
        </p:nvSpPr>
        <p:spPr bwMode="auto">
          <a:xfrm>
            <a:off x="3886200" y="24733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1" name="Line 159"/>
          <p:cNvSpPr>
            <a:spLocks noChangeShapeType="1"/>
          </p:cNvSpPr>
          <p:nvPr/>
        </p:nvSpPr>
        <p:spPr bwMode="auto">
          <a:xfrm flipH="1">
            <a:off x="609600" y="33877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2" name="Line 160"/>
          <p:cNvSpPr>
            <a:spLocks noChangeShapeType="1"/>
          </p:cNvSpPr>
          <p:nvPr/>
        </p:nvSpPr>
        <p:spPr bwMode="auto">
          <a:xfrm>
            <a:off x="2057400" y="33877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3" name="Line 161"/>
          <p:cNvSpPr>
            <a:spLocks noChangeShapeType="1"/>
          </p:cNvSpPr>
          <p:nvPr/>
        </p:nvSpPr>
        <p:spPr bwMode="auto">
          <a:xfrm>
            <a:off x="2514600" y="33877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4" name="Line 162"/>
          <p:cNvSpPr>
            <a:spLocks noChangeShapeType="1"/>
          </p:cNvSpPr>
          <p:nvPr/>
        </p:nvSpPr>
        <p:spPr bwMode="auto">
          <a:xfrm>
            <a:off x="5105400" y="33877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5" name="Line 163"/>
          <p:cNvSpPr>
            <a:spLocks noChangeShapeType="1"/>
          </p:cNvSpPr>
          <p:nvPr/>
        </p:nvSpPr>
        <p:spPr bwMode="auto">
          <a:xfrm>
            <a:off x="5486400" y="33877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6" name="Line 164"/>
          <p:cNvSpPr>
            <a:spLocks noChangeShapeType="1"/>
          </p:cNvSpPr>
          <p:nvPr/>
        </p:nvSpPr>
        <p:spPr bwMode="auto">
          <a:xfrm>
            <a:off x="6096000" y="34639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7" name="Line 165"/>
          <p:cNvSpPr>
            <a:spLocks noChangeShapeType="1"/>
          </p:cNvSpPr>
          <p:nvPr/>
        </p:nvSpPr>
        <p:spPr bwMode="auto">
          <a:xfrm>
            <a:off x="6629400" y="33877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8" name="Line 166"/>
          <p:cNvSpPr>
            <a:spLocks noChangeShapeType="1"/>
          </p:cNvSpPr>
          <p:nvPr/>
        </p:nvSpPr>
        <p:spPr bwMode="auto">
          <a:xfrm>
            <a:off x="2133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38862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0" name="Line 168"/>
          <p:cNvSpPr>
            <a:spLocks noChangeShapeType="1"/>
          </p:cNvSpPr>
          <p:nvPr/>
        </p:nvSpPr>
        <p:spPr bwMode="auto">
          <a:xfrm>
            <a:off x="5715000" y="4835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1" name="Rectangle 169"/>
          <p:cNvSpPr>
            <a:spLocks noChangeArrowheads="1"/>
          </p:cNvSpPr>
          <p:nvPr/>
        </p:nvSpPr>
        <p:spPr bwMode="auto">
          <a:xfrm>
            <a:off x="603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295082" name="Rectangle 170"/>
          <p:cNvSpPr>
            <a:spLocks noChangeArrowheads="1"/>
          </p:cNvSpPr>
          <p:nvPr/>
        </p:nvSpPr>
        <p:spPr bwMode="auto">
          <a:xfrm>
            <a:off x="1136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295083" name="Rectangle 171"/>
          <p:cNvSpPr>
            <a:spLocks noChangeArrowheads="1"/>
          </p:cNvSpPr>
          <p:nvPr/>
        </p:nvSpPr>
        <p:spPr bwMode="auto">
          <a:xfrm>
            <a:off x="1669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295084" name="Rectangle 172"/>
          <p:cNvSpPr>
            <a:spLocks noChangeArrowheads="1"/>
          </p:cNvSpPr>
          <p:nvPr/>
        </p:nvSpPr>
        <p:spPr bwMode="auto">
          <a:xfrm>
            <a:off x="2279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 dirty="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295085" name="Rectangle 173"/>
          <p:cNvSpPr>
            <a:spLocks noChangeArrowheads="1"/>
          </p:cNvSpPr>
          <p:nvPr/>
        </p:nvSpPr>
        <p:spPr bwMode="auto">
          <a:xfrm>
            <a:off x="2889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295086" name="Rectangle 174"/>
          <p:cNvSpPr>
            <a:spLocks noChangeArrowheads="1"/>
          </p:cNvSpPr>
          <p:nvPr/>
        </p:nvSpPr>
        <p:spPr bwMode="auto">
          <a:xfrm>
            <a:off x="3346355" y="5676999"/>
            <a:ext cx="38436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 dirty="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087" name="Rectangle 175"/>
          <p:cNvSpPr>
            <a:spLocks noChangeArrowheads="1"/>
          </p:cNvSpPr>
          <p:nvPr/>
        </p:nvSpPr>
        <p:spPr bwMode="auto">
          <a:xfrm>
            <a:off x="3879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295088" name="Rectangle 176"/>
          <p:cNvSpPr>
            <a:spLocks noChangeArrowheads="1"/>
          </p:cNvSpPr>
          <p:nvPr/>
        </p:nvSpPr>
        <p:spPr bwMode="auto">
          <a:xfrm>
            <a:off x="4336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295089" name="Rectangle 177"/>
          <p:cNvSpPr>
            <a:spLocks noChangeArrowheads="1"/>
          </p:cNvSpPr>
          <p:nvPr/>
        </p:nvSpPr>
        <p:spPr bwMode="auto">
          <a:xfrm>
            <a:off x="4794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295090" name="Rectangle 178"/>
          <p:cNvSpPr>
            <a:spLocks noChangeArrowheads="1"/>
          </p:cNvSpPr>
          <p:nvPr/>
        </p:nvSpPr>
        <p:spPr bwMode="auto">
          <a:xfrm>
            <a:off x="5251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295091" name="Rectangle 179"/>
          <p:cNvSpPr>
            <a:spLocks noChangeArrowheads="1"/>
          </p:cNvSpPr>
          <p:nvPr/>
        </p:nvSpPr>
        <p:spPr bwMode="auto">
          <a:xfrm>
            <a:off x="5784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295092" name="Rectangle 180"/>
          <p:cNvSpPr>
            <a:spLocks noChangeArrowheads="1"/>
          </p:cNvSpPr>
          <p:nvPr/>
        </p:nvSpPr>
        <p:spPr bwMode="auto">
          <a:xfrm>
            <a:off x="6318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295093" name="Line 181"/>
          <p:cNvSpPr>
            <a:spLocks noChangeShapeType="1"/>
          </p:cNvSpPr>
          <p:nvPr/>
        </p:nvSpPr>
        <p:spPr bwMode="auto">
          <a:xfrm flipH="1">
            <a:off x="6096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4" name="Line 182"/>
          <p:cNvSpPr>
            <a:spLocks noChangeShapeType="1"/>
          </p:cNvSpPr>
          <p:nvPr/>
        </p:nvSpPr>
        <p:spPr bwMode="auto">
          <a:xfrm>
            <a:off x="1066800" y="48355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5" name="Line 183"/>
          <p:cNvSpPr>
            <a:spLocks noChangeShapeType="1"/>
          </p:cNvSpPr>
          <p:nvPr/>
        </p:nvSpPr>
        <p:spPr bwMode="auto">
          <a:xfrm>
            <a:off x="1447800" y="48355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6" name="Line 184"/>
          <p:cNvSpPr>
            <a:spLocks noChangeShapeType="1"/>
          </p:cNvSpPr>
          <p:nvPr/>
        </p:nvSpPr>
        <p:spPr bwMode="auto">
          <a:xfrm flipH="1">
            <a:off x="22860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7" name="Line 185"/>
          <p:cNvSpPr>
            <a:spLocks noChangeShapeType="1"/>
          </p:cNvSpPr>
          <p:nvPr/>
        </p:nvSpPr>
        <p:spPr bwMode="auto">
          <a:xfrm>
            <a:off x="28956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8" name="Line 186"/>
          <p:cNvSpPr>
            <a:spLocks noChangeShapeType="1"/>
          </p:cNvSpPr>
          <p:nvPr/>
        </p:nvSpPr>
        <p:spPr bwMode="auto">
          <a:xfrm>
            <a:off x="32004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9" name="Line 187"/>
          <p:cNvSpPr>
            <a:spLocks noChangeShapeType="1"/>
          </p:cNvSpPr>
          <p:nvPr/>
        </p:nvSpPr>
        <p:spPr bwMode="auto">
          <a:xfrm>
            <a:off x="35814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0" name="Line 188"/>
          <p:cNvSpPr>
            <a:spLocks noChangeShapeType="1"/>
          </p:cNvSpPr>
          <p:nvPr/>
        </p:nvSpPr>
        <p:spPr bwMode="auto">
          <a:xfrm>
            <a:off x="43434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1" name="Line 189"/>
          <p:cNvSpPr>
            <a:spLocks noChangeShapeType="1"/>
          </p:cNvSpPr>
          <p:nvPr/>
        </p:nvSpPr>
        <p:spPr bwMode="auto">
          <a:xfrm>
            <a:off x="4572000" y="47593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2" name="Line 190"/>
          <p:cNvSpPr>
            <a:spLocks noChangeShapeType="1"/>
          </p:cNvSpPr>
          <p:nvPr/>
        </p:nvSpPr>
        <p:spPr bwMode="auto">
          <a:xfrm flipH="1">
            <a:off x="5257800" y="48355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3" name="Line 191"/>
          <p:cNvSpPr>
            <a:spLocks noChangeShapeType="1"/>
          </p:cNvSpPr>
          <p:nvPr/>
        </p:nvSpPr>
        <p:spPr bwMode="auto">
          <a:xfrm flipH="1">
            <a:off x="5791200" y="48355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4" name="Line 192"/>
          <p:cNvSpPr>
            <a:spLocks noChangeShapeType="1"/>
          </p:cNvSpPr>
          <p:nvPr/>
        </p:nvSpPr>
        <p:spPr bwMode="auto">
          <a:xfrm flipH="1">
            <a:off x="6324600" y="48355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5" name="Line 193"/>
          <p:cNvSpPr>
            <a:spLocks noChangeShapeType="1"/>
          </p:cNvSpPr>
          <p:nvPr/>
        </p:nvSpPr>
        <p:spPr bwMode="auto">
          <a:xfrm>
            <a:off x="7467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6" name="Text Box 194"/>
          <p:cNvSpPr txBox="1">
            <a:spLocks noChangeArrowheads="1"/>
          </p:cNvSpPr>
          <p:nvPr/>
        </p:nvSpPr>
        <p:spPr bwMode="auto">
          <a:xfrm>
            <a:off x="898525" y="1371600"/>
            <a:ext cx="87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d = 2</a:t>
            </a:r>
          </a:p>
        </p:txBody>
      </p:sp>
      <p:sp>
        <p:nvSpPr>
          <p:cNvPr id="295107" name="Text Box 195"/>
          <p:cNvSpPr txBox="1">
            <a:spLocks noChangeArrowheads="1"/>
          </p:cNvSpPr>
          <p:nvPr/>
        </p:nvSpPr>
        <p:spPr bwMode="auto">
          <a:xfrm>
            <a:off x="7315200" y="2144277"/>
            <a:ext cx="148790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Find the keys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between 40 and 62</a:t>
            </a:r>
          </a:p>
        </p:txBody>
      </p:sp>
      <p:sp>
        <p:nvSpPr>
          <p:cNvPr id="295108" name="Text Box 196"/>
          <p:cNvSpPr txBox="1">
            <a:spLocks noChangeArrowheads="1"/>
          </p:cNvSpPr>
          <p:nvPr/>
        </p:nvSpPr>
        <p:spPr bwMode="auto">
          <a:xfrm>
            <a:off x="1371600" y="2311400"/>
            <a:ext cx="70238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  <a:sym typeface="Symbol" charset="2"/>
              </a:rPr>
              <a:t>&lt;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 80</a:t>
            </a:r>
          </a:p>
        </p:txBody>
      </p:sp>
      <p:sp>
        <p:nvSpPr>
          <p:cNvPr id="295109" name="Text Box 197"/>
          <p:cNvSpPr txBox="1">
            <a:spLocks noChangeArrowheads="1"/>
          </p:cNvSpPr>
          <p:nvPr/>
        </p:nvSpPr>
        <p:spPr bwMode="auto">
          <a:xfrm>
            <a:off x="1905000" y="3687763"/>
            <a:ext cx="9989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20 ≤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&lt; 60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95BDE-955F-EF94-CD3F-4174D5DD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080-870C-DB45-A268-A98F285A09AC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3DC99-78C7-504F-99B4-94A2098E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B956F-9EA1-ABD7-E961-073B87F0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1702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 Example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/>
        </p:nvGraphicFramePr>
        <p:xfrm>
          <a:off x="3352800" y="19399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37" name="Group 25"/>
          <p:cNvGraphicFramePr>
            <a:graphicFrameLocks noGrp="1"/>
          </p:cNvGraphicFramePr>
          <p:nvPr/>
        </p:nvGraphicFramePr>
        <p:xfrm>
          <a:off x="1524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59" name="Group 47"/>
          <p:cNvGraphicFramePr>
            <a:graphicFrameLocks noGrp="1"/>
          </p:cNvGraphicFramePr>
          <p:nvPr/>
        </p:nvGraphicFramePr>
        <p:xfrm>
          <a:off x="4953000" y="28543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4981" name="Group 69"/>
          <p:cNvGraphicFramePr>
            <a:graphicFrameLocks noGrp="1"/>
          </p:cNvGraphicFramePr>
          <p:nvPr/>
        </p:nvGraphicFramePr>
        <p:xfrm>
          <a:off x="609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03" name="Group 91"/>
          <p:cNvGraphicFramePr>
            <a:graphicFrameLocks noGrp="1"/>
          </p:cNvGraphicFramePr>
          <p:nvPr/>
        </p:nvGraphicFramePr>
        <p:xfrm>
          <a:off x="24384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25" name="Group 113"/>
          <p:cNvGraphicFramePr>
            <a:graphicFrameLocks noGrp="1"/>
          </p:cNvGraphicFramePr>
          <p:nvPr/>
        </p:nvGraphicFramePr>
        <p:xfrm>
          <a:off x="41910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047" name="Group 135"/>
          <p:cNvGraphicFramePr>
            <a:graphicFrameLocks noGrp="1"/>
          </p:cNvGraphicFramePr>
          <p:nvPr/>
        </p:nvGraphicFramePr>
        <p:xfrm>
          <a:off x="5943600" y="43021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5069" name="Line 157"/>
          <p:cNvSpPr>
            <a:spLocks noChangeShapeType="1"/>
          </p:cNvSpPr>
          <p:nvPr/>
        </p:nvSpPr>
        <p:spPr bwMode="auto">
          <a:xfrm flipH="1">
            <a:off x="1524000" y="24733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0" name="Line 158"/>
          <p:cNvSpPr>
            <a:spLocks noChangeShapeType="1"/>
          </p:cNvSpPr>
          <p:nvPr/>
        </p:nvSpPr>
        <p:spPr bwMode="auto">
          <a:xfrm>
            <a:off x="3886200" y="24733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1" name="Line 159"/>
          <p:cNvSpPr>
            <a:spLocks noChangeShapeType="1"/>
          </p:cNvSpPr>
          <p:nvPr/>
        </p:nvSpPr>
        <p:spPr bwMode="auto">
          <a:xfrm flipH="1">
            <a:off x="609600" y="33877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2" name="Line 160"/>
          <p:cNvSpPr>
            <a:spLocks noChangeShapeType="1"/>
          </p:cNvSpPr>
          <p:nvPr/>
        </p:nvSpPr>
        <p:spPr bwMode="auto">
          <a:xfrm>
            <a:off x="2057400" y="33877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3" name="Line 161"/>
          <p:cNvSpPr>
            <a:spLocks noChangeShapeType="1"/>
          </p:cNvSpPr>
          <p:nvPr/>
        </p:nvSpPr>
        <p:spPr bwMode="auto">
          <a:xfrm>
            <a:off x="2514600" y="33877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4" name="Line 162"/>
          <p:cNvSpPr>
            <a:spLocks noChangeShapeType="1"/>
          </p:cNvSpPr>
          <p:nvPr/>
        </p:nvSpPr>
        <p:spPr bwMode="auto">
          <a:xfrm>
            <a:off x="5105400" y="33877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5" name="Line 163"/>
          <p:cNvSpPr>
            <a:spLocks noChangeShapeType="1"/>
          </p:cNvSpPr>
          <p:nvPr/>
        </p:nvSpPr>
        <p:spPr bwMode="auto">
          <a:xfrm>
            <a:off x="5486400" y="33877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6" name="Line 164"/>
          <p:cNvSpPr>
            <a:spLocks noChangeShapeType="1"/>
          </p:cNvSpPr>
          <p:nvPr/>
        </p:nvSpPr>
        <p:spPr bwMode="auto">
          <a:xfrm>
            <a:off x="6096000" y="34639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7" name="Line 165"/>
          <p:cNvSpPr>
            <a:spLocks noChangeShapeType="1"/>
          </p:cNvSpPr>
          <p:nvPr/>
        </p:nvSpPr>
        <p:spPr bwMode="auto">
          <a:xfrm>
            <a:off x="6629400" y="33877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8" name="Line 166"/>
          <p:cNvSpPr>
            <a:spLocks noChangeShapeType="1"/>
          </p:cNvSpPr>
          <p:nvPr/>
        </p:nvSpPr>
        <p:spPr bwMode="auto">
          <a:xfrm>
            <a:off x="2133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38862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0" name="Line 168"/>
          <p:cNvSpPr>
            <a:spLocks noChangeShapeType="1"/>
          </p:cNvSpPr>
          <p:nvPr/>
        </p:nvSpPr>
        <p:spPr bwMode="auto">
          <a:xfrm>
            <a:off x="5715000" y="4835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81" name="Rectangle 169"/>
          <p:cNvSpPr>
            <a:spLocks noChangeArrowheads="1"/>
          </p:cNvSpPr>
          <p:nvPr/>
        </p:nvSpPr>
        <p:spPr bwMode="auto">
          <a:xfrm>
            <a:off x="603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295082" name="Rectangle 170"/>
          <p:cNvSpPr>
            <a:spLocks noChangeArrowheads="1"/>
          </p:cNvSpPr>
          <p:nvPr/>
        </p:nvSpPr>
        <p:spPr bwMode="auto">
          <a:xfrm>
            <a:off x="1136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295083" name="Rectangle 171"/>
          <p:cNvSpPr>
            <a:spLocks noChangeArrowheads="1"/>
          </p:cNvSpPr>
          <p:nvPr/>
        </p:nvSpPr>
        <p:spPr bwMode="auto">
          <a:xfrm>
            <a:off x="16699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295084" name="Rectangle 172"/>
          <p:cNvSpPr>
            <a:spLocks noChangeArrowheads="1"/>
          </p:cNvSpPr>
          <p:nvPr/>
        </p:nvSpPr>
        <p:spPr bwMode="auto">
          <a:xfrm>
            <a:off x="22795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 dirty="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295085" name="Rectangle 173"/>
          <p:cNvSpPr>
            <a:spLocks noChangeArrowheads="1"/>
          </p:cNvSpPr>
          <p:nvPr/>
        </p:nvSpPr>
        <p:spPr bwMode="auto">
          <a:xfrm>
            <a:off x="2889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295086" name="Rectangle 174"/>
          <p:cNvSpPr>
            <a:spLocks noChangeArrowheads="1"/>
          </p:cNvSpPr>
          <p:nvPr/>
        </p:nvSpPr>
        <p:spPr bwMode="auto">
          <a:xfrm>
            <a:off x="3346355" y="5676999"/>
            <a:ext cx="38436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295087" name="Rectangle 175"/>
          <p:cNvSpPr>
            <a:spLocks noChangeArrowheads="1"/>
          </p:cNvSpPr>
          <p:nvPr/>
        </p:nvSpPr>
        <p:spPr bwMode="auto">
          <a:xfrm>
            <a:off x="3879755" y="5676999"/>
            <a:ext cx="38436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295088" name="Rectangle 176"/>
          <p:cNvSpPr>
            <a:spLocks noChangeArrowheads="1"/>
          </p:cNvSpPr>
          <p:nvPr/>
        </p:nvSpPr>
        <p:spPr bwMode="auto">
          <a:xfrm>
            <a:off x="4336955" y="5676999"/>
            <a:ext cx="38436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295089" name="Rectangle 177"/>
          <p:cNvSpPr>
            <a:spLocks noChangeArrowheads="1"/>
          </p:cNvSpPr>
          <p:nvPr/>
        </p:nvSpPr>
        <p:spPr bwMode="auto">
          <a:xfrm>
            <a:off x="4794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295090" name="Rectangle 178"/>
          <p:cNvSpPr>
            <a:spLocks noChangeArrowheads="1"/>
          </p:cNvSpPr>
          <p:nvPr/>
        </p:nvSpPr>
        <p:spPr bwMode="auto">
          <a:xfrm>
            <a:off x="52513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295091" name="Rectangle 179"/>
          <p:cNvSpPr>
            <a:spLocks noChangeArrowheads="1"/>
          </p:cNvSpPr>
          <p:nvPr/>
        </p:nvSpPr>
        <p:spPr bwMode="auto">
          <a:xfrm>
            <a:off x="57847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295092" name="Rectangle 180"/>
          <p:cNvSpPr>
            <a:spLocks noChangeArrowheads="1"/>
          </p:cNvSpPr>
          <p:nvPr/>
        </p:nvSpPr>
        <p:spPr bwMode="auto">
          <a:xfrm>
            <a:off x="6318155" y="56769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295093" name="Line 181"/>
          <p:cNvSpPr>
            <a:spLocks noChangeShapeType="1"/>
          </p:cNvSpPr>
          <p:nvPr/>
        </p:nvSpPr>
        <p:spPr bwMode="auto">
          <a:xfrm flipH="1">
            <a:off x="6096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4" name="Line 182"/>
          <p:cNvSpPr>
            <a:spLocks noChangeShapeType="1"/>
          </p:cNvSpPr>
          <p:nvPr/>
        </p:nvSpPr>
        <p:spPr bwMode="auto">
          <a:xfrm>
            <a:off x="1066800" y="48355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5" name="Line 183"/>
          <p:cNvSpPr>
            <a:spLocks noChangeShapeType="1"/>
          </p:cNvSpPr>
          <p:nvPr/>
        </p:nvSpPr>
        <p:spPr bwMode="auto">
          <a:xfrm>
            <a:off x="1447800" y="48355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6" name="Line 184"/>
          <p:cNvSpPr>
            <a:spLocks noChangeShapeType="1"/>
          </p:cNvSpPr>
          <p:nvPr/>
        </p:nvSpPr>
        <p:spPr bwMode="auto">
          <a:xfrm flipH="1">
            <a:off x="22860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7" name="Line 185"/>
          <p:cNvSpPr>
            <a:spLocks noChangeShapeType="1"/>
          </p:cNvSpPr>
          <p:nvPr/>
        </p:nvSpPr>
        <p:spPr bwMode="auto">
          <a:xfrm>
            <a:off x="28956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8" name="Line 186"/>
          <p:cNvSpPr>
            <a:spLocks noChangeShapeType="1"/>
          </p:cNvSpPr>
          <p:nvPr/>
        </p:nvSpPr>
        <p:spPr bwMode="auto">
          <a:xfrm>
            <a:off x="3200400" y="48355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099" name="Line 187"/>
          <p:cNvSpPr>
            <a:spLocks noChangeShapeType="1"/>
          </p:cNvSpPr>
          <p:nvPr/>
        </p:nvSpPr>
        <p:spPr bwMode="auto">
          <a:xfrm>
            <a:off x="3581400" y="48355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0" name="Line 188"/>
          <p:cNvSpPr>
            <a:spLocks noChangeShapeType="1"/>
          </p:cNvSpPr>
          <p:nvPr/>
        </p:nvSpPr>
        <p:spPr bwMode="auto">
          <a:xfrm>
            <a:off x="4343400" y="4835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1" name="Line 189"/>
          <p:cNvSpPr>
            <a:spLocks noChangeShapeType="1"/>
          </p:cNvSpPr>
          <p:nvPr/>
        </p:nvSpPr>
        <p:spPr bwMode="auto">
          <a:xfrm>
            <a:off x="4572000" y="47593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2" name="Line 190"/>
          <p:cNvSpPr>
            <a:spLocks noChangeShapeType="1"/>
          </p:cNvSpPr>
          <p:nvPr/>
        </p:nvSpPr>
        <p:spPr bwMode="auto">
          <a:xfrm flipH="1">
            <a:off x="5257800" y="48355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3" name="Line 191"/>
          <p:cNvSpPr>
            <a:spLocks noChangeShapeType="1"/>
          </p:cNvSpPr>
          <p:nvPr/>
        </p:nvSpPr>
        <p:spPr bwMode="auto">
          <a:xfrm flipH="1">
            <a:off x="5791200" y="48355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4" name="Line 192"/>
          <p:cNvSpPr>
            <a:spLocks noChangeShapeType="1"/>
          </p:cNvSpPr>
          <p:nvPr/>
        </p:nvSpPr>
        <p:spPr bwMode="auto">
          <a:xfrm flipH="1">
            <a:off x="6324600" y="48355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5" name="Line 193"/>
          <p:cNvSpPr>
            <a:spLocks noChangeShapeType="1"/>
          </p:cNvSpPr>
          <p:nvPr/>
        </p:nvSpPr>
        <p:spPr bwMode="auto">
          <a:xfrm>
            <a:off x="7467600" y="4835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106" name="Text Box 194"/>
          <p:cNvSpPr txBox="1">
            <a:spLocks noChangeArrowheads="1"/>
          </p:cNvSpPr>
          <p:nvPr/>
        </p:nvSpPr>
        <p:spPr bwMode="auto">
          <a:xfrm>
            <a:off x="898525" y="1371600"/>
            <a:ext cx="87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d = 2</a:t>
            </a:r>
          </a:p>
        </p:txBody>
      </p:sp>
      <p:sp>
        <p:nvSpPr>
          <p:cNvPr id="295107" name="Text Box 195"/>
          <p:cNvSpPr txBox="1">
            <a:spLocks noChangeArrowheads="1"/>
          </p:cNvSpPr>
          <p:nvPr/>
        </p:nvSpPr>
        <p:spPr bwMode="auto">
          <a:xfrm>
            <a:off x="7315200" y="2144277"/>
            <a:ext cx="148790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Find the keys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between 40 and 62</a:t>
            </a:r>
          </a:p>
        </p:txBody>
      </p:sp>
      <p:sp>
        <p:nvSpPr>
          <p:cNvPr id="295108" name="Text Box 196"/>
          <p:cNvSpPr txBox="1">
            <a:spLocks noChangeArrowheads="1"/>
          </p:cNvSpPr>
          <p:nvPr/>
        </p:nvSpPr>
        <p:spPr bwMode="auto">
          <a:xfrm>
            <a:off x="1371600" y="2311400"/>
            <a:ext cx="70238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  <a:sym typeface="Symbol" charset="2"/>
              </a:rPr>
              <a:t>&lt;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 80</a:t>
            </a:r>
          </a:p>
        </p:txBody>
      </p:sp>
      <p:sp>
        <p:nvSpPr>
          <p:cNvPr id="295109" name="Text Box 197"/>
          <p:cNvSpPr txBox="1">
            <a:spLocks noChangeArrowheads="1"/>
          </p:cNvSpPr>
          <p:nvPr/>
        </p:nvSpPr>
        <p:spPr bwMode="auto">
          <a:xfrm>
            <a:off x="1905000" y="3687763"/>
            <a:ext cx="9989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20 ≤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40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&lt; 60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95BDE-955F-EF94-CD3F-4174D5DD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768A-D6F1-244E-B189-6A941592B77A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3DC99-78C7-504F-99B4-94A2098E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B956F-9EA1-ABD7-E961-073B87F0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2507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78A2-8486-1EDC-C402-CF557BCA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E92D6-4954-3705-D356-CB938BD5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 B+ tree is perfectly balanced</a:t>
            </a:r>
          </a:p>
          <a:p>
            <a:r>
              <a:rPr lang="en-US" dirty="0"/>
              <a:t>Depth=</a:t>
            </a:r>
            <a:r>
              <a:rPr lang="en-US" dirty="0" err="1"/>
              <a:t>log</a:t>
            </a:r>
            <a:r>
              <a:rPr lang="en-US" baseline="-25000" dirty="0" err="1"/>
              <a:t>m</a:t>
            </a:r>
            <a:r>
              <a:rPr lang="en-US" dirty="0" err="1"/>
              <a:t>N</a:t>
            </a:r>
            <a:r>
              <a:rPr lang="en-US" dirty="0"/>
              <a:t>		where m = avg # of children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Ex</a:t>
            </a:r>
            <a:r>
              <a:rPr lang="en-US" dirty="0"/>
              <a:t>ample:</a:t>
            </a:r>
            <a:r>
              <a:rPr lang="en-US" sz="2800" dirty="0"/>
              <a:t> N = </a:t>
            </a:r>
            <a:r>
              <a:rPr lang="en-US" sz="2800" dirty="0">
                <a:solidFill>
                  <a:srgbClr val="0000FF"/>
                </a:solidFill>
              </a:rPr>
              <a:t>1,000,000,000,000 </a:t>
            </a:r>
            <a:r>
              <a:rPr lang="en-US" dirty="0"/>
              <a:t>data items</a:t>
            </a:r>
          </a:p>
          <a:p>
            <a:r>
              <a:rPr lang="en-US" dirty="0"/>
              <a:t>Binary search tree: log N = </a:t>
            </a:r>
            <a:r>
              <a:rPr lang="en-US" dirty="0">
                <a:solidFill>
                  <a:srgbClr val="0000FF"/>
                </a:solidFill>
              </a:rPr>
              <a:t>40</a:t>
            </a:r>
          </a:p>
          <a:p>
            <a:r>
              <a:rPr lang="en-US" dirty="0"/>
              <a:t>B+ tree, assume m=128:  </a:t>
            </a:r>
            <a:r>
              <a:rPr lang="en-US" dirty="0" err="1"/>
              <a:t>log</a:t>
            </a:r>
            <a:r>
              <a:rPr lang="en-US" baseline="-25000" dirty="0" err="1"/>
              <a:t>m</a:t>
            </a:r>
            <a:r>
              <a:rPr lang="en-US" dirty="0" err="1"/>
              <a:t>N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6 block reads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3B512CC-263B-AC0C-4AE2-157BEFAA3B3E}"/>
              </a:ext>
            </a:extLst>
          </p:cNvPr>
          <p:cNvSpPr/>
          <p:nvPr/>
        </p:nvSpPr>
        <p:spPr>
          <a:xfrm>
            <a:off x="878167" y="5258393"/>
            <a:ext cx="7046224" cy="5788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sz="2800" dirty="0"/>
              <a:t>You can find the data after at most 6 reads!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7D0E9-1D4B-A946-D10F-6E337BB6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51F5-51EC-2841-B385-822D807ED65A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8DF6E-0EA1-D7F4-4AA8-5D6618BE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9546D-A9EC-CD85-B4DA-633D084B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9920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404D99-C6CD-35F2-7638-0E42392D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9E82E-14FA-1816-085E-DAF7888F6A59}"/>
              </a:ext>
            </a:extLst>
          </p:cNvPr>
          <p:cNvSpPr txBox="1"/>
          <p:nvPr/>
        </p:nvSpPr>
        <p:spPr>
          <a:xfrm>
            <a:off x="2132080" y="2644170"/>
            <a:ext cx="4879862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B+ Trees:</a:t>
            </a:r>
            <a:br>
              <a:rPr lang="en-US" sz="4800" dirty="0"/>
            </a:br>
            <a:r>
              <a:rPr lang="en-US" sz="4800" dirty="0"/>
              <a:t>Insert and Delete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9CDE9-B784-89E6-31AA-F526B643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054-C45B-CF47-8418-E7A6A6DCF570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93E54-46C9-66BE-C59A-4B498AE2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A0CC6D-1CF2-009D-E3B3-424BF1DA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3084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Summary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419600"/>
          </a:xfrm>
          <a:noFill/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rgbClr val="DC2300"/>
                </a:solidFill>
              </a:rPr>
              <a:t>Insert (K, P)</a:t>
            </a:r>
            <a:endParaRPr lang="en-US" sz="1800" dirty="0"/>
          </a:p>
          <a:p>
            <a:r>
              <a:rPr lang="en-US" sz="1800" dirty="0"/>
              <a:t>Find leaf where K belongs, insert</a:t>
            </a:r>
          </a:p>
          <a:p>
            <a:r>
              <a:rPr lang="en-US" sz="1800" dirty="0"/>
              <a:t>If no overflow (2d keys or less), halt</a:t>
            </a:r>
          </a:p>
          <a:p>
            <a:r>
              <a:rPr lang="en-US" sz="1800" dirty="0">
                <a:solidFill>
                  <a:schemeClr val="bg1"/>
                </a:solidFill>
              </a:rPr>
              <a:t>If overflow (2d+1 keys), split node, insert in parent: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chemeClr val="bg1"/>
                </a:solidFill>
              </a:rPr>
              <a:t>If leaf, also keep K3 in right node</a:t>
            </a:r>
          </a:p>
          <a:p>
            <a:r>
              <a:rPr lang="en-US" sz="1800" dirty="0">
                <a:solidFill>
                  <a:schemeClr val="bg1"/>
                </a:solidFill>
              </a:rPr>
              <a:t>When root splits, new root has 1 key only</a:t>
            </a:r>
          </a:p>
        </p:txBody>
      </p:sp>
      <p:sp>
        <p:nvSpPr>
          <p:cNvPr id="303181" name="Line 77"/>
          <p:cNvSpPr>
            <a:spLocks noChangeShapeType="1"/>
          </p:cNvSpPr>
          <p:nvPr/>
        </p:nvSpPr>
        <p:spPr bwMode="auto">
          <a:xfrm flipH="1">
            <a:off x="228600" y="3733800"/>
            <a:ext cx="9906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2" name="Text Box 78"/>
          <p:cNvSpPr txBox="1">
            <a:spLocks noChangeArrowheads="1"/>
          </p:cNvSpPr>
          <p:nvPr/>
        </p:nvSpPr>
        <p:spPr bwMode="auto">
          <a:xfrm>
            <a:off x="974725" y="3367088"/>
            <a:ext cx="911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000" dirty="0">
                <a:latin typeface="Arial"/>
                <a:cs typeface="Arial"/>
              </a:rPr>
              <a:t>parent</a:t>
            </a:r>
          </a:p>
        </p:txBody>
      </p:sp>
      <p:graphicFrame>
        <p:nvGraphicFramePr>
          <p:cNvPr id="16" name="Group 3">
            <a:extLst>
              <a:ext uri="{FF2B5EF4-FFF2-40B4-BE49-F238E27FC236}">
                <a16:creationId xmlns:a16="http://schemas.microsoft.com/office/drawing/2014/main" id="{FB3E5A34-5F9D-7A4D-A402-2E3C1A5D1BA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310062"/>
          <a:ext cx="2548892" cy="685800"/>
        </p:xfrm>
        <a:graphic>
          <a:graphicData uri="http://schemas.openxmlformats.org/drawingml/2006/table">
            <a:tbl>
              <a:tblPr/>
              <a:tblGrid>
                <a:gridCol w="35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5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97C2BB-12CC-5F4C-94BE-60AFA46CF857}"/>
              </a:ext>
            </a:extLst>
          </p:cNvPr>
          <p:cNvSpPr txBox="1"/>
          <p:nvPr/>
        </p:nvSpPr>
        <p:spPr>
          <a:xfrm>
            <a:off x="6042660" y="1973580"/>
            <a:ext cx="10695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Insert k1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8A874-5B39-7CC9-32F6-DDD95BFE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719C-C546-554D-8B59-1AEA72261F22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CC36C-7918-A9F2-CCEC-5E75D52F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E0903-9504-0A7A-0362-EFBA03E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220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Summary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419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rgbClr val="DC2300"/>
                </a:solidFill>
              </a:rPr>
              <a:t>Insert (K, P)</a:t>
            </a:r>
            <a:endParaRPr lang="en-US" sz="1800" dirty="0"/>
          </a:p>
          <a:p>
            <a:r>
              <a:rPr lang="en-US" sz="1800" dirty="0"/>
              <a:t>Find leaf where K belongs, insert</a:t>
            </a:r>
          </a:p>
          <a:p>
            <a:r>
              <a:rPr lang="en-US" sz="1800" dirty="0"/>
              <a:t>If no overflow (2d keys or less), halt</a:t>
            </a:r>
          </a:p>
          <a:p>
            <a:r>
              <a:rPr lang="en-US" sz="1800" dirty="0">
                <a:solidFill>
                  <a:schemeClr val="bg1"/>
                </a:solidFill>
              </a:rPr>
              <a:t>If overflow (2d+1 keys), split node, insert in parent: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chemeClr val="bg1"/>
                </a:solidFill>
              </a:rPr>
              <a:t>If leaf, also keep K3 in right node</a:t>
            </a:r>
          </a:p>
          <a:p>
            <a:r>
              <a:rPr lang="en-US" sz="1800" dirty="0">
                <a:solidFill>
                  <a:schemeClr val="bg1"/>
                </a:solidFill>
              </a:rPr>
              <a:t>When root splits, new root has 1 key only</a:t>
            </a:r>
          </a:p>
        </p:txBody>
      </p:sp>
      <p:sp>
        <p:nvSpPr>
          <p:cNvPr id="303181" name="Line 77"/>
          <p:cNvSpPr>
            <a:spLocks noChangeShapeType="1"/>
          </p:cNvSpPr>
          <p:nvPr/>
        </p:nvSpPr>
        <p:spPr bwMode="auto">
          <a:xfrm flipH="1">
            <a:off x="228600" y="3733800"/>
            <a:ext cx="9906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2" name="Text Box 78"/>
          <p:cNvSpPr txBox="1">
            <a:spLocks noChangeArrowheads="1"/>
          </p:cNvSpPr>
          <p:nvPr/>
        </p:nvSpPr>
        <p:spPr bwMode="auto">
          <a:xfrm>
            <a:off x="974725" y="3367088"/>
            <a:ext cx="911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000" dirty="0">
                <a:latin typeface="Arial"/>
                <a:cs typeface="Arial"/>
              </a:rPr>
              <a:t>parent</a:t>
            </a:r>
          </a:p>
        </p:txBody>
      </p:sp>
      <p:graphicFrame>
        <p:nvGraphicFramePr>
          <p:cNvPr id="16" name="Group 3">
            <a:extLst>
              <a:ext uri="{FF2B5EF4-FFF2-40B4-BE49-F238E27FC236}">
                <a16:creationId xmlns:a16="http://schemas.microsoft.com/office/drawing/2014/main" id="{FB3E5A34-5F9D-7A4D-A402-2E3C1A5D1BA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310062"/>
          <a:ext cx="2548892" cy="685800"/>
        </p:xfrm>
        <a:graphic>
          <a:graphicData uri="http://schemas.openxmlformats.org/drawingml/2006/table">
            <a:tbl>
              <a:tblPr/>
              <a:tblGrid>
                <a:gridCol w="35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5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1E7D5CB-AF29-1D43-99A0-C9EBB9D07FB4}"/>
              </a:ext>
            </a:extLst>
          </p:cNvPr>
          <p:cNvSpPr txBox="1"/>
          <p:nvPr/>
        </p:nvSpPr>
        <p:spPr>
          <a:xfrm>
            <a:off x="6042660" y="1973580"/>
            <a:ext cx="10695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Insert k1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02303-B1A8-ECC6-383D-1EB6A3CB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82-9D65-014F-B33B-13C41722219A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C5250-1556-FBC7-DD4D-5BD309E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D153-BA0D-D0AF-6BAA-C8B2BF95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2818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Summary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419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rgbClr val="DC2300"/>
                </a:solidFill>
              </a:rPr>
              <a:t>Insert (K, P)</a:t>
            </a:r>
            <a:endParaRPr lang="en-US" sz="1800" dirty="0"/>
          </a:p>
          <a:p>
            <a:r>
              <a:rPr lang="en-US" sz="1800" dirty="0"/>
              <a:t>Find leaf where K belongs, insert</a:t>
            </a:r>
          </a:p>
          <a:p>
            <a:r>
              <a:rPr lang="en-US" sz="1800" dirty="0"/>
              <a:t>If no overflow (2d keys or less), halt</a:t>
            </a:r>
          </a:p>
          <a:p>
            <a:r>
              <a:rPr lang="en-US" sz="1800" dirty="0">
                <a:solidFill>
                  <a:schemeClr val="bg1"/>
                </a:solidFill>
              </a:rPr>
              <a:t>If overflow (2d+1 keys), split node, insert in parent: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chemeClr val="bg1"/>
                </a:solidFill>
              </a:rPr>
              <a:t>If leaf, also keep K3 in right node</a:t>
            </a:r>
          </a:p>
          <a:p>
            <a:r>
              <a:rPr lang="en-US" sz="1800" dirty="0">
                <a:solidFill>
                  <a:schemeClr val="bg1"/>
                </a:solidFill>
              </a:rPr>
              <a:t>When root splits, new root has 1 key only</a:t>
            </a:r>
          </a:p>
        </p:txBody>
      </p:sp>
      <p:sp>
        <p:nvSpPr>
          <p:cNvPr id="303181" name="Line 77"/>
          <p:cNvSpPr>
            <a:spLocks noChangeShapeType="1"/>
          </p:cNvSpPr>
          <p:nvPr/>
        </p:nvSpPr>
        <p:spPr bwMode="auto">
          <a:xfrm flipH="1">
            <a:off x="228600" y="3733800"/>
            <a:ext cx="9906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2" name="Text Box 78"/>
          <p:cNvSpPr txBox="1">
            <a:spLocks noChangeArrowheads="1"/>
          </p:cNvSpPr>
          <p:nvPr/>
        </p:nvSpPr>
        <p:spPr bwMode="auto">
          <a:xfrm>
            <a:off x="974725" y="3367088"/>
            <a:ext cx="911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000" dirty="0">
                <a:latin typeface="Arial"/>
                <a:cs typeface="Arial"/>
              </a:rPr>
              <a:t>parent</a:t>
            </a:r>
          </a:p>
        </p:txBody>
      </p:sp>
      <p:graphicFrame>
        <p:nvGraphicFramePr>
          <p:cNvPr id="16" name="Group 3">
            <a:extLst>
              <a:ext uri="{FF2B5EF4-FFF2-40B4-BE49-F238E27FC236}">
                <a16:creationId xmlns:a16="http://schemas.microsoft.com/office/drawing/2014/main" id="{FB3E5A34-5F9D-7A4D-A402-2E3C1A5D1BA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310062"/>
          <a:ext cx="2548892" cy="685800"/>
        </p:xfrm>
        <a:graphic>
          <a:graphicData uri="http://schemas.openxmlformats.org/drawingml/2006/table">
            <a:tbl>
              <a:tblPr/>
              <a:tblGrid>
                <a:gridCol w="35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5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B2940A-7656-A948-B1B1-0CD1DE51E428}"/>
              </a:ext>
            </a:extLst>
          </p:cNvPr>
          <p:cNvSpPr txBox="1"/>
          <p:nvPr/>
        </p:nvSpPr>
        <p:spPr>
          <a:xfrm>
            <a:off x="7353300" y="2811780"/>
            <a:ext cx="10695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Insert k4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74C2B-ACFD-221F-0724-BE42A531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8650-5527-154C-A5D6-748140BCE934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10512-E212-BED5-032D-0E1926C0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46AF2-458E-6842-EBDD-0A95E14E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1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23A-6BA4-46B8-9697-026EDE2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Enumeration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E3EBC-81CD-40C8-9D9D-3E4D1732C473}"/>
              </a:ext>
            </a:extLst>
          </p:cNvPr>
          <p:cNvSpPr/>
          <p:nvPr/>
        </p:nvSpPr>
        <p:spPr>
          <a:xfrm>
            <a:off x="428624" y="1002861"/>
            <a:ext cx="8189844" cy="5281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RDBMS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916BA-6772-45DB-8368-952B5E95D963}"/>
              </a:ext>
            </a:extLst>
          </p:cNvPr>
          <p:cNvSpPr/>
          <p:nvPr/>
        </p:nvSpPr>
        <p:spPr>
          <a:xfrm>
            <a:off x="3486542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/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blipFill>
                <a:blip r:embed="rId2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/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blipFill>
                <a:blip r:embed="rId3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372E6A-7104-49D6-A72F-67191ED014E9}"/>
              </a:ext>
            </a:extLst>
          </p:cNvPr>
          <p:cNvCxnSpPr>
            <a:cxnSpLocks/>
          </p:cNvCxnSpPr>
          <p:nvPr/>
        </p:nvCxnSpPr>
        <p:spPr>
          <a:xfrm>
            <a:off x="4002453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68AFC5-967E-406F-98CB-DA08C4E5253A}"/>
              </a:ext>
            </a:extLst>
          </p:cNvPr>
          <p:cNvCxnSpPr>
            <a:cxnSpLocks/>
          </p:cNvCxnSpPr>
          <p:nvPr/>
        </p:nvCxnSpPr>
        <p:spPr>
          <a:xfrm flipH="1">
            <a:off x="3801992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9ED721-0975-44C5-BA43-9490482F8E98}"/>
              </a:ext>
            </a:extLst>
          </p:cNvPr>
          <p:cNvCxnSpPr>
            <a:cxnSpLocks/>
          </p:cNvCxnSpPr>
          <p:nvPr/>
        </p:nvCxnSpPr>
        <p:spPr>
          <a:xfrm flipH="1">
            <a:off x="3616823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1AF332-D4FE-4918-A7F4-8F7395643E97}"/>
              </a:ext>
            </a:extLst>
          </p:cNvPr>
          <p:cNvCxnSpPr>
            <a:cxnSpLocks/>
          </p:cNvCxnSpPr>
          <p:nvPr/>
        </p:nvCxnSpPr>
        <p:spPr>
          <a:xfrm>
            <a:off x="3811518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280E14-6EB3-4E58-BFC4-A9723E85C1B3}"/>
              </a:ext>
            </a:extLst>
          </p:cNvPr>
          <p:cNvSpPr txBox="1"/>
          <p:nvPr/>
        </p:nvSpPr>
        <p:spPr>
          <a:xfrm>
            <a:off x="3486543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6EA8E-FD73-4F88-8E1C-8C92684A1A19}"/>
              </a:ext>
            </a:extLst>
          </p:cNvPr>
          <p:cNvSpPr txBox="1"/>
          <p:nvPr/>
        </p:nvSpPr>
        <p:spPr>
          <a:xfrm>
            <a:off x="3882023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6E6026-7463-4AE8-A0AD-1537A07388AE}"/>
              </a:ext>
            </a:extLst>
          </p:cNvPr>
          <p:cNvSpPr txBox="1"/>
          <p:nvPr/>
        </p:nvSpPr>
        <p:spPr>
          <a:xfrm>
            <a:off x="4141139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7FDB9-3FA8-4DA0-9AD2-51DCD9436CCE}"/>
              </a:ext>
            </a:extLst>
          </p:cNvPr>
          <p:cNvSpPr txBox="1"/>
          <p:nvPr/>
        </p:nvSpPr>
        <p:spPr>
          <a:xfrm>
            <a:off x="669867" y="1784252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T, R, 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2C9646-3873-4B77-9B13-79159D1BD6A1}"/>
              </a:ext>
            </a:extLst>
          </p:cNvPr>
          <p:cNvSpPr/>
          <p:nvPr/>
        </p:nvSpPr>
        <p:spPr>
          <a:xfrm>
            <a:off x="5297267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F20B58-354E-432E-89D4-B4176138AE67}"/>
                  </a:ext>
                </a:extLst>
              </p:cNvPr>
              <p:cNvSpPr txBox="1"/>
              <p:nvPr/>
            </p:nvSpPr>
            <p:spPr>
              <a:xfrm>
                <a:off x="5688982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F20B58-354E-432E-89D4-B4176138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982" y="1833253"/>
                <a:ext cx="259686" cy="276999"/>
              </a:xfrm>
              <a:prstGeom prst="rect">
                <a:avLst/>
              </a:prstGeom>
              <a:blipFill>
                <a:blip r:embed="rId4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AD1C0B-B037-4FEF-BAE9-B74F645F6FE1}"/>
                  </a:ext>
                </a:extLst>
              </p:cNvPr>
              <p:cNvSpPr txBox="1"/>
              <p:nvPr/>
            </p:nvSpPr>
            <p:spPr>
              <a:xfrm>
                <a:off x="5498167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AD1C0B-B037-4FEF-BAE9-B74F645F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67" y="2098168"/>
                <a:ext cx="259686" cy="276999"/>
              </a:xfrm>
              <a:prstGeom prst="rect">
                <a:avLst/>
              </a:prstGeom>
              <a:blipFill>
                <a:blip r:embed="rId5"/>
                <a:stretch>
                  <a:fillRect l="-11628" r="-1395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532808B-8A1B-461C-9245-34BE776B2077}"/>
              </a:ext>
            </a:extLst>
          </p:cNvPr>
          <p:cNvCxnSpPr>
            <a:cxnSpLocks/>
          </p:cNvCxnSpPr>
          <p:nvPr/>
        </p:nvCxnSpPr>
        <p:spPr>
          <a:xfrm>
            <a:off x="5813178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59C254C-CE1F-4D3A-8CFA-1A5965710125}"/>
              </a:ext>
            </a:extLst>
          </p:cNvPr>
          <p:cNvCxnSpPr>
            <a:cxnSpLocks/>
          </p:cNvCxnSpPr>
          <p:nvPr/>
        </p:nvCxnSpPr>
        <p:spPr>
          <a:xfrm flipH="1">
            <a:off x="5612717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C41517-7F82-469A-85FD-46AB6DDA8A33}"/>
              </a:ext>
            </a:extLst>
          </p:cNvPr>
          <p:cNvCxnSpPr>
            <a:cxnSpLocks/>
          </p:cNvCxnSpPr>
          <p:nvPr/>
        </p:nvCxnSpPr>
        <p:spPr>
          <a:xfrm flipH="1">
            <a:off x="5427548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BB1E53-D328-4AEE-BD68-B467928B0F41}"/>
              </a:ext>
            </a:extLst>
          </p:cNvPr>
          <p:cNvCxnSpPr>
            <a:cxnSpLocks/>
          </p:cNvCxnSpPr>
          <p:nvPr/>
        </p:nvCxnSpPr>
        <p:spPr>
          <a:xfrm>
            <a:off x="5622243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C74634D-B6BB-4CE2-BDC2-365FAF8CC6FA}"/>
              </a:ext>
            </a:extLst>
          </p:cNvPr>
          <p:cNvSpPr txBox="1"/>
          <p:nvPr/>
        </p:nvSpPr>
        <p:spPr>
          <a:xfrm>
            <a:off x="5297268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606228-7C7B-4902-9DCB-49CC20D2E9E2}"/>
              </a:ext>
            </a:extLst>
          </p:cNvPr>
          <p:cNvSpPr txBox="1"/>
          <p:nvPr/>
        </p:nvSpPr>
        <p:spPr>
          <a:xfrm>
            <a:off x="5692748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BC27FAC-F14E-4027-B617-0C78F2554696}"/>
              </a:ext>
            </a:extLst>
          </p:cNvPr>
          <p:cNvSpPr txBox="1"/>
          <p:nvPr/>
        </p:nvSpPr>
        <p:spPr>
          <a:xfrm>
            <a:off x="5951864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857515-42BF-4F6A-A6FE-A1DA51D45824}"/>
              </a:ext>
            </a:extLst>
          </p:cNvPr>
          <p:cNvSpPr/>
          <p:nvPr/>
        </p:nvSpPr>
        <p:spPr>
          <a:xfrm>
            <a:off x="6218730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07E20D-DB76-4F3D-913C-DB47B261AFED}"/>
                  </a:ext>
                </a:extLst>
              </p:cNvPr>
              <p:cNvSpPr txBox="1"/>
              <p:nvPr/>
            </p:nvSpPr>
            <p:spPr>
              <a:xfrm>
                <a:off x="6610445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07E20D-DB76-4F3D-913C-DB47B261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445" y="1833253"/>
                <a:ext cx="259686" cy="276999"/>
              </a:xfrm>
              <a:prstGeom prst="rect">
                <a:avLst/>
              </a:prstGeom>
              <a:blipFill>
                <a:blip r:embed="rId6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562C66-D8B2-429C-A6CE-47C6DA9ED95E}"/>
                  </a:ext>
                </a:extLst>
              </p:cNvPr>
              <p:cNvSpPr txBox="1"/>
              <p:nvPr/>
            </p:nvSpPr>
            <p:spPr>
              <a:xfrm>
                <a:off x="6419630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562C66-D8B2-429C-A6CE-47C6DA9ED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30" y="2098168"/>
                <a:ext cx="259686" cy="276999"/>
              </a:xfrm>
              <a:prstGeom prst="rect">
                <a:avLst/>
              </a:prstGeom>
              <a:blipFill>
                <a:blip r:embed="rId7"/>
                <a:stretch>
                  <a:fillRect l="-11628" r="-1395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90B9877-A42F-4047-AE31-AB9AB9C9AAF8}"/>
              </a:ext>
            </a:extLst>
          </p:cNvPr>
          <p:cNvCxnSpPr>
            <a:cxnSpLocks/>
          </p:cNvCxnSpPr>
          <p:nvPr/>
        </p:nvCxnSpPr>
        <p:spPr>
          <a:xfrm>
            <a:off x="6734641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CBEABE-49D8-492D-9DA5-B822909A1265}"/>
              </a:ext>
            </a:extLst>
          </p:cNvPr>
          <p:cNvCxnSpPr>
            <a:cxnSpLocks/>
          </p:cNvCxnSpPr>
          <p:nvPr/>
        </p:nvCxnSpPr>
        <p:spPr>
          <a:xfrm flipH="1">
            <a:off x="6534180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BDEEF35-0546-4323-A6B4-927BC93D5F6F}"/>
              </a:ext>
            </a:extLst>
          </p:cNvPr>
          <p:cNvCxnSpPr>
            <a:cxnSpLocks/>
          </p:cNvCxnSpPr>
          <p:nvPr/>
        </p:nvCxnSpPr>
        <p:spPr>
          <a:xfrm flipH="1">
            <a:off x="6349011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AB3B550-A3F1-4A39-8E53-412C403F7F06}"/>
              </a:ext>
            </a:extLst>
          </p:cNvPr>
          <p:cNvCxnSpPr>
            <a:cxnSpLocks/>
          </p:cNvCxnSpPr>
          <p:nvPr/>
        </p:nvCxnSpPr>
        <p:spPr>
          <a:xfrm>
            <a:off x="6543706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0A6A759-0E30-4F0A-94A8-61C136C4415A}"/>
              </a:ext>
            </a:extLst>
          </p:cNvPr>
          <p:cNvSpPr txBox="1"/>
          <p:nvPr/>
        </p:nvSpPr>
        <p:spPr>
          <a:xfrm>
            <a:off x="6218731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3FD19A-E752-4B5C-839F-1AA594D099D2}"/>
              </a:ext>
            </a:extLst>
          </p:cNvPr>
          <p:cNvSpPr txBox="1"/>
          <p:nvPr/>
        </p:nvSpPr>
        <p:spPr>
          <a:xfrm>
            <a:off x="6614211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408609-C7D2-41EC-83BA-17EE061D1E99}"/>
              </a:ext>
            </a:extLst>
          </p:cNvPr>
          <p:cNvSpPr txBox="1"/>
          <p:nvPr/>
        </p:nvSpPr>
        <p:spPr>
          <a:xfrm>
            <a:off x="6873327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3CBB34C-4E26-4AB8-9FB4-64C421BB4B90}"/>
              </a:ext>
            </a:extLst>
          </p:cNvPr>
          <p:cNvSpPr/>
          <p:nvPr/>
        </p:nvSpPr>
        <p:spPr>
          <a:xfrm>
            <a:off x="7135883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0680DE-23D1-4A53-91CA-C07477E17D99}"/>
                  </a:ext>
                </a:extLst>
              </p:cNvPr>
              <p:cNvSpPr txBox="1"/>
              <p:nvPr/>
            </p:nvSpPr>
            <p:spPr>
              <a:xfrm>
                <a:off x="7527598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0680DE-23D1-4A53-91CA-C07477E17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598" y="1833253"/>
                <a:ext cx="259686" cy="276999"/>
              </a:xfrm>
              <a:prstGeom prst="rect">
                <a:avLst/>
              </a:prstGeom>
              <a:blipFill>
                <a:blip r:embed="rId8"/>
                <a:stretch>
                  <a:fillRect l="-11905" r="-16667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A853A-F856-4058-A5FE-B231B8F026AD}"/>
                  </a:ext>
                </a:extLst>
              </p:cNvPr>
              <p:cNvSpPr txBox="1"/>
              <p:nvPr/>
            </p:nvSpPr>
            <p:spPr>
              <a:xfrm>
                <a:off x="7336783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A853A-F856-4058-A5FE-B231B8F02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783" y="2098168"/>
                <a:ext cx="259686" cy="276999"/>
              </a:xfrm>
              <a:prstGeom prst="rect">
                <a:avLst/>
              </a:prstGeom>
              <a:blipFill>
                <a:blip r:embed="rId9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1FD6D6-D3BD-41CC-8B04-7EEFD369D988}"/>
              </a:ext>
            </a:extLst>
          </p:cNvPr>
          <p:cNvCxnSpPr>
            <a:cxnSpLocks/>
          </p:cNvCxnSpPr>
          <p:nvPr/>
        </p:nvCxnSpPr>
        <p:spPr>
          <a:xfrm>
            <a:off x="7651794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6998188-46B6-474B-BCD0-A716E56053EA}"/>
              </a:ext>
            </a:extLst>
          </p:cNvPr>
          <p:cNvCxnSpPr>
            <a:cxnSpLocks/>
          </p:cNvCxnSpPr>
          <p:nvPr/>
        </p:nvCxnSpPr>
        <p:spPr>
          <a:xfrm flipH="1">
            <a:off x="7451333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03D03D4-CF52-4BC5-97DC-210FCA1D7276}"/>
              </a:ext>
            </a:extLst>
          </p:cNvPr>
          <p:cNvCxnSpPr>
            <a:cxnSpLocks/>
          </p:cNvCxnSpPr>
          <p:nvPr/>
        </p:nvCxnSpPr>
        <p:spPr>
          <a:xfrm flipH="1">
            <a:off x="7266164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66E6A44-1019-4254-B3DA-67F8588D4AA0}"/>
              </a:ext>
            </a:extLst>
          </p:cNvPr>
          <p:cNvCxnSpPr>
            <a:cxnSpLocks/>
          </p:cNvCxnSpPr>
          <p:nvPr/>
        </p:nvCxnSpPr>
        <p:spPr>
          <a:xfrm>
            <a:off x="7460859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FC5E3A8-8072-4626-8910-8CBD1C32EFC9}"/>
              </a:ext>
            </a:extLst>
          </p:cNvPr>
          <p:cNvSpPr txBox="1"/>
          <p:nvPr/>
        </p:nvSpPr>
        <p:spPr>
          <a:xfrm>
            <a:off x="7135884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942A72-D2DD-4D40-84D4-90F1B98B0066}"/>
              </a:ext>
            </a:extLst>
          </p:cNvPr>
          <p:cNvSpPr txBox="1"/>
          <p:nvPr/>
        </p:nvSpPr>
        <p:spPr>
          <a:xfrm>
            <a:off x="7531364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D81B4E-4EBF-4821-933C-86903A20A5F3}"/>
              </a:ext>
            </a:extLst>
          </p:cNvPr>
          <p:cNvSpPr txBox="1"/>
          <p:nvPr/>
        </p:nvSpPr>
        <p:spPr>
          <a:xfrm>
            <a:off x="7790480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8054AE-790B-486B-9FE4-4155A72C5505}"/>
              </a:ext>
            </a:extLst>
          </p:cNvPr>
          <p:cNvSpPr txBox="1"/>
          <p:nvPr/>
        </p:nvSpPr>
        <p:spPr>
          <a:xfrm>
            <a:off x="8059976" y="210693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AD14E877-9E92-4EFE-9FC0-E5E9D0305ED4}"/>
              </a:ext>
            </a:extLst>
          </p:cNvPr>
          <p:cNvSpPr/>
          <p:nvPr/>
        </p:nvSpPr>
        <p:spPr>
          <a:xfrm>
            <a:off x="2858658" y="2106935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080E11F6-7455-4139-8AB9-A7E1374D4947}"/>
              </a:ext>
            </a:extLst>
          </p:cNvPr>
          <p:cNvSpPr/>
          <p:nvPr/>
        </p:nvSpPr>
        <p:spPr>
          <a:xfrm>
            <a:off x="4649577" y="2107392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1492B80-08E4-46A4-AE02-DDA7BC585548}"/>
              </a:ext>
            </a:extLst>
          </p:cNvPr>
          <p:cNvSpPr/>
          <p:nvPr/>
        </p:nvSpPr>
        <p:spPr>
          <a:xfrm>
            <a:off x="5310259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D33CA01-DC9E-43B1-8C4C-34655627A62B}"/>
                  </a:ext>
                </a:extLst>
              </p:cNvPr>
              <p:cNvSpPr txBox="1"/>
              <p:nvPr/>
            </p:nvSpPr>
            <p:spPr>
              <a:xfrm>
                <a:off x="5701974" y="3721639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D33CA01-DC9E-43B1-8C4C-34655627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74" y="3721639"/>
                <a:ext cx="457754" cy="299313"/>
              </a:xfrm>
              <a:prstGeom prst="rect">
                <a:avLst/>
              </a:prstGeom>
              <a:blipFill>
                <a:blip r:embed="rId10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278D11-1341-46EF-BE67-EDC22387B378}"/>
                  </a:ext>
                </a:extLst>
              </p:cNvPr>
              <p:cNvSpPr txBox="1"/>
              <p:nvPr/>
            </p:nvSpPr>
            <p:spPr>
              <a:xfrm>
                <a:off x="5511159" y="3986554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278D11-1341-46EF-BE67-EDC22387B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59" y="3986554"/>
                <a:ext cx="521874" cy="299313"/>
              </a:xfrm>
              <a:prstGeom prst="rect">
                <a:avLst/>
              </a:prstGeom>
              <a:blipFill>
                <a:blip r:embed="rId11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907E74-171A-4602-9577-F144B29BBCD1}"/>
              </a:ext>
            </a:extLst>
          </p:cNvPr>
          <p:cNvCxnSpPr>
            <a:cxnSpLocks/>
          </p:cNvCxnSpPr>
          <p:nvPr/>
        </p:nvCxnSpPr>
        <p:spPr>
          <a:xfrm>
            <a:off x="5826170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68D1C2-82A0-4F06-95BB-586A328E542D}"/>
              </a:ext>
            </a:extLst>
          </p:cNvPr>
          <p:cNvCxnSpPr>
            <a:cxnSpLocks/>
          </p:cNvCxnSpPr>
          <p:nvPr/>
        </p:nvCxnSpPr>
        <p:spPr>
          <a:xfrm flipH="1">
            <a:off x="5625709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7E12B94-6C4E-49AA-BF39-2DC60C9DE802}"/>
              </a:ext>
            </a:extLst>
          </p:cNvPr>
          <p:cNvCxnSpPr>
            <a:cxnSpLocks/>
          </p:cNvCxnSpPr>
          <p:nvPr/>
        </p:nvCxnSpPr>
        <p:spPr>
          <a:xfrm flipH="1">
            <a:off x="5440540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86AF2B1-0D1A-464B-AB63-BB5018E42E52}"/>
              </a:ext>
            </a:extLst>
          </p:cNvPr>
          <p:cNvCxnSpPr>
            <a:cxnSpLocks/>
          </p:cNvCxnSpPr>
          <p:nvPr/>
        </p:nvCxnSpPr>
        <p:spPr>
          <a:xfrm>
            <a:off x="5635235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224C093-6975-4D10-8C96-0D01E7C96620}"/>
              </a:ext>
            </a:extLst>
          </p:cNvPr>
          <p:cNvSpPr txBox="1"/>
          <p:nvPr/>
        </p:nvSpPr>
        <p:spPr>
          <a:xfrm>
            <a:off x="5310260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D31C15E-DBD4-4433-824D-2C18BC8A114B}"/>
              </a:ext>
            </a:extLst>
          </p:cNvPr>
          <p:cNvSpPr txBox="1"/>
          <p:nvPr/>
        </p:nvSpPr>
        <p:spPr>
          <a:xfrm>
            <a:off x="5705740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AFF0B50-8302-45C4-93E5-107BF7CD1E11}"/>
              </a:ext>
            </a:extLst>
          </p:cNvPr>
          <p:cNvSpPr txBox="1"/>
          <p:nvPr/>
        </p:nvSpPr>
        <p:spPr>
          <a:xfrm>
            <a:off x="5964856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76F372B-2A9F-4CE6-9B95-42187EDB6123}"/>
              </a:ext>
            </a:extLst>
          </p:cNvPr>
          <p:cNvSpPr/>
          <p:nvPr/>
        </p:nvSpPr>
        <p:spPr>
          <a:xfrm>
            <a:off x="6221212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6F4B87A-4719-4FE0-A802-BE8F394E10E6}"/>
                  </a:ext>
                </a:extLst>
              </p:cNvPr>
              <p:cNvSpPr txBox="1"/>
              <p:nvPr/>
            </p:nvSpPr>
            <p:spPr>
              <a:xfrm>
                <a:off x="6612927" y="3721639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6F4B87A-4719-4FE0-A802-BE8F394E1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27" y="3721639"/>
                <a:ext cx="457754" cy="299313"/>
              </a:xfrm>
              <a:prstGeom prst="rect">
                <a:avLst/>
              </a:prstGeom>
              <a:blipFill>
                <a:blip r:embed="rId12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59CC9D-3793-40CC-8208-57B70E67D017}"/>
                  </a:ext>
                </a:extLst>
              </p:cNvPr>
              <p:cNvSpPr txBox="1"/>
              <p:nvPr/>
            </p:nvSpPr>
            <p:spPr>
              <a:xfrm>
                <a:off x="6422112" y="3986554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59CC9D-3793-40CC-8208-57B70E67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12" y="3986554"/>
                <a:ext cx="457754" cy="299313"/>
              </a:xfrm>
              <a:prstGeom prst="rect">
                <a:avLst/>
              </a:prstGeom>
              <a:blipFill>
                <a:blip r:embed="rId13"/>
                <a:stretch>
                  <a:fillRect l="-6579" r="-657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A01DBDE-6B39-469E-B698-D27F50156CD2}"/>
              </a:ext>
            </a:extLst>
          </p:cNvPr>
          <p:cNvCxnSpPr>
            <a:cxnSpLocks/>
          </p:cNvCxnSpPr>
          <p:nvPr/>
        </p:nvCxnSpPr>
        <p:spPr>
          <a:xfrm>
            <a:off x="6737123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DA1F898-04C1-4CD4-80DB-731A4E9EA637}"/>
              </a:ext>
            </a:extLst>
          </p:cNvPr>
          <p:cNvCxnSpPr>
            <a:cxnSpLocks/>
          </p:cNvCxnSpPr>
          <p:nvPr/>
        </p:nvCxnSpPr>
        <p:spPr>
          <a:xfrm flipH="1">
            <a:off x="6536662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E519BBD-6B10-4C8B-A2D3-57882D312635}"/>
              </a:ext>
            </a:extLst>
          </p:cNvPr>
          <p:cNvCxnSpPr>
            <a:cxnSpLocks/>
          </p:cNvCxnSpPr>
          <p:nvPr/>
        </p:nvCxnSpPr>
        <p:spPr>
          <a:xfrm flipH="1">
            <a:off x="6351493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E8320A7-67EA-43F7-8CA6-ACBC4F78C6EB}"/>
              </a:ext>
            </a:extLst>
          </p:cNvPr>
          <p:cNvCxnSpPr>
            <a:cxnSpLocks/>
          </p:cNvCxnSpPr>
          <p:nvPr/>
        </p:nvCxnSpPr>
        <p:spPr>
          <a:xfrm>
            <a:off x="6546188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5EA688B-8865-483B-9DB7-30FA2F4DA073}"/>
              </a:ext>
            </a:extLst>
          </p:cNvPr>
          <p:cNvSpPr txBox="1"/>
          <p:nvPr/>
        </p:nvSpPr>
        <p:spPr>
          <a:xfrm>
            <a:off x="6221213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936BDE7-A360-4CAA-9622-87117ABD50A9}"/>
              </a:ext>
            </a:extLst>
          </p:cNvPr>
          <p:cNvSpPr txBox="1"/>
          <p:nvPr/>
        </p:nvSpPr>
        <p:spPr>
          <a:xfrm>
            <a:off x="6616693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DF3C93E-1622-4EE6-9225-5CA5BADC8CCB}"/>
              </a:ext>
            </a:extLst>
          </p:cNvPr>
          <p:cNvSpPr txBox="1"/>
          <p:nvPr/>
        </p:nvSpPr>
        <p:spPr>
          <a:xfrm>
            <a:off x="6875809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F579A3-0977-4B84-B819-E653DC398468}"/>
              </a:ext>
            </a:extLst>
          </p:cNvPr>
          <p:cNvSpPr/>
          <p:nvPr/>
        </p:nvSpPr>
        <p:spPr>
          <a:xfrm>
            <a:off x="7138365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AFC219B-DBB4-423C-AFF1-767C72C2C9B9}"/>
                  </a:ext>
                </a:extLst>
              </p:cNvPr>
              <p:cNvSpPr txBox="1"/>
              <p:nvPr/>
            </p:nvSpPr>
            <p:spPr>
              <a:xfrm>
                <a:off x="7530080" y="3721639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AFC219B-DBB4-423C-AFF1-767C72C2C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080" y="3721639"/>
                <a:ext cx="521874" cy="299313"/>
              </a:xfrm>
              <a:prstGeom prst="rect">
                <a:avLst/>
              </a:prstGeom>
              <a:blipFill>
                <a:blip r:embed="rId14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8E47FD-260A-4A5A-A90D-BFB16ED6B17E}"/>
                  </a:ext>
                </a:extLst>
              </p:cNvPr>
              <p:cNvSpPr txBox="1"/>
              <p:nvPr/>
            </p:nvSpPr>
            <p:spPr>
              <a:xfrm>
                <a:off x="7339265" y="3986554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8E47FD-260A-4A5A-A90D-BFB16ED6B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65" y="3986554"/>
                <a:ext cx="592406" cy="299313"/>
              </a:xfrm>
              <a:prstGeom prst="rect">
                <a:avLst/>
              </a:prstGeom>
              <a:blipFill>
                <a:blip r:embed="rId15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E7B8048-E675-4221-8B75-F89D29BA9A90}"/>
              </a:ext>
            </a:extLst>
          </p:cNvPr>
          <p:cNvCxnSpPr>
            <a:cxnSpLocks/>
          </p:cNvCxnSpPr>
          <p:nvPr/>
        </p:nvCxnSpPr>
        <p:spPr>
          <a:xfrm>
            <a:off x="7654276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50C39EF-82D3-4170-9A85-D9681309B3D5}"/>
              </a:ext>
            </a:extLst>
          </p:cNvPr>
          <p:cNvCxnSpPr>
            <a:cxnSpLocks/>
          </p:cNvCxnSpPr>
          <p:nvPr/>
        </p:nvCxnSpPr>
        <p:spPr>
          <a:xfrm flipH="1">
            <a:off x="7453815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9C1A2D3-E939-4CF5-89EE-982220FA6917}"/>
              </a:ext>
            </a:extLst>
          </p:cNvPr>
          <p:cNvCxnSpPr>
            <a:cxnSpLocks/>
          </p:cNvCxnSpPr>
          <p:nvPr/>
        </p:nvCxnSpPr>
        <p:spPr>
          <a:xfrm flipH="1">
            <a:off x="7268646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EE08B2E-792F-463F-BE45-4DE7F88104EC}"/>
              </a:ext>
            </a:extLst>
          </p:cNvPr>
          <p:cNvCxnSpPr>
            <a:cxnSpLocks/>
          </p:cNvCxnSpPr>
          <p:nvPr/>
        </p:nvCxnSpPr>
        <p:spPr>
          <a:xfrm>
            <a:off x="7463341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DC8274ED-AC77-4CD8-9465-F58501F52921}"/>
              </a:ext>
            </a:extLst>
          </p:cNvPr>
          <p:cNvSpPr txBox="1"/>
          <p:nvPr/>
        </p:nvSpPr>
        <p:spPr>
          <a:xfrm>
            <a:off x="7138366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D291BA1-162F-4F16-96F6-412791CD984B}"/>
              </a:ext>
            </a:extLst>
          </p:cNvPr>
          <p:cNvSpPr txBox="1"/>
          <p:nvPr/>
        </p:nvSpPr>
        <p:spPr>
          <a:xfrm>
            <a:off x="7533846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D236BF1-FE25-4081-B6DB-9AF430515A12}"/>
              </a:ext>
            </a:extLst>
          </p:cNvPr>
          <p:cNvSpPr txBox="1"/>
          <p:nvPr/>
        </p:nvSpPr>
        <p:spPr>
          <a:xfrm>
            <a:off x="7792962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A9C79CE-4719-48F3-B1B8-5916D1BC73B3}"/>
              </a:ext>
            </a:extLst>
          </p:cNvPr>
          <p:cNvSpPr/>
          <p:nvPr/>
        </p:nvSpPr>
        <p:spPr>
          <a:xfrm>
            <a:off x="5310231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4A0C4BC-E044-4382-9F9E-5BC060027620}"/>
                  </a:ext>
                </a:extLst>
              </p:cNvPr>
              <p:cNvSpPr txBox="1"/>
              <p:nvPr/>
            </p:nvSpPr>
            <p:spPr>
              <a:xfrm>
                <a:off x="5701946" y="4546815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4A0C4BC-E044-4382-9F9E-5BC060027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46" y="4546815"/>
                <a:ext cx="592406" cy="299313"/>
              </a:xfrm>
              <a:prstGeom prst="rect">
                <a:avLst/>
              </a:prstGeom>
              <a:blipFill>
                <a:blip r:embed="rId16"/>
                <a:stretch>
                  <a:fillRect l="-5102" r="-510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7E3117C-553A-4D71-8087-086A85473453}"/>
                  </a:ext>
                </a:extLst>
              </p:cNvPr>
              <p:cNvSpPr txBox="1"/>
              <p:nvPr/>
            </p:nvSpPr>
            <p:spPr>
              <a:xfrm>
                <a:off x="5511131" y="4811730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7E3117C-553A-4D71-8087-086A8547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31" y="4811730"/>
                <a:ext cx="457754" cy="299313"/>
              </a:xfrm>
              <a:prstGeom prst="rect">
                <a:avLst/>
              </a:prstGeom>
              <a:blipFill>
                <a:blip r:embed="rId17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3302D1E-D882-4C70-86B1-08BF6E76850A}"/>
              </a:ext>
            </a:extLst>
          </p:cNvPr>
          <p:cNvCxnSpPr>
            <a:cxnSpLocks/>
          </p:cNvCxnSpPr>
          <p:nvPr/>
        </p:nvCxnSpPr>
        <p:spPr>
          <a:xfrm>
            <a:off x="5826142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61B4168-38CD-4F98-A979-D8A399611D9B}"/>
              </a:ext>
            </a:extLst>
          </p:cNvPr>
          <p:cNvCxnSpPr>
            <a:cxnSpLocks/>
          </p:cNvCxnSpPr>
          <p:nvPr/>
        </p:nvCxnSpPr>
        <p:spPr>
          <a:xfrm flipH="1">
            <a:off x="5625681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8C102A-2A73-4A1A-B99B-A47E04C6EE78}"/>
              </a:ext>
            </a:extLst>
          </p:cNvPr>
          <p:cNvCxnSpPr>
            <a:cxnSpLocks/>
          </p:cNvCxnSpPr>
          <p:nvPr/>
        </p:nvCxnSpPr>
        <p:spPr>
          <a:xfrm flipH="1">
            <a:off x="5440512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931EDFB-4DC6-4959-A802-887EDD91A894}"/>
              </a:ext>
            </a:extLst>
          </p:cNvPr>
          <p:cNvCxnSpPr>
            <a:cxnSpLocks/>
          </p:cNvCxnSpPr>
          <p:nvPr/>
        </p:nvCxnSpPr>
        <p:spPr>
          <a:xfrm>
            <a:off x="5635207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FA54C0E-6E9D-4921-B890-7C969935D3B6}"/>
              </a:ext>
            </a:extLst>
          </p:cNvPr>
          <p:cNvSpPr txBox="1"/>
          <p:nvPr/>
        </p:nvSpPr>
        <p:spPr>
          <a:xfrm>
            <a:off x="5310232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77FB5AB-43FC-4009-B764-2C7B53524AFC}"/>
              </a:ext>
            </a:extLst>
          </p:cNvPr>
          <p:cNvSpPr txBox="1"/>
          <p:nvPr/>
        </p:nvSpPr>
        <p:spPr>
          <a:xfrm>
            <a:off x="5705712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B4A8050-72FC-4DCA-B703-DDDF562BF093}"/>
              </a:ext>
            </a:extLst>
          </p:cNvPr>
          <p:cNvSpPr txBox="1"/>
          <p:nvPr/>
        </p:nvSpPr>
        <p:spPr>
          <a:xfrm>
            <a:off x="5964828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212C62F-6E50-47C6-BB10-BCC05F581C2C}"/>
              </a:ext>
            </a:extLst>
          </p:cNvPr>
          <p:cNvSpPr/>
          <p:nvPr/>
        </p:nvSpPr>
        <p:spPr>
          <a:xfrm>
            <a:off x="6221184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B0C9D4A-FE8A-46A0-AD7E-5E095B57F0BC}"/>
                  </a:ext>
                </a:extLst>
              </p:cNvPr>
              <p:cNvSpPr txBox="1"/>
              <p:nvPr/>
            </p:nvSpPr>
            <p:spPr>
              <a:xfrm>
                <a:off x="6612899" y="4546815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B0C9D4A-FE8A-46A0-AD7E-5E095B57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99" y="4546815"/>
                <a:ext cx="521874" cy="299313"/>
              </a:xfrm>
              <a:prstGeom prst="rect">
                <a:avLst/>
              </a:prstGeom>
              <a:blipFill>
                <a:blip r:embed="rId18"/>
                <a:stretch>
                  <a:fillRect l="-5882" r="-705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D0626A5-3388-4FCE-9FEF-93C2E8141C67}"/>
                  </a:ext>
                </a:extLst>
              </p:cNvPr>
              <p:cNvSpPr txBox="1"/>
              <p:nvPr/>
            </p:nvSpPr>
            <p:spPr>
              <a:xfrm>
                <a:off x="6422084" y="4811730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D0626A5-3388-4FCE-9FEF-93C2E814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84" y="4811730"/>
                <a:ext cx="521874" cy="299313"/>
              </a:xfrm>
              <a:prstGeom prst="rect">
                <a:avLst/>
              </a:prstGeom>
              <a:blipFill>
                <a:blip r:embed="rId19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A4DA16D-3995-400B-A7C6-248904CB72B6}"/>
              </a:ext>
            </a:extLst>
          </p:cNvPr>
          <p:cNvCxnSpPr>
            <a:cxnSpLocks/>
          </p:cNvCxnSpPr>
          <p:nvPr/>
        </p:nvCxnSpPr>
        <p:spPr>
          <a:xfrm>
            <a:off x="6737095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D1901A4-5009-43F3-BE12-1984D9BA1857}"/>
              </a:ext>
            </a:extLst>
          </p:cNvPr>
          <p:cNvCxnSpPr>
            <a:cxnSpLocks/>
          </p:cNvCxnSpPr>
          <p:nvPr/>
        </p:nvCxnSpPr>
        <p:spPr>
          <a:xfrm flipH="1">
            <a:off x="6536634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CB102A6-392B-4A65-BF3F-8E5D4EC664FE}"/>
              </a:ext>
            </a:extLst>
          </p:cNvPr>
          <p:cNvCxnSpPr>
            <a:cxnSpLocks/>
          </p:cNvCxnSpPr>
          <p:nvPr/>
        </p:nvCxnSpPr>
        <p:spPr>
          <a:xfrm flipH="1">
            <a:off x="6351465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580E275-6999-4DEA-A8C5-1419C8410897}"/>
              </a:ext>
            </a:extLst>
          </p:cNvPr>
          <p:cNvCxnSpPr>
            <a:cxnSpLocks/>
          </p:cNvCxnSpPr>
          <p:nvPr/>
        </p:nvCxnSpPr>
        <p:spPr>
          <a:xfrm>
            <a:off x="6546160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5882E7-B8B8-49E3-B532-2E9BF86BB346}"/>
              </a:ext>
            </a:extLst>
          </p:cNvPr>
          <p:cNvSpPr txBox="1"/>
          <p:nvPr/>
        </p:nvSpPr>
        <p:spPr>
          <a:xfrm>
            <a:off x="6221185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15BD19-BA01-47D8-B8C4-BF7EB254A6BD}"/>
              </a:ext>
            </a:extLst>
          </p:cNvPr>
          <p:cNvSpPr txBox="1"/>
          <p:nvPr/>
        </p:nvSpPr>
        <p:spPr>
          <a:xfrm>
            <a:off x="6616665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A1AA336-1460-41C2-91A5-BC01B2D53AC1}"/>
              </a:ext>
            </a:extLst>
          </p:cNvPr>
          <p:cNvSpPr txBox="1"/>
          <p:nvPr/>
        </p:nvSpPr>
        <p:spPr>
          <a:xfrm>
            <a:off x="6875781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E22DC89-59C4-4D57-9ADD-256F5095AC1E}"/>
              </a:ext>
            </a:extLst>
          </p:cNvPr>
          <p:cNvSpPr/>
          <p:nvPr/>
        </p:nvSpPr>
        <p:spPr>
          <a:xfrm>
            <a:off x="7138337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7FDFA52-1949-4D13-8A59-FAE6BF9EC7E6}"/>
                  </a:ext>
                </a:extLst>
              </p:cNvPr>
              <p:cNvSpPr txBox="1"/>
              <p:nvPr/>
            </p:nvSpPr>
            <p:spPr>
              <a:xfrm>
                <a:off x="7530052" y="4546815"/>
                <a:ext cx="59240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7FDFA52-1949-4D13-8A59-FAE6BF9E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052" y="4546815"/>
                <a:ext cx="592405" cy="299313"/>
              </a:xfrm>
              <a:prstGeom prst="rect">
                <a:avLst/>
              </a:prstGeom>
              <a:blipFill>
                <a:blip r:embed="rId20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FCD2E8A-4AFF-4EDE-A89B-AD96AC6715FA}"/>
                  </a:ext>
                </a:extLst>
              </p:cNvPr>
              <p:cNvSpPr txBox="1"/>
              <p:nvPr/>
            </p:nvSpPr>
            <p:spPr>
              <a:xfrm>
                <a:off x="7339237" y="4811730"/>
                <a:ext cx="59240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FCD2E8A-4AFF-4EDE-A89B-AD96AC671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37" y="4811730"/>
                <a:ext cx="592405" cy="299313"/>
              </a:xfrm>
              <a:prstGeom prst="rect">
                <a:avLst/>
              </a:prstGeom>
              <a:blipFill>
                <a:blip r:embed="rId21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DD438D8-939E-4379-AAE6-E3CD71A0288D}"/>
              </a:ext>
            </a:extLst>
          </p:cNvPr>
          <p:cNvCxnSpPr>
            <a:cxnSpLocks/>
          </p:cNvCxnSpPr>
          <p:nvPr/>
        </p:nvCxnSpPr>
        <p:spPr>
          <a:xfrm>
            <a:off x="7654248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64A4C42-D931-42CB-B14B-F707097987AA}"/>
              </a:ext>
            </a:extLst>
          </p:cNvPr>
          <p:cNvCxnSpPr>
            <a:cxnSpLocks/>
          </p:cNvCxnSpPr>
          <p:nvPr/>
        </p:nvCxnSpPr>
        <p:spPr>
          <a:xfrm flipH="1">
            <a:off x="7453787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4401052-18A5-4135-BF0B-C0A0E0D2B7BB}"/>
              </a:ext>
            </a:extLst>
          </p:cNvPr>
          <p:cNvCxnSpPr>
            <a:cxnSpLocks/>
          </p:cNvCxnSpPr>
          <p:nvPr/>
        </p:nvCxnSpPr>
        <p:spPr>
          <a:xfrm flipH="1">
            <a:off x="7268618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FB598E8-77B6-4536-A51D-9AA83AE57BD5}"/>
              </a:ext>
            </a:extLst>
          </p:cNvPr>
          <p:cNvCxnSpPr>
            <a:cxnSpLocks/>
          </p:cNvCxnSpPr>
          <p:nvPr/>
        </p:nvCxnSpPr>
        <p:spPr>
          <a:xfrm>
            <a:off x="7463313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9D22E3F2-BA7A-4889-A956-ACED2DC2A3B2}"/>
              </a:ext>
            </a:extLst>
          </p:cNvPr>
          <p:cNvSpPr txBox="1"/>
          <p:nvPr/>
        </p:nvSpPr>
        <p:spPr>
          <a:xfrm>
            <a:off x="7138338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8A311AA-4FC5-4D23-A35D-D2D2D9D4872C}"/>
              </a:ext>
            </a:extLst>
          </p:cNvPr>
          <p:cNvSpPr txBox="1"/>
          <p:nvPr/>
        </p:nvSpPr>
        <p:spPr>
          <a:xfrm>
            <a:off x="7533818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B6BECF8-3214-49DF-8B54-6B0ABD2594F6}"/>
              </a:ext>
            </a:extLst>
          </p:cNvPr>
          <p:cNvSpPr txBox="1"/>
          <p:nvPr/>
        </p:nvSpPr>
        <p:spPr>
          <a:xfrm>
            <a:off x="7792934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2C25F8-3AE8-4DA0-B82A-7E038CF877C0}"/>
              </a:ext>
            </a:extLst>
          </p:cNvPr>
          <p:cNvSpPr txBox="1"/>
          <p:nvPr/>
        </p:nvSpPr>
        <p:spPr>
          <a:xfrm>
            <a:off x="8054544" y="401501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E3739E9-F3E9-4084-B0A6-00798B121AA1}"/>
              </a:ext>
            </a:extLst>
          </p:cNvPr>
          <p:cNvSpPr txBox="1"/>
          <p:nvPr/>
        </p:nvSpPr>
        <p:spPr>
          <a:xfrm>
            <a:off x="8059976" y="481173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7040AC9-85B5-4C05-A74E-95FD9DA50BC9}"/>
              </a:ext>
            </a:extLst>
          </p:cNvPr>
          <p:cNvSpPr txBox="1"/>
          <p:nvPr/>
        </p:nvSpPr>
        <p:spPr>
          <a:xfrm>
            <a:off x="5620484" y="536735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CE905C5-9847-46E6-BA30-F2C7AFD1A5AA}"/>
              </a:ext>
            </a:extLst>
          </p:cNvPr>
          <p:cNvSpPr txBox="1"/>
          <p:nvPr/>
        </p:nvSpPr>
        <p:spPr>
          <a:xfrm>
            <a:off x="6559904" y="537253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84B2960-58B0-47E7-88B0-59E67CD7A228}"/>
              </a:ext>
            </a:extLst>
          </p:cNvPr>
          <p:cNvSpPr txBox="1"/>
          <p:nvPr/>
        </p:nvSpPr>
        <p:spPr>
          <a:xfrm>
            <a:off x="7429532" y="537379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8" name="Arrow: Right 147">
            <a:extLst>
              <a:ext uri="{FF2B5EF4-FFF2-40B4-BE49-F238E27FC236}">
                <a16:creationId xmlns:a16="http://schemas.microsoft.com/office/drawing/2014/main" id="{E7ED4E4E-BB0A-4BD9-8C25-2D1B1E435009}"/>
              </a:ext>
            </a:extLst>
          </p:cNvPr>
          <p:cNvSpPr/>
          <p:nvPr/>
        </p:nvSpPr>
        <p:spPr>
          <a:xfrm rot="5400000">
            <a:off x="6476758" y="3078867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0933EA6-1C02-4E74-9686-A9D372474174}"/>
              </a:ext>
            </a:extLst>
          </p:cNvPr>
          <p:cNvSpPr txBox="1"/>
          <p:nvPr/>
        </p:nvSpPr>
        <p:spPr>
          <a:xfrm>
            <a:off x="1416865" y="14590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93D5C3D-0B8E-4B0F-B3FF-61A1FB157818}"/>
              </a:ext>
            </a:extLst>
          </p:cNvPr>
          <p:cNvSpPr txBox="1"/>
          <p:nvPr/>
        </p:nvSpPr>
        <p:spPr>
          <a:xfrm>
            <a:off x="3287262" y="146021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 Plan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2DAF21B-09A2-40FE-94F0-586717C675C8}"/>
              </a:ext>
            </a:extLst>
          </p:cNvPr>
          <p:cNvSpPr txBox="1"/>
          <p:nvPr/>
        </p:nvSpPr>
        <p:spPr>
          <a:xfrm>
            <a:off x="5672356" y="1453474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Eq. Logical Plans</a:t>
            </a:r>
          </a:p>
        </p:txBody>
      </p:sp>
      <p:sp>
        <p:nvSpPr>
          <p:cNvPr id="154" name="Arrow: Right 153">
            <a:extLst>
              <a:ext uri="{FF2B5EF4-FFF2-40B4-BE49-F238E27FC236}">
                <a16:creationId xmlns:a16="http://schemas.microsoft.com/office/drawing/2014/main" id="{147B0F37-68B9-4627-BC23-EB9ECEF44475}"/>
              </a:ext>
            </a:extLst>
          </p:cNvPr>
          <p:cNvSpPr/>
          <p:nvPr/>
        </p:nvSpPr>
        <p:spPr>
          <a:xfrm rot="5400000">
            <a:off x="5568259" y="3082067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row: Right 154">
            <a:extLst>
              <a:ext uri="{FF2B5EF4-FFF2-40B4-BE49-F238E27FC236}">
                <a16:creationId xmlns:a16="http://schemas.microsoft.com/office/drawing/2014/main" id="{4AA9CE75-5359-472D-9893-878405813813}"/>
              </a:ext>
            </a:extLst>
          </p:cNvPr>
          <p:cNvSpPr/>
          <p:nvPr/>
        </p:nvSpPr>
        <p:spPr>
          <a:xfrm rot="5400000">
            <a:off x="7415442" y="3074858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Left Brace 155">
            <a:extLst>
              <a:ext uri="{FF2B5EF4-FFF2-40B4-BE49-F238E27FC236}">
                <a16:creationId xmlns:a16="http://schemas.microsoft.com/office/drawing/2014/main" id="{8F9DB6FB-A44A-4457-8E8A-906947853DA7}"/>
              </a:ext>
            </a:extLst>
          </p:cNvPr>
          <p:cNvSpPr/>
          <p:nvPr/>
        </p:nvSpPr>
        <p:spPr>
          <a:xfrm>
            <a:off x="4427548" y="3721638"/>
            <a:ext cx="479825" cy="19073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A0F0B20-1055-4C16-B5E8-352BF6DC8EF9}"/>
              </a:ext>
            </a:extLst>
          </p:cNvPr>
          <p:cNvSpPr/>
          <p:nvPr/>
        </p:nvSpPr>
        <p:spPr>
          <a:xfrm>
            <a:off x="3272610" y="422735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741F5A8-D196-4013-BCA3-64ACB82257E6}"/>
                  </a:ext>
                </a:extLst>
              </p:cNvPr>
              <p:cNvSpPr txBox="1"/>
              <p:nvPr/>
            </p:nvSpPr>
            <p:spPr>
              <a:xfrm>
                <a:off x="3664325" y="4227359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741F5A8-D196-4013-BCA3-64ACB822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25" y="4227359"/>
                <a:ext cx="592406" cy="299313"/>
              </a:xfrm>
              <a:prstGeom prst="rect">
                <a:avLst/>
              </a:prstGeom>
              <a:blipFill>
                <a:blip r:embed="rId22"/>
                <a:stretch>
                  <a:fillRect l="-5155" r="-6186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27EB520-9E91-4C4B-ABB6-C37001A260D7}"/>
                  </a:ext>
                </a:extLst>
              </p:cNvPr>
              <p:cNvSpPr txBox="1"/>
              <p:nvPr/>
            </p:nvSpPr>
            <p:spPr>
              <a:xfrm>
                <a:off x="3473510" y="4492274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27EB520-9E91-4C4B-ABB6-C37001A26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510" y="4492274"/>
                <a:ext cx="457754" cy="299313"/>
              </a:xfrm>
              <a:prstGeom prst="rect">
                <a:avLst/>
              </a:prstGeom>
              <a:blipFill>
                <a:blip r:embed="rId23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BA7091A-878F-4B7D-AC90-A776BAD2F937}"/>
              </a:ext>
            </a:extLst>
          </p:cNvPr>
          <p:cNvCxnSpPr>
            <a:cxnSpLocks/>
          </p:cNvCxnSpPr>
          <p:nvPr/>
        </p:nvCxnSpPr>
        <p:spPr>
          <a:xfrm>
            <a:off x="3788521" y="445836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8BFBB5B-6DD8-4958-8092-ECF76FB850B8}"/>
              </a:ext>
            </a:extLst>
          </p:cNvPr>
          <p:cNvCxnSpPr>
            <a:cxnSpLocks/>
          </p:cNvCxnSpPr>
          <p:nvPr/>
        </p:nvCxnSpPr>
        <p:spPr>
          <a:xfrm flipH="1">
            <a:off x="3588060" y="445836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F3BB365-2398-427F-96A5-F7273B628DF1}"/>
              </a:ext>
            </a:extLst>
          </p:cNvPr>
          <p:cNvCxnSpPr>
            <a:cxnSpLocks/>
          </p:cNvCxnSpPr>
          <p:nvPr/>
        </p:nvCxnSpPr>
        <p:spPr>
          <a:xfrm flipH="1">
            <a:off x="3402891" y="472312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3A1D1F9-C7BD-499A-BD07-D45FFB3595A1}"/>
              </a:ext>
            </a:extLst>
          </p:cNvPr>
          <p:cNvCxnSpPr>
            <a:cxnSpLocks/>
          </p:cNvCxnSpPr>
          <p:nvPr/>
        </p:nvCxnSpPr>
        <p:spPr>
          <a:xfrm>
            <a:off x="3597586" y="472137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481EE499-BF87-4A46-B27F-3788DC44782D}"/>
              </a:ext>
            </a:extLst>
          </p:cNvPr>
          <p:cNvSpPr txBox="1"/>
          <p:nvPr/>
        </p:nvSpPr>
        <p:spPr>
          <a:xfrm>
            <a:off x="3272611" y="482662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C85F2F7-6026-4857-A463-8CF833F8F37B}"/>
              </a:ext>
            </a:extLst>
          </p:cNvPr>
          <p:cNvSpPr txBox="1"/>
          <p:nvPr/>
        </p:nvSpPr>
        <p:spPr>
          <a:xfrm>
            <a:off x="3668091" y="482662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14E0350-11CA-4DAB-B258-0417843535AC}"/>
              </a:ext>
            </a:extLst>
          </p:cNvPr>
          <p:cNvSpPr txBox="1"/>
          <p:nvPr/>
        </p:nvSpPr>
        <p:spPr>
          <a:xfrm>
            <a:off x="3927207" y="482662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67" name="Scroll: Horizontal 166">
            <a:extLst>
              <a:ext uri="{FF2B5EF4-FFF2-40B4-BE49-F238E27FC236}">
                <a16:creationId xmlns:a16="http://schemas.microsoft.com/office/drawing/2014/main" id="{0FD72570-3B3B-4BE4-B611-DC247A9C9697}"/>
              </a:ext>
            </a:extLst>
          </p:cNvPr>
          <p:cNvSpPr/>
          <p:nvPr/>
        </p:nvSpPr>
        <p:spPr>
          <a:xfrm>
            <a:off x="717161" y="4072843"/>
            <a:ext cx="1590494" cy="1158803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100101010110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000101111010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100010101000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001010010100</a:t>
            </a:r>
          </a:p>
        </p:txBody>
      </p:sp>
      <p:sp>
        <p:nvSpPr>
          <p:cNvPr id="168" name="Arrow: Right 167">
            <a:extLst>
              <a:ext uri="{FF2B5EF4-FFF2-40B4-BE49-F238E27FC236}">
                <a16:creationId xmlns:a16="http://schemas.microsoft.com/office/drawing/2014/main" id="{D532E9ED-37D9-4AA0-901A-6B26E1ABAD50}"/>
              </a:ext>
            </a:extLst>
          </p:cNvPr>
          <p:cNvSpPr/>
          <p:nvPr/>
        </p:nvSpPr>
        <p:spPr>
          <a:xfrm rot="10800000">
            <a:off x="2586606" y="4502918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948D963-C320-4716-AE0E-823F280A57FA}"/>
              </a:ext>
            </a:extLst>
          </p:cNvPr>
          <p:cNvSpPr txBox="1"/>
          <p:nvPr/>
        </p:nvSpPr>
        <p:spPr>
          <a:xfrm>
            <a:off x="3081482" y="5181434"/>
            <a:ext cx="12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Least Cost</a:t>
            </a:r>
          </a:p>
          <a:p>
            <a:pPr algn="ctr"/>
            <a:r>
              <a:rPr lang="en-US" dirty="0"/>
              <a:t>Plan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857059E-9A19-44C0-85B1-9E1C0276CBF5}"/>
              </a:ext>
            </a:extLst>
          </p:cNvPr>
          <p:cNvSpPr txBox="1"/>
          <p:nvPr/>
        </p:nvSpPr>
        <p:spPr>
          <a:xfrm>
            <a:off x="946731" y="5231646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Execution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38EAC15-AEEA-400E-8D76-9908683BBD4B}"/>
              </a:ext>
            </a:extLst>
          </p:cNvPr>
          <p:cNvSpPr txBox="1"/>
          <p:nvPr/>
        </p:nvSpPr>
        <p:spPr>
          <a:xfrm>
            <a:off x="5893817" y="56460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Plans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D0B01-B170-0D18-437E-FF531095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9DE2-50A6-B64B-81C0-F2852DD9F56D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020ECA-7088-BBC4-A74C-DC87BB02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9B160E-9C89-7BE4-411A-A5FC210A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530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Summary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419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rgbClr val="DC2300"/>
                </a:solidFill>
              </a:rPr>
              <a:t>Insert (K, P)</a:t>
            </a:r>
            <a:endParaRPr lang="en-US" sz="1800" dirty="0"/>
          </a:p>
          <a:p>
            <a:r>
              <a:rPr lang="en-US" sz="1800" dirty="0"/>
              <a:t>Find leaf where K belongs, insert</a:t>
            </a:r>
          </a:p>
          <a:p>
            <a:r>
              <a:rPr lang="en-US" sz="1800" dirty="0"/>
              <a:t>If no overflow (2d keys or less), halt</a:t>
            </a:r>
          </a:p>
          <a:p>
            <a:r>
              <a:rPr lang="en-US" sz="1800" dirty="0"/>
              <a:t>If overflow (2d+1 keys), split node, insert in parent: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chemeClr val="bg1"/>
                </a:solidFill>
              </a:rPr>
              <a:t>If leaf, also keep K3 in right node</a:t>
            </a:r>
          </a:p>
          <a:p>
            <a:r>
              <a:rPr lang="en-US" sz="1800" dirty="0">
                <a:solidFill>
                  <a:schemeClr val="bg1"/>
                </a:solidFill>
              </a:rPr>
              <a:t>When root splits, new root has 1 key only</a:t>
            </a:r>
          </a:p>
        </p:txBody>
      </p:sp>
      <p:sp>
        <p:nvSpPr>
          <p:cNvPr id="303181" name="Line 77"/>
          <p:cNvSpPr>
            <a:spLocks noChangeShapeType="1"/>
          </p:cNvSpPr>
          <p:nvPr/>
        </p:nvSpPr>
        <p:spPr bwMode="auto">
          <a:xfrm flipH="1">
            <a:off x="228600" y="3733800"/>
            <a:ext cx="9906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2" name="Text Box 78"/>
          <p:cNvSpPr txBox="1">
            <a:spLocks noChangeArrowheads="1"/>
          </p:cNvSpPr>
          <p:nvPr/>
        </p:nvSpPr>
        <p:spPr bwMode="auto">
          <a:xfrm>
            <a:off x="974725" y="3367088"/>
            <a:ext cx="911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000" dirty="0">
                <a:latin typeface="Arial"/>
                <a:cs typeface="Arial"/>
              </a:rPr>
              <a:t>parent</a:t>
            </a:r>
          </a:p>
        </p:txBody>
      </p:sp>
      <p:graphicFrame>
        <p:nvGraphicFramePr>
          <p:cNvPr id="16" name="Group 3">
            <a:extLst>
              <a:ext uri="{FF2B5EF4-FFF2-40B4-BE49-F238E27FC236}">
                <a16:creationId xmlns:a16="http://schemas.microsoft.com/office/drawing/2014/main" id="{FB3E5A34-5F9D-7A4D-A402-2E3C1A5D1BA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310062"/>
          <a:ext cx="2548892" cy="685800"/>
        </p:xfrm>
        <a:graphic>
          <a:graphicData uri="http://schemas.openxmlformats.org/drawingml/2006/table">
            <a:tbl>
              <a:tblPr/>
              <a:tblGrid>
                <a:gridCol w="35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5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B6EB357-667E-3943-A934-67B68D384ECA}"/>
              </a:ext>
            </a:extLst>
          </p:cNvPr>
          <p:cNvSpPr txBox="1"/>
          <p:nvPr/>
        </p:nvSpPr>
        <p:spPr>
          <a:xfrm>
            <a:off x="7353300" y="2811780"/>
            <a:ext cx="10695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Insert k4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493827-7D3D-A38D-0544-B4AF0E03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0275-C74D-F445-A0CF-1C7F2C2DAC13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8252F-777B-8614-C8FD-39553B57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FD0FC-AC8C-F4D7-A1FF-8DE1D2CF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4523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Summary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419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rgbClr val="DC2300"/>
                </a:solidFill>
              </a:rPr>
              <a:t>Insert (K, P)</a:t>
            </a:r>
            <a:endParaRPr lang="en-US" sz="1800" dirty="0"/>
          </a:p>
          <a:p>
            <a:r>
              <a:rPr lang="en-US" sz="1800" dirty="0"/>
              <a:t>Find leaf where K belongs, insert</a:t>
            </a:r>
          </a:p>
          <a:p>
            <a:r>
              <a:rPr lang="en-US" sz="1800" dirty="0"/>
              <a:t>If no overflow (2d keys or less), halt</a:t>
            </a:r>
          </a:p>
          <a:p>
            <a:r>
              <a:rPr lang="en-US" sz="1800" dirty="0"/>
              <a:t>If overflow (2d+1 keys), split node, insert in parent: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chemeClr val="bg1"/>
                </a:solidFill>
              </a:rPr>
              <a:t>If leaf, also keep K3 in right node</a:t>
            </a:r>
          </a:p>
          <a:p>
            <a:r>
              <a:rPr lang="en-US" sz="1800" dirty="0">
                <a:solidFill>
                  <a:schemeClr val="bg1"/>
                </a:solidFill>
              </a:rPr>
              <a:t>When root splits, new root has 1 key only</a:t>
            </a:r>
          </a:p>
        </p:txBody>
      </p:sp>
      <p:graphicFrame>
        <p:nvGraphicFramePr>
          <p:cNvPr id="303108" name="Group 4"/>
          <p:cNvGraphicFramePr>
            <a:graphicFrameLocks noGrp="1"/>
          </p:cNvGraphicFramePr>
          <p:nvPr/>
        </p:nvGraphicFramePr>
        <p:xfrm>
          <a:off x="228600" y="4267200"/>
          <a:ext cx="2895600" cy="711200"/>
        </p:xfrm>
        <a:graphic>
          <a:graphicData uri="http://schemas.openxmlformats.org/drawingml/2006/table">
            <a:tbl>
              <a:tblPr/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3181" name="Line 77"/>
          <p:cNvSpPr>
            <a:spLocks noChangeShapeType="1"/>
          </p:cNvSpPr>
          <p:nvPr/>
        </p:nvSpPr>
        <p:spPr bwMode="auto">
          <a:xfrm flipH="1">
            <a:off x="228600" y="3733800"/>
            <a:ext cx="9906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2" name="Text Box 78"/>
          <p:cNvSpPr txBox="1">
            <a:spLocks noChangeArrowheads="1"/>
          </p:cNvSpPr>
          <p:nvPr/>
        </p:nvSpPr>
        <p:spPr bwMode="auto">
          <a:xfrm>
            <a:off x="974725" y="3367088"/>
            <a:ext cx="911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000" dirty="0">
                <a:latin typeface="Arial"/>
                <a:cs typeface="Arial"/>
              </a:rPr>
              <a:t>parent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7B898-FC0A-6B42-A60F-261D09CC8B01}"/>
              </a:ext>
            </a:extLst>
          </p:cNvPr>
          <p:cNvSpPr txBox="1"/>
          <p:nvPr/>
        </p:nvSpPr>
        <p:spPr>
          <a:xfrm>
            <a:off x="7353300" y="2811780"/>
            <a:ext cx="10695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Insert k4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603C9-1E61-DDBC-18A1-7ED43BBF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E576-1F30-164B-A5B3-1B25ECFA3855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93CC7-E460-4FCA-82CB-B3083103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1D1F2-34E8-963E-3556-88C42F76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266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Summary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419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rgbClr val="DC2300"/>
                </a:solidFill>
              </a:rPr>
              <a:t>Insert (K, P)</a:t>
            </a:r>
            <a:endParaRPr lang="en-US" sz="1800" dirty="0"/>
          </a:p>
          <a:p>
            <a:r>
              <a:rPr lang="en-US" sz="1800" dirty="0"/>
              <a:t>Find leaf where K belongs, insert</a:t>
            </a:r>
          </a:p>
          <a:p>
            <a:r>
              <a:rPr lang="en-US" sz="1800" dirty="0"/>
              <a:t>If no overflow (2d keys or less), halt</a:t>
            </a:r>
          </a:p>
          <a:p>
            <a:r>
              <a:rPr lang="en-US" sz="1800" dirty="0"/>
              <a:t>If overflow (2d+1 keys), split node, insert in parent: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chemeClr val="bg1"/>
                </a:solidFill>
              </a:rPr>
              <a:t>If leaf, also keep K3 in right node</a:t>
            </a:r>
          </a:p>
          <a:p>
            <a:r>
              <a:rPr lang="en-US" sz="1800" dirty="0">
                <a:solidFill>
                  <a:schemeClr val="bg1"/>
                </a:solidFill>
              </a:rPr>
              <a:t>When root splits, new root has 1 key only</a:t>
            </a:r>
          </a:p>
        </p:txBody>
      </p:sp>
      <p:graphicFrame>
        <p:nvGraphicFramePr>
          <p:cNvPr id="303108" name="Group 4"/>
          <p:cNvGraphicFramePr>
            <a:graphicFrameLocks noGrp="1"/>
          </p:cNvGraphicFramePr>
          <p:nvPr/>
        </p:nvGraphicFramePr>
        <p:xfrm>
          <a:off x="228600" y="4267200"/>
          <a:ext cx="2895600" cy="711200"/>
        </p:xfrm>
        <a:graphic>
          <a:graphicData uri="http://schemas.openxmlformats.org/drawingml/2006/table">
            <a:tbl>
              <a:tblPr/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134" name="Group 30"/>
          <p:cNvGraphicFramePr>
            <a:graphicFrameLocks noGrp="1"/>
          </p:cNvGraphicFramePr>
          <p:nvPr/>
        </p:nvGraphicFramePr>
        <p:xfrm>
          <a:off x="4114800" y="4267200"/>
          <a:ext cx="2286000" cy="711200"/>
        </p:xfrm>
        <a:graphic>
          <a:graphicData uri="http://schemas.openxmlformats.org/drawingml/2006/table">
            <a:tbl>
              <a:tblPr/>
              <a:tblGrid>
                <a:gridCol w="4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156" name="Group 52"/>
          <p:cNvGraphicFramePr>
            <a:graphicFrameLocks noGrp="1"/>
          </p:cNvGraphicFramePr>
          <p:nvPr/>
        </p:nvGraphicFramePr>
        <p:xfrm>
          <a:off x="6553200" y="4267200"/>
          <a:ext cx="2286000" cy="711200"/>
        </p:xfrm>
        <a:graphic>
          <a:graphicData uri="http://schemas.openxmlformats.org/drawingml/2006/table">
            <a:tbl>
              <a:tblPr/>
              <a:tblGrid>
                <a:gridCol w="4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3178" name="Text Box 74"/>
          <p:cNvSpPr txBox="1">
            <a:spLocks noChangeArrowheads="1"/>
          </p:cNvSpPr>
          <p:nvPr/>
        </p:nvSpPr>
        <p:spPr bwMode="auto">
          <a:xfrm>
            <a:off x="5410200" y="3352800"/>
            <a:ext cx="267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800" dirty="0">
                <a:latin typeface="Arial"/>
                <a:cs typeface="Arial"/>
              </a:rPr>
              <a:t>parent </a:t>
            </a:r>
            <a:r>
              <a:rPr lang="en-US" sz="1800" dirty="0">
                <a:solidFill>
                  <a:schemeClr val="accent6"/>
                </a:solidFill>
                <a:latin typeface="Arial"/>
                <a:cs typeface="Arial"/>
              </a:rPr>
              <a:t>Insert(K3, </a:t>
            </a:r>
            <a:r>
              <a:rPr lang="en-US" sz="1800" dirty="0" err="1">
                <a:solidFill>
                  <a:schemeClr val="accent6"/>
                </a:solidFill>
                <a:latin typeface="Arial"/>
                <a:cs typeface="Arial"/>
              </a:rPr>
              <a:t>P</a:t>
            </a:r>
            <a:r>
              <a:rPr lang="en-US" sz="1800" baseline="-25000" dirty="0" err="1">
                <a:solidFill>
                  <a:schemeClr val="accent6"/>
                </a:solidFill>
                <a:latin typeface="Arial"/>
                <a:cs typeface="Arial"/>
              </a:rPr>
              <a:t>new</a:t>
            </a:r>
            <a:r>
              <a:rPr lang="en-US" sz="1800" dirty="0">
                <a:solidFill>
                  <a:schemeClr val="accent6"/>
                </a:solidFill>
                <a:latin typeface="Arial"/>
                <a:cs typeface="Arial"/>
              </a:rPr>
              <a:t>)</a:t>
            </a:r>
            <a:r>
              <a:rPr lang="en-US" sz="1800" dirty="0">
                <a:latin typeface="Arial"/>
                <a:cs typeface="Arial"/>
              </a:rPr>
              <a:t>   </a:t>
            </a:r>
          </a:p>
          <a:p>
            <a:pPr eaLnBrk="1" hangingPunct="1">
              <a:buNone/>
            </a:pPr>
            <a:r>
              <a:rPr lang="en-US" sz="1800" dirty="0">
                <a:latin typeface="Arial"/>
                <a:cs typeface="Arial"/>
              </a:rPr>
              <a:t>      K3    </a:t>
            </a:r>
          </a:p>
        </p:txBody>
      </p:sp>
      <p:sp>
        <p:nvSpPr>
          <p:cNvPr id="303179" name="Line 75"/>
          <p:cNvSpPr>
            <a:spLocks noChangeShapeType="1"/>
          </p:cNvSpPr>
          <p:nvPr/>
        </p:nvSpPr>
        <p:spPr bwMode="auto">
          <a:xfrm>
            <a:off x="6248400" y="3886200"/>
            <a:ext cx="30480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0" name="Line 76"/>
          <p:cNvSpPr>
            <a:spLocks noChangeShapeType="1"/>
          </p:cNvSpPr>
          <p:nvPr/>
        </p:nvSpPr>
        <p:spPr bwMode="auto">
          <a:xfrm>
            <a:off x="3352800" y="4648200"/>
            <a:ext cx="533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1" name="Line 77"/>
          <p:cNvSpPr>
            <a:spLocks noChangeShapeType="1"/>
          </p:cNvSpPr>
          <p:nvPr/>
        </p:nvSpPr>
        <p:spPr bwMode="auto">
          <a:xfrm flipH="1">
            <a:off x="228600" y="3733800"/>
            <a:ext cx="9906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2" name="Text Box 78"/>
          <p:cNvSpPr txBox="1">
            <a:spLocks noChangeArrowheads="1"/>
          </p:cNvSpPr>
          <p:nvPr/>
        </p:nvSpPr>
        <p:spPr bwMode="auto">
          <a:xfrm>
            <a:off x="974725" y="3367088"/>
            <a:ext cx="911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000" dirty="0">
                <a:latin typeface="Arial"/>
                <a:cs typeface="Arial"/>
              </a:rPr>
              <a:t>parent</a:t>
            </a:r>
          </a:p>
        </p:txBody>
      </p:sp>
      <p:sp>
        <p:nvSpPr>
          <p:cNvPr id="303183" name="Line 79"/>
          <p:cNvSpPr>
            <a:spLocks noChangeShapeType="1"/>
          </p:cNvSpPr>
          <p:nvPr/>
        </p:nvSpPr>
        <p:spPr bwMode="auto">
          <a:xfrm flipH="1">
            <a:off x="4114800" y="3886200"/>
            <a:ext cx="152400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03466-272E-AC46-8E6D-3E07900D780D}"/>
              </a:ext>
            </a:extLst>
          </p:cNvPr>
          <p:cNvSpPr txBox="1"/>
          <p:nvPr/>
        </p:nvSpPr>
        <p:spPr>
          <a:xfrm>
            <a:off x="7353300" y="2811780"/>
            <a:ext cx="10695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Insert k4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594D5-2409-8E01-C241-FB8E19F7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4077-2146-004B-A1A5-6D124A9E6B90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A9BF9-5143-239C-E7C4-3F689B93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86E1F-588E-0744-63BF-FD14F6B3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6889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Summary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419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rgbClr val="DC2300"/>
                </a:solidFill>
              </a:rPr>
              <a:t>Insert (K, P)</a:t>
            </a:r>
            <a:endParaRPr lang="en-US" sz="1800" dirty="0"/>
          </a:p>
          <a:p>
            <a:r>
              <a:rPr lang="en-US" sz="1800" dirty="0"/>
              <a:t>Find leaf where K belongs, insert</a:t>
            </a:r>
          </a:p>
          <a:p>
            <a:r>
              <a:rPr lang="en-US" sz="1800" dirty="0"/>
              <a:t>If no overflow (2d keys or less), halt</a:t>
            </a:r>
          </a:p>
          <a:p>
            <a:r>
              <a:rPr lang="en-US" sz="1800" dirty="0"/>
              <a:t>If overflow (2d+1 keys), split node, insert in parent: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If leaf, also keep K3 in right node</a:t>
            </a:r>
          </a:p>
          <a:p>
            <a:r>
              <a:rPr lang="en-US" sz="1800" dirty="0"/>
              <a:t>When root splits, new root has 1 key only</a:t>
            </a:r>
          </a:p>
        </p:txBody>
      </p:sp>
      <p:graphicFrame>
        <p:nvGraphicFramePr>
          <p:cNvPr id="303108" name="Group 4"/>
          <p:cNvGraphicFramePr>
            <a:graphicFrameLocks noGrp="1"/>
          </p:cNvGraphicFramePr>
          <p:nvPr/>
        </p:nvGraphicFramePr>
        <p:xfrm>
          <a:off x="228600" y="4267200"/>
          <a:ext cx="2895600" cy="711200"/>
        </p:xfrm>
        <a:graphic>
          <a:graphicData uri="http://schemas.openxmlformats.org/drawingml/2006/table">
            <a:tbl>
              <a:tblPr/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134" name="Group 30"/>
          <p:cNvGraphicFramePr>
            <a:graphicFrameLocks noGrp="1"/>
          </p:cNvGraphicFramePr>
          <p:nvPr/>
        </p:nvGraphicFramePr>
        <p:xfrm>
          <a:off x="4114800" y="4267200"/>
          <a:ext cx="2286000" cy="711200"/>
        </p:xfrm>
        <a:graphic>
          <a:graphicData uri="http://schemas.openxmlformats.org/drawingml/2006/table">
            <a:tbl>
              <a:tblPr/>
              <a:tblGrid>
                <a:gridCol w="4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156" name="Group 52"/>
          <p:cNvGraphicFramePr>
            <a:graphicFrameLocks noGrp="1"/>
          </p:cNvGraphicFramePr>
          <p:nvPr/>
        </p:nvGraphicFramePr>
        <p:xfrm>
          <a:off x="6553200" y="4267200"/>
          <a:ext cx="2286000" cy="711200"/>
        </p:xfrm>
        <a:graphic>
          <a:graphicData uri="http://schemas.openxmlformats.org/drawingml/2006/table">
            <a:tbl>
              <a:tblPr/>
              <a:tblGrid>
                <a:gridCol w="4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3179" name="Line 75"/>
          <p:cNvSpPr>
            <a:spLocks noChangeShapeType="1"/>
          </p:cNvSpPr>
          <p:nvPr/>
        </p:nvSpPr>
        <p:spPr bwMode="auto">
          <a:xfrm>
            <a:off x="6248400" y="3886200"/>
            <a:ext cx="30480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0" name="Line 76"/>
          <p:cNvSpPr>
            <a:spLocks noChangeShapeType="1"/>
          </p:cNvSpPr>
          <p:nvPr/>
        </p:nvSpPr>
        <p:spPr bwMode="auto">
          <a:xfrm>
            <a:off x="3352800" y="4648200"/>
            <a:ext cx="533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1" name="Line 77"/>
          <p:cNvSpPr>
            <a:spLocks noChangeShapeType="1"/>
          </p:cNvSpPr>
          <p:nvPr/>
        </p:nvSpPr>
        <p:spPr bwMode="auto">
          <a:xfrm flipH="1">
            <a:off x="228600" y="3733800"/>
            <a:ext cx="9906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82" name="Text Box 78"/>
          <p:cNvSpPr txBox="1">
            <a:spLocks noChangeArrowheads="1"/>
          </p:cNvSpPr>
          <p:nvPr/>
        </p:nvSpPr>
        <p:spPr bwMode="auto">
          <a:xfrm>
            <a:off x="974725" y="3367088"/>
            <a:ext cx="911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000" dirty="0">
                <a:latin typeface="Arial"/>
                <a:cs typeface="Arial"/>
              </a:rPr>
              <a:t>parent</a:t>
            </a:r>
          </a:p>
        </p:txBody>
      </p:sp>
      <p:sp>
        <p:nvSpPr>
          <p:cNvPr id="303183" name="Line 79"/>
          <p:cNvSpPr>
            <a:spLocks noChangeShapeType="1"/>
          </p:cNvSpPr>
          <p:nvPr/>
        </p:nvSpPr>
        <p:spPr bwMode="auto">
          <a:xfrm flipH="1">
            <a:off x="4114800" y="3886200"/>
            <a:ext cx="152400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EEEBB-758D-CB4B-B9AE-CB8DF8E0E894}"/>
              </a:ext>
            </a:extLst>
          </p:cNvPr>
          <p:cNvSpPr txBox="1"/>
          <p:nvPr/>
        </p:nvSpPr>
        <p:spPr>
          <a:xfrm>
            <a:off x="7353300" y="2811780"/>
            <a:ext cx="10695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Insert k4</a:t>
            </a:r>
          </a:p>
        </p:txBody>
      </p:sp>
      <p:sp>
        <p:nvSpPr>
          <p:cNvPr id="2" name="Text Box 74">
            <a:extLst>
              <a:ext uri="{FF2B5EF4-FFF2-40B4-BE49-F238E27FC236}">
                <a16:creationId xmlns:a16="http://schemas.microsoft.com/office/drawing/2014/main" id="{8A7C1E7A-3C8E-C1AF-5DF6-2DC0F646D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352800"/>
            <a:ext cx="267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1800" dirty="0">
                <a:latin typeface="Arial"/>
                <a:cs typeface="Arial"/>
              </a:rPr>
              <a:t>parent </a:t>
            </a:r>
            <a:r>
              <a:rPr lang="en-US" sz="1800" dirty="0">
                <a:solidFill>
                  <a:schemeClr val="accent6"/>
                </a:solidFill>
                <a:latin typeface="Arial"/>
                <a:cs typeface="Arial"/>
              </a:rPr>
              <a:t>Insert(K3, </a:t>
            </a:r>
            <a:r>
              <a:rPr lang="en-US" sz="1800" dirty="0" err="1">
                <a:solidFill>
                  <a:schemeClr val="accent6"/>
                </a:solidFill>
                <a:latin typeface="Arial"/>
                <a:cs typeface="Arial"/>
              </a:rPr>
              <a:t>P</a:t>
            </a:r>
            <a:r>
              <a:rPr lang="en-US" sz="1800" baseline="-25000" dirty="0" err="1">
                <a:solidFill>
                  <a:schemeClr val="accent6"/>
                </a:solidFill>
                <a:latin typeface="Arial"/>
                <a:cs typeface="Arial"/>
              </a:rPr>
              <a:t>new</a:t>
            </a:r>
            <a:r>
              <a:rPr lang="en-US" sz="1800" dirty="0">
                <a:solidFill>
                  <a:schemeClr val="accent6"/>
                </a:solidFill>
                <a:latin typeface="Arial"/>
                <a:cs typeface="Arial"/>
              </a:rPr>
              <a:t>)</a:t>
            </a:r>
            <a:r>
              <a:rPr lang="en-US" sz="1800" dirty="0">
                <a:latin typeface="Arial"/>
                <a:cs typeface="Arial"/>
              </a:rPr>
              <a:t>   </a:t>
            </a:r>
          </a:p>
          <a:p>
            <a:pPr eaLnBrk="1" hangingPunct="1">
              <a:buNone/>
            </a:pPr>
            <a:r>
              <a:rPr lang="en-US" sz="1800" dirty="0">
                <a:latin typeface="Arial"/>
                <a:cs typeface="Arial"/>
              </a:rPr>
              <a:t>      K3 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60487B-B146-C698-2B44-3049844C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D08-1E93-9446-921C-C5C9CF1E2E7D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BFBAB-2025-09DB-AAE9-8478AD3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B754D-6361-6BE7-21EA-C85A0B8F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567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Example</a:t>
            </a:r>
          </a:p>
        </p:txBody>
      </p:sp>
      <p:graphicFrame>
        <p:nvGraphicFramePr>
          <p:cNvPr id="305155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177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199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221" name="Group 69"/>
          <p:cNvGraphicFramePr>
            <a:graphicFrameLocks noGrp="1"/>
          </p:cNvGraphicFramePr>
          <p:nvPr/>
        </p:nvGraphicFramePr>
        <p:xfrm>
          <a:off x="609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243" name="Group 91"/>
          <p:cNvGraphicFramePr>
            <a:graphicFrameLocks noGrp="1"/>
          </p:cNvGraphicFramePr>
          <p:nvPr/>
        </p:nvGraphicFramePr>
        <p:xfrm>
          <a:off x="24384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265" name="Group 113"/>
          <p:cNvGraphicFramePr>
            <a:graphicFrameLocks noGrp="1"/>
          </p:cNvGraphicFramePr>
          <p:nvPr/>
        </p:nvGraphicFramePr>
        <p:xfrm>
          <a:off x="41910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287" name="Group 135"/>
          <p:cNvGraphicFramePr>
            <a:graphicFrameLocks noGrp="1"/>
          </p:cNvGraphicFramePr>
          <p:nvPr/>
        </p:nvGraphicFramePr>
        <p:xfrm>
          <a:off x="5943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309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10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11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12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13" name="Line 161"/>
          <p:cNvSpPr>
            <a:spLocks noChangeShapeType="1"/>
          </p:cNvSpPr>
          <p:nvPr/>
        </p:nvSpPr>
        <p:spPr bwMode="auto">
          <a:xfrm>
            <a:off x="2514600" y="34639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14" name="Line 162"/>
          <p:cNvSpPr>
            <a:spLocks noChangeShapeType="1"/>
          </p:cNvSpPr>
          <p:nvPr/>
        </p:nvSpPr>
        <p:spPr bwMode="auto">
          <a:xfrm>
            <a:off x="5105400" y="34639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15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16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17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18" name="Line 166"/>
          <p:cNvSpPr>
            <a:spLocks noChangeShapeType="1"/>
          </p:cNvSpPr>
          <p:nvPr/>
        </p:nvSpPr>
        <p:spPr bwMode="auto">
          <a:xfrm>
            <a:off x="21336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19" name="Line 167"/>
          <p:cNvSpPr>
            <a:spLocks noChangeShapeType="1"/>
          </p:cNvSpPr>
          <p:nvPr/>
        </p:nvSpPr>
        <p:spPr bwMode="auto">
          <a:xfrm>
            <a:off x="3886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20" name="Line 168"/>
          <p:cNvSpPr>
            <a:spLocks noChangeShapeType="1"/>
          </p:cNvSpPr>
          <p:nvPr/>
        </p:nvSpPr>
        <p:spPr bwMode="auto">
          <a:xfrm>
            <a:off x="57150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21" name="Rectangle 169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05322" name="Rectangle 170"/>
          <p:cNvSpPr>
            <a:spLocks noChangeArrowheads="1"/>
          </p:cNvSpPr>
          <p:nvPr/>
        </p:nvSpPr>
        <p:spPr bwMode="auto">
          <a:xfrm>
            <a:off x="1136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05323" name="Rectangle 171"/>
          <p:cNvSpPr>
            <a:spLocks noChangeArrowheads="1"/>
          </p:cNvSpPr>
          <p:nvPr/>
        </p:nvSpPr>
        <p:spPr bwMode="auto">
          <a:xfrm>
            <a:off x="1669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05324" name="Rectangle 172"/>
          <p:cNvSpPr>
            <a:spLocks noChangeArrowheads="1"/>
          </p:cNvSpPr>
          <p:nvPr/>
        </p:nvSpPr>
        <p:spPr bwMode="auto">
          <a:xfrm>
            <a:off x="2279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05325" name="Rectangle 173"/>
          <p:cNvSpPr>
            <a:spLocks noChangeArrowheads="1"/>
          </p:cNvSpPr>
          <p:nvPr/>
        </p:nvSpPr>
        <p:spPr bwMode="auto">
          <a:xfrm>
            <a:off x="2889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305326" name="Rectangle 174"/>
          <p:cNvSpPr>
            <a:spLocks noChangeArrowheads="1"/>
          </p:cNvSpPr>
          <p:nvPr/>
        </p:nvSpPr>
        <p:spPr bwMode="auto">
          <a:xfrm>
            <a:off x="3346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05327" name="Rectangle 175"/>
          <p:cNvSpPr>
            <a:spLocks noChangeArrowheads="1"/>
          </p:cNvSpPr>
          <p:nvPr/>
        </p:nvSpPr>
        <p:spPr bwMode="auto">
          <a:xfrm>
            <a:off x="387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05328" name="Rectangle 176"/>
          <p:cNvSpPr>
            <a:spLocks noChangeArrowheads="1"/>
          </p:cNvSpPr>
          <p:nvPr/>
        </p:nvSpPr>
        <p:spPr bwMode="auto">
          <a:xfrm>
            <a:off x="4336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05329" name="Rectangle 177"/>
          <p:cNvSpPr>
            <a:spLocks noChangeArrowheads="1"/>
          </p:cNvSpPr>
          <p:nvPr/>
        </p:nvSpPr>
        <p:spPr bwMode="auto">
          <a:xfrm>
            <a:off x="4794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05330" name="Rectangle 178"/>
          <p:cNvSpPr>
            <a:spLocks noChangeArrowheads="1"/>
          </p:cNvSpPr>
          <p:nvPr/>
        </p:nvSpPr>
        <p:spPr bwMode="auto">
          <a:xfrm>
            <a:off x="5251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05331" name="Rectangle 179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05332" name="Rectangle 180"/>
          <p:cNvSpPr>
            <a:spLocks noChangeArrowheads="1"/>
          </p:cNvSpPr>
          <p:nvPr/>
        </p:nvSpPr>
        <p:spPr bwMode="auto">
          <a:xfrm>
            <a:off x="6318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05333" name="Line 181"/>
          <p:cNvSpPr>
            <a:spLocks noChangeShapeType="1"/>
          </p:cNvSpPr>
          <p:nvPr/>
        </p:nvSpPr>
        <p:spPr bwMode="auto">
          <a:xfrm flipH="1">
            <a:off x="6096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34" name="Line 182"/>
          <p:cNvSpPr>
            <a:spLocks noChangeShapeType="1"/>
          </p:cNvSpPr>
          <p:nvPr/>
        </p:nvSpPr>
        <p:spPr bwMode="auto">
          <a:xfrm>
            <a:off x="10668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35" name="Line 183"/>
          <p:cNvSpPr>
            <a:spLocks noChangeShapeType="1"/>
          </p:cNvSpPr>
          <p:nvPr/>
        </p:nvSpPr>
        <p:spPr bwMode="auto">
          <a:xfrm>
            <a:off x="14478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36" name="Line 184"/>
          <p:cNvSpPr>
            <a:spLocks noChangeShapeType="1"/>
          </p:cNvSpPr>
          <p:nvPr/>
        </p:nvSpPr>
        <p:spPr bwMode="auto">
          <a:xfrm flipH="1">
            <a:off x="22860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37" name="Line 185"/>
          <p:cNvSpPr>
            <a:spLocks noChangeShapeType="1"/>
          </p:cNvSpPr>
          <p:nvPr/>
        </p:nvSpPr>
        <p:spPr bwMode="auto">
          <a:xfrm>
            <a:off x="28956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38" name="Line 186"/>
          <p:cNvSpPr>
            <a:spLocks noChangeShapeType="1"/>
          </p:cNvSpPr>
          <p:nvPr/>
        </p:nvSpPr>
        <p:spPr bwMode="auto">
          <a:xfrm>
            <a:off x="32004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39" name="Line 187"/>
          <p:cNvSpPr>
            <a:spLocks noChangeShapeType="1"/>
          </p:cNvSpPr>
          <p:nvPr/>
        </p:nvSpPr>
        <p:spPr bwMode="auto">
          <a:xfrm>
            <a:off x="35814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40" name="Line 188"/>
          <p:cNvSpPr>
            <a:spLocks noChangeShapeType="1"/>
          </p:cNvSpPr>
          <p:nvPr/>
        </p:nvSpPr>
        <p:spPr bwMode="auto">
          <a:xfrm>
            <a:off x="43434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41" name="Line 189"/>
          <p:cNvSpPr>
            <a:spLocks noChangeShapeType="1"/>
          </p:cNvSpPr>
          <p:nvPr/>
        </p:nvSpPr>
        <p:spPr bwMode="auto">
          <a:xfrm>
            <a:off x="45720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42" name="Line 190"/>
          <p:cNvSpPr>
            <a:spLocks noChangeShapeType="1"/>
          </p:cNvSpPr>
          <p:nvPr/>
        </p:nvSpPr>
        <p:spPr bwMode="auto">
          <a:xfrm flipH="1">
            <a:off x="52578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43" name="Line 191"/>
          <p:cNvSpPr>
            <a:spLocks noChangeShapeType="1"/>
          </p:cNvSpPr>
          <p:nvPr/>
        </p:nvSpPr>
        <p:spPr bwMode="auto">
          <a:xfrm flipH="1">
            <a:off x="57912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44" name="Line 192"/>
          <p:cNvSpPr>
            <a:spLocks noChangeShapeType="1"/>
          </p:cNvSpPr>
          <p:nvPr/>
        </p:nvSpPr>
        <p:spPr bwMode="auto">
          <a:xfrm flipH="1">
            <a:off x="63246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45" name="Line 193"/>
          <p:cNvSpPr>
            <a:spLocks noChangeShapeType="1"/>
          </p:cNvSpPr>
          <p:nvPr/>
        </p:nvSpPr>
        <p:spPr bwMode="auto">
          <a:xfrm>
            <a:off x="74676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346" name="Text Box 194"/>
          <p:cNvSpPr txBox="1">
            <a:spLocks noChangeArrowheads="1"/>
          </p:cNvSpPr>
          <p:nvPr/>
        </p:nvSpPr>
        <p:spPr bwMode="auto">
          <a:xfrm>
            <a:off x="898525" y="1447800"/>
            <a:ext cx="1767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Insert K=19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A9120-E088-FF27-3C1B-95530EC3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C4A-A430-7B48-B0A0-5D7D82BC6578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45375-E5D9-25E8-B5A7-94237B6E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89C30-DC4E-E3AF-5D94-07CBA4E8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594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Example</a:t>
            </a:r>
          </a:p>
        </p:txBody>
      </p:sp>
      <p:graphicFrame>
        <p:nvGraphicFramePr>
          <p:cNvPr id="307203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225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247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269" name="Group 69"/>
          <p:cNvGraphicFramePr>
            <a:graphicFrameLocks noGrp="1"/>
          </p:cNvGraphicFramePr>
          <p:nvPr/>
        </p:nvGraphicFramePr>
        <p:xfrm>
          <a:off x="609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291" name="Group 91"/>
          <p:cNvGraphicFramePr>
            <a:graphicFrameLocks noGrp="1"/>
          </p:cNvGraphicFramePr>
          <p:nvPr/>
        </p:nvGraphicFramePr>
        <p:xfrm>
          <a:off x="24384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313" name="Group 113"/>
          <p:cNvGraphicFramePr>
            <a:graphicFrameLocks noGrp="1"/>
          </p:cNvGraphicFramePr>
          <p:nvPr/>
        </p:nvGraphicFramePr>
        <p:xfrm>
          <a:off x="41910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335" name="Group 135"/>
          <p:cNvGraphicFramePr>
            <a:graphicFrameLocks noGrp="1"/>
          </p:cNvGraphicFramePr>
          <p:nvPr/>
        </p:nvGraphicFramePr>
        <p:xfrm>
          <a:off x="5943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357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8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9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0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1" name="Line 161"/>
          <p:cNvSpPr>
            <a:spLocks noChangeShapeType="1"/>
          </p:cNvSpPr>
          <p:nvPr/>
        </p:nvSpPr>
        <p:spPr bwMode="auto">
          <a:xfrm>
            <a:off x="2514600" y="34639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2" name="Line 162"/>
          <p:cNvSpPr>
            <a:spLocks noChangeShapeType="1"/>
          </p:cNvSpPr>
          <p:nvPr/>
        </p:nvSpPr>
        <p:spPr bwMode="auto">
          <a:xfrm>
            <a:off x="5105400" y="34639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3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4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5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6" name="Line 166"/>
          <p:cNvSpPr>
            <a:spLocks noChangeShapeType="1"/>
          </p:cNvSpPr>
          <p:nvPr/>
        </p:nvSpPr>
        <p:spPr bwMode="auto">
          <a:xfrm>
            <a:off x="21336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7" name="Line 167"/>
          <p:cNvSpPr>
            <a:spLocks noChangeShapeType="1"/>
          </p:cNvSpPr>
          <p:nvPr/>
        </p:nvSpPr>
        <p:spPr bwMode="auto">
          <a:xfrm>
            <a:off x="3886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8" name="Line 168"/>
          <p:cNvSpPr>
            <a:spLocks noChangeShapeType="1"/>
          </p:cNvSpPr>
          <p:nvPr/>
        </p:nvSpPr>
        <p:spPr bwMode="auto">
          <a:xfrm>
            <a:off x="57150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9" name="Rectangle 169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07370" name="Rectangle 170"/>
          <p:cNvSpPr>
            <a:spLocks noChangeArrowheads="1"/>
          </p:cNvSpPr>
          <p:nvPr/>
        </p:nvSpPr>
        <p:spPr bwMode="auto">
          <a:xfrm>
            <a:off x="1136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07371" name="Rectangle 171"/>
          <p:cNvSpPr>
            <a:spLocks noChangeArrowheads="1"/>
          </p:cNvSpPr>
          <p:nvPr/>
        </p:nvSpPr>
        <p:spPr bwMode="auto">
          <a:xfrm>
            <a:off x="1593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07372" name="Rectangle 172"/>
          <p:cNvSpPr>
            <a:spLocks noChangeArrowheads="1"/>
          </p:cNvSpPr>
          <p:nvPr/>
        </p:nvSpPr>
        <p:spPr bwMode="auto">
          <a:xfrm>
            <a:off x="243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07373" name="Rectangle 173"/>
          <p:cNvSpPr>
            <a:spLocks noChangeArrowheads="1"/>
          </p:cNvSpPr>
          <p:nvPr/>
        </p:nvSpPr>
        <p:spPr bwMode="auto">
          <a:xfrm>
            <a:off x="2889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307374" name="Rectangle 174"/>
          <p:cNvSpPr>
            <a:spLocks noChangeArrowheads="1"/>
          </p:cNvSpPr>
          <p:nvPr/>
        </p:nvSpPr>
        <p:spPr bwMode="auto">
          <a:xfrm>
            <a:off x="3346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07375" name="Rectangle 175"/>
          <p:cNvSpPr>
            <a:spLocks noChangeArrowheads="1"/>
          </p:cNvSpPr>
          <p:nvPr/>
        </p:nvSpPr>
        <p:spPr bwMode="auto">
          <a:xfrm>
            <a:off x="387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07376" name="Rectangle 176"/>
          <p:cNvSpPr>
            <a:spLocks noChangeArrowheads="1"/>
          </p:cNvSpPr>
          <p:nvPr/>
        </p:nvSpPr>
        <p:spPr bwMode="auto">
          <a:xfrm>
            <a:off x="4336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07377" name="Rectangle 177"/>
          <p:cNvSpPr>
            <a:spLocks noChangeArrowheads="1"/>
          </p:cNvSpPr>
          <p:nvPr/>
        </p:nvSpPr>
        <p:spPr bwMode="auto">
          <a:xfrm>
            <a:off x="4794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07378" name="Rectangle 178"/>
          <p:cNvSpPr>
            <a:spLocks noChangeArrowheads="1"/>
          </p:cNvSpPr>
          <p:nvPr/>
        </p:nvSpPr>
        <p:spPr bwMode="auto">
          <a:xfrm>
            <a:off x="5251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07379" name="Rectangle 179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07380" name="Rectangle 180"/>
          <p:cNvSpPr>
            <a:spLocks noChangeArrowheads="1"/>
          </p:cNvSpPr>
          <p:nvPr/>
        </p:nvSpPr>
        <p:spPr bwMode="auto">
          <a:xfrm>
            <a:off x="6318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07381" name="Line 181"/>
          <p:cNvSpPr>
            <a:spLocks noChangeShapeType="1"/>
          </p:cNvSpPr>
          <p:nvPr/>
        </p:nvSpPr>
        <p:spPr bwMode="auto">
          <a:xfrm flipH="1">
            <a:off x="6096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2" name="Line 182"/>
          <p:cNvSpPr>
            <a:spLocks noChangeShapeType="1"/>
          </p:cNvSpPr>
          <p:nvPr/>
        </p:nvSpPr>
        <p:spPr bwMode="auto">
          <a:xfrm>
            <a:off x="10668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3" name="Line 183"/>
          <p:cNvSpPr>
            <a:spLocks noChangeShapeType="1"/>
          </p:cNvSpPr>
          <p:nvPr/>
        </p:nvSpPr>
        <p:spPr bwMode="auto">
          <a:xfrm>
            <a:off x="14478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4" name="Line 184"/>
          <p:cNvSpPr>
            <a:spLocks noChangeShapeType="1"/>
          </p:cNvSpPr>
          <p:nvPr/>
        </p:nvSpPr>
        <p:spPr bwMode="auto">
          <a:xfrm flipH="1">
            <a:off x="25146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5" name="Line 185"/>
          <p:cNvSpPr>
            <a:spLocks noChangeShapeType="1"/>
          </p:cNvSpPr>
          <p:nvPr/>
        </p:nvSpPr>
        <p:spPr bwMode="auto">
          <a:xfrm>
            <a:off x="28956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6" name="Line 186"/>
          <p:cNvSpPr>
            <a:spLocks noChangeShapeType="1"/>
          </p:cNvSpPr>
          <p:nvPr/>
        </p:nvSpPr>
        <p:spPr bwMode="auto">
          <a:xfrm>
            <a:off x="32004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7" name="Line 187"/>
          <p:cNvSpPr>
            <a:spLocks noChangeShapeType="1"/>
          </p:cNvSpPr>
          <p:nvPr/>
        </p:nvSpPr>
        <p:spPr bwMode="auto">
          <a:xfrm>
            <a:off x="35814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8" name="Line 188"/>
          <p:cNvSpPr>
            <a:spLocks noChangeShapeType="1"/>
          </p:cNvSpPr>
          <p:nvPr/>
        </p:nvSpPr>
        <p:spPr bwMode="auto">
          <a:xfrm>
            <a:off x="43434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9" name="Line 189"/>
          <p:cNvSpPr>
            <a:spLocks noChangeShapeType="1"/>
          </p:cNvSpPr>
          <p:nvPr/>
        </p:nvSpPr>
        <p:spPr bwMode="auto">
          <a:xfrm>
            <a:off x="45720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0" name="Line 190"/>
          <p:cNvSpPr>
            <a:spLocks noChangeShapeType="1"/>
          </p:cNvSpPr>
          <p:nvPr/>
        </p:nvSpPr>
        <p:spPr bwMode="auto">
          <a:xfrm flipH="1">
            <a:off x="52578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1" name="Line 191"/>
          <p:cNvSpPr>
            <a:spLocks noChangeShapeType="1"/>
          </p:cNvSpPr>
          <p:nvPr/>
        </p:nvSpPr>
        <p:spPr bwMode="auto">
          <a:xfrm flipH="1">
            <a:off x="57912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2" name="Line 192"/>
          <p:cNvSpPr>
            <a:spLocks noChangeShapeType="1"/>
          </p:cNvSpPr>
          <p:nvPr/>
        </p:nvSpPr>
        <p:spPr bwMode="auto">
          <a:xfrm flipH="1">
            <a:off x="63246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3" name="Line 193"/>
          <p:cNvSpPr>
            <a:spLocks noChangeShapeType="1"/>
          </p:cNvSpPr>
          <p:nvPr/>
        </p:nvSpPr>
        <p:spPr bwMode="auto">
          <a:xfrm>
            <a:off x="74676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4" name="Rectangle 194"/>
          <p:cNvSpPr>
            <a:spLocks noChangeArrowheads="1"/>
          </p:cNvSpPr>
          <p:nvPr/>
        </p:nvSpPr>
        <p:spPr bwMode="auto">
          <a:xfrm>
            <a:off x="2012855" y="5753199"/>
            <a:ext cx="384365" cy="307777"/>
          </a:xfrm>
          <a:prstGeom prst="rect">
            <a:avLst/>
          </a:prstGeom>
          <a:solidFill>
            <a:srgbClr val="DDDDDD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solidFill>
                  <a:srgbClr val="CC0000"/>
                </a:solidFill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07395" name="Line 195"/>
          <p:cNvSpPr>
            <a:spLocks noChangeShapeType="1"/>
          </p:cNvSpPr>
          <p:nvPr/>
        </p:nvSpPr>
        <p:spPr bwMode="auto">
          <a:xfrm>
            <a:off x="1828800" y="4911725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6" name="Text Box 196"/>
          <p:cNvSpPr txBox="1">
            <a:spLocks noChangeArrowheads="1"/>
          </p:cNvSpPr>
          <p:nvPr/>
        </p:nvSpPr>
        <p:spPr bwMode="auto">
          <a:xfrm>
            <a:off x="746125" y="1524000"/>
            <a:ext cx="2096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After insertion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D34D5-9B00-8457-E653-A417FF88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E880-D529-D64C-A8FC-CDFFF72E0BF7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63A21-E9CB-0464-8EBA-800AE4DE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A6900-CD6B-C0F0-5AE2-DD0199E8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8221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Example</a:t>
            </a:r>
          </a:p>
        </p:txBody>
      </p:sp>
      <p:graphicFrame>
        <p:nvGraphicFramePr>
          <p:cNvPr id="309251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273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295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317" name="Group 69"/>
          <p:cNvGraphicFramePr>
            <a:graphicFrameLocks noGrp="1"/>
          </p:cNvGraphicFramePr>
          <p:nvPr/>
        </p:nvGraphicFramePr>
        <p:xfrm>
          <a:off x="609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339" name="Group 91"/>
          <p:cNvGraphicFramePr>
            <a:graphicFrameLocks noGrp="1"/>
          </p:cNvGraphicFramePr>
          <p:nvPr/>
        </p:nvGraphicFramePr>
        <p:xfrm>
          <a:off x="24384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361" name="Group 113"/>
          <p:cNvGraphicFramePr>
            <a:graphicFrameLocks noGrp="1"/>
          </p:cNvGraphicFramePr>
          <p:nvPr/>
        </p:nvGraphicFramePr>
        <p:xfrm>
          <a:off x="41910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383" name="Group 135"/>
          <p:cNvGraphicFramePr>
            <a:graphicFrameLocks noGrp="1"/>
          </p:cNvGraphicFramePr>
          <p:nvPr/>
        </p:nvGraphicFramePr>
        <p:xfrm>
          <a:off x="5943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405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06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07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08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09" name="Line 161"/>
          <p:cNvSpPr>
            <a:spLocks noChangeShapeType="1"/>
          </p:cNvSpPr>
          <p:nvPr/>
        </p:nvSpPr>
        <p:spPr bwMode="auto">
          <a:xfrm>
            <a:off x="2514600" y="3463925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10" name="Line 162"/>
          <p:cNvSpPr>
            <a:spLocks noChangeShapeType="1"/>
          </p:cNvSpPr>
          <p:nvPr/>
        </p:nvSpPr>
        <p:spPr bwMode="auto">
          <a:xfrm>
            <a:off x="5105400" y="346392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11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12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13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14" name="Line 166"/>
          <p:cNvSpPr>
            <a:spLocks noChangeShapeType="1"/>
          </p:cNvSpPr>
          <p:nvPr/>
        </p:nvSpPr>
        <p:spPr bwMode="auto">
          <a:xfrm>
            <a:off x="21336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15" name="Line 167"/>
          <p:cNvSpPr>
            <a:spLocks noChangeShapeType="1"/>
          </p:cNvSpPr>
          <p:nvPr/>
        </p:nvSpPr>
        <p:spPr bwMode="auto">
          <a:xfrm>
            <a:off x="3886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16" name="Line 168"/>
          <p:cNvSpPr>
            <a:spLocks noChangeShapeType="1"/>
          </p:cNvSpPr>
          <p:nvPr/>
        </p:nvSpPr>
        <p:spPr bwMode="auto">
          <a:xfrm>
            <a:off x="57150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17" name="Rectangle 169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09418" name="Rectangle 170"/>
          <p:cNvSpPr>
            <a:spLocks noChangeArrowheads="1"/>
          </p:cNvSpPr>
          <p:nvPr/>
        </p:nvSpPr>
        <p:spPr bwMode="auto">
          <a:xfrm>
            <a:off x="1136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09419" name="Rectangle 171"/>
          <p:cNvSpPr>
            <a:spLocks noChangeArrowheads="1"/>
          </p:cNvSpPr>
          <p:nvPr/>
        </p:nvSpPr>
        <p:spPr bwMode="auto">
          <a:xfrm>
            <a:off x="1593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09420" name="Rectangle 172"/>
          <p:cNvSpPr>
            <a:spLocks noChangeArrowheads="1"/>
          </p:cNvSpPr>
          <p:nvPr/>
        </p:nvSpPr>
        <p:spPr bwMode="auto">
          <a:xfrm>
            <a:off x="243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09421" name="Rectangle 173"/>
          <p:cNvSpPr>
            <a:spLocks noChangeArrowheads="1"/>
          </p:cNvSpPr>
          <p:nvPr/>
        </p:nvSpPr>
        <p:spPr bwMode="auto">
          <a:xfrm>
            <a:off x="2889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309422" name="Rectangle 174"/>
          <p:cNvSpPr>
            <a:spLocks noChangeArrowheads="1"/>
          </p:cNvSpPr>
          <p:nvPr/>
        </p:nvSpPr>
        <p:spPr bwMode="auto">
          <a:xfrm>
            <a:off x="3346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09423" name="Rectangle 175"/>
          <p:cNvSpPr>
            <a:spLocks noChangeArrowheads="1"/>
          </p:cNvSpPr>
          <p:nvPr/>
        </p:nvSpPr>
        <p:spPr bwMode="auto">
          <a:xfrm>
            <a:off x="387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09424" name="Rectangle 176"/>
          <p:cNvSpPr>
            <a:spLocks noChangeArrowheads="1"/>
          </p:cNvSpPr>
          <p:nvPr/>
        </p:nvSpPr>
        <p:spPr bwMode="auto">
          <a:xfrm>
            <a:off x="4336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09425" name="Rectangle 177"/>
          <p:cNvSpPr>
            <a:spLocks noChangeArrowheads="1"/>
          </p:cNvSpPr>
          <p:nvPr/>
        </p:nvSpPr>
        <p:spPr bwMode="auto">
          <a:xfrm>
            <a:off x="4794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09426" name="Rectangle 178"/>
          <p:cNvSpPr>
            <a:spLocks noChangeArrowheads="1"/>
          </p:cNvSpPr>
          <p:nvPr/>
        </p:nvSpPr>
        <p:spPr bwMode="auto">
          <a:xfrm>
            <a:off x="5251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09427" name="Rectangle 179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09428" name="Rectangle 180"/>
          <p:cNvSpPr>
            <a:spLocks noChangeArrowheads="1"/>
          </p:cNvSpPr>
          <p:nvPr/>
        </p:nvSpPr>
        <p:spPr bwMode="auto">
          <a:xfrm>
            <a:off x="6318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09429" name="Line 181"/>
          <p:cNvSpPr>
            <a:spLocks noChangeShapeType="1"/>
          </p:cNvSpPr>
          <p:nvPr/>
        </p:nvSpPr>
        <p:spPr bwMode="auto">
          <a:xfrm flipH="1">
            <a:off x="6096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30" name="Line 182"/>
          <p:cNvSpPr>
            <a:spLocks noChangeShapeType="1"/>
          </p:cNvSpPr>
          <p:nvPr/>
        </p:nvSpPr>
        <p:spPr bwMode="auto">
          <a:xfrm>
            <a:off x="10668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31" name="Line 183"/>
          <p:cNvSpPr>
            <a:spLocks noChangeShapeType="1"/>
          </p:cNvSpPr>
          <p:nvPr/>
        </p:nvSpPr>
        <p:spPr bwMode="auto">
          <a:xfrm>
            <a:off x="14478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32" name="Line 184"/>
          <p:cNvSpPr>
            <a:spLocks noChangeShapeType="1"/>
          </p:cNvSpPr>
          <p:nvPr/>
        </p:nvSpPr>
        <p:spPr bwMode="auto">
          <a:xfrm flipH="1">
            <a:off x="25146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33" name="Line 185"/>
          <p:cNvSpPr>
            <a:spLocks noChangeShapeType="1"/>
          </p:cNvSpPr>
          <p:nvPr/>
        </p:nvSpPr>
        <p:spPr bwMode="auto">
          <a:xfrm>
            <a:off x="28956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34" name="Line 186"/>
          <p:cNvSpPr>
            <a:spLocks noChangeShapeType="1"/>
          </p:cNvSpPr>
          <p:nvPr/>
        </p:nvSpPr>
        <p:spPr bwMode="auto">
          <a:xfrm>
            <a:off x="32004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35" name="Line 187"/>
          <p:cNvSpPr>
            <a:spLocks noChangeShapeType="1"/>
          </p:cNvSpPr>
          <p:nvPr/>
        </p:nvSpPr>
        <p:spPr bwMode="auto">
          <a:xfrm>
            <a:off x="35814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36" name="Line 188"/>
          <p:cNvSpPr>
            <a:spLocks noChangeShapeType="1"/>
          </p:cNvSpPr>
          <p:nvPr/>
        </p:nvSpPr>
        <p:spPr bwMode="auto">
          <a:xfrm>
            <a:off x="43434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37" name="Line 189"/>
          <p:cNvSpPr>
            <a:spLocks noChangeShapeType="1"/>
          </p:cNvSpPr>
          <p:nvPr/>
        </p:nvSpPr>
        <p:spPr bwMode="auto">
          <a:xfrm>
            <a:off x="45720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38" name="Line 190"/>
          <p:cNvSpPr>
            <a:spLocks noChangeShapeType="1"/>
          </p:cNvSpPr>
          <p:nvPr/>
        </p:nvSpPr>
        <p:spPr bwMode="auto">
          <a:xfrm flipH="1">
            <a:off x="52578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39" name="Line 191"/>
          <p:cNvSpPr>
            <a:spLocks noChangeShapeType="1"/>
          </p:cNvSpPr>
          <p:nvPr/>
        </p:nvSpPr>
        <p:spPr bwMode="auto">
          <a:xfrm flipH="1">
            <a:off x="57912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40" name="Line 192"/>
          <p:cNvSpPr>
            <a:spLocks noChangeShapeType="1"/>
          </p:cNvSpPr>
          <p:nvPr/>
        </p:nvSpPr>
        <p:spPr bwMode="auto">
          <a:xfrm flipH="1">
            <a:off x="63246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41" name="Line 193"/>
          <p:cNvSpPr>
            <a:spLocks noChangeShapeType="1"/>
          </p:cNvSpPr>
          <p:nvPr/>
        </p:nvSpPr>
        <p:spPr bwMode="auto">
          <a:xfrm>
            <a:off x="74676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42" name="Rectangle 194"/>
          <p:cNvSpPr>
            <a:spLocks noChangeArrowheads="1"/>
          </p:cNvSpPr>
          <p:nvPr/>
        </p:nvSpPr>
        <p:spPr bwMode="auto">
          <a:xfrm>
            <a:off x="20128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09443" name="Line 195"/>
          <p:cNvSpPr>
            <a:spLocks noChangeShapeType="1"/>
          </p:cNvSpPr>
          <p:nvPr/>
        </p:nvSpPr>
        <p:spPr bwMode="auto">
          <a:xfrm>
            <a:off x="1828800" y="4911725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44" name="Text Box 196"/>
          <p:cNvSpPr txBox="1">
            <a:spLocks noChangeArrowheads="1"/>
          </p:cNvSpPr>
          <p:nvPr/>
        </p:nvSpPr>
        <p:spPr bwMode="auto">
          <a:xfrm>
            <a:off x="669925" y="1447800"/>
            <a:ext cx="2066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Now insert 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10703-E5FE-3698-F468-64B293F6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1DED-AB7F-1A44-A74E-DFE9D2C6506A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E30DB-3676-A247-B0C3-6B5E57DE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DD182-FB9B-CEB4-4CCE-7BD78253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0036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Example</a:t>
            </a:r>
          </a:p>
        </p:txBody>
      </p:sp>
      <p:graphicFrame>
        <p:nvGraphicFramePr>
          <p:cNvPr id="311299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1321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1343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1365" name="Group 69"/>
          <p:cNvGraphicFramePr>
            <a:graphicFrameLocks noGrp="1"/>
          </p:cNvGraphicFramePr>
          <p:nvPr/>
        </p:nvGraphicFramePr>
        <p:xfrm>
          <a:off x="609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1387" name="Group 91"/>
          <p:cNvGraphicFramePr>
            <a:graphicFrameLocks noGrp="1"/>
          </p:cNvGraphicFramePr>
          <p:nvPr/>
        </p:nvGraphicFramePr>
        <p:xfrm>
          <a:off x="2438400" y="4378325"/>
          <a:ext cx="194976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1413" name="Group 117"/>
          <p:cNvGraphicFramePr>
            <a:graphicFrameLocks noGrp="1"/>
          </p:cNvGraphicFramePr>
          <p:nvPr/>
        </p:nvGraphicFramePr>
        <p:xfrm>
          <a:off x="45720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1435" name="Group 139"/>
          <p:cNvGraphicFramePr>
            <a:graphicFrameLocks noGrp="1"/>
          </p:cNvGraphicFramePr>
          <p:nvPr/>
        </p:nvGraphicFramePr>
        <p:xfrm>
          <a:off x="6324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1457" name="Line 161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58" name="Line 162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59" name="Line 163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60" name="Line 164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61" name="Line 165"/>
          <p:cNvSpPr>
            <a:spLocks noChangeShapeType="1"/>
          </p:cNvSpPr>
          <p:nvPr/>
        </p:nvSpPr>
        <p:spPr bwMode="auto">
          <a:xfrm>
            <a:off x="2514600" y="3463925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62" name="Line 166"/>
          <p:cNvSpPr>
            <a:spLocks noChangeShapeType="1"/>
          </p:cNvSpPr>
          <p:nvPr/>
        </p:nvSpPr>
        <p:spPr bwMode="auto">
          <a:xfrm>
            <a:off x="5105400" y="3463925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63" name="Line 167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64" name="Line 168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65" name="Line 169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66" name="Line 170"/>
          <p:cNvSpPr>
            <a:spLocks noChangeShapeType="1"/>
          </p:cNvSpPr>
          <p:nvPr/>
        </p:nvSpPr>
        <p:spPr bwMode="auto">
          <a:xfrm>
            <a:off x="21336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67" name="Line 171"/>
          <p:cNvSpPr>
            <a:spLocks noChangeShapeType="1"/>
          </p:cNvSpPr>
          <p:nvPr/>
        </p:nvSpPr>
        <p:spPr bwMode="auto">
          <a:xfrm>
            <a:off x="43434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68" name="Line 172"/>
          <p:cNvSpPr>
            <a:spLocks noChangeShapeType="1"/>
          </p:cNvSpPr>
          <p:nvPr/>
        </p:nvSpPr>
        <p:spPr bwMode="auto">
          <a:xfrm>
            <a:off x="60960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69" name="Rectangle 173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11470" name="Rectangle 174"/>
          <p:cNvSpPr>
            <a:spLocks noChangeArrowheads="1"/>
          </p:cNvSpPr>
          <p:nvPr/>
        </p:nvSpPr>
        <p:spPr bwMode="auto">
          <a:xfrm>
            <a:off x="1136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11471" name="Rectangle 175"/>
          <p:cNvSpPr>
            <a:spLocks noChangeArrowheads="1"/>
          </p:cNvSpPr>
          <p:nvPr/>
        </p:nvSpPr>
        <p:spPr bwMode="auto">
          <a:xfrm>
            <a:off x="1593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11472" name="Rectangle 176"/>
          <p:cNvSpPr>
            <a:spLocks noChangeArrowheads="1"/>
          </p:cNvSpPr>
          <p:nvPr/>
        </p:nvSpPr>
        <p:spPr bwMode="auto">
          <a:xfrm>
            <a:off x="243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11473" name="Rectangle 177"/>
          <p:cNvSpPr>
            <a:spLocks noChangeArrowheads="1"/>
          </p:cNvSpPr>
          <p:nvPr/>
        </p:nvSpPr>
        <p:spPr bwMode="auto">
          <a:xfrm>
            <a:off x="2889155" y="5753199"/>
            <a:ext cx="384365" cy="307777"/>
          </a:xfrm>
          <a:prstGeom prst="rect">
            <a:avLst/>
          </a:prstGeom>
          <a:solidFill>
            <a:srgbClr val="DDDDDD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solidFill>
                  <a:srgbClr val="CC0000"/>
                </a:solidFill>
                <a:latin typeface="Arial"/>
                <a:ea typeface="Times New Roman" charset="0"/>
                <a:cs typeface="Arial"/>
              </a:rPr>
              <a:t>25</a:t>
            </a:r>
          </a:p>
        </p:txBody>
      </p:sp>
      <p:sp>
        <p:nvSpPr>
          <p:cNvPr id="311474" name="Rectangle 178"/>
          <p:cNvSpPr>
            <a:spLocks noChangeArrowheads="1"/>
          </p:cNvSpPr>
          <p:nvPr/>
        </p:nvSpPr>
        <p:spPr bwMode="auto">
          <a:xfrm>
            <a:off x="3346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311475" name="Rectangle 179"/>
          <p:cNvSpPr>
            <a:spLocks noChangeArrowheads="1"/>
          </p:cNvSpPr>
          <p:nvPr/>
        </p:nvSpPr>
        <p:spPr bwMode="auto">
          <a:xfrm>
            <a:off x="3803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11476" name="Rectangle 180"/>
          <p:cNvSpPr>
            <a:spLocks noChangeArrowheads="1"/>
          </p:cNvSpPr>
          <p:nvPr/>
        </p:nvSpPr>
        <p:spPr bwMode="auto">
          <a:xfrm>
            <a:off x="4717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11477" name="Rectangle 181"/>
          <p:cNvSpPr>
            <a:spLocks noChangeArrowheads="1"/>
          </p:cNvSpPr>
          <p:nvPr/>
        </p:nvSpPr>
        <p:spPr bwMode="auto">
          <a:xfrm>
            <a:off x="5175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11478" name="Rectangle 182"/>
          <p:cNvSpPr>
            <a:spLocks noChangeArrowheads="1"/>
          </p:cNvSpPr>
          <p:nvPr/>
        </p:nvSpPr>
        <p:spPr bwMode="auto">
          <a:xfrm>
            <a:off x="5632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11479" name="Rectangle 183"/>
          <p:cNvSpPr>
            <a:spLocks noChangeArrowheads="1"/>
          </p:cNvSpPr>
          <p:nvPr/>
        </p:nvSpPr>
        <p:spPr bwMode="auto">
          <a:xfrm>
            <a:off x="6165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11480" name="Rectangle 184"/>
          <p:cNvSpPr>
            <a:spLocks noChangeArrowheads="1"/>
          </p:cNvSpPr>
          <p:nvPr/>
        </p:nvSpPr>
        <p:spPr bwMode="auto">
          <a:xfrm>
            <a:off x="6699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11481" name="Line 185"/>
          <p:cNvSpPr>
            <a:spLocks noChangeShapeType="1"/>
          </p:cNvSpPr>
          <p:nvPr/>
        </p:nvSpPr>
        <p:spPr bwMode="auto">
          <a:xfrm flipH="1">
            <a:off x="6096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82" name="Line 186"/>
          <p:cNvSpPr>
            <a:spLocks noChangeShapeType="1"/>
          </p:cNvSpPr>
          <p:nvPr/>
        </p:nvSpPr>
        <p:spPr bwMode="auto">
          <a:xfrm>
            <a:off x="10668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83" name="Line 187"/>
          <p:cNvSpPr>
            <a:spLocks noChangeShapeType="1"/>
          </p:cNvSpPr>
          <p:nvPr/>
        </p:nvSpPr>
        <p:spPr bwMode="auto">
          <a:xfrm>
            <a:off x="14478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84" name="Line 188"/>
          <p:cNvSpPr>
            <a:spLocks noChangeShapeType="1"/>
          </p:cNvSpPr>
          <p:nvPr/>
        </p:nvSpPr>
        <p:spPr bwMode="auto">
          <a:xfrm flipH="1">
            <a:off x="25146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85" name="Line 189"/>
          <p:cNvSpPr>
            <a:spLocks noChangeShapeType="1"/>
          </p:cNvSpPr>
          <p:nvPr/>
        </p:nvSpPr>
        <p:spPr bwMode="auto">
          <a:xfrm>
            <a:off x="28956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86" name="Line 190"/>
          <p:cNvSpPr>
            <a:spLocks noChangeShapeType="1"/>
          </p:cNvSpPr>
          <p:nvPr/>
        </p:nvSpPr>
        <p:spPr bwMode="auto">
          <a:xfrm>
            <a:off x="32004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87" name="Line 191"/>
          <p:cNvSpPr>
            <a:spLocks noChangeShapeType="1"/>
          </p:cNvSpPr>
          <p:nvPr/>
        </p:nvSpPr>
        <p:spPr bwMode="auto">
          <a:xfrm>
            <a:off x="35814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88" name="Line 192"/>
          <p:cNvSpPr>
            <a:spLocks noChangeShapeType="1"/>
          </p:cNvSpPr>
          <p:nvPr/>
        </p:nvSpPr>
        <p:spPr bwMode="auto">
          <a:xfrm>
            <a:off x="47244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89" name="Line 193"/>
          <p:cNvSpPr>
            <a:spLocks noChangeShapeType="1"/>
          </p:cNvSpPr>
          <p:nvPr/>
        </p:nvSpPr>
        <p:spPr bwMode="auto">
          <a:xfrm>
            <a:off x="49530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90" name="Line 194"/>
          <p:cNvSpPr>
            <a:spLocks noChangeShapeType="1"/>
          </p:cNvSpPr>
          <p:nvPr/>
        </p:nvSpPr>
        <p:spPr bwMode="auto">
          <a:xfrm flipH="1">
            <a:off x="56388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91" name="Line 195"/>
          <p:cNvSpPr>
            <a:spLocks noChangeShapeType="1"/>
          </p:cNvSpPr>
          <p:nvPr/>
        </p:nvSpPr>
        <p:spPr bwMode="auto">
          <a:xfrm flipH="1">
            <a:off x="61722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92" name="Line 196"/>
          <p:cNvSpPr>
            <a:spLocks noChangeShapeType="1"/>
          </p:cNvSpPr>
          <p:nvPr/>
        </p:nvSpPr>
        <p:spPr bwMode="auto">
          <a:xfrm flipH="1">
            <a:off x="67056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93" name="Line 197"/>
          <p:cNvSpPr>
            <a:spLocks noChangeShapeType="1"/>
          </p:cNvSpPr>
          <p:nvPr/>
        </p:nvSpPr>
        <p:spPr bwMode="auto">
          <a:xfrm>
            <a:off x="78486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94" name="Rectangle 198"/>
          <p:cNvSpPr>
            <a:spLocks noChangeArrowheads="1"/>
          </p:cNvSpPr>
          <p:nvPr/>
        </p:nvSpPr>
        <p:spPr bwMode="auto">
          <a:xfrm>
            <a:off x="20128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11495" name="Line 199"/>
          <p:cNvSpPr>
            <a:spLocks noChangeShapeType="1"/>
          </p:cNvSpPr>
          <p:nvPr/>
        </p:nvSpPr>
        <p:spPr bwMode="auto">
          <a:xfrm>
            <a:off x="1828800" y="4911725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96" name="Text Box 200"/>
          <p:cNvSpPr txBox="1">
            <a:spLocks noChangeArrowheads="1"/>
          </p:cNvSpPr>
          <p:nvPr/>
        </p:nvSpPr>
        <p:spPr bwMode="auto">
          <a:xfrm>
            <a:off x="669925" y="1371600"/>
            <a:ext cx="2096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After insertion</a:t>
            </a:r>
          </a:p>
        </p:txBody>
      </p:sp>
      <p:sp>
        <p:nvSpPr>
          <p:cNvPr id="311497" name="Rectangle 201"/>
          <p:cNvSpPr>
            <a:spLocks noChangeArrowheads="1"/>
          </p:cNvSpPr>
          <p:nvPr/>
        </p:nvSpPr>
        <p:spPr bwMode="auto">
          <a:xfrm>
            <a:off x="4260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11498" name="Line 202"/>
          <p:cNvSpPr>
            <a:spLocks noChangeShapeType="1"/>
          </p:cNvSpPr>
          <p:nvPr/>
        </p:nvSpPr>
        <p:spPr bwMode="auto">
          <a:xfrm>
            <a:off x="39624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D5418-9BCE-2B6B-96D2-624A39E5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ADC-2D41-8844-81FB-BFE1D51BACBF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2CB6D-77FE-A8A1-D98B-2A74382D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A95EF-4AAA-A4AA-78DF-7342598D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8375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Example</a:t>
            </a:r>
          </a:p>
        </p:txBody>
      </p:sp>
      <p:graphicFrame>
        <p:nvGraphicFramePr>
          <p:cNvPr id="313347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3369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3391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3413" name="Group 69"/>
          <p:cNvGraphicFramePr>
            <a:graphicFrameLocks noGrp="1"/>
          </p:cNvGraphicFramePr>
          <p:nvPr/>
        </p:nvGraphicFramePr>
        <p:xfrm>
          <a:off x="609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3435" name="Group 91"/>
          <p:cNvGraphicFramePr>
            <a:graphicFrameLocks noGrp="1"/>
          </p:cNvGraphicFramePr>
          <p:nvPr/>
        </p:nvGraphicFramePr>
        <p:xfrm>
          <a:off x="2438400" y="4378325"/>
          <a:ext cx="194976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3461" name="Group 117"/>
          <p:cNvGraphicFramePr>
            <a:graphicFrameLocks noGrp="1"/>
          </p:cNvGraphicFramePr>
          <p:nvPr/>
        </p:nvGraphicFramePr>
        <p:xfrm>
          <a:off x="45720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3483" name="Group 139"/>
          <p:cNvGraphicFramePr>
            <a:graphicFrameLocks noGrp="1"/>
          </p:cNvGraphicFramePr>
          <p:nvPr/>
        </p:nvGraphicFramePr>
        <p:xfrm>
          <a:off x="6324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3505" name="Line 161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06" name="Line 162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07" name="Line 163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08" name="Line 164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09" name="Line 165"/>
          <p:cNvSpPr>
            <a:spLocks noChangeShapeType="1"/>
          </p:cNvSpPr>
          <p:nvPr/>
        </p:nvSpPr>
        <p:spPr bwMode="auto">
          <a:xfrm>
            <a:off x="2514600" y="3463925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10" name="Line 166"/>
          <p:cNvSpPr>
            <a:spLocks noChangeShapeType="1"/>
          </p:cNvSpPr>
          <p:nvPr/>
        </p:nvSpPr>
        <p:spPr bwMode="auto">
          <a:xfrm>
            <a:off x="5105400" y="3463925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11" name="Line 167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12" name="Line 168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13" name="Line 169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14" name="Line 170"/>
          <p:cNvSpPr>
            <a:spLocks noChangeShapeType="1"/>
          </p:cNvSpPr>
          <p:nvPr/>
        </p:nvSpPr>
        <p:spPr bwMode="auto">
          <a:xfrm>
            <a:off x="21336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15" name="Line 171"/>
          <p:cNvSpPr>
            <a:spLocks noChangeShapeType="1"/>
          </p:cNvSpPr>
          <p:nvPr/>
        </p:nvSpPr>
        <p:spPr bwMode="auto">
          <a:xfrm>
            <a:off x="43434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16" name="Line 172"/>
          <p:cNvSpPr>
            <a:spLocks noChangeShapeType="1"/>
          </p:cNvSpPr>
          <p:nvPr/>
        </p:nvSpPr>
        <p:spPr bwMode="auto">
          <a:xfrm>
            <a:off x="60960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17" name="Rectangle 173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13518" name="Rectangle 174"/>
          <p:cNvSpPr>
            <a:spLocks noChangeArrowheads="1"/>
          </p:cNvSpPr>
          <p:nvPr/>
        </p:nvSpPr>
        <p:spPr bwMode="auto">
          <a:xfrm>
            <a:off x="1136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13519" name="Rectangle 175"/>
          <p:cNvSpPr>
            <a:spLocks noChangeArrowheads="1"/>
          </p:cNvSpPr>
          <p:nvPr/>
        </p:nvSpPr>
        <p:spPr bwMode="auto">
          <a:xfrm>
            <a:off x="1593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13520" name="Rectangle 176"/>
          <p:cNvSpPr>
            <a:spLocks noChangeArrowheads="1"/>
          </p:cNvSpPr>
          <p:nvPr/>
        </p:nvSpPr>
        <p:spPr bwMode="auto">
          <a:xfrm>
            <a:off x="243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13521" name="Rectangle 177"/>
          <p:cNvSpPr>
            <a:spLocks noChangeArrowheads="1"/>
          </p:cNvSpPr>
          <p:nvPr/>
        </p:nvSpPr>
        <p:spPr bwMode="auto">
          <a:xfrm>
            <a:off x="2889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25</a:t>
            </a:r>
          </a:p>
        </p:txBody>
      </p:sp>
      <p:sp>
        <p:nvSpPr>
          <p:cNvPr id="313522" name="Rectangle 178"/>
          <p:cNvSpPr>
            <a:spLocks noChangeArrowheads="1"/>
          </p:cNvSpPr>
          <p:nvPr/>
        </p:nvSpPr>
        <p:spPr bwMode="auto">
          <a:xfrm>
            <a:off x="3346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313523" name="Rectangle 179"/>
          <p:cNvSpPr>
            <a:spLocks noChangeArrowheads="1"/>
          </p:cNvSpPr>
          <p:nvPr/>
        </p:nvSpPr>
        <p:spPr bwMode="auto">
          <a:xfrm>
            <a:off x="3803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13524" name="Rectangle 180"/>
          <p:cNvSpPr>
            <a:spLocks noChangeArrowheads="1"/>
          </p:cNvSpPr>
          <p:nvPr/>
        </p:nvSpPr>
        <p:spPr bwMode="auto">
          <a:xfrm>
            <a:off x="4717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13525" name="Rectangle 181"/>
          <p:cNvSpPr>
            <a:spLocks noChangeArrowheads="1"/>
          </p:cNvSpPr>
          <p:nvPr/>
        </p:nvSpPr>
        <p:spPr bwMode="auto">
          <a:xfrm>
            <a:off x="5175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13526" name="Rectangle 182"/>
          <p:cNvSpPr>
            <a:spLocks noChangeArrowheads="1"/>
          </p:cNvSpPr>
          <p:nvPr/>
        </p:nvSpPr>
        <p:spPr bwMode="auto">
          <a:xfrm>
            <a:off x="5632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13527" name="Rectangle 183"/>
          <p:cNvSpPr>
            <a:spLocks noChangeArrowheads="1"/>
          </p:cNvSpPr>
          <p:nvPr/>
        </p:nvSpPr>
        <p:spPr bwMode="auto">
          <a:xfrm>
            <a:off x="6165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13528" name="Rectangle 184"/>
          <p:cNvSpPr>
            <a:spLocks noChangeArrowheads="1"/>
          </p:cNvSpPr>
          <p:nvPr/>
        </p:nvSpPr>
        <p:spPr bwMode="auto">
          <a:xfrm>
            <a:off x="6699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13529" name="Line 185"/>
          <p:cNvSpPr>
            <a:spLocks noChangeShapeType="1"/>
          </p:cNvSpPr>
          <p:nvPr/>
        </p:nvSpPr>
        <p:spPr bwMode="auto">
          <a:xfrm flipH="1">
            <a:off x="6096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30" name="Line 186"/>
          <p:cNvSpPr>
            <a:spLocks noChangeShapeType="1"/>
          </p:cNvSpPr>
          <p:nvPr/>
        </p:nvSpPr>
        <p:spPr bwMode="auto">
          <a:xfrm>
            <a:off x="10668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31" name="Line 187"/>
          <p:cNvSpPr>
            <a:spLocks noChangeShapeType="1"/>
          </p:cNvSpPr>
          <p:nvPr/>
        </p:nvSpPr>
        <p:spPr bwMode="auto">
          <a:xfrm>
            <a:off x="14478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32" name="Line 188"/>
          <p:cNvSpPr>
            <a:spLocks noChangeShapeType="1"/>
          </p:cNvSpPr>
          <p:nvPr/>
        </p:nvSpPr>
        <p:spPr bwMode="auto">
          <a:xfrm flipH="1">
            <a:off x="25146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33" name="Line 189"/>
          <p:cNvSpPr>
            <a:spLocks noChangeShapeType="1"/>
          </p:cNvSpPr>
          <p:nvPr/>
        </p:nvSpPr>
        <p:spPr bwMode="auto">
          <a:xfrm>
            <a:off x="28956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34" name="Line 190"/>
          <p:cNvSpPr>
            <a:spLocks noChangeShapeType="1"/>
          </p:cNvSpPr>
          <p:nvPr/>
        </p:nvSpPr>
        <p:spPr bwMode="auto">
          <a:xfrm>
            <a:off x="32004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35" name="Line 191"/>
          <p:cNvSpPr>
            <a:spLocks noChangeShapeType="1"/>
          </p:cNvSpPr>
          <p:nvPr/>
        </p:nvSpPr>
        <p:spPr bwMode="auto">
          <a:xfrm>
            <a:off x="35814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36" name="Line 192"/>
          <p:cNvSpPr>
            <a:spLocks noChangeShapeType="1"/>
          </p:cNvSpPr>
          <p:nvPr/>
        </p:nvSpPr>
        <p:spPr bwMode="auto">
          <a:xfrm>
            <a:off x="47244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37" name="Line 193"/>
          <p:cNvSpPr>
            <a:spLocks noChangeShapeType="1"/>
          </p:cNvSpPr>
          <p:nvPr/>
        </p:nvSpPr>
        <p:spPr bwMode="auto">
          <a:xfrm>
            <a:off x="49530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38" name="Line 194"/>
          <p:cNvSpPr>
            <a:spLocks noChangeShapeType="1"/>
          </p:cNvSpPr>
          <p:nvPr/>
        </p:nvSpPr>
        <p:spPr bwMode="auto">
          <a:xfrm flipH="1">
            <a:off x="56388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39" name="Line 195"/>
          <p:cNvSpPr>
            <a:spLocks noChangeShapeType="1"/>
          </p:cNvSpPr>
          <p:nvPr/>
        </p:nvSpPr>
        <p:spPr bwMode="auto">
          <a:xfrm flipH="1">
            <a:off x="61722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40" name="Line 196"/>
          <p:cNvSpPr>
            <a:spLocks noChangeShapeType="1"/>
          </p:cNvSpPr>
          <p:nvPr/>
        </p:nvSpPr>
        <p:spPr bwMode="auto">
          <a:xfrm flipH="1">
            <a:off x="67056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41" name="Line 197"/>
          <p:cNvSpPr>
            <a:spLocks noChangeShapeType="1"/>
          </p:cNvSpPr>
          <p:nvPr/>
        </p:nvSpPr>
        <p:spPr bwMode="auto">
          <a:xfrm>
            <a:off x="78486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42" name="Rectangle 198"/>
          <p:cNvSpPr>
            <a:spLocks noChangeArrowheads="1"/>
          </p:cNvSpPr>
          <p:nvPr/>
        </p:nvSpPr>
        <p:spPr bwMode="auto">
          <a:xfrm>
            <a:off x="20128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13543" name="Line 199"/>
          <p:cNvSpPr>
            <a:spLocks noChangeShapeType="1"/>
          </p:cNvSpPr>
          <p:nvPr/>
        </p:nvSpPr>
        <p:spPr bwMode="auto">
          <a:xfrm>
            <a:off x="1828800" y="4911725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44" name="Text Box 200"/>
          <p:cNvSpPr txBox="1">
            <a:spLocks noChangeArrowheads="1"/>
          </p:cNvSpPr>
          <p:nvPr/>
        </p:nvSpPr>
        <p:spPr bwMode="auto">
          <a:xfrm>
            <a:off x="685800" y="1447800"/>
            <a:ext cx="3288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But now have to split !</a:t>
            </a:r>
          </a:p>
        </p:txBody>
      </p:sp>
      <p:sp>
        <p:nvSpPr>
          <p:cNvPr id="313545" name="Rectangle 201"/>
          <p:cNvSpPr>
            <a:spLocks noChangeArrowheads="1"/>
          </p:cNvSpPr>
          <p:nvPr/>
        </p:nvSpPr>
        <p:spPr bwMode="auto">
          <a:xfrm>
            <a:off x="4260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13546" name="Line 202"/>
          <p:cNvSpPr>
            <a:spLocks noChangeShapeType="1"/>
          </p:cNvSpPr>
          <p:nvPr/>
        </p:nvSpPr>
        <p:spPr bwMode="auto">
          <a:xfrm>
            <a:off x="39624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B5F71-2863-00D9-A496-906710B0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57FE-81FA-4F46-86D7-7EF606AC55C7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50CDD-2F64-1BA0-69CE-F1B3CBD6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F0D7-0D43-18F6-B31A-A1772053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9486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 a B+ Tree: Example</a:t>
            </a:r>
          </a:p>
        </p:txBody>
      </p:sp>
      <p:graphicFrame>
        <p:nvGraphicFramePr>
          <p:cNvPr id="315395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417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439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461" name="Group 69"/>
          <p:cNvGraphicFramePr>
            <a:graphicFrameLocks noGrp="1"/>
          </p:cNvGraphicFramePr>
          <p:nvPr/>
        </p:nvGraphicFramePr>
        <p:xfrm>
          <a:off x="76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483" name="Group 91"/>
          <p:cNvGraphicFramePr>
            <a:graphicFrameLocks noGrp="1"/>
          </p:cNvGraphicFramePr>
          <p:nvPr/>
        </p:nvGraphicFramePr>
        <p:xfrm>
          <a:off x="19050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505" name="Group 113"/>
          <p:cNvGraphicFramePr>
            <a:graphicFrameLocks noGrp="1"/>
          </p:cNvGraphicFramePr>
          <p:nvPr/>
        </p:nvGraphicFramePr>
        <p:xfrm>
          <a:off x="5181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527" name="Group 135"/>
          <p:cNvGraphicFramePr>
            <a:graphicFrameLocks noGrp="1"/>
          </p:cNvGraphicFramePr>
          <p:nvPr/>
        </p:nvGraphicFramePr>
        <p:xfrm>
          <a:off x="6934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549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50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51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52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53" name="Line 161"/>
          <p:cNvSpPr>
            <a:spLocks noChangeShapeType="1"/>
          </p:cNvSpPr>
          <p:nvPr/>
        </p:nvSpPr>
        <p:spPr bwMode="auto">
          <a:xfrm>
            <a:off x="3048000" y="3463925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54" name="Line 162"/>
          <p:cNvSpPr>
            <a:spLocks noChangeShapeType="1"/>
          </p:cNvSpPr>
          <p:nvPr/>
        </p:nvSpPr>
        <p:spPr bwMode="auto">
          <a:xfrm>
            <a:off x="5105400" y="3463925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55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56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57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58" name="Line 166"/>
          <p:cNvSpPr>
            <a:spLocks noChangeShapeType="1"/>
          </p:cNvSpPr>
          <p:nvPr/>
        </p:nvSpPr>
        <p:spPr bwMode="auto">
          <a:xfrm>
            <a:off x="1600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59" name="Line 167"/>
          <p:cNvSpPr>
            <a:spLocks noChangeShapeType="1"/>
          </p:cNvSpPr>
          <p:nvPr/>
        </p:nvSpPr>
        <p:spPr bwMode="auto">
          <a:xfrm>
            <a:off x="33528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60" name="Line 168"/>
          <p:cNvSpPr>
            <a:spLocks noChangeShapeType="1"/>
          </p:cNvSpPr>
          <p:nvPr/>
        </p:nvSpPr>
        <p:spPr bwMode="auto">
          <a:xfrm>
            <a:off x="67056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61" name="Rectangle 169"/>
          <p:cNvSpPr>
            <a:spLocks noChangeArrowheads="1"/>
          </p:cNvSpPr>
          <p:nvPr/>
        </p:nvSpPr>
        <p:spPr bwMode="auto">
          <a:xfrm>
            <a:off x="6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15562" name="Rectangle 170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15563" name="Rectangle 171"/>
          <p:cNvSpPr>
            <a:spLocks noChangeArrowheads="1"/>
          </p:cNvSpPr>
          <p:nvPr/>
        </p:nvSpPr>
        <p:spPr bwMode="auto">
          <a:xfrm>
            <a:off x="106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15564" name="Rectangle 172"/>
          <p:cNvSpPr>
            <a:spLocks noChangeArrowheads="1"/>
          </p:cNvSpPr>
          <p:nvPr/>
        </p:nvSpPr>
        <p:spPr bwMode="auto">
          <a:xfrm>
            <a:off x="1898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15565" name="Rectangle 173"/>
          <p:cNvSpPr>
            <a:spLocks noChangeArrowheads="1"/>
          </p:cNvSpPr>
          <p:nvPr/>
        </p:nvSpPr>
        <p:spPr bwMode="auto">
          <a:xfrm>
            <a:off x="2355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25</a:t>
            </a:r>
          </a:p>
        </p:txBody>
      </p:sp>
      <p:sp>
        <p:nvSpPr>
          <p:cNvPr id="315566" name="Rectangle 174"/>
          <p:cNvSpPr>
            <a:spLocks noChangeArrowheads="1"/>
          </p:cNvSpPr>
          <p:nvPr/>
        </p:nvSpPr>
        <p:spPr bwMode="auto">
          <a:xfrm>
            <a:off x="2812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315567" name="Rectangle 175"/>
          <p:cNvSpPr>
            <a:spLocks noChangeArrowheads="1"/>
          </p:cNvSpPr>
          <p:nvPr/>
        </p:nvSpPr>
        <p:spPr bwMode="auto">
          <a:xfrm>
            <a:off x="3270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15568" name="Rectangle 176"/>
          <p:cNvSpPr>
            <a:spLocks noChangeArrowheads="1"/>
          </p:cNvSpPr>
          <p:nvPr/>
        </p:nvSpPr>
        <p:spPr bwMode="auto">
          <a:xfrm>
            <a:off x="5327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15569" name="Rectangle 177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15570" name="Rectangle 178"/>
          <p:cNvSpPr>
            <a:spLocks noChangeArrowheads="1"/>
          </p:cNvSpPr>
          <p:nvPr/>
        </p:nvSpPr>
        <p:spPr bwMode="auto">
          <a:xfrm>
            <a:off x="624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15571" name="Rectangle 179"/>
          <p:cNvSpPr>
            <a:spLocks noChangeArrowheads="1"/>
          </p:cNvSpPr>
          <p:nvPr/>
        </p:nvSpPr>
        <p:spPr bwMode="auto">
          <a:xfrm>
            <a:off x="6775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15572" name="Rectangle 180"/>
          <p:cNvSpPr>
            <a:spLocks noChangeArrowheads="1"/>
          </p:cNvSpPr>
          <p:nvPr/>
        </p:nvSpPr>
        <p:spPr bwMode="auto">
          <a:xfrm>
            <a:off x="7308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15573" name="Line 181"/>
          <p:cNvSpPr>
            <a:spLocks noChangeShapeType="1"/>
          </p:cNvSpPr>
          <p:nvPr/>
        </p:nvSpPr>
        <p:spPr bwMode="auto">
          <a:xfrm flipH="1">
            <a:off x="762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74" name="Line 182"/>
          <p:cNvSpPr>
            <a:spLocks noChangeShapeType="1"/>
          </p:cNvSpPr>
          <p:nvPr/>
        </p:nvSpPr>
        <p:spPr bwMode="auto">
          <a:xfrm>
            <a:off x="5334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75" name="Line 183"/>
          <p:cNvSpPr>
            <a:spLocks noChangeShapeType="1"/>
          </p:cNvSpPr>
          <p:nvPr/>
        </p:nvSpPr>
        <p:spPr bwMode="auto">
          <a:xfrm>
            <a:off x="9144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76" name="Line 184"/>
          <p:cNvSpPr>
            <a:spLocks noChangeShapeType="1"/>
          </p:cNvSpPr>
          <p:nvPr/>
        </p:nvSpPr>
        <p:spPr bwMode="auto">
          <a:xfrm flipH="1">
            <a:off x="19812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77" name="Line 185"/>
          <p:cNvSpPr>
            <a:spLocks noChangeShapeType="1"/>
          </p:cNvSpPr>
          <p:nvPr/>
        </p:nvSpPr>
        <p:spPr bwMode="auto">
          <a:xfrm>
            <a:off x="23622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78" name="Line 186"/>
          <p:cNvSpPr>
            <a:spLocks noChangeShapeType="1"/>
          </p:cNvSpPr>
          <p:nvPr/>
        </p:nvSpPr>
        <p:spPr bwMode="auto">
          <a:xfrm flipH="1">
            <a:off x="2819400" y="4911725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79" name="Line 187"/>
          <p:cNvSpPr>
            <a:spLocks noChangeShapeType="1"/>
          </p:cNvSpPr>
          <p:nvPr/>
        </p:nvSpPr>
        <p:spPr bwMode="auto">
          <a:xfrm flipH="1">
            <a:off x="3352800" y="4911725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80" name="Line 188"/>
          <p:cNvSpPr>
            <a:spLocks noChangeShapeType="1"/>
          </p:cNvSpPr>
          <p:nvPr/>
        </p:nvSpPr>
        <p:spPr bwMode="auto">
          <a:xfrm>
            <a:off x="53340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81" name="Line 189"/>
          <p:cNvSpPr>
            <a:spLocks noChangeShapeType="1"/>
          </p:cNvSpPr>
          <p:nvPr/>
        </p:nvSpPr>
        <p:spPr bwMode="auto">
          <a:xfrm>
            <a:off x="55626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82" name="Line 190"/>
          <p:cNvSpPr>
            <a:spLocks noChangeShapeType="1"/>
          </p:cNvSpPr>
          <p:nvPr/>
        </p:nvSpPr>
        <p:spPr bwMode="auto">
          <a:xfrm flipH="1">
            <a:off x="62484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83" name="Line 191"/>
          <p:cNvSpPr>
            <a:spLocks noChangeShapeType="1"/>
          </p:cNvSpPr>
          <p:nvPr/>
        </p:nvSpPr>
        <p:spPr bwMode="auto">
          <a:xfrm flipH="1">
            <a:off x="67818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84" name="Line 192"/>
          <p:cNvSpPr>
            <a:spLocks noChangeShapeType="1"/>
          </p:cNvSpPr>
          <p:nvPr/>
        </p:nvSpPr>
        <p:spPr bwMode="auto">
          <a:xfrm flipH="1">
            <a:off x="73152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85" name="Line 193"/>
          <p:cNvSpPr>
            <a:spLocks noChangeShapeType="1"/>
          </p:cNvSpPr>
          <p:nvPr/>
        </p:nvSpPr>
        <p:spPr bwMode="auto">
          <a:xfrm>
            <a:off x="83820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86" name="Rectangle 194"/>
          <p:cNvSpPr>
            <a:spLocks noChangeArrowheads="1"/>
          </p:cNvSpPr>
          <p:nvPr/>
        </p:nvSpPr>
        <p:spPr bwMode="auto">
          <a:xfrm>
            <a:off x="14794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15587" name="Line 195"/>
          <p:cNvSpPr>
            <a:spLocks noChangeShapeType="1"/>
          </p:cNvSpPr>
          <p:nvPr/>
        </p:nvSpPr>
        <p:spPr bwMode="auto">
          <a:xfrm>
            <a:off x="1295400" y="4911725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88" name="Text Box 196"/>
          <p:cNvSpPr txBox="1">
            <a:spLocks noChangeArrowheads="1"/>
          </p:cNvSpPr>
          <p:nvPr/>
        </p:nvSpPr>
        <p:spPr bwMode="auto">
          <a:xfrm>
            <a:off x="669925" y="1371600"/>
            <a:ext cx="1993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After the split</a:t>
            </a:r>
          </a:p>
        </p:txBody>
      </p:sp>
      <p:sp>
        <p:nvSpPr>
          <p:cNvPr id="315589" name="Rectangle 197"/>
          <p:cNvSpPr>
            <a:spLocks noChangeArrowheads="1"/>
          </p:cNvSpPr>
          <p:nvPr/>
        </p:nvSpPr>
        <p:spPr bwMode="auto">
          <a:xfrm>
            <a:off x="487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15590" name="Line 198"/>
          <p:cNvSpPr>
            <a:spLocks noChangeShapeType="1"/>
          </p:cNvSpPr>
          <p:nvPr/>
        </p:nvSpPr>
        <p:spPr bwMode="auto">
          <a:xfrm>
            <a:off x="4343400" y="4911725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5591" name="Group 199"/>
          <p:cNvGraphicFramePr>
            <a:graphicFrameLocks noGrp="1"/>
          </p:cNvGraphicFramePr>
          <p:nvPr/>
        </p:nvGraphicFramePr>
        <p:xfrm>
          <a:off x="35814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613" name="Line 221"/>
          <p:cNvSpPr>
            <a:spLocks noChangeShapeType="1"/>
          </p:cNvSpPr>
          <p:nvPr/>
        </p:nvSpPr>
        <p:spPr bwMode="auto">
          <a:xfrm>
            <a:off x="50292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614" name="Line 222"/>
          <p:cNvSpPr>
            <a:spLocks noChangeShapeType="1"/>
          </p:cNvSpPr>
          <p:nvPr/>
        </p:nvSpPr>
        <p:spPr bwMode="auto">
          <a:xfrm>
            <a:off x="2590800" y="3463925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DA1B5-3D92-8732-2164-37B49D1E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E92B-D14F-5D4B-AEDC-E788D89529E2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5EB97-CBE5-2F50-1BC1-4E14C4B1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E7A95-C729-E650-16ED-D2BE58C7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363-B2B6-D2DD-93B1-FBC246C8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8336F-A0B1-A5F5-9203-999F9F3DCE2C}"/>
              </a:ext>
            </a:extLst>
          </p:cNvPr>
          <p:cNvSpPr txBox="1"/>
          <p:nvPr/>
        </p:nvSpPr>
        <p:spPr>
          <a:xfrm>
            <a:off x="1877199" y="3013501"/>
            <a:ext cx="538961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Physical Operators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0152A1-D64A-F6F6-2481-154012A3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DF0E-4E8C-0547-8372-0975B2D5F052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705728-A628-1F81-2D65-FBA628CB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DC9CC7-A742-1A9E-37D7-A3E93A5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6069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354A-6530-254D-9390-25819274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Deletion: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7735B-7296-BF45-8676-A9304DB5F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Delete (K, P)</a:t>
            </a:r>
          </a:p>
          <a:p>
            <a:endParaRPr lang="en-US" sz="2800" dirty="0"/>
          </a:p>
          <a:p>
            <a:r>
              <a:rPr lang="en-US" sz="2800" dirty="0"/>
              <a:t>Delete K, P from the leaf</a:t>
            </a:r>
          </a:p>
          <a:p>
            <a:endParaRPr lang="en-US" sz="2800" dirty="0"/>
          </a:p>
          <a:p>
            <a:r>
              <a:rPr lang="en-US" sz="2800" dirty="0"/>
              <a:t>If capacity ≥ min: </a:t>
            </a:r>
            <a:r>
              <a:rPr lang="en-US" sz="2800" b="1" dirty="0">
                <a:solidFill>
                  <a:srgbClr val="FF0000"/>
                </a:solidFill>
              </a:rPr>
              <a:t>Stop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If neighbor capacity &gt; min: rotate and </a:t>
            </a:r>
            <a:r>
              <a:rPr lang="en-US" sz="2800" b="1" dirty="0">
                <a:solidFill>
                  <a:schemeClr val="bg1"/>
                </a:solidFill>
              </a:rPr>
              <a:t>Stop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Merge with a neighbor P’ (choose right or left) and steal a key K’ from parent</a:t>
            </a:r>
          </a:p>
          <a:p>
            <a:r>
              <a:rPr lang="en-US" dirty="0">
                <a:solidFill>
                  <a:schemeClr val="bg1"/>
                </a:solidFill>
              </a:rPr>
              <a:t>Delete (K’, P’) where P’=the parent</a:t>
            </a:r>
          </a:p>
          <a:p>
            <a:endParaRPr lang="en-US" sz="2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F37304-9E12-8949-C3CA-EBDD9CEF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D02A-DF63-4342-B2A9-6B86291C1FA3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01360E-56C5-CAE0-FEDD-E3940EFC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964341-4535-35C8-B4D7-DB7BC39C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496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CCB1-07E3-A94A-638E-FFE52A599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10C0-4B8D-7EEC-5C4A-C1921A18A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Deletion: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151759-5828-B4A0-715F-F324DC524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Delete (K, P)</a:t>
            </a:r>
          </a:p>
          <a:p>
            <a:endParaRPr lang="en-US" sz="2800" dirty="0"/>
          </a:p>
          <a:p>
            <a:r>
              <a:rPr lang="en-US" sz="2800" dirty="0"/>
              <a:t>Delete K, P from the leaf</a:t>
            </a:r>
          </a:p>
          <a:p>
            <a:endParaRPr lang="en-US" sz="2800" dirty="0"/>
          </a:p>
          <a:p>
            <a:r>
              <a:rPr lang="en-US" sz="2800" dirty="0"/>
              <a:t>If capacity ≥ min: </a:t>
            </a:r>
            <a:r>
              <a:rPr lang="en-US" sz="2800" b="1" dirty="0">
                <a:solidFill>
                  <a:srgbClr val="FF0000"/>
                </a:solidFill>
              </a:rPr>
              <a:t>Stop</a:t>
            </a:r>
          </a:p>
          <a:p>
            <a:endParaRPr lang="en-US" sz="2800" dirty="0"/>
          </a:p>
          <a:p>
            <a:r>
              <a:rPr lang="en-US" sz="2800" dirty="0"/>
              <a:t>If neighbor capacity &gt; min: rotate and </a:t>
            </a:r>
            <a:r>
              <a:rPr lang="en-US" sz="2800" b="1" dirty="0">
                <a:solidFill>
                  <a:srgbClr val="FF0000"/>
                </a:solidFill>
              </a:rPr>
              <a:t>Stop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bg1"/>
                </a:solidFill>
              </a:rPr>
              <a:t>Merge with a neighbor P’ (choose right or left) and steal a key K’ from parent</a:t>
            </a:r>
          </a:p>
          <a:p>
            <a:r>
              <a:rPr lang="en-US" dirty="0">
                <a:solidFill>
                  <a:schemeClr val="bg1"/>
                </a:solidFill>
              </a:rPr>
              <a:t>Delete (K’, P’) where P’=the parent</a:t>
            </a:r>
          </a:p>
          <a:p>
            <a:endParaRPr lang="en-US" sz="2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F8609C-607B-039F-BFB8-1882E455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9854-E46E-6842-9C3C-5D66A770A4EB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BC51F-71FC-9B1A-5013-F3F5729D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2AE5F0-51BD-6EF9-C9D5-14F3C5FE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7437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D42F8-B34F-6018-C6C1-1E47E6144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E72F-6944-CD23-354F-CEF3C654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Deletion: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11EAAE-37D8-473B-0021-035F1891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Delete (K, P)</a:t>
            </a:r>
          </a:p>
          <a:p>
            <a:endParaRPr lang="en-US" sz="2800" dirty="0"/>
          </a:p>
          <a:p>
            <a:r>
              <a:rPr lang="en-US" sz="2800" dirty="0"/>
              <a:t>Delete K, P from the leaf</a:t>
            </a:r>
          </a:p>
          <a:p>
            <a:endParaRPr lang="en-US" sz="2800" dirty="0"/>
          </a:p>
          <a:p>
            <a:r>
              <a:rPr lang="en-US" sz="2800" dirty="0"/>
              <a:t>If capacity ≥ min: </a:t>
            </a:r>
            <a:r>
              <a:rPr lang="en-US" sz="2800" b="1" dirty="0">
                <a:solidFill>
                  <a:srgbClr val="FF0000"/>
                </a:solidFill>
              </a:rPr>
              <a:t>Stop</a:t>
            </a:r>
          </a:p>
          <a:p>
            <a:endParaRPr lang="en-US" sz="2800" dirty="0"/>
          </a:p>
          <a:p>
            <a:r>
              <a:rPr lang="en-US" sz="2800" dirty="0"/>
              <a:t>If neighbor capacity &gt; min: rotate and </a:t>
            </a:r>
            <a:r>
              <a:rPr lang="en-US" sz="2800" b="1" dirty="0">
                <a:solidFill>
                  <a:srgbClr val="FF0000"/>
                </a:solidFill>
              </a:rPr>
              <a:t>Stop</a:t>
            </a:r>
          </a:p>
          <a:p>
            <a:endParaRPr lang="en-US" sz="2800" dirty="0"/>
          </a:p>
          <a:p>
            <a:r>
              <a:rPr lang="en-US" sz="2800" dirty="0"/>
              <a:t>Merge with a neighbor </a:t>
            </a:r>
            <a:r>
              <a:rPr lang="en-US" sz="2800" dirty="0">
                <a:solidFill>
                  <a:srgbClr val="00B050"/>
                </a:solidFill>
              </a:rPr>
              <a:t>P’</a:t>
            </a:r>
            <a:r>
              <a:rPr lang="en-US" sz="2800" dirty="0"/>
              <a:t> (choose right or left) and steal a key </a:t>
            </a:r>
            <a:r>
              <a:rPr lang="en-US" sz="2800" dirty="0">
                <a:solidFill>
                  <a:srgbClr val="00B050"/>
                </a:solidFill>
              </a:rPr>
              <a:t>K’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/>
              <a:t>from parent</a:t>
            </a:r>
          </a:p>
          <a:p>
            <a:r>
              <a:rPr lang="en-US" dirty="0">
                <a:solidFill>
                  <a:srgbClr val="FF0000"/>
                </a:solidFill>
              </a:rPr>
              <a:t>Delete (K’, P’) </a:t>
            </a:r>
            <a:r>
              <a:rPr lang="en-US" dirty="0"/>
              <a:t>where P’=the parent</a:t>
            </a:r>
          </a:p>
          <a:p>
            <a:endParaRPr lang="en-US" sz="2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D957DC-02C5-68B3-6435-81E07DA2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8976-1F9E-F84B-A4CD-4B120AEC5EB0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8C0609-7184-24D2-0A09-99D8872F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AF5EED-C310-6B0A-4137-1B741520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0567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a B+ Tree: Example</a:t>
            </a:r>
          </a:p>
        </p:txBody>
      </p:sp>
      <p:graphicFrame>
        <p:nvGraphicFramePr>
          <p:cNvPr id="317443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7465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7487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7509" name="Group 69"/>
          <p:cNvGraphicFramePr>
            <a:graphicFrameLocks noGrp="1"/>
          </p:cNvGraphicFramePr>
          <p:nvPr/>
        </p:nvGraphicFramePr>
        <p:xfrm>
          <a:off x="76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7531" name="Group 91"/>
          <p:cNvGraphicFramePr>
            <a:graphicFrameLocks noGrp="1"/>
          </p:cNvGraphicFramePr>
          <p:nvPr/>
        </p:nvGraphicFramePr>
        <p:xfrm>
          <a:off x="19050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7553" name="Group 113"/>
          <p:cNvGraphicFramePr>
            <a:graphicFrameLocks noGrp="1"/>
          </p:cNvGraphicFramePr>
          <p:nvPr/>
        </p:nvGraphicFramePr>
        <p:xfrm>
          <a:off x="5181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7575" name="Group 135"/>
          <p:cNvGraphicFramePr>
            <a:graphicFrameLocks noGrp="1"/>
          </p:cNvGraphicFramePr>
          <p:nvPr/>
        </p:nvGraphicFramePr>
        <p:xfrm>
          <a:off x="6934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597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8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9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0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1" name="Line 161"/>
          <p:cNvSpPr>
            <a:spLocks noChangeShapeType="1"/>
          </p:cNvSpPr>
          <p:nvPr/>
        </p:nvSpPr>
        <p:spPr bwMode="auto">
          <a:xfrm>
            <a:off x="3048000" y="3463925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2" name="Line 162"/>
          <p:cNvSpPr>
            <a:spLocks noChangeShapeType="1"/>
          </p:cNvSpPr>
          <p:nvPr/>
        </p:nvSpPr>
        <p:spPr bwMode="auto">
          <a:xfrm>
            <a:off x="5105400" y="3463925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3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4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5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6" name="Line 166"/>
          <p:cNvSpPr>
            <a:spLocks noChangeShapeType="1"/>
          </p:cNvSpPr>
          <p:nvPr/>
        </p:nvSpPr>
        <p:spPr bwMode="auto">
          <a:xfrm>
            <a:off x="1600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7" name="Line 167"/>
          <p:cNvSpPr>
            <a:spLocks noChangeShapeType="1"/>
          </p:cNvSpPr>
          <p:nvPr/>
        </p:nvSpPr>
        <p:spPr bwMode="auto">
          <a:xfrm>
            <a:off x="33528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8" name="Line 168"/>
          <p:cNvSpPr>
            <a:spLocks noChangeShapeType="1"/>
          </p:cNvSpPr>
          <p:nvPr/>
        </p:nvSpPr>
        <p:spPr bwMode="auto">
          <a:xfrm>
            <a:off x="67056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9" name="Rectangle 169"/>
          <p:cNvSpPr>
            <a:spLocks noChangeArrowheads="1"/>
          </p:cNvSpPr>
          <p:nvPr/>
        </p:nvSpPr>
        <p:spPr bwMode="auto">
          <a:xfrm>
            <a:off x="6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17610" name="Rectangle 170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17611" name="Rectangle 171"/>
          <p:cNvSpPr>
            <a:spLocks noChangeArrowheads="1"/>
          </p:cNvSpPr>
          <p:nvPr/>
        </p:nvSpPr>
        <p:spPr bwMode="auto">
          <a:xfrm>
            <a:off x="106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17612" name="Rectangle 172"/>
          <p:cNvSpPr>
            <a:spLocks noChangeArrowheads="1"/>
          </p:cNvSpPr>
          <p:nvPr/>
        </p:nvSpPr>
        <p:spPr bwMode="auto">
          <a:xfrm>
            <a:off x="1898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17613" name="Rectangle 173"/>
          <p:cNvSpPr>
            <a:spLocks noChangeArrowheads="1"/>
          </p:cNvSpPr>
          <p:nvPr/>
        </p:nvSpPr>
        <p:spPr bwMode="auto">
          <a:xfrm>
            <a:off x="2355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25</a:t>
            </a:r>
          </a:p>
        </p:txBody>
      </p:sp>
      <p:sp>
        <p:nvSpPr>
          <p:cNvPr id="317614" name="Rectangle 174"/>
          <p:cNvSpPr>
            <a:spLocks noChangeArrowheads="1"/>
          </p:cNvSpPr>
          <p:nvPr/>
        </p:nvSpPr>
        <p:spPr bwMode="auto">
          <a:xfrm>
            <a:off x="2812955" y="5753199"/>
            <a:ext cx="384365" cy="30777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solidFill>
                  <a:srgbClr val="CC0000"/>
                </a:solidFill>
                <a:latin typeface="Arial"/>
                <a:ea typeface="Times New Roman" charset="0"/>
                <a:cs typeface="Arial"/>
              </a:rPr>
              <a:t>30</a:t>
            </a:r>
          </a:p>
        </p:txBody>
      </p:sp>
      <p:sp>
        <p:nvSpPr>
          <p:cNvPr id="317615" name="Rectangle 175"/>
          <p:cNvSpPr>
            <a:spLocks noChangeArrowheads="1"/>
          </p:cNvSpPr>
          <p:nvPr/>
        </p:nvSpPr>
        <p:spPr bwMode="auto">
          <a:xfrm>
            <a:off x="3270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17616" name="Rectangle 176"/>
          <p:cNvSpPr>
            <a:spLocks noChangeArrowheads="1"/>
          </p:cNvSpPr>
          <p:nvPr/>
        </p:nvSpPr>
        <p:spPr bwMode="auto">
          <a:xfrm>
            <a:off x="5327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17617" name="Rectangle 177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17618" name="Rectangle 178"/>
          <p:cNvSpPr>
            <a:spLocks noChangeArrowheads="1"/>
          </p:cNvSpPr>
          <p:nvPr/>
        </p:nvSpPr>
        <p:spPr bwMode="auto">
          <a:xfrm>
            <a:off x="624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17619" name="Rectangle 179"/>
          <p:cNvSpPr>
            <a:spLocks noChangeArrowheads="1"/>
          </p:cNvSpPr>
          <p:nvPr/>
        </p:nvSpPr>
        <p:spPr bwMode="auto">
          <a:xfrm>
            <a:off x="6775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17620" name="Rectangle 180"/>
          <p:cNvSpPr>
            <a:spLocks noChangeArrowheads="1"/>
          </p:cNvSpPr>
          <p:nvPr/>
        </p:nvSpPr>
        <p:spPr bwMode="auto">
          <a:xfrm>
            <a:off x="7308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17621" name="Line 181"/>
          <p:cNvSpPr>
            <a:spLocks noChangeShapeType="1"/>
          </p:cNvSpPr>
          <p:nvPr/>
        </p:nvSpPr>
        <p:spPr bwMode="auto">
          <a:xfrm flipH="1">
            <a:off x="762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2" name="Line 182"/>
          <p:cNvSpPr>
            <a:spLocks noChangeShapeType="1"/>
          </p:cNvSpPr>
          <p:nvPr/>
        </p:nvSpPr>
        <p:spPr bwMode="auto">
          <a:xfrm>
            <a:off x="5334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3" name="Line 183"/>
          <p:cNvSpPr>
            <a:spLocks noChangeShapeType="1"/>
          </p:cNvSpPr>
          <p:nvPr/>
        </p:nvSpPr>
        <p:spPr bwMode="auto">
          <a:xfrm>
            <a:off x="9144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4" name="Line 184"/>
          <p:cNvSpPr>
            <a:spLocks noChangeShapeType="1"/>
          </p:cNvSpPr>
          <p:nvPr/>
        </p:nvSpPr>
        <p:spPr bwMode="auto">
          <a:xfrm flipH="1">
            <a:off x="19812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5" name="Line 185"/>
          <p:cNvSpPr>
            <a:spLocks noChangeShapeType="1"/>
          </p:cNvSpPr>
          <p:nvPr/>
        </p:nvSpPr>
        <p:spPr bwMode="auto">
          <a:xfrm>
            <a:off x="23622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6" name="Line 186"/>
          <p:cNvSpPr>
            <a:spLocks noChangeShapeType="1"/>
          </p:cNvSpPr>
          <p:nvPr/>
        </p:nvSpPr>
        <p:spPr bwMode="auto">
          <a:xfrm flipH="1">
            <a:off x="2819400" y="4911725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7" name="Line 187"/>
          <p:cNvSpPr>
            <a:spLocks noChangeShapeType="1"/>
          </p:cNvSpPr>
          <p:nvPr/>
        </p:nvSpPr>
        <p:spPr bwMode="auto">
          <a:xfrm flipH="1">
            <a:off x="3352800" y="4911725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8" name="Line 188"/>
          <p:cNvSpPr>
            <a:spLocks noChangeShapeType="1"/>
          </p:cNvSpPr>
          <p:nvPr/>
        </p:nvSpPr>
        <p:spPr bwMode="auto">
          <a:xfrm>
            <a:off x="53340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9" name="Line 189"/>
          <p:cNvSpPr>
            <a:spLocks noChangeShapeType="1"/>
          </p:cNvSpPr>
          <p:nvPr/>
        </p:nvSpPr>
        <p:spPr bwMode="auto">
          <a:xfrm>
            <a:off x="55626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0" name="Line 190"/>
          <p:cNvSpPr>
            <a:spLocks noChangeShapeType="1"/>
          </p:cNvSpPr>
          <p:nvPr/>
        </p:nvSpPr>
        <p:spPr bwMode="auto">
          <a:xfrm flipH="1">
            <a:off x="62484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1" name="Line 191"/>
          <p:cNvSpPr>
            <a:spLocks noChangeShapeType="1"/>
          </p:cNvSpPr>
          <p:nvPr/>
        </p:nvSpPr>
        <p:spPr bwMode="auto">
          <a:xfrm flipH="1">
            <a:off x="67818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2" name="Line 192"/>
          <p:cNvSpPr>
            <a:spLocks noChangeShapeType="1"/>
          </p:cNvSpPr>
          <p:nvPr/>
        </p:nvSpPr>
        <p:spPr bwMode="auto">
          <a:xfrm flipH="1">
            <a:off x="73152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3" name="Line 193"/>
          <p:cNvSpPr>
            <a:spLocks noChangeShapeType="1"/>
          </p:cNvSpPr>
          <p:nvPr/>
        </p:nvSpPr>
        <p:spPr bwMode="auto">
          <a:xfrm>
            <a:off x="83820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4" name="Rectangle 194"/>
          <p:cNvSpPr>
            <a:spLocks noChangeArrowheads="1"/>
          </p:cNvSpPr>
          <p:nvPr/>
        </p:nvSpPr>
        <p:spPr bwMode="auto">
          <a:xfrm>
            <a:off x="14794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17635" name="Line 195"/>
          <p:cNvSpPr>
            <a:spLocks noChangeShapeType="1"/>
          </p:cNvSpPr>
          <p:nvPr/>
        </p:nvSpPr>
        <p:spPr bwMode="auto">
          <a:xfrm>
            <a:off x="1295400" y="4911725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6" name="Text Box 196"/>
          <p:cNvSpPr txBox="1">
            <a:spLocks noChangeArrowheads="1"/>
          </p:cNvSpPr>
          <p:nvPr/>
        </p:nvSpPr>
        <p:spPr bwMode="auto">
          <a:xfrm>
            <a:off x="669925" y="1447800"/>
            <a:ext cx="150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Delete 30</a:t>
            </a:r>
          </a:p>
        </p:txBody>
      </p:sp>
      <p:sp>
        <p:nvSpPr>
          <p:cNvPr id="317637" name="Rectangle 197"/>
          <p:cNvSpPr>
            <a:spLocks noChangeArrowheads="1"/>
          </p:cNvSpPr>
          <p:nvPr/>
        </p:nvSpPr>
        <p:spPr bwMode="auto">
          <a:xfrm>
            <a:off x="487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17638" name="Line 198"/>
          <p:cNvSpPr>
            <a:spLocks noChangeShapeType="1"/>
          </p:cNvSpPr>
          <p:nvPr/>
        </p:nvSpPr>
        <p:spPr bwMode="auto">
          <a:xfrm>
            <a:off x="4343400" y="4911725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7639" name="Group 199"/>
          <p:cNvGraphicFramePr>
            <a:graphicFrameLocks noGrp="1"/>
          </p:cNvGraphicFramePr>
          <p:nvPr/>
        </p:nvGraphicFramePr>
        <p:xfrm>
          <a:off x="35814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661" name="Line 221"/>
          <p:cNvSpPr>
            <a:spLocks noChangeShapeType="1"/>
          </p:cNvSpPr>
          <p:nvPr/>
        </p:nvSpPr>
        <p:spPr bwMode="auto">
          <a:xfrm>
            <a:off x="50292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2" name="Line 222"/>
          <p:cNvSpPr>
            <a:spLocks noChangeShapeType="1"/>
          </p:cNvSpPr>
          <p:nvPr/>
        </p:nvSpPr>
        <p:spPr bwMode="auto">
          <a:xfrm>
            <a:off x="2590800" y="3463925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7D843-46DA-1508-1F71-51507898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DB92-74AF-404A-9977-FB19E5B0AA6C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6750D-9B89-5319-3828-DBA88C5E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35EAB-7583-C37C-8D97-64DBB42D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942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a B+ Tree: Example</a:t>
            </a:r>
          </a:p>
        </p:txBody>
      </p:sp>
      <p:graphicFrame>
        <p:nvGraphicFramePr>
          <p:cNvPr id="319491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9513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9535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9557" name="Group 69"/>
          <p:cNvGraphicFramePr>
            <a:graphicFrameLocks noGrp="1"/>
          </p:cNvGraphicFramePr>
          <p:nvPr/>
        </p:nvGraphicFramePr>
        <p:xfrm>
          <a:off x="76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9579" name="Group 91"/>
          <p:cNvGraphicFramePr>
            <a:graphicFrameLocks noGrp="1"/>
          </p:cNvGraphicFramePr>
          <p:nvPr/>
        </p:nvGraphicFramePr>
        <p:xfrm>
          <a:off x="19050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9601" name="Group 113"/>
          <p:cNvGraphicFramePr>
            <a:graphicFrameLocks noGrp="1"/>
          </p:cNvGraphicFramePr>
          <p:nvPr/>
        </p:nvGraphicFramePr>
        <p:xfrm>
          <a:off x="5181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9623" name="Group 135"/>
          <p:cNvGraphicFramePr>
            <a:graphicFrameLocks noGrp="1"/>
          </p:cNvGraphicFramePr>
          <p:nvPr/>
        </p:nvGraphicFramePr>
        <p:xfrm>
          <a:off x="6934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645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46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47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48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49" name="Line 161"/>
          <p:cNvSpPr>
            <a:spLocks noChangeShapeType="1"/>
          </p:cNvSpPr>
          <p:nvPr/>
        </p:nvSpPr>
        <p:spPr bwMode="auto">
          <a:xfrm>
            <a:off x="3048000" y="3463925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50" name="Line 162"/>
          <p:cNvSpPr>
            <a:spLocks noChangeShapeType="1"/>
          </p:cNvSpPr>
          <p:nvPr/>
        </p:nvSpPr>
        <p:spPr bwMode="auto">
          <a:xfrm>
            <a:off x="5105400" y="3463925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51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52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53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54" name="Line 166"/>
          <p:cNvSpPr>
            <a:spLocks noChangeShapeType="1"/>
          </p:cNvSpPr>
          <p:nvPr/>
        </p:nvSpPr>
        <p:spPr bwMode="auto">
          <a:xfrm>
            <a:off x="1600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55" name="Line 167"/>
          <p:cNvSpPr>
            <a:spLocks noChangeShapeType="1"/>
          </p:cNvSpPr>
          <p:nvPr/>
        </p:nvSpPr>
        <p:spPr bwMode="auto">
          <a:xfrm>
            <a:off x="33528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56" name="Line 168"/>
          <p:cNvSpPr>
            <a:spLocks noChangeShapeType="1"/>
          </p:cNvSpPr>
          <p:nvPr/>
        </p:nvSpPr>
        <p:spPr bwMode="auto">
          <a:xfrm>
            <a:off x="67056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57" name="Rectangle 169"/>
          <p:cNvSpPr>
            <a:spLocks noChangeArrowheads="1"/>
          </p:cNvSpPr>
          <p:nvPr/>
        </p:nvSpPr>
        <p:spPr bwMode="auto">
          <a:xfrm>
            <a:off x="6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19658" name="Rectangle 170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19659" name="Rectangle 171"/>
          <p:cNvSpPr>
            <a:spLocks noChangeArrowheads="1"/>
          </p:cNvSpPr>
          <p:nvPr/>
        </p:nvSpPr>
        <p:spPr bwMode="auto">
          <a:xfrm>
            <a:off x="106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19660" name="Rectangle 172"/>
          <p:cNvSpPr>
            <a:spLocks noChangeArrowheads="1"/>
          </p:cNvSpPr>
          <p:nvPr/>
        </p:nvSpPr>
        <p:spPr bwMode="auto">
          <a:xfrm>
            <a:off x="1898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19661" name="Rectangle 173"/>
          <p:cNvSpPr>
            <a:spLocks noChangeArrowheads="1"/>
          </p:cNvSpPr>
          <p:nvPr/>
        </p:nvSpPr>
        <p:spPr bwMode="auto">
          <a:xfrm>
            <a:off x="2355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25</a:t>
            </a:r>
          </a:p>
        </p:txBody>
      </p:sp>
      <p:sp>
        <p:nvSpPr>
          <p:cNvPr id="319662" name="Rectangle 174"/>
          <p:cNvSpPr>
            <a:spLocks noChangeArrowheads="1"/>
          </p:cNvSpPr>
          <p:nvPr/>
        </p:nvSpPr>
        <p:spPr bwMode="auto">
          <a:xfrm>
            <a:off x="3270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19663" name="Rectangle 175"/>
          <p:cNvSpPr>
            <a:spLocks noChangeArrowheads="1"/>
          </p:cNvSpPr>
          <p:nvPr/>
        </p:nvSpPr>
        <p:spPr bwMode="auto">
          <a:xfrm>
            <a:off x="5327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19664" name="Rectangle 176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19665" name="Rectangle 177"/>
          <p:cNvSpPr>
            <a:spLocks noChangeArrowheads="1"/>
          </p:cNvSpPr>
          <p:nvPr/>
        </p:nvSpPr>
        <p:spPr bwMode="auto">
          <a:xfrm>
            <a:off x="624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19666" name="Rectangle 178"/>
          <p:cNvSpPr>
            <a:spLocks noChangeArrowheads="1"/>
          </p:cNvSpPr>
          <p:nvPr/>
        </p:nvSpPr>
        <p:spPr bwMode="auto">
          <a:xfrm>
            <a:off x="6775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19667" name="Rectangle 179"/>
          <p:cNvSpPr>
            <a:spLocks noChangeArrowheads="1"/>
          </p:cNvSpPr>
          <p:nvPr/>
        </p:nvSpPr>
        <p:spPr bwMode="auto">
          <a:xfrm>
            <a:off x="7308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19668" name="Line 180"/>
          <p:cNvSpPr>
            <a:spLocks noChangeShapeType="1"/>
          </p:cNvSpPr>
          <p:nvPr/>
        </p:nvSpPr>
        <p:spPr bwMode="auto">
          <a:xfrm flipH="1">
            <a:off x="762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69" name="Line 181"/>
          <p:cNvSpPr>
            <a:spLocks noChangeShapeType="1"/>
          </p:cNvSpPr>
          <p:nvPr/>
        </p:nvSpPr>
        <p:spPr bwMode="auto">
          <a:xfrm>
            <a:off x="5334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70" name="Line 182"/>
          <p:cNvSpPr>
            <a:spLocks noChangeShapeType="1"/>
          </p:cNvSpPr>
          <p:nvPr/>
        </p:nvSpPr>
        <p:spPr bwMode="auto">
          <a:xfrm>
            <a:off x="9144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71" name="Line 183"/>
          <p:cNvSpPr>
            <a:spLocks noChangeShapeType="1"/>
          </p:cNvSpPr>
          <p:nvPr/>
        </p:nvSpPr>
        <p:spPr bwMode="auto">
          <a:xfrm flipH="1">
            <a:off x="19812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72" name="Line 184"/>
          <p:cNvSpPr>
            <a:spLocks noChangeShapeType="1"/>
          </p:cNvSpPr>
          <p:nvPr/>
        </p:nvSpPr>
        <p:spPr bwMode="auto">
          <a:xfrm>
            <a:off x="23622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73" name="Line 185"/>
          <p:cNvSpPr>
            <a:spLocks noChangeShapeType="1"/>
          </p:cNvSpPr>
          <p:nvPr/>
        </p:nvSpPr>
        <p:spPr bwMode="auto">
          <a:xfrm flipH="1">
            <a:off x="3352800" y="4911725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74" name="Line 186"/>
          <p:cNvSpPr>
            <a:spLocks noChangeShapeType="1"/>
          </p:cNvSpPr>
          <p:nvPr/>
        </p:nvSpPr>
        <p:spPr bwMode="auto">
          <a:xfrm>
            <a:off x="53340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75" name="Line 187"/>
          <p:cNvSpPr>
            <a:spLocks noChangeShapeType="1"/>
          </p:cNvSpPr>
          <p:nvPr/>
        </p:nvSpPr>
        <p:spPr bwMode="auto">
          <a:xfrm>
            <a:off x="55626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76" name="Line 188"/>
          <p:cNvSpPr>
            <a:spLocks noChangeShapeType="1"/>
          </p:cNvSpPr>
          <p:nvPr/>
        </p:nvSpPr>
        <p:spPr bwMode="auto">
          <a:xfrm flipH="1">
            <a:off x="62484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77" name="Line 189"/>
          <p:cNvSpPr>
            <a:spLocks noChangeShapeType="1"/>
          </p:cNvSpPr>
          <p:nvPr/>
        </p:nvSpPr>
        <p:spPr bwMode="auto">
          <a:xfrm flipH="1">
            <a:off x="67818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78" name="Line 190"/>
          <p:cNvSpPr>
            <a:spLocks noChangeShapeType="1"/>
          </p:cNvSpPr>
          <p:nvPr/>
        </p:nvSpPr>
        <p:spPr bwMode="auto">
          <a:xfrm flipH="1">
            <a:off x="73152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79" name="Line 191"/>
          <p:cNvSpPr>
            <a:spLocks noChangeShapeType="1"/>
          </p:cNvSpPr>
          <p:nvPr/>
        </p:nvSpPr>
        <p:spPr bwMode="auto">
          <a:xfrm>
            <a:off x="83820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80" name="Rectangle 192"/>
          <p:cNvSpPr>
            <a:spLocks noChangeArrowheads="1"/>
          </p:cNvSpPr>
          <p:nvPr/>
        </p:nvSpPr>
        <p:spPr bwMode="auto">
          <a:xfrm>
            <a:off x="14794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19681" name="Line 193"/>
          <p:cNvSpPr>
            <a:spLocks noChangeShapeType="1"/>
          </p:cNvSpPr>
          <p:nvPr/>
        </p:nvSpPr>
        <p:spPr bwMode="auto">
          <a:xfrm>
            <a:off x="1295400" y="4911725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82" name="Text Box 194"/>
          <p:cNvSpPr txBox="1">
            <a:spLocks noChangeArrowheads="1"/>
          </p:cNvSpPr>
          <p:nvPr/>
        </p:nvSpPr>
        <p:spPr bwMode="auto">
          <a:xfrm>
            <a:off x="669925" y="1371600"/>
            <a:ext cx="2518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After deleting 30</a:t>
            </a:r>
          </a:p>
        </p:txBody>
      </p:sp>
      <p:sp>
        <p:nvSpPr>
          <p:cNvPr id="319683" name="Rectangle 195"/>
          <p:cNvSpPr>
            <a:spLocks noChangeArrowheads="1"/>
          </p:cNvSpPr>
          <p:nvPr/>
        </p:nvSpPr>
        <p:spPr bwMode="auto">
          <a:xfrm>
            <a:off x="487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19684" name="Line 196"/>
          <p:cNvSpPr>
            <a:spLocks noChangeShapeType="1"/>
          </p:cNvSpPr>
          <p:nvPr/>
        </p:nvSpPr>
        <p:spPr bwMode="auto">
          <a:xfrm>
            <a:off x="3962400" y="491172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9685" name="Group 197"/>
          <p:cNvGraphicFramePr>
            <a:graphicFrameLocks noGrp="1"/>
          </p:cNvGraphicFramePr>
          <p:nvPr/>
        </p:nvGraphicFramePr>
        <p:xfrm>
          <a:off x="35814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707" name="Line 219"/>
          <p:cNvSpPr>
            <a:spLocks noChangeShapeType="1"/>
          </p:cNvSpPr>
          <p:nvPr/>
        </p:nvSpPr>
        <p:spPr bwMode="auto">
          <a:xfrm>
            <a:off x="50292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708" name="Line 220"/>
          <p:cNvSpPr>
            <a:spLocks noChangeShapeType="1"/>
          </p:cNvSpPr>
          <p:nvPr/>
        </p:nvSpPr>
        <p:spPr bwMode="auto">
          <a:xfrm>
            <a:off x="2590800" y="3463925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8729F-44D8-AAEF-02D3-4987988A7C12}"/>
              </a:ext>
            </a:extLst>
          </p:cNvPr>
          <p:cNvSpPr txBox="1"/>
          <p:nvPr/>
        </p:nvSpPr>
        <p:spPr>
          <a:xfrm>
            <a:off x="3727355" y="5351902"/>
            <a:ext cx="6591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96FC9-B042-5903-1D39-595D97D0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0C27-0C30-124C-8834-7DDD34CD4236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DE1EF-0F72-1226-4840-5CCA109E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3575E-53E7-9DCE-C63C-4D1F356F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013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a B+ Tree: Example</a:t>
            </a:r>
          </a:p>
        </p:txBody>
      </p:sp>
      <p:graphicFrame>
        <p:nvGraphicFramePr>
          <p:cNvPr id="321539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1561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1583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1605" name="Group 69"/>
          <p:cNvGraphicFramePr>
            <a:graphicFrameLocks noGrp="1"/>
          </p:cNvGraphicFramePr>
          <p:nvPr/>
        </p:nvGraphicFramePr>
        <p:xfrm>
          <a:off x="76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1627" name="Group 91"/>
          <p:cNvGraphicFramePr>
            <a:graphicFrameLocks noGrp="1"/>
          </p:cNvGraphicFramePr>
          <p:nvPr/>
        </p:nvGraphicFramePr>
        <p:xfrm>
          <a:off x="19050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1649" name="Group 113"/>
          <p:cNvGraphicFramePr>
            <a:graphicFrameLocks noGrp="1"/>
          </p:cNvGraphicFramePr>
          <p:nvPr/>
        </p:nvGraphicFramePr>
        <p:xfrm>
          <a:off x="5181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1671" name="Group 135"/>
          <p:cNvGraphicFramePr>
            <a:graphicFrameLocks noGrp="1"/>
          </p:cNvGraphicFramePr>
          <p:nvPr/>
        </p:nvGraphicFramePr>
        <p:xfrm>
          <a:off x="6934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1693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694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695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696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697" name="Line 161"/>
          <p:cNvSpPr>
            <a:spLocks noChangeShapeType="1"/>
          </p:cNvSpPr>
          <p:nvPr/>
        </p:nvSpPr>
        <p:spPr bwMode="auto">
          <a:xfrm>
            <a:off x="3048000" y="3463925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698" name="Line 162"/>
          <p:cNvSpPr>
            <a:spLocks noChangeShapeType="1"/>
          </p:cNvSpPr>
          <p:nvPr/>
        </p:nvSpPr>
        <p:spPr bwMode="auto">
          <a:xfrm>
            <a:off x="5105400" y="3463925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699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00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01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02" name="Line 166"/>
          <p:cNvSpPr>
            <a:spLocks noChangeShapeType="1"/>
          </p:cNvSpPr>
          <p:nvPr/>
        </p:nvSpPr>
        <p:spPr bwMode="auto">
          <a:xfrm>
            <a:off x="1600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03" name="Line 167"/>
          <p:cNvSpPr>
            <a:spLocks noChangeShapeType="1"/>
          </p:cNvSpPr>
          <p:nvPr/>
        </p:nvSpPr>
        <p:spPr bwMode="auto">
          <a:xfrm>
            <a:off x="33528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04" name="Line 168"/>
          <p:cNvSpPr>
            <a:spLocks noChangeShapeType="1"/>
          </p:cNvSpPr>
          <p:nvPr/>
        </p:nvSpPr>
        <p:spPr bwMode="auto">
          <a:xfrm>
            <a:off x="67056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05" name="Rectangle 169"/>
          <p:cNvSpPr>
            <a:spLocks noChangeArrowheads="1"/>
          </p:cNvSpPr>
          <p:nvPr/>
        </p:nvSpPr>
        <p:spPr bwMode="auto">
          <a:xfrm>
            <a:off x="6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21706" name="Rectangle 170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21707" name="Rectangle 171"/>
          <p:cNvSpPr>
            <a:spLocks noChangeArrowheads="1"/>
          </p:cNvSpPr>
          <p:nvPr/>
        </p:nvSpPr>
        <p:spPr bwMode="auto">
          <a:xfrm>
            <a:off x="106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21708" name="Rectangle 172"/>
          <p:cNvSpPr>
            <a:spLocks noChangeArrowheads="1"/>
          </p:cNvSpPr>
          <p:nvPr/>
        </p:nvSpPr>
        <p:spPr bwMode="auto">
          <a:xfrm>
            <a:off x="1898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21709" name="Rectangle 173"/>
          <p:cNvSpPr>
            <a:spLocks noChangeArrowheads="1"/>
          </p:cNvSpPr>
          <p:nvPr/>
        </p:nvSpPr>
        <p:spPr bwMode="auto">
          <a:xfrm>
            <a:off x="2355755" y="5753199"/>
            <a:ext cx="384365" cy="30777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solidFill>
                  <a:srgbClr val="CC0000"/>
                </a:solidFill>
                <a:latin typeface="Arial"/>
                <a:ea typeface="Times New Roman" charset="0"/>
                <a:cs typeface="Arial"/>
              </a:rPr>
              <a:t>25</a:t>
            </a:r>
          </a:p>
        </p:txBody>
      </p:sp>
      <p:sp>
        <p:nvSpPr>
          <p:cNvPr id="321710" name="Rectangle 174"/>
          <p:cNvSpPr>
            <a:spLocks noChangeArrowheads="1"/>
          </p:cNvSpPr>
          <p:nvPr/>
        </p:nvSpPr>
        <p:spPr bwMode="auto">
          <a:xfrm>
            <a:off x="3270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21711" name="Rectangle 175"/>
          <p:cNvSpPr>
            <a:spLocks noChangeArrowheads="1"/>
          </p:cNvSpPr>
          <p:nvPr/>
        </p:nvSpPr>
        <p:spPr bwMode="auto">
          <a:xfrm>
            <a:off x="5327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21712" name="Rectangle 176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21713" name="Rectangle 177"/>
          <p:cNvSpPr>
            <a:spLocks noChangeArrowheads="1"/>
          </p:cNvSpPr>
          <p:nvPr/>
        </p:nvSpPr>
        <p:spPr bwMode="auto">
          <a:xfrm>
            <a:off x="624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21714" name="Rectangle 178"/>
          <p:cNvSpPr>
            <a:spLocks noChangeArrowheads="1"/>
          </p:cNvSpPr>
          <p:nvPr/>
        </p:nvSpPr>
        <p:spPr bwMode="auto">
          <a:xfrm>
            <a:off x="6775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21715" name="Rectangle 179"/>
          <p:cNvSpPr>
            <a:spLocks noChangeArrowheads="1"/>
          </p:cNvSpPr>
          <p:nvPr/>
        </p:nvSpPr>
        <p:spPr bwMode="auto">
          <a:xfrm>
            <a:off x="7308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21716" name="Line 180"/>
          <p:cNvSpPr>
            <a:spLocks noChangeShapeType="1"/>
          </p:cNvSpPr>
          <p:nvPr/>
        </p:nvSpPr>
        <p:spPr bwMode="auto">
          <a:xfrm flipH="1">
            <a:off x="762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17" name="Line 181"/>
          <p:cNvSpPr>
            <a:spLocks noChangeShapeType="1"/>
          </p:cNvSpPr>
          <p:nvPr/>
        </p:nvSpPr>
        <p:spPr bwMode="auto">
          <a:xfrm>
            <a:off x="5334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18" name="Line 182"/>
          <p:cNvSpPr>
            <a:spLocks noChangeShapeType="1"/>
          </p:cNvSpPr>
          <p:nvPr/>
        </p:nvSpPr>
        <p:spPr bwMode="auto">
          <a:xfrm>
            <a:off x="9144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19" name="Line 183"/>
          <p:cNvSpPr>
            <a:spLocks noChangeShapeType="1"/>
          </p:cNvSpPr>
          <p:nvPr/>
        </p:nvSpPr>
        <p:spPr bwMode="auto">
          <a:xfrm flipH="1">
            <a:off x="19812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20" name="Line 184"/>
          <p:cNvSpPr>
            <a:spLocks noChangeShapeType="1"/>
          </p:cNvSpPr>
          <p:nvPr/>
        </p:nvSpPr>
        <p:spPr bwMode="auto">
          <a:xfrm>
            <a:off x="23622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21" name="Line 185"/>
          <p:cNvSpPr>
            <a:spLocks noChangeShapeType="1"/>
          </p:cNvSpPr>
          <p:nvPr/>
        </p:nvSpPr>
        <p:spPr bwMode="auto">
          <a:xfrm flipH="1">
            <a:off x="3352800" y="4911725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22" name="Line 186"/>
          <p:cNvSpPr>
            <a:spLocks noChangeShapeType="1"/>
          </p:cNvSpPr>
          <p:nvPr/>
        </p:nvSpPr>
        <p:spPr bwMode="auto">
          <a:xfrm>
            <a:off x="53340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23" name="Line 187"/>
          <p:cNvSpPr>
            <a:spLocks noChangeShapeType="1"/>
          </p:cNvSpPr>
          <p:nvPr/>
        </p:nvSpPr>
        <p:spPr bwMode="auto">
          <a:xfrm>
            <a:off x="55626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24" name="Line 188"/>
          <p:cNvSpPr>
            <a:spLocks noChangeShapeType="1"/>
          </p:cNvSpPr>
          <p:nvPr/>
        </p:nvSpPr>
        <p:spPr bwMode="auto">
          <a:xfrm flipH="1">
            <a:off x="62484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25" name="Line 189"/>
          <p:cNvSpPr>
            <a:spLocks noChangeShapeType="1"/>
          </p:cNvSpPr>
          <p:nvPr/>
        </p:nvSpPr>
        <p:spPr bwMode="auto">
          <a:xfrm flipH="1">
            <a:off x="67818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26" name="Line 190"/>
          <p:cNvSpPr>
            <a:spLocks noChangeShapeType="1"/>
          </p:cNvSpPr>
          <p:nvPr/>
        </p:nvSpPr>
        <p:spPr bwMode="auto">
          <a:xfrm flipH="1">
            <a:off x="73152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27" name="Line 191"/>
          <p:cNvSpPr>
            <a:spLocks noChangeShapeType="1"/>
          </p:cNvSpPr>
          <p:nvPr/>
        </p:nvSpPr>
        <p:spPr bwMode="auto">
          <a:xfrm>
            <a:off x="83820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28" name="Rectangle 192"/>
          <p:cNvSpPr>
            <a:spLocks noChangeArrowheads="1"/>
          </p:cNvSpPr>
          <p:nvPr/>
        </p:nvSpPr>
        <p:spPr bwMode="auto">
          <a:xfrm>
            <a:off x="14794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21729" name="Line 193"/>
          <p:cNvSpPr>
            <a:spLocks noChangeShapeType="1"/>
          </p:cNvSpPr>
          <p:nvPr/>
        </p:nvSpPr>
        <p:spPr bwMode="auto">
          <a:xfrm>
            <a:off x="1295400" y="4911725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30" name="Text Box 194"/>
          <p:cNvSpPr txBox="1">
            <a:spLocks noChangeArrowheads="1"/>
          </p:cNvSpPr>
          <p:nvPr/>
        </p:nvSpPr>
        <p:spPr bwMode="auto">
          <a:xfrm>
            <a:off x="669925" y="1447800"/>
            <a:ext cx="2152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Now delete 25</a:t>
            </a:r>
          </a:p>
        </p:txBody>
      </p:sp>
      <p:sp>
        <p:nvSpPr>
          <p:cNvPr id="321731" name="Rectangle 195"/>
          <p:cNvSpPr>
            <a:spLocks noChangeArrowheads="1"/>
          </p:cNvSpPr>
          <p:nvPr/>
        </p:nvSpPr>
        <p:spPr bwMode="auto">
          <a:xfrm>
            <a:off x="487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21732" name="Line 196"/>
          <p:cNvSpPr>
            <a:spLocks noChangeShapeType="1"/>
          </p:cNvSpPr>
          <p:nvPr/>
        </p:nvSpPr>
        <p:spPr bwMode="auto">
          <a:xfrm>
            <a:off x="3962400" y="491172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1733" name="Group 197"/>
          <p:cNvGraphicFramePr>
            <a:graphicFrameLocks noGrp="1"/>
          </p:cNvGraphicFramePr>
          <p:nvPr/>
        </p:nvGraphicFramePr>
        <p:xfrm>
          <a:off x="35814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1755" name="Line 219"/>
          <p:cNvSpPr>
            <a:spLocks noChangeShapeType="1"/>
          </p:cNvSpPr>
          <p:nvPr/>
        </p:nvSpPr>
        <p:spPr bwMode="auto">
          <a:xfrm>
            <a:off x="50292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756" name="Line 220"/>
          <p:cNvSpPr>
            <a:spLocks noChangeShapeType="1"/>
          </p:cNvSpPr>
          <p:nvPr/>
        </p:nvSpPr>
        <p:spPr bwMode="auto">
          <a:xfrm>
            <a:off x="2590800" y="3463925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35965-B046-FDD5-FC73-327CD68B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D0C-E4F1-6344-BA85-A6AC114DD963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B63C9-B439-FF24-5A2E-B156D98A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945BC-964C-1A62-98F5-4F9DDB2C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438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a B+ Tree: Example</a:t>
            </a:r>
          </a:p>
        </p:txBody>
      </p:sp>
      <p:graphicFrame>
        <p:nvGraphicFramePr>
          <p:cNvPr id="323587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3609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3631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3653" name="Group 69"/>
          <p:cNvGraphicFramePr>
            <a:graphicFrameLocks noGrp="1"/>
          </p:cNvGraphicFramePr>
          <p:nvPr/>
        </p:nvGraphicFramePr>
        <p:xfrm>
          <a:off x="76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3675" name="Group 91"/>
          <p:cNvGraphicFramePr>
            <a:graphicFrameLocks noGrp="1"/>
          </p:cNvGraphicFramePr>
          <p:nvPr/>
        </p:nvGraphicFramePr>
        <p:xfrm>
          <a:off x="19050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3697" name="Group 113"/>
          <p:cNvGraphicFramePr>
            <a:graphicFrameLocks noGrp="1"/>
          </p:cNvGraphicFramePr>
          <p:nvPr/>
        </p:nvGraphicFramePr>
        <p:xfrm>
          <a:off x="5181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3719" name="Group 135"/>
          <p:cNvGraphicFramePr>
            <a:graphicFrameLocks noGrp="1"/>
          </p:cNvGraphicFramePr>
          <p:nvPr/>
        </p:nvGraphicFramePr>
        <p:xfrm>
          <a:off x="6934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3741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42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43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44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45" name="Line 161"/>
          <p:cNvSpPr>
            <a:spLocks noChangeShapeType="1"/>
          </p:cNvSpPr>
          <p:nvPr/>
        </p:nvSpPr>
        <p:spPr bwMode="auto">
          <a:xfrm>
            <a:off x="3048000" y="3463925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46" name="Line 162"/>
          <p:cNvSpPr>
            <a:spLocks noChangeShapeType="1"/>
          </p:cNvSpPr>
          <p:nvPr/>
        </p:nvSpPr>
        <p:spPr bwMode="auto">
          <a:xfrm>
            <a:off x="5105400" y="3463925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47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48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49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50" name="Line 166"/>
          <p:cNvSpPr>
            <a:spLocks noChangeShapeType="1"/>
          </p:cNvSpPr>
          <p:nvPr/>
        </p:nvSpPr>
        <p:spPr bwMode="auto">
          <a:xfrm>
            <a:off x="1600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51" name="Line 167"/>
          <p:cNvSpPr>
            <a:spLocks noChangeShapeType="1"/>
          </p:cNvSpPr>
          <p:nvPr/>
        </p:nvSpPr>
        <p:spPr bwMode="auto">
          <a:xfrm>
            <a:off x="33528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52" name="Line 168"/>
          <p:cNvSpPr>
            <a:spLocks noChangeShapeType="1"/>
          </p:cNvSpPr>
          <p:nvPr/>
        </p:nvSpPr>
        <p:spPr bwMode="auto">
          <a:xfrm>
            <a:off x="67056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53" name="Rectangle 169"/>
          <p:cNvSpPr>
            <a:spLocks noChangeArrowheads="1"/>
          </p:cNvSpPr>
          <p:nvPr/>
        </p:nvSpPr>
        <p:spPr bwMode="auto">
          <a:xfrm>
            <a:off x="6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23754" name="Rectangle 170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23755" name="Rectangle 171"/>
          <p:cNvSpPr>
            <a:spLocks noChangeArrowheads="1"/>
          </p:cNvSpPr>
          <p:nvPr/>
        </p:nvSpPr>
        <p:spPr bwMode="auto">
          <a:xfrm>
            <a:off x="106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23756" name="Rectangle 172"/>
          <p:cNvSpPr>
            <a:spLocks noChangeArrowheads="1"/>
          </p:cNvSpPr>
          <p:nvPr/>
        </p:nvSpPr>
        <p:spPr bwMode="auto">
          <a:xfrm>
            <a:off x="1898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23757" name="Rectangle 173"/>
          <p:cNvSpPr>
            <a:spLocks noChangeArrowheads="1"/>
          </p:cNvSpPr>
          <p:nvPr/>
        </p:nvSpPr>
        <p:spPr bwMode="auto">
          <a:xfrm>
            <a:off x="3270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23758" name="Rectangle 174"/>
          <p:cNvSpPr>
            <a:spLocks noChangeArrowheads="1"/>
          </p:cNvSpPr>
          <p:nvPr/>
        </p:nvSpPr>
        <p:spPr bwMode="auto">
          <a:xfrm>
            <a:off x="5327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23759" name="Rectangle 175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23760" name="Rectangle 176"/>
          <p:cNvSpPr>
            <a:spLocks noChangeArrowheads="1"/>
          </p:cNvSpPr>
          <p:nvPr/>
        </p:nvSpPr>
        <p:spPr bwMode="auto">
          <a:xfrm>
            <a:off x="624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23761" name="Rectangle 177"/>
          <p:cNvSpPr>
            <a:spLocks noChangeArrowheads="1"/>
          </p:cNvSpPr>
          <p:nvPr/>
        </p:nvSpPr>
        <p:spPr bwMode="auto">
          <a:xfrm>
            <a:off x="6775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23762" name="Rectangle 178"/>
          <p:cNvSpPr>
            <a:spLocks noChangeArrowheads="1"/>
          </p:cNvSpPr>
          <p:nvPr/>
        </p:nvSpPr>
        <p:spPr bwMode="auto">
          <a:xfrm>
            <a:off x="7308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23763" name="Line 179"/>
          <p:cNvSpPr>
            <a:spLocks noChangeShapeType="1"/>
          </p:cNvSpPr>
          <p:nvPr/>
        </p:nvSpPr>
        <p:spPr bwMode="auto">
          <a:xfrm flipH="1">
            <a:off x="762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64" name="Line 180"/>
          <p:cNvSpPr>
            <a:spLocks noChangeShapeType="1"/>
          </p:cNvSpPr>
          <p:nvPr/>
        </p:nvSpPr>
        <p:spPr bwMode="auto">
          <a:xfrm>
            <a:off x="5334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65" name="Line 181"/>
          <p:cNvSpPr>
            <a:spLocks noChangeShapeType="1"/>
          </p:cNvSpPr>
          <p:nvPr/>
        </p:nvSpPr>
        <p:spPr bwMode="auto">
          <a:xfrm>
            <a:off x="9144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66" name="Line 182"/>
          <p:cNvSpPr>
            <a:spLocks noChangeShapeType="1"/>
          </p:cNvSpPr>
          <p:nvPr/>
        </p:nvSpPr>
        <p:spPr bwMode="auto">
          <a:xfrm flipH="1">
            <a:off x="19812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67" name="Line 183"/>
          <p:cNvSpPr>
            <a:spLocks noChangeShapeType="1"/>
          </p:cNvSpPr>
          <p:nvPr/>
        </p:nvSpPr>
        <p:spPr bwMode="auto">
          <a:xfrm flipH="1">
            <a:off x="3352800" y="4911725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68" name="Line 184"/>
          <p:cNvSpPr>
            <a:spLocks noChangeShapeType="1"/>
          </p:cNvSpPr>
          <p:nvPr/>
        </p:nvSpPr>
        <p:spPr bwMode="auto">
          <a:xfrm>
            <a:off x="53340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69" name="Line 185"/>
          <p:cNvSpPr>
            <a:spLocks noChangeShapeType="1"/>
          </p:cNvSpPr>
          <p:nvPr/>
        </p:nvSpPr>
        <p:spPr bwMode="auto">
          <a:xfrm>
            <a:off x="55626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70" name="Line 186"/>
          <p:cNvSpPr>
            <a:spLocks noChangeShapeType="1"/>
          </p:cNvSpPr>
          <p:nvPr/>
        </p:nvSpPr>
        <p:spPr bwMode="auto">
          <a:xfrm flipH="1">
            <a:off x="62484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71" name="Line 187"/>
          <p:cNvSpPr>
            <a:spLocks noChangeShapeType="1"/>
          </p:cNvSpPr>
          <p:nvPr/>
        </p:nvSpPr>
        <p:spPr bwMode="auto">
          <a:xfrm flipH="1">
            <a:off x="67818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72" name="Line 188"/>
          <p:cNvSpPr>
            <a:spLocks noChangeShapeType="1"/>
          </p:cNvSpPr>
          <p:nvPr/>
        </p:nvSpPr>
        <p:spPr bwMode="auto">
          <a:xfrm flipH="1">
            <a:off x="73152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73" name="Line 189"/>
          <p:cNvSpPr>
            <a:spLocks noChangeShapeType="1"/>
          </p:cNvSpPr>
          <p:nvPr/>
        </p:nvSpPr>
        <p:spPr bwMode="auto">
          <a:xfrm>
            <a:off x="83820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74" name="Rectangle 190"/>
          <p:cNvSpPr>
            <a:spLocks noChangeArrowheads="1"/>
          </p:cNvSpPr>
          <p:nvPr/>
        </p:nvSpPr>
        <p:spPr bwMode="auto">
          <a:xfrm>
            <a:off x="14794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23775" name="Line 191"/>
          <p:cNvSpPr>
            <a:spLocks noChangeShapeType="1"/>
          </p:cNvSpPr>
          <p:nvPr/>
        </p:nvSpPr>
        <p:spPr bwMode="auto">
          <a:xfrm>
            <a:off x="1295400" y="4911725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76" name="Text Box 192"/>
          <p:cNvSpPr txBox="1">
            <a:spLocks noChangeArrowheads="1"/>
          </p:cNvSpPr>
          <p:nvPr/>
        </p:nvSpPr>
        <p:spPr bwMode="auto">
          <a:xfrm>
            <a:off x="152400" y="1471339"/>
            <a:ext cx="271624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After deleting 25</a:t>
            </a:r>
          </a:p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Need to rebalance</a:t>
            </a:r>
          </a:p>
          <a:p>
            <a:pPr eaLnBrk="1" hangingPunct="1">
              <a:buNone/>
            </a:pPr>
            <a:r>
              <a:rPr lang="en-US" sz="2400" i="1" u="sng" dirty="0">
                <a:latin typeface="Arial"/>
                <a:ea typeface="Times New Roman" charset="0"/>
                <a:cs typeface="Arial"/>
              </a:rPr>
              <a:t>Rotate</a:t>
            </a:r>
          </a:p>
        </p:txBody>
      </p:sp>
      <p:sp>
        <p:nvSpPr>
          <p:cNvPr id="323777" name="Rectangle 193"/>
          <p:cNvSpPr>
            <a:spLocks noChangeArrowheads="1"/>
          </p:cNvSpPr>
          <p:nvPr/>
        </p:nvSpPr>
        <p:spPr bwMode="auto">
          <a:xfrm>
            <a:off x="487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23778" name="Line 194"/>
          <p:cNvSpPr>
            <a:spLocks noChangeShapeType="1"/>
          </p:cNvSpPr>
          <p:nvPr/>
        </p:nvSpPr>
        <p:spPr bwMode="auto">
          <a:xfrm>
            <a:off x="3962400" y="491172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3779" name="Group 195"/>
          <p:cNvGraphicFramePr>
            <a:graphicFrameLocks noGrp="1"/>
          </p:cNvGraphicFramePr>
          <p:nvPr/>
        </p:nvGraphicFramePr>
        <p:xfrm>
          <a:off x="35814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3801" name="Line 217"/>
          <p:cNvSpPr>
            <a:spLocks noChangeShapeType="1"/>
          </p:cNvSpPr>
          <p:nvPr/>
        </p:nvSpPr>
        <p:spPr bwMode="auto">
          <a:xfrm>
            <a:off x="50292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802" name="Line 218"/>
          <p:cNvSpPr>
            <a:spLocks noChangeShapeType="1"/>
          </p:cNvSpPr>
          <p:nvPr/>
        </p:nvSpPr>
        <p:spPr bwMode="auto">
          <a:xfrm>
            <a:off x="2590800" y="3463925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803" name="AutoShape 219"/>
          <p:cNvSpPr>
            <a:spLocks noChangeArrowheads="1"/>
          </p:cNvSpPr>
          <p:nvPr/>
        </p:nvSpPr>
        <p:spPr bwMode="auto">
          <a:xfrm>
            <a:off x="1371600" y="3692525"/>
            <a:ext cx="1062038" cy="685800"/>
          </a:xfrm>
          <a:prstGeom prst="curvedDownArrow">
            <a:avLst>
              <a:gd name="adj1" fmla="val 21465"/>
              <a:gd name="adj2" fmla="val 61543"/>
              <a:gd name="adj3" fmla="val 415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D30F8-D5FD-B611-699C-D10AC982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ACEE-CA19-2E4B-B230-B4B70214DF2A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AB262-41D5-737B-6D31-BC120BC8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DE594-1406-CDB5-063E-C8786085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835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a B+ Tree: Example</a:t>
            </a:r>
          </a:p>
        </p:txBody>
      </p:sp>
      <p:graphicFrame>
        <p:nvGraphicFramePr>
          <p:cNvPr id="325635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657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679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01" name="Group 69"/>
          <p:cNvGraphicFramePr>
            <a:graphicFrameLocks noGrp="1"/>
          </p:cNvGraphicFramePr>
          <p:nvPr/>
        </p:nvGraphicFramePr>
        <p:xfrm>
          <a:off x="76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23" name="Group 91"/>
          <p:cNvGraphicFramePr>
            <a:graphicFrameLocks noGrp="1"/>
          </p:cNvGraphicFramePr>
          <p:nvPr/>
        </p:nvGraphicFramePr>
        <p:xfrm>
          <a:off x="19050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45" name="Group 113"/>
          <p:cNvGraphicFramePr>
            <a:graphicFrameLocks noGrp="1"/>
          </p:cNvGraphicFramePr>
          <p:nvPr/>
        </p:nvGraphicFramePr>
        <p:xfrm>
          <a:off x="5181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67" name="Group 135"/>
          <p:cNvGraphicFramePr>
            <a:graphicFrameLocks noGrp="1"/>
          </p:cNvGraphicFramePr>
          <p:nvPr/>
        </p:nvGraphicFramePr>
        <p:xfrm>
          <a:off x="6934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5789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0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1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2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3" name="Line 161"/>
          <p:cNvSpPr>
            <a:spLocks noChangeShapeType="1"/>
          </p:cNvSpPr>
          <p:nvPr/>
        </p:nvSpPr>
        <p:spPr bwMode="auto">
          <a:xfrm>
            <a:off x="3048000" y="3463925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4" name="Line 162"/>
          <p:cNvSpPr>
            <a:spLocks noChangeShapeType="1"/>
          </p:cNvSpPr>
          <p:nvPr/>
        </p:nvSpPr>
        <p:spPr bwMode="auto">
          <a:xfrm>
            <a:off x="5105400" y="3463925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5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6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7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8" name="Line 166"/>
          <p:cNvSpPr>
            <a:spLocks noChangeShapeType="1"/>
          </p:cNvSpPr>
          <p:nvPr/>
        </p:nvSpPr>
        <p:spPr bwMode="auto">
          <a:xfrm>
            <a:off x="1600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9" name="Line 167"/>
          <p:cNvSpPr>
            <a:spLocks noChangeShapeType="1"/>
          </p:cNvSpPr>
          <p:nvPr/>
        </p:nvSpPr>
        <p:spPr bwMode="auto">
          <a:xfrm>
            <a:off x="33528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00" name="Line 168"/>
          <p:cNvSpPr>
            <a:spLocks noChangeShapeType="1"/>
          </p:cNvSpPr>
          <p:nvPr/>
        </p:nvSpPr>
        <p:spPr bwMode="auto">
          <a:xfrm>
            <a:off x="67056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01" name="Rectangle 169"/>
          <p:cNvSpPr>
            <a:spLocks noChangeArrowheads="1"/>
          </p:cNvSpPr>
          <p:nvPr/>
        </p:nvSpPr>
        <p:spPr bwMode="auto">
          <a:xfrm>
            <a:off x="6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25802" name="Rectangle 170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25803" name="Rectangle 171"/>
          <p:cNvSpPr>
            <a:spLocks noChangeArrowheads="1"/>
          </p:cNvSpPr>
          <p:nvPr/>
        </p:nvSpPr>
        <p:spPr bwMode="auto">
          <a:xfrm>
            <a:off x="106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25804" name="Rectangle 172"/>
          <p:cNvSpPr>
            <a:spLocks noChangeArrowheads="1"/>
          </p:cNvSpPr>
          <p:nvPr/>
        </p:nvSpPr>
        <p:spPr bwMode="auto">
          <a:xfrm>
            <a:off x="1898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25806" name="Rectangle 174"/>
          <p:cNvSpPr>
            <a:spLocks noChangeArrowheads="1"/>
          </p:cNvSpPr>
          <p:nvPr/>
        </p:nvSpPr>
        <p:spPr bwMode="auto">
          <a:xfrm>
            <a:off x="5327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25807" name="Rectangle 175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25808" name="Rectangle 176"/>
          <p:cNvSpPr>
            <a:spLocks noChangeArrowheads="1"/>
          </p:cNvSpPr>
          <p:nvPr/>
        </p:nvSpPr>
        <p:spPr bwMode="auto">
          <a:xfrm>
            <a:off x="624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25809" name="Rectangle 177"/>
          <p:cNvSpPr>
            <a:spLocks noChangeArrowheads="1"/>
          </p:cNvSpPr>
          <p:nvPr/>
        </p:nvSpPr>
        <p:spPr bwMode="auto">
          <a:xfrm>
            <a:off x="6775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25810" name="Rectangle 178"/>
          <p:cNvSpPr>
            <a:spLocks noChangeArrowheads="1"/>
          </p:cNvSpPr>
          <p:nvPr/>
        </p:nvSpPr>
        <p:spPr bwMode="auto">
          <a:xfrm>
            <a:off x="7308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25811" name="Line 179"/>
          <p:cNvSpPr>
            <a:spLocks noChangeShapeType="1"/>
          </p:cNvSpPr>
          <p:nvPr/>
        </p:nvSpPr>
        <p:spPr bwMode="auto">
          <a:xfrm flipH="1">
            <a:off x="762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2" name="Line 180"/>
          <p:cNvSpPr>
            <a:spLocks noChangeShapeType="1"/>
          </p:cNvSpPr>
          <p:nvPr/>
        </p:nvSpPr>
        <p:spPr bwMode="auto">
          <a:xfrm>
            <a:off x="5334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3" name="Line 181"/>
          <p:cNvSpPr>
            <a:spLocks noChangeShapeType="1"/>
          </p:cNvSpPr>
          <p:nvPr/>
        </p:nvSpPr>
        <p:spPr bwMode="auto">
          <a:xfrm>
            <a:off x="9144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4" name="Line 182"/>
          <p:cNvSpPr>
            <a:spLocks noChangeShapeType="1"/>
          </p:cNvSpPr>
          <p:nvPr/>
        </p:nvSpPr>
        <p:spPr bwMode="auto">
          <a:xfrm flipH="1">
            <a:off x="19812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5" name="Line 183"/>
          <p:cNvSpPr>
            <a:spLocks noChangeShapeType="1"/>
          </p:cNvSpPr>
          <p:nvPr/>
        </p:nvSpPr>
        <p:spPr bwMode="auto">
          <a:xfrm flipH="1">
            <a:off x="3352800" y="4911725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6" name="Line 184"/>
          <p:cNvSpPr>
            <a:spLocks noChangeShapeType="1"/>
          </p:cNvSpPr>
          <p:nvPr/>
        </p:nvSpPr>
        <p:spPr bwMode="auto">
          <a:xfrm>
            <a:off x="53340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7" name="Line 185"/>
          <p:cNvSpPr>
            <a:spLocks noChangeShapeType="1"/>
          </p:cNvSpPr>
          <p:nvPr/>
        </p:nvSpPr>
        <p:spPr bwMode="auto">
          <a:xfrm>
            <a:off x="55626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8" name="Line 186"/>
          <p:cNvSpPr>
            <a:spLocks noChangeShapeType="1"/>
          </p:cNvSpPr>
          <p:nvPr/>
        </p:nvSpPr>
        <p:spPr bwMode="auto">
          <a:xfrm flipH="1">
            <a:off x="62484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9" name="Line 187"/>
          <p:cNvSpPr>
            <a:spLocks noChangeShapeType="1"/>
          </p:cNvSpPr>
          <p:nvPr/>
        </p:nvSpPr>
        <p:spPr bwMode="auto">
          <a:xfrm flipH="1">
            <a:off x="67818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0" name="Line 188"/>
          <p:cNvSpPr>
            <a:spLocks noChangeShapeType="1"/>
          </p:cNvSpPr>
          <p:nvPr/>
        </p:nvSpPr>
        <p:spPr bwMode="auto">
          <a:xfrm flipH="1">
            <a:off x="73152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1" name="Line 189"/>
          <p:cNvSpPr>
            <a:spLocks noChangeShapeType="1"/>
          </p:cNvSpPr>
          <p:nvPr/>
        </p:nvSpPr>
        <p:spPr bwMode="auto">
          <a:xfrm>
            <a:off x="83820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2" name="Rectangle 190"/>
          <p:cNvSpPr>
            <a:spLocks noChangeArrowheads="1"/>
          </p:cNvSpPr>
          <p:nvPr/>
        </p:nvSpPr>
        <p:spPr bwMode="auto">
          <a:xfrm>
            <a:off x="14794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25823" name="Line 191"/>
          <p:cNvSpPr>
            <a:spLocks noChangeShapeType="1"/>
          </p:cNvSpPr>
          <p:nvPr/>
        </p:nvSpPr>
        <p:spPr bwMode="auto">
          <a:xfrm flipH="1">
            <a:off x="1524000" y="4911725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5" name="Rectangle 193"/>
          <p:cNvSpPr>
            <a:spLocks noChangeArrowheads="1"/>
          </p:cNvSpPr>
          <p:nvPr/>
        </p:nvSpPr>
        <p:spPr bwMode="auto">
          <a:xfrm>
            <a:off x="487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25826" name="Line 194"/>
          <p:cNvSpPr>
            <a:spLocks noChangeShapeType="1"/>
          </p:cNvSpPr>
          <p:nvPr/>
        </p:nvSpPr>
        <p:spPr bwMode="auto">
          <a:xfrm>
            <a:off x="3962400" y="491172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49" name="Line 217"/>
          <p:cNvSpPr>
            <a:spLocks noChangeShapeType="1"/>
          </p:cNvSpPr>
          <p:nvPr/>
        </p:nvSpPr>
        <p:spPr bwMode="auto">
          <a:xfrm>
            <a:off x="50292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50" name="Line 218"/>
          <p:cNvSpPr>
            <a:spLocks noChangeShapeType="1"/>
          </p:cNvSpPr>
          <p:nvPr/>
        </p:nvSpPr>
        <p:spPr bwMode="auto">
          <a:xfrm>
            <a:off x="2590800" y="3463925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173">
            <a:extLst>
              <a:ext uri="{FF2B5EF4-FFF2-40B4-BE49-F238E27FC236}">
                <a16:creationId xmlns:a16="http://schemas.microsoft.com/office/drawing/2014/main" id="{A9457C44-DAAA-F540-9BA9-5BCC0E1F0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graphicFrame>
        <p:nvGraphicFramePr>
          <p:cNvPr id="54" name="Group 195">
            <a:extLst>
              <a:ext uri="{FF2B5EF4-FFF2-40B4-BE49-F238E27FC236}">
                <a16:creationId xmlns:a16="http://schemas.microsoft.com/office/drawing/2014/main" id="{4E84CC68-20EC-6648-A06F-EFA095264C44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400BD-413B-9342-9F13-1A02FDA8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5DC-0267-4F47-9019-BC6734797946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D7E05-E6E8-D5B9-046B-84C47119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C0980-06CF-D9EF-F547-2312F3E6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846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a B+ Tree: Example</a:t>
            </a:r>
          </a:p>
        </p:txBody>
      </p:sp>
      <p:graphicFrame>
        <p:nvGraphicFramePr>
          <p:cNvPr id="325635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657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679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01" name="Group 69"/>
          <p:cNvGraphicFramePr>
            <a:graphicFrameLocks noGrp="1"/>
          </p:cNvGraphicFramePr>
          <p:nvPr/>
        </p:nvGraphicFramePr>
        <p:xfrm>
          <a:off x="76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23" name="Group 91"/>
          <p:cNvGraphicFramePr>
            <a:graphicFrameLocks noGrp="1"/>
          </p:cNvGraphicFramePr>
          <p:nvPr/>
        </p:nvGraphicFramePr>
        <p:xfrm>
          <a:off x="19050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45" name="Group 113"/>
          <p:cNvGraphicFramePr>
            <a:graphicFrameLocks noGrp="1"/>
          </p:cNvGraphicFramePr>
          <p:nvPr/>
        </p:nvGraphicFramePr>
        <p:xfrm>
          <a:off x="5181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67" name="Group 135"/>
          <p:cNvGraphicFramePr>
            <a:graphicFrameLocks noGrp="1"/>
          </p:cNvGraphicFramePr>
          <p:nvPr/>
        </p:nvGraphicFramePr>
        <p:xfrm>
          <a:off x="6934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5789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0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1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2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3" name="Line 161"/>
          <p:cNvSpPr>
            <a:spLocks noChangeShapeType="1"/>
          </p:cNvSpPr>
          <p:nvPr/>
        </p:nvSpPr>
        <p:spPr bwMode="auto">
          <a:xfrm>
            <a:off x="3048000" y="3463925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4" name="Line 162"/>
          <p:cNvSpPr>
            <a:spLocks noChangeShapeType="1"/>
          </p:cNvSpPr>
          <p:nvPr/>
        </p:nvSpPr>
        <p:spPr bwMode="auto">
          <a:xfrm>
            <a:off x="5105400" y="3463925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5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6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7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8" name="Line 166"/>
          <p:cNvSpPr>
            <a:spLocks noChangeShapeType="1"/>
          </p:cNvSpPr>
          <p:nvPr/>
        </p:nvSpPr>
        <p:spPr bwMode="auto">
          <a:xfrm>
            <a:off x="1600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9" name="Line 167"/>
          <p:cNvSpPr>
            <a:spLocks noChangeShapeType="1"/>
          </p:cNvSpPr>
          <p:nvPr/>
        </p:nvSpPr>
        <p:spPr bwMode="auto">
          <a:xfrm>
            <a:off x="33528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00" name="Line 168"/>
          <p:cNvSpPr>
            <a:spLocks noChangeShapeType="1"/>
          </p:cNvSpPr>
          <p:nvPr/>
        </p:nvSpPr>
        <p:spPr bwMode="auto">
          <a:xfrm>
            <a:off x="67056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01" name="Rectangle 169"/>
          <p:cNvSpPr>
            <a:spLocks noChangeArrowheads="1"/>
          </p:cNvSpPr>
          <p:nvPr/>
        </p:nvSpPr>
        <p:spPr bwMode="auto">
          <a:xfrm>
            <a:off x="6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25802" name="Rectangle 170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25803" name="Rectangle 171"/>
          <p:cNvSpPr>
            <a:spLocks noChangeArrowheads="1"/>
          </p:cNvSpPr>
          <p:nvPr/>
        </p:nvSpPr>
        <p:spPr bwMode="auto">
          <a:xfrm>
            <a:off x="106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25804" name="Rectangle 172"/>
          <p:cNvSpPr>
            <a:spLocks noChangeArrowheads="1"/>
          </p:cNvSpPr>
          <p:nvPr/>
        </p:nvSpPr>
        <p:spPr bwMode="auto">
          <a:xfrm>
            <a:off x="1898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25806" name="Rectangle 174"/>
          <p:cNvSpPr>
            <a:spLocks noChangeArrowheads="1"/>
          </p:cNvSpPr>
          <p:nvPr/>
        </p:nvSpPr>
        <p:spPr bwMode="auto">
          <a:xfrm>
            <a:off x="5327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25807" name="Rectangle 175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25808" name="Rectangle 176"/>
          <p:cNvSpPr>
            <a:spLocks noChangeArrowheads="1"/>
          </p:cNvSpPr>
          <p:nvPr/>
        </p:nvSpPr>
        <p:spPr bwMode="auto">
          <a:xfrm>
            <a:off x="624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25809" name="Rectangle 177"/>
          <p:cNvSpPr>
            <a:spLocks noChangeArrowheads="1"/>
          </p:cNvSpPr>
          <p:nvPr/>
        </p:nvSpPr>
        <p:spPr bwMode="auto">
          <a:xfrm>
            <a:off x="6775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25810" name="Rectangle 178"/>
          <p:cNvSpPr>
            <a:spLocks noChangeArrowheads="1"/>
          </p:cNvSpPr>
          <p:nvPr/>
        </p:nvSpPr>
        <p:spPr bwMode="auto">
          <a:xfrm>
            <a:off x="7308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25811" name="Line 179"/>
          <p:cNvSpPr>
            <a:spLocks noChangeShapeType="1"/>
          </p:cNvSpPr>
          <p:nvPr/>
        </p:nvSpPr>
        <p:spPr bwMode="auto">
          <a:xfrm flipH="1">
            <a:off x="762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2" name="Line 180"/>
          <p:cNvSpPr>
            <a:spLocks noChangeShapeType="1"/>
          </p:cNvSpPr>
          <p:nvPr/>
        </p:nvSpPr>
        <p:spPr bwMode="auto">
          <a:xfrm>
            <a:off x="5334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3" name="Line 181"/>
          <p:cNvSpPr>
            <a:spLocks noChangeShapeType="1"/>
          </p:cNvSpPr>
          <p:nvPr/>
        </p:nvSpPr>
        <p:spPr bwMode="auto">
          <a:xfrm>
            <a:off x="9144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4" name="Line 182"/>
          <p:cNvSpPr>
            <a:spLocks noChangeShapeType="1"/>
          </p:cNvSpPr>
          <p:nvPr/>
        </p:nvSpPr>
        <p:spPr bwMode="auto">
          <a:xfrm flipH="1">
            <a:off x="19812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5" name="Line 183"/>
          <p:cNvSpPr>
            <a:spLocks noChangeShapeType="1"/>
          </p:cNvSpPr>
          <p:nvPr/>
        </p:nvSpPr>
        <p:spPr bwMode="auto">
          <a:xfrm flipH="1">
            <a:off x="3352800" y="4911725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6" name="Line 184"/>
          <p:cNvSpPr>
            <a:spLocks noChangeShapeType="1"/>
          </p:cNvSpPr>
          <p:nvPr/>
        </p:nvSpPr>
        <p:spPr bwMode="auto">
          <a:xfrm>
            <a:off x="53340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7" name="Line 185"/>
          <p:cNvSpPr>
            <a:spLocks noChangeShapeType="1"/>
          </p:cNvSpPr>
          <p:nvPr/>
        </p:nvSpPr>
        <p:spPr bwMode="auto">
          <a:xfrm>
            <a:off x="55626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8" name="Line 186"/>
          <p:cNvSpPr>
            <a:spLocks noChangeShapeType="1"/>
          </p:cNvSpPr>
          <p:nvPr/>
        </p:nvSpPr>
        <p:spPr bwMode="auto">
          <a:xfrm flipH="1">
            <a:off x="62484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9" name="Line 187"/>
          <p:cNvSpPr>
            <a:spLocks noChangeShapeType="1"/>
          </p:cNvSpPr>
          <p:nvPr/>
        </p:nvSpPr>
        <p:spPr bwMode="auto">
          <a:xfrm flipH="1">
            <a:off x="67818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0" name="Line 188"/>
          <p:cNvSpPr>
            <a:spLocks noChangeShapeType="1"/>
          </p:cNvSpPr>
          <p:nvPr/>
        </p:nvSpPr>
        <p:spPr bwMode="auto">
          <a:xfrm flipH="1">
            <a:off x="73152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1" name="Line 189"/>
          <p:cNvSpPr>
            <a:spLocks noChangeShapeType="1"/>
          </p:cNvSpPr>
          <p:nvPr/>
        </p:nvSpPr>
        <p:spPr bwMode="auto">
          <a:xfrm>
            <a:off x="83820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2" name="Rectangle 190"/>
          <p:cNvSpPr>
            <a:spLocks noChangeArrowheads="1"/>
          </p:cNvSpPr>
          <p:nvPr/>
        </p:nvSpPr>
        <p:spPr bwMode="auto">
          <a:xfrm>
            <a:off x="14794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25823" name="Line 191"/>
          <p:cNvSpPr>
            <a:spLocks noChangeShapeType="1"/>
          </p:cNvSpPr>
          <p:nvPr/>
        </p:nvSpPr>
        <p:spPr bwMode="auto">
          <a:xfrm flipH="1">
            <a:off x="1524000" y="4911725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5" name="Rectangle 193"/>
          <p:cNvSpPr>
            <a:spLocks noChangeArrowheads="1"/>
          </p:cNvSpPr>
          <p:nvPr/>
        </p:nvSpPr>
        <p:spPr bwMode="auto">
          <a:xfrm>
            <a:off x="487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25826" name="Line 194"/>
          <p:cNvSpPr>
            <a:spLocks noChangeShapeType="1"/>
          </p:cNvSpPr>
          <p:nvPr/>
        </p:nvSpPr>
        <p:spPr bwMode="auto">
          <a:xfrm>
            <a:off x="3962400" y="491172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49" name="Line 217"/>
          <p:cNvSpPr>
            <a:spLocks noChangeShapeType="1"/>
          </p:cNvSpPr>
          <p:nvPr/>
        </p:nvSpPr>
        <p:spPr bwMode="auto">
          <a:xfrm>
            <a:off x="50292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50" name="Line 218"/>
          <p:cNvSpPr>
            <a:spLocks noChangeShapeType="1"/>
          </p:cNvSpPr>
          <p:nvPr/>
        </p:nvSpPr>
        <p:spPr bwMode="auto">
          <a:xfrm>
            <a:off x="2590800" y="3463925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173">
            <a:extLst>
              <a:ext uri="{FF2B5EF4-FFF2-40B4-BE49-F238E27FC236}">
                <a16:creationId xmlns:a16="http://schemas.microsoft.com/office/drawing/2014/main" id="{A9457C44-DAAA-F540-9BA9-5BCC0E1F0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graphicFrame>
        <p:nvGraphicFramePr>
          <p:cNvPr id="54" name="Group 195">
            <a:extLst>
              <a:ext uri="{FF2B5EF4-FFF2-40B4-BE49-F238E27FC236}">
                <a16:creationId xmlns:a16="http://schemas.microsoft.com/office/drawing/2014/main" id="{4E84CC68-20EC-6648-A06F-EFA095264C44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2272B92-9999-D7F2-FD44-E8C392D13A64}"/>
              </a:ext>
            </a:extLst>
          </p:cNvPr>
          <p:cNvSpPr txBox="1"/>
          <p:nvPr/>
        </p:nvSpPr>
        <p:spPr>
          <a:xfrm>
            <a:off x="2307808" y="5214333"/>
            <a:ext cx="6591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5BFC2-9BD4-B17F-917D-30806F7E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53-D5FB-BB4D-8DD6-F1890975D481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0CDDF-2DE5-601F-3572-35269D46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BC1F2-C604-3330-3597-E87EB363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384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a B+ Tree: Example</a:t>
            </a:r>
          </a:p>
        </p:txBody>
      </p:sp>
      <p:graphicFrame>
        <p:nvGraphicFramePr>
          <p:cNvPr id="325635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657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679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01" name="Group 69"/>
          <p:cNvGraphicFramePr>
            <a:graphicFrameLocks noGrp="1"/>
          </p:cNvGraphicFramePr>
          <p:nvPr/>
        </p:nvGraphicFramePr>
        <p:xfrm>
          <a:off x="76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23" name="Group 91"/>
          <p:cNvGraphicFramePr>
            <a:graphicFrameLocks noGrp="1"/>
          </p:cNvGraphicFramePr>
          <p:nvPr/>
        </p:nvGraphicFramePr>
        <p:xfrm>
          <a:off x="19050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45" name="Group 113"/>
          <p:cNvGraphicFramePr>
            <a:graphicFrameLocks noGrp="1"/>
          </p:cNvGraphicFramePr>
          <p:nvPr/>
        </p:nvGraphicFramePr>
        <p:xfrm>
          <a:off x="5181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767" name="Group 135"/>
          <p:cNvGraphicFramePr>
            <a:graphicFrameLocks noGrp="1"/>
          </p:cNvGraphicFramePr>
          <p:nvPr/>
        </p:nvGraphicFramePr>
        <p:xfrm>
          <a:off x="6934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5789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0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1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2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3" name="Line 161"/>
          <p:cNvSpPr>
            <a:spLocks noChangeShapeType="1"/>
          </p:cNvSpPr>
          <p:nvPr/>
        </p:nvSpPr>
        <p:spPr bwMode="auto">
          <a:xfrm>
            <a:off x="3048000" y="3463925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4" name="Line 162"/>
          <p:cNvSpPr>
            <a:spLocks noChangeShapeType="1"/>
          </p:cNvSpPr>
          <p:nvPr/>
        </p:nvSpPr>
        <p:spPr bwMode="auto">
          <a:xfrm>
            <a:off x="5105400" y="3463925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5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6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7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8" name="Line 166"/>
          <p:cNvSpPr>
            <a:spLocks noChangeShapeType="1"/>
          </p:cNvSpPr>
          <p:nvPr/>
        </p:nvSpPr>
        <p:spPr bwMode="auto">
          <a:xfrm>
            <a:off x="1600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99" name="Line 167"/>
          <p:cNvSpPr>
            <a:spLocks noChangeShapeType="1"/>
          </p:cNvSpPr>
          <p:nvPr/>
        </p:nvSpPr>
        <p:spPr bwMode="auto">
          <a:xfrm>
            <a:off x="33528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00" name="Line 168"/>
          <p:cNvSpPr>
            <a:spLocks noChangeShapeType="1"/>
          </p:cNvSpPr>
          <p:nvPr/>
        </p:nvSpPr>
        <p:spPr bwMode="auto">
          <a:xfrm>
            <a:off x="67056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01" name="Rectangle 169"/>
          <p:cNvSpPr>
            <a:spLocks noChangeArrowheads="1"/>
          </p:cNvSpPr>
          <p:nvPr/>
        </p:nvSpPr>
        <p:spPr bwMode="auto">
          <a:xfrm>
            <a:off x="6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25802" name="Rectangle 170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25803" name="Rectangle 171"/>
          <p:cNvSpPr>
            <a:spLocks noChangeArrowheads="1"/>
          </p:cNvSpPr>
          <p:nvPr/>
        </p:nvSpPr>
        <p:spPr bwMode="auto">
          <a:xfrm>
            <a:off x="106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25804" name="Rectangle 172"/>
          <p:cNvSpPr>
            <a:spLocks noChangeArrowheads="1"/>
          </p:cNvSpPr>
          <p:nvPr/>
        </p:nvSpPr>
        <p:spPr bwMode="auto">
          <a:xfrm>
            <a:off x="1898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25805" name="Rectangle 173"/>
          <p:cNvSpPr>
            <a:spLocks noChangeArrowheads="1"/>
          </p:cNvSpPr>
          <p:nvPr/>
        </p:nvSpPr>
        <p:spPr bwMode="auto">
          <a:xfrm>
            <a:off x="3270155" y="5753199"/>
            <a:ext cx="384365" cy="30777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solidFill>
                  <a:srgbClr val="CC0000"/>
                </a:solidFill>
                <a:latin typeface="Arial"/>
                <a:ea typeface="Times New Roman" charset="0"/>
                <a:cs typeface="Arial"/>
              </a:rPr>
              <a:t>40</a:t>
            </a:r>
          </a:p>
        </p:txBody>
      </p:sp>
      <p:sp>
        <p:nvSpPr>
          <p:cNvPr id="325806" name="Rectangle 174"/>
          <p:cNvSpPr>
            <a:spLocks noChangeArrowheads="1"/>
          </p:cNvSpPr>
          <p:nvPr/>
        </p:nvSpPr>
        <p:spPr bwMode="auto">
          <a:xfrm>
            <a:off x="5327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25807" name="Rectangle 175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25808" name="Rectangle 176"/>
          <p:cNvSpPr>
            <a:spLocks noChangeArrowheads="1"/>
          </p:cNvSpPr>
          <p:nvPr/>
        </p:nvSpPr>
        <p:spPr bwMode="auto">
          <a:xfrm>
            <a:off x="624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25809" name="Rectangle 177"/>
          <p:cNvSpPr>
            <a:spLocks noChangeArrowheads="1"/>
          </p:cNvSpPr>
          <p:nvPr/>
        </p:nvSpPr>
        <p:spPr bwMode="auto">
          <a:xfrm>
            <a:off x="6775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25810" name="Rectangle 178"/>
          <p:cNvSpPr>
            <a:spLocks noChangeArrowheads="1"/>
          </p:cNvSpPr>
          <p:nvPr/>
        </p:nvSpPr>
        <p:spPr bwMode="auto">
          <a:xfrm>
            <a:off x="7308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25811" name="Line 179"/>
          <p:cNvSpPr>
            <a:spLocks noChangeShapeType="1"/>
          </p:cNvSpPr>
          <p:nvPr/>
        </p:nvSpPr>
        <p:spPr bwMode="auto">
          <a:xfrm flipH="1">
            <a:off x="762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2" name="Line 180"/>
          <p:cNvSpPr>
            <a:spLocks noChangeShapeType="1"/>
          </p:cNvSpPr>
          <p:nvPr/>
        </p:nvSpPr>
        <p:spPr bwMode="auto">
          <a:xfrm>
            <a:off x="5334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3" name="Line 181"/>
          <p:cNvSpPr>
            <a:spLocks noChangeShapeType="1"/>
          </p:cNvSpPr>
          <p:nvPr/>
        </p:nvSpPr>
        <p:spPr bwMode="auto">
          <a:xfrm>
            <a:off x="9144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4" name="Line 182"/>
          <p:cNvSpPr>
            <a:spLocks noChangeShapeType="1"/>
          </p:cNvSpPr>
          <p:nvPr/>
        </p:nvSpPr>
        <p:spPr bwMode="auto">
          <a:xfrm flipH="1">
            <a:off x="19812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5" name="Line 183"/>
          <p:cNvSpPr>
            <a:spLocks noChangeShapeType="1"/>
          </p:cNvSpPr>
          <p:nvPr/>
        </p:nvSpPr>
        <p:spPr bwMode="auto">
          <a:xfrm flipH="1">
            <a:off x="3352800" y="4911725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6" name="Line 184"/>
          <p:cNvSpPr>
            <a:spLocks noChangeShapeType="1"/>
          </p:cNvSpPr>
          <p:nvPr/>
        </p:nvSpPr>
        <p:spPr bwMode="auto">
          <a:xfrm>
            <a:off x="53340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7" name="Line 185"/>
          <p:cNvSpPr>
            <a:spLocks noChangeShapeType="1"/>
          </p:cNvSpPr>
          <p:nvPr/>
        </p:nvSpPr>
        <p:spPr bwMode="auto">
          <a:xfrm>
            <a:off x="55626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8" name="Line 186"/>
          <p:cNvSpPr>
            <a:spLocks noChangeShapeType="1"/>
          </p:cNvSpPr>
          <p:nvPr/>
        </p:nvSpPr>
        <p:spPr bwMode="auto">
          <a:xfrm flipH="1">
            <a:off x="62484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19" name="Line 187"/>
          <p:cNvSpPr>
            <a:spLocks noChangeShapeType="1"/>
          </p:cNvSpPr>
          <p:nvPr/>
        </p:nvSpPr>
        <p:spPr bwMode="auto">
          <a:xfrm flipH="1">
            <a:off x="67818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0" name="Line 188"/>
          <p:cNvSpPr>
            <a:spLocks noChangeShapeType="1"/>
          </p:cNvSpPr>
          <p:nvPr/>
        </p:nvSpPr>
        <p:spPr bwMode="auto">
          <a:xfrm flipH="1">
            <a:off x="73152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1" name="Line 189"/>
          <p:cNvSpPr>
            <a:spLocks noChangeShapeType="1"/>
          </p:cNvSpPr>
          <p:nvPr/>
        </p:nvSpPr>
        <p:spPr bwMode="auto">
          <a:xfrm>
            <a:off x="83820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2" name="Rectangle 190"/>
          <p:cNvSpPr>
            <a:spLocks noChangeArrowheads="1"/>
          </p:cNvSpPr>
          <p:nvPr/>
        </p:nvSpPr>
        <p:spPr bwMode="auto">
          <a:xfrm>
            <a:off x="14794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25823" name="Line 191"/>
          <p:cNvSpPr>
            <a:spLocks noChangeShapeType="1"/>
          </p:cNvSpPr>
          <p:nvPr/>
        </p:nvSpPr>
        <p:spPr bwMode="auto">
          <a:xfrm flipH="1">
            <a:off x="1524000" y="4911725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24" name="Text Box 192"/>
          <p:cNvSpPr txBox="1">
            <a:spLocks noChangeArrowheads="1"/>
          </p:cNvSpPr>
          <p:nvPr/>
        </p:nvSpPr>
        <p:spPr bwMode="auto">
          <a:xfrm>
            <a:off x="669925" y="1447800"/>
            <a:ext cx="2236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Now delete 40</a:t>
            </a:r>
            <a:endParaRPr lang="en-US" sz="2400" i="1" u="sng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325825" name="Rectangle 193"/>
          <p:cNvSpPr>
            <a:spLocks noChangeArrowheads="1"/>
          </p:cNvSpPr>
          <p:nvPr/>
        </p:nvSpPr>
        <p:spPr bwMode="auto">
          <a:xfrm>
            <a:off x="487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25826" name="Line 194"/>
          <p:cNvSpPr>
            <a:spLocks noChangeShapeType="1"/>
          </p:cNvSpPr>
          <p:nvPr/>
        </p:nvSpPr>
        <p:spPr bwMode="auto">
          <a:xfrm>
            <a:off x="3962400" y="491172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5827" name="Group 195"/>
          <p:cNvGraphicFramePr>
            <a:graphicFrameLocks noGrp="1"/>
          </p:cNvGraphicFramePr>
          <p:nvPr/>
        </p:nvGraphicFramePr>
        <p:xfrm>
          <a:off x="35814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5849" name="Line 217"/>
          <p:cNvSpPr>
            <a:spLocks noChangeShapeType="1"/>
          </p:cNvSpPr>
          <p:nvPr/>
        </p:nvSpPr>
        <p:spPr bwMode="auto">
          <a:xfrm>
            <a:off x="50292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50" name="Line 218"/>
          <p:cNvSpPr>
            <a:spLocks noChangeShapeType="1"/>
          </p:cNvSpPr>
          <p:nvPr/>
        </p:nvSpPr>
        <p:spPr bwMode="auto">
          <a:xfrm>
            <a:off x="2590800" y="3463925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27CB2-0712-5663-7B36-99D82831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69DF-31BF-6645-A7AA-20EFEE8CA37F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1F99D-89A3-50EB-D885-052BA282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5FFDE-4490-7AF6-7C06-A3F72481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1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Physical Operators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112" charset="0"/>
              <a:ea typeface="ＭＳ Ｐゴシック" pitchFamily="112" charset="-128"/>
            </a:endParaRPr>
          </a:p>
          <a:p>
            <a:endParaRPr lang="en-US" dirty="0">
              <a:latin typeface="Arial" pitchFamily="112" charset="0"/>
              <a:ea typeface="ＭＳ Ｐゴシック" pitchFamily="112" charset="-128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  <a:latin typeface="Arial" pitchFamily="112" charset="0"/>
                <a:ea typeface="ＭＳ Ｐゴシック" pitchFamily="112" charset="-128"/>
              </a:rPr>
              <a:t>Physical operator</a:t>
            </a:r>
            <a:r>
              <a:rPr lang="en-US" dirty="0">
                <a:latin typeface="Arial" pitchFamily="112" charset="0"/>
                <a:ea typeface="ＭＳ Ｐゴシック" pitchFamily="112" charset="-128"/>
              </a:rPr>
              <a:t> is an algorithm for an RA operator</a:t>
            </a:r>
            <a:endParaRPr lang="en-US" dirty="0">
              <a:solidFill>
                <a:srgbClr val="0432FF"/>
              </a:solidFill>
              <a:latin typeface="Arial" pitchFamily="112" charset="0"/>
              <a:ea typeface="ＭＳ Ｐゴシック" pitchFamily="112" charset="-128"/>
            </a:endParaRPr>
          </a:p>
          <a:p>
            <a:endParaRPr lang="en-US" dirty="0">
              <a:latin typeface="Arial" pitchFamily="112" charset="0"/>
              <a:ea typeface="ＭＳ Ｐゴシック" pitchFamily="112" charset="-128"/>
            </a:endParaRPr>
          </a:p>
          <a:p>
            <a:r>
              <a:rPr lang="en-US" dirty="0">
                <a:latin typeface="Arial" pitchFamily="112" charset="0"/>
                <a:ea typeface="ＭＳ Ｐゴシック" pitchFamily="112" charset="-128"/>
              </a:rPr>
              <a:t>Merge-join</a:t>
            </a:r>
          </a:p>
          <a:p>
            <a:r>
              <a:rPr lang="en-US" dirty="0">
                <a:latin typeface="Arial" pitchFamily="112" charset="0"/>
                <a:ea typeface="ＭＳ Ｐゴシック" pitchFamily="112" charset="-128"/>
              </a:rPr>
              <a:t>Sort-based group-by</a:t>
            </a:r>
          </a:p>
          <a:p>
            <a:r>
              <a:rPr lang="en-US" dirty="0">
                <a:latin typeface="Arial" pitchFamily="112" charset="0"/>
                <a:ea typeface="ＭＳ Ｐゴシック" pitchFamily="112" charset="-128"/>
              </a:rPr>
              <a:t>…</a:t>
            </a:r>
          </a:p>
          <a:p>
            <a:pPr lvl="1"/>
            <a:endParaRPr lang="en-US" dirty="0">
              <a:latin typeface="Arial" pitchFamily="112" charset="0"/>
              <a:ea typeface="ＭＳ Ｐゴシック" pitchFamily="112" charset="-128"/>
            </a:endParaRPr>
          </a:p>
          <a:p>
            <a:pPr marL="0" indent="0">
              <a:buNone/>
            </a:pPr>
            <a:r>
              <a:rPr lang="en-US" dirty="0">
                <a:latin typeface="Arial" pitchFamily="112" charset="0"/>
                <a:ea typeface="ＭＳ Ｐゴシック" pitchFamily="112" charset="-128"/>
              </a:rPr>
              <a:t>Can be a main-memory, or disk-based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35E0-BADD-75B4-1286-3F101F64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2D89-7A9C-E346-A90F-507F3FFD2714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0894B-73C2-DD09-BC9D-FEF6D36A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70AE9-5343-7531-53AE-04D80E04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276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a B+ Tree: Example</a:t>
            </a:r>
          </a:p>
        </p:txBody>
      </p:sp>
      <p:graphicFrame>
        <p:nvGraphicFramePr>
          <p:cNvPr id="327683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7705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7727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7749" name="Group 69"/>
          <p:cNvGraphicFramePr>
            <a:graphicFrameLocks noGrp="1"/>
          </p:cNvGraphicFramePr>
          <p:nvPr/>
        </p:nvGraphicFramePr>
        <p:xfrm>
          <a:off x="76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7771" name="Group 91"/>
          <p:cNvGraphicFramePr>
            <a:graphicFrameLocks noGrp="1"/>
          </p:cNvGraphicFramePr>
          <p:nvPr/>
        </p:nvGraphicFramePr>
        <p:xfrm>
          <a:off x="19050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7793" name="Group 113"/>
          <p:cNvGraphicFramePr>
            <a:graphicFrameLocks noGrp="1"/>
          </p:cNvGraphicFramePr>
          <p:nvPr/>
        </p:nvGraphicFramePr>
        <p:xfrm>
          <a:off x="5181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7815" name="Group 135"/>
          <p:cNvGraphicFramePr>
            <a:graphicFrameLocks noGrp="1"/>
          </p:cNvGraphicFramePr>
          <p:nvPr/>
        </p:nvGraphicFramePr>
        <p:xfrm>
          <a:off x="6934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837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8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9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0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1" name="Line 161"/>
          <p:cNvSpPr>
            <a:spLocks noChangeShapeType="1"/>
          </p:cNvSpPr>
          <p:nvPr/>
        </p:nvSpPr>
        <p:spPr bwMode="auto">
          <a:xfrm>
            <a:off x="3048000" y="3463925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2" name="Line 162"/>
          <p:cNvSpPr>
            <a:spLocks noChangeShapeType="1"/>
          </p:cNvSpPr>
          <p:nvPr/>
        </p:nvSpPr>
        <p:spPr bwMode="auto">
          <a:xfrm>
            <a:off x="5105400" y="3463925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3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4" name="Line 164"/>
          <p:cNvSpPr>
            <a:spLocks noChangeShapeType="1"/>
          </p:cNvSpPr>
          <p:nvPr/>
        </p:nvSpPr>
        <p:spPr bwMode="auto">
          <a:xfrm>
            <a:off x="6096000" y="35401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5" name="Line 165"/>
          <p:cNvSpPr>
            <a:spLocks noChangeShapeType="1"/>
          </p:cNvSpPr>
          <p:nvPr/>
        </p:nvSpPr>
        <p:spPr bwMode="auto">
          <a:xfrm>
            <a:off x="6629400" y="3463925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6" name="Line 166"/>
          <p:cNvSpPr>
            <a:spLocks noChangeShapeType="1"/>
          </p:cNvSpPr>
          <p:nvPr/>
        </p:nvSpPr>
        <p:spPr bwMode="auto">
          <a:xfrm>
            <a:off x="1600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7" name="Line 167"/>
          <p:cNvSpPr>
            <a:spLocks noChangeShapeType="1"/>
          </p:cNvSpPr>
          <p:nvPr/>
        </p:nvSpPr>
        <p:spPr bwMode="auto">
          <a:xfrm>
            <a:off x="33528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8" name="Line 168"/>
          <p:cNvSpPr>
            <a:spLocks noChangeShapeType="1"/>
          </p:cNvSpPr>
          <p:nvPr/>
        </p:nvSpPr>
        <p:spPr bwMode="auto">
          <a:xfrm>
            <a:off x="67056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9" name="Rectangle 169"/>
          <p:cNvSpPr>
            <a:spLocks noChangeArrowheads="1"/>
          </p:cNvSpPr>
          <p:nvPr/>
        </p:nvSpPr>
        <p:spPr bwMode="auto">
          <a:xfrm>
            <a:off x="6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27850" name="Rectangle 170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27851" name="Rectangle 171"/>
          <p:cNvSpPr>
            <a:spLocks noChangeArrowheads="1"/>
          </p:cNvSpPr>
          <p:nvPr/>
        </p:nvSpPr>
        <p:spPr bwMode="auto">
          <a:xfrm>
            <a:off x="106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27852" name="Rectangle 172"/>
          <p:cNvSpPr>
            <a:spLocks noChangeArrowheads="1"/>
          </p:cNvSpPr>
          <p:nvPr/>
        </p:nvSpPr>
        <p:spPr bwMode="auto">
          <a:xfrm>
            <a:off x="1898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27853" name="Rectangle 173"/>
          <p:cNvSpPr>
            <a:spLocks noChangeArrowheads="1"/>
          </p:cNvSpPr>
          <p:nvPr/>
        </p:nvSpPr>
        <p:spPr bwMode="auto">
          <a:xfrm>
            <a:off x="5327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27854" name="Rectangle 174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27855" name="Rectangle 175"/>
          <p:cNvSpPr>
            <a:spLocks noChangeArrowheads="1"/>
          </p:cNvSpPr>
          <p:nvPr/>
        </p:nvSpPr>
        <p:spPr bwMode="auto">
          <a:xfrm>
            <a:off x="624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27856" name="Rectangle 176"/>
          <p:cNvSpPr>
            <a:spLocks noChangeArrowheads="1"/>
          </p:cNvSpPr>
          <p:nvPr/>
        </p:nvSpPr>
        <p:spPr bwMode="auto">
          <a:xfrm>
            <a:off x="6775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27857" name="Rectangle 177"/>
          <p:cNvSpPr>
            <a:spLocks noChangeArrowheads="1"/>
          </p:cNvSpPr>
          <p:nvPr/>
        </p:nvSpPr>
        <p:spPr bwMode="auto">
          <a:xfrm>
            <a:off x="7308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27858" name="Line 178"/>
          <p:cNvSpPr>
            <a:spLocks noChangeShapeType="1"/>
          </p:cNvSpPr>
          <p:nvPr/>
        </p:nvSpPr>
        <p:spPr bwMode="auto">
          <a:xfrm flipH="1">
            <a:off x="762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9" name="Line 179"/>
          <p:cNvSpPr>
            <a:spLocks noChangeShapeType="1"/>
          </p:cNvSpPr>
          <p:nvPr/>
        </p:nvSpPr>
        <p:spPr bwMode="auto">
          <a:xfrm>
            <a:off x="5334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0" name="Line 180"/>
          <p:cNvSpPr>
            <a:spLocks noChangeShapeType="1"/>
          </p:cNvSpPr>
          <p:nvPr/>
        </p:nvSpPr>
        <p:spPr bwMode="auto">
          <a:xfrm>
            <a:off x="9144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1" name="Line 181"/>
          <p:cNvSpPr>
            <a:spLocks noChangeShapeType="1"/>
          </p:cNvSpPr>
          <p:nvPr/>
        </p:nvSpPr>
        <p:spPr bwMode="auto">
          <a:xfrm flipH="1">
            <a:off x="19812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2" name="Line 182"/>
          <p:cNvSpPr>
            <a:spLocks noChangeShapeType="1"/>
          </p:cNvSpPr>
          <p:nvPr/>
        </p:nvSpPr>
        <p:spPr bwMode="auto">
          <a:xfrm>
            <a:off x="53340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3" name="Line 183"/>
          <p:cNvSpPr>
            <a:spLocks noChangeShapeType="1"/>
          </p:cNvSpPr>
          <p:nvPr/>
        </p:nvSpPr>
        <p:spPr bwMode="auto">
          <a:xfrm>
            <a:off x="55626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4" name="Line 184"/>
          <p:cNvSpPr>
            <a:spLocks noChangeShapeType="1"/>
          </p:cNvSpPr>
          <p:nvPr/>
        </p:nvSpPr>
        <p:spPr bwMode="auto">
          <a:xfrm flipH="1">
            <a:off x="62484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5" name="Line 185"/>
          <p:cNvSpPr>
            <a:spLocks noChangeShapeType="1"/>
          </p:cNvSpPr>
          <p:nvPr/>
        </p:nvSpPr>
        <p:spPr bwMode="auto">
          <a:xfrm flipH="1">
            <a:off x="67818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6" name="Line 186"/>
          <p:cNvSpPr>
            <a:spLocks noChangeShapeType="1"/>
          </p:cNvSpPr>
          <p:nvPr/>
        </p:nvSpPr>
        <p:spPr bwMode="auto">
          <a:xfrm flipH="1">
            <a:off x="73152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7" name="Line 187"/>
          <p:cNvSpPr>
            <a:spLocks noChangeShapeType="1"/>
          </p:cNvSpPr>
          <p:nvPr/>
        </p:nvSpPr>
        <p:spPr bwMode="auto">
          <a:xfrm>
            <a:off x="83820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8" name="Rectangle 188"/>
          <p:cNvSpPr>
            <a:spLocks noChangeArrowheads="1"/>
          </p:cNvSpPr>
          <p:nvPr/>
        </p:nvSpPr>
        <p:spPr bwMode="auto">
          <a:xfrm>
            <a:off x="14794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27869" name="Line 189"/>
          <p:cNvSpPr>
            <a:spLocks noChangeShapeType="1"/>
          </p:cNvSpPr>
          <p:nvPr/>
        </p:nvSpPr>
        <p:spPr bwMode="auto">
          <a:xfrm flipH="1">
            <a:off x="1524000" y="4911725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0" name="Text Box 190"/>
          <p:cNvSpPr txBox="1">
            <a:spLocks noChangeArrowheads="1"/>
          </p:cNvSpPr>
          <p:nvPr/>
        </p:nvSpPr>
        <p:spPr bwMode="auto">
          <a:xfrm>
            <a:off x="116016" y="1371600"/>
            <a:ext cx="3236784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After deleting 40</a:t>
            </a:r>
          </a:p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Rotation not possible</a:t>
            </a:r>
          </a:p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Need to </a:t>
            </a:r>
            <a:r>
              <a:rPr lang="en-US" sz="2400" i="1" u="sng" dirty="0">
                <a:latin typeface="Arial"/>
                <a:ea typeface="Times New Roman" charset="0"/>
                <a:cs typeface="Arial"/>
              </a:rPr>
              <a:t>merge</a:t>
            </a:r>
            <a:r>
              <a:rPr lang="en-US" sz="2400" dirty="0">
                <a:latin typeface="Arial"/>
                <a:ea typeface="Times New Roman" charset="0"/>
                <a:cs typeface="Arial"/>
              </a:rPr>
              <a:t> nodes</a:t>
            </a:r>
            <a:endParaRPr lang="en-US" sz="2400" i="1" u="sng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327871" name="Rectangle 191"/>
          <p:cNvSpPr>
            <a:spLocks noChangeArrowheads="1"/>
          </p:cNvSpPr>
          <p:nvPr/>
        </p:nvSpPr>
        <p:spPr bwMode="auto">
          <a:xfrm>
            <a:off x="487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27872" name="Line 192"/>
          <p:cNvSpPr>
            <a:spLocks noChangeShapeType="1"/>
          </p:cNvSpPr>
          <p:nvPr/>
        </p:nvSpPr>
        <p:spPr bwMode="auto">
          <a:xfrm>
            <a:off x="3733800" y="4911725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7873" name="Group 193"/>
          <p:cNvGraphicFramePr>
            <a:graphicFrameLocks noGrp="1"/>
          </p:cNvGraphicFramePr>
          <p:nvPr/>
        </p:nvGraphicFramePr>
        <p:xfrm>
          <a:off x="35814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895" name="Line 215"/>
          <p:cNvSpPr>
            <a:spLocks noChangeShapeType="1"/>
          </p:cNvSpPr>
          <p:nvPr/>
        </p:nvSpPr>
        <p:spPr bwMode="auto">
          <a:xfrm>
            <a:off x="50292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6" name="Line 216"/>
          <p:cNvSpPr>
            <a:spLocks noChangeShapeType="1"/>
          </p:cNvSpPr>
          <p:nvPr/>
        </p:nvSpPr>
        <p:spPr bwMode="auto">
          <a:xfrm>
            <a:off x="2590800" y="3463925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7" name="Freeform 217"/>
          <p:cNvSpPr>
            <a:spLocks/>
          </p:cNvSpPr>
          <p:nvPr/>
        </p:nvSpPr>
        <p:spPr bwMode="auto">
          <a:xfrm>
            <a:off x="1828800" y="4073525"/>
            <a:ext cx="3352800" cy="1295400"/>
          </a:xfrm>
          <a:custGeom>
            <a:avLst/>
            <a:gdLst/>
            <a:ahLst/>
            <a:cxnLst>
              <a:cxn ang="0">
                <a:pos x="17" y="114"/>
              </a:cxn>
              <a:cxn ang="0">
                <a:pos x="50" y="108"/>
              </a:cxn>
              <a:cxn ang="0">
                <a:pos x="720" y="0"/>
              </a:cxn>
              <a:cxn ang="0">
                <a:pos x="1680" y="0"/>
              </a:cxn>
              <a:cxn ang="0">
                <a:pos x="2112" y="144"/>
              </a:cxn>
              <a:cxn ang="0">
                <a:pos x="2112" y="720"/>
              </a:cxn>
              <a:cxn ang="0">
                <a:pos x="1728" y="816"/>
              </a:cxn>
              <a:cxn ang="0">
                <a:pos x="624" y="768"/>
              </a:cxn>
              <a:cxn ang="0">
                <a:pos x="48" y="720"/>
              </a:cxn>
              <a:cxn ang="0">
                <a:pos x="0" y="384"/>
              </a:cxn>
              <a:cxn ang="0">
                <a:pos x="17" y="114"/>
              </a:cxn>
            </a:cxnLst>
            <a:rect l="0" t="0" r="r" b="b"/>
            <a:pathLst>
              <a:path w="2112" h="816">
                <a:moveTo>
                  <a:pt x="17" y="114"/>
                </a:moveTo>
                <a:cubicBezTo>
                  <a:pt x="39" y="106"/>
                  <a:pt x="28" y="108"/>
                  <a:pt x="50" y="108"/>
                </a:cubicBezTo>
                <a:lnTo>
                  <a:pt x="720" y="0"/>
                </a:lnTo>
                <a:lnTo>
                  <a:pt x="1680" y="0"/>
                </a:lnTo>
                <a:lnTo>
                  <a:pt x="2112" y="144"/>
                </a:lnTo>
                <a:lnTo>
                  <a:pt x="2112" y="720"/>
                </a:lnTo>
                <a:lnTo>
                  <a:pt x="1728" y="816"/>
                </a:lnTo>
                <a:lnTo>
                  <a:pt x="624" y="768"/>
                </a:lnTo>
                <a:lnTo>
                  <a:pt x="48" y="720"/>
                </a:lnTo>
                <a:lnTo>
                  <a:pt x="0" y="384"/>
                </a:lnTo>
                <a:lnTo>
                  <a:pt x="17" y="114"/>
                </a:ln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7FFAF-1FEB-EEED-019E-F7721CC1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8334-FD60-8A44-B9E0-BCF0920CF239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0918E-0603-F9E5-5354-A9BC1CC5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1576-654A-EEE1-83F2-10856846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762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a B+ Tree: Example</a:t>
            </a:r>
          </a:p>
        </p:txBody>
      </p:sp>
      <p:graphicFrame>
        <p:nvGraphicFramePr>
          <p:cNvPr id="329731" name="Group 3"/>
          <p:cNvGraphicFramePr>
            <a:graphicFrameLocks noGrp="1"/>
          </p:cNvGraphicFramePr>
          <p:nvPr/>
        </p:nvGraphicFramePr>
        <p:xfrm>
          <a:off x="3352800" y="20161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753" name="Group 25"/>
          <p:cNvGraphicFramePr>
            <a:graphicFrameLocks noGrp="1"/>
          </p:cNvGraphicFramePr>
          <p:nvPr/>
        </p:nvGraphicFramePr>
        <p:xfrm>
          <a:off x="1524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775" name="Group 47"/>
          <p:cNvGraphicFramePr>
            <a:graphicFrameLocks noGrp="1"/>
          </p:cNvGraphicFramePr>
          <p:nvPr/>
        </p:nvGraphicFramePr>
        <p:xfrm>
          <a:off x="4953000" y="2930525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797" name="Group 69"/>
          <p:cNvGraphicFramePr>
            <a:graphicFrameLocks noGrp="1"/>
          </p:cNvGraphicFramePr>
          <p:nvPr/>
        </p:nvGraphicFramePr>
        <p:xfrm>
          <a:off x="76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819" name="Group 91"/>
          <p:cNvGraphicFramePr>
            <a:graphicFrameLocks noGrp="1"/>
          </p:cNvGraphicFramePr>
          <p:nvPr/>
        </p:nvGraphicFramePr>
        <p:xfrm>
          <a:off x="1905000" y="4378325"/>
          <a:ext cx="1537018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841" name="Group 113"/>
          <p:cNvGraphicFramePr>
            <a:graphicFrameLocks noGrp="1"/>
          </p:cNvGraphicFramePr>
          <p:nvPr/>
        </p:nvGraphicFramePr>
        <p:xfrm>
          <a:off x="51816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863" name="Group 135"/>
          <p:cNvGraphicFramePr>
            <a:graphicFrameLocks noGrp="1"/>
          </p:cNvGraphicFramePr>
          <p:nvPr/>
        </p:nvGraphicFramePr>
        <p:xfrm>
          <a:off x="6934200" y="4378325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9885" name="Line 157"/>
          <p:cNvSpPr>
            <a:spLocks noChangeShapeType="1"/>
          </p:cNvSpPr>
          <p:nvPr/>
        </p:nvSpPr>
        <p:spPr bwMode="auto">
          <a:xfrm flipH="1">
            <a:off x="1524000" y="2549525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86" name="Line 158"/>
          <p:cNvSpPr>
            <a:spLocks noChangeShapeType="1"/>
          </p:cNvSpPr>
          <p:nvPr/>
        </p:nvSpPr>
        <p:spPr bwMode="auto">
          <a:xfrm>
            <a:off x="3886200" y="25495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87" name="Line 159"/>
          <p:cNvSpPr>
            <a:spLocks noChangeShapeType="1"/>
          </p:cNvSpPr>
          <p:nvPr/>
        </p:nvSpPr>
        <p:spPr bwMode="auto">
          <a:xfrm flipH="1">
            <a:off x="609600" y="346392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88" name="Line 160"/>
          <p:cNvSpPr>
            <a:spLocks noChangeShapeType="1"/>
          </p:cNvSpPr>
          <p:nvPr/>
        </p:nvSpPr>
        <p:spPr bwMode="auto">
          <a:xfrm>
            <a:off x="2057400" y="34639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89" name="Line 161"/>
          <p:cNvSpPr>
            <a:spLocks noChangeShapeType="1"/>
          </p:cNvSpPr>
          <p:nvPr/>
        </p:nvSpPr>
        <p:spPr bwMode="auto">
          <a:xfrm>
            <a:off x="2590800" y="3463925"/>
            <a:ext cx="2590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90" name="Line 162"/>
          <p:cNvSpPr>
            <a:spLocks noChangeShapeType="1"/>
          </p:cNvSpPr>
          <p:nvPr/>
        </p:nvSpPr>
        <p:spPr bwMode="auto">
          <a:xfrm>
            <a:off x="5105400" y="3463925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91" name="Line 163"/>
          <p:cNvSpPr>
            <a:spLocks noChangeShapeType="1"/>
          </p:cNvSpPr>
          <p:nvPr/>
        </p:nvSpPr>
        <p:spPr bwMode="auto">
          <a:xfrm>
            <a:off x="5486400" y="3463925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92" name="Line 164"/>
          <p:cNvSpPr>
            <a:spLocks noChangeShapeType="1"/>
          </p:cNvSpPr>
          <p:nvPr/>
        </p:nvSpPr>
        <p:spPr bwMode="auto">
          <a:xfrm>
            <a:off x="6096000" y="3540125"/>
            <a:ext cx="2667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93" name="Line 165"/>
          <p:cNvSpPr>
            <a:spLocks noChangeShapeType="1"/>
          </p:cNvSpPr>
          <p:nvPr/>
        </p:nvSpPr>
        <p:spPr bwMode="auto">
          <a:xfrm>
            <a:off x="6629400" y="3463925"/>
            <a:ext cx="2286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94" name="Line 166"/>
          <p:cNvSpPr>
            <a:spLocks noChangeShapeType="1"/>
          </p:cNvSpPr>
          <p:nvPr/>
        </p:nvSpPr>
        <p:spPr bwMode="auto">
          <a:xfrm>
            <a:off x="1600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95" name="Line 167"/>
          <p:cNvSpPr>
            <a:spLocks noChangeShapeType="1"/>
          </p:cNvSpPr>
          <p:nvPr/>
        </p:nvSpPr>
        <p:spPr bwMode="auto">
          <a:xfrm>
            <a:off x="3352800" y="49117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96" name="Line 168"/>
          <p:cNvSpPr>
            <a:spLocks noChangeShapeType="1"/>
          </p:cNvSpPr>
          <p:nvPr/>
        </p:nvSpPr>
        <p:spPr bwMode="auto">
          <a:xfrm>
            <a:off x="6705600" y="4911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97" name="Rectangle 169"/>
          <p:cNvSpPr>
            <a:spLocks noChangeArrowheads="1"/>
          </p:cNvSpPr>
          <p:nvPr/>
        </p:nvSpPr>
        <p:spPr bwMode="auto">
          <a:xfrm>
            <a:off x="69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10</a:t>
            </a:r>
          </a:p>
        </p:txBody>
      </p:sp>
      <p:sp>
        <p:nvSpPr>
          <p:cNvPr id="329898" name="Rectangle 170"/>
          <p:cNvSpPr>
            <a:spLocks noChangeArrowheads="1"/>
          </p:cNvSpPr>
          <p:nvPr/>
        </p:nvSpPr>
        <p:spPr bwMode="auto">
          <a:xfrm>
            <a:off x="6031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15</a:t>
            </a:r>
          </a:p>
        </p:txBody>
      </p:sp>
      <p:sp>
        <p:nvSpPr>
          <p:cNvPr id="329899" name="Rectangle 171"/>
          <p:cNvSpPr>
            <a:spLocks noChangeArrowheads="1"/>
          </p:cNvSpPr>
          <p:nvPr/>
        </p:nvSpPr>
        <p:spPr bwMode="auto">
          <a:xfrm>
            <a:off x="106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18</a:t>
            </a:r>
          </a:p>
        </p:txBody>
      </p:sp>
      <p:sp>
        <p:nvSpPr>
          <p:cNvPr id="329900" name="Rectangle 172"/>
          <p:cNvSpPr>
            <a:spLocks noChangeArrowheads="1"/>
          </p:cNvSpPr>
          <p:nvPr/>
        </p:nvSpPr>
        <p:spPr bwMode="auto">
          <a:xfrm>
            <a:off x="1898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20</a:t>
            </a:r>
          </a:p>
        </p:txBody>
      </p:sp>
      <p:sp>
        <p:nvSpPr>
          <p:cNvPr id="329901" name="Rectangle 173"/>
          <p:cNvSpPr>
            <a:spLocks noChangeArrowheads="1"/>
          </p:cNvSpPr>
          <p:nvPr/>
        </p:nvSpPr>
        <p:spPr bwMode="auto">
          <a:xfrm>
            <a:off x="53275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60</a:t>
            </a:r>
          </a:p>
        </p:txBody>
      </p:sp>
      <p:sp>
        <p:nvSpPr>
          <p:cNvPr id="329902" name="Rectangle 174"/>
          <p:cNvSpPr>
            <a:spLocks noChangeArrowheads="1"/>
          </p:cNvSpPr>
          <p:nvPr/>
        </p:nvSpPr>
        <p:spPr bwMode="auto">
          <a:xfrm>
            <a:off x="5784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65</a:t>
            </a:r>
          </a:p>
        </p:txBody>
      </p:sp>
      <p:sp>
        <p:nvSpPr>
          <p:cNvPr id="329903" name="Rectangle 175"/>
          <p:cNvSpPr>
            <a:spLocks noChangeArrowheads="1"/>
          </p:cNvSpPr>
          <p:nvPr/>
        </p:nvSpPr>
        <p:spPr bwMode="auto">
          <a:xfrm>
            <a:off x="62419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80</a:t>
            </a:r>
          </a:p>
        </p:txBody>
      </p:sp>
      <p:sp>
        <p:nvSpPr>
          <p:cNvPr id="329904" name="Rectangle 176"/>
          <p:cNvSpPr>
            <a:spLocks noChangeArrowheads="1"/>
          </p:cNvSpPr>
          <p:nvPr/>
        </p:nvSpPr>
        <p:spPr bwMode="auto">
          <a:xfrm>
            <a:off x="6775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85</a:t>
            </a:r>
          </a:p>
        </p:txBody>
      </p:sp>
      <p:sp>
        <p:nvSpPr>
          <p:cNvPr id="329905" name="Rectangle 177"/>
          <p:cNvSpPr>
            <a:spLocks noChangeArrowheads="1"/>
          </p:cNvSpPr>
          <p:nvPr/>
        </p:nvSpPr>
        <p:spPr bwMode="auto">
          <a:xfrm>
            <a:off x="73087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90</a:t>
            </a:r>
          </a:p>
        </p:txBody>
      </p:sp>
      <p:sp>
        <p:nvSpPr>
          <p:cNvPr id="329906" name="Line 178"/>
          <p:cNvSpPr>
            <a:spLocks noChangeShapeType="1"/>
          </p:cNvSpPr>
          <p:nvPr/>
        </p:nvSpPr>
        <p:spPr bwMode="auto">
          <a:xfrm flipH="1">
            <a:off x="76200" y="49117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07" name="Line 179"/>
          <p:cNvSpPr>
            <a:spLocks noChangeShapeType="1"/>
          </p:cNvSpPr>
          <p:nvPr/>
        </p:nvSpPr>
        <p:spPr bwMode="auto">
          <a:xfrm>
            <a:off x="533400" y="4911725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08" name="Line 180"/>
          <p:cNvSpPr>
            <a:spLocks noChangeShapeType="1"/>
          </p:cNvSpPr>
          <p:nvPr/>
        </p:nvSpPr>
        <p:spPr bwMode="auto">
          <a:xfrm>
            <a:off x="914400" y="4911725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09" name="Line 181"/>
          <p:cNvSpPr>
            <a:spLocks noChangeShapeType="1"/>
          </p:cNvSpPr>
          <p:nvPr/>
        </p:nvSpPr>
        <p:spPr bwMode="auto">
          <a:xfrm flipH="1">
            <a:off x="1981200" y="491172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10" name="Line 182"/>
          <p:cNvSpPr>
            <a:spLocks noChangeShapeType="1"/>
          </p:cNvSpPr>
          <p:nvPr/>
        </p:nvSpPr>
        <p:spPr bwMode="auto">
          <a:xfrm>
            <a:off x="5334000" y="4911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11" name="Line 183"/>
          <p:cNvSpPr>
            <a:spLocks noChangeShapeType="1"/>
          </p:cNvSpPr>
          <p:nvPr/>
        </p:nvSpPr>
        <p:spPr bwMode="auto">
          <a:xfrm>
            <a:off x="5562600" y="4835525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12" name="Line 184"/>
          <p:cNvSpPr>
            <a:spLocks noChangeShapeType="1"/>
          </p:cNvSpPr>
          <p:nvPr/>
        </p:nvSpPr>
        <p:spPr bwMode="auto">
          <a:xfrm flipH="1">
            <a:off x="6248400" y="49117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13" name="Line 185"/>
          <p:cNvSpPr>
            <a:spLocks noChangeShapeType="1"/>
          </p:cNvSpPr>
          <p:nvPr/>
        </p:nvSpPr>
        <p:spPr bwMode="auto">
          <a:xfrm flipH="1">
            <a:off x="6781800" y="49117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14" name="Line 186"/>
          <p:cNvSpPr>
            <a:spLocks noChangeShapeType="1"/>
          </p:cNvSpPr>
          <p:nvPr/>
        </p:nvSpPr>
        <p:spPr bwMode="auto">
          <a:xfrm flipH="1">
            <a:off x="7315200" y="4911725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15" name="Line 187"/>
          <p:cNvSpPr>
            <a:spLocks noChangeShapeType="1"/>
          </p:cNvSpPr>
          <p:nvPr/>
        </p:nvSpPr>
        <p:spPr bwMode="auto">
          <a:xfrm>
            <a:off x="8458200" y="491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16" name="Rectangle 188"/>
          <p:cNvSpPr>
            <a:spLocks noChangeArrowheads="1"/>
          </p:cNvSpPr>
          <p:nvPr/>
        </p:nvSpPr>
        <p:spPr bwMode="auto">
          <a:xfrm>
            <a:off x="14794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19</a:t>
            </a:r>
          </a:p>
        </p:txBody>
      </p:sp>
      <p:sp>
        <p:nvSpPr>
          <p:cNvPr id="329917" name="Line 189"/>
          <p:cNvSpPr>
            <a:spLocks noChangeShapeType="1"/>
          </p:cNvSpPr>
          <p:nvPr/>
        </p:nvSpPr>
        <p:spPr bwMode="auto">
          <a:xfrm flipH="1">
            <a:off x="1524000" y="4911725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18" name="Text Box 190"/>
          <p:cNvSpPr txBox="1">
            <a:spLocks noChangeArrowheads="1"/>
          </p:cNvSpPr>
          <p:nvPr/>
        </p:nvSpPr>
        <p:spPr bwMode="auto">
          <a:xfrm>
            <a:off x="669925" y="1447800"/>
            <a:ext cx="1467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ea typeface="Times New Roman" charset="0"/>
                <a:cs typeface="Arial"/>
              </a:rPr>
              <a:t>Final tree</a:t>
            </a:r>
          </a:p>
        </p:txBody>
      </p:sp>
      <p:sp>
        <p:nvSpPr>
          <p:cNvPr id="329919" name="Rectangle 191"/>
          <p:cNvSpPr>
            <a:spLocks noChangeArrowheads="1"/>
          </p:cNvSpPr>
          <p:nvPr/>
        </p:nvSpPr>
        <p:spPr bwMode="auto">
          <a:xfrm>
            <a:off x="4870355" y="5753199"/>
            <a:ext cx="38436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1400">
                <a:latin typeface="Arial"/>
                <a:ea typeface="Times New Roman" charset="0"/>
                <a:cs typeface="Arial"/>
              </a:rPr>
              <a:t>50</a:t>
            </a:r>
          </a:p>
        </p:txBody>
      </p:sp>
      <p:sp>
        <p:nvSpPr>
          <p:cNvPr id="329920" name="Line 192"/>
          <p:cNvSpPr>
            <a:spLocks noChangeShapeType="1"/>
          </p:cNvSpPr>
          <p:nvPr/>
        </p:nvSpPr>
        <p:spPr bwMode="auto">
          <a:xfrm>
            <a:off x="2667000" y="4911725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7BEA8-C5D5-DA3C-1D6D-AF8429E1E157}"/>
              </a:ext>
            </a:extLst>
          </p:cNvPr>
          <p:cNvSpPr txBox="1"/>
          <p:nvPr/>
        </p:nvSpPr>
        <p:spPr>
          <a:xfrm>
            <a:off x="3083451" y="5578070"/>
            <a:ext cx="6591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8DCFE-54F8-FA1E-F069-C769C2F8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5D29-E352-0C49-9CA4-2240A0061904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74968-B365-7424-054D-45B22786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081BC-6C2A-D298-4246-D9936A08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624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36EDD-7C48-D2EC-5D08-BFF4888D8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71021-CD59-E805-1DBE-2C7E92CB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C6D-8A5F-634C-BAD1-81A895F9D70D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A7DBE-CD2C-9B31-01AB-E23E1E35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41688-860C-FC67-1348-3667D82A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21B467-FC64-5FD6-5AB0-A8C0196E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507BB-85C5-A484-6AEC-34E10DFB5DCF}"/>
              </a:ext>
            </a:extLst>
          </p:cNvPr>
          <p:cNvSpPr txBox="1"/>
          <p:nvPr/>
        </p:nvSpPr>
        <p:spPr>
          <a:xfrm>
            <a:off x="169778" y="3013501"/>
            <a:ext cx="880446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Sequential </a:t>
            </a:r>
            <a:r>
              <a:rPr lang="en-US" sz="4800" dirty="0" err="1"/>
              <a:t>v.s</a:t>
            </a:r>
            <a:r>
              <a:rPr lang="en-US" sz="4800" dirty="0"/>
              <a:t>. Random Access</a:t>
            </a:r>
          </a:p>
        </p:txBody>
      </p:sp>
    </p:spTree>
    <p:extLst>
      <p:ext uri="{BB962C8B-B14F-4D97-AF65-F5344CB8AC3E}">
        <p14:creationId xmlns:p14="http://schemas.microsoft.com/office/powerpoint/2010/main" val="415383401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A1DD94-95AC-51EC-D52F-59666955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Sequential/Random Access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C9D46-D551-5FC0-99C7-A4B93E850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Recall: the disk always reads one entire block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Sequential access</a:t>
            </a:r>
            <a:r>
              <a:rPr lang="en-US" dirty="0"/>
              <a:t>: we read consecutive blocks 			1001, 1002, 1003, 1004, …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Random access</a:t>
            </a:r>
            <a:r>
              <a:rPr lang="en-US" dirty="0"/>
              <a:t>: we read them in whatever order</a:t>
            </a:r>
            <a:br>
              <a:rPr lang="en-US" dirty="0"/>
            </a:br>
            <a:r>
              <a:rPr lang="en-US" dirty="0"/>
              <a:t>		1523, 1003, 2999,1010,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03DA5-6740-D68B-558F-D9C3E13A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94B4-F1D2-5942-ABEF-81C62898E4A6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88D7A-FA27-1A77-9798-A70B2291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8FE17-8867-41C1-978B-3D4C397A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655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7C47-D57D-CD4A-74FF-E4726C6E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Sequential/Random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72DB-99CB-45BC-4701-618EC56B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184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38EDD4-7F0D-5F5C-D169-7154B6DDCC5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29743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46D9AB-405D-CA2C-BE71-F135AEA00449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90512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ADA0E1-2E8A-F5A9-42DD-AC3B04B532A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1282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0F79B5-45D8-1E28-165C-36592B3279F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12051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7712F6-EA77-064C-A734-610E5EC34D5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72821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241579-7F12-BDA2-FA29-370A87E9DF16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33590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13CA90-B0C4-2F3E-9087-BA073E9FAA3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94360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C628B0D-ACBC-D71C-E2C0-782622342AAA}"/>
              </a:ext>
            </a:extLst>
          </p:cNvPr>
          <p:cNvSpPr txBox="1"/>
          <p:nvPr/>
        </p:nvSpPr>
        <p:spPr>
          <a:xfrm>
            <a:off x="152400" y="1611957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53E1F-858E-C399-6439-E50D1FF4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47FD-8EE1-B741-9A01-665A65F7EB90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B86E8-00EF-CAAD-7A2E-E4007783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338980821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7C47-D57D-CD4A-74FF-E4726C6E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Sequential/Random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72DB-99CB-45BC-4701-618EC56B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185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38EDD4-7F0D-5F5C-D169-7154B6DDCC5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29743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46D9AB-405D-CA2C-BE71-F135AEA00449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90512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ADA0E1-2E8A-F5A9-42DD-AC3B04B532A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1282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0F79B5-45D8-1E28-165C-36592B3279F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12051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7712F6-EA77-064C-A734-610E5EC34D5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72821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241579-7F12-BDA2-FA29-370A87E9DF16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33590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13CA90-B0C4-2F3E-9087-BA073E9FAA3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94360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C628B0D-ACBC-D71C-E2C0-782622342AAA}"/>
              </a:ext>
            </a:extLst>
          </p:cNvPr>
          <p:cNvSpPr txBox="1"/>
          <p:nvPr/>
        </p:nvSpPr>
        <p:spPr>
          <a:xfrm>
            <a:off x="152400" y="1611957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554A4B-C23F-160D-D0F9-AB5F4A21A078}"/>
              </a:ext>
            </a:extLst>
          </p:cNvPr>
          <p:cNvSpPr/>
          <p:nvPr/>
        </p:nvSpPr>
        <p:spPr bwMode="auto">
          <a:xfrm>
            <a:off x="219256" y="222326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7F78B54B-4ECD-FA36-FC85-939619E39EEA}"/>
              </a:ext>
            </a:extLst>
          </p:cNvPr>
          <p:cNvSpPr/>
          <p:nvPr/>
        </p:nvSpPr>
        <p:spPr bwMode="auto">
          <a:xfrm>
            <a:off x="2525334" y="1595773"/>
            <a:ext cx="947184" cy="476071"/>
          </a:xfrm>
          <a:prstGeom prst="wedgeEllipseCallout">
            <a:avLst>
              <a:gd name="adj1" fmla="val -81014"/>
              <a:gd name="adj2" fmla="val 5592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1E9740-4AF1-8723-03A7-77CBE31B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8FE-A493-7A48-AE87-E0C92E1C69F5}" type="datetime4">
              <a:rPr lang="en-US" smtClean="0"/>
              <a:t>March 5,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D3D1D20-7951-7997-93D3-ADB8389F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50113771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7C47-D57D-CD4A-74FF-E4726C6E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Sequential/Random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72DB-99CB-45BC-4701-618EC56B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186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38EDD4-7F0D-5F5C-D169-7154B6DDCC5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29743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46D9AB-405D-CA2C-BE71-F135AEA00449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90512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ADA0E1-2E8A-F5A9-42DD-AC3B04B532A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1282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0F79B5-45D8-1E28-165C-36592B3279F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12051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7712F6-EA77-064C-A734-610E5EC34D5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72821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241579-7F12-BDA2-FA29-370A87E9DF16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33590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13CA90-B0C4-2F3E-9087-BA073E9FAA3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94360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C628B0D-ACBC-D71C-E2C0-782622342AAA}"/>
              </a:ext>
            </a:extLst>
          </p:cNvPr>
          <p:cNvSpPr txBox="1"/>
          <p:nvPr/>
        </p:nvSpPr>
        <p:spPr>
          <a:xfrm>
            <a:off x="152400" y="1611957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554A4B-C23F-160D-D0F9-AB5F4A21A078}"/>
              </a:ext>
            </a:extLst>
          </p:cNvPr>
          <p:cNvSpPr/>
          <p:nvPr/>
        </p:nvSpPr>
        <p:spPr bwMode="auto">
          <a:xfrm>
            <a:off x="219256" y="222326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1EDF71-F860-104F-B15D-846E5A2459F6}"/>
              </a:ext>
            </a:extLst>
          </p:cNvPr>
          <p:cNvSpPr/>
          <p:nvPr/>
        </p:nvSpPr>
        <p:spPr bwMode="auto">
          <a:xfrm>
            <a:off x="219256" y="282943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7F78B54B-4ECD-FA36-FC85-939619E39EEA}"/>
              </a:ext>
            </a:extLst>
          </p:cNvPr>
          <p:cNvSpPr/>
          <p:nvPr/>
        </p:nvSpPr>
        <p:spPr bwMode="auto">
          <a:xfrm>
            <a:off x="2525334" y="1595773"/>
            <a:ext cx="947184" cy="476071"/>
          </a:xfrm>
          <a:prstGeom prst="wedgeEllipseCallout">
            <a:avLst>
              <a:gd name="adj1" fmla="val -81014"/>
              <a:gd name="adj2" fmla="val 5592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C470AE4-71FB-220E-719F-EA3134A03F3D}"/>
              </a:ext>
            </a:extLst>
          </p:cNvPr>
          <p:cNvSpPr/>
          <p:nvPr/>
        </p:nvSpPr>
        <p:spPr bwMode="auto">
          <a:xfrm>
            <a:off x="2906299" y="2370347"/>
            <a:ext cx="1298105" cy="1168539"/>
          </a:xfrm>
          <a:prstGeom prst="wedgeEllipseCallout">
            <a:avLst>
              <a:gd name="adj1" fmla="val -107578"/>
              <a:gd name="adj2" fmla="val 5725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Already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buffer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pool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C9DEE36-B476-7F55-CA41-1DE728AC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01B9-38E0-A541-ADAB-E8DB4173239D}" type="datetime4">
              <a:rPr lang="en-US" smtClean="0"/>
              <a:t>March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B397B41-5E15-862A-774A-E955BD20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406642500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7C47-D57D-CD4A-74FF-E4726C6E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Sequential/Random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72DB-99CB-45BC-4701-618EC56B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187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38EDD4-7F0D-5F5C-D169-7154B6DDCC5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29743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46D9AB-405D-CA2C-BE71-F135AEA00449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90512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ADA0E1-2E8A-F5A9-42DD-AC3B04B532A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1282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0F79B5-45D8-1E28-165C-36592B3279F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12051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7712F6-EA77-064C-A734-610E5EC34D5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72821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241579-7F12-BDA2-FA29-370A87E9DF16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33590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13CA90-B0C4-2F3E-9087-BA073E9FAA3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94360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C628B0D-ACBC-D71C-E2C0-782622342AAA}"/>
              </a:ext>
            </a:extLst>
          </p:cNvPr>
          <p:cNvSpPr txBox="1"/>
          <p:nvPr/>
        </p:nvSpPr>
        <p:spPr>
          <a:xfrm>
            <a:off x="152400" y="1611957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554A4B-C23F-160D-D0F9-AB5F4A21A078}"/>
              </a:ext>
            </a:extLst>
          </p:cNvPr>
          <p:cNvSpPr/>
          <p:nvPr/>
        </p:nvSpPr>
        <p:spPr bwMode="auto">
          <a:xfrm>
            <a:off x="219256" y="222326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1EDF71-F860-104F-B15D-846E5A2459F6}"/>
              </a:ext>
            </a:extLst>
          </p:cNvPr>
          <p:cNvSpPr/>
          <p:nvPr/>
        </p:nvSpPr>
        <p:spPr bwMode="auto">
          <a:xfrm>
            <a:off x="219256" y="282943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CFF8EA6-BD90-93F0-FA3E-AC2700F852B2}"/>
              </a:ext>
            </a:extLst>
          </p:cNvPr>
          <p:cNvSpPr/>
          <p:nvPr/>
        </p:nvSpPr>
        <p:spPr bwMode="auto">
          <a:xfrm>
            <a:off x="219256" y="343560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A0E52E8-A184-E417-57A5-D1B3ECA4F2B1}"/>
              </a:ext>
            </a:extLst>
          </p:cNvPr>
          <p:cNvSpPr/>
          <p:nvPr/>
        </p:nvSpPr>
        <p:spPr bwMode="auto">
          <a:xfrm>
            <a:off x="219256" y="4041774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D5059-F43B-9017-A943-E54FBAC2B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5118-C838-7B4D-822E-46F549B3F7C2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87D3E-AD69-BD26-D594-26B52BD1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129197229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7C47-D57D-CD4A-74FF-E4726C6E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Sequential/Random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72DB-99CB-45BC-4701-618EC56B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188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38EDD4-7F0D-5F5C-D169-7154B6DDCC5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29743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46D9AB-405D-CA2C-BE71-F135AEA00449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90512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ADA0E1-2E8A-F5A9-42DD-AC3B04B532A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1282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0F79B5-45D8-1E28-165C-36592B3279F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12051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7712F6-EA77-064C-A734-610E5EC34D5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72821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241579-7F12-BDA2-FA29-370A87E9DF16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33590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13CA90-B0C4-2F3E-9087-BA073E9FAA3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94360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C628B0D-ACBC-D71C-E2C0-782622342AAA}"/>
              </a:ext>
            </a:extLst>
          </p:cNvPr>
          <p:cNvSpPr txBox="1"/>
          <p:nvPr/>
        </p:nvSpPr>
        <p:spPr>
          <a:xfrm>
            <a:off x="152400" y="161195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Sequential: 2 reads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554A4B-C23F-160D-D0F9-AB5F4A21A078}"/>
              </a:ext>
            </a:extLst>
          </p:cNvPr>
          <p:cNvSpPr/>
          <p:nvPr/>
        </p:nvSpPr>
        <p:spPr bwMode="auto">
          <a:xfrm>
            <a:off x="219256" y="222326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1EDF71-F860-104F-B15D-846E5A2459F6}"/>
              </a:ext>
            </a:extLst>
          </p:cNvPr>
          <p:cNvSpPr/>
          <p:nvPr/>
        </p:nvSpPr>
        <p:spPr bwMode="auto">
          <a:xfrm>
            <a:off x="219256" y="282943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CFF8EA6-BD90-93F0-FA3E-AC2700F852B2}"/>
              </a:ext>
            </a:extLst>
          </p:cNvPr>
          <p:cNvSpPr/>
          <p:nvPr/>
        </p:nvSpPr>
        <p:spPr bwMode="auto">
          <a:xfrm>
            <a:off x="219256" y="343560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A0E52E8-A184-E417-57A5-D1B3ECA4F2B1}"/>
              </a:ext>
            </a:extLst>
          </p:cNvPr>
          <p:cNvSpPr/>
          <p:nvPr/>
        </p:nvSpPr>
        <p:spPr bwMode="auto">
          <a:xfrm>
            <a:off x="219256" y="4041774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87A06DD-E20B-030A-CA81-CB5F0445C46D}"/>
              </a:ext>
            </a:extLst>
          </p:cNvPr>
          <p:cNvSpPr/>
          <p:nvPr/>
        </p:nvSpPr>
        <p:spPr bwMode="auto">
          <a:xfrm>
            <a:off x="2104708" y="467505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9F29031-64D2-FD68-E6B6-68D271F04F9B}"/>
              </a:ext>
            </a:extLst>
          </p:cNvPr>
          <p:cNvSpPr/>
          <p:nvPr/>
        </p:nvSpPr>
        <p:spPr bwMode="auto">
          <a:xfrm>
            <a:off x="2104708" y="528122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1931E18-9988-ACEB-C437-3ABEA00C52B1}"/>
              </a:ext>
            </a:extLst>
          </p:cNvPr>
          <p:cNvSpPr/>
          <p:nvPr/>
        </p:nvSpPr>
        <p:spPr bwMode="auto">
          <a:xfrm>
            <a:off x="2104708" y="588739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CA5B8-4CBC-4E0C-CBA1-2D73666D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992A-E539-FD4B-A3F3-64AAEAECFFD6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2BA61-1C2C-B08F-1681-FFBD8636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399920475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7C47-D57D-CD4A-74FF-E4726C6E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Sequential/Random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72DB-99CB-45BC-4701-618EC56B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189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38EDD4-7F0D-5F5C-D169-7154B6DDCC5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29743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46D9AB-405D-CA2C-BE71-F135AEA00449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90512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ADA0E1-2E8A-F5A9-42DD-AC3B04B532A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1282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0F79B5-45D8-1E28-165C-36592B3279F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12051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7712F6-EA77-064C-A734-610E5EC34D5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72821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241579-7F12-BDA2-FA29-370A87E9DF16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33590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13CA90-B0C4-2F3E-9087-BA073E9FAA3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94360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D8C6864-9C46-C479-6C15-73A9B4917B76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227457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33E0EE2-2F72-A822-3D77-457787A0550A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288226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AC62F3-1911-C1FE-985B-4F3B9C852844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348996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B3126EB-C1CD-2013-0F69-DAEC204A37DE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409765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EA27BA2-5B15-F312-459E-54CB1F9E5DE9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470535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350FD3E-E5CF-4074-B789-FF5CF2B67B70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531304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7EA7EB2-C02A-C7CA-AB6D-E447D123CDFC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592074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6B83687-CD7D-86CB-BA81-279FAD8B94B9}"/>
              </a:ext>
            </a:extLst>
          </p:cNvPr>
          <p:cNvSpPr txBox="1"/>
          <p:nvPr/>
        </p:nvSpPr>
        <p:spPr>
          <a:xfrm>
            <a:off x="4800600" y="1611957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554A4B-C23F-160D-D0F9-AB5F4A21A078}"/>
              </a:ext>
            </a:extLst>
          </p:cNvPr>
          <p:cNvSpPr/>
          <p:nvPr/>
        </p:nvSpPr>
        <p:spPr bwMode="auto">
          <a:xfrm>
            <a:off x="219256" y="222326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1EDF71-F860-104F-B15D-846E5A2459F6}"/>
              </a:ext>
            </a:extLst>
          </p:cNvPr>
          <p:cNvSpPr/>
          <p:nvPr/>
        </p:nvSpPr>
        <p:spPr bwMode="auto">
          <a:xfrm>
            <a:off x="219256" y="282943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CFF8EA6-BD90-93F0-FA3E-AC2700F852B2}"/>
              </a:ext>
            </a:extLst>
          </p:cNvPr>
          <p:cNvSpPr/>
          <p:nvPr/>
        </p:nvSpPr>
        <p:spPr bwMode="auto">
          <a:xfrm>
            <a:off x="219256" y="343560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A0E52E8-A184-E417-57A5-D1B3ECA4F2B1}"/>
              </a:ext>
            </a:extLst>
          </p:cNvPr>
          <p:cNvSpPr/>
          <p:nvPr/>
        </p:nvSpPr>
        <p:spPr bwMode="auto">
          <a:xfrm>
            <a:off x="219256" y="4041774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87A06DD-E20B-030A-CA81-CB5F0445C46D}"/>
              </a:ext>
            </a:extLst>
          </p:cNvPr>
          <p:cNvSpPr/>
          <p:nvPr/>
        </p:nvSpPr>
        <p:spPr bwMode="auto">
          <a:xfrm>
            <a:off x="2104708" y="467505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9F29031-64D2-FD68-E6B6-68D271F04F9B}"/>
              </a:ext>
            </a:extLst>
          </p:cNvPr>
          <p:cNvSpPr/>
          <p:nvPr/>
        </p:nvSpPr>
        <p:spPr bwMode="auto">
          <a:xfrm>
            <a:off x="2104708" y="528122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1931E18-9988-ACEB-C437-3ABEA00C52B1}"/>
              </a:ext>
            </a:extLst>
          </p:cNvPr>
          <p:cNvSpPr/>
          <p:nvPr/>
        </p:nvSpPr>
        <p:spPr bwMode="auto">
          <a:xfrm>
            <a:off x="2104708" y="588739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A2E23-4FA2-2F71-8ACC-3A14EF352CF3}"/>
              </a:ext>
            </a:extLst>
          </p:cNvPr>
          <p:cNvSpPr txBox="1"/>
          <p:nvPr/>
        </p:nvSpPr>
        <p:spPr>
          <a:xfrm>
            <a:off x="152400" y="161195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Sequential: 2 reads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A7AFFA-3075-B926-0900-99931385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FED3-C543-EB47-B7C3-039B291C4BE2}" type="datetime4">
              <a:rPr lang="en-US" smtClean="0"/>
              <a:t>March 5, 2025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E0D5FED3-BC8E-2830-3645-CA357A5D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255983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Algorithms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55412"/>
              </p:ext>
            </p:extLst>
          </p:nvPr>
        </p:nvGraphicFramePr>
        <p:xfrm>
          <a:off x="570178" y="460754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err="1"/>
                        <a:t>UserID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92335"/>
              </p:ext>
            </p:extLst>
          </p:nvPr>
        </p:nvGraphicFramePr>
        <p:xfrm>
          <a:off x="5736534" y="460754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96842" y="748992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03701" y="42035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698518" y="422219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84726"/>
              </p:ext>
            </p:extLst>
          </p:nvPr>
        </p:nvGraphicFramePr>
        <p:xfrm>
          <a:off x="3987490" y="277794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Charger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Civic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2" name="Ben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 rot="5400000">
            <a:off x="4512642" y="2086660"/>
            <a:ext cx="621894" cy="48463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46FEA7-0265-7C80-D908-F333FBBE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CDB-A1D2-2C4C-8B4F-E335B167C897}" type="datetime4">
              <a:rPr lang="en-US" smtClean="0"/>
              <a:t>March 5,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1550C0-86C7-DB87-344F-9FDC37FD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788056-FF7E-5823-F37F-FE453DE9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5249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7C47-D57D-CD4A-74FF-E4726C6E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Sequential/Random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72DB-99CB-45BC-4701-618EC56B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190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38EDD4-7F0D-5F5C-D169-7154B6DDCC5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29743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46D9AB-405D-CA2C-BE71-F135AEA00449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90512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ADA0E1-2E8A-F5A9-42DD-AC3B04B532A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1282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0F79B5-45D8-1E28-165C-36592B3279F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12051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7712F6-EA77-064C-A734-610E5EC34D5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72821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241579-7F12-BDA2-FA29-370A87E9DF16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33590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13CA90-B0C4-2F3E-9087-BA073E9FAA3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94360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D8C6864-9C46-C479-6C15-73A9B4917B76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227457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33E0EE2-2F72-A822-3D77-457787A0550A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288226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AC62F3-1911-C1FE-985B-4F3B9C852844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348996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B3126EB-C1CD-2013-0F69-DAEC204A37DE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409765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EA27BA2-5B15-F312-459E-54CB1F9E5DE9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470535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350FD3E-E5CF-4074-B789-FF5CF2B67B70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531304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7EA7EB2-C02A-C7CA-AB6D-E447D123CDFC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592074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554A4B-C23F-160D-D0F9-AB5F4A21A078}"/>
              </a:ext>
            </a:extLst>
          </p:cNvPr>
          <p:cNvSpPr/>
          <p:nvPr/>
        </p:nvSpPr>
        <p:spPr bwMode="auto">
          <a:xfrm>
            <a:off x="219256" y="222326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1EDF71-F860-104F-B15D-846E5A2459F6}"/>
              </a:ext>
            </a:extLst>
          </p:cNvPr>
          <p:cNvSpPr/>
          <p:nvPr/>
        </p:nvSpPr>
        <p:spPr bwMode="auto">
          <a:xfrm>
            <a:off x="219256" y="282943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CFF8EA6-BD90-93F0-FA3E-AC2700F852B2}"/>
              </a:ext>
            </a:extLst>
          </p:cNvPr>
          <p:cNvSpPr/>
          <p:nvPr/>
        </p:nvSpPr>
        <p:spPr bwMode="auto">
          <a:xfrm>
            <a:off x="219256" y="343560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A0E52E8-A184-E417-57A5-D1B3ECA4F2B1}"/>
              </a:ext>
            </a:extLst>
          </p:cNvPr>
          <p:cNvSpPr/>
          <p:nvPr/>
        </p:nvSpPr>
        <p:spPr bwMode="auto">
          <a:xfrm>
            <a:off x="219256" y="4041774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87A06DD-E20B-030A-CA81-CB5F0445C46D}"/>
              </a:ext>
            </a:extLst>
          </p:cNvPr>
          <p:cNvSpPr/>
          <p:nvPr/>
        </p:nvSpPr>
        <p:spPr bwMode="auto">
          <a:xfrm>
            <a:off x="2104708" y="467505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9F29031-64D2-FD68-E6B6-68D271F04F9B}"/>
              </a:ext>
            </a:extLst>
          </p:cNvPr>
          <p:cNvSpPr/>
          <p:nvPr/>
        </p:nvSpPr>
        <p:spPr bwMode="auto">
          <a:xfrm>
            <a:off x="2104708" y="528122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1931E18-9988-ACEB-C437-3ABEA00C52B1}"/>
              </a:ext>
            </a:extLst>
          </p:cNvPr>
          <p:cNvSpPr/>
          <p:nvPr/>
        </p:nvSpPr>
        <p:spPr bwMode="auto">
          <a:xfrm>
            <a:off x="2104708" y="588739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0719502-3195-6097-18EC-33D01B5A5B1D}"/>
              </a:ext>
            </a:extLst>
          </p:cNvPr>
          <p:cNvSpPr/>
          <p:nvPr/>
        </p:nvSpPr>
        <p:spPr bwMode="auto">
          <a:xfrm>
            <a:off x="4870504" y="220040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C5752-3ECC-9657-1835-3951EAECE36C}"/>
              </a:ext>
            </a:extLst>
          </p:cNvPr>
          <p:cNvSpPr txBox="1"/>
          <p:nvPr/>
        </p:nvSpPr>
        <p:spPr>
          <a:xfrm>
            <a:off x="4800600" y="161195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461DC-0E62-CAD9-C5C6-F3910C77D077}"/>
              </a:ext>
            </a:extLst>
          </p:cNvPr>
          <p:cNvSpPr txBox="1"/>
          <p:nvPr/>
        </p:nvSpPr>
        <p:spPr>
          <a:xfrm>
            <a:off x="152400" y="161195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Sequential: 2 reads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F6233DAD-0335-A629-8B8C-832FBF91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7CA6-0C2C-F440-9B0D-A9973107788D}" type="datetime4">
              <a:rPr lang="en-US" smtClean="0"/>
              <a:t>March 5,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FEA5A04-0563-7A5A-0034-0DC69AF3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162451759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7C47-D57D-CD4A-74FF-E4726C6E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Sequential/Random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72DB-99CB-45BC-4701-618EC56B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191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38EDD4-7F0D-5F5C-D169-7154B6DDCC5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29743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46D9AB-405D-CA2C-BE71-F135AEA00449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90512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ADA0E1-2E8A-F5A9-42DD-AC3B04B532A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1282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0F79B5-45D8-1E28-165C-36592B3279F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12051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7712F6-EA77-064C-A734-610E5EC34D5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72821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241579-7F12-BDA2-FA29-370A87E9DF16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33590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13CA90-B0C4-2F3E-9087-BA073E9FAA3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94360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D8C6864-9C46-C479-6C15-73A9B4917B76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227457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33E0EE2-2F72-A822-3D77-457787A0550A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288226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AC62F3-1911-C1FE-985B-4F3B9C852844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348996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B3126EB-C1CD-2013-0F69-DAEC204A37DE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409765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EA27BA2-5B15-F312-459E-54CB1F9E5DE9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4705352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350FD3E-E5CF-4074-B789-FF5CF2B67B70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5313047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7EA7EB2-C02A-C7CA-AB6D-E447D123CDFC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5920740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6B83687-CD7D-86CB-BA81-279FAD8B94B9}"/>
              </a:ext>
            </a:extLst>
          </p:cNvPr>
          <p:cNvSpPr txBox="1"/>
          <p:nvPr/>
        </p:nvSpPr>
        <p:spPr>
          <a:xfrm>
            <a:off x="4800600" y="161195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Random: many reads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554A4B-C23F-160D-D0F9-AB5F4A21A078}"/>
              </a:ext>
            </a:extLst>
          </p:cNvPr>
          <p:cNvSpPr/>
          <p:nvPr/>
        </p:nvSpPr>
        <p:spPr bwMode="auto">
          <a:xfrm>
            <a:off x="219256" y="222326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1EDF71-F860-104F-B15D-846E5A2459F6}"/>
              </a:ext>
            </a:extLst>
          </p:cNvPr>
          <p:cNvSpPr/>
          <p:nvPr/>
        </p:nvSpPr>
        <p:spPr bwMode="auto">
          <a:xfrm>
            <a:off x="219256" y="282943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CFF8EA6-BD90-93F0-FA3E-AC2700F852B2}"/>
              </a:ext>
            </a:extLst>
          </p:cNvPr>
          <p:cNvSpPr/>
          <p:nvPr/>
        </p:nvSpPr>
        <p:spPr bwMode="auto">
          <a:xfrm>
            <a:off x="219256" y="343560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A0E52E8-A184-E417-57A5-D1B3ECA4F2B1}"/>
              </a:ext>
            </a:extLst>
          </p:cNvPr>
          <p:cNvSpPr/>
          <p:nvPr/>
        </p:nvSpPr>
        <p:spPr bwMode="auto">
          <a:xfrm>
            <a:off x="219256" y="4041774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87A06DD-E20B-030A-CA81-CB5F0445C46D}"/>
              </a:ext>
            </a:extLst>
          </p:cNvPr>
          <p:cNvSpPr/>
          <p:nvPr/>
        </p:nvSpPr>
        <p:spPr bwMode="auto">
          <a:xfrm>
            <a:off x="2104708" y="467505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9F29031-64D2-FD68-E6B6-68D271F04F9B}"/>
              </a:ext>
            </a:extLst>
          </p:cNvPr>
          <p:cNvSpPr/>
          <p:nvPr/>
        </p:nvSpPr>
        <p:spPr bwMode="auto">
          <a:xfrm>
            <a:off x="2104708" y="528122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1931E18-9988-ACEB-C437-3ABEA00C52B1}"/>
              </a:ext>
            </a:extLst>
          </p:cNvPr>
          <p:cNvSpPr/>
          <p:nvPr/>
        </p:nvSpPr>
        <p:spPr bwMode="auto">
          <a:xfrm>
            <a:off x="2104708" y="5887392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0719502-3195-6097-18EC-33D01B5A5B1D}"/>
              </a:ext>
            </a:extLst>
          </p:cNvPr>
          <p:cNvSpPr/>
          <p:nvPr/>
        </p:nvSpPr>
        <p:spPr bwMode="auto">
          <a:xfrm>
            <a:off x="4870504" y="220040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511835B-B283-4E3B-A0C1-6A0BE1CFCE93}"/>
              </a:ext>
            </a:extLst>
          </p:cNvPr>
          <p:cNvSpPr/>
          <p:nvPr/>
        </p:nvSpPr>
        <p:spPr bwMode="auto">
          <a:xfrm>
            <a:off x="6819900" y="2808098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D7C8011-460D-EF70-3C3A-88C98321204A}"/>
              </a:ext>
            </a:extLst>
          </p:cNvPr>
          <p:cNvSpPr/>
          <p:nvPr/>
        </p:nvSpPr>
        <p:spPr bwMode="auto">
          <a:xfrm>
            <a:off x="4870504" y="341579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2CA2D4B-647E-668E-C4BA-658B5D6A3FC9}"/>
              </a:ext>
            </a:extLst>
          </p:cNvPr>
          <p:cNvSpPr/>
          <p:nvPr/>
        </p:nvSpPr>
        <p:spPr bwMode="auto">
          <a:xfrm>
            <a:off x="6819900" y="4023488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82DE30C-857B-4A61-8307-DFFAC449D7AD}"/>
              </a:ext>
            </a:extLst>
          </p:cNvPr>
          <p:cNvSpPr/>
          <p:nvPr/>
        </p:nvSpPr>
        <p:spPr bwMode="auto">
          <a:xfrm>
            <a:off x="4904560" y="4631568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FF6C486-B78B-8B90-97FD-7A7E45E407C7}"/>
              </a:ext>
            </a:extLst>
          </p:cNvPr>
          <p:cNvSpPr/>
          <p:nvPr/>
        </p:nvSpPr>
        <p:spPr bwMode="auto">
          <a:xfrm>
            <a:off x="6790012" y="5232403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838FBA1-AC60-807A-BBA4-885837883295}"/>
              </a:ext>
            </a:extLst>
          </p:cNvPr>
          <p:cNvSpPr/>
          <p:nvPr/>
        </p:nvSpPr>
        <p:spPr bwMode="auto">
          <a:xfrm>
            <a:off x="4904560" y="5846571"/>
            <a:ext cx="1885452" cy="5140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8D520-6DCB-FF71-671A-5BFCEB2D5C87}"/>
              </a:ext>
            </a:extLst>
          </p:cNvPr>
          <p:cNvSpPr txBox="1"/>
          <p:nvPr/>
        </p:nvSpPr>
        <p:spPr>
          <a:xfrm>
            <a:off x="152400" y="161195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Sequential: 2 reads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2C612F-7BA9-06AF-7901-345840D1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531D-11F5-E14D-80E1-B0C33B4E2E48}" type="datetime4">
              <a:rPr lang="en-US" smtClean="0"/>
              <a:t>March 5, 2025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5AF067B-6C54-8774-391B-6B196A88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427013115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1009B5-65DA-3976-F04F-60EDEB5E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B6187-64F6-D55A-B597-8F66AF2D7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Sequential scan:</a:t>
            </a:r>
          </a:p>
          <a:p>
            <a:r>
              <a:rPr lang="en-US" dirty="0"/>
              <a:t>Needs to read all blocks</a:t>
            </a:r>
          </a:p>
          <a:p>
            <a:r>
              <a:rPr lang="en-US" dirty="0"/>
              <a:t>But uses sequential access to disk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Index lookup:</a:t>
            </a:r>
          </a:p>
          <a:p>
            <a:r>
              <a:rPr lang="en-US" dirty="0"/>
              <a:t>Reads far fewer blocks (sometimes just 1)</a:t>
            </a:r>
          </a:p>
          <a:p>
            <a:r>
              <a:rPr lang="en-US" dirty="0"/>
              <a:t>But it uses random access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76D8B-7B76-04F4-E1F5-566165B9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13C-A20E-CB4B-BA5E-1DCBEB127792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988EA-A84F-D24A-127A-64671BA7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8DE85-8D56-9DB2-8C6D-F439DDEF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66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3473B-A24E-D4DE-4A56-3BD1E5EF4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58EE11-2BE7-57BD-0FC5-49DD0652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Clustered </a:t>
            </a:r>
            <a:r>
              <a:rPr lang="en-US" sz="3600" dirty="0" err="1"/>
              <a:t>v.s</a:t>
            </a:r>
            <a:r>
              <a:rPr lang="en-US" sz="3600" dirty="0"/>
              <a:t>. Unclustered Indexes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731E41-2EBE-124E-55B9-1240003E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20726"/>
            <a:ext cx="8474149" cy="1579600"/>
          </a:xfrm>
        </p:spPr>
        <p:txBody>
          <a:bodyPr/>
          <a:lstStyle/>
          <a:p>
            <a:r>
              <a:rPr lang="en-US" dirty="0"/>
              <a:t>An index is </a:t>
            </a:r>
            <a:r>
              <a:rPr lang="en-US" dirty="0">
                <a:solidFill>
                  <a:srgbClr val="0432FF"/>
                </a:solidFill>
              </a:rPr>
              <a:t>clustered</a:t>
            </a:r>
            <a:r>
              <a:rPr lang="en-US" dirty="0"/>
              <a:t> if the data file is sorted in by the index key</a:t>
            </a:r>
          </a:p>
          <a:p>
            <a:r>
              <a:rPr lang="en-US" dirty="0"/>
              <a:t>Otherwise, it is called unclusterd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D3B22-1367-1958-A137-75EEEFC2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5957-2E74-A149-BB40-637F376642B9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254F6-3913-C784-8ABA-EF782968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1D3AB-1F35-2D62-51BB-C43BB188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373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35CBF0-97C4-225E-842B-E95177A3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Clustered </a:t>
            </a:r>
            <a:r>
              <a:rPr lang="en-US" sz="3600" dirty="0" err="1"/>
              <a:t>v.s</a:t>
            </a:r>
            <a:r>
              <a:rPr lang="en-US" sz="3600" dirty="0"/>
              <a:t>. Unclustered Indexes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06BB27-FDAB-0495-E880-2FBFD322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20726"/>
            <a:ext cx="8474149" cy="1579600"/>
          </a:xfrm>
        </p:spPr>
        <p:txBody>
          <a:bodyPr/>
          <a:lstStyle/>
          <a:p>
            <a:r>
              <a:rPr lang="en-US" dirty="0"/>
              <a:t>An index is </a:t>
            </a:r>
            <a:r>
              <a:rPr lang="en-US" dirty="0">
                <a:solidFill>
                  <a:srgbClr val="0432FF"/>
                </a:solidFill>
              </a:rPr>
              <a:t>clustered</a:t>
            </a:r>
            <a:r>
              <a:rPr lang="en-US" dirty="0"/>
              <a:t> if the data file is sorted in by the index key</a:t>
            </a:r>
          </a:p>
          <a:p>
            <a:r>
              <a:rPr lang="en-US" dirty="0"/>
              <a:t>Otherwise, it is called unclustered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ACDC9-664E-1619-9CBC-C43969DD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11-1921-6245-9CF9-732A96BA920F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97FCB-A93E-3D81-B371-1053D82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03AC7-9F44-ED0A-E502-4796D5BA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D4F03D-82CF-7BC5-02C4-5F6035A217FC}"/>
              </a:ext>
            </a:extLst>
          </p:cNvPr>
          <p:cNvGraphicFramePr>
            <a:graphicFrameLocks noGrp="1"/>
          </p:cNvGraphicFramePr>
          <p:nvPr/>
        </p:nvGraphicFramePr>
        <p:xfrm>
          <a:off x="502443" y="5026344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369D2F-7717-0BB2-ED73-EF83B1C33602}"/>
              </a:ext>
            </a:extLst>
          </p:cNvPr>
          <p:cNvSpPr txBox="1"/>
          <p:nvPr/>
        </p:nvSpPr>
        <p:spPr>
          <a:xfrm>
            <a:off x="502443" y="546794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file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A077C76-8A33-E5BD-4B95-5092F4BF153B}"/>
              </a:ext>
            </a:extLst>
          </p:cNvPr>
          <p:cNvSpPr/>
          <p:nvPr/>
        </p:nvSpPr>
        <p:spPr>
          <a:xfrm>
            <a:off x="502443" y="2676164"/>
            <a:ext cx="3733800" cy="195816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Index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32DD0E-0C2C-404A-7662-AE7917A70F6C}"/>
              </a:ext>
            </a:extLst>
          </p:cNvPr>
          <p:cNvCxnSpPr>
            <a:cxnSpLocks/>
          </p:cNvCxnSpPr>
          <p:nvPr/>
        </p:nvCxnSpPr>
        <p:spPr>
          <a:xfrm>
            <a:off x="714375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263DCD-02C4-AA5D-03DB-B8B60642E175}"/>
              </a:ext>
            </a:extLst>
          </p:cNvPr>
          <p:cNvCxnSpPr>
            <a:cxnSpLocks/>
          </p:cNvCxnSpPr>
          <p:nvPr/>
        </p:nvCxnSpPr>
        <p:spPr>
          <a:xfrm>
            <a:off x="1084263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30BFA5-D83B-0092-9755-F7A048E01FC1}"/>
              </a:ext>
            </a:extLst>
          </p:cNvPr>
          <p:cNvCxnSpPr>
            <a:cxnSpLocks/>
          </p:cNvCxnSpPr>
          <p:nvPr/>
        </p:nvCxnSpPr>
        <p:spPr>
          <a:xfrm>
            <a:off x="1454151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1AAAEB-ABFA-790A-AB93-039E9CEE57E5}"/>
              </a:ext>
            </a:extLst>
          </p:cNvPr>
          <p:cNvCxnSpPr>
            <a:cxnSpLocks/>
          </p:cNvCxnSpPr>
          <p:nvPr/>
        </p:nvCxnSpPr>
        <p:spPr>
          <a:xfrm>
            <a:off x="1824039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519395-E950-C00F-C15E-DC51535C069F}"/>
              </a:ext>
            </a:extLst>
          </p:cNvPr>
          <p:cNvCxnSpPr>
            <a:cxnSpLocks/>
          </p:cNvCxnSpPr>
          <p:nvPr/>
        </p:nvCxnSpPr>
        <p:spPr>
          <a:xfrm>
            <a:off x="2193927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FAC587-2736-2C4C-8A27-6F26D580FD7C}"/>
              </a:ext>
            </a:extLst>
          </p:cNvPr>
          <p:cNvCxnSpPr>
            <a:cxnSpLocks/>
          </p:cNvCxnSpPr>
          <p:nvPr/>
        </p:nvCxnSpPr>
        <p:spPr>
          <a:xfrm>
            <a:off x="2563815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60DAA5-1438-5E8A-2544-2C58E906B016}"/>
              </a:ext>
            </a:extLst>
          </p:cNvPr>
          <p:cNvCxnSpPr>
            <a:cxnSpLocks/>
          </p:cNvCxnSpPr>
          <p:nvPr/>
        </p:nvCxnSpPr>
        <p:spPr>
          <a:xfrm>
            <a:off x="2933703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57A321-1A95-F210-C23E-98B00B3D9056}"/>
              </a:ext>
            </a:extLst>
          </p:cNvPr>
          <p:cNvCxnSpPr>
            <a:cxnSpLocks/>
          </p:cNvCxnSpPr>
          <p:nvPr/>
        </p:nvCxnSpPr>
        <p:spPr>
          <a:xfrm>
            <a:off x="3303591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08AECA-5325-6BFD-84A9-A28423D0CEA2}"/>
              </a:ext>
            </a:extLst>
          </p:cNvPr>
          <p:cNvCxnSpPr>
            <a:cxnSpLocks/>
          </p:cNvCxnSpPr>
          <p:nvPr/>
        </p:nvCxnSpPr>
        <p:spPr>
          <a:xfrm>
            <a:off x="3673479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1D85A5-808B-073E-2FD8-96752C72D82E}"/>
              </a:ext>
            </a:extLst>
          </p:cNvPr>
          <p:cNvCxnSpPr>
            <a:cxnSpLocks/>
          </p:cNvCxnSpPr>
          <p:nvPr/>
        </p:nvCxnSpPr>
        <p:spPr>
          <a:xfrm>
            <a:off x="4043365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BD24D92-48E6-5A17-9477-D7D0865DA641}"/>
              </a:ext>
            </a:extLst>
          </p:cNvPr>
          <p:cNvSpPr txBox="1"/>
          <p:nvPr/>
        </p:nvSpPr>
        <p:spPr>
          <a:xfrm>
            <a:off x="1533494" y="5892929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Clustered</a:t>
            </a:r>
          </a:p>
        </p:txBody>
      </p:sp>
    </p:spTree>
    <p:extLst>
      <p:ext uri="{BB962C8B-B14F-4D97-AF65-F5344CB8AC3E}">
        <p14:creationId xmlns:p14="http://schemas.microsoft.com/office/powerpoint/2010/main" val="316165971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FDE2A-57FC-A081-E125-9E5698D1C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1C0C41-83F8-3A84-1934-DAA57D12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Clustered </a:t>
            </a:r>
            <a:r>
              <a:rPr lang="en-US" sz="3600" dirty="0" err="1"/>
              <a:t>v.s</a:t>
            </a:r>
            <a:r>
              <a:rPr lang="en-US" sz="3600" dirty="0"/>
              <a:t>. Unclustered Indexes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670378-E44A-AAD3-509B-81870F4F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20726"/>
            <a:ext cx="8474149" cy="1579600"/>
          </a:xfrm>
        </p:spPr>
        <p:txBody>
          <a:bodyPr/>
          <a:lstStyle/>
          <a:p>
            <a:r>
              <a:rPr lang="en-US" dirty="0"/>
              <a:t>An index is </a:t>
            </a:r>
            <a:r>
              <a:rPr lang="en-US" dirty="0">
                <a:solidFill>
                  <a:srgbClr val="0432FF"/>
                </a:solidFill>
              </a:rPr>
              <a:t>clustered</a:t>
            </a:r>
            <a:r>
              <a:rPr lang="en-US" dirty="0"/>
              <a:t> if the data file is sorted in by the index key</a:t>
            </a:r>
          </a:p>
          <a:p>
            <a:r>
              <a:rPr lang="en-US" dirty="0"/>
              <a:t>Otherwise, it is called unclusterd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72400-1F72-DE88-72DC-9893BDC6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ADE4-F3FD-D14A-A868-230BC745AC8A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49E3C-34B3-1DC7-D2FE-7BEE7893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2E208-986E-AA41-CA4D-6693D760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195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EBD405-90EC-7C62-8317-7F5D6408F71D}"/>
              </a:ext>
            </a:extLst>
          </p:cNvPr>
          <p:cNvGraphicFramePr>
            <a:graphicFrameLocks noGrp="1"/>
          </p:cNvGraphicFramePr>
          <p:nvPr/>
        </p:nvGraphicFramePr>
        <p:xfrm>
          <a:off x="502443" y="5026344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5C17FB-EE02-DADD-CCC3-2C9531C21C49}"/>
              </a:ext>
            </a:extLst>
          </p:cNvPr>
          <p:cNvSpPr txBox="1"/>
          <p:nvPr/>
        </p:nvSpPr>
        <p:spPr>
          <a:xfrm>
            <a:off x="502443" y="546794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file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FCC98638-7F8A-D697-BAD0-6532837618BB}"/>
              </a:ext>
            </a:extLst>
          </p:cNvPr>
          <p:cNvSpPr/>
          <p:nvPr/>
        </p:nvSpPr>
        <p:spPr>
          <a:xfrm>
            <a:off x="502443" y="2676164"/>
            <a:ext cx="3733800" cy="195816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Index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BC77D5-D1D8-15ED-45CD-8B7EEDE04A51}"/>
              </a:ext>
            </a:extLst>
          </p:cNvPr>
          <p:cNvCxnSpPr>
            <a:cxnSpLocks/>
          </p:cNvCxnSpPr>
          <p:nvPr/>
        </p:nvCxnSpPr>
        <p:spPr>
          <a:xfrm>
            <a:off x="714375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18FFD6-9384-2681-F2FF-E048F6930EF1}"/>
              </a:ext>
            </a:extLst>
          </p:cNvPr>
          <p:cNvCxnSpPr>
            <a:cxnSpLocks/>
          </p:cNvCxnSpPr>
          <p:nvPr/>
        </p:nvCxnSpPr>
        <p:spPr>
          <a:xfrm>
            <a:off x="1084263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26DDB8-EAD4-3882-363A-5310E2D28E00}"/>
              </a:ext>
            </a:extLst>
          </p:cNvPr>
          <p:cNvCxnSpPr>
            <a:cxnSpLocks/>
          </p:cNvCxnSpPr>
          <p:nvPr/>
        </p:nvCxnSpPr>
        <p:spPr>
          <a:xfrm>
            <a:off x="1454151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1284F1-E7B7-F71F-FF4E-795E9DE37C0C}"/>
              </a:ext>
            </a:extLst>
          </p:cNvPr>
          <p:cNvCxnSpPr>
            <a:cxnSpLocks/>
          </p:cNvCxnSpPr>
          <p:nvPr/>
        </p:nvCxnSpPr>
        <p:spPr>
          <a:xfrm>
            <a:off x="1824039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D6982A-A093-0898-9356-803E8A60B2CE}"/>
              </a:ext>
            </a:extLst>
          </p:cNvPr>
          <p:cNvCxnSpPr>
            <a:cxnSpLocks/>
          </p:cNvCxnSpPr>
          <p:nvPr/>
        </p:nvCxnSpPr>
        <p:spPr>
          <a:xfrm>
            <a:off x="2193927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D27A5A-9E7C-FAB9-61EB-0ECEBCD7D639}"/>
              </a:ext>
            </a:extLst>
          </p:cNvPr>
          <p:cNvCxnSpPr>
            <a:cxnSpLocks/>
          </p:cNvCxnSpPr>
          <p:nvPr/>
        </p:nvCxnSpPr>
        <p:spPr>
          <a:xfrm>
            <a:off x="2563815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5AB46D-5F55-E43B-389C-36C2636840F8}"/>
              </a:ext>
            </a:extLst>
          </p:cNvPr>
          <p:cNvCxnSpPr>
            <a:cxnSpLocks/>
          </p:cNvCxnSpPr>
          <p:nvPr/>
        </p:nvCxnSpPr>
        <p:spPr>
          <a:xfrm>
            <a:off x="2933703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94EC03-C3E0-9EAB-0A3B-772623BC82D1}"/>
              </a:ext>
            </a:extLst>
          </p:cNvPr>
          <p:cNvCxnSpPr>
            <a:cxnSpLocks/>
          </p:cNvCxnSpPr>
          <p:nvPr/>
        </p:nvCxnSpPr>
        <p:spPr>
          <a:xfrm>
            <a:off x="3303591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8C7022-D5B3-959B-5DE6-FAEB10518026}"/>
              </a:ext>
            </a:extLst>
          </p:cNvPr>
          <p:cNvCxnSpPr>
            <a:cxnSpLocks/>
          </p:cNvCxnSpPr>
          <p:nvPr/>
        </p:nvCxnSpPr>
        <p:spPr>
          <a:xfrm>
            <a:off x="3673479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497753-F5CA-C778-FBDF-FBDAF3D788BE}"/>
              </a:ext>
            </a:extLst>
          </p:cNvPr>
          <p:cNvCxnSpPr>
            <a:cxnSpLocks/>
          </p:cNvCxnSpPr>
          <p:nvPr/>
        </p:nvCxnSpPr>
        <p:spPr>
          <a:xfrm>
            <a:off x="4043365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8C6E1E1-EBF0-2410-F48E-A94B4732A2E3}"/>
              </a:ext>
            </a:extLst>
          </p:cNvPr>
          <p:cNvGraphicFramePr>
            <a:graphicFrameLocks noGrp="1"/>
          </p:cNvGraphicFramePr>
          <p:nvPr/>
        </p:nvGraphicFramePr>
        <p:xfrm>
          <a:off x="5100636" y="5026344"/>
          <a:ext cx="3733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22350966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6868614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2711699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57128835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360410961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79202153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6400418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4121000489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110959061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8268003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81164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F0E9F8C-A9A1-4B80-1E62-7445DEF73262}"/>
              </a:ext>
            </a:extLst>
          </p:cNvPr>
          <p:cNvSpPr txBox="1"/>
          <p:nvPr/>
        </p:nvSpPr>
        <p:spPr>
          <a:xfrm>
            <a:off x="5100636" y="546794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file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E6FFD69A-2454-7828-2640-556F0ED29455}"/>
              </a:ext>
            </a:extLst>
          </p:cNvPr>
          <p:cNvSpPr/>
          <p:nvPr/>
        </p:nvSpPr>
        <p:spPr>
          <a:xfrm>
            <a:off x="5100636" y="2676164"/>
            <a:ext cx="3733800" cy="195816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Index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1CECE1-E72C-CF46-2DE4-C328A2323DE2}"/>
              </a:ext>
            </a:extLst>
          </p:cNvPr>
          <p:cNvCxnSpPr>
            <a:cxnSpLocks/>
          </p:cNvCxnSpPr>
          <p:nvPr/>
        </p:nvCxnSpPr>
        <p:spPr>
          <a:xfrm>
            <a:off x="5312568" y="4634326"/>
            <a:ext cx="1479552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5CEF0B-6D3B-4645-3F6E-081FE1479270}"/>
              </a:ext>
            </a:extLst>
          </p:cNvPr>
          <p:cNvCxnSpPr>
            <a:cxnSpLocks/>
          </p:cNvCxnSpPr>
          <p:nvPr/>
        </p:nvCxnSpPr>
        <p:spPr>
          <a:xfrm>
            <a:off x="5682456" y="4634326"/>
            <a:ext cx="2589216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FAD1F5-BE6A-061C-8BD6-833F79C0E808}"/>
              </a:ext>
            </a:extLst>
          </p:cNvPr>
          <p:cNvCxnSpPr>
            <a:cxnSpLocks/>
          </p:cNvCxnSpPr>
          <p:nvPr/>
        </p:nvCxnSpPr>
        <p:spPr>
          <a:xfrm flipH="1">
            <a:off x="5682456" y="4634326"/>
            <a:ext cx="369888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E7DE12-E615-FD59-15D2-192316821178}"/>
              </a:ext>
            </a:extLst>
          </p:cNvPr>
          <p:cNvCxnSpPr>
            <a:cxnSpLocks/>
          </p:cNvCxnSpPr>
          <p:nvPr/>
        </p:nvCxnSpPr>
        <p:spPr>
          <a:xfrm>
            <a:off x="6422232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06CF8F-BF7A-2B4A-F108-B2B67A1EBFBC}"/>
              </a:ext>
            </a:extLst>
          </p:cNvPr>
          <p:cNvCxnSpPr>
            <a:cxnSpLocks/>
          </p:cNvCxnSpPr>
          <p:nvPr/>
        </p:nvCxnSpPr>
        <p:spPr>
          <a:xfrm flipH="1">
            <a:off x="6052344" y="4634326"/>
            <a:ext cx="739776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AC4DDB3-17DD-B178-D0EC-46169DC2928D}"/>
              </a:ext>
            </a:extLst>
          </p:cNvPr>
          <p:cNvCxnSpPr>
            <a:cxnSpLocks/>
          </p:cNvCxnSpPr>
          <p:nvPr/>
        </p:nvCxnSpPr>
        <p:spPr>
          <a:xfrm>
            <a:off x="7162008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607138-E786-7C41-84C6-A01E6467ABB2}"/>
              </a:ext>
            </a:extLst>
          </p:cNvPr>
          <p:cNvCxnSpPr>
            <a:cxnSpLocks/>
          </p:cNvCxnSpPr>
          <p:nvPr/>
        </p:nvCxnSpPr>
        <p:spPr>
          <a:xfrm>
            <a:off x="7531896" y="4634326"/>
            <a:ext cx="1109662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5CE3CB-8341-DEE5-0B78-ED2D62DEEAFC}"/>
              </a:ext>
            </a:extLst>
          </p:cNvPr>
          <p:cNvCxnSpPr>
            <a:cxnSpLocks/>
          </p:cNvCxnSpPr>
          <p:nvPr/>
        </p:nvCxnSpPr>
        <p:spPr>
          <a:xfrm>
            <a:off x="7901784" y="4634326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FC93AD-E113-8A4B-67A6-441754A00540}"/>
              </a:ext>
            </a:extLst>
          </p:cNvPr>
          <p:cNvCxnSpPr>
            <a:cxnSpLocks/>
          </p:cNvCxnSpPr>
          <p:nvPr/>
        </p:nvCxnSpPr>
        <p:spPr>
          <a:xfrm flipH="1">
            <a:off x="5312568" y="4634326"/>
            <a:ext cx="2959104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FDF1833-C717-2D77-50BC-EDFEF2F275BA}"/>
              </a:ext>
            </a:extLst>
          </p:cNvPr>
          <p:cNvCxnSpPr>
            <a:cxnSpLocks/>
          </p:cNvCxnSpPr>
          <p:nvPr/>
        </p:nvCxnSpPr>
        <p:spPr>
          <a:xfrm flipH="1">
            <a:off x="7531896" y="4634326"/>
            <a:ext cx="1109662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E2CA15D-4927-EB15-DB10-16BC9BD7CA9E}"/>
              </a:ext>
            </a:extLst>
          </p:cNvPr>
          <p:cNvSpPr txBox="1"/>
          <p:nvPr/>
        </p:nvSpPr>
        <p:spPr>
          <a:xfrm>
            <a:off x="1533494" y="5892929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Clustered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B1BEF8-CA21-6F99-892E-D836BDE098CC}"/>
              </a:ext>
            </a:extLst>
          </p:cNvPr>
          <p:cNvSpPr txBox="1"/>
          <p:nvPr/>
        </p:nvSpPr>
        <p:spPr>
          <a:xfrm>
            <a:off x="6225095" y="5892928"/>
            <a:ext cx="18293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Unclustered</a:t>
            </a:r>
          </a:p>
        </p:txBody>
      </p:sp>
    </p:spTree>
    <p:extLst>
      <p:ext uri="{BB962C8B-B14F-4D97-AF65-F5344CB8AC3E}">
        <p14:creationId xmlns:p14="http://schemas.microsoft.com/office/powerpoint/2010/main" val="87478880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841DC-FF4F-DBEA-27FD-E832D88A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47DF8-40B9-D340-80BC-1413D5557266}" type="datetime4">
              <a:rPr lang="en-US" smtClean="0">
                <a:solidFill>
                  <a:prstClr val="black"/>
                </a:solidFill>
              </a:rPr>
              <a:t>March 5, 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Indexes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583E96-DE3E-9045-B2AD-8A8F2633B3A1}" type="slidenum">
              <a:rPr lang="en-US" smtClean="0">
                <a:solidFill>
                  <a:prstClr val="black"/>
                </a:solidFill>
              </a:rPr>
              <a:pPr/>
              <a:t>196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4F03A3-E86F-DEA1-B257-8087E3B5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Clustered </a:t>
            </a:r>
            <a:r>
              <a:rPr lang="en-US" sz="3600" dirty="0" err="1"/>
              <a:t>v.s</a:t>
            </a:r>
            <a:r>
              <a:rPr lang="en-US" sz="3600" dirty="0"/>
              <a:t>. Unclustered Indexes</a:t>
            </a:r>
            <a:endParaRPr lang="en-US" dirty="0"/>
          </a:p>
        </p:txBody>
      </p:sp>
      <p:cxnSp>
        <p:nvCxnSpPr>
          <p:cNvPr id="21507" name="Straight Arrow Connector 6"/>
          <p:cNvCxnSpPr>
            <a:cxnSpLocks noChangeShapeType="1"/>
          </p:cNvCxnSpPr>
          <p:nvPr/>
        </p:nvCxnSpPr>
        <p:spPr bwMode="auto">
          <a:xfrm flipV="1">
            <a:off x="1905000" y="896452"/>
            <a:ext cx="0" cy="47423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08" name="Straight Arrow Connector 8"/>
          <p:cNvCxnSpPr>
            <a:cxnSpLocks noChangeShapeType="1"/>
          </p:cNvCxnSpPr>
          <p:nvPr/>
        </p:nvCxnSpPr>
        <p:spPr bwMode="auto">
          <a:xfrm>
            <a:off x="1143000" y="5257800"/>
            <a:ext cx="7391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895600" y="5715000"/>
            <a:ext cx="4575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Percentage </a:t>
            </a:r>
            <a:r>
              <a:rPr lang="en-US" sz="2800" dirty="0" err="1">
                <a:solidFill>
                  <a:prstClr val="black"/>
                </a:solidFill>
                <a:latin typeface="Arial"/>
                <a:cs typeface="Arial"/>
              </a:rPr>
              <a:t>tuples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retrieved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98475" y="2209800"/>
            <a:ext cx="922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Cost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1981200" y="5410200"/>
            <a:ext cx="384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7162800" y="5334000"/>
            <a:ext cx="783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100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338637" y="664190"/>
            <a:ext cx="4696799" cy="1385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*</a:t>
            </a:r>
            <a:b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R</a:t>
            </a:r>
            <a:b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R.K&gt;? and R.K&lt;?</a:t>
            </a:r>
          </a:p>
        </p:txBody>
      </p:sp>
    </p:spTree>
    <p:extLst>
      <p:ext uri="{BB962C8B-B14F-4D97-AF65-F5344CB8AC3E}">
        <p14:creationId xmlns:p14="http://schemas.microsoft.com/office/powerpoint/2010/main" val="14053946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06E0A-51A0-C53F-CCAA-1EB0FAF6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32DE9-3792-1C46-A806-B9AC5BF2E36A}" type="datetime4">
              <a:rPr lang="en-US" smtClean="0">
                <a:solidFill>
                  <a:prstClr val="black"/>
                </a:solidFill>
              </a:rPr>
              <a:t>March 5, 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Indexes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583E96-DE3E-9045-B2AD-8A8F2633B3A1}" type="slidenum">
              <a:rPr lang="en-US" smtClean="0">
                <a:solidFill>
                  <a:prstClr val="black"/>
                </a:solidFill>
              </a:rPr>
              <a:pPr/>
              <a:t>197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14DC90-B044-3618-AB1C-03E8B4B4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Clustered </a:t>
            </a:r>
            <a:r>
              <a:rPr lang="en-US" sz="3600" dirty="0" err="1"/>
              <a:t>v.s</a:t>
            </a:r>
            <a:r>
              <a:rPr lang="en-US" sz="3600" dirty="0"/>
              <a:t>. Unclustered Indexes</a:t>
            </a:r>
            <a:endParaRPr lang="en-US" dirty="0"/>
          </a:p>
        </p:txBody>
      </p:sp>
      <p:cxnSp>
        <p:nvCxnSpPr>
          <p:cNvPr id="21508" name="Straight Arrow Connector 8"/>
          <p:cNvCxnSpPr>
            <a:cxnSpLocks noChangeShapeType="1"/>
          </p:cNvCxnSpPr>
          <p:nvPr/>
        </p:nvCxnSpPr>
        <p:spPr bwMode="auto">
          <a:xfrm>
            <a:off x="1143000" y="5257800"/>
            <a:ext cx="7391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895600" y="5715000"/>
            <a:ext cx="4575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Percentage </a:t>
            </a:r>
            <a:r>
              <a:rPr lang="en-US" sz="2800" dirty="0" err="1">
                <a:solidFill>
                  <a:prstClr val="black"/>
                </a:solidFill>
                <a:latin typeface="Arial"/>
                <a:cs typeface="Arial"/>
              </a:rPr>
              <a:t>tuples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retrieved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98475" y="2209800"/>
            <a:ext cx="922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Cost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1981200" y="5410200"/>
            <a:ext cx="384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7162800" y="5334000"/>
            <a:ext cx="783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100</a:t>
            </a:r>
          </a:p>
        </p:txBody>
      </p:sp>
      <p:cxnSp>
        <p:nvCxnSpPr>
          <p:cNvPr id="21513" name="Straight Connector 14"/>
          <p:cNvCxnSpPr>
            <a:cxnSpLocks noChangeShapeType="1"/>
          </p:cNvCxnSpPr>
          <p:nvPr/>
        </p:nvCxnSpPr>
        <p:spPr bwMode="auto">
          <a:xfrm>
            <a:off x="1981200" y="2819400"/>
            <a:ext cx="6096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6" name="TextBox 19"/>
          <p:cNvSpPr txBox="1">
            <a:spLocks noChangeArrowheads="1"/>
          </p:cNvSpPr>
          <p:nvPr/>
        </p:nvSpPr>
        <p:spPr bwMode="auto">
          <a:xfrm>
            <a:off x="4800600" y="2286000"/>
            <a:ext cx="2374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Sequential scan</a:t>
            </a:r>
          </a:p>
        </p:txBody>
      </p:sp>
      <p:cxnSp>
        <p:nvCxnSpPr>
          <p:cNvPr id="3" name="Straight Arrow Connector 6">
            <a:extLst>
              <a:ext uri="{FF2B5EF4-FFF2-40B4-BE49-F238E27FC236}">
                <a16:creationId xmlns:a16="http://schemas.microsoft.com/office/drawing/2014/main" id="{9614CD2E-0F4E-542B-0C3E-CB8FC3FFDA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896452"/>
            <a:ext cx="0" cy="47423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2451CF4-B2CA-68C0-3AC5-5BAC32BB2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7" y="664190"/>
            <a:ext cx="4696799" cy="1385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*</a:t>
            </a:r>
            <a:b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R</a:t>
            </a:r>
            <a:b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R.K&gt;? and R.K&lt;?</a:t>
            </a:r>
          </a:p>
        </p:txBody>
      </p:sp>
    </p:spTree>
    <p:extLst>
      <p:ext uri="{BB962C8B-B14F-4D97-AF65-F5344CB8AC3E}">
        <p14:creationId xmlns:p14="http://schemas.microsoft.com/office/powerpoint/2010/main" val="234313256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0C659-F634-47C0-2A67-81B4AAC4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43B3A-9846-5F44-8BC2-E6CA6CA5B250}" type="datetime4">
              <a:rPr lang="en-US" smtClean="0">
                <a:solidFill>
                  <a:prstClr val="black"/>
                </a:solidFill>
              </a:rPr>
              <a:t>March 5, 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Indexes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583E96-DE3E-9045-B2AD-8A8F2633B3A1}" type="slidenum">
              <a:rPr lang="en-US" smtClean="0">
                <a:solidFill>
                  <a:prstClr val="black"/>
                </a:solidFill>
              </a:rPr>
              <a:pPr/>
              <a:t>198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74E81C-D12B-B70C-5323-DADC7317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Clustered </a:t>
            </a:r>
            <a:r>
              <a:rPr lang="en-US" sz="3600" dirty="0" err="1"/>
              <a:t>v.s</a:t>
            </a:r>
            <a:r>
              <a:rPr lang="en-US" sz="3600" dirty="0"/>
              <a:t>. Unclustered Indexes</a:t>
            </a:r>
            <a:endParaRPr lang="en-US" dirty="0"/>
          </a:p>
        </p:txBody>
      </p:sp>
      <p:cxnSp>
        <p:nvCxnSpPr>
          <p:cNvPr id="21508" name="Straight Arrow Connector 8"/>
          <p:cNvCxnSpPr>
            <a:cxnSpLocks noChangeShapeType="1"/>
          </p:cNvCxnSpPr>
          <p:nvPr/>
        </p:nvCxnSpPr>
        <p:spPr bwMode="auto">
          <a:xfrm>
            <a:off x="1143000" y="5257800"/>
            <a:ext cx="7391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895600" y="5715000"/>
            <a:ext cx="4575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Percentage </a:t>
            </a:r>
            <a:r>
              <a:rPr lang="en-US" sz="2800" dirty="0" err="1">
                <a:solidFill>
                  <a:prstClr val="black"/>
                </a:solidFill>
                <a:latin typeface="Arial"/>
                <a:cs typeface="Arial"/>
              </a:rPr>
              <a:t>tuples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retrieved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98475" y="2209800"/>
            <a:ext cx="922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Cost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1981200" y="5410200"/>
            <a:ext cx="384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7162800" y="5334000"/>
            <a:ext cx="783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100</a:t>
            </a:r>
          </a:p>
        </p:txBody>
      </p:sp>
      <p:cxnSp>
        <p:nvCxnSpPr>
          <p:cNvPr id="21513" name="Straight Connector 14"/>
          <p:cNvCxnSpPr>
            <a:cxnSpLocks noChangeShapeType="1"/>
          </p:cNvCxnSpPr>
          <p:nvPr/>
        </p:nvCxnSpPr>
        <p:spPr bwMode="auto">
          <a:xfrm>
            <a:off x="1981200" y="2819400"/>
            <a:ext cx="6096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4" name="Straight Connector 16"/>
          <p:cNvCxnSpPr>
            <a:cxnSpLocks noChangeShapeType="1"/>
          </p:cNvCxnSpPr>
          <p:nvPr/>
        </p:nvCxnSpPr>
        <p:spPr bwMode="auto">
          <a:xfrm flipV="1">
            <a:off x="1905000" y="2819400"/>
            <a:ext cx="6172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6" name="TextBox 19"/>
          <p:cNvSpPr txBox="1">
            <a:spLocks noChangeArrowheads="1"/>
          </p:cNvSpPr>
          <p:nvPr/>
        </p:nvSpPr>
        <p:spPr bwMode="auto">
          <a:xfrm>
            <a:off x="4800600" y="2286000"/>
            <a:ext cx="2374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Sequential scan</a:t>
            </a:r>
          </a:p>
        </p:txBody>
      </p:sp>
      <p:sp>
        <p:nvSpPr>
          <p:cNvPr id="21517" name="TextBox 20"/>
          <p:cNvSpPr txBox="1">
            <a:spLocks noChangeArrowheads="1"/>
          </p:cNvSpPr>
          <p:nvPr/>
        </p:nvSpPr>
        <p:spPr bwMode="auto">
          <a:xfrm rot="-1263122">
            <a:off x="4102599" y="3362474"/>
            <a:ext cx="2326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Clustered index</a:t>
            </a:r>
          </a:p>
        </p:txBody>
      </p:sp>
      <p:cxnSp>
        <p:nvCxnSpPr>
          <p:cNvPr id="3" name="Straight Arrow Connector 6">
            <a:extLst>
              <a:ext uri="{FF2B5EF4-FFF2-40B4-BE49-F238E27FC236}">
                <a16:creationId xmlns:a16="http://schemas.microsoft.com/office/drawing/2014/main" id="{D8663ADD-E640-7E79-ECC8-A7CFF9B4D3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896452"/>
            <a:ext cx="0" cy="47423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EB0510A-A8B8-7F78-3F1D-AB535B7CB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7" y="664190"/>
            <a:ext cx="4696799" cy="1385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*</a:t>
            </a:r>
            <a:b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R</a:t>
            </a:r>
            <a:b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R.K&gt;? and R.K&lt;?</a:t>
            </a:r>
          </a:p>
        </p:txBody>
      </p:sp>
    </p:spTree>
    <p:extLst>
      <p:ext uri="{BB962C8B-B14F-4D97-AF65-F5344CB8AC3E}">
        <p14:creationId xmlns:p14="http://schemas.microsoft.com/office/powerpoint/2010/main" val="230539557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8CD89-3C91-F6B5-03E0-7D0A90A8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2D218-2E73-ED4F-BD13-C0F21B3D2B49}" type="datetime4">
              <a:rPr lang="en-US" smtClean="0">
                <a:solidFill>
                  <a:prstClr val="black"/>
                </a:solidFill>
              </a:rPr>
              <a:t>March 5, 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Indexes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583E96-DE3E-9045-B2AD-8A8F2633B3A1}" type="slidenum">
              <a:rPr lang="en-US" smtClean="0">
                <a:solidFill>
                  <a:prstClr val="black"/>
                </a:solidFill>
              </a:rPr>
              <a:pPr/>
              <a:t>199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41FCBE-058C-DFF9-ADFC-0375CED8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Clustered </a:t>
            </a:r>
            <a:r>
              <a:rPr lang="en-US" sz="3600" dirty="0" err="1"/>
              <a:t>v.s</a:t>
            </a:r>
            <a:r>
              <a:rPr lang="en-US" sz="3600" dirty="0"/>
              <a:t>. Unclustered Indexes</a:t>
            </a:r>
            <a:endParaRPr lang="en-US" dirty="0"/>
          </a:p>
        </p:txBody>
      </p:sp>
      <p:cxnSp>
        <p:nvCxnSpPr>
          <p:cNvPr id="21508" name="Straight Arrow Connector 8"/>
          <p:cNvCxnSpPr>
            <a:cxnSpLocks noChangeShapeType="1"/>
          </p:cNvCxnSpPr>
          <p:nvPr/>
        </p:nvCxnSpPr>
        <p:spPr bwMode="auto">
          <a:xfrm>
            <a:off x="1143000" y="5257800"/>
            <a:ext cx="7391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895600" y="5715000"/>
            <a:ext cx="4575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Percentage </a:t>
            </a:r>
            <a:r>
              <a:rPr lang="en-US" sz="2800" dirty="0" err="1">
                <a:solidFill>
                  <a:prstClr val="black"/>
                </a:solidFill>
                <a:latin typeface="Arial"/>
                <a:cs typeface="Arial"/>
              </a:rPr>
              <a:t>tuples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retrieved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98475" y="2209800"/>
            <a:ext cx="922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Cost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1981200" y="5410200"/>
            <a:ext cx="384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7162800" y="5334000"/>
            <a:ext cx="783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100</a:t>
            </a:r>
          </a:p>
        </p:txBody>
      </p:sp>
      <p:cxnSp>
        <p:nvCxnSpPr>
          <p:cNvPr id="21513" name="Straight Connector 14"/>
          <p:cNvCxnSpPr>
            <a:cxnSpLocks noChangeShapeType="1"/>
          </p:cNvCxnSpPr>
          <p:nvPr/>
        </p:nvCxnSpPr>
        <p:spPr bwMode="auto">
          <a:xfrm>
            <a:off x="1981200" y="2819400"/>
            <a:ext cx="6096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4" name="Straight Connector 16"/>
          <p:cNvCxnSpPr>
            <a:cxnSpLocks noChangeShapeType="1"/>
          </p:cNvCxnSpPr>
          <p:nvPr/>
        </p:nvCxnSpPr>
        <p:spPr bwMode="auto">
          <a:xfrm flipV="1">
            <a:off x="1905000" y="2819400"/>
            <a:ext cx="6172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5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342900" y="2171700"/>
            <a:ext cx="4648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6" name="TextBox 19"/>
          <p:cNvSpPr txBox="1">
            <a:spLocks noChangeArrowheads="1"/>
          </p:cNvSpPr>
          <p:nvPr/>
        </p:nvSpPr>
        <p:spPr bwMode="auto">
          <a:xfrm>
            <a:off x="4800600" y="2286000"/>
            <a:ext cx="2374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Sequential scan</a:t>
            </a:r>
          </a:p>
        </p:txBody>
      </p:sp>
      <p:sp>
        <p:nvSpPr>
          <p:cNvPr id="21517" name="TextBox 20"/>
          <p:cNvSpPr txBox="1">
            <a:spLocks noChangeArrowheads="1"/>
          </p:cNvSpPr>
          <p:nvPr/>
        </p:nvSpPr>
        <p:spPr bwMode="auto">
          <a:xfrm rot="-1263122">
            <a:off x="4102599" y="3362474"/>
            <a:ext cx="2326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Clustered index</a:t>
            </a:r>
          </a:p>
        </p:txBody>
      </p:sp>
      <p:sp>
        <p:nvSpPr>
          <p:cNvPr id="21518" name="TextBox 21"/>
          <p:cNvSpPr txBox="1">
            <a:spLocks noChangeArrowheads="1"/>
          </p:cNvSpPr>
          <p:nvPr/>
        </p:nvSpPr>
        <p:spPr bwMode="auto">
          <a:xfrm rot="-4153585">
            <a:off x="1456392" y="1064567"/>
            <a:ext cx="2648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Unclustered index</a:t>
            </a:r>
          </a:p>
        </p:txBody>
      </p:sp>
      <p:cxnSp>
        <p:nvCxnSpPr>
          <p:cNvPr id="3" name="Straight Arrow Connector 6">
            <a:extLst>
              <a:ext uri="{FF2B5EF4-FFF2-40B4-BE49-F238E27FC236}">
                <a16:creationId xmlns:a16="http://schemas.microsoft.com/office/drawing/2014/main" id="{FD6B4373-089C-3276-546F-3B60134328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896452"/>
            <a:ext cx="0" cy="47423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D7390FC-4F11-EBB4-95A8-C21BFA51E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7" y="664190"/>
            <a:ext cx="4696799" cy="1385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*</a:t>
            </a:r>
            <a:b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R</a:t>
            </a:r>
            <a:b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R.K&gt;? and R.K&lt;?</a:t>
            </a:r>
          </a:p>
        </p:txBody>
      </p:sp>
    </p:spTree>
    <p:extLst>
      <p:ext uri="{BB962C8B-B14F-4D97-AF65-F5344CB8AC3E}">
        <p14:creationId xmlns:p14="http://schemas.microsoft.com/office/powerpoint/2010/main" val="157576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A2BD-E1AE-594E-A251-763EDD7589B6}" type="slidenum">
              <a:rPr lang="en-US" smtClean="0">
                <a:latin typeface="Arial"/>
                <a:cs typeface="Arial"/>
              </a:rPr>
              <a:pPr/>
              <a:t>2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Evaluation Steps Review</a:t>
            </a:r>
          </a:p>
        </p:txBody>
      </p:sp>
      <p:sp>
        <p:nvSpPr>
          <p:cNvPr id="400387" name="AutoShape 3"/>
          <p:cNvSpPr>
            <a:spLocks noChangeArrowheads="1"/>
          </p:cNvSpPr>
          <p:nvPr/>
        </p:nvSpPr>
        <p:spPr bwMode="auto">
          <a:xfrm>
            <a:off x="2781560" y="1827457"/>
            <a:ext cx="3364085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2400" dirty="0">
                <a:latin typeface="Arial"/>
                <a:cs typeface="Arial"/>
              </a:rPr>
              <a:t>Parse &amp; Rewrite Query</a:t>
            </a:r>
          </a:p>
        </p:txBody>
      </p:sp>
      <p:sp>
        <p:nvSpPr>
          <p:cNvPr id="400388" name="AutoShape 4"/>
          <p:cNvSpPr>
            <a:spLocks noChangeArrowheads="1"/>
          </p:cNvSpPr>
          <p:nvPr/>
        </p:nvSpPr>
        <p:spPr bwMode="auto">
          <a:xfrm>
            <a:off x="3034554" y="2684707"/>
            <a:ext cx="2829522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2400">
                <a:latin typeface="Arial"/>
                <a:cs typeface="Arial"/>
              </a:rPr>
              <a:t>Select Logical Plan</a:t>
            </a:r>
          </a:p>
        </p:txBody>
      </p:sp>
      <p:sp>
        <p:nvSpPr>
          <p:cNvPr id="400389" name="AutoShape 5"/>
          <p:cNvSpPr>
            <a:spLocks noChangeArrowheads="1"/>
          </p:cNvSpPr>
          <p:nvPr/>
        </p:nvSpPr>
        <p:spPr bwMode="auto">
          <a:xfrm>
            <a:off x="2949161" y="3541957"/>
            <a:ext cx="3001893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2400">
                <a:latin typeface="Arial"/>
                <a:cs typeface="Arial"/>
              </a:rPr>
              <a:t>Select Physical Plan</a:t>
            </a:r>
          </a:p>
        </p:txBody>
      </p:sp>
      <p:sp>
        <p:nvSpPr>
          <p:cNvPr id="400390" name="AutoShape 6"/>
          <p:cNvSpPr>
            <a:spLocks noChangeArrowheads="1"/>
          </p:cNvSpPr>
          <p:nvPr/>
        </p:nvSpPr>
        <p:spPr bwMode="auto">
          <a:xfrm>
            <a:off x="3121346" y="4494457"/>
            <a:ext cx="2655938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2400" b="1" dirty="0">
                <a:latin typeface="Arial"/>
                <a:cs typeface="Arial"/>
              </a:rPr>
              <a:t>Query Execution</a:t>
            </a:r>
          </a:p>
        </p:txBody>
      </p:sp>
      <p:sp>
        <p:nvSpPr>
          <p:cNvPr id="400391" name="AutoShape 7"/>
          <p:cNvSpPr>
            <a:spLocks noChangeArrowheads="1"/>
          </p:cNvSpPr>
          <p:nvPr/>
        </p:nvSpPr>
        <p:spPr bwMode="auto">
          <a:xfrm>
            <a:off x="3551583" y="5304281"/>
            <a:ext cx="1828800" cy="992981"/>
          </a:xfrm>
          <a:prstGeom prst="can">
            <a:avLst>
              <a:gd name="adj" fmla="val 3594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400">
                <a:latin typeface="Arial"/>
                <a:cs typeface="Arial"/>
              </a:rPr>
              <a:t>Disk</a:t>
            </a:r>
          </a:p>
        </p:txBody>
      </p:sp>
      <p:cxnSp>
        <p:nvCxnSpPr>
          <p:cNvPr id="400392" name="AutoShape 8"/>
          <p:cNvCxnSpPr>
            <a:cxnSpLocks noChangeShapeType="1"/>
            <a:stCxn id="400387" idx="2"/>
            <a:endCxn id="400388" idx="0"/>
          </p:cNvCxnSpPr>
          <p:nvPr/>
        </p:nvCxnSpPr>
        <p:spPr bwMode="auto">
          <a:xfrm flipH="1">
            <a:off x="4449315" y="2338235"/>
            <a:ext cx="14288" cy="3464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0393" name="AutoShape 9"/>
          <p:cNvCxnSpPr>
            <a:cxnSpLocks noChangeShapeType="1"/>
            <a:stCxn id="400388" idx="2"/>
            <a:endCxn id="400389" idx="0"/>
          </p:cNvCxnSpPr>
          <p:nvPr/>
        </p:nvCxnSpPr>
        <p:spPr bwMode="auto">
          <a:xfrm>
            <a:off x="4449315" y="3195485"/>
            <a:ext cx="793" cy="3464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0394" name="AutoShape 10"/>
          <p:cNvCxnSpPr>
            <a:cxnSpLocks noChangeShapeType="1"/>
            <a:stCxn id="400389" idx="2"/>
            <a:endCxn id="400390" idx="0"/>
          </p:cNvCxnSpPr>
          <p:nvPr/>
        </p:nvCxnSpPr>
        <p:spPr bwMode="auto">
          <a:xfrm flipH="1">
            <a:off x="4449315" y="4052735"/>
            <a:ext cx="793" cy="4417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0395" name="AutoShape 11"/>
          <p:cNvCxnSpPr>
            <a:cxnSpLocks noChangeShapeType="1"/>
            <a:stCxn id="400390" idx="2"/>
            <a:endCxn id="400391" idx="1"/>
          </p:cNvCxnSpPr>
          <p:nvPr/>
        </p:nvCxnSpPr>
        <p:spPr bwMode="auto">
          <a:xfrm>
            <a:off x="4449315" y="5005235"/>
            <a:ext cx="16668" cy="2990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0396" name="Text Box 12"/>
          <p:cNvSpPr txBox="1">
            <a:spLocks noChangeArrowheads="1"/>
          </p:cNvSpPr>
          <p:nvPr/>
        </p:nvSpPr>
        <p:spPr bwMode="auto">
          <a:xfrm>
            <a:off x="3627783" y="1062084"/>
            <a:ext cx="1644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>
                <a:latin typeface="Arial"/>
                <a:cs typeface="Arial"/>
              </a:rPr>
              <a:t>SQL query</a:t>
            </a:r>
          </a:p>
        </p:txBody>
      </p:sp>
      <p:cxnSp>
        <p:nvCxnSpPr>
          <p:cNvPr id="400397" name="AutoShape 13"/>
          <p:cNvCxnSpPr>
            <a:cxnSpLocks noChangeShapeType="1"/>
            <a:stCxn id="400396" idx="2"/>
            <a:endCxn id="400387" idx="0"/>
          </p:cNvCxnSpPr>
          <p:nvPr/>
        </p:nvCxnSpPr>
        <p:spPr bwMode="auto">
          <a:xfrm>
            <a:off x="4450034" y="1523749"/>
            <a:ext cx="13569" cy="3037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0398" name="AutoShape 14"/>
          <p:cNvSpPr>
            <a:spLocks/>
          </p:cNvSpPr>
          <p:nvPr/>
        </p:nvSpPr>
        <p:spPr bwMode="auto">
          <a:xfrm>
            <a:off x="2500658" y="2514646"/>
            <a:ext cx="533400" cy="1752599"/>
          </a:xfrm>
          <a:prstGeom prst="leftBrace">
            <a:avLst>
              <a:gd name="adj1" fmla="val 238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00399" name="Text Box 15"/>
          <p:cNvSpPr txBox="1">
            <a:spLocks noChangeArrowheads="1"/>
          </p:cNvSpPr>
          <p:nvPr/>
        </p:nvSpPr>
        <p:spPr bwMode="auto">
          <a:xfrm>
            <a:off x="808383" y="2855959"/>
            <a:ext cx="1826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en-US" sz="2400" dirty="0">
                <a:latin typeface="Arial"/>
                <a:cs typeface="Arial"/>
              </a:rPr>
              <a:t>Query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optimization</a:t>
            </a:r>
          </a:p>
        </p:txBody>
      </p:sp>
      <p:sp>
        <p:nvSpPr>
          <p:cNvPr id="400400" name="AutoShape 16"/>
          <p:cNvSpPr>
            <a:spLocks noChangeArrowheads="1"/>
          </p:cNvSpPr>
          <p:nvPr/>
        </p:nvSpPr>
        <p:spPr bwMode="auto">
          <a:xfrm>
            <a:off x="6843622" y="2346302"/>
            <a:ext cx="2090026" cy="1168539"/>
          </a:xfrm>
          <a:prstGeom prst="wedgeEllipseCallout">
            <a:avLst>
              <a:gd name="adj1" fmla="val -165352"/>
              <a:gd name="adj2" fmla="val 379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2400" dirty="0">
                <a:latin typeface="Arial"/>
                <a:cs typeface="Arial"/>
              </a:rPr>
              <a:t>Logical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plan (RA)</a:t>
            </a:r>
          </a:p>
        </p:txBody>
      </p:sp>
      <p:sp>
        <p:nvSpPr>
          <p:cNvPr id="400401" name="AutoShape 17"/>
          <p:cNvSpPr>
            <a:spLocks noChangeArrowheads="1"/>
          </p:cNvSpPr>
          <p:nvPr/>
        </p:nvSpPr>
        <p:spPr bwMode="auto">
          <a:xfrm>
            <a:off x="6871924" y="3717902"/>
            <a:ext cx="2038180" cy="1168539"/>
          </a:xfrm>
          <a:prstGeom prst="wedgeEllipseCallout">
            <a:avLst>
              <a:gd name="adj1" fmla="val -163773"/>
              <a:gd name="adj2" fmla="val -6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Physical</a:t>
            </a:r>
            <a:b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0947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00" grpId="0" animBg="1"/>
      <p:bldP spid="4004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Join Algorithms</a:t>
            </a:r>
            <a:endParaRPr lang="en-US" dirty="0"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36B0B-6FDF-9255-FA38-FB4ECBEB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02B-7899-EC4E-AF91-3FEB3546F43C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C7E39-DD27-965E-9F62-14586CE9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2ABAC-F03A-3A76-8209-AFEAE055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3387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 Cluster or Not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of thumb: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Random reading 1-2% of file ≈ full sequential scan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Range queries benefit mostly from clustering because they may read more than 1-2%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345E79-D254-9440-BC00-94ECD569421F}" type="slidenum">
              <a:rPr lang="en-US" smtClean="0">
                <a:solidFill>
                  <a:prstClr val="black"/>
                </a:solidFill>
              </a:rPr>
              <a:pPr/>
              <a:t>200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Indexes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F05B9-1BC0-B39A-34B1-C772CE7E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DCB6-55D3-334B-8836-CAE639649CD2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601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81FD2-771A-FF94-C17D-22457805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31D6-972B-434C-8EC4-39C4E0E2194F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14B7-0037-B586-ED0C-2F89E8C4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45826-B0A4-F846-0DE5-8C354CFF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854EB9-A362-9C1C-C531-ADC5C9FD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4E901-ABC6-B63C-4B05-66C656925793}"/>
              </a:ext>
            </a:extLst>
          </p:cNvPr>
          <p:cNvSpPr txBox="1"/>
          <p:nvPr/>
        </p:nvSpPr>
        <p:spPr>
          <a:xfrm>
            <a:off x="2372519" y="3013501"/>
            <a:ext cx="439896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Indexes in SQL</a:t>
            </a:r>
          </a:p>
        </p:txBody>
      </p:sp>
    </p:spTree>
    <p:extLst>
      <p:ext uri="{BB962C8B-B14F-4D97-AF65-F5344CB8AC3E}">
        <p14:creationId xmlns:p14="http://schemas.microsoft.com/office/powerpoint/2010/main" val="24188681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FD62-F7A3-0195-4DEB-64AD35492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550128F-0B82-2DEC-5496-8353C9C7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Practical: Creating Indexes in SQL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CCE326EB-6648-10E8-22F4-37E80AFB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B9FBE-6CAC-C140-AAFE-BE6EC7AD26D9}" type="slidenum">
              <a:rPr lang="en-US" smtClean="0"/>
              <a:pPr/>
              <a:t>202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11FC74D-80F0-0AD9-3CB7-92A207F3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2224456"/>
            <a:ext cx="46089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F413B5-457F-2C90-E5B7-93AC1A7E3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1443037"/>
            <a:ext cx="848020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 int, N varchar(20), P int);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1552A8-B852-3025-7CBC-3BBCFBE7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Indexes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9A882-0854-338D-C649-B3A325DE0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F983-099E-E146-98AA-895299E8CC7F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7918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81C64-AF87-B208-98E2-99CCFA7C3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5A93F5DD-B1B7-0B6C-D6FF-45983ACF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Practical: Creating Indexes in SQL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60E23814-3C19-AAF3-10CD-A32FE149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B9FBE-6CAC-C140-AAFE-BE6EC7AD26D9}" type="slidenum">
              <a:rPr lang="en-US" smtClean="0"/>
              <a:pPr/>
              <a:t>203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88DB554-DECB-151B-6B82-FE6DD623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2224456"/>
            <a:ext cx="46089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29388E0-2372-D450-5575-7A19AFDA5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1443037"/>
            <a:ext cx="848020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 int, N varchar(20), P int);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2C39C66-9FB6-6020-B5AB-B2D7F2CA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005875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V(P, M);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71CE457-E398-4195-BFAA-6AB5DEA6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Indexes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5D45-FF69-7670-2E77-658BC80D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0472-8E59-2545-987D-EB6C6F141285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483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CF3FC-7E8F-E2FB-F009-79BD9D768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77B7B47C-B768-2C48-7879-94B993AF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Practical: Creating Indexes in SQL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C7D1F730-D827-8A3E-8FCF-CDA1F8AF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B9FBE-6CAC-C140-AAFE-BE6EC7AD26D9}" type="slidenum">
              <a:rPr lang="en-US" smtClean="0"/>
              <a:pPr/>
              <a:t>204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B2A0BC3-210A-13D6-A76A-324AAEC13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2224456"/>
            <a:ext cx="46089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CF8F9FB-0627-303D-61DC-8F0F84D8A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1443037"/>
            <a:ext cx="848020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 int, N varchar(20), P int);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E31274-43F7-1EDD-3860-D4A0D769A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005875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V(P, M);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F2AAC0B-736C-6000-DA64-0F27F0B1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Indexes</a:t>
            </a:r>
            <a:endParaRPr lang="en-US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2CBB74C6-7233-3BCC-D571-ECB6415A25F4}"/>
              </a:ext>
            </a:extLst>
          </p:cNvPr>
          <p:cNvSpPr/>
          <p:nvPr/>
        </p:nvSpPr>
        <p:spPr bwMode="auto">
          <a:xfrm>
            <a:off x="5590549" y="3354502"/>
            <a:ext cx="3282007" cy="432792"/>
          </a:xfrm>
          <a:prstGeom prst="wedgeEllipseCallout">
            <a:avLst>
              <a:gd name="adj1" fmla="val -56445"/>
              <a:gd name="adj2" fmla="val -38925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What does this mean?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93385-E578-4A87-A638-31D0802B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3CBE-3FC0-224E-8EE9-B5A3D4D70702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5988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8DC98-9F8C-1355-F768-5524E45B0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C2B31FA-CE17-9D48-337C-2D93F553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Practical: Creating Indexes in SQL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EB05F8A0-5758-FDE4-918A-87AF0111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B9FBE-6CAC-C140-AAFE-BE6EC7AD26D9}" type="slidenum">
              <a:rPr lang="en-US" smtClean="0"/>
              <a:pPr/>
              <a:t>205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DC70C5F-8FFD-E2E8-BBD3-32A3036CC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2224456"/>
            <a:ext cx="46089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0531BFA-95D1-EC96-8EB4-760E3974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1443037"/>
            <a:ext cx="848020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 int, N varchar(20), P int);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468EDB6-C399-B2C4-99F8-722ECA2F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005875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V(P, M);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3159759-F6C3-ECDC-4FA3-ECAD4D08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Indexes</a:t>
            </a:r>
            <a:endParaRPr lang="en-US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F10DDF1F-8BD2-0E8D-BB12-DF4BF30A1B91}"/>
              </a:ext>
            </a:extLst>
          </p:cNvPr>
          <p:cNvSpPr/>
          <p:nvPr/>
        </p:nvSpPr>
        <p:spPr bwMode="auto">
          <a:xfrm>
            <a:off x="5590549" y="3354502"/>
            <a:ext cx="3282007" cy="432792"/>
          </a:xfrm>
          <a:prstGeom prst="wedgeEllipseCallout">
            <a:avLst>
              <a:gd name="adj1" fmla="val -56445"/>
              <a:gd name="adj2" fmla="val -38925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What does this mean?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B1516168-00E1-3D84-46CF-268FD510A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675" y="2190157"/>
            <a:ext cx="280397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 and M=77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A9D3F0-A54C-81E8-E8FB-48DD58C9E05E}"/>
              </a:ext>
            </a:extLst>
          </p:cNvPr>
          <p:cNvSpPr txBox="1"/>
          <p:nvPr/>
        </p:nvSpPr>
        <p:spPr>
          <a:xfrm>
            <a:off x="8503797" y="2236743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51F22-C272-8B44-7534-AA35010A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FB57-1F7D-A34D-B4C5-C3FD2DCFE6A0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983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8AD14-08E9-B6B7-4595-4C79B4A42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783BAFEE-C539-8C97-E301-303911F3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Practical: Creating Indexes in SQL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38497DC4-3BC9-F6AF-2C9B-D107E6BA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B9FBE-6CAC-C140-AAFE-BE6EC7AD26D9}" type="slidenum">
              <a:rPr lang="en-US" smtClean="0"/>
              <a:pPr/>
              <a:t>206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F8E317A-23D4-0C82-0F8E-1B3A0A18D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2224456"/>
            <a:ext cx="46089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5A68DB6-6453-F6BB-CBA9-C91B21AA3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1443037"/>
            <a:ext cx="848020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 int, N varchar(20), P int);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CD4C227-7CB6-2A09-F42D-A8F6E483C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005875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V(P, M);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D226FD4-5B4A-5E8F-D05A-1CCD3C37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Indexes</a:t>
            </a:r>
            <a:endParaRPr lang="en-US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C154BE3F-0BF6-8E8D-2BB9-A3D68B2099E6}"/>
              </a:ext>
            </a:extLst>
          </p:cNvPr>
          <p:cNvSpPr/>
          <p:nvPr/>
        </p:nvSpPr>
        <p:spPr bwMode="auto">
          <a:xfrm>
            <a:off x="5590549" y="3354502"/>
            <a:ext cx="3282007" cy="432792"/>
          </a:xfrm>
          <a:prstGeom prst="wedgeEllipseCallout">
            <a:avLst>
              <a:gd name="adj1" fmla="val -56445"/>
              <a:gd name="adj2" fmla="val -38925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What does this mean?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1D81A80E-C0D7-EBA4-CE48-C2D198AE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400" y="4017662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83445CD9-B9E2-C5D0-D963-33170D2AF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675" y="2190157"/>
            <a:ext cx="280397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 and M=77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16FA45-1ACF-4A9C-0F46-99F7F45C2D58}"/>
              </a:ext>
            </a:extLst>
          </p:cNvPr>
          <p:cNvSpPr txBox="1"/>
          <p:nvPr/>
        </p:nvSpPr>
        <p:spPr>
          <a:xfrm>
            <a:off x="8503797" y="4401234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ACEE78-1958-F691-09A4-57384AB6531A}"/>
              </a:ext>
            </a:extLst>
          </p:cNvPr>
          <p:cNvSpPr txBox="1"/>
          <p:nvPr/>
        </p:nvSpPr>
        <p:spPr>
          <a:xfrm>
            <a:off x="8503797" y="2236743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D76E0-2CC1-0EF8-F49F-D9AB69B7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9FAC-5103-8C45-93D6-74C246A441AE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734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01E9-F57F-195E-E237-C04A54FD4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1D98388-EF8C-E00D-3A2D-AA6103A8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Practical: Creating Indexes in SQL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C4914490-D88A-5981-287C-D6737CA1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B9FBE-6CAC-C140-AAFE-BE6EC7AD26D9}" type="slidenum">
              <a:rPr lang="en-US" smtClean="0"/>
              <a:pPr/>
              <a:t>207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A73408A-A862-5CAD-A517-76AC39F3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2224456"/>
            <a:ext cx="46089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33E4765-A01B-2E99-5D4A-EA578241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1443037"/>
            <a:ext cx="848020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 int, N varchar(20), P int);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24FBAB4-2E89-EAC7-C5DE-41B8EB78C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005875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V(P, M);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A23EDA3-5883-AFF9-F1F6-3785E5A55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Indexes</a:t>
            </a:r>
            <a:endParaRPr lang="en-US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3B515EE0-6CFE-AC59-AB77-9E762E8E1884}"/>
              </a:ext>
            </a:extLst>
          </p:cNvPr>
          <p:cNvSpPr/>
          <p:nvPr/>
        </p:nvSpPr>
        <p:spPr bwMode="auto">
          <a:xfrm>
            <a:off x="5590549" y="3354502"/>
            <a:ext cx="3282007" cy="432792"/>
          </a:xfrm>
          <a:prstGeom prst="wedgeEllipseCallout">
            <a:avLst>
              <a:gd name="adj1" fmla="val -56445"/>
              <a:gd name="adj2" fmla="val -38925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What does this mean?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F66A9C6-59E8-B0C5-FAA2-DB441BDFB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400" y="4017662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4DF1D9BE-1D6E-AF50-3D9F-D029DF02B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400" y="5079027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M=77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B396D55-6F91-F304-CE62-05B5D554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675" y="2190157"/>
            <a:ext cx="280397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 and M=77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2821F-6006-C811-F821-13937B59D017}"/>
              </a:ext>
            </a:extLst>
          </p:cNvPr>
          <p:cNvSpPr txBox="1"/>
          <p:nvPr/>
        </p:nvSpPr>
        <p:spPr>
          <a:xfrm>
            <a:off x="8585230" y="52764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3DBF9-06B4-7FFA-ED45-EF37FF6C6C1D}"/>
              </a:ext>
            </a:extLst>
          </p:cNvPr>
          <p:cNvSpPr txBox="1"/>
          <p:nvPr/>
        </p:nvSpPr>
        <p:spPr>
          <a:xfrm>
            <a:off x="8503797" y="4401234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939AC-7671-60E5-3173-E5FF15BCCDAB}"/>
              </a:ext>
            </a:extLst>
          </p:cNvPr>
          <p:cNvSpPr txBox="1"/>
          <p:nvPr/>
        </p:nvSpPr>
        <p:spPr>
          <a:xfrm>
            <a:off x="8503797" y="2236743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B812A-3AED-B9DA-5167-027B0EB0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4F1E-666F-4D49-9F3D-43A59B5BFFDA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5291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90F89-97B5-956D-C9C8-B355D3CA1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943A2B54-D07E-A0B3-9127-C70651E1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Practical: Creating Indexes in SQL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35604864-4B96-9B05-D9EB-16D8B775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B9FBE-6CAC-C140-AAFE-BE6EC7AD26D9}" type="slidenum">
              <a:rPr lang="en-US" smtClean="0"/>
              <a:pPr/>
              <a:t>208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89E5051-FF3A-F573-36FA-640BE0B8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2224456"/>
            <a:ext cx="46089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1F93D24-062B-6BBF-24BB-ED2A9C975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1443037"/>
            <a:ext cx="848020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 int, N varchar(20), P int);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9929E3E-ED30-9DF0-C00D-C8521BB0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005875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V(P, M);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2C86266-ADCE-1CCC-E128-B581A2C19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787294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V3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V(M, 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AAFEA00-C74A-5DD9-9413-F14D60D0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Indexes</a:t>
            </a:r>
            <a:endParaRPr lang="en-US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BB90225D-228F-640F-EDCD-0C56D9E3AB51}"/>
              </a:ext>
            </a:extLst>
          </p:cNvPr>
          <p:cNvSpPr/>
          <p:nvPr/>
        </p:nvSpPr>
        <p:spPr bwMode="auto">
          <a:xfrm>
            <a:off x="5590549" y="3354502"/>
            <a:ext cx="3282007" cy="432792"/>
          </a:xfrm>
          <a:prstGeom prst="wedgeEllipseCallout">
            <a:avLst>
              <a:gd name="adj1" fmla="val -56445"/>
              <a:gd name="adj2" fmla="val -38925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What does this mean?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BD45A2B-B0A9-27D5-87A7-D07C691BC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400" y="4017662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A5E051A-6EF6-786E-C105-19FC9F9D0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400" y="5079027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M=77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D2026A3D-5116-917E-FB9D-97595805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675" y="2190157"/>
            <a:ext cx="280397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 and M=77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3A497-DD72-E696-9FF6-D8B534383CA5}"/>
              </a:ext>
            </a:extLst>
          </p:cNvPr>
          <p:cNvSpPr txBox="1"/>
          <p:nvPr/>
        </p:nvSpPr>
        <p:spPr>
          <a:xfrm>
            <a:off x="8585230" y="52764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EB032-DE7B-4448-5983-538C15D4B940}"/>
              </a:ext>
            </a:extLst>
          </p:cNvPr>
          <p:cNvSpPr txBox="1"/>
          <p:nvPr/>
        </p:nvSpPr>
        <p:spPr>
          <a:xfrm>
            <a:off x="8503797" y="4401234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E53DF0-8DA9-060A-ECE7-1A71CAD31CBC}"/>
              </a:ext>
            </a:extLst>
          </p:cNvPr>
          <p:cNvSpPr txBox="1"/>
          <p:nvPr/>
        </p:nvSpPr>
        <p:spPr>
          <a:xfrm>
            <a:off x="8503797" y="2236743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15C31-DA42-E552-E458-95BE89A8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8F-0A43-B94E-97D2-5ACF2DF289F0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7611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1CD95-BF41-F8B5-CF43-3B5D76F4C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7520C72-7779-4E14-148E-F5AE0795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Practical: Creating Indexes in SQL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7243C1D9-0134-4504-5F89-86E37364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B9FBE-6CAC-C140-AAFE-BE6EC7AD26D9}" type="slidenum">
              <a:rPr lang="en-US" smtClean="0"/>
              <a:pPr/>
              <a:t>209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2D6C20B-903F-3F9B-E64E-AFA637B0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2224456"/>
            <a:ext cx="46089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7AA3CE9-649F-905F-E421-2A447073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1443037"/>
            <a:ext cx="848020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 int, N varchar(20), P int);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7C49E68-0308-FCEA-29D1-8B8BC5D44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005875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V(P, M);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9751DB4-3771-26A4-7257-9B5527F8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787294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V3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V(M, 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4CCBFB4-15E1-6800-A7AE-EED4E453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Indexes</a:t>
            </a:r>
            <a:endParaRPr lang="en-US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2B132C3-E8F7-7FF4-2EFA-217B0EA3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4568713"/>
            <a:ext cx="589937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V4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1641B434-B5F8-AE0D-FD4C-BB92BB0804D8}"/>
              </a:ext>
            </a:extLst>
          </p:cNvPr>
          <p:cNvSpPr/>
          <p:nvPr/>
        </p:nvSpPr>
        <p:spPr bwMode="auto">
          <a:xfrm>
            <a:off x="5590549" y="3354502"/>
            <a:ext cx="3282007" cy="432792"/>
          </a:xfrm>
          <a:prstGeom prst="wedgeEllipseCallout">
            <a:avLst>
              <a:gd name="adj1" fmla="val -56445"/>
              <a:gd name="adj2" fmla="val -38925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What does this mean?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2C52B6E-7C56-AE01-133C-F35B3797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400" y="4017662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E56FC62-B964-CB81-5303-031303540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400" y="5079027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M=77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A40D940F-F4B3-9D29-6B22-D4005CBA7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675" y="2190157"/>
            <a:ext cx="280397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 and M=77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047C1-E302-ECB2-8309-47DADCFF214C}"/>
              </a:ext>
            </a:extLst>
          </p:cNvPr>
          <p:cNvSpPr txBox="1"/>
          <p:nvPr/>
        </p:nvSpPr>
        <p:spPr>
          <a:xfrm>
            <a:off x="8585230" y="52764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AC7AC-5E94-5E86-9AD9-9EA7EBBEA7C9}"/>
              </a:ext>
            </a:extLst>
          </p:cNvPr>
          <p:cNvSpPr txBox="1"/>
          <p:nvPr/>
        </p:nvSpPr>
        <p:spPr>
          <a:xfrm>
            <a:off x="8503797" y="4401234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EDE51-EAF7-2B4F-3084-2B195B016225}"/>
              </a:ext>
            </a:extLst>
          </p:cNvPr>
          <p:cNvSpPr txBox="1"/>
          <p:nvPr/>
        </p:nvSpPr>
        <p:spPr>
          <a:xfrm>
            <a:off x="8503797" y="2236743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CD896-9C57-177A-9A81-55514F37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F7E-B4B3-BC40-B22C-9D06E010451F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9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Join Algorithms</a:t>
            </a:r>
            <a:endParaRPr lang="en-US" dirty="0"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05335-E1AF-1FC3-A561-9C9BBBAE14B6}"/>
              </a:ext>
            </a:extLst>
          </p:cNvPr>
          <p:cNvSpPr txBox="1"/>
          <p:nvPr/>
        </p:nvSpPr>
        <p:spPr>
          <a:xfrm>
            <a:off x="5996951" y="1732923"/>
            <a:ext cx="2616422" cy="83099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How would you</a:t>
            </a:r>
            <a:br>
              <a:rPr lang="en-US" sz="2400" dirty="0"/>
            </a:br>
            <a:r>
              <a:rPr lang="en-US" sz="2400" dirty="0"/>
              <a:t>compute the join?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36B0B-6FDF-9255-FA38-FB4ECBEB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02B-7899-EC4E-AF91-3FEB3546F43C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C7E39-DD27-965E-9F62-14586CE9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2ABAC-F03A-3A76-8209-AFEAE055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73E79-740E-C3F4-9181-AFAD234BE425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5704878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4F985-88C5-BD58-6D00-0B0691FA5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A6AF38B4-EE6F-249F-0370-FCE871B0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Practical: Creating Indexes in SQL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EE183C93-867B-853D-9C05-D714D39A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B9FBE-6CAC-C140-AAFE-BE6EC7AD26D9}" type="slidenum">
              <a:rPr lang="en-US" smtClean="0"/>
              <a:pPr/>
              <a:t>210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FBEF101-2410-64DF-BE88-93E6E745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2224456"/>
            <a:ext cx="46089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21FA5B7-10A1-40EC-51AA-501738433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1443037"/>
            <a:ext cx="848020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 int, N varchar(20), P int);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0072C12-7BAB-3FC7-9042-2C1733630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005875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V(P, M);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3314C47-5570-54C8-8FA2-F59B51B8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3787294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V3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V(M, 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5245056-87C0-370B-5075-20EBF7EFB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5350133"/>
            <a:ext cx="368722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 USING V4;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368C8DD-73E9-D1A8-A225-1698153A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Indexes</a:t>
            </a:r>
            <a:endParaRPr lang="en-US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E5A6E4B-7885-EDAC-00DF-BA0052EFC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4568713"/>
            <a:ext cx="589937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V4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FAD6C41E-E05E-9449-70EA-823098FC4C5D}"/>
              </a:ext>
            </a:extLst>
          </p:cNvPr>
          <p:cNvSpPr/>
          <p:nvPr/>
        </p:nvSpPr>
        <p:spPr bwMode="auto">
          <a:xfrm>
            <a:off x="5590549" y="3354502"/>
            <a:ext cx="3282007" cy="432792"/>
          </a:xfrm>
          <a:prstGeom prst="wedgeEllipseCallout">
            <a:avLst>
              <a:gd name="adj1" fmla="val -56445"/>
              <a:gd name="adj2" fmla="val -38925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What does this mean?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7D03387-B59D-134E-DF15-264FFBBA9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400" y="4017662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1E67E4D-786F-0B23-6E00-B79378BD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400" y="5079027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M=77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C438919-246E-82A8-E66F-CAAAF10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675" y="2190157"/>
            <a:ext cx="280397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 and M=77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4F0B87-53CC-3E4E-3379-EDE44C62AD35}"/>
              </a:ext>
            </a:extLst>
          </p:cNvPr>
          <p:cNvSpPr txBox="1"/>
          <p:nvPr/>
        </p:nvSpPr>
        <p:spPr>
          <a:xfrm>
            <a:off x="8585230" y="52764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49757-FC56-FD78-4678-B7BDC1D71CF7}"/>
              </a:ext>
            </a:extLst>
          </p:cNvPr>
          <p:cNvSpPr txBox="1"/>
          <p:nvPr/>
        </p:nvSpPr>
        <p:spPr>
          <a:xfrm>
            <a:off x="8503797" y="4401234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2E106-B078-785D-E055-369216FDCE70}"/>
              </a:ext>
            </a:extLst>
          </p:cNvPr>
          <p:cNvSpPr txBox="1"/>
          <p:nvPr/>
        </p:nvSpPr>
        <p:spPr>
          <a:xfrm>
            <a:off x="8503797" y="2236743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5B478-BC47-5ED8-414D-E5E3430F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3188-6851-1E41-ACFC-C4900D2DFF25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2363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>
            <a:extLst>
              <a:ext uri="{FF2B5EF4-FFF2-40B4-BE49-F238E27FC236}">
                <a16:creationId xmlns:a16="http://schemas.microsoft.com/office/drawing/2014/main" id="{E2112CFD-8513-30C4-6ADD-5A1395E3A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7" y="5350133"/>
            <a:ext cx="368722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 USING V4;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Practical: Creating Indexes in SQL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B9FBE-6CAC-C140-AAFE-BE6EC7AD26D9}" type="slidenum">
              <a:rPr lang="en-US" smtClean="0"/>
              <a:pPr/>
              <a:t>211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3807" y="2224456"/>
            <a:ext cx="46089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3807" y="1443037"/>
            <a:ext cx="848020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 int, N varchar(20), P int);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3807" y="3005875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V(P, M);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3807" y="3787294"/>
            <a:ext cx="51619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V3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V(M, 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Indexes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3807" y="4568713"/>
            <a:ext cx="589937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V4 </a:t>
            </a:r>
            <a:r>
              <a:rPr lang="en-US" sz="2400" dirty="0">
                <a:solidFill>
                  <a:srgbClr val="244A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V(N);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590549" y="3354502"/>
            <a:ext cx="3282007" cy="432792"/>
          </a:xfrm>
          <a:prstGeom prst="wedgeEllipseCallout">
            <a:avLst>
              <a:gd name="adj1" fmla="val -56445"/>
              <a:gd name="adj2" fmla="val -38925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What does this mean?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940400" y="4017662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940400" y="5079027"/>
            <a:ext cx="156324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M=77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699675" y="2190157"/>
            <a:ext cx="280397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V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P=55 and M=77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85230" y="52764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3797" y="4401234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3797" y="2236743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3450010" y="5783342"/>
            <a:ext cx="2140539" cy="865584"/>
          </a:xfrm>
          <a:prstGeom prst="wedgeEllipseCallout">
            <a:avLst>
              <a:gd name="adj1" fmla="val -58224"/>
              <a:gd name="adj2" fmla="val -4243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Not supported</a:t>
            </a:r>
            <a:b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in SQLite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4FD6E-7CEB-32F5-3737-396CAE03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3C2B-2E3C-F546-91B4-7FAFBC8B53B1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8170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External Memory Algorithms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Introduction to Data Management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8DA06F-CE13-35F4-42BC-D340E870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545-4DD6-DF4A-89AA-6958571DB338}" type="datetime4">
              <a:rPr lang="en-US" smtClean="0"/>
              <a:t>March 5,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BD5CC5-BE35-01B1-A54F-5A1DF4CD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CD4012-817A-1E86-9E94-226104AC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76251-D3AF-80F0-72C6-2864FCBAC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791931-7851-2462-EC5E-0EA1B9F1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15858-37B6-1AB5-0E6A-9C33CC47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58162-06CC-26E7-4DA6-422F85CF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213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9D5ED-E7E1-9225-BEEA-4160774C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19AE-E7E8-874B-8DA3-D022736D33A2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C1C3B-DB32-E79D-E02D-83BE913A8F65}"/>
              </a:ext>
            </a:extLst>
          </p:cNvPr>
          <p:cNvSpPr txBox="1"/>
          <p:nvPr/>
        </p:nvSpPr>
        <p:spPr>
          <a:xfrm>
            <a:off x="694977" y="3013501"/>
            <a:ext cx="775404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3599533546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D4CFC9-B5A7-11B1-481D-876B0BE7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76899-ECAF-024C-BAE3-B6C4A6C9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Parameters:</a:t>
            </a:r>
          </a:p>
          <a:p>
            <a:endParaRPr lang="en-US" dirty="0"/>
          </a:p>
          <a:p>
            <a:r>
              <a:rPr lang="en-US" dirty="0"/>
              <a:t>T(R) = number of tuples in the relation R</a:t>
            </a:r>
          </a:p>
          <a:p>
            <a:r>
              <a:rPr lang="en-US" dirty="0"/>
              <a:t>B(R) = number of blocks containing R</a:t>
            </a:r>
          </a:p>
          <a:p>
            <a:r>
              <a:rPr lang="en-US" dirty="0"/>
              <a:t>V(R,A) = number of distinct values of attribute R.A</a:t>
            </a:r>
          </a:p>
          <a:p>
            <a:endParaRPr lang="en-US" dirty="0"/>
          </a:p>
          <a:p>
            <a:r>
              <a:rPr lang="en-US" dirty="0"/>
              <a:t>M = size of main memory in #pages (blocks)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Goal: minimize number disk I/O’s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6303E-0750-ED86-DEDF-FB90529B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42F-BBF4-7F43-9EEB-B6D3A3B3ADA9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72F91-4CE9-E8F5-2860-0CA8190C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115-739B-7EC4-71F7-D895AF83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5802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E3EA-4CB4-D4D5-FFAB-69B7010B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C9D7B8-536A-0CDB-EE50-E667F6DE7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B(R) ≤ T(R)			why?</a:t>
                </a:r>
              </a:p>
              <a:p>
                <a:endParaRPr lang="en-US" dirty="0"/>
              </a:p>
              <a:p>
                <a:r>
                  <a:rPr lang="en-US" dirty="0"/>
                  <a:t>We assume data is uniformly distributed.  Then: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C9D7B8-536A-0CDB-EE50-E667F6DE7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823F6-98D0-504D-FEBE-7BC65D96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7DC-1FD1-DA48-8616-75080FC67AFD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6AA3D-F760-B081-A6F5-CF353D10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8A60-DD1F-1CF7-3F6A-B50EE42D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87709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1546-F772-74AC-ACCF-5BC7265F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Memory Join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A2DE-FA6A-A733-EF97-327DF92C6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Selection: index-based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Joins:</a:t>
            </a:r>
          </a:p>
          <a:p>
            <a:endParaRPr lang="en-US" dirty="0"/>
          </a:p>
          <a:p>
            <a:r>
              <a:rPr lang="en-US" dirty="0"/>
              <a:t>Index based join</a:t>
            </a:r>
          </a:p>
          <a:p>
            <a:r>
              <a:rPr lang="en-US" dirty="0"/>
              <a:t>Block Nested Loop Join</a:t>
            </a:r>
          </a:p>
          <a:p>
            <a:r>
              <a:rPr lang="en-US" dirty="0"/>
              <a:t>Partitioned Hash Join</a:t>
            </a:r>
          </a:p>
          <a:p>
            <a:r>
              <a:rPr lang="en-US"/>
              <a:t>Merge Join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C40ED-05E4-5055-D4BA-CEFB570A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5EBE6-61DF-8CB5-0EEC-AC63D2F9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216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76A26B-E2F3-3C35-69D8-DA505380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31A8-988D-B34B-93CF-1D22D467A818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17324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0C8B75-6AAE-7C0D-0011-155A5016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AA992-3088-98EA-C747-CA778F4A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33A5D-8AE2-D55F-95DD-28165A7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217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D63CD-1977-37FF-C11B-F44CA5A1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19AE-E7E8-874B-8DA3-D022736D33A2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6125C-A813-9D24-B119-8DE6602B0182}"/>
              </a:ext>
            </a:extLst>
          </p:cNvPr>
          <p:cNvSpPr txBox="1"/>
          <p:nvPr/>
        </p:nvSpPr>
        <p:spPr>
          <a:xfrm>
            <a:off x="1429954" y="3013501"/>
            <a:ext cx="628409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Index-based Selection</a:t>
            </a:r>
          </a:p>
        </p:txBody>
      </p:sp>
    </p:spTree>
    <p:extLst>
      <p:ext uri="{BB962C8B-B14F-4D97-AF65-F5344CB8AC3E}">
        <p14:creationId xmlns:p14="http://schemas.microsoft.com/office/powerpoint/2010/main" val="27970428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D022-BAE2-5455-762F-A6C0F242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3CD8F-1463-A814-3AEA-DC8D53B15244}"/>
              </a:ext>
            </a:extLst>
          </p:cNvPr>
          <p:cNvSpPr txBox="1"/>
          <p:nvPr/>
        </p:nvSpPr>
        <p:spPr>
          <a:xfrm>
            <a:off x="-1452" y="1022873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85100F-E94A-6753-44A8-553F7DDA70CE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852B64-1D18-2680-B1C0-F2B331D7FADC}"/>
              </a:ext>
            </a:extLst>
          </p:cNvPr>
          <p:cNvSpPr txBox="1"/>
          <p:nvPr/>
        </p:nvSpPr>
        <p:spPr>
          <a:xfrm>
            <a:off x="0" y="158347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901B97-DFF1-8C29-2042-6FFF93E1B370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079F14-9508-3675-316D-73953118CC3B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4B02B6-60D2-C8CF-F7CF-BB3D09A3D759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04C17C-72A3-7010-07CF-91751BC55D80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1DD8AD-DBEB-E5A5-80C0-5FDC0B44B14E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EC7D53-7605-1C6F-64F3-A0B20CC3DD42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7C44F83-CFE1-E68A-90A6-E82E21542251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8F3262B-202A-6E2A-A6F3-E56C5A71AE81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22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584863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4789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2D9E3C0B-48FF-CEF2-4D0B-5FDBD48B2B2F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47C05073-2BF5-F44A-4D1F-B8E5F6F6DC0D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793E9-E241-1BE5-8116-F0142B25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AC06-E87B-A34A-92CD-9EC8AAAA302A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3427B-6FAD-75EA-161F-03A6B3D2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E5115-082A-25FD-2ADD-97A3AD8D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4EEB9D-E394-4B87-5712-C89C037274EC}"/>
                  </a:ext>
                </a:extLst>
              </p:cNvPr>
              <p:cNvSpPr txBox="1"/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𝒏𝒂𝒎𝒆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𝑱𝒂𝒄𝒌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𝑷𝒂𝒚𝒓𝒐𝒍𝒍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4EEB9D-E394-4B87-5712-C89C03727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blipFill>
                <a:blip r:embed="rId2"/>
                <a:stretch>
                  <a:fillRect r="-3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E17118-8578-9956-2669-71C51A0DC038}"/>
              </a:ext>
            </a:extLst>
          </p:cNvPr>
          <p:cNvGraphicFramePr>
            <a:graphicFrameLocks noGrp="1"/>
          </p:cNvGraphicFramePr>
          <p:nvPr/>
        </p:nvGraphicFramePr>
        <p:xfrm>
          <a:off x="5690095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18650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E018-03FE-5649-699A-A727FA09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C3B9-BF28-2F8F-28A6-F66EBEB7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0C6E5-68D7-262E-9E4D-7836E99C69A8}"/>
              </a:ext>
            </a:extLst>
          </p:cNvPr>
          <p:cNvSpPr txBox="1"/>
          <p:nvPr/>
        </p:nvSpPr>
        <p:spPr>
          <a:xfrm>
            <a:off x="-1452" y="1022873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BBA25F-F475-391D-0010-8D3F8B165A66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238518-B4FD-E449-5A9A-4EF33D4F1FFB}"/>
              </a:ext>
            </a:extLst>
          </p:cNvPr>
          <p:cNvSpPr txBox="1"/>
          <p:nvPr/>
        </p:nvSpPr>
        <p:spPr>
          <a:xfrm>
            <a:off x="0" y="158347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D959BC-FBE1-D162-8C90-0C3BA4F0196E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30C7AD2-CEBB-150B-8454-AD1089169183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591D04E-DF56-EFDA-0D9C-1BCAA9F4C738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61A7EE-DCE7-1518-BD84-DE753D9BD631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FDDD89-CC00-0405-F544-71BD99684B16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17FC955-EF49-FAC2-18A1-25B8CAC6FC57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4F7F9C3-0AA9-73F2-A288-25D578CD3281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9E94C7E-723C-805B-92FA-265DFE8E24F8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22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584863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4789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DE6A1EF8-707E-7591-5EC5-4D8F775C0D86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AF764839-929B-56A6-F667-FA9C52D01882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4CFB9-FB43-8EEA-E024-B87657B0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AC06-E87B-A34A-92CD-9EC8AAAA302A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2BA1F-4CDE-487B-4395-9F7174D3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1C465-2EFD-1D0C-F695-8ADAC6CA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50967B-F309-5515-CA88-F09C3517482B}"/>
                  </a:ext>
                </a:extLst>
              </p:cNvPr>
              <p:cNvSpPr txBox="1"/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𝒏𝒂𝒎𝒆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𝑱𝒂𝒄𝒌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𝑷𝒂𝒚𝒓𝒐𝒍𝒍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50967B-F309-5515-CA88-F09C35174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blipFill>
                <a:blip r:embed="rId2"/>
                <a:stretch>
                  <a:fillRect r="-3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499214-A027-82CD-F824-EFF3DBB02DDE}"/>
              </a:ext>
            </a:extLst>
          </p:cNvPr>
          <p:cNvGraphicFramePr>
            <a:graphicFrameLocks noGrp="1"/>
          </p:cNvGraphicFramePr>
          <p:nvPr/>
        </p:nvGraphicFramePr>
        <p:xfrm>
          <a:off x="5690095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3913907-4913-126D-7FD2-1096B311EF6A}"/>
              </a:ext>
            </a:extLst>
          </p:cNvPr>
          <p:cNvSpPr txBox="1"/>
          <p:nvPr/>
        </p:nvSpPr>
        <p:spPr>
          <a:xfrm>
            <a:off x="5984375" y="2302645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Unclustered</a:t>
            </a:r>
            <a:endParaRPr lang="en-US" sz="28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C51AB9-07B1-6E07-5A5A-B60A59D89789}"/>
              </a:ext>
            </a:extLst>
          </p:cNvPr>
          <p:cNvGrpSpPr/>
          <p:nvPr/>
        </p:nvGrpSpPr>
        <p:grpSpPr>
          <a:xfrm>
            <a:off x="345897" y="2506212"/>
            <a:ext cx="4880543" cy="2141369"/>
            <a:chOff x="2504852" y="2480938"/>
            <a:chExt cx="4880543" cy="214136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BBA2B70F-A0AA-0616-956C-48B57D2D6A6A}"/>
                </a:ext>
              </a:extLst>
            </p:cNvPr>
            <p:cNvSpPr/>
            <p:nvPr/>
          </p:nvSpPr>
          <p:spPr>
            <a:xfrm>
              <a:off x="2504852" y="2480938"/>
              <a:ext cx="4880543" cy="209703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 algn="ctr">
                <a:buNone/>
              </a:pPr>
              <a:r>
                <a:rPr lang="en-US" dirty="0">
                  <a:solidFill>
                    <a:schemeClr val="tx1"/>
                  </a:solidFill>
                </a:rPr>
                <a:t>Index 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err="1">
                  <a:solidFill>
                    <a:schemeClr val="tx1"/>
                  </a:solidFill>
                </a:rPr>
                <a:t>Payroll.Name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buNone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599BAE-EEB1-8EEA-8871-DA85BCF2081B}"/>
                </a:ext>
              </a:extLst>
            </p:cNvPr>
            <p:cNvSpPr txBox="1"/>
            <p:nvPr/>
          </p:nvSpPr>
          <p:spPr>
            <a:xfrm>
              <a:off x="4241696" y="425297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BD0190-3B1F-429B-0F73-FCABCC12DEB0}"/>
                </a:ext>
              </a:extLst>
            </p:cNvPr>
            <p:cNvSpPr txBox="1"/>
            <p:nvPr/>
          </p:nvSpPr>
          <p:spPr>
            <a:xfrm>
              <a:off x="2831038" y="42529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71D56F-57FC-110D-1472-4D1EECEC0885}"/>
                </a:ext>
              </a:extLst>
            </p:cNvPr>
            <p:cNvSpPr txBox="1"/>
            <p:nvPr/>
          </p:nvSpPr>
          <p:spPr>
            <a:xfrm>
              <a:off x="6278880" y="4252975"/>
              <a:ext cx="620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Tom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8D4F58-4167-F02C-9375-D7B991E83629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>
            <a:off x="2412319" y="4647581"/>
            <a:ext cx="299350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52EB69-5EA0-DC5F-34F4-B5DB4DF71281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>
            <a:off x="2412319" y="4647581"/>
            <a:ext cx="4020012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9F2222-4DFF-2A20-5E97-10227E290767}"/>
              </a:ext>
            </a:extLst>
          </p:cNvPr>
          <p:cNvCxnSpPr>
            <a:cxnSpLocks/>
            <a:stCxn id="14" idx="2"/>
            <a:endCxn id="36" idx="0"/>
          </p:cNvCxnSpPr>
          <p:nvPr/>
        </p:nvCxnSpPr>
        <p:spPr>
          <a:xfrm flipH="1">
            <a:off x="851338" y="4647581"/>
            <a:ext cx="3578961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96FD7F-3236-7C33-77E6-EC7AC864ECD0}"/>
              </a:ext>
            </a:extLst>
          </p:cNvPr>
          <p:cNvCxnSpPr>
            <a:cxnSpLocks/>
            <a:stCxn id="14" idx="2"/>
            <a:endCxn id="38" idx="0"/>
          </p:cNvCxnSpPr>
          <p:nvPr/>
        </p:nvCxnSpPr>
        <p:spPr>
          <a:xfrm>
            <a:off x="4430299" y="4647581"/>
            <a:ext cx="141701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469A3B-669E-1244-30B2-A56AA642713E}"/>
              </a:ext>
            </a:extLst>
          </p:cNvPr>
          <p:cNvCxnSpPr>
            <a:cxnSpLocks/>
            <a:stCxn id="14" idx="2"/>
            <a:endCxn id="40" idx="0"/>
          </p:cNvCxnSpPr>
          <p:nvPr/>
        </p:nvCxnSpPr>
        <p:spPr>
          <a:xfrm>
            <a:off x="4430299" y="4647581"/>
            <a:ext cx="3862363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57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Join Algorithms</a:t>
            </a:r>
            <a:endParaRPr lang="en-US" dirty="0"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7BA6225-EA4D-3EF1-BB6B-0C6A7AA592B5}"/>
              </a:ext>
            </a:extLst>
          </p:cNvPr>
          <p:cNvSpPr txBox="1"/>
          <p:nvPr/>
        </p:nvSpPr>
        <p:spPr>
          <a:xfrm>
            <a:off x="2221296" y="3429000"/>
            <a:ext cx="4245073" cy="168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Arial" pitchFamily="112" charset="0"/>
                <a:ea typeface="Arial"/>
              </a:rPr>
              <a:t>Three physical operators:</a:t>
            </a:r>
            <a:endParaRPr lang="en-US" sz="2800" dirty="0">
              <a:latin typeface="Arial" pitchFamily="112" charset="0"/>
              <a:ea typeface="Arial"/>
              <a:cs typeface="Arial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Nested Loops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Hash-join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Merge-join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3B142-56A9-463E-8356-D631F1FA71F6}"/>
              </a:ext>
            </a:extLst>
          </p:cNvPr>
          <p:cNvSpPr txBox="1"/>
          <p:nvPr/>
        </p:nvSpPr>
        <p:spPr>
          <a:xfrm>
            <a:off x="5996951" y="1732923"/>
            <a:ext cx="2616422" cy="83099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How would you</a:t>
            </a:r>
            <a:br>
              <a:rPr lang="en-US" sz="2400" dirty="0"/>
            </a:br>
            <a:r>
              <a:rPr lang="en-US" sz="2400" dirty="0"/>
              <a:t>compute the join?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579CFF-FD9E-5F7A-C781-27A03803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F073-2CEE-2347-97F3-1EC84738F066}" type="datetime4">
              <a:rPr lang="en-US" smtClean="0"/>
              <a:t>March 5,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A10EBE0-9800-AA20-591D-8AF687DE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2AB931-D197-8FBE-C42A-70C3A281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EF7CA-8A48-A00D-90F2-EDABF03EF27A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11012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DD05F-1BC2-25D5-71DD-2B4854706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87A-E791-67E9-84F7-6FFD88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ECCFB-EFB5-699F-2B60-F8DE66535E17}"/>
              </a:ext>
            </a:extLst>
          </p:cNvPr>
          <p:cNvSpPr txBox="1"/>
          <p:nvPr/>
        </p:nvSpPr>
        <p:spPr>
          <a:xfrm>
            <a:off x="-1452" y="1022873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56632F-4931-F63C-815B-447ADCF034DE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A4CC7A-5A7A-E574-6648-E991B9ABBC79}"/>
              </a:ext>
            </a:extLst>
          </p:cNvPr>
          <p:cNvSpPr txBox="1"/>
          <p:nvPr/>
        </p:nvSpPr>
        <p:spPr>
          <a:xfrm>
            <a:off x="0" y="158347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432C3A-2344-6746-F79E-A39790BD2227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2C15EB-08E8-51C7-FE8E-28AB25D1D52C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3E87CF-69DB-E0F0-CC0E-71C0EC897992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F157B8-98BB-F6C4-751B-155AD3E55DB4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F3B653-A2E9-F128-41B2-104894D1C2C8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BF4246D-A03C-1DF5-DA8D-5F335F3823FF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E57CC43-880A-702D-0EC3-3A0D3187075E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D7F0ED1-668E-9A26-3A61-EB92DB98A24D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22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584863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4789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71CB49A6-24E6-453E-A969-168E4930AAF3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A624AB08-12CB-2B74-F922-5E659E129210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8E9F7-BA5C-BED2-4EFD-848E3979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AC06-E87B-A34A-92CD-9EC8AAAA302A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60435-8764-C525-F59E-688DBCCB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5FB1-3723-3E71-70A7-F025E16D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4903F5-932B-CE8B-80B4-F907517A6602}"/>
                  </a:ext>
                </a:extLst>
              </p:cNvPr>
              <p:cNvSpPr txBox="1"/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𝒏𝒂𝒎𝒆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𝑱𝒂𝒄𝒌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𝑷𝒂𝒚𝒓𝒐𝒍𝒍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4903F5-932B-CE8B-80B4-F907517A6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blipFill>
                <a:blip r:embed="rId2"/>
                <a:stretch>
                  <a:fillRect r="-3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017DE7-93FB-3266-4B85-8A254407DA00}"/>
              </a:ext>
            </a:extLst>
          </p:cNvPr>
          <p:cNvGraphicFramePr>
            <a:graphicFrameLocks noGrp="1"/>
          </p:cNvGraphicFramePr>
          <p:nvPr/>
        </p:nvGraphicFramePr>
        <p:xfrm>
          <a:off x="5690095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CF9838E-2AEB-E481-1627-A1E1DAE2F259}"/>
              </a:ext>
            </a:extLst>
          </p:cNvPr>
          <p:cNvSpPr txBox="1"/>
          <p:nvPr/>
        </p:nvSpPr>
        <p:spPr>
          <a:xfrm>
            <a:off x="5984375" y="2302645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Unclustered</a:t>
            </a:r>
            <a:endParaRPr lang="en-US" sz="28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1EAB02-E5AE-AD57-2B7D-023282661FBC}"/>
              </a:ext>
            </a:extLst>
          </p:cNvPr>
          <p:cNvGrpSpPr/>
          <p:nvPr/>
        </p:nvGrpSpPr>
        <p:grpSpPr>
          <a:xfrm>
            <a:off x="345897" y="2506212"/>
            <a:ext cx="4880543" cy="2141369"/>
            <a:chOff x="2504852" y="2480938"/>
            <a:chExt cx="4880543" cy="214136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77EB203B-66EB-7049-B760-6908FBF44DB8}"/>
                </a:ext>
              </a:extLst>
            </p:cNvPr>
            <p:cNvSpPr/>
            <p:nvPr/>
          </p:nvSpPr>
          <p:spPr>
            <a:xfrm>
              <a:off x="2504852" y="2480938"/>
              <a:ext cx="4880543" cy="209703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 algn="ctr">
                <a:buNone/>
              </a:pPr>
              <a:r>
                <a:rPr lang="en-US" dirty="0">
                  <a:solidFill>
                    <a:schemeClr val="tx1"/>
                  </a:solidFill>
                </a:rPr>
                <a:t>Index 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err="1">
                  <a:solidFill>
                    <a:schemeClr val="tx1"/>
                  </a:solidFill>
                </a:rPr>
                <a:t>Payroll.Name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buNone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45A611-8AEA-8B07-7D46-462DFEE3FFEF}"/>
                </a:ext>
              </a:extLst>
            </p:cNvPr>
            <p:cNvSpPr txBox="1"/>
            <p:nvPr/>
          </p:nvSpPr>
          <p:spPr>
            <a:xfrm>
              <a:off x="4241696" y="42529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Jack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4F88C9-E865-242C-0027-BBED36B57744}"/>
                </a:ext>
              </a:extLst>
            </p:cNvPr>
            <p:cNvSpPr txBox="1"/>
            <p:nvPr/>
          </p:nvSpPr>
          <p:spPr>
            <a:xfrm>
              <a:off x="2831038" y="42529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2D4315-914F-EBD8-C0DC-74056A68B605}"/>
                </a:ext>
              </a:extLst>
            </p:cNvPr>
            <p:cNvSpPr txBox="1"/>
            <p:nvPr/>
          </p:nvSpPr>
          <p:spPr>
            <a:xfrm>
              <a:off x="6278880" y="4252975"/>
              <a:ext cx="620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Tom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160E92-6065-9888-71BE-77876859A3E3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>
            <a:off x="2431555" y="4647581"/>
            <a:ext cx="280114" cy="38161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A64B77-E3BF-ACF2-5BB1-6706982E32E5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>
            <a:off x="2431555" y="4647581"/>
            <a:ext cx="4000776" cy="38161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E034F8-4D9F-4390-E4B0-42E3A25D023D}"/>
              </a:ext>
            </a:extLst>
          </p:cNvPr>
          <p:cNvCxnSpPr>
            <a:cxnSpLocks/>
            <a:stCxn id="14" idx="2"/>
            <a:endCxn id="36" idx="0"/>
          </p:cNvCxnSpPr>
          <p:nvPr/>
        </p:nvCxnSpPr>
        <p:spPr>
          <a:xfrm flipH="1">
            <a:off x="851338" y="4647581"/>
            <a:ext cx="3578961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1F6F84-8582-4704-1906-F8DE4FA344D7}"/>
              </a:ext>
            </a:extLst>
          </p:cNvPr>
          <p:cNvCxnSpPr>
            <a:cxnSpLocks/>
            <a:stCxn id="14" idx="2"/>
            <a:endCxn id="38" idx="0"/>
          </p:cNvCxnSpPr>
          <p:nvPr/>
        </p:nvCxnSpPr>
        <p:spPr>
          <a:xfrm>
            <a:off x="4430299" y="4647581"/>
            <a:ext cx="141701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3CD4C1-0F2F-98DC-F599-4C237C5A3FC3}"/>
              </a:ext>
            </a:extLst>
          </p:cNvPr>
          <p:cNvCxnSpPr>
            <a:cxnSpLocks/>
            <a:stCxn id="14" idx="2"/>
            <a:endCxn id="40" idx="0"/>
          </p:cNvCxnSpPr>
          <p:nvPr/>
        </p:nvCxnSpPr>
        <p:spPr>
          <a:xfrm>
            <a:off x="4430299" y="4647581"/>
            <a:ext cx="3862363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42317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C1441-0CF4-B4AF-CCA0-FAEFEB508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0628-1E0A-A677-2929-08AC1D46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53FA5-4E62-76DF-6182-EFCBA87A4A0C}"/>
              </a:ext>
            </a:extLst>
          </p:cNvPr>
          <p:cNvSpPr txBox="1"/>
          <p:nvPr/>
        </p:nvSpPr>
        <p:spPr>
          <a:xfrm>
            <a:off x="-1452" y="1022873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123BC7-EB23-269E-06B7-B87BAC74F6DF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CAB06D-AC4D-DCC4-0606-9B988A7528CB}"/>
              </a:ext>
            </a:extLst>
          </p:cNvPr>
          <p:cNvSpPr txBox="1"/>
          <p:nvPr/>
        </p:nvSpPr>
        <p:spPr>
          <a:xfrm>
            <a:off x="0" y="158347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63FD4F3-3D67-168E-D8A3-2344B0347435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71EF49-F1A5-7A08-71E7-314F5F4B424C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45EEA5-E6B1-4F6A-DC70-49A086E712EF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5F5B4A-A2C9-5E09-B4AD-A4541AF629F4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2C09F42-DD16-9AB8-6BF3-FE97B0DCC23D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9F53F06-6693-4583-4685-552C4253A9FB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C3B6589-33FA-B7FC-76F8-F87CEC75F11B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8C89F34-8C30-6535-8642-2ECE1A112A98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22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584863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4789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B43208F-1B4D-A1DE-D83F-E628FCC3B54E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DF694228-D721-2E76-AC91-C457874F22B9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FA6D9-CB5E-D2BB-E584-E2795AB6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AC06-E87B-A34A-92CD-9EC8AAAA302A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6E4B2-C4D3-CA7C-D539-E5285397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7BD4E-FAE6-AC96-DD1C-72F9802E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416BD6-7C4A-E682-B276-F3D9F0B36B36}"/>
                  </a:ext>
                </a:extLst>
              </p:cNvPr>
              <p:cNvSpPr txBox="1"/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𝒏𝒂𝒎𝒆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𝑱𝒂𝒄𝒌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𝑷𝒂𝒚𝒓𝒐𝒍𝒍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416BD6-7C4A-E682-B276-F3D9F0B3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blipFill>
                <a:blip r:embed="rId2"/>
                <a:stretch>
                  <a:fillRect r="-3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CF4475-267E-34C1-FEDC-12492E8AFD3F}"/>
              </a:ext>
            </a:extLst>
          </p:cNvPr>
          <p:cNvGraphicFramePr>
            <a:graphicFrameLocks noGrp="1"/>
          </p:cNvGraphicFramePr>
          <p:nvPr/>
        </p:nvGraphicFramePr>
        <p:xfrm>
          <a:off x="5690095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130C5C2-22E2-AFB3-4B48-8506251619A8}"/>
              </a:ext>
            </a:extLst>
          </p:cNvPr>
          <p:cNvSpPr txBox="1"/>
          <p:nvPr/>
        </p:nvSpPr>
        <p:spPr>
          <a:xfrm>
            <a:off x="5984375" y="2302645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Unclustered</a:t>
            </a:r>
            <a:endParaRPr lang="en-US" sz="28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021991-67DB-6D7D-4557-35EE27CB5163}"/>
              </a:ext>
            </a:extLst>
          </p:cNvPr>
          <p:cNvGrpSpPr/>
          <p:nvPr/>
        </p:nvGrpSpPr>
        <p:grpSpPr>
          <a:xfrm>
            <a:off x="345897" y="2506212"/>
            <a:ext cx="4880543" cy="2141369"/>
            <a:chOff x="2504852" y="2480938"/>
            <a:chExt cx="4880543" cy="214136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7ED8F9FD-EA42-0E26-C5D6-6E705A07068B}"/>
                </a:ext>
              </a:extLst>
            </p:cNvPr>
            <p:cNvSpPr/>
            <p:nvPr/>
          </p:nvSpPr>
          <p:spPr>
            <a:xfrm>
              <a:off x="2504852" y="2480938"/>
              <a:ext cx="4880543" cy="209703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 algn="ctr">
                <a:buNone/>
              </a:pPr>
              <a:r>
                <a:rPr lang="en-US" dirty="0">
                  <a:solidFill>
                    <a:schemeClr val="tx1"/>
                  </a:solidFill>
                </a:rPr>
                <a:t>Index 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err="1">
                  <a:solidFill>
                    <a:schemeClr val="tx1"/>
                  </a:solidFill>
                </a:rPr>
                <a:t>Payroll.Name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buNone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34B5B2-3698-1C8A-01DB-DD1F4C9423DA}"/>
                </a:ext>
              </a:extLst>
            </p:cNvPr>
            <p:cNvSpPr txBox="1"/>
            <p:nvPr/>
          </p:nvSpPr>
          <p:spPr>
            <a:xfrm>
              <a:off x="4241696" y="42529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Jack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B270BE-79F5-974B-0CA0-A481F581C702}"/>
                </a:ext>
              </a:extLst>
            </p:cNvPr>
            <p:cNvSpPr txBox="1"/>
            <p:nvPr/>
          </p:nvSpPr>
          <p:spPr>
            <a:xfrm>
              <a:off x="2831038" y="42529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13E0D5-4E95-4F9F-75CF-429103322E99}"/>
                </a:ext>
              </a:extLst>
            </p:cNvPr>
            <p:cNvSpPr txBox="1"/>
            <p:nvPr/>
          </p:nvSpPr>
          <p:spPr>
            <a:xfrm>
              <a:off x="6278880" y="4252975"/>
              <a:ext cx="620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Tom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F81F3C-21A6-06BB-508D-E94F8BAB6F59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>
            <a:off x="2431555" y="4647581"/>
            <a:ext cx="280114" cy="38161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8E813A-E49D-4152-0CA1-AF5690C2E86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>
            <a:off x="2431555" y="4647581"/>
            <a:ext cx="4000776" cy="38161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744E9A-6E83-5E4B-178F-C14215C340D3}"/>
              </a:ext>
            </a:extLst>
          </p:cNvPr>
          <p:cNvCxnSpPr>
            <a:cxnSpLocks/>
            <a:stCxn id="14" idx="2"/>
            <a:endCxn id="36" idx="0"/>
          </p:cNvCxnSpPr>
          <p:nvPr/>
        </p:nvCxnSpPr>
        <p:spPr>
          <a:xfrm flipH="1">
            <a:off x="851338" y="4647581"/>
            <a:ext cx="3578961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953DED-7FC9-2A28-64AA-5553D9A8B6A1}"/>
              </a:ext>
            </a:extLst>
          </p:cNvPr>
          <p:cNvCxnSpPr>
            <a:cxnSpLocks/>
            <a:stCxn id="14" idx="2"/>
            <a:endCxn id="38" idx="0"/>
          </p:cNvCxnSpPr>
          <p:nvPr/>
        </p:nvCxnSpPr>
        <p:spPr>
          <a:xfrm>
            <a:off x="4430299" y="4647581"/>
            <a:ext cx="141701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8BC30C-8243-4F56-5161-A6817D293211}"/>
              </a:ext>
            </a:extLst>
          </p:cNvPr>
          <p:cNvCxnSpPr>
            <a:cxnSpLocks/>
            <a:stCxn id="14" idx="2"/>
            <a:endCxn id="40" idx="0"/>
          </p:cNvCxnSpPr>
          <p:nvPr/>
        </p:nvCxnSpPr>
        <p:spPr>
          <a:xfrm>
            <a:off x="4430299" y="4647581"/>
            <a:ext cx="3862363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DD9EC5F-82D1-FE78-C360-3F220DD27F84}"/>
              </a:ext>
            </a:extLst>
          </p:cNvPr>
          <p:cNvSpPr/>
          <p:nvPr/>
        </p:nvSpPr>
        <p:spPr>
          <a:xfrm>
            <a:off x="1830762" y="4949148"/>
            <a:ext cx="1762021" cy="123323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EC22CA15-00DE-6348-3EDD-B900B1931480}"/>
              </a:ext>
            </a:extLst>
          </p:cNvPr>
          <p:cNvSpPr/>
          <p:nvPr/>
        </p:nvSpPr>
        <p:spPr>
          <a:xfrm>
            <a:off x="5551217" y="4963484"/>
            <a:ext cx="1762021" cy="123323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5538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35B76-A2DD-7C7C-E017-21E0B5C74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06E1-27D6-DBA5-4E0C-673278C3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E9F94-CE7C-F9B4-C72E-13B823CFA980}"/>
              </a:ext>
            </a:extLst>
          </p:cNvPr>
          <p:cNvSpPr txBox="1"/>
          <p:nvPr/>
        </p:nvSpPr>
        <p:spPr>
          <a:xfrm>
            <a:off x="-1452" y="1022873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60ED07-BCAE-6E7B-974F-D63AFFB6D417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ECF203-1458-6CB6-D272-C26662C46664}"/>
              </a:ext>
            </a:extLst>
          </p:cNvPr>
          <p:cNvSpPr txBox="1"/>
          <p:nvPr/>
        </p:nvSpPr>
        <p:spPr>
          <a:xfrm>
            <a:off x="0" y="158347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38E112-5BA2-87BD-2A55-10E2550DF8AE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C7EA73-B12F-87F2-F32F-F48945298C1A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622DEF4-E7E7-5FE9-688F-94C810A9245B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48C3BD0-E279-7BA0-E111-5FF4BBA4B331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242591B-EF4A-1F3C-09C5-5AF3B34DD3FE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C229C5-EF4E-269B-DC09-B2C9D5E311E0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078811E-25DA-9063-54A9-60B1B87E31C6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84C8FE89-D0F4-DB57-C2D3-1D8AE36C9140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22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584863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4789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6A186DA0-E1F0-0FCC-AE64-02658BFAE4BB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84DF97E1-2073-685F-969D-97C95EA5AD43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6DF7D-8DEA-1CD6-4B3A-F559BC58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AC06-E87B-A34A-92CD-9EC8AAAA302A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FAD07-F381-454E-C3CB-E1B44626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63759-E409-3BC1-127C-6A549E14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CC85EC-865B-EFF0-E301-11BBA8127E90}"/>
                  </a:ext>
                </a:extLst>
              </p:cNvPr>
              <p:cNvSpPr txBox="1"/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𝒏𝒂𝒎𝒆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𝑱𝒂𝒄𝒌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𝑷𝒂𝒚𝒓𝒐𝒍𝒍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CC85EC-865B-EFF0-E301-11BBA812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blipFill>
                <a:blip r:embed="rId2"/>
                <a:stretch>
                  <a:fillRect r="-3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17BBC0E-1D08-D061-8503-CD0CB3E0AA24}"/>
              </a:ext>
            </a:extLst>
          </p:cNvPr>
          <p:cNvGraphicFramePr>
            <a:graphicFrameLocks noGrp="1"/>
          </p:cNvGraphicFramePr>
          <p:nvPr/>
        </p:nvGraphicFramePr>
        <p:xfrm>
          <a:off x="5690095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1951065-FC13-D33B-798B-DE55846A61BD}"/>
              </a:ext>
            </a:extLst>
          </p:cNvPr>
          <p:cNvSpPr txBox="1"/>
          <p:nvPr/>
        </p:nvSpPr>
        <p:spPr>
          <a:xfrm>
            <a:off x="5984375" y="2302645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Unclustered</a:t>
            </a:r>
            <a:endParaRPr lang="en-US" sz="28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1FEAD6-48E8-D320-E9C8-6E2F5BCB104E}"/>
              </a:ext>
            </a:extLst>
          </p:cNvPr>
          <p:cNvGrpSpPr/>
          <p:nvPr/>
        </p:nvGrpSpPr>
        <p:grpSpPr>
          <a:xfrm>
            <a:off x="345897" y="2506212"/>
            <a:ext cx="4880543" cy="2141369"/>
            <a:chOff x="2504852" y="2480938"/>
            <a:chExt cx="4880543" cy="214136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818E51EA-7444-A17F-EAE3-1070E8A994E0}"/>
                </a:ext>
              </a:extLst>
            </p:cNvPr>
            <p:cNvSpPr/>
            <p:nvPr/>
          </p:nvSpPr>
          <p:spPr>
            <a:xfrm>
              <a:off x="2504852" y="2480938"/>
              <a:ext cx="4880543" cy="209703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 algn="ctr">
                <a:buNone/>
              </a:pPr>
              <a:r>
                <a:rPr lang="en-US" dirty="0">
                  <a:solidFill>
                    <a:schemeClr val="tx1"/>
                  </a:solidFill>
                </a:rPr>
                <a:t>Index 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err="1">
                  <a:solidFill>
                    <a:schemeClr val="tx1"/>
                  </a:solidFill>
                </a:rPr>
                <a:t>Payroll.Name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buNone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ED050A-99DF-514E-AB2F-F154331A445D}"/>
                </a:ext>
              </a:extLst>
            </p:cNvPr>
            <p:cNvSpPr txBox="1"/>
            <p:nvPr/>
          </p:nvSpPr>
          <p:spPr>
            <a:xfrm>
              <a:off x="4241696" y="42529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Jack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98118E-730F-5776-EC79-5B6FFB0C0FDF}"/>
                </a:ext>
              </a:extLst>
            </p:cNvPr>
            <p:cNvSpPr txBox="1"/>
            <p:nvPr/>
          </p:nvSpPr>
          <p:spPr>
            <a:xfrm>
              <a:off x="2831038" y="42529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C5B1B2-6389-6655-1754-F7B8D25C48D2}"/>
                </a:ext>
              </a:extLst>
            </p:cNvPr>
            <p:cNvSpPr txBox="1"/>
            <p:nvPr/>
          </p:nvSpPr>
          <p:spPr>
            <a:xfrm>
              <a:off x="6278880" y="4252975"/>
              <a:ext cx="620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Tom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663F3F-2E7D-AB50-5D4A-0F3E02DB9757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>
            <a:off x="2431555" y="4647581"/>
            <a:ext cx="280114" cy="38161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54E5F7-D5C3-4DF0-F663-FBA603D7F8A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>
            <a:off x="2431555" y="4647581"/>
            <a:ext cx="4000776" cy="38161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B32507-8C62-F11A-B36A-B31EE9DFEE23}"/>
              </a:ext>
            </a:extLst>
          </p:cNvPr>
          <p:cNvCxnSpPr>
            <a:cxnSpLocks/>
            <a:stCxn id="14" idx="2"/>
            <a:endCxn id="36" idx="0"/>
          </p:cNvCxnSpPr>
          <p:nvPr/>
        </p:nvCxnSpPr>
        <p:spPr>
          <a:xfrm flipH="1">
            <a:off x="851338" y="4647581"/>
            <a:ext cx="3578961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00E62D-90DD-85CA-6A08-6F284ECA992F}"/>
              </a:ext>
            </a:extLst>
          </p:cNvPr>
          <p:cNvCxnSpPr>
            <a:cxnSpLocks/>
            <a:stCxn id="14" idx="2"/>
            <a:endCxn id="38" idx="0"/>
          </p:cNvCxnSpPr>
          <p:nvPr/>
        </p:nvCxnSpPr>
        <p:spPr>
          <a:xfrm>
            <a:off x="4430299" y="4647581"/>
            <a:ext cx="141701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877A11-4D90-036F-9230-FD64ECD212E9}"/>
              </a:ext>
            </a:extLst>
          </p:cNvPr>
          <p:cNvCxnSpPr>
            <a:cxnSpLocks/>
            <a:stCxn id="14" idx="2"/>
            <a:endCxn id="40" idx="0"/>
          </p:cNvCxnSpPr>
          <p:nvPr/>
        </p:nvCxnSpPr>
        <p:spPr>
          <a:xfrm>
            <a:off x="4430299" y="4647581"/>
            <a:ext cx="3862363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08BE1D-D8C8-103A-BC99-7D605DE83992}"/>
                  </a:ext>
                </a:extLst>
              </p:cNvPr>
              <p:cNvSpPr txBox="1"/>
              <p:nvPr/>
            </p:nvSpPr>
            <p:spPr>
              <a:xfrm>
                <a:off x="5420762" y="3173734"/>
                <a:ext cx="3573414" cy="7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432FF"/>
                    </a:solidFill>
                  </a:rPr>
                  <a:t>Cost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𝑷𝒂𝒚𝒓𝒐𝒍𝒍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𝑷𝒂𝒚𝒓𝒐𝒍𝒍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𝑵𝒂𝒎𝒆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08BE1D-D8C8-103A-BC99-7D605DE8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762" y="3173734"/>
                <a:ext cx="3573414" cy="778675"/>
              </a:xfrm>
              <a:prstGeom prst="rect">
                <a:avLst/>
              </a:prstGeom>
              <a:blipFill>
                <a:blip r:embed="rId3"/>
                <a:stretch>
                  <a:fillRect l="-354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56FB501-CD40-4F25-A3F9-7321A919E0C3}"/>
              </a:ext>
            </a:extLst>
          </p:cNvPr>
          <p:cNvSpPr/>
          <p:nvPr/>
        </p:nvSpPr>
        <p:spPr>
          <a:xfrm>
            <a:off x="1830762" y="4949148"/>
            <a:ext cx="1762021" cy="123323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02594CC-D7E8-68F1-5B61-07D4E84BA339}"/>
              </a:ext>
            </a:extLst>
          </p:cNvPr>
          <p:cNvSpPr/>
          <p:nvPr/>
        </p:nvSpPr>
        <p:spPr>
          <a:xfrm>
            <a:off x="5551217" y="4963484"/>
            <a:ext cx="1762021" cy="123323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57286-4B39-45EF-A5B2-AF700DD2260C}"/>
              </a:ext>
            </a:extLst>
          </p:cNvPr>
          <p:cNvSpPr txBox="1"/>
          <p:nvPr/>
        </p:nvSpPr>
        <p:spPr>
          <a:xfrm>
            <a:off x="6001578" y="4153791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Random access!</a:t>
            </a:r>
          </a:p>
        </p:txBody>
      </p:sp>
    </p:spTree>
    <p:extLst>
      <p:ext uri="{BB962C8B-B14F-4D97-AF65-F5344CB8AC3E}">
        <p14:creationId xmlns:p14="http://schemas.microsoft.com/office/powerpoint/2010/main" val="395389684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3B062-4C4E-D9B9-F99A-AF7D0FC13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B8C1-5BE2-2A01-BB1F-2A8D5E6C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D35EC-2F28-4094-C328-AE9F97EE5EF2}"/>
              </a:ext>
            </a:extLst>
          </p:cNvPr>
          <p:cNvSpPr txBox="1"/>
          <p:nvPr/>
        </p:nvSpPr>
        <p:spPr>
          <a:xfrm>
            <a:off x="-1452" y="1022873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D7E212-9D16-7146-D8AC-A1A4A03899DA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031404-6D18-C11C-1529-27ED39CD515F}"/>
              </a:ext>
            </a:extLst>
          </p:cNvPr>
          <p:cNvSpPr txBox="1"/>
          <p:nvPr/>
        </p:nvSpPr>
        <p:spPr>
          <a:xfrm>
            <a:off x="0" y="158347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B92ECC-2AD7-7C27-640C-9273DF0405E9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C9EC64-22DA-FBA4-BC45-021B849B6A39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7DABE71-1553-2C62-CE1C-E2B35D0794D4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D3F156-1208-DF2D-97BC-9497EA685125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12701CC-27CD-E1F7-5B67-A76826922E6D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A0E8E9E-30B7-5D13-FC76-AF14DEFED5A2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4FF4BE6-8A9C-68D4-5240-0C345E81BE8C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194B828-048F-EF81-8F0F-9B3F124C1F4F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22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584863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4789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A2DAEF17-46FB-73E5-748E-D710E84222F0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FBBF712-A591-0DF2-6F8B-D06D5EF6B043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C85C8-2646-8D45-D6F5-2B07809A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AC06-E87B-A34A-92CD-9EC8AAAA302A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E693-D9AD-730D-34C3-5710BF5A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46099-37B3-A66F-1173-BB11AFD1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CFE5CB-628D-5F78-2D93-3676702026DD}"/>
                  </a:ext>
                </a:extLst>
              </p:cNvPr>
              <p:cNvSpPr txBox="1"/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𝒏𝒂𝒎𝒆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𝑱𝒂𝒄𝒌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𝑷𝒂𝒚𝒓𝒐𝒍𝒍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CFE5CB-628D-5F78-2D93-367670202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blipFill>
                <a:blip r:embed="rId2"/>
                <a:stretch>
                  <a:fillRect r="-3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744FBC-E4E9-543D-209D-A8766306FAF4}"/>
              </a:ext>
            </a:extLst>
          </p:cNvPr>
          <p:cNvGraphicFramePr>
            <a:graphicFrameLocks noGrp="1"/>
          </p:cNvGraphicFramePr>
          <p:nvPr/>
        </p:nvGraphicFramePr>
        <p:xfrm>
          <a:off x="5690095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AF70F93-F372-93B9-934E-E3AB4E14178D}"/>
              </a:ext>
            </a:extLst>
          </p:cNvPr>
          <p:cNvSpPr txBox="1"/>
          <p:nvPr/>
        </p:nvSpPr>
        <p:spPr>
          <a:xfrm>
            <a:off x="5984375" y="2302645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Clustered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BCF80E-43A5-1F89-A023-1A40A004AAD5}"/>
              </a:ext>
            </a:extLst>
          </p:cNvPr>
          <p:cNvGrpSpPr/>
          <p:nvPr/>
        </p:nvGrpSpPr>
        <p:grpSpPr>
          <a:xfrm>
            <a:off x="345897" y="2506212"/>
            <a:ext cx="4880543" cy="2141369"/>
            <a:chOff x="2504852" y="2480938"/>
            <a:chExt cx="4880543" cy="214136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2130C0FC-8D9C-79EF-D9D2-D6E7AA94A013}"/>
                </a:ext>
              </a:extLst>
            </p:cNvPr>
            <p:cNvSpPr/>
            <p:nvPr/>
          </p:nvSpPr>
          <p:spPr>
            <a:xfrm>
              <a:off x="2504852" y="2480938"/>
              <a:ext cx="4880543" cy="209703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 algn="ctr">
                <a:buNone/>
              </a:pPr>
              <a:r>
                <a:rPr lang="en-US" dirty="0">
                  <a:solidFill>
                    <a:schemeClr val="tx1"/>
                  </a:solidFill>
                </a:rPr>
                <a:t>Index 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err="1">
                  <a:solidFill>
                    <a:schemeClr val="tx1"/>
                  </a:solidFill>
                </a:rPr>
                <a:t>Payroll.Name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buNone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E38A25-0F38-7A4A-59CA-A0D386C39B4A}"/>
                </a:ext>
              </a:extLst>
            </p:cNvPr>
            <p:cNvSpPr txBox="1"/>
            <p:nvPr/>
          </p:nvSpPr>
          <p:spPr>
            <a:xfrm>
              <a:off x="4241696" y="425297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43B670-1618-3BD9-3DD4-403DD54D8BD9}"/>
                </a:ext>
              </a:extLst>
            </p:cNvPr>
            <p:cNvSpPr txBox="1"/>
            <p:nvPr/>
          </p:nvSpPr>
          <p:spPr>
            <a:xfrm>
              <a:off x="2831038" y="42529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36C9DE-43B0-9D3C-08D6-10113B5715A0}"/>
                </a:ext>
              </a:extLst>
            </p:cNvPr>
            <p:cNvSpPr txBox="1"/>
            <p:nvPr/>
          </p:nvSpPr>
          <p:spPr>
            <a:xfrm>
              <a:off x="6278880" y="4252975"/>
              <a:ext cx="620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Tom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723666-F237-7DF8-B1F1-5D39C69C48BD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>
            <a:off x="2412319" y="4647581"/>
            <a:ext cx="299350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26595C-E13F-5478-3E75-D9933F10574C}"/>
              </a:ext>
            </a:extLst>
          </p:cNvPr>
          <p:cNvCxnSpPr>
            <a:cxnSpLocks/>
            <a:stCxn id="14" idx="2"/>
            <a:endCxn id="40" idx="0"/>
          </p:cNvCxnSpPr>
          <p:nvPr/>
        </p:nvCxnSpPr>
        <p:spPr>
          <a:xfrm>
            <a:off x="4430299" y="4647581"/>
            <a:ext cx="3862363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04632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7D0FB-D9CC-B695-7ADB-169F7531B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7358-D2A4-7AFC-7C8C-A648391B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06BDA-DA7B-3DB1-610A-BD120E81549D}"/>
              </a:ext>
            </a:extLst>
          </p:cNvPr>
          <p:cNvSpPr txBox="1"/>
          <p:nvPr/>
        </p:nvSpPr>
        <p:spPr>
          <a:xfrm>
            <a:off x="-1452" y="1022873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47F950-432C-36B5-57EF-0CFFD6AB0DCB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5C386B-3A01-FCB7-943A-110E8500F7D5}"/>
              </a:ext>
            </a:extLst>
          </p:cNvPr>
          <p:cNvSpPr txBox="1"/>
          <p:nvPr/>
        </p:nvSpPr>
        <p:spPr>
          <a:xfrm>
            <a:off x="0" y="158347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06AE87-1B8D-DED1-9933-E510C94342DA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374974-6D54-6F6B-8576-4357D8E596AA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E69F6C7-9838-5AF2-AE00-C9B17F56C2EE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FF84B48-D4E6-5ED3-FBC1-576FC0675684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E3702D9-14A6-1146-0E87-AC606BB22F92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D4036D9-9AC8-DB65-2B0B-79E4DDB2BA88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EC1E7B8-500A-7C08-8499-208AA5C9199D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33A7D69-AC80-397F-2934-A4248499007F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22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584863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4789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FD2DA19A-AB0C-F91D-BA68-4F34F1BBCCAF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92418499-A7AC-14C3-51DA-978227D2B4E7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640F6-ADB9-3A7B-4E80-D4C72A6C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AC06-E87B-A34A-92CD-9EC8AAAA302A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335D2-BC50-FA49-9193-78381A70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6B35A-85F8-C507-EE53-764A37A8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9C9902-B503-844E-86F0-DB5485306724}"/>
                  </a:ext>
                </a:extLst>
              </p:cNvPr>
              <p:cNvSpPr txBox="1"/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𝒏𝒂𝒎𝒆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𝑱𝒂𝒄𝒌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𝑷𝒂𝒚𝒓𝒐𝒍𝒍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9C9902-B503-844E-86F0-DB5485306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blipFill>
                <a:blip r:embed="rId2"/>
                <a:stretch>
                  <a:fillRect r="-3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D98546-7D69-0D4C-FFDC-70C2F2272494}"/>
              </a:ext>
            </a:extLst>
          </p:cNvPr>
          <p:cNvGraphicFramePr>
            <a:graphicFrameLocks noGrp="1"/>
          </p:cNvGraphicFramePr>
          <p:nvPr/>
        </p:nvGraphicFramePr>
        <p:xfrm>
          <a:off x="5690095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F39445-1865-BEA2-8CDE-5D4E2064B94F}"/>
              </a:ext>
            </a:extLst>
          </p:cNvPr>
          <p:cNvSpPr txBox="1"/>
          <p:nvPr/>
        </p:nvSpPr>
        <p:spPr>
          <a:xfrm>
            <a:off x="5984375" y="2302645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Clustered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967CD2-ECBD-9966-D596-C926170F9988}"/>
              </a:ext>
            </a:extLst>
          </p:cNvPr>
          <p:cNvGrpSpPr/>
          <p:nvPr/>
        </p:nvGrpSpPr>
        <p:grpSpPr>
          <a:xfrm>
            <a:off x="345897" y="2506212"/>
            <a:ext cx="4880543" cy="2141369"/>
            <a:chOff x="2504852" y="2480938"/>
            <a:chExt cx="4880543" cy="214136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1E944AA6-D0D4-08D3-4205-44268D8E8ECB}"/>
                </a:ext>
              </a:extLst>
            </p:cNvPr>
            <p:cNvSpPr/>
            <p:nvPr/>
          </p:nvSpPr>
          <p:spPr>
            <a:xfrm>
              <a:off x="2504852" y="2480938"/>
              <a:ext cx="4880543" cy="209703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 algn="ctr">
                <a:buNone/>
              </a:pPr>
              <a:r>
                <a:rPr lang="en-US" dirty="0">
                  <a:solidFill>
                    <a:schemeClr val="tx1"/>
                  </a:solidFill>
                </a:rPr>
                <a:t>Index 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err="1">
                  <a:solidFill>
                    <a:schemeClr val="tx1"/>
                  </a:solidFill>
                </a:rPr>
                <a:t>Payroll.Name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buNone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A4D45D-13CA-D2B4-6566-AF78748EFCD9}"/>
                </a:ext>
              </a:extLst>
            </p:cNvPr>
            <p:cNvSpPr txBox="1"/>
            <p:nvPr/>
          </p:nvSpPr>
          <p:spPr>
            <a:xfrm>
              <a:off x="4241696" y="42529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Jack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754D57-9A56-F4AC-DC01-BC0528DC9601}"/>
                </a:ext>
              </a:extLst>
            </p:cNvPr>
            <p:cNvSpPr txBox="1"/>
            <p:nvPr/>
          </p:nvSpPr>
          <p:spPr>
            <a:xfrm>
              <a:off x="2831038" y="42529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AC3B25-290F-8C03-88BA-DD3A054C264E}"/>
                </a:ext>
              </a:extLst>
            </p:cNvPr>
            <p:cNvSpPr txBox="1"/>
            <p:nvPr/>
          </p:nvSpPr>
          <p:spPr>
            <a:xfrm>
              <a:off x="6278880" y="4252975"/>
              <a:ext cx="620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Tom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EA890E-ED45-6BE4-32B5-1163A36C6BD0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>
            <a:off x="2431555" y="4647581"/>
            <a:ext cx="280114" cy="38161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9B2F25-98CF-6975-A124-418227683B34}"/>
              </a:ext>
            </a:extLst>
          </p:cNvPr>
          <p:cNvCxnSpPr>
            <a:cxnSpLocks/>
            <a:stCxn id="14" idx="2"/>
            <a:endCxn id="40" idx="0"/>
          </p:cNvCxnSpPr>
          <p:nvPr/>
        </p:nvCxnSpPr>
        <p:spPr>
          <a:xfrm>
            <a:off x="4430299" y="4647581"/>
            <a:ext cx="3862363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5903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8615B-251F-D73E-403E-73E134DE9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77AE-0123-5CE2-3764-4772E779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C14C4-2B02-4D96-BD8C-B21868F6A28D}"/>
              </a:ext>
            </a:extLst>
          </p:cNvPr>
          <p:cNvSpPr txBox="1"/>
          <p:nvPr/>
        </p:nvSpPr>
        <p:spPr>
          <a:xfrm>
            <a:off x="-1452" y="1022873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049E5B-A8C5-CAD6-6560-69F214636844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51453-0CB5-60C2-CC88-C4AC1460B3B1}"/>
              </a:ext>
            </a:extLst>
          </p:cNvPr>
          <p:cNvSpPr txBox="1"/>
          <p:nvPr/>
        </p:nvSpPr>
        <p:spPr>
          <a:xfrm>
            <a:off x="0" y="158347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25597C-01B9-7DE8-6C8B-D5AE1B3E9402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AEED2E-E68C-08B3-F5B4-015370852617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6CF266-D8C5-F9B1-B61D-97173975FB9D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C554CD4-41C9-5B36-7F0A-5948BB9079CB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E49C769-65E2-3E20-DD10-930420D62E5D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F323AF9-A4D8-11A4-532B-375DDF78F9D4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FA0A837-932B-1C3A-554E-ABA2C31AB8D6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8AF10403-D359-2CFC-63DB-74539B460E59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22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584863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4789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FC4042E7-07A4-DEEF-7091-B041F30D31AA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4CD740B4-CD4C-166E-2FF3-946ED84E6B87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9A178-8429-8A09-063E-B833DAEC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AC06-E87B-A34A-92CD-9EC8AAAA302A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FF89E-47B8-FEF1-9564-510FA0E7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8D193-FEBD-97E4-A903-41A141B9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6ABA8-D83E-16D6-A437-046CEF0C462C}"/>
                  </a:ext>
                </a:extLst>
              </p:cNvPr>
              <p:cNvSpPr txBox="1"/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𝒏𝒂𝒎𝒆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𝑱𝒂𝒄𝒌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𝑷𝒂𝒚𝒓𝒐𝒍𝒍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6ABA8-D83E-16D6-A437-046CEF0C4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blipFill>
                <a:blip r:embed="rId2"/>
                <a:stretch>
                  <a:fillRect r="-3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0F3B41-3441-9A5D-C60C-6DC8F9D9C74D}"/>
              </a:ext>
            </a:extLst>
          </p:cNvPr>
          <p:cNvGraphicFramePr>
            <a:graphicFrameLocks noGrp="1"/>
          </p:cNvGraphicFramePr>
          <p:nvPr/>
        </p:nvGraphicFramePr>
        <p:xfrm>
          <a:off x="5690095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7009A2-6F82-8EDE-937C-BB787FD182E6}"/>
              </a:ext>
            </a:extLst>
          </p:cNvPr>
          <p:cNvSpPr txBox="1"/>
          <p:nvPr/>
        </p:nvSpPr>
        <p:spPr>
          <a:xfrm>
            <a:off x="5984375" y="2302645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Clustered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B44B52-D74A-086D-0025-994F979A1E4E}"/>
              </a:ext>
            </a:extLst>
          </p:cNvPr>
          <p:cNvGrpSpPr/>
          <p:nvPr/>
        </p:nvGrpSpPr>
        <p:grpSpPr>
          <a:xfrm>
            <a:off x="345897" y="2506212"/>
            <a:ext cx="4880543" cy="2141369"/>
            <a:chOff x="2504852" y="2480938"/>
            <a:chExt cx="4880543" cy="214136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178D37E0-3A0B-6BE5-5BFD-9734FEE5609A}"/>
                </a:ext>
              </a:extLst>
            </p:cNvPr>
            <p:cNvSpPr/>
            <p:nvPr/>
          </p:nvSpPr>
          <p:spPr>
            <a:xfrm>
              <a:off x="2504852" y="2480938"/>
              <a:ext cx="4880543" cy="209703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 algn="ctr">
                <a:buNone/>
              </a:pPr>
              <a:r>
                <a:rPr lang="en-US" dirty="0">
                  <a:solidFill>
                    <a:schemeClr val="tx1"/>
                  </a:solidFill>
                </a:rPr>
                <a:t>Index 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err="1">
                  <a:solidFill>
                    <a:schemeClr val="tx1"/>
                  </a:solidFill>
                </a:rPr>
                <a:t>Payroll.Name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buNone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53DD79-F750-C962-D578-5BCEE66D413A}"/>
                </a:ext>
              </a:extLst>
            </p:cNvPr>
            <p:cNvSpPr txBox="1"/>
            <p:nvPr/>
          </p:nvSpPr>
          <p:spPr>
            <a:xfrm>
              <a:off x="4241696" y="42529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Jack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499FC2-70E0-8377-3D2A-0D560520CEB9}"/>
                </a:ext>
              </a:extLst>
            </p:cNvPr>
            <p:cNvSpPr txBox="1"/>
            <p:nvPr/>
          </p:nvSpPr>
          <p:spPr>
            <a:xfrm>
              <a:off x="2831038" y="42529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F54B7F-05F8-FC6B-4AC3-73E5EFC417A3}"/>
                </a:ext>
              </a:extLst>
            </p:cNvPr>
            <p:cNvSpPr txBox="1"/>
            <p:nvPr/>
          </p:nvSpPr>
          <p:spPr>
            <a:xfrm>
              <a:off x="6278880" y="4252975"/>
              <a:ext cx="620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Tom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17105A-0DFC-0DAC-CD9E-3A9D3F63EF1C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>
            <a:off x="2431555" y="4647581"/>
            <a:ext cx="280114" cy="38161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5D29CE-AD19-917A-9BE5-F2B5901F1CB6}"/>
              </a:ext>
            </a:extLst>
          </p:cNvPr>
          <p:cNvCxnSpPr>
            <a:cxnSpLocks/>
            <a:stCxn id="14" idx="2"/>
            <a:endCxn id="40" idx="0"/>
          </p:cNvCxnSpPr>
          <p:nvPr/>
        </p:nvCxnSpPr>
        <p:spPr>
          <a:xfrm>
            <a:off x="4430299" y="4647581"/>
            <a:ext cx="3862363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EC5C6FC-4A38-424D-0AA0-97E03292B314}"/>
              </a:ext>
            </a:extLst>
          </p:cNvPr>
          <p:cNvSpPr/>
          <p:nvPr/>
        </p:nvSpPr>
        <p:spPr>
          <a:xfrm>
            <a:off x="5551217" y="4963484"/>
            <a:ext cx="1762021" cy="123323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90B298E-0C8C-6A65-56FB-70B74BAEC364}"/>
              </a:ext>
            </a:extLst>
          </p:cNvPr>
          <p:cNvSpPr/>
          <p:nvPr/>
        </p:nvSpPr>
        <p:spPr>
          <a:xfrm>
            <a:off x="3726714" y="4985530"/>
            <a:ext cx="1762021" cy="123323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7F7F1F9-A801-3119-5D11-18B532C177E2}"/>
              </a:ext>
            </a:extLst>
          </p:cNvPr>
          <p:cNvSpPr/>
          <p:nvPr/>
        </p:nvSpPr>
        <p:spPr>
          <a:xfrm>
            <a:off x="1845529" y="5004529"/>
            <a:ext cx="1762021" cy="123323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3556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F0593-94BF-4B60-77D6-619DA189F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8391-A586-ED20-0B68-E2E4882D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39977-71BD-5FAA-4697-E980FD5B2A5E}"/>
              </a:ext>
            </a:extLst>
          </p:cNvPr>
          <p:cNvSpPr txBox="1"/>
          <p:nvPr/>
        </p:nvSpPr>
        <p:spPr>
          <a:xfrm>
            <a:off x="-1452" y="1022873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3FBA60-445D-EAFC-1DDE-EB5051498BA6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D84AE3-4FCC-F632-72C5-09CC33312ABA}"/>
              </a:ext>
            </a:extLst>
          </p:cNvPr>
          <p:cNvSpPr txBox="1"/>
          <p:nvPr/>
        </p:nvSpPr>
        <p:spPr>
          <a:xfrm>
            <a:off x="0" y="158347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718EF9-45CB-6EDA-1218-B05002130A17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AA9FEAB-225F-DDEC-73B8-EAD60F07F2C0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86C644-312D-FA64-A956-53BE7F99D949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24F9E5-52D2-681B-924A-CE508833B878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65AB079-8620-958F-A080-2A9997A49B52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77BB9B-B420-236B-47C3-D7F0B0614ECA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1E9780B-FDB0-CAAF-DC58-8A6C0B65D839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E2C4AA9-EFA4-84F4-5B53-1D2F9FB2577B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22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584863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314789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AB9F941-1850-6EBB-82E7-44B264783BBA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EC08984-72EB-F8C7-7FD3-760FCBEDCB37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A8A60-41F5-E1D9-4A4F-757B152B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AC06-E87B-A34A-92CD-9EC8AAAA302A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A3A7A-8234-D6AE-628E-84BA9252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ABF71-4756-8ED4-1036-AA672939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1D1EB5-2DF0-1B06-B8E0-CA155F335201}"/>
                  </a:ext>
                </a:extLst>
              </p:cNvPr>
              <p:cNvSpPr txBox="1"/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𝒏𝒂𝒎𝒆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𝑱𝒂𝒄𝒌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𝑷𝒂𝒚𝒓𝒐𝒍𝒍</m:t>
                      </m:r>
                      <m:r>
                        <a:rPr lang="en-US" sz="28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1D1EB5-2DF0-1B06-B8E0-CA155F335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6" y="2202316"/>
                <a:ext cx="3652410" cy="556178"/>
              </a:xfrm>
              <a:prstGeom prst="rect">
                <a:avLst/>
              </a:prstGeom>
              <a:blipFill>
                <a:blip r:embed="rId2"/>
                <a:stretch>
                  <a:fillRect r="-3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D08517-ACF4-5241-4C9C-F1F6EE7451EB}"/>
              </a:ext>
            </a:extLst>
          </p:cNvPr>
          <p:cNvGraphicFramePr>
            <a:graphicFrameLocks noGrp="1"/>
          </p:cNvGraphicFramePr>
          <p:nvPr/>
        </p:nvGraphicFramePr>
        <p:xfrm>
          <a:off x="5690095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C80209-E6B4-A7AE-439B-782904915FB5}"/>
              </a:ext>
            </a:extLst>
          </p:cNvPr>
          <p:cNvSpPr txBox="1"/>
          <p:nvPr/>
        </p:nvSpPr>
        <p:spPr>
          <a:xfrm>
            <a:off x="5984375" y="2302645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Clustered: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F44F23-8B6B-8205-5388-97AAC6516844}"/>
              </a:ext>
            </a:extLst>
          </p:cNvPr>
          <p:cNvGrpSpPr/>
          <p:nvPr/>
        </p:nvGrpSpPr>
        <p:grpSpPr>
          <a:xfrm>
            <a:off x="345897" y="2506212"/>
            <a:ext cx="4880543" cy="2141369"/>
            <a:chOff x="2504852" y="2480938"/>
            <a:chExt cx="4880543" cy="214136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1CDBDB28-973C-828B-CF30-550AF7F035F9}"/>
                </a:ext>
              </a:extLst>
            </p:cNvPr>
            <p:cNvSpPr/>
            <p:nvPr/>
          </p:nvSpPr>
          <p:spPr>
            <a:xfrm>
              <a:off x="2504852" y="2480938"/>
              <a:ext cx="4880543" cy="209703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 algn="ctr">
                <a:buNone/>
              </a:pPr>
              <a:r>
                <a:rPr lang="en-US" dirty="0">
                  <a:solidFill>
                    <a:schemeClr val="tx1"/>
                  </a:solidFill>
                </a:rPr>
                <a:t>Index 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err="1">
                  <a:solidFill>
                    <a:schemeClr val="tx1"/>
                  </a:solidFill>
                </a:rPr>
                <a:t>Payroll.Name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buNone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9EE733-E7F4-46F2-524B-2BC5E59CCBC8}"/>
                </a:ext>
              </a:extLst>
            </p:cNvPr>
            <p:cNvSpPr txBox="1"/>
            <p:nvPr/>
          </p:nvSpPr>
          <p:spPr>
            <a:xfrm>
              <a:off x="4241696" y="42529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Jack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CD6DEA-A633-5C1D-12B5-7E98617FD36D}"/>
                </a:ext>
              </a:extLst>
            </p:cNvPr>
            <p:cNvSpPr txBox="1"/>
            <p:nvPr/>
          </p:nvSpPr>
          <p:spPr>
            <a:xfrm>
              <a:off x="2831038" y="42529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AE8602-9919-C964-64FE-0A7A2FAD465F}"/>
                </a:ext>
              </a:extLst>
            </p:cNvPr>
            <p:cNvSpPr txBox="1"/>
            <p:nvPr/>
          </p:nvSpPr>
          <p:spPr>
            <a:xfrm>
              <a:off x="6278880" y="4252975"/>
              <a:ext cx="620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Tom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977B95-80E9-9B14-7C00-9B94AFA32585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>
            <a:off x="2431555" y="4647581"/>
            <a:ext cx="280114" cy="38161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61455D-012D-72A3-DAF1-502313FE36B7}"/>
              </a:ext>
            </a:extLst>
          </p:cNvPr>
          <p:cNvCxnSpPr>
            <a:cxnSpLocks/>
            <a:stCxn id="14" idx="2"/>
            <a:endCxn id="40" idx="0"/>
          </p:cNvCxnSpPr>
          <p:nvPr/>
        </p:nvCxnSpPr>
        <p:spPr>
          <a:xfrm>
            <a:off x="4430299" y="4647581"/>
            <a:ext cx="3862363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647750-05CD-E55F-0CF0-2344C14D22A3}"/>
                  </a:ext>
                </a:extLst>
              </p:cNvPr>
              <p:cNvSpPr txBox="1"/>
              <p:nvPr/>
            </p:nvSpPr>
            <p:spPr>
              <a:xfrm>
                <a:off x="5420762" y="3173734"/>
                <a:ext cx="3573414" cy="7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432FF"/>
                    </a:solidFill>
                  </a:rPr>
                  <a:t>Cost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𝑷𝒂𝒚𝒓𝒐𝒍𝒍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𝑷𝒂𝒚𝒓𝒐𝒍𝒍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𝑵𝒂𝒎𝒆</m:t>
                        </m:r>
                        <m:r>
                          <a:rPr lang="en-US" sz="28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647750-05CD-E55F-0CF0-2344C14D2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762" y="3173734"/>
                <a:ext cx="3573414" cy="778675"/>
              </a:xfrm>
              <a:prstGeom prst="rect">
                <a:avLst/>
              </a:prstGeom>
              <a:blipFill>
                <a:blip r:embed="rId3"/>
                <a:stretch>
                  <a:fillRect l="-354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B6D58F-A10F-D2F6-C957-A2C76B45F6DF}"/>
              </a:ext>
            </a:extLst>
          </p:cNvPr>
          <p:cNvSpPr/>
          <p:nvPr/>
        </p:nvSpPr>
        <p:spPr>
          <a:xfrm>
            <a:off x="5551217" y="4963484"/>
            <a:ext cx="1762021" cy="123323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CD0B0D5-0162-742E-E21B-F619003CB498}"/>
              </a:ext>
            </a:extLst>
          </p:cNvPr>
          <p:cNvSpPr/>
          <p:nvPr/>
        </p:nvSpPr>
        <p:spPr>
          <a:xfrm>
            <a:off x="3726714" y="4985530"/>
            <a:ext cx="1762021" cy="123323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34E982D-2C2E-7EEA-3657-F0150DB3EAAF}"/>
              </a:ext>
            </a:extLst>
          </p:cNvPr>
          <p:cNvSpPr/>
          <p:nvPr/>
        </p:nvSpPr>
        <p:spPr>
          <a:xfrm>
            <a:off x="1845529" y="5004529"/>
            <a:ext cx="1762021" cy="123323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E957E-9ECF-0A5E-224D-817D1B373DF5}"/>
              </a:ext>
            </a:extLst>
          </p:cNvPr>
          <p:cNvSpPr txBox="1"/>
          <p:nvPr/>
        </p:nvSpPr>
        <p:spPr>
          <a:xfrm>
            <a:off x="6001578" y="4153791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Sequential access!</a:t>
            </a:r>
          </a:p>
        </p:txBody>
      </p:sp>
    </p:spTree>
    <p:extLst>
      <p:ext uri="{BB962C8B-B14F-4D97-AF65-F5344CB8AC3E}">
        <p14:creationId xmlns:p14="http://schemas.microsoft.com/office/powerpoint/2010/main" val="3242290524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56BB46-AD5A-9307-B59B-7BA58627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F9EAB34-57FF-FFC6-EC6A-AE6EB987C7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Sequential scan: Cost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Cost</a:t>
                </a:r>
                <a:r>
                  <a:rPr lang="en-US" baseline="-25000" dirty="0" err="1"/>
                  <a:t>unclustered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		random access</a:t>
                </a:r>
              </a:p>
              <a:p>
                <a:endParaRPr lang="en-US" dirty="0"/>
              </a:p>
              <a:p>
                <a:r>
                  <a:rPr lang="en-US" dirty="0" err="1"/>
                  <a:t>Cost</a:t>
                </a:r>
                <a:r>
                  <a:rPr lang="en-US" baseline="-25000" dirty="0" err="1"/>
                  <a:t>clustered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		sequential access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F9EAB34-57FF-FFC6-EC6A-AE6EB987C7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AE33B-174C-3309-42D8-B07A75D7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42F-BBF4-7F43-9EEB-B6D3A3B3ADA9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091522-B0E1-BD2D-A0F8-9C9C0AC1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01B89-A59D-5E4E-8F6A-7D9810DD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483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071E5-FCED-C2D5-F115-091FC2258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833344-215E-8977-1983-8D74CBBF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A644C3F-45DA-DDF3-A0BC-378478F67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How will these be answered </a:t>
                </a:r>
                <a:r>
                  <a:rPr lang="en-US" dirty="0"/>
                  <a:t>(assume </a:t>
                </a:r>
                <a:r>
                  <a:rPr lang="en-US" dirty="0" err="1"/>
                  <a:t>unclustered</a:t>
                </a:r>
                <a:r>
                  <a:rPr lang="en-US" dirty="0"/>
                  <a:t>)?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𝑁𝑎𝑚𝑒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𝐽𝑖𝑚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𝑃𝑎𝑦𝑟𝑜𝑙𝑙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𝑃𝑎𝑦𝑟𝑜𝑙𝑙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𝐺𝑒𝑛𝑑𝑒𝑟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𝑃𝑎𝑦𝑟𝑜𝑙𝑙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A644C3F-45DA-DDF3-A0BC-378478F67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D4CC6-5B10-B366-6F55-ACCF6EAE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42F-BBF4-7F43-9EEB-B6D3A3B3ADA9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BA16F-634B-CFD5-B903-0AC44C94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41A0C-EE22-71DF-17F1-D8A9ACA2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9010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C7E9-571E-6BD0-BC99-1CC4E414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CD0340-68B4-75B6-7348-BDB4FA2A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57FA955-CF78-EABB-656C-3169F455C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How will these be answered </a:t>
                </a:r>
                <a:r>
                  <a:rPr lang="en-US" dirty="0"/>
                  <a:t>(assume </a:t>
                </a:r>
                <a:r>
                  <a:rPr lang="en-US" dirty="0" err="1"/>
                  <a:t>unclustered</a:t>
                </a:r>
                <a:r>
                  <a:rPr lang="en-US" dirty="0"/>
                  <a:t>)?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𝑁𝑎𝑚𝑒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𝐽𝑖𝑚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𝑃𝑎𝑦𝑟𝑜𝑙𝑙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𝐽𝑜𝑏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𝑃𝑎𝑦𝑟𝑜𝑙𝑙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𝐺𝑒𝑛𝑑𝑒𝑟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𝑃𝑎𝑦𝑟𝑜𝑙𝑙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57FA955-CF78-EABB-656C-3169F455C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73BB1-486F-54E6-E29E-058305A4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42F-BBF4-7F43-9EEB-B6D3A3B3ADA9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200AE-385F-F11D-920E-C8B195CB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6C79-C90E-D150-D14C-74FD54AA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229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D675C181-9668-0489-B8B2-340AC7FBE78E}"/>
              </a:ext>
            </a:extLst>
          </p:cNvPr>
          <p:cNvSpPr/>
          <p:nvPr/>
        </p:nvSpPr>
        <p:spPr>
          <a:xfrm>
            <a:off x="4649892" y="2258298"/>
            <a:ext cx="3776112" cy="908864"/>
          </a:xfrm>
          <a:prstGeom prst="wedgeEllipseCallout">
            <a:avLst>
              <a:gd name="adj1" fmla="val -68069"/>
              <a:gd name="adj2" fmla="val 968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dirty="0"/>
              <a:t>V(</a:t>
            </a:r>
            <a:r>
              <a:rPr lang="en-US" dirty="0" err="1"/>
              <a:t>Payroll,Name</a:t>
            </a:r>
            <a:r>
              <a:rPr lang="en-US" dirty="0"/>
              <a:t>) is large</a:t>
            </a:r>
          </a:p>
          <a:p>
            <a:pPr algn="ctr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Index Lookup</a:t>
            </a:r>
          </a:p>
        </p:txBody>
      </p:sp>
    </p:spTree>
    <p:extLst>
      <p:ext uri="{BB962C8B-B14F-4D97-AF65-F5344CB8AC3E}">
        <p14:creationId xmlns:p14="http://schemas.microsoft.com/office/powerpoint/2010/main" val="3248228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Join Algorithms</a:t>
            </a:r>
            <a:endParaRPr lang="en-US" dirty="0"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7BA6225-EA4D-3EF1-BB6B-0C6A7AA592B5}"/>
              </a:ext>
            </a:extLst>
          </p:cNvPr>
          <p:cNvSpPr txBox="1"/>
          <p:nvPr/>
        </p:nvSpPr>
        <p:spPr>
          <a:xfrm>
            <a:off x="2221296" y="3429000"/>
            <a:ext cx="4245073" cy="168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Arial" pitchFamily="112" charset="0"/>
                <a:ea typeface="Arial"/>
              </a:rPr>
              <a:t>Three physical operators:</a:t>
            </a:r>
            <a:endParaRPr lang="en-US" sz="2800" dirty="0">
              <a:latin typeface="Arial" pitchFamily="112" charset="0"/>
              <a:ea typeface="Arial"/>
              <a:cs typeface="Arial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Nested Loops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Hash-join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Merge-join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3B142-56A9-463E-8356-D631F1FA71F6}"/>
              </a:ext>
            </a:extLst>
          </p:cNvPr>
          <p:cNvSpPr txBox="1"/>
          <p:nvPr/>
        </p:nvSpPr>
        <p:spPr>
          <a:xfrm>
            <a:off x="5996951" y="1732923"/>
            <a:ext cx="2616422" cy="83099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How would you</a:t>
            </a:r>
            <a:br>
              <a:rPr lang="en-US" sz="2400" dirty="0"/>
            </a:br>
            <a:r>
              <a:rPr lang="en-US" sz="2400" dirty="0"/>
              <a:t>compute the join?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230DB335-174C-647A-6A4E-B0275CB23E50}"/>
              </a:ext>
            </a:extLst>
          </p:cNvPr>
          <p:cNvSpPr/>
          <p:nvPr/>
        </p:nvSpPr>
        <p:spPr>
          <a:xfrm>
            <a:off x="343651" y="1732923"/>
            <a:ext cx="1071161" cy="908864"/>
          </a:xfrm>
          <a:prstGeom prst="wedgeEllipseCallout">
            <a:avLst>
              <a:gd name="adj1" fmla="val -21490"/>
              <a:gd name="adj2" fmla="val -915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Outer</a:t>
            </a:r>
            <a:br>
              <a:rPr lang="en-US" dirty="0"/>
            </a:br>
            <a:r>
              <a:rPr lang="en-US" dirty="0"/>
              <a:t>table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07B3EE5E-D35F-3109-03CC-35FA40C9BF2B}"/>
              </a:ext>
            </a:extLst>
          </p:cNvPr>
          <p:cNvSpPr/>
          <p:nvPr/>
        </p:nvSpPr>
        <p:spPr>
          <a:xfrm>
            <a:off x="3065016" y="1732923"/>
            <a:ext cx="999030" cy="908864"/>
          </a:xfrm>
          <a:prstGeom prst="wedgeEllipseCallout">
            <a:avLst>
              <a:gd name="adj1" fmla="val 14626"/>
              <a:gd name="adj2" fmla="val -922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Inner</a:t>
            </a:r>
            <a:br>
              <a:rPr lang="en-US" dirty="0"/>
            </a:br>
            <a:r>
              <a:rPr lang="en-US" dirty="0"/>
              <a:t>table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B0E0601-36E5-7ACF-7EDC-8BD03A1E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CA42-A40B-BE42-B46F-77DF274F69C1}" type="datetime4">
              <a:rPr lang="en-US" smtClean="0"/>
              <a:t>March 5,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B1D4548-DF88-685C-E12E-5C98D2C0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F6CC02-6164-CF4F-186A-8F91931D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AD8BF-C53E-66FC-AB60-C1C8623F93FD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64951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46F35-1932-F06F-C514-41B825B1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FE2B5C-FBBB-9341-DF49-CFA5C21A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8A923-389F-BCFD-BDB6-4CC9EDB3E7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How will these be answered </a:t>
                </a:r>
                <a:r>
                  <a:rPr lang="en-US" dirty="0"/>
                  <a:t>(assume </a:t>
                </a:r>
                <a:r>
                  <a:rPr lang="en-US" dirty="0" err="1"/>
                  <a:t>unclustered</a:t>
                </a:r>
                <a:r>
                  <a:rPr lang="en-US" dirty="0"/>
                  <a:t>)?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𝑁𝑎𝑚𝑒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𝐽𝑖𝑚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𝑃𝑎𝑦𝑟𝑜𝑙𝑙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𝐽𝑜𝑏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𝑃𝑎𝑦𝑟𝑜𝑙𝑙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𝐺𝑒𝑛𝑑𝑒𝑟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𝑃𝑎𝑦𝑟𝑜𝑙𝑙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8A923-389F-BCFD-BDB6-4CC9EDB3E7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F8BB4-CFDD-1D55-547F-65463D47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42F-BBF4-7F43-9EEB-B6D3A3B3ADA9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7CF19-F9ED-2EE2-2502-846A478E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1F566-E325-7F57-4408-25B5B69A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230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D57C42E-DE89-0987-EAB5-9409DEDF7BC9}"/>
              </a:ext>
            </a:extLst>
          </p:cNvPr>
          <p:cNvSpPr/>
          <p:nvPr/>
        </p:nvSpPr>
        <p:spPr>
          <a:xfrm>
            <a:off x="4649892" y="2258298"/>
            <a:ext cx="3776112" cy="908864"/>
          </a:xfrm>
          <a:prstGeom prst="wedgeEllipseCallout">
            <a:avLst>
              <a:gd name="adj1" fmla="val -68069"/>
              <a:gd name="adj2" fmla="val 968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dirty="0"/>
              <a:t>V(</a:t>
            </a:r>
            <a:r>
              <a:rPr lang="en-US" dirty="0" err="1"/>
              <a:t>Payroll,Name</a:t>
            </a:r>
            <a:r>
              <a:rPr lang="en-US" dirty="0"/>
              <a:t>) is large</a:t>
            </a:r>
          </a:p>
          <a:p>
            <a:pPr algn="ctr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Index Lookup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0B7ECC6-5C04-672F-A32D-4C0134F00D4E}"/>
              </a:ext>
            </a:extLst>
          </p:cNvPr>
          <p:cNvSpPr/>
          <p:nvPr/>
        </p:nvSpPr>
        <p:spPr>
          <a:xfrm>
            <a:off x="4572000" y="4511034"/>
            <a:ext cx="4028574" cy="908864"/>
          </a:xfrm>
          <a:prstGeom prst="wedgeEllipseCallout">
            <a:avLst>
              <a:gd name="adj1" fmla="val -58571"/>
              <a:gd name="adj2" fmla="val -3335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dirty="0"/>
              <a:t>V(</a:t>
            </a:r>
            <a:r>
              <a:rPr lang="en-US" dirty="0" err="1"/>
              <a:t>Payroll,Gender</a:t>
            </a:r>
            <a:r>
              <a:rPr lang="en-US" dirty="0"/>
              <a:t>) is small</a:t>
            </a:r>
          </a:p>
          <a:p>
            <a:pPr algn="ctr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Sequential </a:t>
            </a:r>
            <a:r>
              <a:rPr lang="en-US" dirty="0">
                <a:solidFill>
                  <a:schemeClr val="bg1"/>
                </a:solidFill>
              </a:rPr>
              <a:t>Scan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029709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15ED3-A5AC-EB31-2580-62617CA92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76B63C-E382-8867-157B-724DDCC2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B123E8A-C521-68D6-1905-4A1A2E559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How will these be answered </a:t>
                </a:r>
                <a:r>
                  <a:rPr lang="en-US" dirty="0"/>
                  <a:t>(assume </a:t>
                </a:r>
                <a:r>
                  <a:rPr lang="en-US" dirty="0" err="1"/>
                  <a:t>unclustered</a:t>
                </a:r>
                <a:r>
                  <a:rPr lang="en-US" dirty="0"/>
                  <a:t>)?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𝑁𝑎𝑚𝑒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𝐽𝑖𝑚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𝑃𝑎𝑦𝑟𝑜𝑙𝑙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𝐽𝑜𝑏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𝑃𝑎𝑦𝑟𝑜𝑙𝑙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𝐺𝑒𝑛𝑑𝑒𝑟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𝑃𝑎𝑦𝑟𝑜𝑙𝑙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B123E8A-C521-68D6-1905-4A1A2E559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D8B2D-F4AE-44DD-F044-7C4CD010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42F-BBF4-7F43-9EEB-B6D3A3B3ADA9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76D13-8BD5-C3D5-1B3B-A6217A63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4C982-5ECD-2E71-6C87-294D2C58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231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959B58C0-81BF-9B38-5904-9DCB1215210A}"/>
              </a:ext>
            </a:extLst>
          </p:cNvPr>
          <p:cNvSpPr/>
          <p:nvPr/>
        </p:nvSpPr>
        <p:spPr>
          <a:xfrm>
            <a:off x="4649892" y="2258298"/>
            <a:ext cx="3776112" cy="908864"/>
          </a:xfrm>
          <a:prstGeom prst="wedgeEllipseCallout">
            <a:avLst>
              <a:gd name="adj1" fmla="val -68069"/>
              <a:gd name="adj2" fmla="val 968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dirty="0"/>
              <a:t>V(</a:t>
            </a:r>
            <a:r>
              <a:rPr lang="en-US" dirty="0" err="1"/>
              <a:t>Payroll,Name</a:t>
            </a:r>
            <a:r>
              <a:rPr lang="en-US" dirty="0"/>
              <a:t>) is large</a:t>
            </a:r>
          </a:p>
          <a:p>
            <a:pPr algn="ctr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Index Lookup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2D840B53-E883-DF3B-A630-DA9C4564D152}"/>
              </a:ext>
            </a:extLst>
          </p:cNvPr>
          <p:cNvSpPr/>
          <p:nvPr/>
        </p:nvSpPr>
        <p:spPr>
          <a:xfrm>
            <a:off x="4746618" y="3379530"/>
            <a:ext cx="4136773" cy="519351"/>
          </a:xfrm>
          <a:prstGeom prst="wedgeEllipseCallout">
            <a:avLst>
              <a:gd name="adj1" fmla="val -63138"/>
              <a:gd name="adj2" fmla="val 2337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dirty="0"/>
              <a:t>Depends on V(</a:t>
            </a:r>
            <a:r>
              <a:rPr lang="en-US" dirty="0" err="1"/>
              <a:t>Payroll,Job</a:t>
            </a:r>
            <a:r>
              <a:rPr lang="en-US" dirty="0"/>
              <a:t>)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06D2E3DF-DE39-8393-A741-CBCB8204A93F}"/>
              </a:ext>
            </a:extLst>
          </p:cNvPr>
          <p:cNvSpPr/>
          <p:nvPr/>
        </p:nvSpPr>
        <p:spPr>
          <a:xfrm>
            <a:off x="4572000" y="4511034"/>
            <a:ext cx="4028574" cy="908864"/>
          </a:xfrm>
          <a:prstGeom prst="wedgeEllipseCallout">
            <a:avLst>
              <a:gd name="adj1" fmla="val -58571"/>
              <a:gd name="adj2" fmla="val -3335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dirty="0"/>
              <a:t>V(</a:t>
            </a:r>
            <a:r>
              <a:rPr lang="en-US" dirty="0" err="1"/>
              <a:t>Payroll,Gender</a:t>
            </a:r>
            <a:r>
              <a:rPr lang="en-US" dirty="0"/>
              <a:t>) is small</a:t>
            </a:r>
          </a:p>
          <a:p>
            <a:pPr algn="ctr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Sequential </a:t>
            </a:r>
            <a:r>
              <a:rPr lang="en-US" dirty="0">
                <a:solidFill>
                  <a:schemeClr val="bg1"/>
                </a:solidFill>
              </a:rPr>
              <a:t>Scan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9659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F8E31-17FB-97ED-1350-E0DA2A911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C3AF0D-D590-B166-7B8B-5AA59949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7C629-46C4-7B0A-6010-545CED23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E8824-346E-7701-00B2-B7F976FB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232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7E5B9-90BB-8EA1-DFD9-39B95FDD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19AE-E7E8-874B-8DA3-D022736D33A2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9F2C6-EC3B-6C97-ACAC-843B53FEC2DE}"/>
              </a:ext>
            </a:extLst>
          </p:cNvPr>
          <p:cNvSpPr txBox="1"/>
          <p:nvPr/>
        </p:nvSpPr>
        <p:spPr>
          <a:xfrm>
            <a:off x="3074636" y="3013501"/>
            <a:ext cx="299473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Index Join</a:t>
            </a:r>
          </a:p>
        </p:txBody>
      </p:sp>
    </p:spTree>
    <p:extLst>
      <p:ext uri="{BB962C8B-B14F-4D97-AF65-F5344CB8AC3E}">
        <p14:creationId xmlns:p14="http://schemas.microsoft.com/office/powerpoint/2010/main" val="61072908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Index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239724" y="2429647"/>
            <a:ext cx="86645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IndexLookup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9C95F-3A5E-2869-FF9F-9393CDDD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0143-4989-6443-8A00-F21447E667B9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D8CF9-F535-91FA-8233-E868E544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14EDFF-E6E3-EADD-DAAC-7496F9D5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FE8D98-CC81-E9FD-32B2-982CAAF2B43B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34A139-1A78-686C-A051-D113072EE69F}"/>
                  </a:ext>
                </a:extLst>
              </p:cNvPr>
              <p:cNvSpPr txBox="1"/>
              <p:nvPr/>
            </p:nvSpPr>
            <p:spPr>
              <a:xfrm>
                <a:off x="2057401" y="3974477"/>
                <a:ext cx="5345759" cy="789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tx1"/>
                    </a:solidFill>
                  </a:rPr>
                  <a:t>Cost</a:t>
                </a:r>
                <a:r>
                  <a:rPr lang="en-US" sz="2800" baseline="-25000" dirty="0" err="1">
                    <a:solidFill>
                      <a:schemeClr val="tx1"/>
                    </a:solidFill>
                  </a:rPr>
                  <a:t>unclustered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𝑃𝑎𝑦𝑟𝑜𝑙𝑙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𝑅𝑒𝑔𝑖𝑠𝑡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𝑅𝑒𝑔𝑖𝑠𝑡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𝑈𝑠𝑒𝑟𝐼𝐷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34A139-1A78-686C-A051-D113072EE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3974477"/>
                <a:ext cx="5345759" cy="789832"/>
              </a:xfrm>
              <a:prstGeom prst="rect">
                <a:avLst/>
              </a:prstGeom>
              <a:blipFill>
                <a:blip r:embed="rId4"/>
                <a:stretch>
                  <a:fillRect l="-237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A82526-0D9E-ECA3-7AE7-EB20B543A8E0}"/>
                  </a:ext>
                </a:extLst>
              </p:cNvPr>
              <p:cNvSpPr txBox="1"/>
              <p:nvPr/>
            </p:nvSpPr>
            <p:spPr>
              <a:xfrm>
                <a:off x="2057401" y="5049667"/>
                <a:ext cx="5079660" cy="789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Cost</a:t>
                </a:r>
                <a:r>
                  <a:rPr lang="en-US" sz="2800" baseline="-25000" dirty="0" err="1">
                    <a:solidFill>
                      <a:schemeClr val="tx1"/>
                    </a:solidFill>
                  </a:rPr>
                  <a:t>clustered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𝑃𝑎𝑦𝑟𝑜𝑙𝑙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𝑅𝑒𝑔𝑖𝑠𝑡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𝑅𝑒𝑔𝑖𝑠𝑡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𝑈𝑠𝑒𝑟𝐼𝐷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A82526-0D9E-ECA3-7AE7-EB20B543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5049667"/>
                <a:ext cx="5079660" cy="789832"/>
              </a:xfrm>
              <a:prstGeom prst="rect">
                <a:avLst/>
              </a:prstGeom>
              <a:blipFill>
                <a:blip r:embed="rId5"/>
                <a:stretch>
                  <a:fillRect l="-249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01692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4EBBD9-B510-D893-D7F1-72121A38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Index Join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CB47A6E-57FF-A133-5A90-EFB58725C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Assume index on S.B</a:t>
                </a:r>
              </a:p>
              <a:p>
                <a:r>
                  <a:rPr lang="en-US" dirty="0" err="1"/>
                  <a:t>Cost</a:t>
                </a:r>
                <a:r>
                  <a:rPr lang="en-US" baseline="-25000" dirty="0" err="1"/>
                  <a:t>unclustered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Cost</a:t>
                </a:r>
                <a:r>
                  <a:rPr lang="en-US" baseline="-25000" dirty="0" err="1"/>
                  <a:t>clustered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Works very well when R is small, e.g.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CB47A6E-57FF-A133-5A90-EFB58725C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4DBC7-5E33-9CDC-FFF6-88D9E76C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42F-BBF4-7F43-9EEB-B6D3A3B3ADA9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46DC0-C667-7299-5DC1-C35D0510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6DF7D-7F20-CC9D-13A7-F03CFF26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AE41D-3E4D-C77D-1E4D-3CC40DCF93D7}"/>
              </a:ext>
            </a:extLst>
          </p:cNvPr>
          <p:cNvSpPr txBox="1"/>
          <p:nvPr/>
        </p:nvSpPr>
        <p:spPr>
          <a:xfrm>
            <a:off x="147550" y="5209784"/>
            <a:ext cx="884889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x,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</a:p>
          <a:p>
            <a:r>
              <a:rPr lang="en-US" sz="2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10000000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193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F1D3A-0EAF-E9EC-6ED5-5FAB0921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E82BAF-DDDB-F450-0011-91CA9024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C29FF-7632-9170-2681-8EB11FC9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2BD19-A2F7-59B9-DC85-98AC85A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235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D44E6-27D9-1E41-B212-256B4231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19AE-E7E8-874B-8DA3-D022736D33A2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D85799-1EC0-4AF2-CF23-A687A3C94497}"/>
              </a:ext>
            </a:extLst>
          </p:cNvPr>
          <p:cNvSpPr txBox="1"/>
          <p:nvPr/>
        </p:nvSpPr>
        <p:spPr>
          <a:xfrm>
            <a:off x="1242402" y="3013501"/>
            <a:ext cx="665919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Block Nested Loop Join</a:t>
            </a:r>
          </a:p>
        </p:txBody>
      </p:sp>
    </p:spTree>
    <p:extLst>
      <p:ext uri="{BB962C8B-B14F-4D97-AF65-F5344CB8AC3E}">
        <p14:creationId xmlns:p14="http://schemas.microsoft.com/office/powerpoint/2010/main" val="236357648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Nested Loop Joins</a:t>
            </a:r>
          </a:p>
        </p:txBody>
      </p:sp>
      <p:sp>
        <p:nvSpPr>
          <p:cNvPr id="4249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R ⋈ 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Naïve nested loop join:	B(R) + T(R) * B(S)</a:t>
            </a:r>
          </a:p>
          <a:p>
            <a:endParaRPr lang="en-US" sz="2800" dirty="0"/>
          </a:p>
          <a:p>
            <a:r>
              <a:rPr lang="en-US" sz="2800" dirty="0"/>
              <a:t>If T(R)=1,000,000 then this is terrible…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236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EE8DC1-805F-242A-54A8-E15C2903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292" y="1462316"/>
            <a:ext cx="5011308" cy="1766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3200" dirty="0">
                <a:latin typeface="Arial"/>
              </a:rPr>
              <a:t>for x in R do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>
                <a:latin typeface="Arial"/>
              </a:rPr>
              <a:t>   for y in S do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>
                <a:latin typeface="Arial"/>
              </a:rPr>
              <a:t>       if join(</a:t>
            </a:r>
            <a:r>
              <a:rPr lang="en-US" sz="3200" dirty="0" err="1">
                <a:latin typeface="Arial"/>
              </a:rPr>
              <a:t>x,y</a:t>
            </a:r>
            <a:r>
              <a:rPr lang="en-US" sz="3200" dirty="0">
                <a:latin typeface="Arial"/>
              </a:rPr>
              <a:t>): output(</a:t>
            </a:r>
            <a:r>
              <a:rPr lang="en-US" sz="3200" dirty="0" err="1">
                <a:latin typeface="Arial"/>
              </a:rPr>
              <a:t>x,y</a:t>
            </a:r>
            <a:r>
              <a:rPr lang="en-US" sz="3200" dirty="0">
                <a:latin typeface="Arial"/>
              </a:rPr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4D0BA-83FB-1BC1-3715-C5CF3376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9DC1-78FF-9F47-8897-C3711680AB7B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48881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12D1-E031-1FFF-F664-344B7CF6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1924-9A15-5BEA-6D82-13D1D358A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better use of the available memory</a:t>
            </a:r>
          </a:p>
          <a:p>
            <a:endParaRPr lang="en-US" dirty="0"/>
          </a:p>
          <a:p>
            <a:r>
              <a:rPr lang="en-US" dirty="0"/>
              <a:t>M = # of blocks that fit in main memory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AFBBA-BF8C-01F0-7DB6-49C35A5D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4834B-BC18-F676-8200-A70D02C7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237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7D907A-5E70-A9AE-6056-B295F943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3CF4-45A5-CD44-8509-739D83F7058B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46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D7061-701E-053E-F044-ACEA83BF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019-6FEE-E249-9C58-2CE646D7B5A4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79210-9E87-BD14-108D-E24CC43C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9F14B-76B9-5F00-37CE-E1BA5241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238</a:t>
            </a:fld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779494" y="2757229"/>
            <a:ext cx="7345281" cy="2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no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u="sng" dirty="0"/>
              <a:t>for</a:t>
            </a:r>
            <a:r>
              <a:rPr lang="en-US" sz="3200" dirty="0"/>
              <a:t> each (M-2) pages PR of R </a:t>
            </a:r>
            <a:r>
              <a:rPr lang="en-US" sz="3200" u="sng" dirty="0"/>
              <a:t>do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   </a:t>
            </a:r>
            <a:r>
              <a:rPr lang="en-US" sz="3200" u="sng" dirty="0"/>
              <a:t>for</a:t>
            </a:r>
            <a:r>
              <a:rPr lang="en-US" sz="3200" dirty="0"/>
              <a:t> each page PS of S </a:t>
            </a:r>
            <a:r>
              <a:rPr lang="en-US" sz="3200" u="sng" dirty="0"/>
              <a:t>do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		Main memory join: PR ⋈ 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B1A3-8296-1BC5-3D03-53E1B762CA46}"/>
              </a:ext>
            </a:extLst>
          </p:cNvPr>
          <p:cNvSpPr txBox="1"/>
          <p:nvPr/>
        </p:nvSpPr>
        <p:spPr>
          <a:xfrm>
            <a:off x="609600" y="1778208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Group of (M-2) pages of R, called a “block”</a:t>
            </a:r>
          </a:p>
        </p:txBody>
      </p:sp>
    </p:spTree>
    <p:extLst>
      <p:ext uri="{BB962C8B-B14F-4D97-AF65-F5344CB8AC3E}">
        <p14:creationId xmlns:p14="http://schemas.microsoft.com/office/powerpoint/2010/main" val="139686325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779494" y="2757229"/>
            <a:ext cx="7345281" cy="2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no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u="sng" dirty="0"/>
              <a:t>for</a:t>
            </a:r>
            <a:r>
              <a:rPr lang="en-US" sz="3200" dirty="0"/>
              <a:t> each (M-2) pages PR of R </a:t>
            </a:r>
            <a:r>
              <a:rPr lang="en-US" sz="3200" u="sng" dirty="0"/>
              <a:t>do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   </a:t>
            </a:r>
            <a:r>
              <a:rPr lang="en-US" sz="3200" u="sng" dirty="0"/>
              <a:t>for</a:t>
            </a:r>
            <a:r>
              <a:rPr lang="en-US" sz="3200" dirty="0"/>
              <a:t> each page PS of S </a:t>
            </a:r>
            <a:r>
              <a:rPr lang="en-US" sz="3200" u="sng" dirty="0"/>
              <a:t>do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		Main memory join: PR ⋈ 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B1A3-8296-1BC5-3D03-53E1B762CA46}"/>
              </a:ext>
            </a:extLst>
          </p:cNvPr>
          <p:cNvSpPr txBox="1"/>
          <p:nvPr/>
        </p:nvSpPr>
        <p:spPr>
          <a:xfrm>
            <a:off x="609600" y="1778208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Group of (M-2) pages of R, called a “block”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0E485460-58F2-04A2-61F4-5C50BD74BAFC}"/>
              </a:ext>
            </a:extLst>
          </p:cNvPr>
          <p:cNvSpPr/>
          <p:nvPr/>
        </p:nvSpPr>
        <p:spPr bwMode="auto">
          <a:xfrm>
            <a:off x="7201485" y="1992570"/>
            <a:ext cx="1846580" cy="1687890"/>
          </a:xfrm>
          <a:prstGeom prst="wedgeEllipseCallout">
            <a:avLst>
              <a:gd name="adj1" fmla="val -95155"/>
              <a:gd name="adj2" fmla="val -118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Why not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use M-1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pages?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13FAA-DB5E-FEC6-7527-E596E3F1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D4DF-136E-D34C-BE3D-AEB114377E86}" type="datetime4">
              <a:rPr lang="en-US" smtClean="0"/>
              <a:t>March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71421-9AF1-F72E-2536-AC45AE55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AB1C8-AE36-C94A-A6DA-C04EBD3A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363-B2B6-D2DD-93B1-FBC246C8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8336F-A0B1-A5F5-9203-999F9F3DCE2C}"/>
              </a:ext>
            </a:extLst>
          </p:cNvPr>
          <p:cNvSpPr txBox="1"/>
          <p:nvPr/>
        </p:nvSpPr>
        <p:spPr>
          <a:xfrm>
            <a:off x="1720920" y="3013501"/>
            <a:ext cx="570220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1. Nested-Loop Join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0152A1-D64A-F6F6-2481-154012A3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DF0E-4E8C-0547-8372-0975B2D5F052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705728-A628-1F81-2D65-FBA628CB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DC9CC7-A742-1A9E-37D7-A3E93A5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1228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779494" y="2757229"/>
            <a:ext cx="7345281" cy="2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no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u="sng" dirty="0"/>
              <a:t>for</a:t>
            </a:r>
            <a:r>
              <a:rPr lang="en-US" sz="3200" dirty="0"/>
              <a:t> each (M-2) pages PR of R </a:t>
            </a:r>
            <a:r>
              <a:rPr lang="en-US" sz="3200" u="sng" dirty="0"/>
              <a:t>do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   </a:t>
            </a:r>
            <a:r>
              <a:rPr lang="en-US" sz="3200" u="sng" dirty="0"/>
              <a:t>for</a:t>
            </a:r>
            <a:r>
              <a:rPr lang="en-US" sz="3200" dirty="0"/>
              <a:t> each page PS of S </a:t>
            </a:r>
            <a:r>
              <a:rPr lang="en-US" sz="3200" u="sng" dirty="0"/>
              <a:t>do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		Main memory join: PR ⋈ PS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		use the remaining page for output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B1A3-8296-1BC5-3D03-53E1B762CA46}"/>
              </a:ext>
            </a:extLst>
          </p:cNvPr>
          <p:cNvSpPr txBox="1"/>
          <p:nvPr/>
        </p:nvSpPr>
        <p:spPr>
          <a:xfrm>
            <a:off x="609600" y="1778208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Group of (M-2) pages of R, called a “block”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9F0F9-8D25-A13A-680A-A05FFBAE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BCC6-7622-DC40-8A60-82D988E07D69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440D7-7EF4-79CF-4EE2-9E35A8DB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3BCEA-2B33-DF9A-DAB6-443B0B65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5209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779494" y="2757229"/>
            <a:ext cx="7345281" cy="2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no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u="sng" dirty="0"/>
              <a:t>for</a:t>
            </a:r>
            <a:r>
              <a:rPr lang="en-US" sz="3200" dirty="0"/>
              <a:t> each (M-2) pages PR of R </a:t>
            </a:r>
            <a:r>
              <a:rPr lang="en-US" sz="3200" u="sng" dirty="0"/>
              <a:t>do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   </a:t>
            </a:r>
            <a:r>
              <a:rPr lang="en-US" sz="3200" u="sng" dirty="0"/>
              <a:t>for</a:t>
            </a:r>
            <a:r>
              <a:rPr lang="en-US" sz="3200" dirty="0"/>
              <a:t> each page PS of S </a:t>
            </a:r>
            <a:r>
              <a:rPr lang="en-US" sz="3200" u="sng" dirty="0"/>
              <a:t>do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		Main memory join: PR ⋈ PS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		use the remaining page for output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14816-0056-E147-8456-E2C970FA6FF6}"/>
              </a:ext>
            </a:extLst>
          </p:cNvPr>
          <p:cNvSpPr/>
          <p:nvPr/>
        </p:nvSpPr>
        <p:spPr>
          <a:xfrm>
            <a:off x="423628" y="5663625"/>
            <a:ext cx="8057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B(R)  +  B(R)B(S)/(M-2)    disk I/</a:t>
            </a:r>
            <a:r>
              <a:rPr lang="en-US" sz="3200" dirty="0" err="1"/>
              <a:t>Os</a:t>
            </a:r>
            <a:r>
              <a:rPr lang="en-US" sz="3200" dirty="0"/>
              <a:t>.  </a:t>
            </a:r>
            <a:r>
              <a:rPr lang="en-US" sz="3200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B1A3-8296-1BC5-3D03-53E1B762CA46}"/>
              </a:ext>
            </a:extLst>
          </p:cNvPr>
          <p:cNvSpPr txBox="1"/>
          <p:nvPr/>
        </p:nvSpPr>
        <p:spPr>
          <a:xfrm>
            <a:off x="609600" y="1778208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Group of (M-2) pages of R, called a “block”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83404-606B-E3FB-AD82-0DB43ED5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3DD1-AB36-F846-A259-FAC7F12FBA90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D65DC-C2B9-CE55-7149-12859F9B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0902E-D27A-E2B8-EF1F-F5E3B5FE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814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242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70FBA6-D3D0-B402-CEE0-0FBFEA537F7F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423EFEE-9B2B-E351-2E1E-B20A2AFE46D8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352409BE-A9FE-42DB-1D7A-17451581D192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EA64B-C0C2-8F49-55B4-0AB4693B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2ECC-0829-C246-BC94-151D4A3CF1F6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2344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243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70FBA6-D3D0-B402-CEE0-0FBFEA537F7F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D7792-DEE1-936E-AEFF-FBF7ED6AE80B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E4DFCA-6936-DA45-54AD-051C70EFA922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423EFEE-9B2B-E351-2E1E-B20A2AFE46D8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352409BE-A9FE-42DB-1D7A-17451581D192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4FE2C5F-CA16-46B3-9722-4F9E11C3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C2F0-057B-474D-A857-B5E09D75C56E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37029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244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70FBA6-D3D0-B402-CEE0-0FBFEA537F7F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D7792-DEE1-936E-AEFF-FBF7ED6AE80B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E4DFCA-6936-DA45-54AD-051C70EFA922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423EFEE-9B2B-E351-2E1E-B20A2AFE46D8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352409BE-A9FE-42DB-1D7A-17451581D192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6BA6FB1-E363-7C89-0DC4-B8AE1D032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5836-6566-6847-B2D3-993475FBE332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9247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245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70FBA6-D3D0-B402-CEE0-0FBFEA537F7F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D7792-DEE1-936E-AEFF-FBF7ED6AE80B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E4DFCA-6936-DA45-54AD-051C70EFA922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423EFEE-9B2B-E351-2E1E-B20A2AFE46D8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352409BE-A9FE-42DB-1D7A-17451581D192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50DDAC-0527-E69E-33AE-6A5E4458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D97D-D6DE-0A4F-A033-C42184CA8EC1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3499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246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70FBA6-D3D0-B402-CEE0-0FBFEA537F7F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D7792-DEE1-936E-AEFF-FBF7ED6AE80B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E4DFCA-6936-DA45-54AD-051C70EFA922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7CCBF0A-F1F4-2C58-8226-69ACF45F271B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EBD9437-89D4-2DDB-528B-002DAD6E11D8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A4B69AF-B048-6570-BE62-6B77943F7A9B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BC7290D6-4BCD-B193-0522-2579B998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E5CB-D1CC-584C-A5D9-2AAFC8921C7B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705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247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B4C45F80-63B5-40BB-1FEA-5728C782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9CAE-BC08-F04B-A146-E7EA0DC3377D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3244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248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77F534B1-0C9A-ACEB-D018-EECFDE180D90}"/>
              </a:ext>
            </a:extLst>
          </p:cNvPr>
          <p:cNvSpPr/>
          <p:nvPr/>
        </p:nvSpPr>
        <p:spPr bwMode="auto">
          <a:xfrm>
            <a:off x="723956" y="5191985"/>
            <a:ext cx="3512199" cy="1584019"/>
          </a:xfrm>
          <a:prstGeom prst="wedgeEllipseCallout">
            <a:avLst>
              <a:gd name="adj1" fmla="val 25714"/>
              <a:gd name="adj2" fmla="val -8695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Need to compute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lang="en-US" sz="1600" dirty="0"/>
              <a:t>R ⋈ PS.  Will show</a:t>
            </a:r>
            <a:br>
              <a:rPr lang="en-US" sz="1600" dirty="0"/>
            </a:br>
            <a:r>
              <a:rPr lang="en-US" sz="1600" dirty="0"/>
              <a:t>a simple nested loop.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A hash-join is likely better</a:t>
            </a:r>
          </a:p>
        </p:txBody>
      </p: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7A2B189D-80B2-CF28-3A8C-973A600F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AE8-8287-1F47-86F8-2471A60665DD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77092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249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A5076541-68D2-98A1-803A-090F9A83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AE9D-CD65-5840-A05D-FCC2E8772A9A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25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1. Nested Loop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928188" y="2644170"/>
            <a:ext cx="497764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9C95F-3A5E-2869-FF9F-9393CDDD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0143-4989-6443-8A00-F21447E667B9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D8CF9-F535-91FA-8233-E868E544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14EDFF-E6E3-EADD-DAAC-7496F9D5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FE8D98-CC81-E9FD-32B2-982CAAF2B43B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7729871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250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7C92B02A-F0AD-DA99-A88D-8EA6E361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3D2-4FC3-E64C-BD3D-D0D6E3E5C597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380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251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1712415F-6EC9-4A6D-F831-9E360147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9178-57FB-8A44-BD21-CA7F9A270E6D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5163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252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799A1957-CD60-8A50-7325-663E920D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FF12-C514-9C42-A81E-6735BFB0F804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78766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253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8729E8F-6463-31C0-70DF-B9F7A90741CB}"/>
              </a:ext>
            </a:extLst>
          </p:cNvPr>
          <p:cNvSpPr/>
          <p:nvPr/>
        </p:nvSpPr>
        <p:spPr bwMode="auto">
          <a:xfrm>
            <a:off x="4422570" y="469510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Date Placeholder 40">
            <a:extLst>
              <a:ext uri="{FF2B5EF4-FFF2-40B4-BE49-F238E27FC236}">
                <a16:creationId xmlns:a16="http://schemas.microsoft.com/office/drawing/2014/main" id="{1564E215-1062-61C3-2933-730C0A36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079-3B05-3344-B7D8-F044127D6449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50967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254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A1F210F6-AF08-0CB7-81C9-D3E3A080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189F-E5FD-3C47-84AA-5E803014F4B3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8138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255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9528F9C6-DCEF-C955-8377-0A329FAC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DDB3-FBD1-3E41-96CD-B78BB1286B0F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09553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256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5A76072D-B570-9B87-3BCC-2A03A885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E314-73CB-3A43-BC3C-8A2F8B52B14D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056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257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B4686CC-CCE2-C98D-90B6-9FA6F12DCF59}"/>
              </a:ext>
            </a:extLst>
          </p:cNvPr>
          <p:cNvSpPr/>
          <p:nvPr/>
        </p:nvSpPr>
        <p:spPr bwMode="auto">
          <a:xfrm>
            <a:off x="4446016" y="4684239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B72213F8-0425-AE3E-173B-487A0794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4F7B-C291-7047-96DD-4DB91761193F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89656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258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4C5FCF81-809A-50D2-B901-CBAE0C56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63CF-56BC-5840-B246-7BB8A7F2FDBC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23549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259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B4686CC-CCE2-C98D-90B6-9FA6F12DCF59}"/>
              </a:ext>
            </a:extLst>
          </p:cNvPr>
          <p:cNvSpPr/>
          <p:nvPr/>
        </p:nvSpPr>
        <p:spPr bwMode="auto">
          <a:xfrm>
            <a:off x="4446016" y="4684239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A1C54001-5C8A-499A-9A49-79F3A961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E69-3521-104F-A828-E10DD5A78C15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2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1. Nested Loop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928188" y="2644170"/>
            <a:ext cx="497764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4EFFD-445C-0941-3E64-4D5AB24778A9}"/>
              </a:ext>
            </a:extLst>
          </p:cNvPr>
          <p:cNvSpPr txBox="1"/>
          <p:nvPr/>
        </p:nvSpPr>
        <p:spPr>
          <a:xfrm>
            <a:off x="1385871" y="4934707"/>
            <a:ext cx="6372257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If |Payroll| = |</a:t>
            </a:r>
            <a:r>
              <a:rPr lang="en-US" sz="2400" dirty="0" err="1"/>
              <a:t>Regist</a:t>
            </a:r>
            <a:r>
              <a:rPr lang="en-US" sz="2400" dirty="0"/>
              <a:t>| = n, what is the runtime?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36998A-9B91-7D2E-BFBE-C2137E9D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5D3E-9C2B-8748-9906-1D06F020F2ED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41A453-C3AF-5BC2-C802-0DC0493C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8FED3-5BD8-4E04-D044-1F0F476D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36D02-925A-34B3-80D6-6477846DA13A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9613650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260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Oval Callout 45">
            <a:extLst>
              <a:ext uri="{FF2B5EF4-FFF2-40B4-BE49-F238E27FC236}">
                <a16:creationId xmlns:a16="http://schemas.microsoft.com/office/drawing/2014/main" id="{0C3578E6-CFA0-805E-EC39-4E9779BA638A}"/>
              </a:ext>
            </a:extLst>
          </p:cNvPr>
          <p:cNvSpPr/>
          <p:nvPr/>
        </p:nvSpPr>
        <p:spPr bwMode="auto">
          <a:xfrm>
            <a:off x="790008" y="5324225"/>
            <a:ext cx="1932237" cy="822305"/>
          </a:xfrm>
          <a:prstGeom prst="wedgeEllipseCallout">
            <a:avLst>
              <a:gd name="adj1" fmla="val 33175"/>
              <a:gd name="adj2" fmla="val -8094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Done with 1</a:t>
            </a:r>
            <a:r>
              <a:rPr kumimoji="0" lang="en-US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record of PS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56582E4A-BE39-E663-7179-C372705D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F19-8175-D14A-8357-3F3D825B4EE0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9581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261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Oval Callout 45">
            <a:extLst>
              <a:ext uri="{FF2B5EF4-FFF2-40B4-BE49-F238E27FC236}">
                <a16:creationId xmlns:a16="http://schemas.microsoft.com/office/drawing/2014/main" id="{0C3578E6-CFA0-805E-EC39-4E9779BA638A}"/>
              </a:ext>
            </a:extLst>
          </p:cNvPr>
          <p:cNvSpPr/>
          <p:nvPr/>
        </p:nvSpPr>
        <p:spPr bwMode="auto">
          <a:xfrm>
            <a:off x="1465025" y="5417405"/>
            <a:ext cx="2186954" cy="476071"/>
          </a:xfrm>
          <a:prstGeom prst="wedgeEllipseCallout">
            <a:avLst>
              <a:gd name="adj1" fmla="val 3929"/>
              <a:gd name="adj2" fmla="val -12992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Now 2</a:t>
            </a:r>
            <a:r>
              <a:rPr kumimoji="0" lang="en-US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nd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record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181B08A0-A1B8-4058-DF2B-F8468CD7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F72A-9AB1-C340-91C4-58B2FB16B4E5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8079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262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1EB330-4D68-807B-3209-51131E28A42F}"/>
              </a:ext>
            </a:extLst>
          </p:cNvPr>
          <p:cNvSpPr/>
          <p:nvPr/>
        </p:nvSpPr>
        <p:spPr bwMode="auto">
          <a:xfrm>
            <a:off x="2357334" y="470253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EAF31ED-8068-0701-C3F2-F06E3B3E8760}"/>
              </a:ext>
            </a:extLst>
          </p:cNvPr>
          <p:cNvSpPr/>
          <p:nvPr/>
        </p:nvSpPr>
        <p:spPr bwMode="auto">
          <a:xfrm>
            <a:off x="4438904" y="4704149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804AE53C-C5DD-DAA9-82D8-3C684E2B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58C2-6A05-0D46-AD0F-611A61A48D9D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261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263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907280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Oval Callout 48">
            <a:extLst>
              <a:ext uri="{FF2B5EF4-FFF2-40B4-BE49-F238E27FC236}">
                <a16:creationId xmlns:a16="http://schemas.microsoft.com/office/drawing/2014/main" id="{D3AAAD04-F10C-190C-1E68-539EDE29F1A0}"/>
              </a:ext>
            </a:extLst>
          </p:cNvPr>
          <p:cNvSpPr/>
          <p:nvPr/>
        </p:nvSpPr>
        <p:spPr bwMode="auto">
          <a:xfrm>
            <a:off x="6266688" y="1310501"/>
            <a:ext cx="1540019" cy="1168539"/>
          </a:xfrm>
          <a:prstGeom prst="wedgeEllipseCallout">
            <a:avLst>
              <a:gd name="adj1" fmla="val -112454"/>
              <a:gd name="adj2" fmla="val 4630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Done with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this block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(for now)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BC389624-BD98-76BE-FF24-71E0E9C3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B0AC-B96F-8543-B526-8DC5EFB0C57B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61145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264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534562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CC3FB4C-E16C-40F8-330C-6E1FDB769955}"/>
              </a:ext>
            </a:extLst>
          </p:cNvPr>
          <p:cNvSpPr/>
          <p:nvPr/>
        </p:nvSpPr>
        <p:spPr bwMode="auto">
          <a:xfrm>
            <a:off x="2361997" y="472616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0567B721-5630-5E9B-3D0C-442E9BEB0E69}"/>
              </a:ext>
            </a:extLst>
          </p:cNvPr>
          <p:cNvSpPr/>
          <p:nvPr/>
        </p:nvSpPr>
        <p:spPr bwMode="auto">
          <a:xfrm>
            <a:off x="6164530" y="2812437"/>
            <a:ext cx="1573830" cy="822305"/>
          </a:xfrm>
          <a:prstGeom prst="wedgeEllipseCallout">
            <a:avLst>
              <a:gd name="adj1" fmla="val -73637"/>
              <a:gd name="adj2" fmla="val -4528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 next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block</a:t>
            </a: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AA79A905-EB4D-6DAD-92D3-EF8B227C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858A-21FC-EB4E-93D1-ED4AEF6F47CE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4370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265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5740345" y="240359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CC3FB4C-E16C-40F8-330C-6E1FDB769955}"/>
              </a:ext>
            </a:extLst>
          </p:cNvPr>
          <p:cNvSpPr/>
          <p:nvPr/>
        </p:nvSpPr>
        <p:spPr bwMode="auto">
          <a:xfrm>
            <a:off x="2361997" y="472616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0567B721-5630-5E9B-3D0C-442E9BEB0E69}"/>
              </a:ext>
            </a:extLst>
          </p:cNvPr>
          <p:cNvSpPr/>
          <p:nvPr/>
        </p:nvSpPr>
        <p:spPr bwMode="auto">
          <a:xfrm>
            <a:off x="6710447" y="2793470"/>
            <a:ext cx="1654980" cy="476071"/>
          </a:xfrm>
          <a:prstGeom prst="wedgeEllipseCallout">
            <a:avLst>
              <a:gd name="adj1" fmla="val -73637"/>
              <a:gd name="adj2" fmla="val -4528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…and next</a:t>
            </a: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69E3A668-4A8C-415F-8A44-586B387D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ED1-594E-2747-9275-BD0EEF415E19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3355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266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8670544" y="241344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CC3FB4C-E16C-40F8-330C-6E1FDB769955}"/>
              </a:ext>
            </a:extLst>
          </p:cNvPr>
          <p:cNvSpPr/>
          <p:nvPr/>
        </p:nvSpPr>
        <p:spPr bwMode="auto">
          <a:xfrm>
            <a:off x="2361997" y="472616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0567B721-5630-5E9B-3D0C-442E9BEB0E69}"/>
              </a:ext>
            </a:extLst>
          </p:cNvPr>
          <p:cNvSpPr/>
          <p:nvPr/>
        </p:nvSpPr>
        <p:spPr bwMode="auto">
          <a:xfrm>
            <a:off x="5557737" y="3097202"/>
            <a:ext cx="2858683" cy="476071"/>
          </a:xfrm>
          <a:prstGeom prst="wedgeEllipseCallout">
            <a:avLst>
              <a:gd name="adj1" fmla="val 57937"/>
              <a:gd name="adj2" fmla="val -12250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Done first pass on S</a:t>
            </a: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F4700846-D1B4-16F3-C1BE-DB3E1C72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DB13-75B5-0645-89AC-0B36120872C0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7435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267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8670544" y="241344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00BAD4-8570-513B-DC51-9FD3F9D923FA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0787-A4F9-9FC7-2308-ED79294FD2C8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F550C1-3B0E-D851-5DA7-A46EE6B3B945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D2169C-0072-39A4-EBE1-9B11E4F013C5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45DA6F-96BA-83D5-12A4-594666726E24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4A16EE-3F36-0543-3FC4-B4E03FCCA9EA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CC3FB4C-E16C-40F8-330C-6E1FDB769955}"/>
              </a:ext>
            </a:extLst>
          </p:cNvPr>
          <p:cNvSpPr/>
          <p:nvPr/>
        </p:nvSpPr>
        <p:spPr bwMode="auto">
          <a:xfrm>
            <a:off x="2361997" y="472616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0567B721-5630-5E9B-3D0C-442E9BEB0E69}"/>
              </a:ext>
            </a:extLst>
          </p:cNvPr>
          <p:cNvSpPr/>
          <p:nvPr/>
        </p:nvSpPr>
        <p:spPr bwMode="auto">
          <a:xfrm>
            <a:off x="5557737" y="3097202"/>
            <a:ext cx="2858683" cy="476071"/>
          </a:xfrm>
          <a:prstGeom prst="wedgeEllipseCallout">
            <a:avLst>
              <a:gd name="adj1" fmla="val 57937"/>
              <a:gd name="adj2" fmla="val -12250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Done first pass on S</a:t>
            </a:r>
          </a:p>
        </p:txBody>
      </p:sp>
      <p:sp>
        <p:nvSpPr>
          <p:cNvPr id="49" name="Oval Callout 48">
            <a:extLst>
              <a:ext uri="{FF2B5EF4-FFF2-40B4-BE49-F238E27FC236}">
                <a16:creationId xmlns:a16="http://schemas.microsoft.com/office/drawing/2014/main" id="{68201F63-113D-0F90-68E9-4CCD30F23BA5}"/>
              </a:ext>
            </a:extLst>
          </p:cNvPr>
          <p:cNvSpPr/>
          <p:nvPr/>
        </p:nvSpPr>
        <p:spPr bwMode="auto">
          <a:xfrm>
            <a:off x="925610" y="5016297"/>
            <a:ext cx="2777535" cy="1861006"/>
          </a:xfrm>
          <a:prstGeom prst="wedgeEllipseCallout">
            <a:avLst>
              <a:gd name="adj1" fmla="val 44811"/>
              <a:gd name="adj2" fmla="val -831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More efficient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to organize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 as a hash table,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and use for each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block of 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CB8D9EA5-E80C-B6C4-6235-6B8F8FF6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AA8-06F7-C949-9C31-FEA5B4E52F04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56737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268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176784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597205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1017626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1438047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185846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F2659-0F42-0AF8-8F56-B9CDB92F1A73}"/>
              </a:ext>
            </a:extLst>
          </p:cNvPr>
          <p:cNvSpPr/>
          <p:nvPr/>
        </p:nvSpPr>
        <p:spPr bwMode="auto">
          <a:xfrm>
            <a:off x="2278888" y="2412964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8670544" y="2413448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Oval Callout 48">
            <a:extLst>
              <a:ext uri="{FF2B5EF4-FFF2-40B4-BE49-F238E27FC236}">
                <a16:creationId xmlns:a16="http://schemas.microsoft.com/office/drawing/2014/main" id="{35C60FE4-DBE2-2F94-186C-E44E33DA6EC7}"/>
              </a:ext>
            </a:extLst>
          </p:cNvPr>
          <p:cNvSpPr/>
          <p:nvPr/>
        </p:nvSpPr>
        <p:spPr bwMode="auto">
          <a:xfrm>
            <a:off x="5557737" y="3097202"/>
            <a:ext cx="2858683" cy="476071"/>
          </a:xfrm>
          <a:prstGeom prst="wedgeEllipseCallout">
            <a:avLst>
              <a:gd name="adj1" fmla="val 57937"/>
              <a:gd name="adj2" fmla="val -12250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Done first pass on S</a:t>
            </a:r>
          </a:p>
        </p:txBody>
      </p:sp>
      <p:sp>
        <p:nvSpPr>
          <p:cNvPr id="50" name="Oval Callout 49">
            <a:extLst>
              <a:ext uri="{FF2B5EF4-FFF2-40B4-BE49-F238E27FC236}">
                <a16:creationId xmlns:a16="http://schemas.microsoft.com/office/drawing/2014/main" id="{00304CB6-3C45-3B9B-E30B-A19DC076CD51}"/>
              </a:ext>
            </a:extLst>
          </p:cNvPr>
          <p:cNvSpPr/>
          <p:nvPr/>
        </p:nvSpPr>
        <p:spPr bwMode="auto">
          <a:xfrm>
            <a:off x="1225935" y="1471272"/>
            <a:ext cx="2069738" cy="822305"/>
          </a:xfrm>
          <a:prstGeom prst="wedgeEllipseCallout">
            <a:avLst>
              <a:gd name="adj1" fmla="val -35102"/>
              <a:gd name="adj2" fmla="val 6112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Done with this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chunk of 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21B596-8A88-3428-37F8-DE0FDCF7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480-21FC-7F4A-8CBC-40375F161FDD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72794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269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2609900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3030321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3450742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3871163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4291584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4888588" y="241331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Oval Callout 48">
            <a:extLst>
              <a:ext uri="{FF2B5EF4-FFF2-40B4-BE49-F238E27FC236}">
                <a16:creationId xmlns:a16="http://schemas.microsoft.com/office/drawing/2014/main" id="{35C60FE4-DBE2-2F94-186C-E44E33DA6EC7}"/>
              </a:ext>
            </a:extLst>
          </p:cNvPr>
          <p:cNvSpPr/>
          <p:nvPr/>
        </p:nvSpPr>
        <p:spPr bwMode="auto">
          <a:xfrm>
            <a:off x="5507176" y="1586119"/>
            <a:ext cx="1463380" cy="476071"/>
          </a:xfrm>
          <a:prstGeom prst="wedgeEllipseCallout">
            <a:avLst>
              <a:gd name="adj1" fmla="val -64899"/>
              <a:gd name="adj2" fmla="val 12798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Restart S</a:t>
            </a:r>
          </a:p>
        </p:txBody>
      </p:sp>
      <p:sp>
        <p:nvSpPr>
          <p:cNvPr id="50" name="Oval Callout 49">
            <a:extLst>
              <a:ext uri="{FF2B5EF4-FFF2-40B4-BE49-F238E27FC236}">
                <a16:creationId xmlns:a16="http://schemas.microsoft.com/office/drawing/2014/main" id="{00304CB6-3C45-3B9B-E30B-A19DC076CD51}"/>
              </a:ext>
            </a:extLst>
          </p:cNvPr>
          <p:cNvSpPr/>
          <p:nvPr/>
        </p:nvSpPr>
        <p:spPr bwMode="auto">
          <a:xfrm>
            <a:off x="2498334" y="1431439"/>
            <a:ext cx="1639202" cy="822305"/>
          </a:xfrm>
          <a:prstGeom prst="wedgeEllipseCallout">
            <a:avLst>
              <a:gd name="adj1" fmla="val -35102"/>
              <a:gd name="adj2" fmla="val 6112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 next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chunk of 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D03966-412E-22CD-AF1E-DD96D84AD501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3B835C3-C268-75B3-B31D-2417F2F5B3E7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A2A164-159E-1073-A8FE-66DA3077DB02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4303ECB-3A4E-1A91-288F-86C4053AF5EB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9ABD25C-9B2E-6BBE-D2C8-B3010FDA9A09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91D3CC3-FDF7-D1B8-2B75-413FE57A16EC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0EB531-34E2-9BF2-8622-DF6153E90FF9}"/>
              </a:ext>
            </a:extLst>
          </p:cNvPr>
          <p:cNvSpPr/>
          <p:nvPr/>
        </p:nvSpPr>
        <p:spPr bwMode="auto">
          <a:xfrm>
            <a:off x="2361997" y="472695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62E6677-CE53-E3E0-E23D-A9800977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696F-ECB7-2B4E-BCB9-0546FE145431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86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1. Nested Loop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928188" y="2644170"/>
            <a:ext cx="497764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4EFFD-445C-0941-3E64-4D5AB24778A9}"/>
              </a:ext>
            </a:extLst>
          </p:cNvPr>
          <p:cNvSpPr txBox="1"/>
          <p:nvPr/>
        </p:nvSpPr>
        <p:spPr>
          <a:xfrm>
            <a:off x="1385871" y="4934707"/>
            <a:ext cx="6372257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If |Payroll| = |</a:t>
            </a:r>
            <a:r>
              <a:rPr lang="en-US" sz="2400" dirty="0" err="1"/>
              <a:t>Regist</a:t>
            </a:r>
            <a:r>
              <a:rPr lang="en-US" sz="2400" dirty="0"/>
              <a:t>| = n, what is the runtime?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74015-42A6-6949-CCA7-CBEDBB08F3A6}"/>
              </a:ext>
            </a:extLst>
          </p:cNvPr>
          <p:cNvSpPr txBox="1"/>
          <p:nvPr/>
        </p:nvSpPr>
        <p:spPr>
          <a:xfrm>
            <a:off x="3028950" y="5753592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Runtime = O(n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487E534-76F2-2BB3-D237-BCD6DE5E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FCA-60EF-4848-BECB-5F7E17BDBBF5}" type="datetime4">
              <a:rPr lang="en-US" smtClean="0"/>
              <a:t>March 5,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C42C310-67B3-3CD2-7D64-CB6786DE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98EAF2C-029B-BCA6-EE5D-CBF3221B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5103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270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2609900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3030321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3450742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3871163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4291584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8670544" y="241331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D03966-412E-22CD-AF1E-DD96D84AD501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3B835C3-C268-75B3-B31D-2417F2F5B3E7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A2A164-159E-1073-A8FE-66DA3077DB02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4303ECB-3A4E-1A91-288F-86C4053AF5EB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9ABD25C-9B2E-6BBE-D2C8-B3010FDA9A09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91D3CC3-FDF7-D1B8-2B75-413FE57A16EC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0EB531-34E2-9BF2-8622-DF6153E90FF9}"/>
              </a:ext>
            </a:extLst>
          </p:cNvPr>
          <p:cNvSpPr/>
          <p:nvPr/>
        </p:nvSpPr>
        <p:spPr bwMode="auto">
          <a:xfrm>
            <a:off x="2361997" y="472695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55BFD954-521C-8E7F-0E36-CD3444EB4378}"/>
              </a:ext>
            </a:extLst>
          </p:cNvPr>
          <p:cNvSpPr/>
          <p:nvPr/>
        </p:nvSpPr>
        <p:spPr bwMode="auto">
          <a:xfrm>
            <a:off x="8237869" y="1490554"/>
            <a:ext cx="771363" cy="476071"/>
          </a:xfrm>
          <a:prstGeom prst="wedgeEllipseCallout">
            <a:avLst>
              <a:gd name="adj1" fmla="val 16371"/>
              <a:gd name="adj2" fmla="val 12501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End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DA944E2-DB8E-8B7F-C672-8EBA79B4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00A6-C313-0642-8AF5-3A9076A0A0D2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47871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271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2609900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3030321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3450742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3871163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4291584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8670544" y="241331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D03966-412E-22CD-AF1E-DD96D84AD501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3B835C3-C268-75B3-B31D-2417F2F5B3E7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A2A164-159E-1073-A8FE-66DA3077DB02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4303ECB-3A4E-1A91-288F-86C4053AF5EB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9ABD25C-9B2E-6BBE-D2C8-B3010FDA9A09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91D3CC3-FDF7-D1B8-2B75-413FE57A16EC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0EB531-34E2-9BF2-8622-DF6153E90FF9}"/>
              </a:ext>
            </a:extLst>
          </p:cNvPr>
          <p:cNvSpPr/>
          <p:nvPr/>
        </p:nvSpPr>
        <p:spPr bwMode="auto">
          <a:xfrm>
            <a:off x="2361997" y="472695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55BFD954-521C-8E7F-0E36-CD3444EB4378}"/>
              </a:ext>
            </a:extLst>
          </p:cNvPr>
          <p:cNvSpPr/>
          <p:nvPr/>
        </p:nvSpPr>
        <p:spPr bwMode="auto">
          <a:xfrm>
            <a:off x="8237869" y="1490554"/>
            <a:ext cx="771363" cy="476071"/>
          </a:xfrm>
          <a:prstGeom prst="wedgeEllipseCallout">
            <a:avLst>
              <a:gd name="adj1" fmla="val 16371"/>
              <a:gd name="adj2" fmla="val 12501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End</a:t>
            </a:r>
          </a:p>
        </p:txBody>
      </p:sp>
      <p:sp>
        <p:nvSpPr>
          <p:cNvPr id="51" name="Oval Callout 50">
            <a:extLst>
              <a:ext uri="{FF2B5EF4-FFF2-40B4-BE49-F238E27FC236}">
                <a16:creationId xmlns:a16="http://schemas.microsoft.com/office/drawing/2014/main" id="{2C39475C-2E2D-FC6E-0113-5DBE20F03DE2}"/>
              </a:ext>
            </a:extLst>
          </p:cNvPr>
          <p:cNvSpPr/>
          <p:nvPr/>
        </p:nvSpPr>
        <p:spPr bwMode="auto">
          <a:xfrm>
            <a:off x="4007511" y="1695974"/>
            <a:ext cx="771363" cy="476071"/>
          </a:xfrm>
          <a:prstGeom prst="wedgeEllipseCallout">
            <a:avLst>
              <a:gd name="adj1" fmla="val 6450"/>
              <a:gd name="adj2" fmla="val 9181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End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6150B-4C33-C39F-9D9B-9D57E532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4334-601B-6847-AC8E-143B4AAB277C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9449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6B1-CFB0-9045-1BF7-2549FA7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168E2-0DA0-58E6-B85A-B14845F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AA7E-B0B0-D79C-E23F-01FC7A1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272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58871-8252-2EA2-A287-4E2FB5092BF1}"/>
              </a:ext>
            </a:extLst>
          </p:cNvPr>
          <p:cNvGraphicFramePr>
            <a:graphicFrameLocks noGrp="1"/>
          </p:cNvGraphicFramePr>
          <p:nvPr/>
        </p:nvGraphicFramePr>
        <p:xfrm>
          <a:off x="176784" y="2479040"/>
          <a:ext cx="45313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7E0EA-32B0-6D2B-829F-359023F6D94C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2479040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35299-4F7C-A3F0-3337-15F5D4574119}"/>
              </a:ext>
            </a:extLst>
          </p:cNvPr>
          <p:cNvSpPr/>
          <p:nvPr/>
        </p:nvSpPr>
        <p:spPr bwMode="auto">
          <a:xfrm>
            <a:off x="1243584" y="3541777"/>
            <a:ext cx="5023104" cy="1633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M=8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83B9C0-02C1-5551-D3AB-CBE13793AFAF}"/>
              </a:ext>
            </a:extLst>
          </p:cNvPr>
          <p:cNvSpPr/>
          <p:nvPr/>
        </p:nvSpPr>
        <p:spPr bwMode="auto">
          <a:xfrm>
            <a:off x="2609900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B4EF65-8FDE-3E84-D1D0-C98F064EB62A}"/>
              </a:ext>
            </a:extLst>
          </p:cNvPr>
          <p:cNvSpPr/>
          <p:nvPr/>
        </p:nvSpPr>
        <p:spPr bwMode="auto">
          <a:xfrm>
            <a:off x="3030321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82D48C-0613-4D41-292C-A1D53F740945}"/>
              </a:ext>
            </a:extLst>
          </p:cNvPr>
          <p:cNvSpPr/>
          <p:nvPr/>
        </p:nvSpPr>
        <p:spPr bwMode="auto">
          <a:xfrm>
            <a:off x="3450742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D50C70-4FA2-C2F2-F590-9DCFA15EEEDD}"/>
              </a:ext>
            </a:extLst>
          </p:cNvPr>
          <p:cNvSpPr/>
          <p:nvPr/>
        </p:nvSpPr>
        <p:spPr bwMode="auto">
          <a:xfrm>
            <a:off x="3871163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5F3346-22AE-1BFB-CCFD-57443E4524B6}"/>
              </a:ext>
            </a:extLst>
          </p:cNvPr>
          <p:cNvSpPr/>
          <p:nvPr/>
        </p:nvSpPr>
        <p:spPr bwMode="auto">
          <a:xfrm>
            <a:off x="4291584" y="2424553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C14AE2-46D7-3377-3149-C594384AA142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049979"/>
          <a:ext cx="249224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224720543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01687886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89694536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1302410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97141024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80781909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791877251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13383258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96728820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423122330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472741247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346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A9472E-4490-7407-F88C-B49391FCAE67}"/>
              </a:ext>
            </a:extLst>
          </p:cNvPr>
          <p:cNvSpPr txBox="1"/>
          <p:nvPr/>
        </p:nvSpPr>
        <p:spPr>
          <a:xfrm>
            <a:off x="2283066" y="374220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AA8A7A-8DE5-1417-CD17-317874F8B576}"/>
              </a:ext>
            </a:extLst>
          </p:cNvPr>
          <p:cNvGraphicFramePr>
            <a:graphicFrameLocks noGrp="1"/>
          </p:cNvGraphicFramePr>
          <p:nvPr/>
        </p:nvGraphicFramePr>
        <p:xfrm>
          <a:off x="2356104" y="4764550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A1D8F6-F42F-21C6-4B42-33A0BF23089C}"/>
              </a:ext>
            </a:extLst>
          </p:cNvPr>
          <p:cNvSpPr txBox="1"/>
          <p:nvPr/>
        </p:nvSpPr>
        <p:spPr>
          <a:xfrm>
            <a:off x="2267498" y="451280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FD0532-9F32-60FC-72FC-1135AE9895A7}"/>
              </a:ext>
            </a:extLst>
          </p:cNvPr>
          <p:cNvGraphicFramePr>
            <a:graphicFrameLocks noGrp="1"/>
          </p:cNvGraphicFramePr>
          <p:nvPr/>
        </p:nvGraphicFramePr>
        <p:xfrm>
          <a:off x="4431792" y="4760824"/>
          <a:ext cx="41656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2134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4683629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145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57FA476-33DE-E9D9-5056-674249343468}"/>
              </a:ext>
            </a:extLst>
          </p:cNvPr>
          <p:cNvSpPr txBox="1"/>
          <p:nvPr/>
        </p:nvSpPr>
        <p:spPr>
          <a:xfrm>
            <a:off x="4014510" y="450745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01AB7F-C573-84BA-6779-BD3B2AFCFD11}"/>
              </a:ext>
            </a:extLst>
          </p:cNvPr>
          <p:cNvSpPr/>
          <p:nvPr/>
        </p:nvSpPr>
        <p:spPr bwMode="auto">
          <a:xfrm>
            <a:off x="8670544" y="241331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5ABA43-C30A-435C-0320-94B4F11B33AC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5566309"/>
          <a:ext cx="4165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85548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4260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3784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7546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98740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524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214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4124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9349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6741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99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2305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54095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9100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22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1558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06287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1735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22799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2951715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7889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B03BB-A307-B72A-698B-8C7CA53C2180}"/>
              </a:ext>
            </a:extLst>
          </p:cNvPr>
          <p:cNvCxnSpPr>
            <a:cxnSpLocks/>
          </p:cNvCxnSpPr>
          <p:nvPr/>
        </p:nvCxnSpPr>
        <p:spPr bwMode="auto">
          <a:xfrm>
            <a:off x="2840736" y="2692400"/>
            <a:ext cx="335280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87525-078B-AFB1-0FB6-8E5500E9B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2692400"/>
            <a:ext cx="1332992" cy="8493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EB825-80C0-E538-C3A3-9F13BA7894A2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4708144" y="5175504"/>
            <a:ext cx="1692656" cy="390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6A7888-0AFD-D562-B6FA-35663DBA5B1C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C1EC4-924B-4CF8-7276-B072F6798535}"/>
              </a:ext>
            </a:extLst>
          </p:cNvPr>
          <p:cNvSpPr txBox="1"/>
          <p:nvPr/>
        </p:nvSpPr>
        <p:spPr>
          <a:xfrm>
            <a:off x="6400800" y="583387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⋈ 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F74880-3A03-ADE5-2059-08E58E6AE4BD}"/>
              </a:ext>
            </a:extLst>
          </p:cNvPr>
          <p:cNvSpPr txBox="1"/>
          <p:nvPr/>
        </p:nvSpPr>
        <p:spPr>
          <a:xfrm>
            <a:off x="134768" y="17881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49384-63F0-AFE3-9F86-41BC36C96C90}"/>
              </a:ext>
            </a:extLst>
          </p:cNvPr>
          <p:cNvSpPr txBox="1"/>
          <p:nvPr/>
        </p:nvSpPr>
        <p:spPr>
          <a:xfrm>
            <a:off x="4824906" y="179628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40D8A0-6023-0AAA-7C42-52A6980B7BF3}"/>
              </a:ext>
            </a:extLst>
          </p:cNvPr>
          <p:cNvSpPr/>
          <p:nvPr/>
        </p:nvSpPr>
        <p:spPr bwMode="auto">
          <a:xfrm>
            <a:off x="7757414" y="3766227"/>
            <a:ext cx="567436" cy="387152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1E6ED4F-5233-9C09-D4ED-AFD20B314CE6}"/>
              </a:ext>
            </a:extLst>
          </p:cNvPr>
          <p:cNvGraphicFramePr>
            <a:graphicFrameLocks noGrp="1"/>
          </p:cNvGraphicFramePr>
          <p:nvPr/>
        </p:nvGraphicFramePr>
        <p:xfrm>
          <a:off x="7814564" y="3855212"/>
          <a:ext cx="45313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68">
                  <a:extLst>
                    <a:ext uri="{9D8B030D-6E8A-4147-A177-3AD203B41FA5}">
                      <a16:colId xmlns:a16="http://schemas.microsoft.com/office/drawing/2014/main" val="453560733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2579508238"/>
                    </a:ext>
                  </a:extLst>
                </a:gridCol>
              </a:tblGrid>
              <a:tr h="1757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0610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E430CB-BB0F-FD9E-D9F5-60D06EB3E1F8}"/>
              </a:ext>
            </a:extLst>
          </p:cNvPr>
          <p:cNvSpPr txBox="1"/>
          <p:nvPr/>
        </p:nvSpPr>
        <p:spPr>
          <a:xfrm>
            <a:off x="6970967" y="41275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block = 2 records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18BE22B-5054-7145-B674-2CCF3E7C5E11}"/>
              </a:ext>
            </a:extLst>
          </p:cNvPr>
          <p:cNvSpPr/>
          <p:nvPr/>
        </p:nvSpPr>
        <p:spPr bwMode="auto">
          <a:xfrm>
            <a:off x="4318000" y="5517687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332A424-63DC-EB84-CEB8-FD7D774D0439}"/>
              </a:ext>
            </a:extLst>
          </p:cNvPr>
          <p:cNvSpPr/>
          <p:nvPr/>
        </p:nvSpPr>
        <p:spPr bwMode="auto">
          <a:xfrm>
            <a:off x="4720336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55F7C4-C0F8-8FFD-A3B7-EEA38B04DF40}"/>
              </a:ext>
            </a:extLst>
          </p:cNvPr>
          <p:cNvSpPr/>
          <p:nvPr/>
        </p:nvSpPr>
        <p:spPr bwMode="auto">
          <a:xfrm>
            <a:off x="5158232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80C5877-A330-B8D0-910A-DABC6DEE5D04}"/>
              </a:ext>
            </a:extLst>
          </p:cNvPr>
          <p:cNvSpPr/>
          <p:nvPr/>
        </p:nvSpPr>
        <p:spPr bwMode="auto">
          <a:xfrm>
            <a:off x="5584444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C13427-0780-576B-3839-DD9A6E3D6121}"/>
              </a:ext>
            </a:extLst>
          </p:cNvPr>
          <p:cNvSpPr/>
          <p:nvPr/>
        </p:nvSpPr>
        <p:spPr bwMode="auto">
          <a:xfrm>
            <a:off x="5986780" y="551130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920D284-ED80-9770-A1A0-E3F7B3FC6142}"/>
              </a:ext>
            </a:extLst>
          </p:cNvPr>
          <p:cNvSpPr/>
          <p:nvPr/>
        </p:nvSpPr>
        <p:spPr bwMode="auto">
          <a:xfrm>
            <a:off x="6400800" y="551768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4AD6194-9C95-F4FF-62B9-41A8B5B84A8F}"/>
              </a:ext>
            </a:extLst>
          </p:cNvPr>
          <p:cNvSpPr/>
          <p:nvPr/>
        </p:nvSpPr>
        <p:spPr bwMode="auto">
          <a:xfrm>
            <a:off x="6843449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B727241-E8FC-DC63-61BB-E4A05F279323}"/>
              </a:ext>
            </a:extLst>
          </p:cNvPr>
          <p:cNvSpPr/>
          <p:nvPr/>
        </p:nvSpPr>
        <p:spPr bwMode="auto">
          <a:xfrm>
            <a:off x="7245785" y="551412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F17E187-EC7B-0BAF-6283-0C2859627F8C}"/>
              </a:ext>
            </a:extLst>
          </p:cNvPr>
          <p:cNvSpPr/>
          <p:nvPr/>
        </p:nvSpPr>
        <p:spPr bwMode="auto">
          <a:xfrm>
            <a:off x="7659805" y="5520510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D03966-412E-22CD-AF1E-DD96D84AD501}"/>
              </a:ext>
            </a:extLst>
          </p:cNvPr>
          <p:cNvSpPr/>
          <p:nvPr/>
        </p:nvSpPr>
        <p:spPr bwMode="auto">
          <a:xfrm>
            <a:off x="2343912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3B835C3-C268-75B3-B31D-2417F2F5B3E7}"/>
              </a:ext>
            </a:extLst>
          </p:cNvPr>
          <p:cNvSpPr/>
          <p:nvPr/>
        </p:nvSpPr>
        <p:spPr bwMode="auto">
          <a:xfrm>
            <a:off x="2764333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A2A164-159E-1073-A8FE-66DA3077DB02}"/>
              </a:ext>
            </a:extLst>
          </p:cNvPr>
          <p:cNvSpPr/>
          <p:nvPr/>
        </p:nvSpPr>
        <p:spPr bwMode="auto">
          <a:xfrm>
            <a:off x="3184754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4303ECB-3A4E-1A91-288F-86C4053AF5EB}"/>
              </a:ext>
            </a:extLst>
          </p:cNvPr>
          <p:cNvSpPr/>
          <p:nvPr/>
        </p:nvSpPr>
        <p:spPr bwMode="auto">
          <a:xfrm>
            <a:off x="3605175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9ABD25C-9B2E-6BBE-D2C8-B3010FDA9A09}"/>
              </a:ext>
            </a:extLst>
          </p:cNvPr>
          <p:cNvSpPr/>
          <p:nvPr/>
        </p:nvSpPr>
        <p:spPr bwMode="auto">
          <a:xfrm>
            <a:off x="402559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91D3CC3-FDF7-D1B8-2B75-413FE57A16EC}"/>
              </a:ext>
            </a:extLst>
          </p:cNvPr>
          <p:cNvSpPr/>
          <p:nvPr/>
        </p:nvSpPr>
        <p:spPr bwMode="auto">
          <a:xfrm>
            <a:off x="4446016" y="3980976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0EB531-34E2-9BF2-8622-DF6153E90FF9}"/>
              </a:ext>
            </a:extLst>
          </p:cNvPr>
          <p:cNvSpPr/>
          <p:nvPr/>
        </p:nvSpPr>
        <p:spPr bwMode="auto">
          <a:xfrm>
            <a:off x="2361997" y="4726952"/>
            <a:ext cx="402336" cy="344807"/>
          </a:xfrm>
          <a:prstGeom prst="round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B35A4-0D44-E51E-8DB2-4D7F9DB99164}"/>
              </a:ext>
            </a:extLst>
          </p:cNvPr>
          <p:cNvSpPr txBox="1"/>
          <p:nvPr/>
        </p:nvSpPr>
        <p:spPr>
          <a:xfrm>
            <a:off x="230358" y="5427251"/>
            <a:ext cx="3576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Read R once: B(R)</a:t>
            </a:r>
          </a:p>
          <a:p>
            <a:r>
              <a:rPr lang="en-US" sz="1800" dirty="0"/>
              <a:t>Read S B(R)/(M-2) times</a:t>
            </a:r>
          </a:p>
          <a:p>
            <a:r>
              <a:rPr lang="en-US" sz="1800" dirty="0"/>
              <a:t>Total cost: B(R) + B(R)B(S)/(M-2)</a:t>
            </a:r>
          </a:p>
          <a:p>
            <a:r>
              <a:rPr lang="en-US" sz="1800" dirty="0"/>
              <a:t>We ignore the final write </a:t>
            </a:r>
          </a:p>
        </p:txBody>
      </p: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894442AB-84A2-273C-70E5-1D42E83DC828}"/>
              </a:ext>
            </a:extLst>
          </p:cNvPr>
          <p:cNvSpPr/>
          <p:nvPr/>
        </p:nvSpPr>
        <p:spPr bwMode="auto">
          <a:xfrm>
            <a:off x="8237869" y="1490554"/>
            <a:ext cx="771363" cy="476071"/>
          </a:xfrm>
          <a:prstGeom prst="wedgeEllipseCallout">
            <a:avLst>
              <a:gd name="adj1" fmla="val 16371"/>
              <a:gd name="adj2" fmla="val 12501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End</a:t>
            </a:r>
          </a:p>
        </p:txBody>
      </p:sp>
      <p:sp>
        <p:nvSpPr>
          <p:cNvPr id="49" name="Oval Callout 48">
            <a:extLst>
              <a:ext uri="{FF2B5EF4-FFF2-40B4-BE49-F238E27FC236}">
                <a16:creationId xmlns:a16="http://schemas.microsoft.com/office/drawing/2014/main" id="{E77AC8C4-C3DB-31C7-E8E8-6FF33C9E9336}"/>
              </a:ext>
            </a:extLst>
          </p:cNvPr>
          <p:cNvSpPr/>
          <p:nvPr/>
        </p:nvSpPr>
        <p:spPr bwMode="auto">
          <a:xfrm>
            <a:off x="4007511" y="1695974"/>
            <a:ext cx="771363" cy="476071"/>
          </a:xfrm>
          <a:prstGeom prst="wedgeEllipseCallout">
            <a:avLst>
              <a:gd name="adj1" fmla="val 6450"/>
              <a:gd name="adj2" fmla="val 9181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End</a:t>
            </a:r>
          </a:p>
        </p:txBody>
      </p: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2A3650F6-32C7-B3B5-BBAB-0EE6C4B6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AB4-0B19-F24F-B009-3FBAFECA916F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96700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0348A-EBA7-BD6E-5C8F-286225E53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EBC57D-61DF-C06C-58F3-D2A5F9D9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/>
              <a:t>Merge Sort, Merge Join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AF604-3DAB-A789-0812-7A981351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AC0B9-78A2-4BC8-5463-7D1CB5C1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273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91D8D-DAFF-C9D6-7686-B7BAF54F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8B9C-469D-8C46-925C-4AC2DE146A2E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CFE90-1728-A883-AD27-5C69215069E0}"/>
              </a:ext>
            </a:extLst>
          </p:cNvPr>
          <p:cNvSpPr txBox="1"/>
          <p:nvPr/>
        </p:nvSpPr>
        <p:spPr>
          <a:xfrm>
            <a:off x="1534155" y="3013501"/>
            <a:ext cx="607570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Partitioned Hash-Join</a:t>
            </a:r>
          </a:p>
        </p:txBody>
      </p:sp>
    </p:spTree>
    <p:extLst>
      <p:ext uri="{BB962C8B-B14F-4D97-AF65-F5344CB8AC3E}">
        <p14:creationId xmlns:p14="http://schemas.microsoft.com/office/powerpoint/2010/main" val="82230829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E2DE1-0FCA-6046-55C3-9D106A37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Hash-Join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50A4E-748A-EEF3-30CA-8E180A56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4739640" cy="4114800"/>
          </a:xfrm>
        </p:spPr>
        <p:txBody>
          <a:bodyPr/>
          <a:lstStyle/>
          <a:p>
            <a:r>
              <a:rPr lang="en-US" dirty="0"/>
              <a:t>The outer relation R needs to fit in main memory</a:t>
            </a:r>
          </a:p>
          <a:p>
            <a:r>
              <a:rPr lang="en-US" dirty="0"/>
              <a:t>The inner relation S doesn’t need to fit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906A6-EFAF-6419-4DDF-D7D2943D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E2BDE-8274-67B1-D8A3-815340C5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274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B3B2E-4353-3F1F-5CE5-B7579DA39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80" y="1912562"/>
            <a:ext cx="2680157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Arial"/>
              </a:rPr>
              <a:t>for x in R do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   insert(</a:t>
            </a:r>
            <a:r>
              <a:rPr lang="en-US" sz="2400" dirty="0" err="1">
                <a:latin typeface="Arial"/>
              </a:rPr>
              <a:t>x.key</a:t>
            </a:r>
            <a:r>
              <a:rPr lang="en-US" sz="2400" dirty="0">
                <a:latin typeface="Arial"/>
              </a:rPr>
              <a:t>, x)</a:t>
            </a:r>
          </a:p>
          <a:p>
            <a:pPr>
              <a:buNone/>
            </a:pPr>
            <a:endParaRPr lang="en-US" sz="2400" dirty="0">
              <a:latin typeface="Arial"/>
            </a:endParaRPr>
          </a:p>
          <a:p>
            <a:pPr>
              <a:buNone/>
            </a:pPr>
            <a:r>
              <a:rPr lang="en-US" sz="2400" dirty="0">
                <a:latin typeface="Arial"/>
              </a:rPr>
              <a:t>for y in S do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   x = find(</a:t>
            </a:r>
            <a:r>
              <a:rPr lang="en-US" sz="2400" dirty="0" err="1">
                <a:latin typeface="Arial"/>
              </a:rPr>
              <a:t>y.key</a:t>
            </a:r>
            <a:r>
              <a:rPr lang="en-US" sz="2400" dirty="0">
                <a:latin typeface="Arial"/>
              </a:rPr>
              <a:t>);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   output(</a:t>
            </a:r>
            <a:r>
              <a:rPr lang="en-US" sz="2400" dirty="0" err="1">
                <a:latin typeface="Arial"/>
              </a:rPr>
              <a:t>x,y</a:t>
            </a:r>
            <a:r>
              <a:rPr lang="en-US" sz="2400" dirty="0">
                <a:latin typeface="Arial"/>
              </a:rPr>
              <a:t>);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85632-2DF7-6FD3-A3CD-2FC691AE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D976-63DC-8447-82F7-7752D2433594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93498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1B83-1E7A-3D46-BD4C-75B3287E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Hash-Join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9CEEF7-AF04-4E4F-9057-AF0C461C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⋈ S, both bigger than main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D448F-80A4-B94E-B111-095DE077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275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43F21-BD22-EB6F-1C99-6C5329E6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7E2E-EB4F-7646-A555-F62F3E12D2E9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C7AF-AFCD-7554-0B9F-447065E7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1193961975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1B83-1E7A-3D46-BD4C-75B3287E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Hash-Join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9CEEF7-AF04-4E4F-9057-AF0C461C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⋈ S, both bigger than main memory</a:t>
            </a:r>
          </a:p>
          <a:p>
            <a:r>
              <a:rPr lang="en-US" dirty="0"/>
              <a:t>Step 1:</a:t>
            </a:r>
          </a:p>
          <a:p>
            <a:pPr lvl="1"/>
            <a:r>
              <a:rPr lang="en-US" dirty="0"/>
              <a:t>Hash partition both R and S</a:t>
            </a:r>
          </a:p>
          <a:p>
            <a:pPr lvl="1"/>
            <a:r>
              <a:rPr lang="en-US" dirty="0"/>
              <a:t>Store buckets on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D448F-80A4-B94E-B111-095DE077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276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03190-3EFA-99E3-29B5-7C0C9025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B779-212A-1540-A154-C2ABEA3BF7A5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10EBE-867C-B71D-3D18-BD5D6056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85224946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1B83-1E7A-3D46-BD4C-75B3287E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Hash-Join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9CEEF7-AF04-4E4F-9057-AF0C461C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⋈ S, both bigger than main memory</a:t>
            </a:r>
          </a:p>
          <a:p>
            <a:r>
              <a:rPr lang="en-US" dirty="0"/>
              <a:t>Step 1:</a:t>
            </a:r>
          </a:p>
          <a:p>
            <a:pPr lvl="1"/>
            <a:r>
              <a:rPr lang="en-US" dirty="0"/>
              <a:t>Hash partition both R and S</a:t>
            </a:r>
          </a:p>
          <a:p>
            <a:pPr lvl="1"/>
            <a:r>
              <a:rPr lang="en-US" dirty="0"/>
              <a:t>Store buckets on disk</a:t>
            </a:r>
          </a:p>
          <a:p>
            <a:r>
              <a:rPr lang="en-US" dirty="0"/>
              <a:t>Step 2:</a:t>
            </a:r>
          </a:p>
          <a:p>
            <a:pPr lvl="1"/>
            <a:r>
              <a:rPr lang="en-US" dirty="0"/>
              <a:t>Read one R-bucket in main memory</a:t>
            </a:r>
          </a:p>
          <a:p>
            <a:pPr lvl="1"/>
            <a:r>
              <a:rPr lang="en-US" dirty="0"/>
              <a:t>Hash-Join with corresponding S-bucket</a:t>
            </a:r>
          </a:p>
          <a:p>
            <a:pPr lvl="1"/>
            <a:r>
              <a:rPr lang="en-US" dirty="0"/>
              <a:t>Repeat for all buckets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D448F-80A4-B94E-B111-095DE077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277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F8387-F1A8-146D-53D4-CF3B9EB7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D19-7D35-5C47-95AC-AB9F4FAAD59D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A47CC-BE11-C947-03B0-30290F32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3748889857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278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5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R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0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DB95CC-7AE2-FD41-9A92-21E98BD51C67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429092" name="Oval 36"/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093" name="Line 37"/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094" name="Line 38"/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095" name="Arc 39"/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9096" name="Rectangle 40"/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97" name="Rectangle 41"/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98" name="Rectangle 42"/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99" name="Rectangle 43"/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429114" name="Text Box 58"/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429115" name="Text Box 59"/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B(R)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3DCE7-E5FF-AC6A-8208-61CD1B68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6D0-9375-AA4A-A43C-3B0E3417003D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46A571-323D-3BB7-F0C1-8B08C4F8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1110036125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279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6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R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29176" y="2722502"/>
            <a:ext cx="92437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1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4698" y="4125517"/>
            <a:ext cx="318699" cy="85258"/>
            <a:chOff x="4158" y="1336"/>
            <a:chExt cx="211" cy="57"/>
          </a:xfrm>
        </p:grpSpPr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4158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4249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4347" y="1336"/>
              <a:ext cx="22" cy="57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11" y="56"/>
                </a:cxn>
                <a:cxn ang="0">
                  <a:pos x="21" y="27"/>
                </a:cxn>
              </a:cxnLst>
              <a:rect l="0" t="0" r="r" b="b"/>
              <a:pathLst>
                <a:path w="22" h="57">
                  <a:moveTo>
                    <a:pt x="21" y="27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11" y="56"/>
                  </a:lnTo>
                  <a:lnTo>
                    <a:pt x="2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982615" y="3488326"/>
            <a:ext cx="285470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82" name="Freeform 26"/>
          <p:cNvSpPr>
            <a:spLocks/>
          </p:cNvSpPr>
          <p:nvPr/>
        </p:nvSpPr>
        <p:spPr bwMode="auto">
          <a:xfrm>
            <a:off x="5949386" y="4496463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 useBgFill="1"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982615" y="2972292"/>
            <a:ext cx="285470" cy="308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4594535" y="3785981"/>
            <a:ext cx="894171" cy="7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</a:rPr>
              <a:t>hash</a:t>
            </a:r>
          </a:p>
          <a:p>
            <a:pPr algn="ctr">
              <a:lnSpc>
                <a:spcPct val="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function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Arial"/>
              </a:rPr>
              <a:t>h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5893500" y="4228723"/>
            <a:ext cx="49541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6" name="Line 50"/>
          <p:cNvSpPr>
            <a:spLocks noChangeShapeType="1"/>
          </p:cNvSpPr>
          <p:nvPr/>
        </p:nvSpPr>
        <p:spPr bwMode="auto">
          <a:xfrm flipV="1">
            <a:off x="5441883" y="3491318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7" name="Line 51"/>
          <p:cNvSpPr>
            <a:spLocks noChangeShapeType="1"/>
          </p:cNvSpPr>
          <p:nvPr/>
        </p:nvSpPr>
        <p:spPr bwMode="auto">
          <a:xfrm flipV="1">
            <a:off x="5441883" y="3922094"/>
            <a:ext cx="507502" cy="14359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8" name="Line 52"/>
          <p:cNvSpPr>
            <a:spLocks noChangeShapeType="1"/>
          </p:cNvSpPr>
          <p:nvPr/>
        </p:nvSpPr>
        <p:spPr bwMode="auto">
          <a:xfrm>
            <a:off x="5441883" y="4065686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2" name="Freeform 56"/>
          <p:cNvSpPr>
            <a:spLocks/>
          </p:cNvSpPr>
          <p:nvPr/>
        </p:nvSpPr>
        <p:spPr bwMode="auto">
          <a:xfrm>
            <a:off x="5949386" y="3706706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3" name="Freeform 57"/>
          <p:cNvSpPr>
            <a:spLocks/>
          </p:cNvSpPr>
          <p:nvPr/>
        </p:nvSpPr>
        <p:spPr bwMode="auto">
          <a:xfrm>
            <a:off x="5949386" y="3204134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B(R)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2BB3E2F-6312-CC44-8415-34197B94B670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54" name="Rectangle 7">
              <a:extLst>
                <a:ext uri="{FF2B5EF4-FFF2-40B4-BE49-F238E27FC236}">
                  <a16:creationId xmlns:a16="http://schemas.microsoft.com/office/drawing/2014/main" id="{7CB6D398-7868-F143-B3D1-9A16E91B6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55" name="Group 35">
              <a:extLst>
                <a:ext uri="{FF2B5EF4-FFF2-40B4-BE49-F238E27FC236}">
                  <a16:creationId xmlns:a16="http://schemas.microsoft.com/office/drawing/2014/main" id="{B8926436-BFA9-E649-B7C0-999207E23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62" name="Oval 36">
                <a:extLst>
                  <a:ext uri="{FF2B5EF4-FFF2-40B4-BE49-F238E27FC236}">
                    <a16:creationId xmlns:a16="http://schemas.microsoft.com/office/drawing/2014/main" id="{37A8351B-5F16-4942-8866-9F29F28CC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37">
                <a:extLst>
                  <a:ext uri="{FF2B5EF4-FFF2-40B4-BE49-F238E27FC236}">
                    <a16:creationId xmlns:a16="http://schemas.microsoft.com/office/drawing/2014/main" id="{7CE02950-C65A-F34B-ACBC-37C137CAC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38">
                <a:extLst>
                  <a:ext uri="{FF2B5EF4-FFF2-40B4-BE49-F238E27FC236}">
                    <a16:creationId xmlns:a16="http://schemas.microsoft.com/office/drawing/2014/main" id="{4FFC26C1-B90E-5446-A140-C449732E9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Arc 39">
                <a:extLst>
                  <a:ext uri="{FF2B5EF4-FFF2-40B4-BE49-F238E27FC236}">
                    <a16:creationId xmlns:a16="http://schemas.microsoft.com/office/drawing/2014/main" id="{760E9B9A-0E9E-5246-8C8D-43CEC3F47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Rectangle 40">
              <a:extLst>
                <a:ext uri="{FF2B5EF4-FFF2-40B4-BE49-F238E27FC236}">
                  <a16:creationId xmlns:a16="http://schemas.microsoft.com/office/drawing/2014/main" id="{EB185B9F-7392-174C-930E-4DE4EDA98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1">
              <a:extLst>
                <a:ext uri="{FF2B5EF4-FFF2-40B4-BE49-F238E27FC236}">
                  <a16:creationId xmlns:a16="http://schemas.microsoft.com/office/drawing/2014/main" id="{DA542B19-DE74-5443-A45C-BEA47B2AB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2">
              <a:extLst>
                <a:ext uri="{FF2B5EF4-FFF2-40B4-BE49-F238E27FC236}">
                  <a16:creationId xmlns:a16="http://schemas.microsoft.com/office/drawing/2014/main" id="{D7C91371-22B9-A14E-84E4-521EBD47E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3">
              <a:extLst>
                <a:ext uri="{FF2B5EF4-FFF2-40B4-BE49-F238E27FC236}">
                  <a16:creationId xmlns:a16="http://schemas.microsoft.com/office/drawing/2014/main" id="{2CB1642B-E98E-1645-862D-2F7CDEA72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60" name="Text Box 58">
              <a:extLst>
                <a:ext uri="{FF2B5EF4-FFF2-40B4-BE49-F238E27FC236}">
                  <a16:creationId xmlns:a16="http://schemas.microsoft.com/office/drawing/2014/main" id="{5F8F2372-F466-D34F-B2C6-531F4955A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61" name="Text Box 59">
              <a:extLst>
                <a:ext uri="{FF2B5EF4-FFF2-40B4-BE49-F238E27FC236}">
                  <a16:creationId xmlns:a16="http://schemas.microsoft.com/office/drawing/2014/main" id="{E2FA276E-D734-3D41-9456-D7CA2DBE6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0E7B8-8FB8-D7CF-855F-4DACBFBD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1A5-1415-7147-BD43-41A0F85F7ACB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CFF9A-669B-84BE-CAC6-C23DCAC1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216039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1EF9-5299-0777-463C-49F44C6C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811F6-E21C-665A-F75B-BD7572D7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Nested loop join</a:t>
            </a:r>
            <a:r>
              <a:rPr lang="en-US" dirty="0"/>
              <a:t>: simplest implementation of join</a:t>
            </a:r>
          </a:p>
          <a:p>
            <a:endParaRPr lang="en-US" dirty="0"/>
          </a:p>
          <a:p>
            <a:r>
              <a:rPr lang="en-US" dirty="0"/>
              <a:t>Works reasonably well when relation1 &lt;&lt; relation2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mn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O(n) when m &lt;&lt; 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Variations/improvements:</a:t>
            </a:r>
          </a:p>
          <a:p>
            <a:pPr lvl="1"/>
            <a:r>
              <a:rPr lang="en-US" dirty="0"/>
              <a:t>Index join: we have an index on inner table (later)</a:t>
            </a:r>
          </a:p>
          <a:p>
            <a:pPr lvl="1"/>
            <a:r>
              <a:rPr lang="en-US" dirty="0"/>
              <a:t>Block nested loop join (for data stored on disk)</a:t>
            </a:r>
          </a:p>
          <a:p>
            <a:pPr lvl="1"/>
            <a:endParaRPr lang="en-US" dirty="0"/>
          </a:p>
          <a:p>
            <a:r>
              <a:rPr lang="en-US" dirty="0"/>
              <a:t>Next: </a:t>
            </a:r>
            <a:r>
              <a:rPr lang="en-US" dirty="0">
                <a:solidFill>
                  <a:srgbClr val="0432FF"/>
                </a:solidFill>
              </a:rPr>
              <a:t>hash-join</a:t>
            </a:r>
            <a:r>
              <a:rPr lang="en-US" dirty="0"/>
              <a:t> and </a:t>
            </a:r>
            <a:r>
              <a:rPr lang="en-US" dirty="0">
                <a:solidFill>
                  <a:srgbClr val="0432FF"/>
                </a:solidFill>
              </a:rPr>
              <a:t>merge-join.</a:t>
            </a:r>
            <a:r>
              <a:rPr lang="en-US" dirty="0"/>
              <a:t> First: a review…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4BE94F-5BC7-6583-5872-0A92FF72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C427-1571-1248-A76E-F96EC5F28FDE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5196C2-15C1-09A4-1907-35E92A51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A6D382-A548-9926-501C-EAE3A23F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40161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280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6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R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29176" y="2722502"/>
            <a:ext cx="92437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1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4698" y="4125517"/>
            <a:ext cx="318699" cy="85258"/>
            <a:chOff x="4158" y="1336"/>
            <a:chExt cx="211" cy="57"/>
          </a:xfrm>
        </p:grpSpPr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4158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4249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4347" y="1336"/>
              <a:ext cx="22" cy="57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11" y="56"/>
                </a:cxn>
                <a:cxn ang="0">
                  <a:pos x="21" y="27"/>
                </a:cxn>
              </a:cxnLst>
              <a:rect l="0" t="0" r="r" b="b"/>
              <a:pathLst>
                <a:path w="22" h="57">
                  <a:moveTo>
                    <a:pt x="21" y="27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11" y="56"/>
                  </a:lnTo>
                  <a:lnTo>
                    <a:pt x="2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982615" y="3488326"/>
            <a:ext cx="285470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82" name="Freeform 26"/>
          <p:cNvSpPr>
            <a:spLocks/>
          </p:cNvSpPr>
          <p:nvPr/>
        </p:nvSpPr>
        <p:spPr bwMode="auto">
          <a:xfrm>
            <a:off x="5949386" y="4496463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 useBgFill="1"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982615" y="2972292"/>
            <a:ext cx="285470" cy="308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4594535" y="3785981"/>
            <a:ext cx="894171" cy="7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</a:rPr>
              <a:t>hash</a:t>
            </a:r>
          </a:p>
          <a:p>
            <a:pPr algn="ctr">
              <a:lnSpc>
                <a:spcPct val="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function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Arial"/>
              </a:rPr>
              <a:t>h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5893500" y="4228723"/>
            <a:ext cx="49541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6" name="Line 50"/>
          <p:cNvSpPr>
            <a:spLocks noChangeShapeType="1"/>
          </p:cNvSpPr>
          <p:nvPr/>
        </p:nvSpPr>
        <p:spPr bwMode="auto">
          <a:xfrm flipV="1">
            <a:off x="5441883" y="3491318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7" name="Line 51"/>
          <p:cNvSpPr>
            <a:spLocks noChangeShapeType="1"/>
          </p:cNvSpPr>
          <p:nvPr/>
        </p:nvSpPr>
        <p:spPr bwMode="auto">
          <a:xfrm flipV="1">
            <a:off x="5441883" y="3922094"/>
            <a:ext cx="507502" cy="14359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8" name="Line 52"/>
          <p:cNvSpPr>
            <a:spLocks noChangeShapeType="1"/>
          </p:cNvSpPr>
          <p:nvPr/>
        </p:nvSpPr>
        <p:spPr bwMode="auto">
          <a:xfrm>
            <a:off x="5441883" y="4065686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9" name="Line 53"/>
          <p:cNvSpPr>
            <a:spLocks noChangeShapeType="1"/>
          </p:cNvSpPr>
          <p:nvPr/>
        </p:nvSpPr>
        <p:spPr bwMode="auto">
          <a:xfrm>
            <a:off x="6384388" y="3419522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0" name="Line 54"/>
          <p:cNvSpPr>
            <a:spLocks noChangeShapeType="1"/>
          </p:cNvSpPr>
          <p:nvPr/>
        </p:nvSpPr>
        <p:spPr bwMode="auto">
          <a:xfrm>
            <a:off x="6384388" y="3850298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1" name="Line 55"/>
          <p:cNvSpPr>
            <a:spLocks noChangeShapeType="1"/>
          </p:cNvSpPr>
          <p:nvPr/>
        </p:nvSpPr>
        <p:spPr bwMode="auto">
          <a:xfrm>
            <a:off x="6384388" y="4640055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2" name="Freeform 56"/>
          <p:cNvSpPr>
            <a:spLocks/>
          </p:cNvSpPr>
          <p:nvPr/>
        </p:nvSpPr>
        <p:spPr bwMode="auto">
          <a:xfrm>
            <a:off x="5949386" y="3706706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3" name="Freeform 57"/>
          <p:cNvSpPr>
            <a:spLocks/>
          </p:cNvSpPr>
          <p:nvPr/>
        </p:nvSpPr>
        <p:spPr bwMode="auto">
          <a:xfrm>
            <a:off x="5949386" y="3204134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B(R)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BB4350F-62FE-5F43-83D4-49C1DC6B5B12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57" name="Rectangle 7">
              <a:extLst>
                <a:ext uri="{FF2B5EF4-FFF2-40B4-BE49-F238E27FC236}">
                  <a16:creationId xmlns:a16="http://schemas.microsoft.com/office/drawing/2014/main" id="{80D58B01-D4BD-C64D-A88F-08EE56032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58" name="Group 35">
              <a:extLst>
                <a:ext uri="{FF2B5EF4-FFF2-40B4-BE49-F238E27FC236}">
                  <a16:creationId xmlns:a16="http://schemas.microsoft.com/office/drawing/2014/main" id="{8F50B773-500E-8347-8C67-969B512EF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65" name="Oval 36">
                <a:extLst>
                  <a:ext uri="{FF2B5EF4-FFF2-40B4-BE49-F238E27FC236}">
                    <a16:creationId xmlns:a16="http://schemas.microsoft.com/office/drawing/2014/main" id="{6F828B71-0FBC-CA45-91A2-D4A1705DF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37">
                <a:extLst>
                  <a:ext uri="{FF2B5EF4-FFF2-40B4-BE49-F238E27FC236}">
                    <a16:creationId xmlns:a16="http://schemas.microsoft.com/office/drawing/2014/main" id="{19328212-57C3-EA4B-83BA-F4D912990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38">
                <a:extLst>
                  <a:ext uri="{FF2B5EF4-FFF2-40B4-BE49-F238E27FC236}">
                    <a16:creationId xmlns:a16="http://schemas.microsoft.com/office/drawing/2014/main" id="{FC6BC188-B967-4943-B2F3-7666F7273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Arc 39">
                <a:extLst>
                  <a:ext uri="{FF2B5EF4-FFF2-40B4-BE49-F238E27FC236}">
                    <a16:creationId xmlns:a16="http://schemas.microsoft.com/office/drawing/2014/main" id="{5777A161-35CA-C447-AEC3-E69753EF3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Rectangle 40">
              <a:extLst>
                <a:ext uri="{FF2B5EF4-FFF2-40B4-BE49-F238E27FC236}">
                  <a16:creationId xmlns:a16="http://schemas.microsoft.com/office/drawing/2014/main" id="{95ADF7F7-6A34-3F44-8CF2-22CAA9C23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1">
              <a:extLst>
                <a:ext uri="{FF2B5EF4-FFF2-40B4-BE49-F238E27FC236}">
                  <a16:creationId xmlns:a16="http://schemas.microsoft.com/office/drawing/2014/main" id="{ACE20661-47D5-F04D-B44E-08D8D39AB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2">
              <a:extLst>
                <a:ext uri="{FF2B5EF4-FFF2-40B4-BE49-F238E27FC236}">
                  <a16:creationId xmlns:a16="http://schemas.microsoft.com/office/drawing/2014/main" id="{EF8A8579-2E07-3849-BD59-8155432CD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3">
              <a:extLst>
                <a:ext uri="{FF2B5EF4-FFF2-40B4-BE49-F238E27FC236}">
                  <a16:creationId xmlns:a16="http://schemas.microsoft.com/office/drawing/2014/main" id="{F87AEB08-EEDB-B945-8727-B3792D850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63" name="Text Box 58">
              <a:extLst>
                <a:ext uri="{FF2B5EF4-FFF2-40B4-BE49-F238E27FC236}">
                  <a16:creationId xmlns:a16="http://schemas.microsoft.com/office/drawing/2014/main" id="{617BD9D5-99A9-A04A-BD80-D459C3FE4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64" name="Text Box 59">
              <a:extLst>
                <a:ext uri="{FF2B5EF4-FFF2-40B4-BE49-F238E27FC236}">
                  <a16:creationId xmlns:a16="http://schemas.microsoft.com/office/drawing/2014/main" id="{FBBBFB12-047C-F44C-B277-04D6EE212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3AE4B-AF1E-7D17-645A-6A25EF55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CAF-FFDB-ED4C-A128-EC66A32529CA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F2FD0-3EF8-F2FE-50A1-2D867BE9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490172945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281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6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R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29176" y="2722502"/>
            <a:ext cx="92437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1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4698" y="4125517"/>
            <a:ext cx="318699" cy="85258"/>
            <a:chOff x="4158" y="1336"/>
            <a:chExt cx="211" cy="57"/>
          </a:xfrm>
        </p:grpSpPr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4158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4249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4347" y="1336"/>
              <a:ext cx="22" cy="57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11" y="56"/>
                </a:cxn>
                <a:cxn ang="0">
                  <a:pos x="21" y="27"/>
                </a:cxn>
              </a:cxnLst>
              <a:rect l="0" t="0" r="r" b="b"/>
              <a:pathLst>
                <a:path w="22" h="57">
                  <a:moveTo>
                    <a:pt x="21" y="27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11" y="56"/>
                  </a:lnTo>
                  <a:lnTo>
                    <a:pt x="2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76" name="Freeform 20"/>
          <p:cNvSpPr>
            <a:spLocks/>
          </p:cNvSpPr>
          <p:nvPr/>
        </p:nvSpPr>
        <p:spPr bwMode="auto">
          <a:xfrm>
            <a:off x="6953818" y="3750083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982615" y="3488326"/>
            <a:ext cx="285470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82" name="Freeform 26"/>
          <p:cNvSpPr>
            <a:spLocks/>
          </p:cNvSpPr>
          <p:nvPr/>
        </p:nvSpPr>
        <p:spPr bwMode="auto">
          <a:xfrm>
            <a:off x="5949386" y="4496463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 useBgFill="1"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982615" y="2972292"/>
            <a:ext cx="285470" cy="308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4594535" y="3785981"/>
            <a:ext cx="894171" cy="7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</a:rPr>
              <a:t>hash</a:t>
            </a:r>
          </a:p>
          <a:p>
            <a:pPr algn="ctr">
              <a:lnSpc>
                <a:spcPct val="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function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Arial"/>
              </a:rPr>
              <a:t>h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5893500" y="4228723"/>
            <a:ext cx="49541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6" name="Line 50"/>
          <p:cNvSpPr>
            <a:spLocks noChangeShapeType="1"/>
          </p:cNvSpPr>
          <p:nvPr/>
        </p:nvSpPr>
        <p:spPr bwMode="auto">
          <a:xfrm flipV="1">
            <a:off x="5441883" y="3491318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7" name="Line 51"/>
          <p:cNvSpPr>
            <a:spLocks noChangeShapeType="1"/>
          </p:cNvSpPr>
          <p:nvPr/>
        </p:nvSpPr>
        <p:spPr bwMode="auto">
          <a:xfrm flipV="1">
            <a:off x="5441883" y="3922094"/>
            <a:ext cx="507502" cy="14359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8" name="Line 52"/>
          <p:cNvSpPr>
            <a:spLocks noChangeShapeType="1"/>
          </p:cNvSpPr>
          <p:nvPr/>
        </p:nvSpPr>
        <p:spPr bwMode="auto">
          <a:xfrm>
            <a:off x="5441883" y="4065686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9" name="Line 53"/>
          <p:cNvSpPr>
            <a:spLocks noChangeShapeType="1"/>
          </p:cNvSpPr>
          <p:nvPr/>
        </p:nvSpPr>
        <p:spPr bwMode="auto">
          <a:xfrm>
            <a:off x="6384388" y="3419522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0" name="Line 54"/>
          <p:cNvSpPr>
            <a:spLocks noChangeShapeType="1"/>
          </p:cNvSpPr>
          <p:nvPr/>
        </p:nvSpPr>
        <p:spPr bwMode="auto">
          <a:xfrm>
            <a:off x="6384388" y="3850298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1" name="Line 55"/>
          <p:cNvSpPr>
            <a:spLocks noChangeShapeType="1"/>
          </p:cNvSpPr>
          <p:nvPr/>
        </p:nvSpPr>
        <p:spPr bwMode="auto">
          <a:xfrm>
            <a:off x="6384388" y="4640055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2" name="Freeform 56"/>
          <p:cNvSpPr>
            <a:spLocks/>
          </p:cNvSpPr>
          <p:nvPr/>
        </p:nvSpPr>
        <p:spPr bwMode="auto">
          <a:xfrm>
            <a:off x="5949386" y="3706706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3" name="Freeform 57"/>
          <p:cNvSpPr>
            <a:spLocks/>
          </p:cNvSpPr>
          <p:nvPr/>
        </p:nvSpPr>
        <p:spPr bwMode="auto">
          <a:xfrm>
            <a:off x="5949386" y="3204134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B(R)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D43AFA-4D28-7A43-A061-0C79FD76142F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id="{9FD999A1-0CDC-E343-B909-A9AF6B72F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59" name="Group 35">
              <a:extLst>
                <a:ext uri="{FF2B5EF4-FFF2-40B4-BE49-F238E27FC236}">
                  <a16:creationId xmlns:a16="http://schemas.microsoft.com/office/drawing/2014/main" id="{2F1639C1-D83C-3D42-9CB1-F32522F3F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66" name="Oval 36">
                <a:extLst>
                  <a:ext uri="{FF2B5EF4-FFF2-40B4-BE49-F238E27FC236}">
                    <a16:creationId xmlns:a16="http://schemas.microsoft.com/office/drawing/2014/main" id="{7F2975DA-1FD5-D548-8C36-0A7E37E60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37">
                <a:extLst>
                  <a:ext uri="{FF2B5EF4-FFF2-40B4-BE49-F238E27FC236}">
                    <a16:creationId xmlns:a16="http://schemas.microsoft.com/office/drawing/2014/main" id="{A0BF1BF3-1485-334B-A576-FAC6A4A23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38">
                <a:extLst>
                  <a:ext uri="{FF2B5EF4-FFF2-40B4-BE49-F238E27FC236}">
                    <a16:creationId xmlns:a16="http://schemas.microsoft.com/office/drawing/2014/main" id="{EA85B7C9-4D8C-FC44-86C7-061028641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Arc 39">
                <a:extLst>
                  <a:ext uri="{FF2B5EF4-FFF2-40B4-BE49-F238E27FC236}">
                    <a16:creationId xmlns:a16="http://schemas.microsoft.com/office/drawing/2014/main" id="{8657DC81-02FA-B048-8144-04E16AC9C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" name="Rectangle 40">
              <a:extLst>
                <a:ext uri="{FF2B5EF4-FFF2-40B4-BE49-F238E27FC236}">
                  <a16:creationId xmlns:a16="http://schemas.microsoft.com/office/drawing/2014/main" id="{7FAD9CF4-D069-1E48-A41E-9749B11FD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2D4639B0-EAB9-134E-A192-18313F78F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2">
              <a:extLst>
                <a:ext uri="{FF2B5EF4-FFF2-40B4-BE49-F238E27FC236}">
                  <a16:creationId xmlns:a16="http://schemas.microsoft.com/office/drawing/2014/main" id="{73E1FEE6-D90E-1F4A-BEC4-08FAB5ED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3">
              <a:extLst>
                <a:ext uri="{FF2B5EF4-FFF2-40B4-BE49-F238E27FC236}">
                  <a16:creationId xmlns:a16="http://schemas.microsoft.com/office/drawing/2014/main" id="{826D052A-A726-6547-ACCD-5299D1B84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64" name="Text Box 58">
              <a:extLst>
                <a:ext uri="{FF2B5EF4-FFF2-40B4-BE49-F238E27FC236}">
                  <a16:creationId xmlns:a16="http://schemas.microsoft.com/office/drawing/2014/main" id="{B9E89E33-2749-A64C-95B3-2E0273B99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65" name="Text Box 59">
              <a:extLst>
                <a:ext uri="{FF2B5EF4-FFF2-40B4-BE49-F238E27FC236}">
                  <a16:creationId xmlns:a16="http://schemas.microsoft.com/office/drawing/2014/main" id="{1E093040-C984-C74F-9684-82CB9DA6F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820F1-EAD7-7C5F-9D88-BAB722DD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FB72-6F02-CC4B-B452-25DC4A8312C3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9442C-4010-8FA0-1D3B-F673738B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3175491921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282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6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R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29176" y="2722502"/>
            <a:ext cx="92437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1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4698" y="4125517"/>
            <a:ext cx="318699" cy="85258"/>
            <a:chOff x="4158" y="1336"/>
            <a:chExt cx="211" cy="57"/>
          </a:xfrm>
        </p:grpSpPr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4158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4249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4347" y="1336"/>
              <a:ext cx="22" cy="57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11" y="56"/>
                </a:cxn>
                <a:cxn ang="0">
                  <a:pos x="21" y="27"/>
                </a:cxn>
              </a:cxnLst>
              <a:rect l="0" t="0" r="r" b="b"/>
              <a:pathLst>
                <a:path w="22" h="57">
                  <a:moveTo>
                    <a:pt x="21" y="27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11" y="56"/>
                  </a:lnTo>
                  <a:lnTo>
                    <a:pt x="2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76" name="Freeform 20"/>
          <p:cNvSpPr>
            <a:spLocks/>
          </p:cNvSpPr>
          <p:nvPr/>
        </p:nvSpPr>
        <p:spPr bwMode="auto">
          <a:xfrm>
            <a:off x="6953818" y="3750083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982615" y="3488326"/>
            <a:ext cx="285470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81" name="Freeform 25"/>
          <p:cNvSpPr>
            <a:spLocks/>
          </p:cNvSpPr>
          <p:nvPr/>
        </p:nvSpPr>
        <p:spPr bwMode="auto">
          <a:xfrm>
            <a:off x="6953818" y="4536848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2" name="Freeform 26"/>
          <p:cNvSpPr>
            <a:spLocks/>
          </p:cNvSpPr>
          <p:nvPr/>
        </p:nvSpPr>
        <p:spPr bwMode="auto">
          <a:xfrm>
            <a:off x="5949386" y="4496463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 useBgFill="1"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982615" y="2972292"/>
            <a:ext cx="285470" cy="308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4594535" y="3785981"/>
            <a:ext cx="894171" cy="7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</a:rPr>
              <a:t>hash</a:t>
            </a:r>
          </a:p>
          <a:p>
            <a:pPr algn="ctr">
              <a:lnSpc>
                <a:spcPct val="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function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Arial"/>
              </a:rPr>
              <a:t>h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5893500" y="4228723"/>
            <a:ext cx="49541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6" name="Line 50"/>
          <p:cNvSpPr>
            <a:spLocks noChangeShapeType="1"/>
          </p:cNvSpPr>
          <p:nvPr/>
        </p:nvSpPr>
        <p:spPr bwMode="auto">
          <a:xfrm flipV="1">
            <a:off x="5441883" y="3491318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7" name="Line 51"/>
          <p:cNvSpPr>
            <a:spLocks noChangeShapeType="1"/>
          </p:cNvSpPr>
          <p:nvPr/>
        </p:nvSpPr>
        <p:spPr bwMode="auto">
          <a:xfrm flipV="1">
            <a:off x="5441883" y="3922094"/>
            <a:ext cx="507502" cy="14359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8" name="Line 52"/>
          <p:cNvSpPr>
            <a:spLocks noChangeShapeType="1"/>
          </p:cNvSpPr>
          <p:nvPr/>
        </p:nvSpPr>
        <p:spPr bwMode="auto">
          <a:xfrm>
            <a:off x="5441883" y="4065686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9" name="Line 53"/>
          <p:cNvSpPr>
            <a:spLocks noChangeShapeType="1"/>
          </p:cNvSpPr>
          <p:nvPr/>
        </p:nvSpPr>
        <p:spPr bwMode="auto">
          <a:xfrm>
            <a:off x="6384388" y="3419522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0" name="Line 54"/>
          <p:cNvSpPr>
            <a:spLocks noChangeShapeType="1"/>
          </p:cNvSpPr>
          <p:nvPr/>
        </p:nvSpPr>
        <p:spPr bwMode="auto">
          <a:xfrm>
            <a:off x="6384388" y="3850298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1" name="Line 55"/>
          <p:cNvSpPr>
            <a:spLocks noChangeShapeType="1"/>
          </p:cNvSpPr>
          <p:nvPr/>
        </p:nvSpPr>
        <p:spPr bwMode="auto">
          <a:xfrm>
            <a:off x="6384388" y="4640055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2" name="Freeform 56"/>
          <p:cNvSpPr>
            <a:spLocks/>
          </p:cNvSpPr>
          <p:nvPr/>
        </p:nvSpPr>
        <p:spPr bwMode="auto">
          <a:xfrm>
            <a:off x="5949386" y="3706706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3" name="Freeform 57"/>
          <p:cNvSpPr>
            <a:spLocks/>
          </p:cNvSpPr>
          <p:nvPr/>
        </p:nvSpPr>
        <p:spPr bwMode="auto">
          <a:xfrm>
            <a:off x="5949386" y="3204134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B(R)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9A8DD4-1CED-114A-B92A-2767A37C42CC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59" name="Rectangle 7">
              <a:extLst>
                <a:ext uri="{FF2B5EF4-FFF2-40B4-BE49-F238E27FC236}">
                  <a16:creationId xmlns:a16="http://schemas.microsoft.com/office/drawing/2014/main" id="{F1187D4E-CF2B-E74D-898D-F4F1DC46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60" name="Group 35">
              <a:extLst>
                <a:ext uri="{FF2B5EF4-FFF2-40B4-BE49-F238E27FC236}">
                  <a16:creationId xmlns:a16="http://schemas.microsoft.com/office/drawing/2014/main" id="{931276A1-6F54-BA4B-B0FA-BB3EA0CE3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67" name="Oval 36">
                <a:extLst>
                  <a:ext uri="{FF2B5EF4-FFF2-40B4-BE49-F238E27FC236}">
                    <a16:creationId xmlns:a16="http://schemas.microsoft.com/office/drawing/2014/main" id="{8744F086-E8AF-C14F-B337-72C9201C4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37">
                <a:extLst>
                  <a:ext uri="{FF2B5EF4-FFF2-40B4-BE49-F238E27FC236}">
                    <a16:creationId xmlns:a16="http://schemas.microsoft.com/office/drawing/2014/main" id="{7B30A86E-7AEB-C14C-885A-C54E22925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8">
                <a:extLst>
                  <a:ext uri="{FF2B5EF4-FFF2-40B4-BE49-F238E27FC236}">
                    <a16:creationId xmlns:a16="http://schemas.microsoft.com/office/drawing/2014/main" id="{C2FF7F72-E9DF-9B48-BA7E-264482C96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Arc 39">
                <a:extLst>
                  <a:ext uri="{FF2B5EF4-FFF2-40B4-BE49-F238E27FC236}">
                    <a16:creationId xmlns:a16="http://schemas.microsoft.com/office/drawing/2014/main" id="{8FA07099-6A0F-5E47-AACB-4DFF7F8A2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" name="Rectangle 40">
              <a:extLst>
                <a:ext uri="{FF2B5EF4-FFF2-40B4-BE49-F238E27FC236}">
                  <a16:creationId xmlns:a16="http://schemas.microsoft.com/office/drawing/2014/main" id="{9159BF82-2B7A-4940-A583-05A8278EB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1">
              <a:extLst>
                <a:ext uri="{FF2B5EF4-FFF2-40B4-BE49-F238E27FC236}">
                  <a16:creationId xmlns:a16="http://schemas.microsoft.com/office/drawing/2014/main" id="{7E219BFF-ED87-8C47-A715-71DE86903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2">
              <a:extLst>
                <a:ext uri="{FF2B5EF4-FFF2-40B4-BE49-F238E27FC236}">
                  <a16:creationId xmlns:a16="http://schemas.microsoft.com/office/drawing/2014/main" id="{BBB8F524-1E4A-A546-AACD-B96EA5D55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3">
              <a:extLst>
                <a:ext uri="{FF2B5EF4-FFF2-40B4-BE49-F238E27FC236}">
                  <a16:creationId xmlns:a16="http://schemas.microsoft.com/office/drawing/2014/main" id="{C86466A1-E91F-7A49-9E0D-982D2C7DE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A19CD915-E1A5-5B45-8FB2-2E3655422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66" name="Text Box 59">
              <a:extLst>
                <a:ext uri="{FF2B5EF4-FFF2-40B4-BE49-F238E27FC236}">
                  <a16:creationId xmlns:a16="http://schemas.microsoft.com/office/drawing/2014/main" id="{0617ABC1-CA59-E642-AC8F-6D4B088CA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201A1-525A-D1DA-3546-6E4136CE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4008-85E5-D240-BF19-7D4465FC7808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1AF51-E232-BB87-93D3-8EC280CF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2484162489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283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6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R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29176" y="2722502"/>
            <a:ext cx="92437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1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4698" y="4125517"/>
            <a:ext cx="318699" cy="85258"/>
            <a:chOff x="4158" y="1336"/>
            <a:chExt cx="211" cy="57"/>
          </a:xfrm>
        </p:grpSpPr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4158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4249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4347" y="1336"/>
              <a:ext cx="22" cy="57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11" y="56"/>
                </a:cxn>
                <a:cxn ang="0">
                  <a:pos x="21" y="27"/>
                </a:cxn>
              </a:cxnLst>
              <a:rect l="0" t="0" r="r" b="b"/>
              <a:pathLst>
                <a:path w="22" h="57">
                  <a:moveTo>
                    <a:pt x="21" y="27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11" y="56"/>
                  </a:lnTo>
                  <a:lnTo>
                    <a:pt x="2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74" name="Freeform 18"/>
          <p:cNvSpPr>
            <a:spLocks/>
          </p:cNvSpPr>
          <p:nvPr/>
        </p:nvSpPr>
        <p:spPr bwMode="auto">
          <a:xfrm>
            <a:off x="6953818" y="3310332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6" name="Freeform 20"/>
          <p:cNvSpPr>
            <a:spLocks/>
          </p:cNvSpPr>
          <p:nvPr/>
        </p:nvSpPr>
        <p:spPr bwMode="auto">
          <a:xfrm>
            <a:off x="6953818" y="3750083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982615" y="3488326"/>
            <a:ext cx="285470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81" name="Freeform 25"/>
          <p:cNvSpPr>
            <a:spLocks/>
          </p:cNvSpPr>
          <p:nvPr/>
        </p:nvSpPr>
        <p:spPr bwMode="auto">
          <a:xfrm>
            <a:off x="6953818" y="4536848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2" name="Freeform 26"/>
          <p:cNvSpPr>
            <a:spLocks/>
          </p:cNvSpPr>
          <p:nvPr/>
        </p:nvSpPr>
        <p:spPr bwMode="auto">
          <a:xfrm>
            <a:off x="5949386" y="4496463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 useBgFill="1"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982615" y="2972292"/>
            <a:ext cx="285470" cy="308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4594535" y="3785981"/>
            <a:ext cx="894171" cy="7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</a:rPr>
              <a:t>hash</a:t>
            </a:r>
          </a:p>
          <a:p>
            <a:pPr algn="ctr">
              <a:lnSpc>
                <a:spcPct val="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function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Arial"/>
              </a:rPr>
              <a:t>h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5893500" y="4228723"/>
            <a:ext cx="49541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6" name="Line 50"/>
          <p:cNvSpPr>
            <a:spLocks noChangeShapeType="1"/>
          </p:cNvSpPr>
          <p:nvPr/>
        </p:nvSpPr>
        <p:spPr bwMode="auto">
          <a:xfrm flipV="1">
            <a:off x="5441883" y="3491318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7" name="Line 51"/>
          <p:cNvSpPr>
            <a:spLocks noChangeShapeType="1"/>
          </p:cNvSpPr>
          <p:nvPr/>
        </p:nvSpPr>
        <p:spPr bwMode="auto">
          <a:xfrm flipV="1">
            <a:off x="5441883" y="3922094"/>
            <a:ext cx="507502" cy="14359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8" name="Line 52"/>
          <p:cNvSpPr>
            <a:spLocks noChangeShapeType="1"/>
          </p:cNvSpPr>
          <p:nvPr/>
        </p:nvSpPr>
        <p:spPr bwMode="auto">
          <a:xfrm>
            <a:off x="5441883" y="4065686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9" name="Line 53"/>
          <p:cNvSpPr>
            <a:spLocks noChangeShapeType="1"/>
          </p:cNvSpPr>
          <p:nvPr/>
        </p:nvSpPr>
        <p:spPr bwMode="auto">
          <a:xfrm>
            <a:off x="6384388" y="3419522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0" name="Line 54"/>
          <p:cNvSpPr>
            <a:spLocks noChangeShapeType="1"/>
          </p:cNvSpPr>
          <p:nvPr/>
        </p:nvSpPr>
        <p:spPr bwMode="auto">
          <a:xfrm>
            <a:off x="6384388" y="3850298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1" name="Line 55"/>
          <p:cNvSpPr>
            <a:spLocks noChangeShapeType="1"/>
          </p:cNvSpPr>
          <p:nvPr/>
        </p:nvSpPr>
        <p:spPr bwMode="auto">
          <a:xfrm>
            <a:off x="6384388" y="4640055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2" name="Freeform 56"/>
          <p:cNvSpPr>
            <a:spLocks/>
          </p:cNvSpPr>
          <p:nvPr/>
        </p:nvSpPr>
        <p:spPr bwMode="auto">
          <a:xfrm>
            <a:off x="5949386" y="3706706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3" name="Freeform 57"/>
          <p:cNvSpPr>
            <a:spLocks/>
          </p:cNvSpPr>
          <p:nvPr/>
        </p:nvSpPr>
        <p:spPr bwMode="auto">
          <a:xfrm>
            <a:off x="5949386" y="3204134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B(R)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34AF72-1D3B-0046-ADCA-D669FB21C1EF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5633B3B0-E938-6C4D-BFD2-22C2119AC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61" name="Group 35">
              <a:extLst>
                <a:ext uri="{FF2B5EF4-FFF2-40B4-BE49-F238E27FC236}">
                  <a16:creationId xmlns:a16="http://schemas.microsoft.com/office/drawing/2014/main" id="{7FCF4B3B-071A-B740-B66C-38B6199158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68" name="Oval 36">
                <a:extLst>
                  <a:ext uri="{FF2B5EF4-FFF2-40B4-BE49-F238E27FC236}">
                    <a16:creationId xmlns:a16="http://schemas.microsoft.com/office/drawing/2014/main" id="{E158BB29-DBB3-424C-A8A7-DCA0BCC8C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7">
                <a:extLst>
                  <a:ext uri="{FF2B5EF4-FFF2-40B4-BE49-F238E27FC236}">
                    <a16:creationId xmlns:a16="http://schemas.microsoft.com/office/drawing/2014/main" id="{5C2F0996-9D9F-614B-A5BD-C61BF49A0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8">
                <a:extLst>
                  <a:ext uri="{FF2B5EF4-FFF2-40B4-BE49-F238E27FC236}">
                    <a16:creationId xmlns:a16="http://schemas.microsoft.com/office/drawing/2014/main" id="{9E99BBCA-976B-704D-82E8-4C79C2902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Arc 39">
                <a:extLst>
                  <a:ext uri="{FF2B5EF4-FFF2-40B4-BE49-F238E27FC236}">
                    <a16:creationId xmlns:a16="http://schemas.microsoft.com/office/drawing/2014/main" id="{0382798D-860E-B644-ACFE-E8C662116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" name="Rectangle 40">
              <a:extLst>
                <a:ext uri="{FF2B5EF4-FFF2-40B4-BE49-F238E27FC236}">
                  <a16:creationId xmlns:a16="http://schemas.microsoft.com/office/drawing/2014/main" id="{31F4FCAF-3AAE-9B4A-9F92-ACC270B5A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ECF6F0A7-6FC0-074F-B873-59D4F656C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2">
              <a:extLst>
                <a:ext uri="{FF2B5EF4-FFF2-40B4-BE49-F238E27FC236}">
                  <a16:creationId xmlns:a16="http://schemas.microsoft.com/office/drawing/2014/main" id="{DEFDC425-F9CD-CA42-A187-BB5489C24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3">
              <a:extLst>
                <a:ext uri="{FF2B5EF4-FFF2-40B4-BE49-F238E27FC236}">
                  <a16:creationId xmlns:a16="http://schemas.microsoft.com/office/drawing/2014/main" id="{78FA5658-FDCE-914F-A1C2-76C818588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66" name="Text Box 58">
              <a:extLst>
                <a:ext uri="{FF2B5EF4-FFF2-40B4-BE49-F238E27FC236}">
                  <a16:creationId xmlns:a16="http://schemas.microsoft.com/office/drawing/2014/main" id="{53F08424-CADB-7346-800F-F399BFF5F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67" name="Text Box 59">
              <a:extLst>
                <a:ext uri="{FF2B5EF4-FFF2-40B4-BE49-F238E27FC236}">
                  <a16:creationId xmlns:a16="http://schemas.microsoft.com/office/drawing/2014/main" id="{B5B631E9-17D8-8540-9150-AD57519C0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4D656-1A29-CAFD-114D-FF75D525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339E-8559-234D-89AE-5B5A03DEF6A6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2BC11-074D-62F1-4048-E2476D95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1218444590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284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6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R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29176" y="2722502"/>
            <a:ext cx="92437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1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4698" y="4125517"/>
            <a:ext cx="318699" cy="85258"/>
            <a:chOff x="4158" y="1336"/>
            <a:chExt cx="211" cy="57"/>
          </a:xfrm>
        </p:grpSpPr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4158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4249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4347" y="1336"/>
              <a:ext cx="22" cy="57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11" y="56"/>
                </a:cxn>
                <a:cxn ang="0">
                  <a:pos x="21" y="27"/>
                </a:cxn>
              </a:cxnLst>
              <a:rect l="0" t="0" r="r" b="b"/>
              <a:pathLst>
                <a:path w="22" h="57">
                  <a:moveTo>
                    <a:pt x="21" y="27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11" y="56"/>
                  </a:lnTo>
                  <a:lnTo>
                    <a:pt x="2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74" name="Freeform 18"/>
          <p:cNvSpPr>
            <a:spLocks/>
          </p:cNvSpPr>
          <p:nvPr/>
        </p:nvSpPr>
        <p:spPr bwMode="auto">
          <a:xfrm>
            <a:off x="6953818" y="3310332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6" name="Freeform 20"/>
          <p:cNvSpPr>
            <a:spLocks/>
          </p:cNvSpPr>
          <p:nvPr/>
        </p:nvSpPr>
        <p:spPr bwMode="auto">
          <a:xfrm>
            <a:off x="6953818" y="3750083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7" name="Freeform 21"/>
          <p:cNvSpPr>
            <a:spLocks/>
          </p:cNvSpPr>
          <p:nvPr/>
        </p:nvSpPr>
        <p:spPr bwMode="auto">
          <a:xfrm>
            <a:off x="7239288" y="3750083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982615" y="3488326"/>
            <a:ext cx="285470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81" name="Freeform 25"/>
          <p:cNvSpPr>
            <a:spLocks/>
          </p:cNvSpPr>
          <p:nvPr/>
        </p:nvSpPr>
        <p:spPr bwMode="auto">
          <a:xfrm>
            <a:off x="6953818" y="4536848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2" name="Freeform 26"/>
          <p:cNvSpPr>
            <a:spLocks/>
          </p:cNvSpPr>
          <p:nvPr/>
        </p:nvSpPr>
        <p:spPr bwMode="auto">
          <a:xfrm>
            <a:off x="5949386" y="4496463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 useBgFill="1"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982615" y="2972292"/>
            <a:ext cx="285470" cy="308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4594535" y="3785981"/>
            <a:ext cx="894171" cy="7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</a:rPr>
              <a:t>hash</a:t>
            </a:r>
          </a:p>
          <a:p>
            <a:pPr algn="ctr">
              <a:lnSpc>
                <a:spcPct val="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function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Arial"/>
              </a:rPr>
              <a:t>h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5893500" y="4228723"/>
            <a:ext cx="49541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6" name="Line 50"/>
          <p:cNvSpPr>
            <a:spLocks noChangeShapeType="1"/>
          </p:cNvSpPr>
          <p:nvPr/>
        </p:nvSpPr>
        <p:spPr bwMode="auto">
          <a:xfrm flipV="1">
            <a:off x="5441883" y="3491318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7" name="Line 51"/>
          <p:cNvSpPr>
            <a:spLocks noChangeShapeType="1"/>
          </p:cNvSpPr>
          <p:nvPr/>
        </p:nvSpPr>
        <p:spPr bwMode="auto">
          <a:xfrm flipV="1">
            <a:off x="5441883" y="3922094"/>
            <a:ext cx="507502" cy="14359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8" name="Line 52"/>
          <p:cNvSpPr>
            <a:spLocks noChangeShapeType="1"/>
          </p:cNvSpPr>
          <p:nvPr/>
        </p:nvSpPr>
        <p:spPr bwMode="auto">
          <a:xfrm>
            <a:off x="5441883" y="4065686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9" name="Line 53"/>
          <p:cNvSpPr>
            <a:spLocks noChangeShapeType="1"/>
          </p:cNvSpPr>
          <p:nvPr/>
        </p:nvSpPr>
        <p:spPr bwMode="auto">
          <a:xfrm>
            <a:off x="6384388" y="3419522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0" name="Line 54"/>
          <p:cNvSpPr>
            <a:spLocks noChangeShapeType="1"/>
          </p:cNvSpPr>
          <p:nvPr/>
        </p:nvSpPr>
        <p:spPr bwMode="auto">
          <a:xfrm>
            <a:off x="6384388" y="3850298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1" name="Line 55"/>
          <p:cNvSpPr>
            <a:spLocks noChangeShapeType="1"/>
          </p:cNvSpPr>
          <p:nvPr/>
        </p:nvSpPr>
        <p:spPr bwMode="auto">
          <a:xfrm>
            <a:off x="6384388" y="4640055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2" name="Freeform 56"/>
          <p:cNvSpPr>
            <a:spLocks/>
          </p:cNvSpPr>
          <p:nvPr/>
        </p:nvSpPr>
        <p:spPr bwMode="auto">
          <a:xfrm>
            <a:off x="5949386" y="3706706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3" name="Freeform 57"/>
          <p:cNvSpPr>
            <a:spLocks/>
          </p:cNvSpPr>
          <p:nvPr/>
        </p:nvSpPr>
        <p:spPr bwMode="auto">
          <a:xfrm>
            <a:off x="5949386" y="3204134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B(R)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AD7997-9927-3247-AE1D-3F9FE13997B6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61" name="Rectangle 7">
              <a:extLst>
                <a:ext uri="{FF2B5EF4-FFF2-40B4-BE49-F238E27FC236}">
                  <a16:creationId xmlns:a16="http://schemas.microsoft.com/office/drawing/2014/main" id="{3B17DE5C-5DE7-6C41-9FAB-1579F36F5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62" name="Group 35">
              <a:extLst>
                <a:ext uri="{FF2B5EF4-FFF2-40B4-BE49-F238E27FC236}">
                  <a16:creationId xmlns:a16="http://schemas.microsoft.com/office/drawing/2014/main" id="{60A20344-5732-1149-B128-02902002D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69" name="Oval 36">
                <a:extLst>
                  <a:ext uri="{FF2B5EF4-FFF2-40B4-BE49-F238E27FC236}">
                    <a16:creationId xmlns:a16="http://schemas.microsoft.com/office/drawing/2014/main" id="{C20A17B4-C33E-4147-BAEB-712AB840B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7">
                <a:extLst>
                  <a:ext uri="{FF2B5EF4-FFF2-40B4-BE49-F238E27FC236}">
                    <a16:creationId xmlns:a16="http://schemas.microsoft.com/office/drawing/2014/main" id="{85325E47-2C9C-F141-B969-656BB40E0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8">
                <a:extLst>
                  <a:ext uri="{FF2B5EF4-FFF2-40B4-BE49-F238E27FC236}">
                    <a16:creationId xmlns:a16="http://schemas.microsoft.com/office/drawing/2014/main" id="{DE3D3D81-F80B-2647-9A5E-BA3FDCDAC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Arc 39">
                <a:extLst>
                  <a:ext uri="{FF2B5EF4-FFF2-40B4-BE49-F238E27FC236}">
                    <a16:creationId xmlns:a16="http://schemas.microsoft.com/office/drawing/2014/main" id="{4ACC2E1F-DBC2-054B-ABAC-C6D2BBA4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" name="Rectangle 40">
              <a:extLst>
                <a:ext uri="{FF2B5EF4-FFF2-40B4-BE49-F238E27FC236}">
                  <a16:creationId xmlns:a16="http://schemas.microsoft.com/office/drawing/2014/main" id="{ACE027C7-0C61-EA49-9FB1-C49C1B816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1">
              <a:extLst>
                <a:ext uri="{FF2B5EF4-FFF2-40B4-BE49-F238E27FC236}">
                  <a16:creationId xmlns:a16="http://schemas.microsoft.com/office/drawing/2014/main" id="{320C5837-56E3-B04D-A96B-20A357CF8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3A38AC31-7996-1148-833A-F67057D7E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3">
              <a:extLst>
                <a:ext uri="{FF2B5EF4-FFF2-40B4-BE49-F238E27FC236}">
                  <a16:creationId xmlns:a16="http://schemas.microsoft.com/office/drawing/2014/main" id="{26301558-D640-9F47-8290-7558DB859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67" name="Text Box 58">
              <a:extLst>
                <a:ext uri="{FF2B5EF4-FFF2-40B4-BE49-F238E27FC236}">
                  <a16:creationId xmlns:a16="http://schemas.microsoft.com/office/drawing/2014/main" id="{D4623EA1-EE56-F542-9DE9-36070EB98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68" name="Text Box 59">
              <a:extLst>
                <a:ext uri="{FF2B5EF4-FFF2-40B4-BE49-F238E27FC236}">
                  <a16:creationId xmlns:a16="http://schemas.microsoft.com/office/drawing/2014/main" id="{12032111-3AE4-824E-B0A9-24BFE5DDB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282F6A-A87F-4EEA-95E4-D603D990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BB0B-A413-8A4D-82C2-78F8EE3F40AB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22C79-1888-E5C1-4FC7-9F5B6507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3227764327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285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6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R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29176" y="2722502"/>
            <a:ext cx="92437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1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4698" y="4125517"/>
            <a:ext cx="318699" cy="85258"/>
            <a:chOff x="4158" y="1336"/>
            <a:chExt cx="211" cy="57"/>
          </a:xfrm>
        </p:grpSpPr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4158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4249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4347" y="1336"/>
              <a:ext cx="22" cy="57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11" y="56"/>
                </a:cxn>
                <a:cxn ang="0">
                  <a:pos x="21" y="27"/>
                </a:cxn>
              </a:cxnLst>
              <a:rect l="0" t="0" r="r" b="b"/>
              <a:pathLst>
                <a:path w="22" h="57">
                  <a:moveTo>
                    <a:pt x="21" y="27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11" y="56"/>
                  </a:lnTo>
                  <a:lnTo>
                    <a:pt x="2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74" name="Freeform 18"/>
          <p:cNvSpPr>
            <a:spLocks/>
          </p:cNvSpPr>
          <p:nvPr/>
        </p:nvSpPr>
        <p:spPr bwMode="auto">
          <a:xfrm>
            <a:off x="6953818" y="3310332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6" name="Freeform 20"/>
          <p:cNvSpPr>
            <a:spLocks/>
          </p:cNvSpPr>
          <p:nvPr/>
        </p:nvSpPr>
        <p:spPr bwMode="auto">
          <a:xfrm>
            <a:off x="6953818" y="3750083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7" name="Freeform 21"/>
          <p:cNvSpPr>
            <a:spLocks/>
          </p:cNvSpPr>
          <p:nvPr/>
        </p:nvSpPr>
        <p:spPr bwMode="auto">
          <a:xfrm>
            <a:off x="7239288" y="3750083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9" name="Freeform 23"/>
          <p:cNvSpPr>
            <a:spLocks/>
          </p:cNvSpPr>
          <p:nvPr/>
        </p:nvSpPr>
        <p:spPr bwMode="auto">
          <a:xfrm>
            <a:off x="7524758" y="3750083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982615" y="3488326"/>
            <a:ext cx="285470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81" name="Freeform 25"/>
          <p:cNvSpPr>
            <a:spLocks/>
          </p:cNvSpPr>
          <p:nvPr/>
        </p:nvSpPr>
        <p:spPr bwMode="auto">
          <a:xfrm>
            <a:off x="6953818" y="4536848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2" name="Freeform 26"/>
          <p:cNvSpPr>
            <a:spLocks/>
          </p:cNvSpPr>
          <p:nvPr/>
        </p:nvSpPr>
        <p:spPr bwMode="auto">
          <a:xfrm>
            <a:off x="5949386" y="4496463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 useBgFill="1"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982615" y="2972292"/>
            <a:ext cx="285470" cy="308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4594535" y="3785981"/>
            <a:ext cx="894171" cy="7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</a:rPr>
              <a:t>hash</a:t>
            </a:r>
          </a:p>
          <a:p>
            <a:pPr algn="ctr">
              <a:lnSpc>
                <a:spcPct val="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function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Arial"/>
              </a:rPr>
              <a:t>h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5893500" y="4228723"/>
            <a:ext cx="49541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6" name="Line 50"/>
          <p:cNvSpPr>
            <a:spLocks noChangeShapeType="1"/>
          </p:cNvSpPr>
          <p:nvPr/>
        </p:nvSpPr>
        <p:spPr bwMode="auto">
          <a:xfrm flipV="1">
            <a:off x="5441883" y="3491318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7" name="Line 51"/>
          <p:cNvSpPr>
            <a:spLocks noChangeShapeType="1"/>
          </p:cNvSpPr>
          <p:nvPr/>
        </p:nvSpPr>
        <p:spPr bwMode="auto">
          <a:xfrm flipV="1">
            <a:off x="5441883" y="3922094"/>
            <a:ext cx="507502" cy="14359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8" name="Line 52"/>
          <p:cNvSpPr>
            <a:spLocks noChangeShapeType="1"/>
          </p:cNvSpPr>
          <p:nvPr/>
        </p:nvSpPr>
        <p:spPr bwMode="auto">
          <a:xfrm>
            <a:off x="5441883" y="4065686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9" name="Line 53"/>
          <p:cNvSpPr>
            <a:spLocks noChangeShapeType="1"/>
          </p:cNvSpPr>
          <p:nvPr/>
        </p:nvSpPr>
        <p:spPr bwMode="auto">
          <a:xfrm>
            <a:off x="6384388" y="3419522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0" name="Line 54"/>
          <p:cNvSpPr>
            <a:spLocks noChangeShapeType="1"/>
          </p:cNvSpPr>
          <p:nvPr/>
        </p:nvSpPr>
        <p:spPr bwMode="auto">
          <a:xfrm>
            <a:off x="6384388" y="3850298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1" name="Line 55"/>
          <p:cNvSpPr>
            <a:spLocks noChangeShapeType="1"/>
          </p:cNvSpPr>
          <p:nvPr/>
        </p:nvSpPr>
        <p:spPr bwMode="auto">
          <a:xfrm>
            <a:off x="6384388" y="4640055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2" name="Freeform 56"/>
          <p:cNvSpPr>
            <a:spLocks/>
          </p:cNvSpPr>
          <p:nvPr/>
        </p:nvSpPr>
        <p:spPr bwMode="auto">
          <a:xfrm>
            <a:off x="5949386" y="3706706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3" name="Freeform 57"/>
          <p:cNvSpPr>
            <a:spLocks/>
          </p:cNvSpPr>
          <p:nvPr/>
        </p:nvSpPr>
        <p:spPr bwMode="auto">
          <a:xfrm>
            <a:off x="5949386" y="3204134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B(R)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5179E6-052E-F141-9633-1E72EA922113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62" name="Rectangle 7">
              <a:extLst>
                <a:ext uri="{FF2B5EF4-FFF2-40B4-BE49-F238E27FC236}">
                  <a16:creationId xmlns:a16="http://schemas.microsoft.com/office/drawing/2014/main" id="{56B38B2C-0ABD-5E45-8414-1F0E57392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63" name="Group 35">
              <a:extLst>
                <a:ext uri="{FF2B5EF4-FFF2-40B4-BE49-F238E27FC236}">
                  <a16:creationId xmlns:a16="http://schemas.microsoft.com/office/drawing/2014/main" id="{FA73F3A1-DA56-B04A-9634-894B3767E4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70" name="Oval 36">
                <a:extLst>
                  <a:ext uri="{FF2B5EF4-FFF2-40B4-BE49-F238E27FC236}">
                    <a16:creationId xmlns:a16="http://schemas.microsoft.com/office/drawing/2014/main" id="{9D75F151-E01C-6D42-94BC-C42067A95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7">
                <a:extLst>
                  <a:ext uri="{FF2B5EF4-FFF2-40B4-BE49-F238E27FC236}">
                    <a16:creationId xmlns:a16="http://schemas.microsoft.com/office/drawing/2014/main" id="{9565B01E-5E6A-C64D-B41A-BF339B40D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8">
                <a:extLst>
                  <a:ext uri="{FF2B5EF4-FFF2-40B4-BE49-F238E27FC236}">
                    <a16:creationId xmlns:a16="http://schemas.microsoft.com/office/drawing/2014/main" id="{9D66CADC-24E7-A641-AC07-EF34DD819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Arc 39">
                <a:extLst>
                  <a:ext uri="{FF2B5EF4-FFF2-40B4-BE49-F238E27FC236}">
                    <a16:creationId xmlns:a16="http://schemas.microsoft.com/office/drawing/2014/main" id="{09AE1350-DDC3-1046-A0AF-B9F65CDD0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Rectangle 40">
              <a:extLst>
                <a:ext uri="{FF2B5EF4-FFF2-40B4-BE49-F238E27FC236}">
                  <a16:creationId xmlns:a16="http://schemas.microsoft.com/office/drawing/2014/main" id="{35A2FA89-764F-1940-A0AD-42D5C65C3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1">
              <a:extLst>
                <a:ext uri="{FF2B5EF4-FFF2-40B4-BE49-F238E27FC236}">
                  <a16:creationId xmlns:a16="http://schemas.microsoft.com/office/drawing/2014/main" id="{422B3A13-DD92-BC41-AA35-A6EC74289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2">
              <a:extLst>
                <a:ext uri="{FF2B5EF4-FFF2-40B4-BE49-F238E27FC236}">
                  <a16:creationId xmlns:a16="http://schemas.microsoft.com/office/drawing/2014/main" id="{5E3C9F50-01CF-B54E-8FDC-5AA1BA5B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3">
              <a:extLst>
                <a:ext uri="{FF2B5EF4-FFF2-40B4-BE49-F238E27FC236}">
                  <a16:creationId xmlns:a16="http://schemas.microsoft.com/office/drawing/2014/main" id="{A52C7391-A315-7C4C-92C1-E3545214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68" name="Text Box 58">
              <a:extLst>
                <a:ext uri="{FF2B5EF4-FFF2-40B4-BE49-F238E27FC236}">
                  <a16:creationId xmlns:a16="http://schemas.microsoft.com/office/drawing/2014/main" id="{C89F5859-28C7-A84C-A784-B8DBF87D4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69" name="Text Box 59">
              <a:extLst>
                <a:ext uri="{FF2B5EF4-FFF2-40B4-BE49-F238E27FC236}">
                  <a16:creationId xmlns:a16="http://schemas.microsoft.com/office/drawing/2014/main" id="{C57C7918-4D91-0540-84AD-629312891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5B720-ADEF-387E-8602-C3D122A4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1C1-55D0-BE4E-8592-5DF140DA2CFD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663EC-9868-1B73-84B3-9091C8D2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756537536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286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6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R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29176" y="2722502"/>
            <a:ext cx="92437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1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4698" y="4125517"/>
            <a:ext cx="318699" cy="85258"/>
            <a:chOff x="4158" y="1336"/>
            <a:chExt cx="211" cy="57"/>
          </a:xfrm>
        </p:grpSpPr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4158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4249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4347" y="1336"/>
              <a:ext cx="22" cy="57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11" y="56"/>
                </a:cxn>
                <a:cxn ang="0">
                  <a:pos x="21" y="27"/>
                </a:cxn>
              </a:cxnLst>
              <a:rect l="0" t="0" r="r" b="b"/>
              <a:pathLst>
                <a:path w="22" h="57">
                  <a:moveTo>
                    <a:pt x="21" y="27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11" y="56"/>
                  </a:lnTo>
                  <a:lnTo>
                    <a:pt x="2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74" name="Freeform 18"/>
          <p:cNvSpPr>
            <a:spLocks/>
          </p:cNvSpPr>
          <p:nvPr/>
        </p:nvSpPr>
        <p:spPr bwMode="auto">
          <a:xfrm>
            <a:off x="6953818" y="3310332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5" name="Freeform 19"/>
          <p:cNvSpPr>
            <a:spLocks/>
          </p:cNvSpPr>
          <p:nvPr/>
        </p:nvSpPr>
        <p:spPr bwMode="auto">
          <a:xfrm>
            <a:off x="7230225" y="3310332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6" name="Freeform 20"/>
          <p:cNvSpPr>
            <a:spLocks/>
          </p:cNvSpPr>
          <p:nvPr/>
        </p:nvSpPr>
        <p:spPr bwMode="auto">
          <a:xfrm>
            <a:off x="6953818" y="3750083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7" name="Freeform 21"/>
          <p:cNvSpPr>
            <a:spLocks/>
          </p:cNvSpPr>
          <p:nvPr/>
        </p:nvSpPr>
        <p:spPr bwMode="auto">
          <a:xfrm>
            <a:off x="7239288" y="3750083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9" name="Freeform 23"/>
          <p:cNvSpPr>
            <a:spLocks/>
          </p:cNvSpPr>
          <p:nvPr/>
        </p:nvSpPr>
        <p:spPr bwMode="auto">
          <a:xfrm>
            <a:off x="7524758" y="3750083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982615" y="3488326"/>
            <a:ext cx="285470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81" name="Freeform 25"/>
          <p:cNvSpPr>
            <a:spLocks/>
          </p:cNvSpPr>
          <p:nvPr/>
        </p:nvSpPr>
        <p:spPr bwMode="auto">
          <a:xfrm>
            <a:off x="6953818" y="4536848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2" name="Freeform 26"/>
          <p:cNvSpPr>
            <a:spLocks/>
          </p:cNvSpPr>
          <p:nvPr/>
        </p:nvSpPr>
        <p:spPr bwMode="auto">
          <a:xfrm>
            <a:off x="5949386" y="4496463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 useBgFill="1"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982615" y="2972292"/>
            <a:ext cx="285470" cy="308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4594535" y="3785981"/>
            <a:ext cx="894171" cy="7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</a:rPr>
              <a:t>hash</a:t>
            </a:r>
          </a:p>
          <a:p>
            <a:pPr algn="ctr">
              <a:lnSpc>
                <a:spcPct val="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function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Arial"/>
              </a:rPr>
              <a:t>h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5893500" y="4228723"/>
            <a:ext cx="49541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6" name="Line 50"/>
          <p:cNvSpPr>
            <a:spLocks noChangeShapeType="1"/>
          </p:cNvSpPr>
          <p:nvPr/>
        </p:nvSpPr>
        <p:spPr bwMode="auto">
          <a:xfrm flipV="1">
            <a:off x="5441883" y="3491318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7" name="Line 51"/>
          <p:cNvSpPr>
            <a:spLocks noChangeShapeType="1"/>
          </p:cNvSpPr>
          <p:nvPr/>
        </p:nvSpPr>
        <p:spPr bwMode="auto">
          <a:xfrm flipV="1">
            <a:off x="5441883" y="3922094"/>
            <a:ext cx="507502" cy="14359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8" name="Line 52"/>
          <p:cNvSpPr>
            <a:spLocks noChangeShapeType="1"/>
          </p:cNvSpPr>
          <p:nvPr/>
        </p:nvSpPr>
        <p:spPr bwMode="auto">
          <a:xfrm>
            <a:off x="5441883" y="4065686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9" name="Line 53"/>
          <p:cNvSpPr>
            <a:spLocks noChangeShapeType="1"/>
          </p:cNvSpPr>
          <p:nvPr/>
        </p:nvSpPr>
        <p:spPr bwMode="auto">
          <a:xfrm>
            <a:off x="6384388" y="3419522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0" name="Line 54"/>
          <p:cNvSpPr>
            <a:spLocks noChangeShapeType="1"/>
          </p:cNvSpPr>
          <p:nvPr/>
        </p:nvSpPr>
        <p:spPr bwMode="auto">
          <a:xfrm>
            <a:off x="6384388" y="3850298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1" name="Line 55"/>
          <p:cNvSpPr>
            <a:spLocks noChangeShapeType="1"/>
          </p:cNvSpPr>
          <p:nvPr/>
        </p:nvSpPr>
        <p:spPr bwMode="auto">
          <a:xfrm>
            <a:off x="6384388" y="4640055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2" name="Freeform 56"/>
          <p:cNvSpPr>
            <a:spLocks/>
          </p:cNvSpPr>
          <p:nvPr/>
        </p:nvSpPr>
        <p:spPr bwMode="auto">
          <a:xfrm>
            <a:off x="5949386" y="3706706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3" name="Freeform 57"/>
          <p:cNvSpPr>
            <a:spLocks/>
          </p:cNvSpPr>
          <p:nvPr/>
        </p:nvSpPr>
        <p:spPr bwMode="auto">
          <a:xfrm>
            <a:off x="5949386" y="3204134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B(R)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AE79A5-6805-FC4C-887A-89AAAABAC81C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63" name="Rectangle 7">
              <a:extLst>
                <a:ext uri="{FF2B5EF4-FFF2-40B4-BE49-F238E27FC236}">
                  <a16:creationId xmlns:a16="http://schemas.microsoft.com/office/drawing/2014/main" id="{111AE7AB-9B69-A542-A3B1-29B0F960F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64" name="Group 35">
              <a:extLst>
                <a:ext uri="{FF2B5EF4-FFF2-40B4-BE49-F238E27FC236}">
                  <a16:creationId xmlns:a16="http://schemas.microsoft.com/office/drawing/2014/main" id="{D5350002-D643-0D47-A68F-FB7DE15B7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71" name="Oval 36">
                <a:extLst>
                  <a:ext uri="{FF2B5EF4-FFF2-40B4-BE49-F238E27FC236}">
                    <a16:creationId xmlns:a16="http://schemas.microsoft.com/office/drawing/2014/main" id="{1CD4B3AE-A044-C34E-921C-2C8CF8066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7">
                <a:extLst>
                  <a:ext uri="{FF2B5EF4-FFF2-40B4-BE49-F238E27FC236}">
                    <a16:creationId xmlns:a16="http://schemas.microsoft.com/office/drawing/2014/main" id="{EDFF526D-2BAB-9345-A423-929970D03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8">
                <a:extLst>
                  <a:ext uri="{FF2B5EF4-FFF2-40B4-BE49-F238E27FC236}">
                    <a16:creationId xmlns:a16="http://schemas.microsoft.com/office/drawing/2014/main" id="{DADD561F-FB49-D047-82CE-C2E651579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Arc 39">
                <a:extLst>
                  <a:ext uri="{FF2B5EF4-FFF2-40B4-BE49-F238E27FC236}">
                    <a16:creationId xmlns:a16="http://schemas.microsoft.com/office/drawing/2014/main" id="{3D52CA1B-2BDE-8447-A95C-CF18080D2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" name="Rectangle 40">
              <a:extLst>
                <a:ext uri="{FF2B5EF4-FFF2-40B4-BE49-F238E27FC236}">
                  <a16:creationId xmlns:a16="http://schemas.microsoft.com/office/drawing/2014/main" id="{F607D9ED-4217-1E4C-99CB-6DAE364AC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1">
              <a:extLst>
                <a:ext uri="{FF2B5EF4-FFF2-40B4-BE49-F238E27FC236}">
                  <a16:creationId xmlns:a16="http://schemas.microsoft.com/office/drawing/2014/main" id="{CA7DF88B-BC86-7A4E-ACDB-520A6919E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2">
              <a:extLst>
                <a:ext uri="{FF2B5EF4-FFF2-40B4-BE49-F238E27FC236}">
                  <a16:creationId xmlns:a16="http://schemas.microsoft.com/office/drawing/2014/main" id="{C739BB56-9C97-1543-B5F1-34D8B31E4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3">
              <a:extLst>
                <a:ext uri="{FF2B5EF4-FFF2-40B4-BE49-F238E27FC236}">
                  <a16:creationId xmlns:a16="http://schemas.microsoft.com/office/drawing/2014/main" id="{BAEEB236-5E98-3247-BB0E-81ACE7E06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69" name="Text Box 58">
              <a:extLst>
                <a:ext uri="{FF2B5EF4-FFF2-40B4-BE49-F238E27FC236}">
                  <a16:creationId xmlns:a16="http://schemas.microsoft.com/office/drawing/2014/main" id="{9BE075F1-141B-BC45-98A8-89E0AF2E5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70" name="Text Box 59">
              <a:extLst>
                <a:ext uri="{FF2B5EF4-FFF2-40B4-BE49-F238E27FC236}">
                  <a16:creationId xmlns:a16="http://schemas.microsoft.com/office/drawing/2014/main" id="{636094BD-3B85-4B48-8629-4F7309D15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77767-20C9-9D5A-ACB0-4A1AD2C4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51D-F218-6E47-9F28-40AC3A377B34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A6AB9-CEDD-2CA9-E39C-51018144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1422982367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287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6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R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29176" y="2722502"/>
            <a:ext cx="92437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1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4698" y="4125517"/>
            <a:ext cx="318699" cy="85258"/>
            <a:chOff x="4158" y="1336"/>
            <a:chExt cx="211" cy="57"/>
          </a:xfrm>
        </p:grpSpPr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4158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4249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4347" y="1336"/>
              <a:ext cx="22" cy="57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11" y="56"/>
                </a:cxn>
                <a:cxn ang="0">
                  <a:pos x="21" y="27"/>
                </a:cxn>
              </a:cxnLst>
              <a:rect l="0" t="0" r="r" b="b"/>
              <a:pathLst>
                <a:path w="22" h="57">
                  <a:moveTo>
                    <a:pt x="21" y="27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11" y="56"/>
                  </a:lnTo>
                  <a:lnTo>
                    <a:pt x="2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74" name="Freeform 18"/>
          <p:cNvSpPr>
            <a:spLocks/>
          </p:cNvSpPr>
          <p:nvPr/>
        </p:nvSpPr>
        <p:spPr bwMode="auto">
          <a:xfrm>
            <a:off x="6953818" y="3310332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5" name="Freeform 19"/>
          <p:cNvSpPr>
            <a:spLocks/>
          </p:cNvSpPr>
          <p:nvPr/>
        </p:nvSpPr>
        <p:spPr bwMode="auto">
          <a:xfrm>
            <a:off x="7230225" y="3310332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6" name="Freeform 20"/>
          <p:cNvSpPr>
            <a:spLocks/>
          </p:cNvSpPr>
          <p:nvPr/>
        </p:nvSpPr>
        <p:spPr bwMode="auto">
          <a:xfrm>
            <a:off x="6953818" y="3750083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7" name="Freeform 21"/>
          <p:cNvSpPr>
            <a:spLocks/>
          </p:cNvSpPr>
          <p:nvPr/>
        </p:nvSpPr>
        <p:spPr bwMode="auto">
          <a:xfrm>
            <a:off x="7239288" y="3750083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9" name="Freeform 23"/>
          <p:cNvSpPr>
            <a:spLocks/>
          </p:cNvSpPr>
          <p:nvPr/>
        </p:nvSpPr>
        <p:spPr bwMode="auto">
          <a:xfrm>
            <a:off x="7524758" y="3750083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982615" y="3488326"/>
            <a:ext cx="285470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81" name="Freeform 25"/>
          <p:cNvSpPr>
            <a:spLocks/>
          </p:cNvSpPr>
          <p:nvPr/>
        </p:nvSpPr>
        <p:spPr bwMode="auto">
          <a:xfrm>
            <a:off x="6953818" y="4536848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2" name="Freeform 26"/>
          <p:cNvSpPr>
            <a:spLocks/>
          </p:cNvSpPr>
          <p:nvPr/>
        </p:nvSpPr>
        <p:spPr bwMode="auto">
          <a:xfrm>
            <a:off x="5949386" y="4496463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 useBgFill="1"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982615" y="2972292"/>
            <a:ext cx="285470" cy="308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4594535" y="3785981"/>
            <a:ext cx="894171" cy="7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</a:rPr>
              <a:t>hash</a:t>
            </a:r>
          </a:p>
          <a:p>
            <a:pPr algn="ctr">
              <a:lnSpc>
                <a:spcPct val="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function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Arial"/>
              </a:rPr>
              <a:t>h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5893500" y="4228723"/>
            <a:ext cx="49541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6" name="Line 50"/>
          <p:cNvSpPr>
            <a:spLocks noChangeShapeType="1"/>
          </p:cNvSpPr>
          <p:nvPr/>
        </p:nvSpPr>
        <p:spPr bwMode="auto">
          <a:xfrm flipV="1">
            <a:off x="5441883" y="3491318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7" name="Line 51"/>
          <p:cNvSpPr>
            <a:spLocks noChangeShapeType="1"/>
          </p:cNvSpPr>
          <p:nvPr/>
        </p:nvSpPr>
        <p:spPr bwMode="auto">
          <a:xfrm flipV="1">
            <a:off x="5441883" y="3922094"/>
            <a:ext cx="507502" cy="14359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8" name="Line 52"/>
          <p:cNvSpPr>
            <a:spLocks noChangeShapeType="1"/>
          </p:cNvSpPr>
          <p:nvPr/>
        </p:nvSpPr>
        <p:spPr bwMode="auto">
          <a:xfrm>
            <a:off x="5441883" y="4065686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9" name="Line 53"/>
          <p:cNvSpPr>
            <a:spLocks noChangeShapeType="1"/>
          </p:cNvSpPr>
          <p:nvPr/>
        </p:nvSpPr>
        <p:spPr bwMode="auto">
          <a:xfrm>
            <a:off x="6384388" y="3419522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0" name="Line 54"/>
          <p:cNvSpPr>
            <a:spLocks noChangeShapeType="1"/>
          </p:cNvSpPr>
          <p:nvPr/>
        </p:nvSpPr>
        <p:spPr bwMode="auto">
          <a:xfrm>
            <a:off x="6384388" y="3850298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1" name="Line 55"/>
          <p:cNvSpPr>
            <a:spLocks noChangeShapeType="1"/>
          </p:cNvSpPr>
          <p:nvPr/>
        </p:nvSpPr>
        <p:spPr bwMode="auto">
          <a:xfrm>
            <a:off x="6384388" y="4640055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2" name="Freeform 56"/>
          <p:cNvSpPr>
            <a:spLocks/>
          </p:cNvSpPr>
          <p:nvPr/>
        </p:nvSpPr>
        <p:spPr bwMode="auto">
          <a:xfrm>
            <a:off x="5949386" y="3706706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3" name="Freeform 57"/>
          <p:cNvSpPr>
            <a:spLocks/>
          </p:cNvSpPr>
          <p:nvPr/>
        </p:nvSpPr>
        <p:spPr bwMode="auto">
          <a:xfrm>
            <a:off x="5949386" y="3204134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B(R)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CACB268-E9D3-454A-B931-B4E1A095F6B0}"/>
              </a:ext>
            </a:extLst>
          </p:cNvPr>
          <p:cNvSpPr/>
          <p:nvPr/>
        </p:nvSpPr>
        <p:spPr bwMode="auto">
          <a:xfrm>
            <a:off x="7968302" y="2813465"/>
            <a:ext cx="1215425" cy="519351"/>
          </a:xfrm>
          <a:prstGeom prst="wedgeEllipseCallout">
            <a:avLst>
              <a:gd name="adj1" fmla="val -80000"/>
              <a:gd name="adj2" fmla="val 5628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bucket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7C87DC6-AD65-8F44-B026-50697F9AF391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64" name="Rectangle 7">
              <a:extLst>
                <a:ext uri="{FF2B5EF4-FFF2-40B4-BE49-F238E27FC236}">
                  <a16:creationId xmlns:a16="http://schemas.microsoft.com/office/drawing/2014/main" id="{9998F981-964D-1240-BA4D-826C17E9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65" name="Group 35">
              <a:extLst>
                <a:ext uri="{FF2B5EF4-FFF2-40B4-BE49-F238E27FC236}">
                  <a16:creationId xmlns:a16="http://schemas.microsoft.com/office/drawing/2014/main" id="{2BAECB3C-709D-CC4D-812B-ABEE8D2C2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72" name="Oval 36">
                <a:extLst>
                  <a:ext uri="{FF2B5EF4-FFF2-40B4-BE49-F238E27FC236}">
                    <a16:creationId xmlns:a16="http://schemas.microsoft.com/office/drawing/2014/main" id="{5A56C260-A8E5-1C48-85AE-03117C76E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7">
                <a:extLst>
                  <a:ext uri="{FF2B5EF4-FFF2-40B4-BE49-F238E27FC236}">
                    <a16:creationId xmlns:a16="http://schemas.microsoft.com/office/drawing/2014/main" id="{F1C0344B-BE30-AD4D-88A3-826E924A3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8">
                <a:extLst>
                  <a:ext uri="{FF2B5EF4-FFF2-40B4-BE49-F238E27FC236}">
                    <a16:creationId xmlns:a16="http://schemas.microsoft.com/office/drawing/2014/main" id="{2FC52A3C-4B79-184B-BCC6-BD40CAE9B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Arc 39">
                <a:extLst>
                  <a:ext uri="{FF2B5EF4-FFF2-40B4-BE49-F238E27FC236}">
                    <a16:creationId xmlns:a16="http://schemas.microsoft.com/office/drawing/2014/main" id="{62DAF9EF-D301-D048-80D2-12728590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" name="Rectangle 40">
              <a:extLst>
                <a:ext uri="{FF2B5EF4-FFF2-40B4-BE49-F238E27FC236}">
                  <a16:creationId xmlns:a16="http://schemas.microsoft.com/office/drawing/2014/main" id="{FA93A76C-E74A-1B49-A49E-A5973475E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1">
              <a:extLst>
                <a:ext uri="{FF2B5EF4-FFF2-40B4-BE49-F238E27FC236}">
                  <a16:creationId xmlns:a16="http://schemas.microsoft.com/office/drawing/2014/main" id="{A6854142-5C03-3E41-BA64-E780C38B5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2">
              <a:extLst>
                <a:ext uri="{FF2B5EF4-FFF2-40B4-BE49-F238E27FC236}">
                  <a16:creationId xmlns:a16="http://schemas.microsoft.com/office/drawing/2014/main" id="{DC4AA4E4-8CF9-2F42-93DB-10F6DD844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3">
              <a:extLst>
                <a:ext uri="{FF2B5EF4-FFF2-40B4-BE49-F238E27FC236}">
                  <a16:creationId xmlns:a16="http://schemas.microsoft.com/office/drawing/2014/main" id="{6FE213F8-1153-FA4D-AA61-6A8485E50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70" name="Text Box 58">
              <a:extLst>
                <a:ext uri="{FF2B5EF4-FFF2-40B4-BE49-F238E27FC236}">
                  <a16:creationId xmlns:a16="http://schemas.microsoft.com/office/drawing/2014/main" id="{95A305EC-006A-1B4A-B76E-AF3A7242E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71" name="Text Box 59">
              <a:extLst>
                <a:ext uri="{FF2B5EF4-FFF2-40B4-BE49-F238E27FC236}">
                  <a16:creationId xmlns:a16="http://schemas.microsoft.com/office/drawing/2014/main" id="{B3862F35-3810-1440-8C7E-68DA8D6BF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76351-F768-3B92-B1B9-A796B754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74E5-905B-D44F-A7B5-595330037D70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2C7B7-2F79-EF82-DF24-27D1B960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1160976470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Hash-partition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Partition R into buckets, on disk</a:t>
            </a:r>
          </a:p>
          <a:p>
            <a:r>
              <a:rPr lang="en-US" sz="2800" dirty="0"/>
              <a:t>Partition 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288</a:t>
            </a:fld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147450" y="4868905"/>
            <a:ext cx="278975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 main memory buffers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7130537" y="4889846"/>
            <a:ext cx="685732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Disk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2982913" y="2436813"/>
            <a:ext cx="1327663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Relation S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29176" y="2722502"/>
            <a:ext cx="92437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429066" name="Freeform 10"/>
          <p:cNvSpPr>
            <a:spLocks/>
          </p:cNvSpPr>
          <p:nvPr/>
        </p:nvSpPr>
        <p:spPr bwMode="auto">
          <a:xfrm>
            <a:off x="7326892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Freeform 11"/>
          <p:cNvSpPr>
            <a:spLocks/>
          </p:cNvSpPr>
          <p:nvPr/>
        </p:nvSpPr>
        <p:spPr bwMode="auto">
          <a:xfrm>
            <a:off x="747491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4" y="0"/>
              </a:cxn>
              <a:cxn ang="0">
                <a:pos x="0" y="20"/>
              </a:cxn>
              <a:cxn ang="0">
                <a:pos x="14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4" y="0"/>
                </a:lnTo>
                <a:lnTo>
                  <a:pt x="0" y="20"/>
                </a:lnTo>
                <a:lnTo>
                  <a:pt x="14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Freeform 12"/>
          <p:cNvSpPr>
            <a:spLocks/>
          </p:cNvSpPr>
          <p:nvPr/>
        </p:nvSpPr>
        <p:spPr bwMode="auto">
          <a:xfrm>
            <a:off x="3991876" y="2701561"/>
            <a:ext cx="2542044" cy="2156874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0" y="0"/>
              </a:cxn>
              <a:cxn ang="0">
                <a:pos x="1682" y="0"/>
              </a:cxn>
              <a:cxn ang="0">
                <a:pos x="1682" y="1441"/>
              </a:cxn>
              <a:cxn ang="0">
                <a:pos x="0" y="1441"/>
              </a:cxn>
            </a:cxnLst>
            <a:rect l="0" t="0" r="r" b="b"/>
            <a:pathLst>
              <a:path w="1683" h="1442">
                <a:moveTo>
                  <a:pt x="0" y="1441"/>
                </a:moveTo>
                <a:lnTo>
                  <a:pt x="0" y="0"/>
                </a:lnTo>
                <a:lnTo>
                  <a:pt x="1682" y="0"/>
                </a:lnTo>
                <a:lnTo>
                  <a:pt x="1682" y="1441"/>
                </a:lnTo>
                <a:lnTo>
                  <a:pt x="0" y="14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9" name="Freeform 13"/>
          <p:cNvSpPr>
            <a:spLocks/>
          </p:cNvSpPr>
          <p:nvPr/>
        </p:nvSpPr>
        <p:spPr bwMode="auto">
          <a:xfrm>
            <a:off x="4327190" y="3944531"/>
            <a:ext cx="318699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210" y="0"/>
              </a:cxn>
              <a:cxn ang="0">
                <a:pos x="210" y="169"/>
              </a:cxn>
              <a:cxn ang="0">
                <a:pos x="0" y="16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0" y="0"/>
                </a:lnTo>
                <a:lnTo>
                  <a:pt x="210" y="0"/>
                </a:lnTo>
                <a:lnTo>
                  <a:pt x="210" y="169"/>
                </a:lnTo>
                <a:lnTo>
                  <a:pt x="0" y="169"/>
                </a:lnTo>
              </a:path>
            </a:pathLst>
          </a:custGeom>
          <a:solidFill>
            <a:srgbClr val="C0FEF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94698" y="4125517"/>
            <a:ext cx="318699" cy="85258"/>
            <a:chOff x="4158" y="1336"/>
            <a:chExt cx="211" cy="57"/>
          </a:xfrm>
        </p:grpSpPr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4158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4249" y="1336"/>
              <a:ext cx="27" cy="4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3" y="39"/>
                </a:cxn>
                <a:cxn ang="0">
                  <a:pos x="26" y="19"/>
                </a:cxn>
              </a:cxnLst>
              <a:rect l="0" t="0" r="r" b="b"/>
              <a:pathLst>
                <a:path w="27" h="40">
                  <a:moveTo>
                    <a:pt x="26" y="19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2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4347" y="1336"/>
              <a:ext cx="22" cy="57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11" y="56"/>
                </a:cxn>
                <a:cxn ang="0">
                  <a:pos x="21" y="27"/>
                </a:cxn>
              </a:cxnLst>
              <a:rect l="0" t="0" r="r" b="b"/>
              <a:pathLst>
                <a:path w="22" h="57">
                  <a:moveTo>
                    <a:pt x="21" y="27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11" y="56"/>
                  </a:lnTo>
                  <a:lnTo>
                    <a:pt x="2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74" name="Freeform 18"/>
          <p:cNvSpPr>
            <a:spLocks/>
          </p:cNvSpPr>
          <p:nvPr/>
        </p:nvSpPr>
        <p:spPr bwMode="auto">
          <a:xfrm>
            <a:off x="6953818" y="3310332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C0FEF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5" name="Freeform 19"/>
          <p:cNvSpPr>
            <a:spLocks/>
          </p:cNvSpPr>
          <p:nvPr/>
        </p:nvSpPr>
        <p:spPr bwMode="auto">
          <a:xfrm>
            <a:off x="7230225" y="3310332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C0FEF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6" name="Freeform 20"/>
          <p:cNvSpPr>
            <a:spLocks/>
          </p:cNvSpPr>
          <p:nvPr/>
        </p:nvSpPr>
        <p:spPr bwMode="auto">
          <a:xfrm>
            <a:off x="6953818" y="3750083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C0FEF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7" name="Freeform 21"/>
          <p:cNvSpPr>
            <a:spLocks/>
          </p:cNvSpPr>
          <p:nvPr/>
        </p:nvSpPr>
        <p:spPr bwMode="auto">
          <a:xfrm>
            <a:off x="7239288" y="3750083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C0FEF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8" name="Freeform 22"/>
          <p:cNvSpPr>
            <a:spLocks/>
          </p:cNvSpPr>
          <p:nvPr/>
        </p:nvSpPr>
        <p:spPr bwMode="auto">
          <a:xfrm>
            <a:off x="7190954" y="4206287"/>
            <a:ext cx="40781" cy="59830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3" y="0"/>
              </a:cxn>
              <a:cxn ang="0">
                <a:pos x="0" y="20"/>
              </a:cxn>
              <a:cxn ang="0">
                <a:pos x="13" y="39"/>
              </a:cxn>
              <a:cxn ang="0">
                <a:pos x="26" y="20"/>
              </a:cxn>
            </a:cxnLst>
            <a:rect l="0" t="0" r="r" b="b"/>
            <a:pathLst>
              <a:path w="27" h="40">
                <a:moveTo>
                  <a:pt x="26" y="20"/>
                </a:moveTo>
                <a:lnTo>
                  <a:pt x="13" y="0"/>
                </a:lnTo>
                <a:lnTo>
                  <a:pt x="0" y="20"/>
                </a:lnTo>
                <a:lnTo>
                  <a:pt x="13" y="39"/>
                </a:lnTo>
                <a:lnTo>
                  <a:pt x="26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9" name="Freeform 23"/>
          <p:cNvSpPr>
            <a:spLocks/>
          </p:cNvSpPr>
          <p:nvPr/>
        </p:nvSpPr>
        <p:spPr bwMode="auto">
          <a:xfrm>
            <a:off x="7524758" y="3750083"/>
            <a:ext cx="23713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6" y="0"/>
              </a:cxn>
              <a:cxn ang="0">
                <a:pos x="156" y="169"/>
              </a:cxn>
              <a:cxn ang="0">
                <a:pos x="0" y="169"/>
              </a:cxn>
            </a:cxnLst>
            <a:rect l="0" t="0" r="r" b="b"/>
            <a:pathLst>
              <a:path w="157" h="170">
                <a:moveTo>
                  <a:pt x="0" y="169"/>
                </a:moveTo>
                <a:lnTo>
                  <a:pt x="0" y="0"/>
                </a:lnTo>
                <a:lnTo>
                  <a:pt x="156" y="0"/>
                </a:lnTo>
                <a:lnTo>
                  <a:pt x="156" y="169"/>
                </a:lnTo>
                <a:lnTo>
                  <a:pt x="0" y="169"/>
                </a:lnTo>
              </a:path>
            </a:pathLst>
          </a:custGeom>
          <a:solidFill>
            <a:srgbClr val="C0FEF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982615" y="3488326"/>
            <a:ext cx="285470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81" name="Freeform 25"/>
          <p:cNvSpPr>
            <a:spLocks/>
          </p:cNvSpPr>
          <p:nvPr/>
        </p:nvSpPr>
        <p:spPr bwMode="auto">
          <a:xfrm>
            <a:off x="6953818" y="4536848"/>
            <a:ext cx="238647" cy="25427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0"/>
              </a:cxn>
              <a:cxn ang="0">
                <a:pos x="157" y="0"/>
              </a:cxn>
              <a:cxn ang="0">
                <a:pos x="157" y="169"/>
              </a:cxn>
              <a:cxn ang="0">
                <a:pos x="0" y="169"/>
              </a:cxn>
            </a:cxnLst>
            <a:rect l="0" t="0" r="r" b="b"/>
            <a:pathLst>
              <a:path w="158" h="170">
                <a:moveTo>
                  <a:pt x="0" y="169"/>
                </a:moveTo>
                <a:lnTo>
                  <a:pt x="0" y="0"/>
                </a:lnTo>
                <a:lnTo>
                  <a:pt x="157" y="0"/>
                </a:lnTo>
                <a:lnTo>
                  <a:pt x="157" y="169"/>
                </a:lnTo>
                <a:lnTo>
                  <a:pt x="0" y="169"/>
                </a:lnTo>
              </a:path>
            </a:pathLst>
          </a:custGeom>
          <a:solidFill>
            <a:srgbClr val="C0FEF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2" name="Freeform 26"/>
          <p:cNvSpPr>
            <a:spLocks/>
          </p:cNvSpPr>
          <p:nvPr/>
        </p:nvSpPr>
        <p:spPr bwMode="auto">
          <a:xfrm>
            <a:off x="5949386" y="4496463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C0FEF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4105158" y="3554139"/>
            <a:ext cx="725004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INPUT</a:t>
            </a:r>
          </a:p>
        </p:txBody>
      </p:sp>
      <p:sp useBgFill="1"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982615" y="2972292"/>
            <a:ext cx="285470" cy="308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4594535" y="3785981"/>
            <a:ext cx="894171" cy="7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</a:rPr>
              <a:t>hash</a:t>
            </a:r>
          </a:p>
          <a:p>
            <a:pPr algn="ctr">
              <a:lnSpc>
                <a:spcPct val="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function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Arial"/>
              </a:rPr>
              <a:t>h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5893500" y="4228723"/>
            <a:ext cx="495419" cy="3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808817" y="2712031"/>
            <a:ext cx="1250631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Partitions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906895" y="3287896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7897833" y="3687261"/>
            <a:ext cx="314168" cy="3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29090" name="Rectangle 34"/>
          <p:cNvSpPr>
            <a:spLocks noChangeArrowheads="1"/>
          </p:cNvSpPr>
          <p:nvPr/>
        </p:nvSpPr>
        <p:spPr bwMode="auto">
          <a:xfrm>
            <a:off x="7867624" y="4433641"/>
            <a:ext cx="590576" cy="3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M-1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85849" y="3066524"/>
            <a:ext cx="1021047" cy="1860715"/>
            <a:chOff x="4748" y="628"/>
            <a:chExt cx="676" cy="1244"/>
          </a:xfrm>
        </p:grpSpPr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4757" y="628"/>
              <a:ext cx="663" cy="8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2" name="Line 46"/>
            <p:cNvSpPr>
              <a:spLocks noChangeShapeType="1"/>
            </p:cNvSpPr>
            <p:nvPr/>
          </p:nvSpPr>
          <p:spPr bwMode="auto">
            <a:xfrm>
              <a:off x="4753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3" name="Line 47"/>
            <p:cNvSpPr>
              <a:spLocks noChangeShapeType="1"/>
            </p:cNvSpPr>
            <p:nvPr/>
          </p:nvSpPr>
          <p:spPr bwMode="auto">
            <a:xfrm>
              <a:off x="5424" y="671"/>
              <a:ext cx="0" cy="1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4" name="Arc 48"/>
            <p:cNvSpPr>
              <a:spLocks/>
            </p:cNvSpPr>
            <p:nvPr/>
          </p:nvSpPr>
          <p:spPr bwMode="auto">
            <a:xfrm>
              <a:off x="4748" y="1796"/>
              <a:ext cx="671" cy="76"/>
            </a:xfrm>
            <a:custGeom>
              <a:avLst/>
              <a:gdLst>
                <a:gd name="G0" fmla="+- 21600 0 0"/>
                <a:gd name="G1" fmla="+- 586 0 0"/>
                <a:gd name="G2" fmla="+- 21600 0 0"/>
                <a:gd name="T0" fmla="*/ 43192 w 43200"/>
                <a:gd name="T1" fmla="*/ 0 h 22186"/>
                <a:gd name="T2" fmla="*/ 0 w 43200"/>
                <a:gd name="T3" fmla="*/ 586 h 22186"/>
                <a:gd name="T4" fmla="*/ 21600 w 43200"/>
                <a:gd name="T5" fmla="*/ 586 h 2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86" fill="none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</a:path>
                <a:path w="43200" h="22186" stroke="0" extrusionOk="0">
                  <a:moveTo>
                    <a:pt x="43192" y="-1"/>
                  </a:moveTo>
                  <a:cubicBezTo>
                    <a:pt x="43197" y="195"/>
                    <a:pt x="43200" y="390"/>
                    <a:pt x="43200" y="586"/>
                  </a:cubicBezTo>
                  <a:cubicBezTo>
                    <a:pt x="43200" y="12515"/>
                    <a:pt x="33529" y="22186"/>
                    <a:pt x="21600" y="22186"/>
                  </a:cubicBezTo>
                  <a:cubicBezTo>
                    <a:pt x="9670" y="22185"/>
                    <a:pt x="-1" y="12515"/>
                    <a:pt x="-1" y="585"/>
                  </a:cubicBezTo>
                  <a:lnTo>
                    <a:pt x="21600" y="58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5" name="Line 49"/>
          <p:cNvSpPr>
            <a:spLocks noChangeShapeType="1"/>
          </p:cNvSpPr>
          <p:nvPr/>
        </p:nvSpPr>
        <p:spPr bwMode="auto">
          <a:xfrm>
            <a:off x="3919376" y="4065686"/>
            <a:ext cx="36250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6" name="Line 50"/>
          <p:cNvSpPr>
            <a:spLocks noChangeShapeType="1"/>
          </p:cNvSpPr>
          <p:nvPr/>
        </p:nvSpPr>
        <p:spPr bwMode="auto">
          <a:xfrm flipV="1">
            <a:off x="5441883" y="3491318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7" name="Line 51"/>
          <p:cNvSpPr>
            <a:spLocks noChangeShapeType="1"/>
          </p:cNvSpPr>
          <p:nvPr/>
        </p:nvSpPr>
        <p:spPr bwMode="auto">
          <a:xfrm flipV="1">
            <a:off x="5441883" y="3922094"/>
            <a:ext cx="507502" cy="14359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8" name="Line 52"/>
          <p:cNvSpPr>
            <a:spLocks noChangeShapeType="1"/>
          </p:cNvSpPr>
          <p:nvPr/>
        </p:nvSpPr>
        <p:spPr bwMode="auto">
          <a:xfrm>
            <a:off x="5441883" y="4065686"/>
            <a:ext cx="507502" cy="57436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09" name="Line 53"/>
          <p:cNvSpPr>
            <a:spLocks noChangeShapeType="1"/>
          </p:cNvSpPr>
          <p:nvPr/>
        </p:nvSpPr>
        <p:spPr bwMode="auto">
          <a:xfrm>
            <a:off x="6384388" y="3419522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0" name="Line 54"/>
          <p:cNvSpPr>
            <a:spLocks noChangeShapeType="1"/>
          </p:cNvSpPr>
          <p:nvPr/>
        </p:nvSpPr>
        <p:spPr bwMode="auto">
          <a:xfrm>
            <a:off x="6384388" y="3850298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1" name="Line 55"/>
          <p:cNvSpPr>
            <a:spLocks noChangeShapeType="1"/>
          </p:cNvSpPr>
          <p:nvPr/>
        </p:nvSpPr>
        <p:spPr bwMode="auto">
          <a:xfrm>
            <a:off x="6384388" y="4640055"/>
            <a:ext cx="58000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2" name="Freeform 56"/>
          <p:cNvSpPr>
            <a:spLocks/>
          </p:cNvSpPr>
          <p:nvPr/>
        </p:nvSpPr>
        <p:spPr bwMode="auto">
          <a:xfrm>
            <a:off x="5949386" y="3706706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C0FEF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3" name="Freeform 57"/>
          <p:cNvSpPr>
            <a:spLocks/>
          </p:cNvSpPr>
          <p:nvPr/>
        </p:nvSpPr>
        <p:spPr bwMode="auto">
          <a:xfrm>
            <a:off x="5949386" y="3204134"/>
            <a:ext cx="401773" cy="270731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0" y="0"/>
              </a:cxn>
              <a:cxn ang="0">
                <a:pos x="265" y="0"/>
              </a:cxn>
              <a:cxn ang="0">
                <a:pos x="265" y="180"/>
              </a:cxn>
              <a:cxn ang="0">
                <a:pos x="0" y="180"/>
              </a:cxn>
            </a:cxnLst>
            <a:rect l="0" t="0" r="r" b="b"/>
            <a:pathLst>
              <a:path w="266" h="181">
                <a:moveTo>
                  <a:pt x="0" y="180"/>
                </a:moveTo>
                <a:lnTo>
                  <a:pt x="0" y="0"/>
                </a:lnTo>
                <a:lnTo>
                  <a:pt x="265" y="0"/>
                </a:lnTo>
                <a:lnTo>
                  <a:pt x="265" y="180"/>
                </a:lnTo>
                <a:lnTo>
                  <a:pt x="0" y="180"/>
                </a:lnTo>
              </a:path>
            </a:pathLst>
          </a:custGeom>
          <a:solidFill>
            <a:srgbClr val="C0FEF9"/>
          </a:solidFill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116" name="Text Box 60"/>
          <p:cNvSpPr txBox="1">
            <a:spLocks noChangeArrowheads="1"/>
          </p:cNvSpPr>
          <p:nvPr/>
        </p:nvSpPr>
        <p:spPr bwMode="auto">
          <a:xfrm>
            <a:off x="2362200" y="4414838"/>
            <a:ext cx="6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latin typeface="Arial"/>
              </a:rPr>
              <a:t>B(S)</a:t>
            </a:r>
          </a:p>
        </p:txBody>
      </p:sp>
      <p:sp>
        <p:nvSpPr>
          <p:cNvPr id="62" name="Oval Callout 61">
            <a:extLst>
              <a:ext uri="{FF2B5EF4-FFF2-40B4-BE49-F238E27FC236}">
                <a16:creationId xmlns:a16="http://schemas.microsoft.com/office/drawing/2014/main" id="{2FFBA8BE-E374-6C49-A50B-A2DF3038FE19}"/>
              </a:ext>
            </a:extLst>
          </p:cNvPr>
          <p:cNvSpPr/>
          <p:nvPr/>
        </p:nvSpPr>
        <p:spPr bwMode="auto">
          <a:xfrm>
            <a:off x="7968302" y="2813465"/>
            <a:ext cx="1215425" cy="519351"/>
          </a:xfrm>
          <a:prstGeom prst="wedgeEllipseCallout">
            <a:avLst>
              <a:gd name="adj1" fmla="val -80000"/>
              <a:gd name="adj2" fmla="val 5628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bucket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615AAE1-EC66-D645-840C-1AF217A30391}"/>
              </a:ext>
            </a:extLst>
          </p:cNvPr>
          <p:cNvGrpSpPr/>
          <p:nvPr/>
        </p:nvGrpSpPr>
        <p:grpSpPr>
          <a:xfrm>
            <a:off x="2727325" y="3066524"/>
            <a:ext cx="1210176" cy="3251764"/>
            <a:chOff x="2727325" y="3066524"/>
            <a:chExt cx="1210176" cy="3251764"/>
          </a:xfrm>
        </p:grpSpPr>
        <p:sp>
          <p:nvSpPr>
            <p:cNvPr id="64" name="Rectangle 7">
              <a:extLst>
                <a:ext uri="{FF2B5EF4-FFF2-40B4-BE49-F238E27FC236}">
                  <a16:creationId xmlns:a16="http://schemas.microsoft.com/office/drawing/2014/main" id="{9941D4CB-64C5-204B-B7DD-F72CEED57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841" y="5948837"/>
              <a:ext cx="685732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grpSp>
          <p:nvGrpSpPr>
            <p:cNvPr id="65" name="Group 35">
              <a:extLst>
                <a:ext uri="{FF2B5EF4-FFF2-40B4-BE49-F238E27FC236}">
                  <a16:creationId xmlns:a16="http://schemas.microsoft.com/office/drawing/2014/main" id="{5ED58C2A-67FE-6540-87D6-66801AA4B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882" y="3066524"/>
              <a:ext cx="886619" cy="2847911"/>
              <a:chOff x="2209" y="628"/>
              <a:chExt cx="587" cy="1904"/>
            </a:xfrm>
          </p:grpSpPr>
          <p:sp>
            <p:nvSpPr>
              <p:cNvPr id="72" name="Oval 36">
                <a:extLst>
                  <a:ext uri="{FF2B5EF4-FFF2-40B4-BE49-F238E27FC236}">
                    <a16:creationId xmlns:a16="http://schemas.microsoft.com/office/drawing/2014/main" id="{4D94E701-FD43-A34F-80A4-919C80E93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628"/>
                <a:ext cx="567" cy="85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7">
                <a:extLst>
                  <a:ext uri="{FF2B5EF4-FFF2-40B4-BE49-F238E27FC236}">
                    <a16:creationId xmlns:a16="http://schemas.microsoft.com/office/drawing/2014/main" id="{A758B494-034A-9A4B-B899-E2E67BEE8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670"/>
                <a:ext cx="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8">
                <a:extLst>
                  <a:ext uri="{FF2B5EF4-FFF2-40B4-BE49-F238E27FC236}">
                    <a16:creationId xmlns:a16="http://schemas.microsoft.com/office/drawing/2014/main" id="{45713136-BB67-FB48-B6FF-298A71767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670"/>
                <a:ext cx="11" cy="178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Arc 39">
                <a:extLst>
                  <a:ext uri="{FF2B5EF4-FFF2-40B4-BE49-F238E27FC236}">
                    <a16:creationId xmlns:a16="http://schemas.microsoft.com/office/drawing/2014/main" id="{20458020-126E-CE47-A168-9277B1242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56"/>
                <a:ext cx="575" cy="76"/>
              </a:xfrm>
              <a:custGeom>
                <a:avLst/>
                <a:gdLst>
                  <a:gd name="G0" fmla="+- 21600 0 0"/>
                  <a:gd name="G1" fmla="+- 591 0 0"/>
                  <a:gd name="G2" fmla="+- 21600 0 0"/>
                  <a:gd name="T0" fmla="*/ 43192 w 43200"/>
                  <a:gd name="T1" fmla="*/ 0 h 22191"/>
                  <a:gd name="T2" fmla="*/ 2 w 43200"/>
                  <a:gd name="T3" fmla="*/ 298 h 22191"/>
                  <a:gd name="T4" fmla="*/ 21600 w 43200"/>
                  <a:gd name="T5" fmla="*/ 591 h 2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91" fill="none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</a:path>
                  <a:path w="43200" h="22191" stroke="0" extrusionOk="0">
                    <a:moveTo>
                      <a:pt x="43191" y="0"/>
                    </a:moveTo>
                    <a:cubicBezTo>
                      <a:pt x="43197" y="196"/>
                      <a:pt x="43200" y="393"/>
                      <a:pt x="43200" y="591"/>
                    </a:cubicBezTo>
                    <a:cubicBezTo>
                      <a:pt x="43200" y="12520"/>
                      <a:pt x="33529" y="22191"/>
                      <a:pt x="21600" y="22191"/>
                    </a:cubicBezTo>
                    <a:cubicBezTo>
                      <a:pt x="9670" y="22191"/>
                      <a:pt x="0" y="12520"/>
                      <a:pt x="0" y="591"/>
                    </a:cubicBezTo>
                    <a:cubicBezTo>
                      <a:pt x="0" y="493"/>
                      <a:pt x="0" y="395"/>
                      <a:pt x="1" y="297"/>
                    </a:cubicBezTo>
                    <a:lnTo>
                      <a:pt x="21600" y="5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" name="Rectangle 40">
              <a:extLst>
                <a:ext uri="{FF2B5EF4-FFF2-40B4-BE49-F238E27FC236}">
                  <a16:creationId xmlns:a16="http://schemas.microsoft.com/office/drawing/2014/main" id="{7CEE7145-9B8B-8D4C-AAFD-12F6E0ACD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281913"/>
              <a:ext cx="277918" cy="275218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1">
              <a:extLst>
                <a:ext uri="{FF2B5EF4-FFF2-40B4-BE49-F238E27FC236}">
                  <a16:creationId xmlns:a16="http://schemas.microsoft.com/office/drawing/2014/main" id="{A90A2AC6-DCAB-7746-9183-CFD0D3D2E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15" y="3712689"/>
              <a:ext cx="277918" cy="275218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2">
              <a:extLst>
                <a:ext uri="{FF2B5EF4-FFF2-40B4-BE49-F238E27FC236}">
                  <a16:creationId xmlns:a16="http://schemas.microsoft.com/office/drawing/2014/main" id="{261DABC7-B0BC-204A-9DFD-C300363EE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540" y="5410367"/>
              <a:ext cx="277918" cy="275218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3">
              <a:extLst>
                <a:ext uri="{FF2B5EF4-FFF2-40B4-BE49-F238E27FC236}">
                  <a16:creationId xmlns:a16="http://schemas.microsoft.com/office/drawing/2014/main" id="{BD629BA9-DAEE-9C4B-97CD-F2718421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060" y="4433641"/>
              <a:ext cx="691774" cy="5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Book Antiqua" charset="0"/>
                </a:rPr>
                <a:t>. . .</a:t>
              </a:r>
            </a:p>
          </p:txBody>
        </p:sp>
        <p:sp>
          <p:nvSpPr>
            <p:cNvPr id="70" name="Text Box 58">
              <a:extLst>
                <a:ext uri="{FF2B5EF4-FFF2-40B4-BE49-F238E27FC236}">
                  <a16:creationId xmlns:a16="http://schemas.microsoft.com/office/drawing/2014/main" id="{1FE08550-48DB-F14D-B5DA-C2ADC3461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1607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1</a:t>
              </a:r>
            </a:p>
          </p:txBody>
        </p:sp>
        <p:sp>
          <p:nvSpPr>
            <p:cNvPr id="71" name="Text Box 59">
              <a:extLst>
                <a:ext uri="{FF2B5EF4-FFF2-40B4-BE49-F238E27FC236}">
                  <a16:creationId xmlns:a16="http://schemas.microsoft.com/office/drawing/2014/main" id="{7D37C979-B386-D244-BFC3-373C68BBB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5" y="3694113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latin typeface="Arial"/>
                </a:rPr>
                <a:t>2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2CE47-45D0-B34B-387C-E57EEA0D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0970-8333-FA42-BEA0-AAF9C9D2F3D1}" type="datetime4">
              <a:rPr lang="en-US" smtClean="0"/>
              <a:t>March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0EA47-5DB5-C9FE-347B-B0C58184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External Memory Operators</a:t>
            </a:r>
          </a:p>
        </p:txBody>
      </p:sp>
    </p:spTree>
    <p:extLst>
      <p:ext uri="{BB962C8B-B14F-4D97-AF65-F5344CB8AC3E}">
        <p14:creationId xmlns:p14="http://schemas.microsoft.com/office/powerpoint/2010/main" val="263770717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289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561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64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73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417" y="276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585" y="2760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417" y="2987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591" y="298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620" y="346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417" y="3468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0885BC-36D1-A91C-47E0-09991EDD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9BA-E9FA-1540-A145-CB0DDACBA81E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239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AD2B67-26C6-B866-6C81-DB446475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A8D-2FF8-744A-A158-15712A747099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185F44-7AE5-2F5F-07E8-C1C49D00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8869F4-7A68-B423-E5E9-8323182F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7370B-34C7-6C6B-096F-3BE6812C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8336F-A0B1-A5F5-9203-999F9F3DCE2C}"/>
              </a:ext>
            </a:extLst>
          </p:cNvPr>
          <p:cNvSpPr txBox="1"/>
          <p:nvPr/>
        </p:nvSpPr>
        <p:spPr>
          <a:xfrm>
            <a:off x="1609079" y="3013501"/>
            <a:ext cx="592585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Review: Hash Tables</a:t>
            </a:r>
          </a:p>
        </p:txBody>
      </p:sp>
    </p:spTree>
    <p:extLst>
      <p:ext uri="{BB962C8B-B14F-4D97-AF65-F5344CB8AC3E}">
        <p14:creationId xmlns:p14="http://schemas.microsoft.com/office/powerpoint/2010/main" val="1529011161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290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FC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561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64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73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417" y="276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585" y="2760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417" y="2987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591" y="298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620" y="346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417" y="3468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46">
            <a:extLst>
              <a:ext uri="{FF2B5EF4-FFF2-40B4-BE49-F238E27FC236}">
                <a16:creationId xmlns:a16="http://schemas.microsoft.com/office/drawing/2014/main" id="{10800C54-54A4-D0E7-A41C-2E7E13A7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4673600"/>
            <a:ext cx="425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h2</a:t>
            </a: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F51043B-CE04-C26A-D42E-CD200A5A518D}"/>
              </a:ext>
            </a:extLst>
          </p:cNvPr>
          <p:cNvSpPr>
            <a:spLocks/>
          </p:cNvSpPr>
          <p:nvPr/>
        </p:nvSpPr>
        <p:spPr bwMode="auto">
          <a:xfrm>
            <a:off x="5408613" y="4516438"/>
            <a:ext cx="306387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173"/>
              </a:cxn>
              <a:cxn ang="0">
                <a:pos x="188" y="145"/>
              </a:cxn>
              <a:cxn ang="0">
                <a:pos x="0" y="115"/>
              </a:cxn>
              <a:cxn ang="0">
                <a:pos x="192" y="0"/>
              </a:cxn>
            </a:cxnLst>
            <a:rect l="0" t="0" r="r" b="b"/>
            <a:pathLst>
              <a:path w="193" h="289">
                <a:moveTo>
                  <a:pt x="0" y="288"/>
                </a:moveTo>
                <a:lnTo>
                  <a:pt x="192" y="173"/>
                </a:lnTo>
                <a:lnTo>
                  <a:pt x="188" y="145"/>
                </a:lnTo>
                <a:lnTo>
                  <a:pt x="0" y="115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5C8364B-A574-BB69-103C-A0958EA3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9370-8AC5-5F4D-B8D6-9A06E4F0DB9E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15810"/>
      </p:ext>
    </p:extLst>
  </p:cSld>
  <p:clrMapOvr>
    <a:masterClrMapping/>
  </p:clrMapOvr>
  <p:transition/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291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FC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561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64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73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417" y="276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585" y="2760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417" y="2987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591" y="298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620" y="346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417" y="3468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46">
            <a:extLst>
              <a:ext uri="{FF2B5EF4-FFF2-40B4-BE49-F238E27FC236}">
                <a16:creationId xmlns:a16="http://schemas.microsoft.com/office/drawing/2014/main" id="{10800C54-54A4-D0E7-A41C-2E7E13A7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4673600"/>
            <a:ext cx="425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h2</a:t>
            </a: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F51043B-CE04-C26A-D42E-CD200A5A518D}"/>
              </a:ext>
            </a:extLst>
          </p:cNvPr>
          <p:cNvSpPr>
            <a:spLocks/>
          </p:cNvSpPr>
          <p:nvPr/>
        </p:nvSpPr>
        <p:spPr bwMode="auto">
          <a:xfrm>
            <a:off x="5408613" y="4516438"/>
            <a:ext cx="306387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173"/>
              </a:cxn>
              <a:cxn ang="0">
                <a:pos x="188" y="145"/>
              </a:cxn>
              <a:cxn ang="0">
                <a:pos x="0" y="115"/>
              </a:cxn>
              <a:cxn ang="0">
                <a:pos x="192" y="0"/>
              </a:cxn>
            </a:cxnLst>
            <a:rect l="0" t="0" r="r" b="b"/>
            <a:pathLst>
              <a:path w="193" h="289">
                <a:moveTo>
                  <a:pt x="0" y="288"/>
                </a:moveTo>
                <a:lnTo>
                  <a:pt x="192" y="173"/>
                </a:lnTo>
                <a:lnTo>
                  <a:pt x="188" y="145"/>
                </a:lnTo>
                <a:lnTo>
                  <a:pt x="0" y="115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4E39D05-8B76-0461-2F39-D6B27C83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D3CC-598A-D24C-B400-ACF69044FC9C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9933"/>
      </p:ext>
    </p:extLst>
  </p:cSld>
  <p:clrMapOvr>
    <a:masterClrMapping/>
  </p:clrMapOvr>
  <p:transition/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292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FC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561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64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73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417" y="276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585" y="2760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417" y="2987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591" y="298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620" y="346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417" y="3468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46">
            <a:extLst>
              <a:ext uri="{FF2B5EF4-FFF2-40B4-BE49-F238E27FC236}">
                <a16:creationId xmlns:a16="http://schemas.microsoft.com/office/drawing/2014/main" id="{10800C54-54A4-D0E7-A41C-2E7E13A7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4673600"/>
            <a:ext cx="425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h2</a:t>
            </a: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F51043B-CE04-C26A-D42E-CD200A5A518D}"/>
              </a:ext>
            </a:extLst>
          </p:cNvPr>
          <p:cNvSpPr>
            <a:spLocks/>
          </p:cNvSpPr>
          <p:nvPr/>
        </p:nvSpPr>
        <p:spPr bwMode="auto">
          <a:xfrm>
            <a:off x="5408613" y="4516438"/>
            <a:ext cx="306387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173"/>
              </a:cxn>
              <a:cxn ang="0">
                <a:pos x="188" y="145"/>
              </a:cxn>
              <a:cxn ang="0">
                <a:pos x="0" y="115"/>
              </a:cxn>
              <a:cxn ang="0">
                <a:pos x="192" y="0"/>
              </a:cxn>
            </a:cxnLst>
            <a:rect l="0" t="0" r="r" b="b"/>
            <a:pathLst>
              <a:path w="193" h="289">
                <a:moveTo>
                  <a:pt x="0" y="288"/>
                </a:moveTo>
                <a:lnTo>
                  <a:pt x="192" y="173"/>
                </a:lnTo>
                <a:lnTo>
                  <a:pt x="188" y="145"/>
                </a:lnTo>
                <a:lnTo>
                  <a:pt x="0" y="115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1FDD4B-773F-195E-8134-880C8246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203D-CAF2-E143-A8BC-B3A4FFAA4BE5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21764"/>
      </p:ext>
    </p:extLst>
  </p:cSld>
  <p:clrMapOvr>
    <a:masterClrMapping/>
  </p:clrMapOvr>
  <p:transition/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293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FC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561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64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73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417" y="276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585" y="2760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417" y="2987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591" y="298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620" y="346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417" y="3468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46">
            <a:extLst>
              <a:ext uri="{FF2B5EF4-FFF2-40B4-BE49-F238E27FC236}">
                <a16:creationId xmlns:a16="http://schemas.microsoft.com/office/drawing/2014/main" id="{10800C54-54A4-D0E7-A41C-2E7E13A7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4673600"/>
            <a:ext cx="425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h2</a:t>
            </a: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F51043B-CE04-C26A-D42E-CD200A5A518D}"/>
              </a:ext>
            </a:extLst>
          </p:cNvPr>
          <p:cNvSpPr>
            <a:spLocks/>
          </p:cNvSpPr>
          <p:nvPr/>
        </p:nvSpPr>
        <p:spPr bwMode="auto">
          <a:xfrm>
            <a:off x="5408613" y="4516438"/>
            <a:ext cx="306387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173"/>
              </a:cxn>
              <a:cxn ang="0">
                <a:pos x="188" y="145"/>
              </a:cxn>
              <a:cxn ang="0">
                <a:pos x="0" y="115"/>
              </a:cxn>
              <a:cxn ang="0">
                <a:pos x="192" y="0"/>
              </a:cxn>
            </a:cxnLst>
            <a:rect l="0" t="0" r="r" b="b"/>
            <a:pathLst>
              <a:path w="193" h="289">
                <a:moveTo>
                  <a:pt x="0" y="288"/>
                </a:moveTo>
                <a:lnTo>
                  <a:pt x="192" y="173"/>
                </a:lnTo>
                <a:lnTo>
                  <a:pt x="188" y="145"/>
                </a:lnTo>
                <a:lnTo>
                  <a:pt x="0" y="115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AC7F69F-4F1E-377E-A3EF-BADF2535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BEE9-7C18-9C4E-950C-23F89586690E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7562"/>
      </p:ext>
    </p:extLst>
  </p:cSld>
  <p:clrMapOvr>
    <a:masterClrMapping/>
  </p:clrMapOvr>
  <p:transition/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Scan corresponding S bucket and join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294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362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44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53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218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386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218" y="3189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392" y="318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421" y="366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218" y="367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1987" name="Rectangle 115"/>
          <p:cNvSpPr>
            <a:spLocks noChangeArrowheads="1"/>
          </p:cNvSpPr>
          <p:nvPr/>
        </p:nvSpPr>
        <p:spPr bwMode="auto">
          <a:xfrm>
            <a:off x="0" y="4038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FE534E-35D6-82E8-DAF4-4782B09E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597-2404-E449-BEFF-00E85D1EF291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88244"/>
      </p:ext>
    </p:extLst>
  </p:cSld>
  <p:clrMapOvr>
    <a:masterClrMapping/>
  </p:clrMapOvr>
  <p:transition/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Scan corresponding S bucket and join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295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571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362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44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53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218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571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386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218" y="3189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392" y="318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421" y="366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218" y="367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sp>
          <p:nvSpPr>
            <p:cNvPr id="591918" name="Rectangle 46"/>
            <p:cNvSpPr>
              <a:spLocks noChangeArrowheads="1"/>
            </p:cNvSpPr>
            <p:nvPr/>
          </p:nvSpPr>
          <p:spPr bwMode="auto">
            <a:xfrm>
              <a:off x="3750" y="3267"/>
              <a:ext cx="26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/>
                </a:rPr>
                <a:t>h2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1" name="Freeform 59"/>
            <p:cNvSpPr>
              <a:spLocks/>
            </p:cNvSpPr>
            <p:nvPr/>
          </p:nvSpPr>
          <p:spPr bwMode="auto">
            <a:xfrm>
              <a:off x="3600" y="3168"/>
              <a:ext cx="193" cy="28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173"/>
                </a:cxn>
                <a:cxn ang="0">
                  <a:pos x="188" y="145"/>
                </a:cxn>
                <a:cxn ang="0">
                  <a:pos x="0" y="115"/>
                </a:cxn>
                <a:cxn ang="0">
                  <a:pos x="192" y="0"/>
                </a:cxn>
              </a:cxnLst>
              <a:rect l="0" t="0" r="r" b="b"/>
              <a:pathLst>
                <a:path w="193" h="289">
                  <a:moveTo>
                    <a:pt x="0" y="288"/>
                  </a:moveTo>
                  <a:lnTo>
                    <a:pt x="192" y="173"/>
                  </a:lnTo>
                  <a:lnTo>
                    <a:pt x="188" y="145"/>
                  </a:lnTo>
                  <a:lnTo>
                    <a:pt x="0" y="115"/>
                  </a:lnTo>
                  <a:lnTo>
                    <a:pt x="192" y="0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1987" name="Rectangle 115"/>
          <p:cNvSpPr>
            <a:spLocks noChangeArrowheads="1"/>
          </p:cNvSpPr>
          <p:nvPr/>
        </p:nvSpPr>
        <p:spPr bwMode="auto">
          <a:xfrm>
            <a:off x="0" y="4038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2920977-10E5-AFEA-CE31-49C7319E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D4B9-3DBF-AF48-8337-D70A9AE98708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73923"/>
      </p:ext>
    </p:extLst>
  </p:cSld>
  <p:clrMapOvr>
    <a:masterClrMapping/>
  </p:clrMapOvr>
  <p:transition/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Scan corresponding S bucket and join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296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571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362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44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53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218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571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386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218" y="3189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392" y="318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421" y="366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218" y="367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sp>
          <p:nvSpPr>
            <p:cNvPr id="591918" name="Rectangle 46"/>
            <p:cNvSpPr>
              <a:spLocks noChangeArrowheads="1"/>
            </p:cNvSpPr>
            <p:nvPr/>
          </p:nvSpPr>
          <p:spPr bwMode="auto">
            <a:xfrm>
              <a:off x="3750" y="3267"/>
              <a:ext cx="26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/>
                </a:rPr>
                <a:t>h2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1" name="Freeform 59"/>
            <p:cNvSpPr>
              <a:spLocks/>
            </p:cNvSpPr>
            <p:nvPr/>
          </p:nvSpPr>
          <p:spPr bwMode="auto">
            <a:xfrm>
              <a:off x="3600" y="3168"/>
              <a:ext cx="193" cy="28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173"/>
                </a:cxn>
                <a:cxn ang="0">
                  <a:pos x="188" y="145"/>
                </a:cxn>
                <a:cxn ang="0">
                  <a:pos x="0" y="115"/>
                </a:cxn>
                <a:cxn ang="0">
                  <a:pos x="192" y="0"/>
                </a:cxn>
              </a:cxnLst>
              <a:rect l="0" t="0" r="r" b="b"/>
              <a:pathLst>
                <a:path w="193" h="289">
                  <a:moveTo>
                    <a:pt x="0" y="288"/>
                  </a:moveTo>
                  <a:lnTo>
                    <a:pt x="192" y="173"/>
                  </a:lnTo>
                  <a:lnTo>
                    <a:pt x="188" y="145"/>
                  </a:lnTo>
                  <a:lnTo>
                    <a:pt x="0" y="115"/>
                  </a:lnTo>
                  <a:lnTo>
                    <a:pt x="192" y="0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1987" name="Rectangle 115"/>
          <p:cNvSpPr>
            <a:spLocks noChangeArrowheads="1"/>
          </p:cNvSpPr>
          <p:nvPr/>
        </p:nvSpPr>
        <p:spPr bwMode="auto">
          <a:xfrm>
            <a:off x="0" y="4038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90949E-9121-1633-A9B0-BB350C0B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ABE9-88D9-604D-98D0-CC6F72C56021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9068"/>
      </p:ext>
    </p:extLst>
  </p:cSld>
  <p:clrMapOvr>
    <a:masterClrMapping/>
  </p:clrMapOvr>
  <p:transition/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Scan corresponding S bucket and join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297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571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362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44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53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218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386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571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218" y="3189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392" y="318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421" y="366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218" y="367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sp>
          <p:nvSpPr>
            <p:cNvPr id="591918" name="Rectangle 46"/>
            <p:cNvSpPr>
              <a:spLocks noChangeArrowheads="1"/>
            </p:cNvSpPr>
            <p:nvPr/>
          </p:nvSpPr>
          <p:spPr bwMode="auto">
            <a:xfrm>
              <a:off x="3750" y="3267"/>
              <a:ext cx="26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/>
                </a:rPr>
                <a:t>h2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1" name="Freeform 59"/>
            <p:cNvSpPr>
              <a:spLocks/>
            </p:cNvSpPr>
            <p:nvPr/>
          </p:nvSpPr>
          <p:spPr bwMode="auto">
            <a:xfrm>
              <a:off x="3600" y="3168"/>
              <a:ext cx="193" cy="28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173"/>
                </a:cxn>
                <a:cxn ang="0">
                  <a:pos x="188" y="145"/>
                </a:cxn>
                <a:cxn ang="0">
                  <a:pos x="0" y="115"/>
                </a:cxn>
                <a:cxn ang="0">
                  <a:pos x="192" y="0"/>
                </a:cxn>
              </a:cxnLst>
              <a:rect l="0" t="0" r="r" b="b"/>
              <a:pathLst>
                <a:path w="193" h="289">
                  <a:moveTo>
                    <a:pt x="0" y="288"/>
                  </a:moveTo>
                  <a:lnTo>
                    <a:pt x="192" y="173"/>
                  </a:lnTo>
                  <a:lnTo>
                    <a:pt x="188" y="145"/>
                  </a:lnTo>
                  <a:lnTo>
                    <a:pt x="0" y="115"/>
                  </a:lnTo>
                  <a:lnTo>
                    <a:pt x="192" y="0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1987" name="Rectangle 115"/>
          <p:cNvSpPr>
            <a:spLocks noChangeArrowheads="1"/>
          </p:cNvSpPr>
          <p:nvPr/>
        </p:nvSpPr>
        <p:spPr bwMode="auto">
          <a:xfrm>
            <a:off x="0" y="4038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32EA47-0A4D-F63A-A7CB-008711FF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429D-A711-D348-B5D4-3DE5D5E44455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7251"/>
      </p:ext>
    </p:extLst>
  </p:cSld>
  <p:clrMapOvr>
    <a:masterClrMapping/>
  </p:clrMapOvr>
  <p:transition/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Scan corresponding S bucket and join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298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571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362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44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53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218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386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218" y="3189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571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392" y="318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421" y="366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218" y="367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sp>
          <p:nvSpPr>
            <p:cNvPr id="591918" name="Rectangle 46"/>
            <p:cNvSpPr>
              <a:spLocks noChangeArrowheads="1"/>
            </p:cNvSpPr>
            <p:nvPr/>
          </p:nvSpPr>
          <p:spPr bwMode="auto">
            <a:xfrm>
              <a:off x="3750" y="3267"/>
              <a:ext cx="26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/>
                </a:rPr>
                <a:t>h2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1" name="Freeform 59"/>
            <p:cNvSpPr>
              <a:spLocks/>
            </p:cNvSpPr>
            <p:nvPr/>
          </p:nvSpPr>
          <p:spPr bwMode="auto">
            <a:xfrm>
              <a:off x="3600" y="3168"/>
              <a:ext cx="193" cy="28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173"/>
                </a:cxn>
                <a:cxn ang="0">
                  <a:pos x="188" y="145"/>
                </a:cxn>
                <a:cxn ang="0">
                  <a:pos x="0" y="115"/>
                </a:cxn>
                <a:cxn ang="0">
                  <a:pos x="192" y="0"/>
                </a:cxn>
              </a:cxnLst>
              <a:rect l="0" t="0" r="r" b="b"/>
              <a:pathLst>
                <a:path w="193" h="289">
                  <a:moveTo>
                    <a:pt x="0" y="288"/>
                  </a:moveTo>
                  <a:lnTo>
                    <a:pt x="192" y="173"/>
                  </a:lnTo>
                  <a:lnTo>
                    <a:pt x="188" y="145"/>
                  </a:lnTo>
                  <a:lnTo>
                    <a:pt x="0" y="115"/>
                  </a:lnTo>
                  <a:lnTo>
                    <a:pt x="192" y="0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1987" name="Rectangle 115"/>
          <p:cNvSpPr>
            <a:spLocks noChangeArrowheads="1"/>
          </p:cNvSpPr>
          <p:nvPr/>
        </p:nvSpPr>
        <p:spPr bwMode="auto">
          <a:xfrm>
            <a:off x="0" y="4038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678DE8A-FCCD-DB3C-2EB4-1AFC88CE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12ED-AB52-3B48-8914-319FD9284776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8290"/>
      </p:ext>
    </p:extLst>
  </p:cSld>
  <p:clrMapOvr>
    <a:masterClrMapping/>
  </p:clrMapOvr>
  <p:transition/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one R-bucket; hash-partition it using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h2</a:t>
            </a:r>
            <a:r>
              <a:rPr lang="en-US" sz="2400" dirty="0">
                <a:ea typeface="Osaka" charset="-128"/>
                <a:cs typeface="Osaka" charset="-128"/>
              </a:rPr>
              <a:t> (</a:t>
            </a:r>
            <a:r>
              <a:rPr lang="en-US" sz="2400" dirty="0">
                <a:ea typeface="Osaka" charset="-128"/>
                <a:cs typeface="Osaka" charset="-128"/>
                <a:sym typeface="Symbol" charset="2"/>
              </a:rPr>
              <a:t></a:t>
            </a:r>
            <a:r>
              <a:rPr lang="en-US" sz="2400" dirty="0">
                <a:ea typeface="Osaka" charset="-128"/>
                <a:cs typeface="Osaka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Osaka" charset="-128"/>
                <a:cs typeface="Osaka" charset="-128"/>
              </a:rPr>
              <a:t>h</a:t>
            </a:r>
            <a:r>
              <a:rPr lang="en-US" sz="2400" dirty="0">
                <a:ea typeface="Osaka" charset="-128"/>
                <a:cs typeface="Osaka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Scan corresponding S bucket and join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299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571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362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44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53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218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386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218" y="3189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392" y="318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571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421" y="366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218" y="367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sp>
          <p:nvSpPr>
            <p:cNvPr id="591918" name="Rectangle 46"/>
            <p:cNvSpPr>
              <a:spLocks noChangeArrowheads="1"/>
            </p:cNvSpPr>
            <p:nvPr/>
          </p:nvSpPr>
          <p:spPr bwMode="auto">
            <a:xfrm>
              <a:off x="3750" y="3267"/>
              <a:ext cx="26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/>
                </a:rPr>
                <a:t>h2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1" name="Freeform 59"/>
            <p:cNvSpPr>
              <a:spLocks/>
            </p:cNvSpPr>
            <p:nvPr/>
          </p:nvSpPr>
          <p:spPr bwMode="auto">
            <a:xfrm>
              <a:off x="3600" y="3168"/>
              <a:ext cx="193" cy="28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173"/>
                </a:cxn>
                <a:cxn ang="0">
                  <a:pos x="188" y="145"/>
                </a:cxn>
                <a:cxn ang="0">
                  <a:pos x="0" y="115"/>
                </a:cxn>
                <a:cxn ang="0">
                  <a:pos x="192" y="0"/>
                </a:cxn>
              </a:cxnLst>
              <a:rect l="0" t="0" r="r" b="b"/>
              <a:pathLst>
                <a:path w="193" h="289">
                  <a:moveTo>
                    <a:pt x="0" y="288"/>
                  </a:moveTo>
                  <a:lnTo>
                    <a:pt x="192" y="173"/>
                  </a:lnTo>
                  <a:lnTo>
                    <a:pt x="188" y="145"/>
                  </a:lnTo>
                  <a:lnTo>
                    <a:pt x="0" y="115"/>
                  </a:lnTo>
                  <a:lnTo>
                    <a:pt x="192" y="0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1987" name="Rectangle 115"/>
          <p:cNvSpPr>
            <a:spLocks noChangeArrowheads="1"/>
          </p:cNvSpPr>
          <p:nvPr/>
        </p:nvSpPr>
        <p:spPr bwMode="auto">
          <a:xfrm>
            <a:off x="0" y="4038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63DA9EA-AB07-8B60-A138-0B07518C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4F3-765E-EB49-944A-5DC022513431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39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CSE 344 - 2019wi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3EDE-8ECC-4186-A19A-CF00533B084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Relational Algebra Operators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43000"/>
            <a:ext cx="7772400" cy="4114800"/>
          </a:xfrm>
        </p:spPr>
        <p:txBody>
          <a:bodyPr/>
          <a:lstStyle/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Union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∪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, </a:t>
            </a:r>
            <a:r>
              <a:rPr lang="en-US" sz="2800" strike="sngStrike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intersection </a:t>
            </a:r>
            <a:r>
              <a:rPr lang="en-US" sz="2800" strike="sngStrike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∩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, difference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-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</a:t>
            </a: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Selection </a:t>
            </a:r>
            <a:r>
              <a:rPr lang="el-GR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σ</a:t>
            </a:r>
            <a:endParaRPr lang="en-US" sz="2800" dirty="0">
              <a:solidFill>
                <a:srgbClr val="FF0000"/>
              </a:solidFill>
              <a:latin typeface="Symbol" pitchFamily="112" charset="2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Projection </a:t>
            </a:r>
            <a:r>
              <a:rPr lang="el-GR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endParaRPr lang="en-US" sz="2800" dirty="0">
              <a:solidFill>
                <a:srgbClr val="FF0000"/>
              </a:solidFill>
              <a:latin typeface="Symbol" pitchFamily="112" charset="2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Cartesian product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×</a:t>
            </a:r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  <a:sym typeface="Symbol" pitchFamily="-65" charset="2"/>
              </a:rPr>
              <a:t>,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j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oin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⨝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(Rename </a:t>
            </a:r>
            <a:r>
              <a:rPr lang="el-GR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Symbol" pitchFamily="112" charset="2"/>
              </a:rPr>
              <a:t>ρ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800" dirty="0">
              <a:latin typeface="Arial" charset="0"/>
              <a:ea typeface="Arial" charset="0"/>
              <a:cs typeface="Arial" charset="0"/>
              <a:sym typeface="Symbol" pitchFamily="11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4121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78121"/>
              </p:ext>
            </p:extLst>
          </p:nvPr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FCA345-04E5-B0AC-9B37-C00F7D29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" y="2614141"/>
            <a:ext cx="1232517" cy="1187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DD271-571C-B056-BCA6-4F4537ABEB0F}"/>
              </a:ext>
            </a:extLst>
          </p:cNvPr>
          <p:cNvSpPr txBox="1"/>
          <p:nvPr/>
        </p:nvSpPr>
        <p:spPr>
          <a:xfrm>
            <a:off x="237459" y="100541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F96F385F-1EAD-9A3A-0875-4AFD821B813E}"/>
              </a:ext>
            </a:extLst>
          </p:cNvPr>
          <p:cNvSpPr/>
          <p:nvPr/>
        </p:nvSpPr>
        <p:spPr>
          <a:xfrm>
            <a:off x="1270287" y="3070780"/>
            <a:ext cx="745587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48BFE38-D490-A011-25E7-D0F238E4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9F9E-D0E0-074D-86AE-B4ACAE8287AC}" type="datetime4">
              <a:rPr lang="en-US" smtClean="0"/>
              <a:t>March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838D513-691F-B9CD-67BF-1B0F92BC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0B658B6-C4F3-7241-BA19-3B7C179E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93803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the next R bucket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300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561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64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73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417" y="276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585" y="2760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417" y="2987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591" y="298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620" y="346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417" y="3468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25C872-C489-C48E-2237-9B87A6BD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54DF-E72A-3845-8CC4-FC10A37A0DAA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8796"/>
      </p:ext>
    </p:extLst>
  </p:cSld>
  <p:clrMapOvr>
    <a:masterClrMapping/>
  </p:clrMapOvr>
  <p:transition/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the next R bucket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301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561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64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734" y="3266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417" y="276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585" y="2760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417" y="2987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591" y="298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620" y="3467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417" y="3468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F4FA0F-DAA2-DA24-3EEA-5F03F3DF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FB0A-455B-0D48-9C2E-73A1A937BDA4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3039"/>
      </p:ext>
    </p:extLst>
  </p:cSld>
  <p:clrMapOvr>
    <a:masterClrMapping/>
  </p:clrMapOvr>
  <p:transition/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89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Join Buckets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7459F-E860-DF45-A9CA-4261E9CD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 </a:t>
            </a:r>
            <a:r>
              <a:rPr lang="en-US" sz="2400" dirty="0">
                <a:ea typeface="Arial Unicode MS" charset="0"/>
                <a:cs typeface="Arial Unicode MS" charset="0"/>
              </a:rPr>
              <a:t>⋈</a:t>
            </a:r>
            <a:r>
              <a:rPr lang="en-US" sz="2400" dirty="0"/>
              <a:t> 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Read the next R bucket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Osaka" charset="-128"/>
                <a:cs typeface="Osaka" charset="-128"/>
              </a:rPr>
              <a:t>Scan the matching S bucket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F04-2305-224C-8161-C1B90038ABD1}" type="slidenum">
              <a:rPr lang="en-US" smtClean="0"/>
              <a:pPr/>
              <a:t>302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2817813" y="5735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6263" y="3048000"/>
            <a:ext cx="5641974" cy="3033713"/>
            <a:chOff x="2156" y="2243"/>
            <a:chExt cx="3554" cy="1911"/>
          </a:xfrm>
        </p:grpSpPr>
        <p:sp>
          <p:nvSpPr>
            <p:cNvPr id="591881" name="Rectangle 9"/>
            <p:cNvSpPr>
              <a:spLocks noChangeArrowheads="1"/>
            </p:cNvSpPr>
            <p:nvPr/>
          </p:nvSpPr>
          <p:spPr bwMode="auto">
            <a:xfrm>
              <a:off x="2172" y="2243"/>
              <a:ext cx="68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Buckets</a:t>
              </a:r>
            </a:p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of R &amp; S</a:t>
              </a:r>
            </a:p>
          </p:txBody>
        </p:sp>
        <p:sp>
          <p:nvSpPr>
            <p:cNvPr id="591882" name="Rectangle 10"/>
            <p:cNvSpPr>
              <a:spLocks noChangeArrowheads="1"/>
            </p:cNvSpPr>
            <p:nvPr/>
          </p:nvSpPr>
          <p:spPr bwMode="auto">
            <a:xfrm>
              <a:off x="3233" y="3607"/>
              <a:ext cx="7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Input buffer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for S</a:t>
              </a:r>
              <a:r>
                <a:rPr lang="en-US" sz="14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3227" y="2525"/>
              <a:ext cx="153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Hash table for partition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R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( &lt; M-1 pages)</a:t>
              </a:r>
            </a:p>
          </p:txBody>
        </p:sp>
        <p:sp>
          <p:nvSpPr>
            <p:cNvPr id="591884" name="Freeform 12"/>
            <p:cNvSpPr>
              <a:spLocks/>
            </p:cNvSpPr>
            <p:nvPr/>
          </p:nvSpPr>
          <p:spPr bwMode="auto">
            <a:xfrm>
              <a:off x="3513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5" name="Freeform 13"/>
            <p:cNvSpPr>
              <a:spLocks/>
            </p:cNvSpPr>
            <p:nvPr/>
          </p:nvSpPr>
          <p:spPr bwMode="auto">
            <a:xfrm>
              <a:off x="2362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6" name="Freeform 14"/>
            <p:cNvSpPr>
              <a:spLocks/>
            </p:cNvSpPr>
            <p:nvPr/>
          </p:nvSpPr>
          <p:spPr bwMode="auto">
            <a:xfrm>
              <a:off x="244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7" name="Freeform 15"/>
            <p:cNvSpPr>
              <a:spLocks/>
            </p:cNvSpPr>
            <p:nvPr/>
          </p:nvSpPr>
          <p:spPr bwMode="auto">
            <a:xfrm>
              <a:off x="2535" y="346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24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2218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2386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0" name="Freeform 18"/>
            <p:cNvSpPr>
              <a:spLocks/>
            </p:cNvSpPr>
            <p:nvPr/>
          </p:nvSpPr>
          <p:spPr bwMode="auto">
            <a:xfrm>
              <a:off x="2218" y="3189"/>
              <a:ext cx="145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4"/>
                </a:cxn>
                <a:cxn ang="0">
                  <a:pos x="0" y="154"/>
                </a:cxn>
              </a:cxnLst>
              <a:rect l="0" t="0" r="r" b="b"/>
              <a:pathLst>
                <a:path w="145" h="155">
                  <a:moveTo>
                    <a:pt x="0" y="154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1" name="Freeform 19"/>
            <p:cNvSpPr>
              <a:spLocks/>
            </p:cNvSpPr>
            <p:nvPr/>
          </p:nvSpPr>
          <p:spPr bwMode="auto">
            <a:xfrm>
              <a:off x="2392" y="318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2" name="Freeform 20"/>
            <p:cNvSpPr>
              <a:spLocks/>
            </p:cNvSpPr>
            <p:nvPr/>
          </p:nvSpPr>
          <p:spPr bwMode="auto">
            <a:xfrm>
              <a:off x="2421" y="3669"/>
              <a:ext cx="144" cy="15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4"/>
                </a:cxn>
                <a:cxn ang="0">
                  <a:pos x="0" y="154"/>
                </a:cxn>
              </a:cxnLst>
              <a:rect l="0" t="0" r="r" b="b"/>
              <a:pathLst>
                <a:path w="144" h="155">
                  <a:moveTo>
                    <a:pt x="0" y="154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4"/>
                  </a:lnTo>
                  <a:lnTo>
                    <a:pt x="0" y="154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3" name="Freeform 21"/>
            <p:cNvSpPr>
              <a:spLocks/>
            </p:cNvSpPr>
            <p:nvPr/>
          </p:nvSpPr>
          <p:spPr bwMode="auto">
            <a:xfrm>
              <a:off x="2218" y="3670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894" name="Freeform 22"/>
            <p:cNvSpPr>
              <a:spLocks/>
            </p:cNvSpPr>
            <p:nvPr/>
          </p:nvSpPr>
          <p:spPr bwMode="auto">
            <a:xfrm>
              <a:off x="3442" y="2956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5" name="Freeform 23"/>
            <p:cNvSpPr>
              <a:spLocks/>
            </p:cNvSpPr>
            <p:nvPr/>
          </p:nvSpPr>
          <p:spPr bwMode="auto">
            <a:xfrm>
              <a:off x="3644" y="2962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6" name="Freeform 24"/>
            <p:cNvSpPr>
              <a:spLocks/>
            </p:cNvSpPr>
            <p:nvPr/>
          </p:nvSpPr>
          <p:spPr bwMode="auto">
            <a:xfrm>
              <a:off x="4307" y="2962"/>
              <a:ext cx="144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155"/>
                </a:cxn>
                <a:cxn ang="0">
                  <a:pos x="0" y="155"/>
                </a:cxn>
              </a:cxnLst>
              <a:rect l="0" t="0" r="r" b="b"/>
              <a:pathLst>
                <a:path w="144" h="156">
                  <a:moveTo>
                    <a:pt x="0" y="155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43" y="155"/>
                  </a:lnTo>
                  <a:lnTo>
                    <a:pt x="0" y="155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7" name="Freeform 25"/>
            <p:cNvSpPr>
              <a:spLocks/>
            </p:cNvSpPr>
            <p:nvPr/>
          </p:nvSpPr>
          <p:spPr bwMode="auto">
            <a:xfrm>
              <a:off x="3961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Freeform 26"/>
            <p:cNvSpPr>
              <a:spLocks/>
            </p:cNvSpPr>
            <p:nvPr/>
          </p:nvSpPr>
          <p:spPr bwMode="auto">
            <a:xfrm>
              <a:off x="4045" y="3028"/>
              <a:ext cx="24" cy="3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3" y="18"/>
                </a:cxn>
              </a:cxnLst>
              <a:rect l="0" t="0" r="r" b="b"/>
              <a:pathLst>
                <a:path w="24" h="36">
                  <a:moveTo>
                    <a:pt x="23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3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4134" y="3028"/>
              <a:ext cx="25" cy="36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1" y="0"/>
                </a:cxn>
                <a:cxn ang="0">
                  <a:pos x="0" y="18"/>
                </a:cxn>
                <a:cxn ang="0">
                  <a:pos x="11" y="35"/>
                </a:cxn>
                <a:cxn ang="0">
                  <a:pos x="24" y="18"/>
                </a:cxn>
              </a:cxnLst>
              <a:rect l="0" t="0" r="r" b="b"/>
              <a:pathLst>
                <a:path w="25" h="36">
                  <a:moveTo>
                    <a:pt x="24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11" y="35"/>
                  </a:lnTo>
                  <a:lnTo>
                    <a:pt x="24" y="18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3408" y="2928"/>
              <a:ext cx="110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0"/>
                </a:cxn>
                <a:cxn ang="0">
                  <a:pos x="1101" y="0"/>
                </a:cxn>
                <a:cxn ang="0">
                  <a:pos x="1101" y="230"/>
                </a:cxn>
                <a:cxn ang="0">
                  <a:pos x="0" y="230"/>
                </a:cxn>
              </a:cxnLst>
              <a:rect l="0" t="0" r="r" b="b"/>
              <a:pathLst>
                <a:path w="1102" h="231">
                  <a:moveTo>
                    <a:pt x="0" y="230"/>
                  </a:moveTo>
                  <a:lnTo>
                    <a:pt x="0" y="0"/>
                  </a:lnTo>
                  <a:lnTo>
                    <a:pt x="1101" y="0"/>
                  </a:lnTo>
                  <a:lnTo>
                    <a:pt x="1101" y="230"/>
                  </a:lnTo>
                  <a:lnTo>
                    <a:pt x="0" y="2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4265" y="3414"/>
              <a:ext cx="145" cy="156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0" y="155"/>
                </a:cxn>
              </a:cxnLst>
              <a:rect l="0" t="0" r="r" b="b"/>
              <a:pathLst>
                <a:path w="145" h="156">
                  <a:moveTo>
                    <a:pt x="0" y="155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55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3227" y="2496"/>
              <a:ext cx="1526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0" y="0"/>
                </a:cxn>
                <a:cxn ang="0">
                  <a:pos x="1525" y="0"/>
                </a:cxn>
                <a:cxn ang="0">
                  <a:pos x="1525" y="1392"/>
                </a:cxn>
                <a:cxn ang="0">
                  <a:pos x="0" y="1392"/>
                </a:cxn>
              </a:cxnLst>
              <a:rect l="0" t="0" r="r" b="b"/>
              <a:pathLst>
                <a:path w="1526" h="1393">
                  <a:moveTo>
                    <a:pt x="0" y="1392"/>
                  </a:moveTo>
                  <a:lnTo>
                    <a:pt x="0" y="0"/>
                  </a:lnTo>
                  <a:lnTo>
                    <a:pt x="1525" y="0"/>
                  </a:lnTo>
                  <a:lnTo>
                    <a:pt x="1525" y="1392"/>
                  </a:lnTo>
                  <a:lnTo>
                    <a:pt x="0" y="13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095" y="2868"/>
              <a:ext cx="197" cy="862"/>
              <a:chOff x="5095" y="2868"/>
              <a:chExt cx="197" cy="862"/>
            </a:xfrm>
          </p:grpSpPr>
          <p:sp>
            <p:nvSpPr>
              <p:cNvPr id="591904" name="Freeform 32"/>
              <p:cNvSpPr>
                <a:spLocks/>
              </p:cNvSpPr>
              <p:nvPr/>
            </p:nvSpPr>
            <p:spPr bwMode="auto">
              <a:xfrm>
                <a:off x="5095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5" name="Freeform 33"/>
              <p:cNvSpPr>
                <a:spLocks/>
              </p:cNvSpPr>
              <p:nvPr/>
            </p:nvSpPr>
            <p:spPr bwMode="auto">
              <a:xfrm>
                <a:off x="5178" y="3396"/>
                <a:ext cx="25" cy="37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4" y="18"/>
                  </a:cxn>
                </a:cxnLst>
                <a:rect l="0" t="0" r="r" b="b"/>
                <a:pathLst>
                  <a:path w="25" h="37">
                    <a:moveTo>
                      <a:pt x="24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6" name="Freeform 34"/>
              <p:cNvSpPr>
                <a:spLocks/>
              </p:cNvSpPr>
              <p:nvPr/>
            </p:nvSpPr>
            <p:spPr bwMode="auto">
              <a:xfrm>
                <a:off x="5268" y="3396"/>
                <a:ext cx="24" cy="37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23" y="18"/>
                  </a:cxn>
                </a:cxnLst>
                <a:rect l="0" t="0" r="r" b="b"/>
                <a:pathLst>
                  <a:path w="24" h="37">
                    <a:moveTo>
                      <a:pt x="23" y="18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23" y="1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7" name="Freeform 35"/>
              <p:cNvSpPr>
                <a:spLocks/>
              </p:cNvSpPr>
              <p:nvPr/>
            </p:nvSpPr>
            <p:spPr bwMode="auto">
              <a:xfrm>
                <a:off x="5131" y="2868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8" name="Freeform 36"/>
              <p:cNvSpPr>
                <a:spLocks/>
              </p:cNvSpPr>
              <p:nvPr/>
            </p:nvSpPr>
            <p:spPr bwMode="auto">
              <a:xfrm>
                <a:off x="5131" y="3093"/>
                <a:ext cx="144" cy="156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5"/>
                  </a:cxn>
                  <a:cxn ang="0">
                    <a:pos x="0" y="155"/>
                  </a:cxn>
                </a:cxnLst>
                <a:rect l="0" t="0" r="r" b="b"/>
                <a:pathLst>
                  <a:path w="144" h="156">
                    <a:moveTo>
                      <a:pt x="0" y="15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5"/>
                    </a:lnTo>
                    <a:lnTo>
                      <a:pt x="0" y="15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09" name="Freeform 37"/>
              <p:cNvSpPr>
                <a:spLocks/>
              </p:cNvSpPr>
              <p:nvPr/>
            </p:nvSpPr>
            <p:spPr bwMode="auto">
              <a:xfrm>
                <a:off x="5131" y="3575"/>
                <a:ext cx="144" cy="15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54"/>
                  </a:cxn>
                  <a:cxn ang="0">
                    <a:pos x="0" y="154"/>
                  </a:cxn>
                </a:cxnLst>
                <a:rect l="0" t="0" r="r" b="b"/>
                <a:pathLst>
                  <a:path w="144" h="155">
                    <a:moveTo>
                      <a:pt x="0" y="154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3" y="154"/>
                    </a:lnTo>
                    <a:lnTo>
                      <a:pt x="0" y="1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3198" y="3885"/>
              <a:ext cx="1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B main memory buffers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322" y="3921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4130" y="3549"/>
              <a:ext cx="4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Output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buffer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5001" y="3885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Disk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4809" y="2355"/>
              <a:ext cx="9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</a:rPr>
                <a:t>Join Result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56" y="2644"/>
              <a:ext cx="676" cy="1277"/>
              <a:chOff x="2156" y="2644"/>
              <a:chExt cx="676" cy="1277"/>
            </a:xfrm>
          </p:grpSpPr>
          <p:sp>
            <p:nvSpPr>
              <p:cNvPr id="591920" name="Oval 48"/>
              <p:cNvSpPr>
                <a:spLocks noChangeArrowheads="1"/>
              </p:cNvSpPr>
              <p:nvPr/>
            </p:nvSpPr>
            <p:spPr bwMode="auto">
              <a:xfrm>
                <a:off x="2165" y="2644"/>
                <a:ext cx="663" cy="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1" name="Line 49"/>
              <p:cNvSpPr>
                <a:spLocks noChangeShapeType="1"/>
              </p:cNvSpPr>
              <p:nvPr/>
            </p:nvSpPr>
            <p:spPr bwMode="auto">
              <a:xfrm>
                <a:off x="2161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2" name="Line 50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3" name="Arc 51"/>
              <p:cNvSpPr>
                <a:spLocks/>
              </p:cNvSpPr>
              <p:nvPr/>
            </p:nvSpPr>
            <p:spPr bwMode="auto">
              <a:xfrm>
                <a:off x="2156" y="3843"/>
                <a:ext cx="671" cy="78"/>
              </a:xfrm>
              <a:custGeom>
                <a:avLst/>
                <a:gdLst>
                  <a:gd name="G0" fmla="+- 21600 0 0"/>
                  <a:gd name="G1" fmla="+- 571 0 0"/>
                  <a:gd name="G2" fmla="+- 21600 0 0"/>
                  <a:gd name="T0" fmla="*/ 43192 w 43200"/>
                  <a:gd name="T1" fmla="*/ 0 h 22171"/>
                  <a:gd name="T2" fmla="*/ 0 w 43200"/>
                  <a:gd name="T3" fmla="*/ 571 h 22171"/>
                  <a:gd name="T4" fmla="*/ 21600 w 43200"/>
                  <a:gd name="T5" fmla="*/ 571 h 2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171" fill="none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</a:path>
                  <a:path w="43200" h="22171" stroke="0" extrusionOk="0">
                    <a:moveTo>
                      <a:pt x="43192" y="-1"/>
                    </a:moveTo>
                    <a:cubicBezTo>
                      <a:pt x="43197" y="190"/>
                      <a:pt x="43200" y="380"/>
                      <a:pt x="43200" y="571"/>
                    </a:cubicBezTo>
                    <a:cubicBezTo>
                      <a:pt x="43200" y="12500"/>
                      <a:pt x="33529" y="22171"/>
                      <a:pt x="21600" y="22171"/>
                    </a:cubicBezTo>
                    <a:cubicBezTo>
                      <a:pt x="9670" y="22170"/>
                      <a:pt x="-1" y="12500"/>
                      <a:pt x="-1" y="570"/>
                    </a:cubicBezTo>
                    <a:lnTo>
                      <a:pt x="21600" y="57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940" y="2692"/>
              <a:ext cx="532" cy="1182"/>
              <a:chOff x="4940" y="2692"/>
              <a:chExt cx="532" cy="1182"/>
            </a:xfrm>
          </p:grpSpPr>
          <p:sp>
            <p:nvSpPr>
              <p:cNvPr id="591925" name="Oval 53"/>
              <p:cNvSpPr>
                <a:spLocks noChangeArrowheads="1"/>
              </p:cNvSpPr>
              <p:nvPr/>
            </p:nvSpPr>
            <p:spPr bwMode="auto">
              <a:xfrm>
                <a:off x="4948" y="2692"/>
                <a:ext cx="520" cy="81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6" name="Line 54"/>
              <p:cNvSpPr>
                <a:spLocks noChangeShapeType="1"/>
              </p:cNvSpPr>
              <p:nvPr/>
            </p:nvSpPr>
            <p:spPr bwMode="auto">
              <a:xfrm>
                <a:off x="4944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7" name="Line 55"/>
              <p:cNvSpPr>
                <a:spLocks noChangeShapeType="1"/>
              </p:cNvSpPr>
              <p:nvPr/>
            </p:nvSpPr>
            <p:spPr bwMode="auto">
              <a:xfrm>
                <a:off x="5472" y="2732"/>
                <a:ext cx="0" cy="10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28" name="Arc 56"/>
              <p:cNvSpPr>
                <a:spLocks/>
              </p:cNvSpPr>
              <p:nvPr/>
            </p:nvSpPr>
            <p:spPr bwMode="auto">
              <a:xfrm>
                <a:off x="4940" y="3801"/>
                <a:ext cx="528" cy="73"/>
              </a:xfrm>
              <a:custGeom>
                <a:avLst/>
                <a:gdLst>
                  <a:gd name="G0" fmla="+- 21600 0 0"/>
                  <a:gd name="G1" fmla="+- 615 0 0"/>
                  <a:gd name="G2" fmla="+- 21600 0 0"/>
                  <a:gd name="T0" fmla="*/ 43191 w 43200"/>
                  <a:gd name="T1" fmla="*/ 0 h 22215"/>
                  <a:gd name="T2" fmla="*/ 2 w 43200"/>
                  <a:gd name="T3" fmla="*/ 309 h 22215"/>
                  <a:gd name="T4" fmla="*/ 21600 w 43200"/>
                  <a:gd name="T5" fmla="*/ 615 h 2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215" fill="none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</a:path>
                  <a:path w="43200" h="22215" stroke="0" extrusionOk="0">
                    <a:moveTo>
                      <a:pt x="43191" y="-1"/>
                    </a:moveTo>
                    <a:cubicBezTo>
                      <a:pt x="43197" y="204"/>
                      <a:pt x="43200" y="409"/>
                      <a:pt x="43200" y="615"/>
                    </a:cubicBezTo>
                    <a:cubicBezTo>
                      <a:pt x="43200" y="12544"/>
                      <a:pt x="33529" y="22215"/>
                      <a:pt x="21600" y="22215"/>
                    </a:cubicBezTo>
                    <a:cubicBezTo>
                      <a:pt x="9670" y="22215"/>
                      <a:pt x="0" y="12544"/>
                      <a:pt x="0" y="615"/>
                    </a:cubicBezTo>
                    <a:cubicBezTo>
                      <a:pt x="0" y="512"/>
                      <a:pt x="0" y="410"/>
                      <a:pt x="2" y="309"/>
                    </a:cubicBezTo>
                    <a:lnTo>
                      <a:pt x="21600" y="61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1929" name="Line 57"/>
            <p:cNvSpPr>
              <a:spLocks noChangeShapeType="1"/>
            </p:cNvSpPr>
            <p:nvPr/>
          </p:nvSpPr>
          <p:spPr bwMode="auto">
            <a:xfrm>
              <a:off x="2832" y="3168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0" name="Line 58"/>
            <p:cNvSpPr>
              <a:spLocks noChangeShapeType="1"/>
            </p:cNvSpPr>
            <p:nvPr/>
          </p:nvSpPr>
          <p:spPr bwMode="auto">
            <a:xfrm>
              <a:off x="2832" y="3504"/>
              <a:ext cx="67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932" name="Line 60"/>
            <p:cNvSpPr>
              <a:spLocks noChangeShapeType="1"/>
            </p:cNvSpPr>
            <p:nvPr/>
          </p:nvSpPr>
          <p:spPr bwMode="auto">
            <a:xfrm>
              <a:off x="4416" y="3504"/>
              <a:ext cx="5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1987" name="Rectangle 115"/>
          <p:cNvSpPr>
            <a:spLocks noChangeArrowheads="1"/>
          </p:cNvSpPr>
          <p:nvPr/>
        </p:nvSpPr>
        <p:spPr bwMode="auto">
          <a:xfrm>
            <a:off x="0" y="4038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736FDD2-478D-F546-C5ED-2D92E1C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DF38-4860-2E4E-B9A9-F2C8E364B723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223"/>
      </p:ext>
    </p:extLst>
  </p:cSld>
  <p:clrMapOvr>
    <a:masterClrMapping/>
  </p:clrMapOvr>
  <p:transition/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Partitioned Hash Join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Cost: 3B(R) + 3B(S)</a:t>
            </a:r>
          </a:p>
          <a:p>
            <a:r>
              <a:rPr lang="en-US" dirty="0"/>
              <a:t>Assumption: min(B(R), B(S)) </a:t>
            </a:r>
            <a:r>
              <a:rPr lang="en-US"/>
              <a:t>≤ (M-1)</a:t>
            </a:r>
            <a:r>
              <a:rPr lang="en-US" baseline="30000"/>
              <a:t>2</a:t>
            </a:r>
            <a:endParaRPr lang="en-US" baseline="30000" dirty="0"/>
          </a:p>
          <a:p>
            <a:endParaRPr lang="en-US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303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24AE9-D094-1E3D-64A4-F3199DFD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D3CF-3B54-8547-8909-9152FEC1EE86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3911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0C8B75-6AAE-7C0D-0011-155A5016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/>
              <a:t>Merge Sort, Merge Join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AA992-3088-98EA-C747-CA778F4A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33A5D-8AE2-D55F-95DD-28165A7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304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CE2C5-9333-B038-7E26-8278EED3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8B9C-469D-8C46-925C-4AC2DE146A2E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8DA6E-DB54-EC2C-02BF-05A604A861C5}"/>
              </a:ext>
            </a:extLst>
          </p:cNvPr>
          <p:cNvSpPr txBox="1"/>
          <p:nvPr/>
        </p:nvSpPr>
        <p:spPr>
          <a:xfrm>
            <a:off x="2938379" y="3013501"/>
            <a:ext cx="326724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Merge-Join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98CD7-2B1C-6573-3924-A3A22E6E2E8F}"/>
              </a:ext>
            </a:extLst>
          </p:cNvPr>
          <p:cNvSpPr txBox="1"/>
          <p:nvPr/>
        </p:nvSpPr>
        <p:spPr>
          <a:xfrm>
            <a:off x="3589020" y="415650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(if we have time…)</a:t>
            </a:r>
          </a:p>
        </p:txBody>
      </p:sp>
    </p:spTree>
    <p:extLst>
      <p:ext uri="{BB962C8B-B14F-4D97-AF65-F5344CB8AC3E}">
        <p14:creationId xmlns:p14="http://schemas.microsoft.com/office/powerpoint/2010/main" val="273628698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619B-2A9B-CD8F-E81C-1F50BF13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5CB06-6FC9-02B8-D3EB-016534E1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Merge-sort reads/writes sequentially</a:t>
            </a:r>
          </a:p>
          <a:p>
            <a:endParaRPr lang="en-US" dirty="0"/>
          </a:p>
          <a:p>
            <a:r>
              <a:rPr lang="en-US" dirty="0"/>
              <a:t>Run lengths: 2, 4, 8, 16, …</a:t>
            </a:r>
          </a:p>
          <a:p>
            <a:r>
              <a:rPr lang="en-US" dirty="0"/>
              <a:t>Need log(N) sequential reads and writes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Cost = 2 log(N) B(R)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4FF68-D5FE-150E-FA0A-E1E1F98D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1B3C2-7F96-B727-FDA3-BEABA955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305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E8D5CB-5542-B4A6-A2BF-821804AC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8CA3-0B88-9F47-8DC2-6E94841C2BAF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8896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BF01-4AF2-3049-D401-FE568D53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n Arrays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84847-D445-416B-5796-6BFC7594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2F725-ED81-9B1F-0F06-4F17BF8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306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7E6F8-0AC5-78C5-9334-71B7F4E8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28" y="2014210"/>
            <a:ext cx="6941003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2400" dirty="0">
                <a:latin typeface="Arial"/>
              </a:rPr>
              <a:t>Merge(A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A</a:t>
            </a:r>
            <a:r>
              <a:rPr lang="en-US" sz="2400" baseline="-25000" dirty="0">
                <a:latin typeface="Arial"/>
              </a:rPr>
              <a:t>2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)	// 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are sorted 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520A6156-BA46-DA00-DB26-BD831EB1B336}"/>
              </a:ext>
            </a:extLst>
          </p:cNvPr>
          <p:cNvSpPr/>
          <p:nvPr/>
        </p:nvSpPr>
        <p:spPr bwMode="auto">
          <a:xfrm>
            <a:off x="6851674" y="1181100"/>
            <a:ext cx="1945762" cy="822305"/>
          </a:xfrm>
          <a:prstGeom prst="wedgeEllipseCallout">
            <a:avLst>
              <a:gd name="adj1" fmla="val -97277"/>
              <a:gd name="adj2" fmla="val 5879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Merge n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sorted arrays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E92E5-1A4D-1FA1-25B5-A28ED9EF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8CB7-C39D-6D41-AFEF-7DBF0AD8A454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00675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BF01-4AF2-3049-D401-FE568D53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n Arrays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84847-D445-416B-5796-6BFC7594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2F725-ED81-9B1F-0F06-4F17BF8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307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7E6F8-0AC5-78C5-9334-71B7F4E8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28" y="2014210"/>
            <a:ext cx="6941003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2400" dirty="0">
                <a:latin typeface="Arial"/>
              </a:rPr>
              <a:t>Merge(A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A</a:t>
            </a:r>
            <a:r>
              <a:rPr lang="en-US" sz="2400" baseline="-25000" dirty="0">
                <a:latin typeface="Arial"/>
              </a:rPr>
              <a:t>2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)	// 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are sorted 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=0;  …, i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= 0;  j=0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while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≤ N or … or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≤ N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let  A</a:t>
            </a:r>
            <a:r>
              <a:rPr lang="en-US" sz="2400" baseline="-25000" dirty="0">
                <a:latin typeface="Arial"/>
              </a:rPr>
              <a:t>k</a:t>
            </a:r>
            <a:r>
              <a:rPr lang="en-US" sz="2400" dirty="0">
                <a:latin typeface="Arial"/>
              </a:rPr>
              <a:t>[</a:t>
            </a:r>
            <a:r>
              <a:rPr lang="en-US" sz="2400" dirty="0" err="1">
                <a:latin typeface="Arial"/>
              </a:rPr>
              <a:t>i</a:t>
            </a:r>
            <a:r>
              <a:rPr lang="en-US" sz="2400" baseline="-25000" dirty="0" err="1">
                <a:latin typeface="Arial"/>
              </a:rPr>
              <a:t>k</a:t>
            </a:r>
            <a:r>
              <a:rPr lang="en-US" sz="2400" dirty="0">
                <a:latin typeface="Arial"/>
              </a:rPr>
              <a:t>] = min(A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[i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],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[i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])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18A29-9B0B-3533-9774-8A56288C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BA3F-7110-8F46-B35F-E794966BB4D1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20967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BF01-4AF2-3049-D401-FE568D53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n Arrays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84847-D445-416B-5796-6BFC7594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2F725-ED81-9B1F-0F06-4F17BF8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308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7E6F8-0AC5-78C5-9334-71B7F4E8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28" y="2014210"/>
            <a:ext cx="6941003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2400" dirty="0">
                <a:latin typeface="Arial"/>
              </a:rPr>
              <a:t>Merge(A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A</a:t>
            </a:r>
            <a:r>
              <a:rPr lang="en-US" sz="2400" baseline="-25000" dirty="0">
                <a:latin typeface="Arial"/>
              </a:rPr>
              <a:t>2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)	// 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are sorted 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=0;  …, i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= 0;  j=0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while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≤ N or … or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≤ N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let  A</a:t>
            </a:r>
            <a:r>
              <a:rPr lang="en-US" sz="2400" baseline="-25000" dirty="0">
                <a:latin typeface="Arial"/>
              </a:rPr>
              <a:t>k</a:t>
            </a:r>
            <a:r>
              <a:rPr lang="en-US" sz="2400" dirty="0">
                <a:latin typeface="Arial"/>
              </a:rPr>
              <a:t>[</a:t>
            </a:r>
            <a:r>
              <a:rPr lang="en-US" sz="2400" dirty="0" err="1">
                <a:latin typeface="Arial"/>
              </a:rPr>
              <a:t>i</a:t>
            </a:r>
            <a:r>
              <a:rPr lang="en-US" sz="2400" baseline="-25000" dirty="0" err="1">
                <a:latin typeface="Arial"/>
              </a:rPr>
              <a:t>k</a:t>
            </a:r>
            <a:r>
              <a:rPr lang="en-US" sz="2400" dirty="0">
                <a:latin typeface="Arial"/>
              </a:rPr>
              <a:t>] = min(A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[i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],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[i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])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T[k++] = A</a:t>
            </a:r>
            <a:r>
              <a:rPr lang="en-US" sz="2400" baseline="-25000" dirty="0">
                <a:latin typeface="Arial"/>
              </a:rPr>
              <a:t>k</a:t>
            </a:r>
            <a:r>
              <a:rPr lang="en-US" sz="2400" dirty="0">
                <a:latin typeface="Arial"/>
              </a:rPr>
              <a:t>[</a:t>
            </a:r>
            <a:r>
              <a:rPr lang="en-US" sz="2400" dirty="0" err="1">
                <a:latin typeface="Arial"/>
              </a:rPr>
              <a:t>i</a:t>
            </a:r>
            <a:r>
              <a:rPr lang="en-US" sz="2400" baseline="-25000" dirty="0" err="1">
                <a:latin typeface="Arial"/>
              </a:rPr>
              <a:t>k</a:t>
            </a:r>
            <a:r>
              <a:rPr lang="en-US" sz="2400" dirty="0">
                <a:latin typeface="Arial"/>
              </a:rPr>
              <a:t>++]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E0934-99B6-DB76-55A4-0C98C78A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0862-B235-0145-927E-BB1DAA6AD8BF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2662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BF01-4AF2-3049-D401-FE568D53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n Arrays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84847-D445-416B-5796-6BFC7594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2F725-ED81-9B1F-0F06-4F17BF8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309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7E6F8-0AC5-78C5-9334-71B7F4E8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28" y="2014210"/>
            <a:ext cx="6941003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2400" dirty="0">
                <a:latin typeface="Arial"/>
              </a:rPr>
              <a:t>Merge(A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A</a:t>
            </a:r>
            <a:r>
              <a:rPr lang="en-US" sz="2400" baseline="-25000" dirty="0">
                <a:latin typeface="Arial"/>
              </a:rPr>
              <a:t>2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)	// 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are sorted 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=0;  …, i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= 0;  j=0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while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≤ N or … or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≤ N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let  A</a:t>
            </a:r>
            <a:r>
              <a:rPr lang="en-US" sz="2400" baseline="-25000" dirty="0">
                <a:latin typeface="Arial"/>
              </a:rPr>
              <a:t>k</a:t>
            </a:r>
            <a:r>
              <a:rPr lang="en-US" sz="2400" dirty="0">
                <a:latin typeface="Arial"/>
              </a:rPr>
              <a:t>[</a:t>
            </a:r>
            <a:r>
              <a:rPr lang="en-US" sz="2400" dirty="0" err="1">
                <a:latin typeface="Arial"/>
              </a:rPr>
              <a:t>i</a:t>
            </a:r>
            <a:r>
              <a:rPr lang="en-US" sz="2400" baseline="-25000" dirty="0" err="1">
                <a:latin typeface="Arial"/>
              </a:rPr>
              <a:t>k</a:t>
            </a:r>
            <a:r>
              <a:rPr lang="en-US" sz="2400" dirty="0">
                <a:latin typeface="Arial"/>
              </a:rPr>
              <a:t>] = min(A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[i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],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[i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])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T[k++] = A</a:t>
            </a:r>
            <a:r>
              <a:rPr lang="en-US" sz="2400" baseline="-25000" dirty="0">
                <a:latin typeface="Arial"/>
              </a:rPr>
              <a:t>k</a:t>
            </a:r>
            <a:r>
              <a:rPr lang="en-US" sz="2400" dirty="0">
                <a:latin typeface="Arial"/>
              </a:rPr>
              <a:t>[</a:t>
            </a:r>
            <a:r>
              <a:rPr lang="en-US" sz="2400" dirty="0" err="1">
                <a:latin typeface="Arial"/>
              </a:rPr>
              <a:t>i</a:t>
            </a:r>
            <a:r>
              <a:rPr lang="en-US" sz="2400" baseline="-25000" dirty="0" err="1">
                <a:latin typeface="Arial"/>
              </a:rPr>
              <a:t>k</a:t>
            </a:r>
            <a:r>
              <a:rPr lang="en-US" sz="2400" dirty="0">
                <a:latin typeface="Arial"/>
              </a:rPr>
              <a:t>++]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97D6B-D2F5-E6F3-1EA5-7BC6FEFF17BD}"/>
              </a:ext>
            </a:extLst>
          </p:cNvPr>
          <p:cNvSpPr txBox="1"/>
          <p:nvPr/>
        </p:nvSpPr>
        <p:spPr>
          <a:xfrm>
            <a:off x="1795272" y="4492496"/>
            <a:ext cx="418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= O(|</a:t>
            </a:r>
            <a:r>
              <a:rPr lang="en-US" sz="2400" dirty="0">
                <a:latin typeface="Arial"/>
              </a:rPr>
              <a:t>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| + |A</a:t>
            </a:r>
            <a:r>
              <a:rPr lang="en-US" sz="2400" baseline="-25000" dirty="0">
                <a:latin typeface="Arial"/>
              </a:rPr>
              <a:t>2</a:t>
            </a:r>
            <a:r>
              <a:rPr lang="en-US" sz="2400" dirty="0">
                <a:latin typeface="Arial"/>
              </a:rPr>
              <a:t>| + … |A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|)</a:t>
            </a: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F5DD0-61FE-CFE8-C74F-64271696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4CD-F565-8B48-B416-AE5188BB3C5D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3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FCA345-04E5-B0AC-9B37-C00F7D29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" y="2614141"/>
            <a:ext cx="1232517" cy="1187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DD271-571C-B056-BCA6-4F4537ABEB0F}"/>
              </a:ext>
            </a:extLst>
          </p:cNvPr>
          <p:cNvSpPr txBox="1"/>
          <p:nvPr/>
        </p:nvSpPr>
        <p:spPr>
          <a:xfrm>
            <a:off x="237459" y="100541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F96F385F-1EAD-9A3A-0875-4AFD821B813E}"/>
              </a:ext>
            </a:extLst>
          </p:cNvPr>
          <p:cNvSpPr/>
          <p:nvPr/>
        </p:nvSpPr>
        <p:spPr>
          <a:xfrm>
            <a:off x="1270287" y="3070780"/>
            <a:ext cx="745587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9C521ACB-52CB-8E32-B37D-E3EFEF1AFC85}"/>
              </a:ext>
            </a:extLst>
          </p:cNvPr>
          <p:cNvSpPr/>
          <p:nvPr/>
        </p:nvSpPr>
        <p:spPr>
          <a:xfrm>
            <a:off x="7182993" y="3866990"/>
            <a:ext cx="1864613" cy="1298377"/>
          </a:xfrm>
          <a:prstGeom prst="wedgeEllipseCallout">
            <a:avLst>
              <a:gd name="adj1" fmla="val 4441"/>
              <a:gd name="adj2" fmla="val -72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Central</a:t>
            </a:r>
            <a:br>
              <a:rPr lang="en-US" dirty="0"/>
            </a:br>
            <a:r>
              <a:rPr lang="en-US" dirty="0"/>
              <a:t>Processing</a:t>
            </a:r>
            <a:br>
              <a:rPr lang="en-US" dirty="0"/>
            </a:br>
            <a:r>
              <a:rPr lang="en-US" dirty="0"/>
              <a:t>Unit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0DAF076-6964-3CF3-8C32-20746004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0D3-7358-0A4A-991C-9E805A50ED90}" type="datetime4">
              <a:rPr lang="en-US" smtClean="0"/>
              <a:t>March 5,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2A46E85-DACB-047B-BB0F-1988B05C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57AF9B-0327-00C9-85F6-4EA0A9BA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4776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BF01-4AF2-3049-D401-FE568D53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n Arrays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84847-D445-416B-5796-6BFC7594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2F725-ED81-9B1F-0F06-4F17BF8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7E6F8-0AC5-78C5-9334-71B7F4E8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28" y="2014210"/>
            <a:ext cx="6941003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2400" dirty="0">
                <a:latin typeface="Arial"/>
              </a:rPr>
              <a:t>Merge(A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A</a:t>
            </a:r>
            <a:r>
              <a:rPr lang="en-US" sz="2400" baseline="-25000" dirty="0">
                <a:latin typeface="Arial"/>
              </a:rPr>
              <a:t>2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)	// 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are sorted 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=0;  …, i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= 0;  j=0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while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≤ N or … or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≤ N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let  A</a:t>
            </a:r>
            <a:r>
              <a:rPr lang="en-US" sz="2400" baseline="-25000" dirty="0">
                <a:latin typeface="Arial"/>
              </a:rPr>
              <a:t>k</a:t>
            </a:r>
            <a:r>
              <a:rPr lang="en-US" sz="2400" dirty="0">
                <a:latin typeface="Arial"/>
              </a:rPr>
              <a:t>[</a:t>
            </a:r>
            <a:r>
              <a:rPr lang="en-US" sz="2400" dirty="0" err="1">
                <a:latin typeface="Arial"/>
              </a:rPr>
              <a:t>i</a:t>
            </a:r>
            <a:r>
              <a:rPr lang="en-US" sz="2400" baseline="-25000" dirty="0" err="1">
                <a:latin typeface="Arial"/>
              </a:rPr>
              <a:t>k</a:t>
            </a:r>
            <a:r>
              <a:rPr lang="en-US" sz="2400" dirty="0">
                <a:latin typeface="Arial"/>
              </a:rPr>
              <a:t>] = min(A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[i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],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[i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])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T[k++] = A</a:t>
            </a:r>
            <a:r>
              <a:rPr lang="en-US" sz="2400" baseline="-25000" dirty="0">
                <a:latin typeface="Arial"/>
              </a:rPr>
              <a:t>k</a:t>
            </a:r>
            <a:r>
              <a:rPr lang="en-US" sz="2400" dirty="0">
                <a:latin typeface="Arial"/>
              </a:rPr>
              <a:t>[</a:t>
            </a:r>
            <a:r>
              <a:rPr lang="en-US" sz="2400" dirty="0" err="1">
                <a:latin typeface="Arial"/>
              </a:rPr>
              <a:t>i</a:t>
            </a:r>
            <a:r>
              <a:rPr lang="en-US" sz="2400" baseline="-25000" dirty="0" err="1">
                <a:latin typeface="Arial"/>
              </a:rPr>
              <a:t>k</a:t>
            </a:r>
            <a:r>
              <a:rPr lang="en-US" sz="2400" dirty="0">
                <a:latin typeface="Arial"/>
              </a:rPr>
              <a:t>++]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C40C30-FD3E-0552-8EFF-2E17B23CA573}"/>
              </a:ext>
            </a:extLst>
          </p:cNvPr>
          <p:cNvSpPr txBox="1"/>
          <p:nvPr/>
        </p:nvSpPr>
        <p:spPr>
          <a:xfrm>
            <a:off x="269588" y="5463570"/>
            <a:ext cx="8643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log n factor to find min using </a:t>
            </a:r>
            <a:r>
              <a:rPr lang="en-US" dirty="0">
                <a:solidFill>
                  <a:srgbClr val="0000FF"/>
                </a:solidFill>
              </a:rPr>
              <a:t>priority queue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630810-DD83-C22F-2B50-9213999E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983E-45F7-3749-9457-A30E287A781F}" type="datetime4">
              <a:rPr lang="en-US" smtClean="0"/>
              <a:t>March 5, 2025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B3C6A-C0A3-1DEC-13DE-5F1525B3FC9F}"/>
              </a:ext>
            </a:extLst>
          </p:cNvPr>
          <p:cNvSpPr txBox="1"/>
          <p:nvPr/>
        </p:nvSpPr>
        <p:spPr>
          <a:xfrm>
            <a:off x="1795272" y="4492496"/>
            <a:ext cx="418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= O(|</a:t>
            </a:r>
            <a:r>
              <a:rPr lang="en-US" sz="2400" dirty="0">
                <a:latin typeface="Arial"/>
              </a:rPr>
              <a:t>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| + |A</a:t>
            </a:r>
            <a:r>
              <a:rPr lang="en-US" sz="2400" baseline="-25000" dirty="0">
                <a:latin typeface="Arial"/>
              </a:rPr>
              <a:t>2</a:t>
            </a:r>
            <a:r>
              <a:rPr lang="en-US" sz="2400" dirty="0">
                <a:latin typeface="Arial"/>
              </a:rPr>
              <a:t>| + … |A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|)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6391057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BF01-4AF2-3049-D401-FE568D53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n Arrays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84847-D445-416B-5796-6BFC7594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2F725-ED81-9B1F-0F06-4F17BF8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7E6F8-0AC5-78C5-9334-71B7F4E8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28" y="2014210"/>
            <a:ext cx="6941003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2400" dirty="0">
                <a:latin typeface="Arial"/>
              </a:rPr>
              <a:t>Merge(A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A</a:t>
            </a:r>
            <a:r>
              <a:rPr lang="en-US" sz="2400" baseline="-25000" dirty="0">
                <a:latin typeface="Arial"/>
              </a:rPr>
              <a:t>2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)	// 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are sorted 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=0;  …, i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 = 0;  j=0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   while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≤ N or … or 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 ≤ N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let  A</a:t>
            </a:r>
            <a:r>
              <a:rPr lang="en-US" sz="2400" baseline="-25000" dirty="0">
                <a:latin typeface="Arial"/>
              </a:rPr>
              <a:t>k</a:t>
            </a:r>
            <a:r>
              <a:rPr lang="en-US" sz="2400" dirty="0">
                <a:latin typeface="Arial"/>
              </a:rPr>
              <a:t>[</a:t>
            </a:r>
            <a:r>
              <a:rPr lang="en-US" sz="2400" dirty="0" err="1">
                <a:latin typeface="Arial"/>
              </a:rPr>
              <a:t>i</a:t>
            </a:r>
            <a:r>
              <a:rPr lang="en-US" sz="2400" baseline="-25000" dirty="0" err="1">
                <a:latin typeface="Arial"/>
              </a:rPr>
              <a:t>k</a:t>
            </a:r>
            <a:r>
              <a:rPr lang="en-US" sz="2400" dirty="0">
                <a:latin typeface="Arial"/>
              </a:rPr>
              <a:t>] = min(A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[i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], …, 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[i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])</a:t>
            </a:r>
          </a:p>
          <a:p>
            <a:pPr>
              <a:buNone/>
            </a:pPr>
            <a:r>
              <a:rPr lang="en-US" sz="2400" dirty="0">
                <a:latin typeface="Arial"/>
              </a:rPr>
              <a:t>	T[k++] = A</a:t>
            </a:r>
            <a:r>
              <a:rPr lang="en-US" sz="2400" baseline="-25000" dirty="0">
                <a:latin typeface="Arial"/>
              </a:rPr>
              <a:t>k</a:t>
            </a:r>
            <a:r>
              <a:rPr lang="en-US" sz="2400" dirty="0">
                <a:latin typeface="Arial"/>
              </a:rPr>
              <a:t>[</a:t>
            </a:r>
            <a:r>
              <a:rPr lang="en-US" sz="2400" dirty="0" err="1">
                <a:latin typeface="Arial"/>
              </a:rPr>
              <a:t>i</a:t>
            </a:r>
            <a:r>
              <a:rPr lang="en-US" sz="2400" baseline="-25000" dirty="0" err="1">
                <a:latin typeface="Arial"/>
              </a:rPr>
              <a:t>k</a:t>
            </a:r>
            <a:r>
              <a:rPr lang="en-US" sz="2400" dirty="0">
                <a:latin typeface="Arial"/>
              </a:rPr>
              <a:t>++]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C40C30-FD3E-0552-8EFF-2E17B23CA573}"/>
              </a:ext>
            </a:extLst>
          </p:cNvPr>
          <p:cNvSpPr txBox="1"/>
          <p:nvPr/>
        </p:nvSpPr>
        <p:spPr>
          <a:xfrm>
            <a:off x="269588" y="5463570"/>
            <a:ext cx="8643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log n factor to find min using </a:t>
            </a:r>
            <a:r>
              <a:rPr lang="en-US" dirty="0">
                <a:solidFill>
                  <a:srgbClr val="0000FF"/>
                </a:solidFill>
              </a:rPr>
              <a:t>priority queue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BE0836D-20AB-453C-608A-88B8A92EFEE5}"/>
              </a:ext>
            </a:extLst>
          </p:cNvPr>
          <p:cNvSpPr/>
          <p:nvPr/>
        </p:nvSpPr>
        <p:spPr bwMode="auto">
          <a:xfrm>
            <a:off x="6620277" y="2817037"/>
            <a:ext cx="2455194" cy="1584019"/>
          </a:xfrm>
          <a:prstGeom prst="wedgeEllipseCallout">
            <a:avLst>
              <a:gd name="adj1" fmla="val -65525"/>
              <a:gd name="adj2" fmla="val -3448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Important: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>
                <a:latin typeface="+mn-lt"/>
              </a:rPr>
              <a:t>Need to read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solidFill>
                  <a:srgbClr val="0000FF"/>
                </a:solidFill>
                <a:latin typeface="+mn-lt"/>
              </a:rPr>
              <a:t>only one</a:t>
            </a:r>
            <a:r>
              <a:rPr lang="en-US" sz="1600" dirty="0">
                <a:latin typeface="+mn-lt"/>
              </a:rPr>
              <a:t> element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from each array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93949F-C4EA-85BB-82D6-9E60A5D1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8BFE-69A2-A94B-B716-9BD1EA721988}" type="datetime4">
              <a:rPr lang="en-US" smtClean="0"/>
              <a:t>March 5, 2025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93993-5A75-E3FE-8DB6-38344EC6BF22}"/>
              </a:ext>
            </a:extLst>
          </p:cNvPr>
          <p:cNvSpPr txBox="1"/>
          <p:nvPr/>
        </p:nvSpPr>
        <p:spPr>
          <a:xfrm>
            <a:off x="1795272" y="4492496"/>
            <a:ext cx="418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= O(|</a:t>
            </a:r>
            <a:r>
              <a:rPr lang="en-US" sz="2400" dirty="0">
                <a:latin typeface="Arial"/>
              </a:rPr>
              <a:t>A</a:t>
            </a:r>
            <a:r>
              <a:rPr lang="en-US" sz="2400" baseline="-25000" dirty="0">
                <a:latin typeface="Arial"/>
              </a:rPr>
              <a:t>1</a:t>
            </a:r>
            <a:r>
              <a:rPr lang="en-US" sz="2400" dirty="0">
                <a:latin typeface="Arial"/>
              </a:rPr>
              <a:t>| + |A</a:t>
            </a:r>
            <a:r>
              <a:rPr lang="en-US" sz="2400" baseline="-25000" dirty="0">
                <a:latin typeface="Arial"/>
              </a:rPr>
              <a:t>2</a:t>
            </a:r>
            <a:r>
              <a:rPr lang="en-US" sz="2400" dirty="0">
                <a:latin typeface="Arial"/>
              </a:rPr>
              <a:t>| + … |A</a:t>
            </a:r>
            <a:r>
              <a:rPr lang="en-US" sz="2400" baseline="-25000" dirty="0">
                <a:latin typeface="Arial"/>
              </a:rPr>
              <a:t>n</a:t>
            </a:r>
            <a:r>
              <a:rPr lang="en-US" sz="2400" dirty="0">
                <a:latin typeface="Arial"/>
              </a:rPr>
              <a:t>|)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5271965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Step 1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685800"/>
          </a:xfrm>
        </p:spPr>
        <p:txBody>
          <a:bodyPr/>
          <a:lstStyle/>
          <a:p>
            <a:r>
              <a:rPr lang="en-US" dirty="0"/>
              <a:t>Phase 1: load M-1 blocks in memory, sort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312</a:t>
            </a:fld>
            <a:endParaRPr lang="en-US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6096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048000" y="518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4" name="Freeform 6"/>
          <p:cNvSpPr>
            <a:spLocks/>
          </p:cNvSpPr>
          <p:nvPr/>
        </p:nvSpPr>
        <p:spPr bwMode="auto">
          <a:xfrm>
            <a:off x="6761163" y="303053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5" name="Freeform 7"/>
          <p:cNvSpPr>
            <a:spLocks/>
          </p:cNvSpPr>
          <p:nvPr/>
        </p:nvSpPr>
        <p:spPr bwMode="auto">
          <a:xfrm>
            <a:off x="1122363" y="341947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6" name="Freeform 8"/>
          <p:cNvSpPr>
            <a:spLocks/>
          </p:cNvSpPr>
          <p:nvPr/>
        </p:nvSpPr>
        <p:spPr bwMode="auto">
          <a:xfrm>
            <a:off x="1122363" y="441960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7" name="Freeform 9"/>
          <p:cNvSpPr>
            <a:spLocks/>
          </p:cNvSpPr>
          <p:nvPr/>
        </p:nvSpPr>
        <p:spPr bwMode="auto">
          <a:xfrm>
            <a:off x="976313" y="306546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8" name="Freeform 10"/>
          <p:cNvSpPr>
            <a:spLocks/>
          </p:cNvSpPr>
          <p:nvPr/>
        </p:nvSpPr>
        <p:spPr bwMode="auto">
          <a:xfrm>
            <a:off x="6877050" y="350520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9" name="Freeform 11"/>
          <p:cNvSpPr>
            <a:spLocks/>
          </p:cNvSpPr>
          <p:nvPr/>
        </p:nvSpPr>
        <p:spPr bwMode="auto">
          <a:xfrm>
            <a:off x="6891338" y="378618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0" name="Freeform 12"/>
          <p:cNvSpPr>
            <a:spLocks/>
          </p:cNvSpPr>
          <p:nvPr/>
        </p:nvSpPr>
        <p:spPr bwMode="auto">
          <a:xfrm>
            <a:off x="2711449" y="2819400"/>
            <a:ext cx="3913187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7167563" y="48625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1304925" y="4895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3" name="Line 15"/>
          <p:cNvSpPr>
            <a:spLocks noChangeShapeType="1"/>
          </p:cNvSpPr>
          <p:nvPr/>
        </p:nvSpPr>
        <p:spPr bwMode="auto">
          <a:xfrm>
            <a:off x="992188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4" name="Line 16"/>
          <p:cNvSpPr>
            <a:spLocks noChangeShapeType="1"/>
          </p:cNvSpPr>
          <p:nvPr/>
        </p:nvSpPr>
        <p:spPr bwMode="auto">
          <a:xfrm>
            <a:off x="2359025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4665663"/>
            <a:ext cx="1365250" cy="185737"/>
            <a:chOff x="674" y="3611"/>
            <a:chExt cx="860" cy="117"/>
          </a:xfrm>
        </p:grpSpPr>
        <p:sp>
          <p:nvSpPr>
            <p:cNvPr id="442386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87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4589463"/>
            <a:ext cx="1371600" cy="176212"/>
            <a:chOff x="4319" y="3563"/>
            <a:chExt cx="864" cy="111"/>
          </a:xfrm>
        </p:grpSpPr>
        <p:sp>
          <p:nvSpPr>
            <p:cNvPr id="442389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90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2391" name="Line 23"/>
          <p:cNvSpPr>
            <a:spLocks noChangeShapeType="1"/>
          </p:cNvSpPr>
          <p:nvPr/>
        </p:nvSpPr>
        <p:spPr bwMode="auto">
          <a:xfrm>
            <a:off x="6784975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2" name="Line 24"/>
          <p:cNvSpPr>
            <a:spLocks noChangeShapeType="1"/>
          </p:cNvSpPr>
          <p:nvPr/>
        </p:nvSpPr>
        <p:spPr bwMode="auto">
          <a:xfrm>
            <a:off x="8151813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3" name="Line 25"/>
          <p:cNvSpPr>
            <a:spLocks noChangeShapeType="1"/>
          </p:cNvSpPr>
          <p:nvPr/>
        </p:nvSpPr>
        <p:spPr bwMode="auto">
          <a:xfrm>
            <a:off x="2198688" y="3463925"/>
            <a:ext cx="1001712" cy="2698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5" name="Freeform 27"/>
          <p:cNvSpPr>
            <a:spLocks/>
          </p:cNvSpPr>
          <p:nvPr/>
        </p:nvSpPr>
        <p:spPr bwMode="auto">
          <a:xfrm>
            <a:off x="1122363" y="369728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6" name="Rectangle 28"/>
          <p:cNvSpPr>
            <a:spLocks noChangeArrowheads="1"/>
          </p:cNvSpPr>
          <p:nvPr/>
        </p:nvSpPr>
        <p:spPr bwMode="auto">
          <a:xfrm>
            <a:off x="7010400" y="3603625"/>
            <a:ext cx="82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7" name="Freeform 29"/>
          <p:cNvSpPr>
            <a:spLocks/>
          </p:cNvSpPr>
          <p:nvPr/>
        </p:nvSpPr>
        <p:spPr bwMode="auto">
          <a:xfrm>
            <a:off x="6891338" y="434022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8" name="Rectangle 30"/>
          <p:cNvSpPr>
            <a:spLocks noChangeArrowheads="1"/>
          </p:cNvSpPr>
          <p:nvPr/>
        </p:nvSpPr>
        <p:spPr bwMode="auto">
          <a:xfrm>
            <a:off x="1220788" y="3605213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9" name="Rectangle 31"/>
          <p:cNvSpPr>
            <a:spLocks noChangeArrowheads="1"/>
          </p:cNvSpPr>
          <p:nvPr/>
        </p:nvSpPr>
        <p:spPr bwMode="auto">
          <a:xfrm>
            <a:off x="3276600" y="2971800"/>
            <a:ext cx="2365376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Size M-1 pages</a:t>
            </a:r>
          </a:p>
        </p:txBody>
      </p:sp>
      <p:sp>
        <p:nvSpPr>
          <p:cNvPr id="442400" name="Rectangle 32"/>
          <p:cNvSpPr>
            <a:spLocks noChangeArrowheads="1"/>
          </p:cNvSpPr>
          <p:nvPr/>
        </p:nvSpPr>
        <p:spPr bwMode="auto">
          <a:xfrm>
            <a:off x="2895600" y="49530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Main memory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93B163D1-3E64-6A6B-5911-96FCA49B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341" y="3811649"/>
            <a:ext cx="716951" cy="478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B1CFBA-916A-E520-20E9-642AF49895EC}"/>
              </a:ext>
            </a:extLst>
          </p:cNvPr>
          <p:cNvCxnSpPr>
            <a:stCxn id="5" idx="3"/>
          </p:cNvCxnSpPr>
          <p:nvPr/>
        </p:nvCxnSpPr>
        <p:spPr bwMode="auto">
          <a:xfrm flipV="1">
            <a:off x="6469292" y="3974274"/>
            <a:ext cx="348459" cy="766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545152-6238-7C8B-4B00-74166F88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8C50-1FC3-8245-8956-87ED8E57E24B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22240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Step 1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685800"/>
          </a:xfrm>
        </p:spPr>
        <p:txBody>
          <a:bodyPr/>
          <a:lstStyle/>
          <a:p>
            <a:r>
              <a:rPr lang="en-US" dirty="0"/>
              <a:t>Phase 1: load M-1 blocks in memory, sort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313</a:t>
            </a:fld>
            <a:endParaRPr lang="en-US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6096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048000" y="518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4" name="Freeform 6"/>
          <p:cNvSpPr>
            <a:spLocks/>
          </p:cNvSpPr>
          <p:nvPr/>
        </p:nvSpPr>
        <p:spPr bwMode="auto">
          <a:xfrm>
            <a:off x="6761163" y="303053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5" name="Freeform 7"/>
          <p:cNvSpPr>
            <a:spLocks/>
          </p:cNvSpPr>
          <p:nvPr/>
        </p:nvSpPr>
        <p:spPr bwMode="auto">
          <a:xfrm>
            <a:off x="1122363" y="341947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6" name="Freeform 8"/>
          <p:cNvSpPr>
            <a:spLocks/>
          </p:cNvSpPr>
          <p:nvPr/>
        </p:nvSpPr>
        <p:spPr bwMode="auto">
          <a:xfrm>
            <a:off x="1122363" y="441960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7" name="Freeform 9"/>
          <p:cNvSpPr>
            <a:spLocks/>
          </p:cNvSpPr>
          <p:nvPr/>
        </p:nvSpPr>
        <p:spPr bwMode="auto">
          <a:xfrm>
            <a:off x="976313" y="306546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8" name="Freeform 10"/>
          <p:cNvSpPr>
            <a:spLocks/>
          </p:cNvSpPr>
          <p:nvPr/>
        </p:nvSpPr>
        <p:spPr bwMode="auto">
          <a:xfrm>
            <a:off x="6877050" y="350520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9" name="Freeform 11"/>
          <p:cNvSpPr>
            <a:spLocks/>
          </p:cNvSpPr>
          <p:nvPr/>
        </p:nvSpPr>
        <p:spPr bwMode="auto">
          <a:xfrm>
            <a:off x="6891338" y="378618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0" name="Freeform 12"/>
          <p:cNvSpPr>
            <a:spLocks/>
          </p:cNvSpPr>
          <p:nvPr/>
        </p:nvSpPr>
        <p:spPr bwMode="auto">
          <a:xfrm>
            <a:off x="2711449" y="2819400"/>
            <a:ext cx="3913187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7167563" y="48625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1304925" y="4895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3" name="Line 15"/>
          <p:cNvSpPr>
            <a:spLocks noChangeShapeType="1"/>
          </p:cNvSpPr>
          <p:nvPr/>
        </p:nvSpPr>
        <p:spPr bwMode="auto">
          <a:xfrm>
            <a:off x="992188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4" name="Line 16"/>
          <p:cNvSpPr>
            <a:spLocks noChangeShapeType="1"/>
          </p:cNvSpPr>
          <p:nvPr/>
        </p:nvSpPr>
        <p:spPr bwMode="auto">
          <a:xfrm>
            <a:off x="2359025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4665663"/>
            <a:ext cx="1365250" cy="185737"/>
            <a:chOff x="674" y="3611"/>
            <a:chExt cx="860" cy="117"/>
          </a:xfrm>
        </p:grpSpPr>
        <p:sp>
          <p:nvSpPr>
            <p:cNvPr id="442386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87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4589463"/>
            <a:ext cx="1371600" cy="176212"/>
            <a:chOff x="4319" y="3563"/>
            <a:chExt cx="864" cy="111"/>
          </a:xfrm>
        </p:grpSpPr>
        <p:sp>
          <p:nvSpPr>
            <p:cNvPr id="442389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90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2391" name="Line 23"/>
          <p:cNvSpPr>
            <a:spLocks noChangeShapeType="1"/>
          </p:cNvSpPr>
          <p:nvPr/>
        </p:nvSpPr>
        <p:spPr bwMode="auto">
          <a:xfrm>
            <a:off x="6784975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2" name="Line 24"/>
          <p:cNvSpPr>
            <a:spLocks noChangeShapeType="1"/>
          </p:cNvSpPr>
          <p:nvPr/>
        </p:nvSpPr>
        <p:spPr bwMode="auto">
          <a:xfrm>
            <a:off x="8151813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3" name="Line 25"/>
          <p:cNvSpPr>
            <a:spLocks noChangeShapeType="1"/>
          </p:cNvSpPr>
          <p:nvPr/>
        </p:nvSpPr>
        <p:spPr bwMode="auto">
          <a:xfrm>
            <a:off x="2198688" y="3463925"/>
            <a:ext cx="1001712" cy="2698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5" name="Freeform 27"/>
          <p:cNvSpPr>
            <a:spLocks/>
          </p:cNvSpPr>
          <p:nvPr/>
        </p:nvSpPr>
        <p:spPr bwMode="auto">
          <a:xfrm>
            <a:off x="1122363" y="369728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6" name="Rectangle 28"/>
          <p:cNvSpPr>
            <a:spLocks noChangeArrowheads="1"/>
          </p:cNvSpPr>
          <p:nvPr/>
        </p:nvSpPr>
        <p:spPr bwMode="auto">
          <a:xfrm>
            <a:off x="7010400" y="3603625"/>
            <a:ext cx="82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7" name="Freeform 29"/>
          <p:cNvSpPr>
            <a:spLocks/>
          </p:cNvSpPr>
          <p:nvPr/>
        </p:nvSpPr>
        <p:spPr bwMode="auto">
          <a:xfrm>
            <a:off x="6891338" y="434022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8" name="Rectangle 30"/>
          <p:cNvSpPr>
            <a:spLocks noChangeArrowheads="1"/>
          </p:cNvSpPr>
          <p:nvPr/>
        </p:nvSpPr>
        <p:spPr bwMode="auto">
          <a:xfrm>
            <a:off x="1220788" y="3605213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9" name="Rectangle 31"/>
          <p:cNvSpPr>
            <a:spLocks noChangeArrowheads="1"/>
          </p:cNvSpPr>
          <p:nvPr/>
        </p:nvSpPr>
        <p:spPr bwMode="auto">
          <a:xfrm>
            <a:off x="3276600" y="2971800"/>
            <a:ext cx="2365376" cy="1981200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Size M-1 pages</a:t>
            </a:r>
          </a:p>
        </p:txBody>
      </p:sp>
      <p:sp>
        <p:nvSpPr>
          <p:cNvPr id="442400" name="Rectangle 32"/>
          <p:cNvSpPr>
            <a:spLocks noChangeArrowheads="1"/>
          </p:cNvSpPr>
          <p:nvPr/>
        </p:nvSpPr>
        <p:spPr bwMode="auto">
          <a:xfrm>
            <a:off x="2895600" y="49530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Main memory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93B163D1-3E64-6A6B-5911-96FCA49B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341" y="3811649"/>
            <a:ext cx="716951" cy="478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B1CFBA-916A-E520-20E9-642AF49895EC}"/>
              </a:ext>
            </a:extLst>
          </p:cNvPr>
          <p:cNvCxnSpPr>
            <a:stCxn id="5" idx="3"/>
          </p:cNvCxnSpPr>
          <p:nvPr/>
        </p:nvCxnSpPr>
        <p:spPr bwMode="auto">
          <a:xfrm flipV="1">
            <a:off x="6469292" y="3974274"/>
            <a:ext cx="348459" cy="766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0C9F0A-68F2-FFD9-4E64-63420D98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5B3-8F0F-5C4E-993B-36BCD4BE0446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00582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Step 1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685800"/>
          </a:xfrm>
        </p:spPr>
        <p:txBody>
          <a:bodyPr/>
          <a:lstStyle/>
          <a:p>
            <a:r>
              <a:rPr lang="en-US" dirty="0"/>
              <a:t>Phase 1: load M-1 blocks in memory, sort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314</a:t>
            </a:fld>
            <a:endParaRPr lang="en-US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6096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048000" y="518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4" name="Freeform 6"/>
          <p:cNvSpPr>
            <a:spLocks/>
          </p:cNvSpPr>
          <p:nvPr/>
        </p:nvSpPr>
        <p:spPr bwMode="auto">
          <a:xfrm>
            <a:off x="6761163" y="303053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5" name="Freeform 7"/>
          <p:cNvSpPr>
            <a:spLocks/>
          </p:cNvSpPr>
          <p:nvPr/>
        </p:nvSpPr>
        <p:spPr bwMode="auto">
          <a:xfrm>
            <a:off x="1122363" y="341947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6" name="Freeform 8"/>
          <p:cNvSpPr>
            <a:spLocks/>
          </p:cNvSpPr>
          <p:nvPr/>
        </p:nvSpPr>
        <p:spPr bwMode="auto">
          <a:xfrm>
            <a:off x="1122363" y="441960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7" name="Freeform 9"/>
          <p:cNvSpPr>
            <a:spLocks/>
          </p:cNvSpPr>
          <p:nvPr/>
        </p:nvSpPr>
        <p:spPr bwMode="auto">
          <a:xfrm>
            <a:off x="976313" y="306546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8" name="Freeform 10"/>
          <p:cNvSpPr>
            <a:spLocks/>
          </p:cNvSpPr>
          <p:nvPr/>
        </p:nvSpPr>
        <p:spPr bwMode="auto">
          <a:xfrm>
            <a:off x="6877050" y="350520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9" name="Freeform 11"/>
          <p:cNvSpPr>
            <a:spLocks/>
          </p:cNvSpPr>
          <p:nvPr/>
        </p:nvSpPr>
        <p:spPr bwMode="auto">
          <a:xfrm>
            <a:off x="6891338" y="378618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0" name="Freeform 12"/>
          <p:cNvSpPr>
            <a:spLocks/>
          </p:cNvSpPr>
          <p:nvPr/>
        </p:nvSpPr>
        <p:spPr bwMode="auto">
          <a:xfrm>
            <a:off x="2711449" y="2819400"/>
            <a:ext cx="3913187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7167563" y="48625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1304925" y="4895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3" name="Line 15"/>
          <p:cNvSpPr>
            <a:spLocks noChangeShapeType="1"/>
          </p:cNvSpPr>
          <p:nvPr/>
        </p:nvSpPr>
        <p:spPr bwMode="auto">
          <a:xfrm>
            <a:off x="992188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4" name="Line 16"/>
          <p:cNvSpPr>
            <a:spLocks noChangeShapeType="1"/>
          </p:cNvSpPr>
          <p:nvPr/>
        </p:nvSpPr>
        <p:spPr bwMode="auto">
          <a:xfrm>
            <a:off x="2359025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4665663"/>
            <a:ext cx="1365250" cy="185737"/>
            <a:chOff x="674" y="3611"/>
            <a:chExt cx="860" cy="117"/>
          </a:xfrm>
        </p:grpSpPr>
        <p:sp>
          <p:nvSpPr>
            <p:cNvPr id="442386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87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4589463"/>
            <a:ext cx="1371600" cy="176212"/>
            <a:chOff x="4319" y="3563"/>
            <a:chExt cx="864" cy="111"/>
          </a:xfrm>
        </p:grpSpPr>
        <p:sp>
          <p:nvSpPr>
            <p:cNvPr id="442389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90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2391" name="Line 23"/>
          <p:cNvSpPr>
            <a:spLocks noChangeShapeType="1"/>
          </p:cNvSpPr>
          <p:nvPr/>
        </p:nvSpPr>
        <p:spPr bwMode="auto">
          <a:xfrm>
            <a:off x="6784975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2" name="Line 24"/>
          <p:cNvSpPr>
            <a:spLocks noChangeShapeType="1"/>
          </p:cNvSpPr>
          <p:nvPr/>
        </p:nvSpPr>
        <p:spPr bwMode="auto">
          <a:xfrm>
            <a:off x="8151813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3" name="Line 25"/>
          <p:cNvSpPr>
            <a:spLocks noChangeShapeType="1"/>
          </p:cNvSpPr>
          <p:nvPr/>
        </p:nvSpPr>
        <p:spPr bwMode="auto">
          <a:xfrm>
            <a:off x="2198688" y="3463925"/>
            <a:ext cx="1001712" cy="2698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5" name="Freeform 27"/>
          <p:cNvSpPr>
            <a:spLocks/>
          </p:cNvSpPr>
          <p:nvPr/>
        </p:nvSpPr>
        <p:spPr bwMode="auto">
          <a:xfrm>
            <a:off x="1122363" y="369728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6" name="Rectangle 28"/>
          <p:cNvSpPr>
            <a:spLocks noChangeArrowheads="1"/>
          </p:cNvSpPr>
          <p:nvPr/>
        </p:nvSpPr>
        <p:spPr bwMode="auto">
          <a:xfrm>
            <a:off x="7010400" y="3603625"/>
            <a:ext cx="82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7" name="Freeform 29"/>
          <p:cNvSpPr>
            <a:spLocks/>
          </p:cNvSpPr>
          <p:nvPr/>
        </p:nvSpPr>
        <p:spPr bwMode="auto">
          <a:xfrm>
            <a:off x="6891338" y="434022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8" name="Rectangle 30"/>
          <p:cNvSpPr>
            <a:spLocks noChangeArrowheads="1"/>
          </p:cNvSpPr>
          <p:nvPr/>
        </p:nvSpPr>
        <p:spPr bwMode="auto">
          <a:xfrm>
            <a:off x="1220788" y="3605213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9" name="Rectangle 31"/>
          <p:cNvSpPr>
            <a:spLocks noChangeArrowheads="1"/>
          </p:cNvSpPr>
          <p:nvPr/>
        </p:nvSpPr>
        <p:spPr bwMode="auto">
          <a:xfrm>
            <a:off x="3276600" y="2971800"/>
            <a:ext cx="2365376" cy="1981200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Size M-1 pages</a:t>
            </a:r>
          </a:p>
        </p:txBody>
      </p:sp>
      <p:sp>
        <p:nvSpPr>
          <p:cNvPr id="442400" name="Rectangle 32"/>
          <p:cNvSpPr>
            <a:spLocks noChangeArrowheads="1"/>
          </p:cNvSpPr>
          <p:nvPr/>
        </p:nvSpPr>
        <p:spPr bwMode="auto">
          <a:xfrm>
            <a:off x="2895600" y="49530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Main memory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93B163D1-3E64-6A6B-5911-96FCA49B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341" y="3811649"/>
            <a:ext cx="716951" cy="478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B1CFBA-916A-E520-20E9-642AF49895EC}"/>
              </a:ext>
            </a:extLst>
          </p:cNvPr>
          <p:cNvCxnSpPr>
            <a:stCxn id="5" idx="3"/>
          </p:cNvCxnSpPr>
          <p:nvPr/>
        </p:nvCxnSpPr>
        <p:spPr bwMode="auto">
          <a:xfrm flipV="1">
            <a:off x="6469292" y="3974274"/>
            <a:ext cx="348459" cy="766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Callout 7">
            <a:extLst>
              <a:ext uri="{FF2B5EF4-FFF2-40B4-BE49-F238E27FC236}">
                <a16:creationId xmlns:a16="http://schemas.microsoft.com/office/drawing/2014/main" id="{9A432343-5363-59F1-B699-D42BBAE12F35}"/>
              </a:ext>
            </a:extLst>
          </p:cNvPr>
          <p:cNvSpPr/>
          <p:nvPr/>
        </p:nvSpPr>
        <p:spPr bwMode="auto">
          <a:xfrm>
            <a:off x="991925" y="5370247"/>
            <a:ext cx="2518310" cy="1168539"/>
          </a:xfrm>
          <a:prstGeom prst="wedgeEllipseCallout">
            <a:avLst>
              <a:gd name="adj1" fmla="val 32071"/>
              <a:gd name="adj2" fmla="val -10699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Sort using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place algorithm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(no extra space)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3443DC-F059-D7A2-508D-5C521C55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B1F8-70F0-4A4A-ACA1-7FD88AABB38D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8950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Step 1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685800"/>
          </a:xfrm>
        </p:spPr>
        <p:txBody>
          <a:bodyPr/>
          <a:lstStyle/>
          <a:p>
            <a:r>
              <a:rPr lang="en-US" dirty="0"/>
              <a:t>Phase 1: load M-1 blocks in memory, sort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315</a:t>
            </a:fld>
            <a:endParaRPr lang="en-US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6096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048000" y="518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4" name="Freeform 6"/>
          <p:cNvSpPr>
            <a:spLocks/>
          </p:cNvSpPr>
          <p:nvPr/>
        </p:nvSpPr>
        <p:spPr bwMode="auto">
          <a:xfrm>
            <a:off x="6761163" y="303053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5" name="Freeform 7"/>
          <p:cNvSpPr>
            <a:spLocks/>
          </p:cNvSpPr>
          <p:nvPr/>
        </p:nvSpPr>
        <p:spPr bwMode="auto">
          <a:xfrm>
            <a:off x="1122363" y="341947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6" name="Freeform 8"/>
          <p:cNvSpPr>
            <a:spLocks/>
          </p:cNvSpPr>
          <p:nvPr/>
        </p:nvSpPr>
        <p:spPr bwMode="auto">
          <a:xfrm>
            <a:off x="1122363" y="441960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7" name="Freeform 9"/>
          <p:cNvSpPr>
            <a:spLocks/>
          </p:cNvSpPr>
          <p:nvPr/>
        </p:nvSpPr>
        <p:spPr bwMode="auto">
          <a:xfrm>
            <a:off x="976313" y="306546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8" name="Freeform 10"/>
          <p:cNvSpPr>
            <a:spLocks/>
          </p:cNvSpPr>
          <p:nvPr/>
        </p:nvSpPr>
        <p:spPr bwMode="auto">
          <a:xfrm>
            <a:off x="6877050" y="350520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9" name="Freeform 11"/>
          <p:cNvSpPr>
            <a:spLocks/>
          </p:cNvSpPr>
          <p:nvPr/>
        </p:nvSpPr>
        <p:spPr bwMode="auto">
          <a:xfrm>
            <a:off x="6891338" y="378618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0" name="Freeform 12"/>
          <p:cNvSpPr>
            <a:spLocks/>
          </p:cNvSpPr>
          <p:nvPr/>
        </p:nvSpPr>
        <p:spPr bwMode="auto">
          <a:xfrm>
            <a:off x="2711449" y="2819400"/>
            <a:ext cx="3913187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7167563" y="48625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1304925" y="4895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3" name="Line 15"/>
          <p:cNvSpPr>
            <a:spLocks noChangeShapeType="1"/>
          </p:cNvSpPr>
          <p:nvPr/>
        </p:nvSpPr>
        <p:spPr bwMode="auto">
          <a:xfrm>
            <a:off x="992188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4" name="Line 16"/>
          <p:cNvSpPr>
            <a:spLocks noChangeShapeType="1"/>
          </p:cNvSpPr>
          <p:nvPr/>
        </p:nvSpPr>
        <p:spPr bwMode="auto">
          <a:xfrm>
            <a:off x="2359025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4665663"/>
            <a:ext cx="1365250" cy="185737"/>
            <a:chOff x="674" y="3611"/>
            <a:chExt cx="860" cy="117"/>
          </a:xfrm>
        </p:grpSpPr>
        <p:sp>
          <p:nvSpPr>
            <p:cNvPr id="442386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87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4589463"/>
            <a:ext cx="1371600" cy="176212"/>
            <a:chOff x="4319" y="3563"/>
            <a:chExt cx="864" cy="111"/>
          </a:xfrm>
        </p:grpSpPr>
        <p:sp>
          <p:nvSpPr>
            <p:cNvPr id="442389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90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2391" name="Line 23"/>
          <p:cNvSpPr>
            <a:spLocks noChangeShapeType="1"/>
          </p:cNvSpPr>
          <p:nvPr/>
        </p:nvSpPr>
        <p:spPr bwMode="auto">
          <a:xfrm>
            <a:off x="6784975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2" name="Line 24"/>
          <p:cNvSpPr>
            <a:spLocks noChangeShapeType="1"/>
          </p:cNvSpPr>
          <p:nvPr/>
        </p:nvSpPr>
        <p:spPr bwMode="auto">
          <a:xfrm>
            <a:off x="8151813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3" name="Line 25"/>
          <p:cNvSpPr>
            <a:spLocks noChangeShapeType="1"/>
          </p:cNvSpPr>
          <p:nvPr/>
        </p:nvSpPr>
        <p:spPr bwMode="auto">
          <a:xfrm>
            <a:off x="2198688" y="3463925"/>
            <a:ext cx="1001712" cy="2698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5" name="Freeform 27"/>
          <p:cNvSpPr>
            <a:spLocks/>
          </p:cNvSpPr>
          <p:nvPr/>
        </p:nvSpPr>
        <p:spPr bwMode="auto">
          <a:xfrm>
            <a:off x="1122363" y="369728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6" name="Rectangle 28"/>
          <p:cNvSpPr>
            <a:spLocks noChangeArrowheads="1"/>
          </p:cNvSpPr>
          <p:nvPr/>
        </p:nvSpPr>
        <p:spPr bwMode="auto">
          <a:xfrm>
            <a:off x="7010400" y="3603625"/>
            <a:ext cx="82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7" name="Freeform 29"/>
          <p:cNvSpPr>
            <a:spLocks/>
          </p:cNvSpPr>
          <p:nvPr/>
        </p:nvSpPr>
        <p:spPr bwMode="auto">
          <a:xfrm>
            <a:off x="6891338" y="434022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8" name="Rectangle 30"/>
          <p:cNvSpPr>
            <a:spLocks noChangeArrowheads="1"/>
          </p:cNvSpPr>
          <p:nvPr/>
        </p:nvSpPr>
        <p:spPr bwMode="auto">
          <a:xfrm>
            <a:off x="1220788" y="3605213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9" name="Rectangle 31"/>
          <p:cNvSpPr>
            <a:spLocks noChangeArrowheads="1"/>
          </p:cNvSpPr>
          <p:nvPr/>
        </p:nvSpPr>
        <p:spPr bwMode="auto">
          <a:xfrm>
            <a:off x="3276600" y="2971800"/>
            <a:ext cx="2365376" cy="1981200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Size M-1 pages</a:t>
            </a:r>
          </a:p>
        </p:txBody>
      </p:sp>
      <p:sp>
        <p:nvSpPr>
          <p:cNvPr id="442400" name="Rectangle 32"/>
          <p:cNvSpPr>
            <a:spLocks noChangeArrowheads="1"/>
          </p:cNvSpPr>
          <p:nvPr/>
        </p:nvSpPr>
        <p:spPr bwMode="auto">
          <a:xfrm>
            <a:off x="2895600" y="49530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Main memory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93B163D1-3E64-6A6B-5911-96FCA49B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341" y="3811649"/>
            <a:ext cx="716951" cy="478537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Out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B1CFBA-916A-E520-20E9-642AF49895EC}"/>
              </a:ext>
            </a:extLst>
          </p:cNvPr>
          <p:cNvCxnSpPr>
            <a:stCxn id="5" idx="3"/>
          </p:cNvCxnSpPr>
          <p:nvPr/>
        </p:nvCxnSpPr>
        <p:spPr bwMode="auto">
          <a:xfrm flipV="1">
            <a:off x="6469292" y="3974274"/>
            <a:ext cx="348459" cy="766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Callout 7">
            <a:extLst>
              <a:ext uri="{FF2B5EF4-FFF2-40B4-BE49-F238E27FC236}">
                <a16:creationId xmlns:a16="http://schemas.microsoft.com/office/drawing/2014/main" id="{9A432343-5363-59F1-B699-D42BBAE12F35}"/>
              </a:ext>
            </a:extLst>
          </p:cNvPr>
          <p:cNvSpPr/>
          <p:nvPr/>
        </p:nvSpPr>
        <p:spPr bwMode="auto">
          <a:xfrm>
            <a:off x="991925" y="5370247"/>
            <a:ext cx="2518310" cy="1168539"/>
          </a:xfrm>
          <a:prstGeom prst="wedgeEllipseCallout">
            <a:avLst>
              <a:gd name="adj1" fmla="val 32071"/>
              <a:gd name="adj2" fmla="val -10699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Sort using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place algorithm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(no extra space)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4045AF-255C-980B-CE0C-11F270A7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85F-3AF4-A942-9EED-A0EA90DF0EDD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75162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Step 1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685800"/>
          </a:xfrm>
        </p:spPr>
        <p:txBody>
          <a:bodyPr/>
          <a:lstStyle/>
          <a:p>
            <a:r>
              <a:rPr lang="en-US" dirty="0"/>
              <a:t>Phase 1: load M-1 blocks in memory, sort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316</a:t>
            </a:fld>
            <a:endParaRPr lang="en-US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6096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048000" y="518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4" name="Freeform 6"/>
          <p:cNvSpPr>
            <a:spLocks/>
          </p:cNvSpPr>
          <p:nvPr/>
        </p:nvSpPr>
        <p:spPr bwMode="auto">
          <a:xfrm>
            <a:off x="6761163" y="303053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5" name="Freeform 7"/>
          <p:cNvSpPr>
            <a:spLocks/>
          </p:cNvSpPr>
          <p:nvPr/>
        </p:nvSpPr>
        <p:spPr bwMode="auto">
          <a:xfrm>
            <a:off x="1122363" y="341947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6" name="Freeform 8"/>
          <p:cNvSpPr>
            <a:spLocks/>
          </p:cNvSpPr>
          <p:nvPr/>
        </p:nvSpPr>
        <p:spPr bwMode="auto">
          <a:xfrm>
            <a:off x="1122363" y="441960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7" name="Freeform 9"/>
          <p:cNvSpPr>
            <a:spLocks/>
          </p:cNvSpPr>
          <p:nvPr/>
        </p:nvSpPr>
        <p:spPr bwMode="auto">
          <a:xfrm>
            <a:off x="976313" y="306546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8" name="Freeform 10"/>
          <p:cNvSpPr>
            <a:spLocks/>
          </p:cNvSpPr>
          <p:nvPr/>
        </p:nvSpPr>
        <p:spPr bwMode="auto">
          <a:xfrm>
            <a:off x="6877050" y="350520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9" name="Freeform 11"/>
          <p:cNvSpPr>
            <a:spLocks/>
          </p:cNvSpPr>
          <p:nvPr/>
        </p:nvSpPr>
        <p:spPr bwMode="auto">
          <a:xfrm>
            <a:off x="6891338" y="378618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0" name="Freeform 12"/>
          <p:cNvSpPr>
            <a:spLocks/>
          </p:cNvSpPr>
          <p:nvPr/>
        </p:nvSpPr>
        <p:spPr bwMode="auto">
          <a:xfrm>
            <a:off x="2711449" y="2819400"/>
            <a:ext cx="3913187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7167563" y="48625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1304925" y="4895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3" name="Line 15"/>
          <p:cNvSpPr>
            <a:spLocks noChangeShapeType="1"/>
          </p:cNvSpPr>
          <p:nvPr/>
        </p:nvSpPr>
        <p:spPr bwMode="auto">
          <a:xfrm>
            <a:off x="992188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4" name="Line 16"/>
          <p:cNvSpPr>
            <a:spLocks noChangeShapeType="1"/>
          </p:cNvSpPr>
          <p:nvPr/>
        </p:nvSpPr>
        <p:spPr bwMode="auto">
          <a:xfrm>
            <a:off x="2359025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4665663"/>
            <a:ext cx="1365250" cy="185737"/>
            <a:chOff x="674" y="3611"/>
            <a:chExt cx="860" cy="117"/>
          </a:xfrm>
        </p:grpSpPr>
        <p:sp>
          <p:nvSpPr>
            <p:cNvPr id="442386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87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4589463"/>
            <a:ext cx="1371600" cy="176212"/>
            <a:chOff x="4319" y="3563"/>
            <a:chExt cx="864" cy="111"/>
          </a:xfrm>
        </p:grpSpPr>
        <p:sp>
          <p:nvSpPr>
            <p:cNvPr id="442389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90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2391" name="Line 23"/>
          <p:cNvSpPr>
            <a:spLocks noChangeShapeType="1"/>
          </p:cNvSpPr>
          <p:nvPr/>
        </p:nvSpPr>
        <p:spPr bwMode="auto">
          <a:xfrm>
            <a:off x="6784975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2" name="Line 24"/>
          <p:cNvSpPr>
            <a:spLocks noChangeShapeType="1"/>
          </p:cNvSpPr>
          <p:nvPr/>
        </p:nvSpPr>
        <p:spPr bwMode="auto">
          <a:xfrm>
            <a:off x="8151813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3" name="Line 25"/>
          <p:cNvSpPr>
            <a:spLocks noChangeShapeType="1"/>
          </p:cNvSpPr>
          <p:nvPr/>
        </p:nvSpPr>
        <p:spPr bwMode="auto">
          <a:xfrm>
            <a:off x="2198688" y="3463925"/>
            <a:ext cx="1001712" cy="2698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5" name="Freeform 27"/>
          <p:cNvSpPr>
            <a:spLocks/>
          </p:cNvSpPr>
          <p:nvPr/>
        </p:nvSpPr>
        <p:spPr bwMode="auto">
          <a:xfrm>
            <a:off x="1122363" y="369728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6" name="Rectangle 28"/>
          <p:cNvSpPr>
            <a:spLocks noChangeArrowheads="1"/>
          </p:cNvSpPr>
          <p:nvPr/>
        </p:nvSpPr>
        <p:spPr bwMode="auto">
          <a:xfrm>
            <a:off x="7010400" y="3603625"/>
            <a:ext cx="82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7" name="Freeform 29"/>
          <p:cNvSpPr>
            <a:spLocks/>
          </p:cNvSpPr>
          <p:nvPr/>
        </p:nvSpPr>
        <p:spPr bwMode="auto">
          <a:xfrm>
            <a:off x="6891338" y="434022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8" name="Rectangle 30"/>
          <p:cNvSpPr>
            <a:spLocks noChangeArrowheads="1"/>
          </p:cNvSpPr>
          <p:nvPr/>
        </p:nvSpPr>
        <p:spPr bwMode="auto">
          <a:xfrm>
            <a:off x="1220788" y="3605213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9" name="Rectangle 31"/>
          <p:cNvSpPr>
            <a:spLocks noChangeArrowheads="1"/>
          </p:cNvSpPr>
          <p:nvPr/>
        </p:nvSpPr>
        <p:spPr bwMode="auto">
          <a:xfrm>
            <a:off x="3276600" y="2971800"/>
            <a:ext cx="2365376" cy="1981200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Size M-1 pages</a:t>
            </a:r>
          </a:p>
        </p:txBody>
      </p:sp>
      <p:sp>
        <p:nvSpPr>
          <p:cNvPr id="442400" name="Rectangle 32"/>
          <p:cNvSpPr>
            <a:spLocks noChangeArrowheads="1"/>
          </p:cNvSpPr>
          <p:nvPr/>
        </p:nvSpPr>
        <p:spPr bwMode="auto">
          <a:xfrm>
            <a:off x="2895600" y="49530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Main memory</a:t>
            </a:r>
          </a:p>
        </p:txBody>
      </p:sp>
      <p:sp>
        <p:nvSpPr>
          <p:cNvPr id="442401" name="AutoShape 33"/>
          <p:cNvSpPr>
            <a:spLocks noChangeArrowheads="1"/>
          </p:cNvSpPr>
          <p:nvPr/>
        </p:nvSpPr>
        <p:spPr bwMode="auto">
          <a:xfrm>
            <a:off x="5430893" y="5621809"/>
            <a:ext cx="2698640" cy="476071"/>
          </a:xfrm>
          <a:prstGeom prst="wedgeEllipseCallout">
            <a:avLst>
              <a:gd name="adj1" fmla="val 9907"/>
              <a:gd name="adj2" fmla="val -13746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tx1"/>
                </a:solidFill>
                <a:ea typeface="ＭＳ Ｐゴシック" charset="-128"/>
              </a:rPr>
              <a:t>Runs of length M-1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93B163D1-3E64-6A6B-5911-96FCA49B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341" y="3811649"/>
            <a:ext cx="716951" cy="478537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Out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B1CFBA-916A-E520-20E9-642AF49895EC}"/>
              </a:ext>
            </a:extLst>
          </p:cNvPr>
          <p:cNvCxnSpPr>
            <a:stCxn id="5" idx="3"/>
          </p:cNvCxnSpPr>
          <p:nvPr/>
        </p:nvCxnSpPr>
        <p:spPr bwMode="auto">
          <a:xfrm flipV="1">
            <a:off x="6469292" y="3974274"/>
            <a:ext cx="348459" cy="766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Callout 7">
            <a:extLst>
              <a:ext uri="{FF2B5EF4-FFF2-40B4-BE49-F238E27FC236}">
                <a16:creationId xmlns:a16="http://schemas.microsoft.com/office/drawing/2014/main" id="{9A432343-5363-59F1-B699-D42BBAE12F35}"/>
              </a:ext>
            </a:extLst>
          </p:cNvPr>
          <p:cNvSpPr/>
          <p:nvPr/>
        </p:nvSpPr>
        <p:spPr bwMode="auto">
          <a:xfrm>
            <a:off x="991925" y="5370247"/>
            <a:ext cx="2518310" cy="1168539"/>
          </a:xfrm>
          <a:prstGeom prst="wedgeEllipseCallout">
            <a:avLst>
              <a:gd name="adj1" fmla="val 32071"/>
              <a:gd name="adj2" fmla="val -10699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Sort using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place algorithm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(no extra space)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EFE17A-B619-DBE9-AFC5-A0F804F0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57F-198D-9344-947E-9000E397DB21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3187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Step 1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685800"/>
          </a:xfrm>
        </p:spPr>
        <p:txBody>
          <a:bodyPr/>
          <a:lstStyle/>
          <a:p>
            <a:r>
              <a:rPr lang="en-US" dirty="0"/>
              <a:t>Phase 1: load M-1 blocks in memory, sort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317</a:t>
            </a:fld>
            <a:endParaRPr lang="en-US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6096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048000" y="518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4" name="Freeform 6"/>
          <p:cNvSpPr>
            <a:spLocks/>
          </p:cNvSpPr>
          <p:nvPr/>
        </p:nvSpPr>
        <p:spPr bwMode="auto">
          <a:xfrm>
            <a:off x="6761163" y="303053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5" name="Freeform 7"/>
          <p:cNvSpPr>
            <a:spLocks/>
          </p:cNvSpPr>
          <p:nvPr/>
        </p:nvSpPr>
        <p:spPr bwMode="auto">
          <a:xfrm>
            <a:off x="1122363" y="341947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6" name="Freeform 8"/>
          <p:cNvSpPr>
            <a:spLocks/>
          </p:cNvSpPr>
          <p:nvPr/>
        </p:nvSpPr>
        <p:spPr bwMode="auto">
          <a:xfrm>
            <a:off x="1122363" y="441960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7" name="Freeform 9"/>
          <p:cNvSpPr>
            <a:spLocks/>
          </p:cNvSpPr>
          <p:nvPr/>
        </p:nvSpPr>
        <p:spPr bwMode="auto">
          <a:xfrm>
            <a:off x="976313" y="306546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8" name="Freeform 10"/>
          <p:cNvSpPr>
            <a:spLocks/>
          </p:cNvSpPr>
          <p:nvPr/>
        </p:nvSpPr>
        <p:spPr bwMode="auto">
          <a:xfrm>
            <a:off x="6877050" y="350520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9" name="Freeform 11"/>
          <p:cNvSpPr>
            <a:spLocks/>
          </p:cNvSpPr>
          <p:nvPr/>
        </p:nvSpPr>
        <p:spPr bwMode="auto">
          <a:xfrm>
            <a:off x="6891338" y="378618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0" name="Freeform 12"/>
          <p:cNvSpPr>
            <a:spLocks/>
          </p:cNvSpPr>
          <p:nvPr/>
        </p:nvSpPr>
        <p:spPr bwMode="auto">
          <a:xfrm>
            <a:off x="2711449" y="2819400"/>
            <a:ext cx="3913187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7167563" y="48625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1304925" y="4895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3" name="Line 15"/>
          <p:cNvSpPr>
            <a:spLocks noChangeShapeType="1"/>
          </p:cNvSpPr>
          <p:nvPr/>
        </p:nvSpPr>
        <p:spPr bwMode="auto">
          <a:xfrm>
            <a:off x="992188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4" name="Line 16"/>
          <p:cNvSpPr>
            <a:spLocks noChangeShapeType="1"/>
          </p:cNvSpPr>
          <p:nvPr/>
        </p:nvSpPr>
        <p:spPr bwMode="auto">
          <a:xfrm>
            <a:off x="2359025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4665663"/>
            <a:ext cx="1365250" cy="185737"/>
            <a:chOff x="674" y="3611"/>
            <a:chExt cx="860" cy="117"/>
          </a:xfrm>
        </p:grpSpPr>
        <p:sp>
          <p:nvSpPr>
            <p:cNvPr id="442386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87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4589463"/>
            <a:ext cx="1371600" cy="176212"/>
            <a:chOff x="4319" y="3563"/>
            <a:chExt cx="864" cy="111"/>
          </a:xfrm>
        </p:grpSpPr>
        <p:sp>
          <p:nvSpPr>
            <p:cNvPr id="442389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90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2391" name="Line 23"/>
          <p:cNvSpPr>
            <a:spLocks noChangeShapeType="1"/>
          </p:cNvSpPr>
          <p:nvPr/>
        </p:nvSpPr>
        <p:spPr bwMode="auto">
          <a:xfrm>
            <a:off x="6784975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2" name="Line 24"/>
          <p:cNvSpPr>
            <a:spLocks noChangeShapeType="1"/>
          </p:cNvSpPr>
          <p:nvPr/>
        </p:nvSpPr>
        <p:spPr bwMode="auto">
          <a:xfrm>
            <a:off x="8151813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3" name="Line 25"/>
          <p:cNvSpPr>
            <a:spLocks noChangeShapeType="1"/>
          </p:cNvSpPr>
          <p:nvPr/>
        </p:nvSpPr>
        <p:spPr bwMode="auto">
          <a:xfrm>
            <a:off x="2198688" y="3463925"/>
            <a:ext cx="1001712" cy="2698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5" name="Freeform 27"/>
          <p:cNvSpPr>
            <a:spLocks/>
          </p:cNvSpPr>
          <p:nvPr/>
        </p:nvSpPr>
        <p:spPr bwMode="auto">
          <a:xfrm>
            <a:off x="1122363" y="369728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6" name="Rectangle 28"/>
          <p:cNvSpPr>
            <a:spLocks noChangeArrowheads="1"/>
          </p:cNvSpPr>
          <p:nvPr/>
        </p:nvSpPr>
        <p:spPr bwMode="auto">
          <a:xfrm>
            <a:off x="7010400" y="3603625"/>
            <a:ext cx="82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7" name="Freeform 29"/>
          <p:cNvSpPr>
            <a:spLocks/>
          </p:cNvSpPr>
          <p:nvPr/>
        </p:nvSpPr>
        <p:spPr bwMode="auto">
          <a:xfrm>
            <a:off x="6891338" y="434022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8" name="Rectangle 30"/>
          <p:cNvSpPr>
            <a:spLocks noChangeArrowheads="1"/>
          </p:cNvSpPr>
          <p:nvPr/>
        </p:nvSpPr>
        <p:spPr bwMode="auto">
          <a:xfrm>
            <a:off x="1220788" y="3605213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9" name="Rectangle 31"/>
          <p:cNvSpPr>
            <a:spLocks noChangeArrowheads="1"/>
          </p:cNvSpPr>
          <p:nvPr/>
        </p:nvSpPr>
        <p:spPr bwMode="auto">
          <a:xfrm>
            <a:off x="3276600" y="2971800"/>
            <a:ext cx="2365376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Size M-1 pages</a:t>
            </a:r>
          </a:p>
        </p:txBody>
      </p:sp>
      <p:sp>
        <p:nvSpPr>
          <p:cNvPr id="442400" name="Rectangle 32"/>
          <p:cNvSpPr>
            <a:spLocks noChangeArrowheads="1"/>
          </p:cNvSpPr>
          <p:nvPr/>
        </p:nvSpPr>
        <p:spPr bwMode="auto">
          <a:xfrm>
            <a:off x="2895600" y="49530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Main memory</a:t>
            </a:r>
          </a:p>
        </p:txBody>
      </p:sp>
      <p:sp>
        <p:nvSpPr>
          <p:cNvPr id="442401" name="AutoShape 33"/>
          <p:cNvSpPr>
            <a:spLocks noChangeArrowheads="1"/>
          </p:cNvSpPr>
          <p:nvPr/>
        </p:nvSpPr>
        <p:spPr bwMode="auto">
          <a:xfrm>
            <a:off x="5430893" y="5621809"/>
            <a:ext cx="2698640" cy="476071"/>
          </a:xfrm>
          <a:prstGeom prst="wedgeEllipseCallout">
            <a:avLst>
              <a:gd name="adj1" fmla="val 9907"/>
              <a:gd name="adj2" fmla="val -13746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tx1"/>
                </a:solidFill>
                <a:ea typeface="ＭＳ Ｐゴシック" charset="-128"/>
              </a:rPr>
              <a:t>Runs of length M-1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93B163D1-3E64-6A6B-5911-96FCA49B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341" y="3811649"/>
            <a:ext cx="716951" cy="478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Out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B1CFBA-916A-E520-20E9-642AF49895EC}"/>
              </a:ext>
            </a:extLst>
          </p:cNvPr>
          <p:cNvCxnSpPr>
            <a:stCxn id="5" idx="3"/>
          </p:cNvCxnSpPr>
          <p:nvPr/>
        </p:nvCxnSpPr>
        <p:spPr bwMode="auto">
          <a:xfrm flipV="1">
            <a:off x="6469292" y="3974274"/>
            <a:ext cx="348459" cy="766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C9CECC-69E8-6C64-4D29-9E7A77E9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F283-DDE2-3540-B9D0-6826EFA5B67A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5404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Step 1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685800"/>
          </a:xfrm>
        </p:spPr>
        <p:txBody>
          <a:bodyPr/>
          <a:lstStyle/>
          <a:p>
            <a:r>
              <a:rPr lang="en-US" dirty="0"/>
              <a:t>Phase 1: load M-1 blocks in memory, sort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318</a:t>
            </a:fld>
            <a:endParaRPr lang="en-US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6096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048000" y="518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4" name="Freeform 6"/>
          <p:cNvSpPr>
            <a:spLocks/>
          </p:cNvSpPr>
          <p:nvPr/>
        </p:nvSpPr>
        <p:spPr bwMode="auto">
          <a:xfrm>
            <a:off x="6761163" y="303053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5" name="Freeform 7"/>
          <p:cNvSpPr>
            <a:spLocks/>
          </p:cNvSpPr>
          <p:nvPr/>
        </p:nvSpPr>
        <p:spPr bwMode="auto">
          <a:xfrm>
            <a:off x="1122363" y="341947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6" name="Freeform 8"/>
          <p:cNvSpPr>
            <a:spLocks/>
          </p:cNvSpPr>
          <p:nvPr/>
        </p:nvSpPr>
        <p:spPr bwMode="auto">
          <a:xfrm>
            <a:off x="1122363" y="441960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7" name="Freeform 9"/>
          <p:cNvSpPr>
            <a:spLocks/>
          </p:cNvSpPr>
          <p:nvPr/>
        </p:nvSpPr>
        <p:spPr bwMode="auto">
          <a:xfrm>
            <a:off x="976313" y="306546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8" name="Freeform 10"/>
          <p:cNvSpPr>
            <a:spLocks/>
          </p:cNvSpPr>
          <p:nvPr/>
        </p:nvSpPr>
        <p:spPr bwMode="auto">
          <a:xfrm>
            <a:off x="6877050" y="350520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9" name="Freeform 11"/>
          <p:cNvSpPr>
            <a:spLocks/>
          </p:cNvSpPr>
          <p:nvPr/>
        </p:nvSpPr>
        <p:spPr bwMode="auto">
          <a:xfrm>
            <a:off x="6891338" y="378618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0" name="Freeform 12"/>
          <p:cNvSpPr>
            <a:spLocks/>
          </p:cNvSpPr>
          <p:nvPr/>
        </p:nvSpPr>
        <p:spPr bwMode="auto">
          <a:xfrm>
            <a:off x="2711449" y="2819400"/>
            <a:ext cx="3913187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7167563" y="48625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1304925" y="4895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3" name="Line 15"/>
          <p:cNvSpPr>
            <a:spLocks noChangeShapeType="1"/>
          </p:cNvSpPr>
          <p:nvPr/>
        </p:nvSpPr>
        <p:spPr bwMode="auto">
          <a:xfrm>
            <a:off x="992188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4" name="Line 16"/>
          <p:cNvSpPr>
            <a:spLocks noChangeShapeType="1"/>
          </p:cNvSpPr>
          <p:nvPr/>
        </p:nvSpPr>
        <p:spPr bwMode="auto">
          <a:xfrm>
            <a:off x="2359025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4665663"/>
            <a:ext cx="1365250" cy="185737"/>
            <a:chOff x="674" y="3611"/>
            <a:chExt cx="860" cy="117"/>
          </a:xfrm>
        </p:grpSpPr>
        <p:sp>
          <p:nvSpPr>
            <p:cNvPr id="442386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87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4589463"/>
            <a:ext cx="1371600" cy="176212"/>
            <a:chOff x="4319" y="3563"/>
            <a:chExt cx="864" cy="111"/>
          </a:xfrm>
        </p:grpSpPr>
        <p:sp>
          <p:nvSpPr>
            <p:cNvPr id="442389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90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2391" name="Line 23"/>
          <p:cNvSpPr>
            <a:spLocks noChangeShapeType="1"/>
          </p:cNvSpPr>
          <p:nvPr/>
        </p:nvSpPr>
        <p:spPr bwMode="auto">
          <a:xfrm>
            <a:off x="6784975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2" name="Line 24"/>
          <p:cNvSpPr>
            <a:spLocks noChangeShapeType="1"/>
          </p:cNvSpPr>
          <p:nvPr/>
        </p:nvSpPr>
        <p:spPr bwMode="auto">
          <a:xfrm>
            <a:off x="8151813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3" name="Line 25"/>
          <p:cNvSpPr>
            <a:spLocks noChangeShapeType="1"/>
          </p:cNvSpPr>
          <p:nvPr/>
        </p:nvSpPr>
        <p:spPr bwMode="auto">
          <a:xfrm>
            <a:off x="2198688" y="3463925"/>
            <a:ext cx="1001712" cy="2698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5" name="Freeform 27"/>
          <p:cNvSpPr>
            <a:spLocks/>
          </p:cNvSpPr>
          <p:nvPr/>
        </p:nvSpPr>
        <p:spPr bwMode="auto">
          <a:xfrm>
            <a:off x="1122363" y="369728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6" name="Rectangle 28"/>
          <p:cNvSpPr>
            <a:spLocks noChangeArrowheads="1"/>
          </p:cNvSpPr>
          <p:nvPr/>
        </p:nvSpPr>
        <p:spPr bwMode="auto">
          <a:xfrm>
            <a:off x="7010400" y="3603625"/>
            <a:ext cx="82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7" name="Freeform 29"/>
          <p:cNvSpPr>
            <a:spLocks/>
          </p:cNvSpPr>
          <p:nvPr/>
        </p:nvSpPr>
        <p:spPr bwMode="auto">
          <a:xfrm>
            <a:off x="6891338" y="434022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8" name="Rectangle 30"/>
          <p:cNvSpPr>
            <a:spLocks noChangeArrowheads="1"/>
          </p:cNvSpPr>
          <p:nvPr/>
        </p:nvSpPr>
        <p:spPr bwMode="auto">
          <a:xfrm>
            <a:off x="1220788" y="3605213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9" name="Rectangle 31"/>
          <p:cNvSpPr>
            <a:spLocks noChangeArrowheads="1"/>
          </p:cNvSpPr>
          <p:nvPr/>
        </p:nvSpPr>
        <p:spPr bwMode="auto">
          <a:xfrm>
            <a:off x="3276600" y="2971800"/>
            <a:ext cx="2365376" cy="1981200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Size M-1 pages</a:t>
            </a:r>
          </a:p>
        </p:txBody>
      </p:sp>
      <p:sp>
        <p:nvSpPr>
          <p:cNvPr id="442400" name="Rectangle 32"/>
          <p:cNvSpPr>
            <a:spLocks noChangeArrowheads="1"/>
          </p:cNvSpPr>
          <p:nvPr/>
        </p:nvSpPr>
        <p:spPr bwMode="auto">
          <a:xfrm>
            <a:off x="2895600" y="49530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Main memory</a:t>
            </a:r>
          </a:p>
        </p:txBody>
      </p:sp>
      <p:sp>
        <p:nvSpPr>
          <p:cNvPr id="442401" name="AutoShape 33"/>
          <p:cNvSpPr>
            <a:spLocks noChangeArrowheads="1"/>
          </p:cNvSpPr>
          <p:nvPr/>
        </p:nvSpPr>
        <p:spPr bwMode="auto">
          <a:xfrm>
            <a:off x="5430893" y="5621809"/>
            <a:ext cx="2698640" cy="476071"/>
          </a:xfrm>
          <a:prstGeom prst="wedgeEllipseCallout">
            <a:avLst>
              <a:gd name="adj1" fmla="val 9907"/>
              <a:gd name="adj2" fmla="val -13746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tx1"/>
                </a:solidFill>
                <a:ea typeface="ＭＳ Ｐゴシック" charset="-128"/>
              </a:rPr>
              <a:t>Runs of length M-1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93B163D1-3E64-6A6B-5911-96FCA49B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341" y="3811649"/>
            <a:ext cx="716951" cy="478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Out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B1CFBA-916A-E520-20E9-642AF49895EC}"/>
              </a:ext>
            </a:extLst>
          </p:cNvPr>
          <p:cNvCxnSpPr>
            <a:stCxn id="5" idx="3"/>
          </p:cNvCxnSpPr>
          <p:nvPr/>
        </p:nvCxnSpPr>
        <p:spPr bwMode="auto">
          <a:xfrm flipV="1">
            <a:off x="6469292" y="3974274"/>
            <a:ext cx="348459" cy="766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Callout 7">
            <a:extLst>
              <a:ext uri="{FF2B5EF4-FFF2-40B4-BE49-F238E27FC236}">
                <a16:creationId xmlns:a16="http://schemas.microsoft.com/office/drawing/2014/main" id="{9A432343-5363-59F1-B699-D42BBAE12F35}"/>
              </a:ext>
            </a:extLst>
          </p:cNvPr>
          <p:cNvSpPr/>
          <p:nvPr/>
        </p:nvSpPr>
        <p:spPr bwMode="auto">
          <a:xfrm>
            <a:off x="1880050" y="5370247"/>
            <a:ext cx="742060" cy="476071"/>
          </a:xfrm>
          <a:prstGeom prst="wedgeEllipseCallout">
            <a:avLst>
              <a:gd name="adj1" fmla="val 124079"/>
              <a:gd name="adj2" fmla="val -14925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sort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A7F4D9-5C94-E21B-228C-E751B8A0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42E7-B512-D54F-8B5A-F3379B58376A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512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Step 1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685800"/>
          </a:xfrm>
        </p:spPr>
        <p:txBody>
          <a:bodyPr/>
          <a:lstStyle/>
          <a:p>
            <a:r>
              <a:rPr lang="en-US" dirty="0"/>
              <a:t>Phase 1: load M-1 blocks in memory, sort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319</a:t>
            </a:fld>
            <a:endParaRPr lang="en-US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6096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048000" y="518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4" name="Freeform 6"/>
          <p:cNvSpPr>
            <a:spLocks/>
          </p:cNvSpPr>
          <p:nvPr/>
        </p:nvSpPr>
        <p:spPr bwMode="auto">
          <a:xfrm>
            <a:off x="6761163" y="303053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5" name="Freeform 7"/>
          <p:cNvSpPr>
            <a:spLocks/>
          </p:cNvSpPr>
          <p:nvPr/>
        </p:nvSpPr>
        <p:spPr bwMode="auto">
          <a:xfrm>
            <a:off x="1122363" y="341947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6" name="Freeform 8"/>
          <p:cNvSpPr>
            <a:spLocks/>
          </p:cNvSpPr>
          <p:nvPr/>
        </p:nvSpPr>
        <p:spPr bwMode="auto">
          <a:xfrm>
            <a:off x="1122363" y="441960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7" name="Freeform 9"/>
          <p:cNvSpPr>
            <a:spLocks/>
          </p:cNvSpPr>
          <p:nvPr/>
        </p:nvSpPr>
        <p:spPr bwMode="auto">
          <a:xfrm>
            <a:off x="976313" y="306546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8" name="Freeform 10"/>
          <p:cNvSpPr>
            <a:spLocks/>
          </p:cNvSpPr>
          <p:nvPr/>
        </p:nvSpPr>
        <p:spPr bwMode="auto">
          <a:xfrm>
            <a:off x="6877050" y="350520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9" name="Freeform 11"/>
          <p:cNvSpPr>
            <a:spLocks/>
          </p:cNvSpPr>
          <p:nvPr/>
        </p:nvSpPr>
        <p:spPr bwMode="auto">
          <a:xfrm>
            <a:off x="6891338" y="378618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0" name="Freeform 12"/>
          <p:cNvSpPr>
            <a:spLocks/>
          </p:cNvSpPr>
          <p:nvPr/>
        </p:nvSpPr>
        <p:spPr bwMode="auto">
          <a:xfrm>
            <a:off x="2711449" y="2819400"/>
            <a:ext cx="3913187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7167563" y="48625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1304925" y="4895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Disk</a:t>
            </a:r>
          </a:p>
        </p:txBody>
      </p:sp>
      <p:sp>
        <p:nvSpPr>
          <p:cNvPr id="442383" name="Line 15"/>
          <p:cNvSpPr>
            <a:spLocks noChangeShapeType="1"/>
          </p:cNvSpPr>
          <p:nvPr/>
        </p:nvSpPr>
        <p:spPr bwMode="auto">
          <a:xfrm>
            <a:off x="992188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4" name="Line 16"/>
          <p:cNvSpPr>
            <a:spLocks noChangeShapeType="1"/>
          </p:cNvSpPr>
          <p:nvPr/>
        </p:nvSpPr>
        <p:spPr bwMode="auto">
          <a:xfrm>
            <a:off x="2359025" y="31877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4665663"/>
            <a:ext cx="1365250" cy="185737"/>
            <a:chOff x="674" y="3611"/>
            <a:chExt cx="860" cy="117"/>
          </a:xfrm>
        </p:grpSpPr>
        <p:sp>
          <p:nvSpPr>
            <p:cNvPr id="442386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87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4589463"/>
            <a:ext cx="1371600" cy="176212"/>
            <a:chOff x="4319" y="3563"/>
            <a:chExt cx="864" cy="111"/>
          </a:xfrm>
        </p:grpSpPr>
        <p:sp>
          <p:nvSpPr>
            <p:cNvPr id="442389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90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2391" name="Line 23"/>
          <p:cNvSpPr>
            <a:spLocks noChangeShapeType="1"/>
          </p:cNvSpPr>
          <p:nvPr/>
        </p:nvSpPr>
        <p:spPr bwMode="auto">
          <a:xfrm>
            <a:off x="6784975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2" name="Line 24"/>
          <p:cNvSpPr>
            <a:spLocks noChangeShapeType="1"/>
          </p:cNvSpPr>
          <p:nvPr/>
        </p:nvSpPr>
        <p:spPr bwMode="auto">
          <a:xfrm>
            <a:off x="8151813" y="31877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3" name="Line 25"/>
          <p:cNvSpPr>
            <a:spLocks noChangeShapeType="1"/>
          </p:cNvSpPr>
          <p:nvPr/>
        </p:nvSpPr>
        <p:spPr bwMode="auto">
          <a:xfrm>
            <a:off x="2198688" y="3463925"/>
            <a:ext cx="1001712" cy="2698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5" name="Freeform 27"/>
          <p:cNvSpPr>
            <a:spLocks/>
          </p:cNvSpPr>
          <p:nvPr/>
        </p:nvSpPr>
        <p:spPr bwMode="auto">
          <a:xfrm>
            <a:off x="1122363" y="369728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6" name="Rectangle 28"/>
          <p:cNvSpPr>
            <a:spLocks noChangeArrowheads="1"/>
          </p:cNvSpPr>
          <p:nvPr/>
        </p:nvSpPr>
        <p:spPr bwMode="auto">
          <a:xfrm>
            <a:off x="7010400" y="3603625"/>
            <a:ext cx="82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7" name="Freeform 29"/>
          <p:cNvSpPr>
            <a:spLocks/>
          </p:cNvSpPr>
          <p:nvPr/>
        </p:nvSpPr>
        <p:spPr bwMode="auto">
          <a:xfrm>
            <a:off x="6891338" y="434022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8" name="Rectangle 30"/>
          <p:cNvSpPr>
            <a:spLocks noChangeArrowheads="1"/>
          </p:cNvSpPr>
          <p:nvPr/>
        </p:nvSpPr>
        <p:spPr bwMode="auto">
          <a:xfrm>
            <a:off x="1220788" y="3605213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 Antiqua" charset="0"/>
              </a:rPr>
              <a:t>. . .</a:t>
            </a:r>
          </a:p>
        </p:txBody>
      </p:sp>
      <p:sp>
        <p:nvSpPr>
          <p:cNvPr id="442399" name="Rectangle 31"/>
          <p:cNvSpPr>
            <a:spLocks noChangeArrowheads="1"/>
          </p:cNvSpPr>
          <p:nvPr/>
        </p:nvSpPr>
        <p:spPr bwMode="auto">
          <a:xfrm>
            <a:off x="3276600" y="2971800"/>
            <a:ext cx="2365376" cy="1981200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Size M-1 pages</a:t>
            </a:r>
          </a:p>
        </p:txBody>
      </p:sp>
      <p:sp>
        <p:nvSpPr>
          <p:cNvPr id="442400" name="Rectangle 32"/>
          <p:cNvSpPr>
            <a:spLocks noChangeArrowheads="1"/>
          </p:cNvSpPr>
          <p:nvPr/>
        </p:nvSpPr>
        <p:spPr bwMode="auto">
          <a:xfrm>
            <a:off x="2895600" y="49530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Main memory</a:t>
            </a:r>
          </a:p>
        </p:txBody>
      </p:sp>
      <p:sp>
        <p:nvSpPr>
          <p:cNvPr id="442401" name="AutoShape 33"/>
          <p:cNvSpPr>
            <a:spLocks noChangeArrowheads="1"/>
          </p:cNvSpPr>
          <p:nvPr/>
        </p:nvSpPr>
        <p:spPr bwMode="auto">
          <a:xfrm>
            <a:off x="5430893" y="5621809"/>
            <a:ext cx="2698640" cy="476071"/>
          </a:xfrm>
          <a:prstGeom prst="wedgeEllipseCallout">
            <a:avLst>
              <a:gd name="adj1" fmla="val 9907"/>
              <a:gd name="adj2" fmla="val -13746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tx1"/>
                </a:solidFill>
                <a:ea typeface="ＭＳ Ｐゴシック" charset="-128"/>
              </a:rPr>
              <a:t>Runs of length M-1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93B163D1-3E64-6A6B-5911-96FCA49B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341" y="3811649"/>
            <a:ext cx="716951" cy="478537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Out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B1CFBA-916A-E520-20E9-642AF49895EC}"/>
              </a:ext>
            </a:extLst>
          </p:cNvPr>
          <p:cNvCxnSpPr>
            <a:stCxn id="5" idx="3"/>
          </p:cNvCxnSpPr>
          <p:nvPr/>
        </p:nvCxnSpPr>
        <p:spPr bwMode="auto">
          <a:xfrm flipV="1">
            <a:off x="6469292" y="3974274"/>
            <a:ext cx="348459" cy="766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Callout 5">
            <a:extLst>
              <a:ext uri="{FF2B5EF4-FFF2-40B4-BE49-F238E27FC236}">
                <a16:creationId xmlns:a16="http://schemas.microsoft.com/office/drawing/2014/main" id="{7CB7DB90-BA65-8408-D8EC-100EBC14174E}"/>
              </a:ext>
            </a:extLst>
          </p:cNvPr>
          <p:cNvSpPr/>
          <p:nvPr/>
        </p:nvSpPr>
        <p:spPr bwMode="auto">
          <a:xfrm>
            <a:off x="1880050" y="5370247"/>
            <a:ext cx="742060" cy="476071"/>
          </a:xfrm>
          <a:prstGeom prst="wedgeEllipseCallout">
            <a:avLst>
              <a:gd name="adj1" fmla="val 124079"/>
              <a:gd name="adj2" fmla="val -14925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sort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EF17B3-0288-F34B-28C2-5C0E9AF2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BDC7-C5A7-DE42-AD8D-154D646D4963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43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FCA345-04E5-B0AC-9B37-C00F7D29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" y="2614141"/>
            <a:ext cx="1232517" cy="1187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DD271-571C-B056-BCA6-4F4537ABEB0F}"/>
              </a:ext>
            </a:extLst>
          </p:cNvPr>
          <p:cNvSpPr txBox="1"/>
          <p:nvPr/>
        </p:nvSpPr>
        <p:spPr>
          <a:xfrm>
            <a:off x="237459" y="100541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F96F385F-1EAD-9A3A-0875-4AFD821B813E}"/>
              </a:ext>
            </a:extLst>
          </p:cNvPr>
          <p:cNvSpPr/>
          <p:nvPr/>
        </p:nvSpPr>
        <p:spPr>
          <a:xfrm>
            <a:off x="1270287" y="3070780"/>
            <a:ext cx="745587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9C521ACB-52CB-8E32-B37D-E3EFEF1AFC85}"/>
              </a:ext>
            </a:extLst>
          </p:cNvPr>
          <p:cNvSpPr/>
          <p:nvPr/>
        </p:nvSpPr>
        <p:spPr>
          <a:xfrm>
            <a:off x="7182993" y="3866990"/>
            <a:ext cx="1864613" cy="1298377"/>
          </a:xfrm>
          <a:prstGeom prst="wedgeEllipseCallout">
            <a:avLst>
              <a:gd name="adj1" fmla="val 4441"/>
              <a:gd name="adj2" fmla="val -72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Central</a:t>
            </a:r>
            <a:br>
              <a:rPr lang="en-US" dirty="0"/>
            </a:br>
            <a:r>
              <a:rPr lang="en-US" dirty="0"/>
              <a:t>Processing</a:t>
            </a:r>
            <a:br>
              <a:rPr lang="en-US" dirty="0"/>
            </a:br>
            <a:r>
              <a:rPr lang="en-US" dirty="0"/>
              <a:t>Unit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3C47C6DF-000A-9063-26C5-5B9663B7E1E8}"/>
              </a:ext>
            </a:extLst>
          </p:cNvPr>
          <p:cNvSpPr/>
          <p:nvPr/>
        </p:nvSpPr>
        <p:spPr>
          <a:xfrm>
            <a:off x="-18033" y="4151927"/>
            <a:ext cx="2171174" cy="1298377"/>
          </a:xfrm>
          <a:prstGeom prst="wedgeEllipseCallout">
            <a:avLst>
              <a:gd name="adj1" fmla="val -3465"/>
              <a:gd name="adj2" fmla="val -745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This is where</a:t>
            </a:r>
            <a:br>
              <a:rPr lang="en-US" dirty="0"/>
            </a:br>
            <a:r>
              <a:rPr lang="en-US" dirty="0"/>
              <a:t>the database</a:t>
            </a:r>
            <a:br>
              <a:rPr lang="en-US" dirty="0"/>
            </a:br>
            <a:r>
              <a:rPr lang="en-US" dirty="0"/>
              <a:t>is stored…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B61540F-3DD1-58AD-AC21-7DF2F1B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682F-3FCB-D04F-9EAE-D70BE67A812D}" type="datetime4">
              <a:rPr lang="en-US" smtClean="0"/>
              <a:t>March 5, 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DDCF99C-6D95-CE56-113A-06F9355F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B1369F-228F-F995-9BAA-17BF6DBC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7021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320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B4550-0D48-1CE3-AD7A-BC946863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58EC-FFFA-1448-B4FD-53A98B69A8FC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8847"/>
      </p:ext>
    </p:extLst>
  </p:cSld>
  <p:clrMapOvr>
    <a:masterClrMapping/>
  </p:clrMapOvr>
  <p:transition/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321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0A438012-3D58-408A-DEAE-69D726F54175}"/>
              </a:ext>
            </a:extLst>
          </p:cNvPr>
          <p:cNvSpPr/>
          <p:nvPr/>
        </p:nvSpPr>
        <p:spPr bwMode="auto">
          <a:xfrm>
            <a:off x="4589012" y="3151122"/>
            <a:ext cx="2869953" cy="822305"/>
          </a:xfrm>
          <a:prstGeom prst="wedgeEllipseCallout">
            <a:avLst>
              <a:gd name="adj1" fmla="val -48328"/>
              <a:gd name="adj2" fmla="val 3958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 only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one block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1600" dirty="0">
                <a:latin typeface="+mn-lt"/>
              </a:rPr>
              <a:t>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from each run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352C6-1FF4-F3B7-4C5D-98B6106E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DC94-7A2D-D24E-B0EF-070F420D0215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6428"/>
      </p:ext>
    </p:extLst>
  </p:cSld>
  <p:clrMapOvr>
    <a:masterClrMapping/>
  </p:clrMapOvr>
  <p:transition/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322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786CB-F3A1-A6FD-5867-C4842B5B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000B-A201-4841-964C-1493EA108115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04651"/>
      </p:ext>
    </p:extLst>
  </p:cSld>
  <p:clrMapOvr>
    <a:masterClrMapping/>
  </p:clrMapOvr>
  <p:transition/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F371D-E1B4-8E79-6F75-AF64DB0F4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88578168-921E-BB7F-2451-A5C27EDA5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84F8F703-A121-6444-8585-60E6FCCE74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504D8365-807B-044D-8136-9FF1D5D3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276FB-1EB6-28B6-681F-9DA16C57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323</a:t>
            </a:fld>
            <a:endParaRPr lang="en-US"/>
          </a:p>
        </p:txBody>
      </p:sp>
      <p:sp>
        <p:nvSpPr>
          <p:cNvPr id="444422" name="Freeform 6">
            <a:extLst>
              <a:ext uri="{FF2B5EF4-FFF2-40B4-BE49-F238E27FC236}">
                <a16:creationId xmlns:a16="http://schemas.microsoft.com/office/drawing/2014/main" id="{1445B0D3-D4E5-4617-D36F-55EFD327C8DD}"/>
              </a:ext>
            </a:extLst>
          </p:cNvPr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>
            <a:extLst>
              <a:ext uri="{FF2B5EF4-FFF2-40B4-BE49-F238E27FC236}">
                <a16:creationId xmlns:a16="http://schemas.microsoft.com/office/drawing/2014/main" id="{5D8F5565-E1DB-0704-0914-1FB2E3229A7F}"/>
              </a:ext>
            </a:extLst>
          </p:cNvPr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>
            <a:extLst>
              <a:ext uri="{FF2B5EF4-FFF2-40B4-BE49-F238E27FC236}">
                <a16:creationId xmlns:a16="http://schemas.microsoft.com/office/drawing/2014/main" id="{D0E82808-D78A-4ACD-1522-BE0F1353C889}"/>
              </a:ext>
            </a:extLst>
          </p:cNvPr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>
            <a:extLst>
              <a:ext uri="{FF2B5EF4-FFF2-40B4-BE49-F238E27FC236}">
                <a16:creationId xmlns:a16="http://schemas.microsoft.com/office/drawing/2014/main" id="{4AB3FC86-DCBF-1F94-C31F-4A378F4AA052}"/>
              </a:ext>
            </a:extLst>
          </p:cNvPr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>
            <a:extLst>
              <a:ext uri="{FF2B5EF4-FFF2-40B4-BE49-F238E27FC236}">
                <a16:creationId xmlns:a16="http://schemas.microsoft.com/office/drawing/2014/main" id="{D3664886-309B-55D5-86FF-47F5C4ACAF16}"/>
              </a:ext>
            </a:extLst>
          </p:cNvPr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>
            <a:extLst>
              <a:ext uri="{FF2B5EF4-FFF2-40B4-BE49-F238E27FC236}">
                <a16:creationId xmlns:a16="http://schemas.microsoft.com/office/drawing/2014/main" id="{AB894500-41C1-FBFD-70A9-86D55B93495E}"/>
              </a:ext>
            </a:extLst>
          </p:cNvPr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>
            <a:extLst>
              <a:ext uri="{FF2B5EF4-FFF2-40B4-BE49-F238E27FC236}">
                <a16:creationId xmlns:a16="http://schemas.microsoft.com/office/drawing/2014/main" id="{FC5AD2EA-6680-AF93-B9B5-EABAE2561601}"/>
              </a:ext>
            </a:extLst>
          </p:cNvPr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>
            <a:extLst>
              <a:ext uri="{FF2B5EF4-FFF2-40B4-BE49-F238E27FC236}">
                <a16:creationId xmlns:a16="http://schemas.microsoft.com/office/drawing/2014/main" id="{95C2E617-2954-3EDB-E66B-B02BA7D04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>
            <a:extLst>
              <a:ext uri="{FF2B5EF4-FFF2-40B4-BE49-F238E27FC236}">
                <a16:creationId xmlns:a16="http://schemas.microsoft.com/office/drawing/2014/main" id="{AE4C74C0-BEB3-C4FA-51B6-594BBE3D0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>
            <a:extLst>
              <a:ext uri="{FF2B5EF4-FFF2-40B4-BE49-F238E27FC236}">
                <a16:creationId xmlns:a16="http://schemas.microsoft.com/office/drawing/2014/main" id="{8501BB32-11A4-0AC4-8577-DF422C93F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2DB79CFD-2475-DC62-A5FB-4FEC73357BAE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>
              <a:extLst>
                <a:ext uri="{FF2B5EF4-FFF2-40B4-BE49-F238E27FC236}">
                  <a16:creationId xmlns:a16="http://schemas.microsoft.com/office/drawing/2014/main" id="{976ADD5A-F6DC-56C4-EC0F-3FB510E67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>
              <a:extLst>
                <a:ext uri="{FF2B5EF4-FFF2-40B4-BE49-F238E27FC236}">
                  <a16:creationId xmlns:a16="http://schemas.microsoft.com/office/drawing/2014/main" id="{B8E9C3A6-0339-0D1D-C42F-71B84F2F3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0E5F6F3E-169A-0201-CA76-541F27A187B7}"/>
              </a:ext>
            </a:extLst>
          </p:cNvPr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>
              <a:extLst>
                <a:ext uri="{FF2B5EF4-FFF2-40B4-BE49-F238E27FC236}">
                  <a16:creationId xmlns:a16="http://schemas.microsoft.com/office/drawing/2014/main" id="{A586DF9F-AD88-0C93-22EF-8E7FF3DD8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>
              <a:extLst>
                <a:ext uri="{FF2B5EF4-FFF2-40B4-BE49-F238E27FC236}">
                  <a16:creationId xmlns:a16="http://schemas.microsoft.com/office/drawing/2014/main" id="{90DA23DE-FC8F-C0E0-A569-58D2ADD2C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>
            <a:extLst>
              <a:ext uri="{FF2B5EF4-FFF2-40B4-BE49-F238E27FC236}">
                <a16:creationId xmlns:a16="http://schemas.microsoft.com/office/drawing/2014/main" id="{ACDD2173-4D2F-5BB9-61CF-0C0C1C98F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>
            <a:extLst>
              <a:ext uri="{FF2B5EF4-FFF2-40B4-BE49-F238E27FC236}">
                <a16:creationId xmlns:a16="http://schemas.microsoft.com/office/drawing/2014/main" id="{E21DD952-80DF-647A-DD37-50A1EB676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>
            <a:extLst>
              <a:ext uri="{FF2B5EF4-FFF2-40B4-BE49-F238E27FC236}">
                <a16:creationId xmlns:a16="http://schemas.microsoft.com/office/drawing/2014/main" id="{45E2EFE0-21A3-896E-6065-D6D3A508AE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>
            <a:extLst>
              <a:ext uri="{FF2B5EF4-FFF2-40B4-BE49-F238E27FC236}">
                <a16:creationId xmlns:a16="http://schemas.microsoft.com/office/drawing/2014/main" id="{5BC0EB51-F727-AB98-693A-22DF4B193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>
            <a:extLst>
              <a:ext uri="{FF2B5EF4-FFF2-40B4-BE49-F238E27FC236}">
                <a16:creationId xmlns:a16="http://schemas.microsoft.com/office/drawing/2014/main" id="{CD237F0A-C8B3-5CA6-8BA4-E310F25D5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>
            <a:extLst>
              <a:ext uri="{FF2B5EF4-FFF2-40B4-BE49-F238E27FC236}">
                <a16:creationId xmlns:a16="http://schemas.microsoft.com/office/drawing/2014/main" id="{BC194EE4-758C-C07D-F2AF-BB55B1F41C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>
            <a:extLst>
              <a:ext uri="{FF2B5EF4-FFF2-40B4-BE49-F238E27FC236}">
                <a16:creationId xmlns:a16="http://schemas.microsoft.com/office/drawing/2014/main" id="{ED5FC080-8E6B-9BD4-25EC-32251425C9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>
            <a:extLst>
              <a:ext uri="{FF2B5EF4-FFF2-40B4-BE49-F238E27FC236}">
                <a16:creationId xmlns:a16="http://schemas.microsoft.com/office/drawing/2014/main" id="{92DD417F-DCE8-DEFB-4A36-EA3117989F48}"/>
              </a:ext>
            </a:extLst>
          </p:cNvPr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>
            <a:extLst>
              <a:ext uri="{FF2B5EF4-FFF2-40B4-BE49-F238E27FC236}">
                <a16:creationId xmlns:a16="http://schemas.microsoft.com/office/drawing/2014/main" id="{B12D8D8E-D487-D2E0-EC3F-559E8E5B5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>
            <a:extLst>
              <a:ext uri="{FF2B5EF4-FFF2-40B4-BE49-F238E27FC236}">
                <a16:creationId xmlns:a16="http://schemas.microsoft.com/office/drawing/2014/main" id="{9A099409-E8B2-8D66-12F9-3469D34E7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>
            <a:extLst>
              <a:ext uri="{FF2B5EF4-FFF2-40B4-BE49-F238E27FC236}">
                <a16:creationId xmlns:a16="http://schemas.microsoft.com/office/drawing/2014/main" id="{9A302438-C873-0A37-0FBD-B376E6933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>
            <a:extLst>
              <a:ext uri="{FF2B5EF4-FFF2-40B4-BE49-F238E27FC236}">
                <a16:creationId xmlns:a16="http://schemas.microsoft.com/office/drawing/2014/main" id="{20AA1339-01AD-379A-39AA-481665F5CF51}"/>
              </a:ext>
            </a:extLst>
          </p:cNvPr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>
            <a:extLst>
              <a:ext uri="{FF2B5EF4-FFF2-40B4-BE49-F238E27FC236}">
                <a16:creationId xmlns:a16="http://schemas.microsoft.com/office/drawing/2014/main" id="{475AB958-DDBA-3FF4-5C99-80B0215E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>
            <a:extLst>
              <a:ext uri="{FF2B5EF4-FFF2-40B4-BE49-F238E27FC236}">
                <a16:creationId xmlns:a16="http://schemas.microsoft.com/office/drawing/2014/main" id="{95C04667-347B-5461-044A-E986F38D0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>
            <a:extLst>
              <a:ext uri="{FF2B5EF4-FFF2-40B4-BE49-F238E27FC236}">
                <a16:creationId xmlns:a16="http://schemas.microsoft.com/office/drawing/2014/main" id="{FD5DFBC7-1935-3B4F-664B-03EE8D2A6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>
            <a:extLst>
              <a:ext uri="{FF2B5EF4-FFF2-40B4-BE49-F238E27FC236}">
                <a16:creationId xmlns:a16="http://schemas.microsoft.com/office/drawing/2014/main" id="{1CD499DF-3F77-C97B-79AA-A4D12B9F5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>
            <a:extLst>
              <a:ext uri="{FF2B5EF4-FFF2-40B4-BE49-F238E27FC236}">
                <a16:creationId xmlns:a16="http://schemas.microsoft.com/office/drawing/2014/main" id="{8B268BA3-A5A4-13E3-4F00-FCB130E2C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>
            <a:extLst>
              <a:ext uri="{FF2B5EF4-FFF2-40B4-BE49-F238E27FC236}">
                <a16:creationId xmlns:a16="http://schemas.microsoft.com/office/drawing/2014/main" id="{D74D82A2-9573-ACD8-9F29-159B5270E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>
            <a:extLst>
              <a:ext uri="{FF2B5EF4-FFF2-40B4-BE49-F238E27FC236}">
                <a16:creationId xmlns:a16="http://schemas.microsoft.com/office/drawing/2014/main" id="{81B32FBA-D8C9-0E44-7909-87976EB02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ACD0E-D3A8-9417-E21B-909FA84F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000B-A201-4841-964C-1493EA108115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4617C6A6-2219-3A34-BF69-5A107324E3EE}"/>
              </a:ext>
            </a:extLst>
          </p:cNvPr>
          <p:cNvSpPr/>
          <p:nvPr/>
        </p:nvSpPr>
        <p:spPr bwMode="auto">
          <a:xfrm>
            <a:off x="5446315" y="2938206"/>
            <a:ext cx="1977319" cy="822305"/>
          </a:xfrm>
          <a:prstGeom prst="wedgeEllipseCallout">
            <a:avLst>
              <a:gd name="adj1" fmla="val -41802"/>
              <a:gd name="adj2" fmla="val 10703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When full,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output to disk</a:t>
            </a:r>
          </a:p>
        </p:txBody>
      </p:sp>
    </p:spTree>
    <p:extLst>
      <p:ext uri="{BB962C8B-B14F-4D97-AF65-F5344CB8AC3E}">
        <p14:creationId xmlns:p14="http://schemas.microsoft.com/office/powerpoint/2010/main" val="1060451660"/>
      </p:ext>
    </p:extLst>
  </p:cSld>
  <p:clrMapOvr>
    <a:masterClrMapping/>
  </p:clrMapOvr>
  <p:transition/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CA1CE-D3F9-44BB-D12C-7FE224781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ECF44B49-0675-9D60-C048-4F32F1B48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072EC684-377A-0438-EC21-90F92416D8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E042925D-2101-CC53-9636-930E3C65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196DB-C012-0BD1-4007-114F64EE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324</a:t>
            </a:fld>
            <a:endParaRPr lang="en-US"/>
          </a:p>
        </p:txBody>
      </p:sp>
      <p:sp>
        <p:nvSpPr>
          <p:cNvPr id="444422" name="Freeform 6">
            <a:extLst>
              <a:ext uri="{FF2B5EF4-FFF2-40B4-BE49-F238E27FC236}">
                <a16:creationId xmlns:a16="http://schemas.microsoft.com/office/drawing/2014/main" id="{A7C5D82A-260A-D77C-0B7B-79FACC8C0612}"/>
              </a:ext>
            </a:extLst>
          </p:cNvPr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>
            <a:extLst>
              <a:ext uri="{FF2B5EF4-FFF2-40B4-BE49-F238E27FC236}">
                <a16:creationId xmlns:a16="http://schemas.microsoft.com/office/drawing/2014/main" id="{7B98962C-7D73-1D58-F7FF-233533FAF279}"/>
              </a:ext>
            </a:extLst>
          </p:cNvPr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>
            <a:extLst>
              <a:ext uri="{FF2B5EF4-FFF2-40B4-BE49-F238E27FC236}">
                <a16:creationId xmlns:a16="http://schemas.microsoft.com/office/drawing/2014/main" id="{B3756278-7062-2326-6624-EB598ED77F3A}"/>
              </a:ext>
            </a:extLst>
          </p:cNvPr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>
            <a:extLst>
              <a:ext uri="{FF2B5EF4-FFF2-40B4-BE49-F238E27FC236}">
                <a16:creationId xmlns:a16="http://schemas.microsoft.com/office/drawing/2014/main" id="{50B84BCD-31DE-834C-C667-BA2586FB7949}"/>
              </a:ext>
            </a:extLst>
          </p:cNvPr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>
            <a:extLst>
              <a:ext uri="{FF2B5EF4-FFF2-40B4-BE49-F238E27FC236}">
                <a16:creationId xmlns:a16="http://schemas.microsoft.com/office/drawing/2014/main" id="{998BE441-257E-BB3F-D2E9-1BC3FA7D8D98}"/>
              </a:ext>
            </a:extLst>
          </p:cNvPr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>
            <a:extLst>
              <a:ext uri="{FF2B5EF4-FFF2-40B4-BE49-F238E27FC236}">
                <a16:creationId xmlns:a16="http://schemas.microsoft.com/office/drawing/2014/main" id="{5A789351-D830-72F6-3DE6-4FEA6C948AD2}"/>
              </a:ext>
            </a:extLst>
          </p:cNvPr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>
            <a:extLst>
              <a:ext uri="{FF2B5EF4-FFF2-40B4-BE49-F238E27FC236}">
                <a16:creationId xmlns:a16="http://schemas.microsoft.com/office/drawing/2014/main" id="{CA69C9E5-3259-739D-ACD7-84EB80FE9D78}"/>
              </a:ext>
            </a:extLst>
          </p:cNvPr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>
            <a:extLst>
              <a:ext uri="{FF2B5EF4-FFF2-40B4-BE49-F238E27FC236}">
                <a16:creationId xmlns:a16="http://schemas.microsoft.com/office/drawing/2014/main" id="{B4AA60E2-D0E1-6FC7-0050-9F0E862E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>
            <a:extLst>
              <a:ext uri="{FF2B5EF4-FFF2-40B4-BE49-F238E27FC236}">
                <a16:creationId xmlns:a16="http://schemas.microsoft.com/office/drawing/2014/main" id="{117B1796-EA16-E8E8-9B65-F7A9B9B12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>
            <a:extLst>
              <a:ext uri="{FF2B5EF4-FFF2-40B4-BE49-F238E27FC236}">
                <a16:creationId xmlns:a16="http://schemas.microsoft.com/office/drawing/2014/main" id="{971A0F62-703B-9A91-A578-AA3E2EF25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2C7CC41A-D367-6C5E-F90B-1B830484829C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>
              <a:extLst>
                <a:ext uri="{FF2B5EF4-FFF2-40B4-BE49-F238E27FC236}">
                  <a16:creationId xmlns:a16="http://schemas.microsoft.com/office/drawing/2014/main" id="{0D02BCB9-2E8B-D9A8-3CD9-9F62FE419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>
              <a:extLst>
                <a:ext uri="{FF2B5EF4-FFF2-40B4-BE49-F238E27FC236}">
                  <a16:creationId xmlns:a16="http://schemas.microsoft.com/office/drawing/2014/main" id="{B68038A7-C896-CB4F-A937-1D1677BC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DCBA2F79-BD66-8C7B-F465-C258401FDD35}"/>
              </a:ext>
            </a:extLst>
          </p:cNvPr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>
              <a:extLst>
                <a:ext uri="{FF2B5EF4-FFF2-40B4-BE49-F238E27FC236}">
                  <a16:creationId xmlns:a16="http://schemas.microsoft.com/office/drawing/2014/main" id="{32C23C18-22A1-BB5B-722D-FCB13E796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>
              <a:extLst>
                <a:ext uri="{FF2B5EF4-FFF2-40B4-BE49-F238E27FC236}">
                  <a16:creationId xmlns:a16="http://schemas.microsoft.com/office/drawing/2014/main" id="{0FDE6703-6573-04F3-C95D-53B497DD8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>
            <a:extLst>
              <a:ext uri="{FF2B5EF4-FFF2-40B4-BE49-F238E27FC236}">
                <a16:creationId xmlns:a16="http://schemas.microsoft.com/office/drawing/2014/main" id="{F259F3BC-A71B-D1B6-D8E2-E70F4D315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>
            <a:extLst>
              <a:ext uri="{FF2B5EF4-FFF2-40B4-BE49-F238E27FC236}">
                <a16:creationId xmlns:a16="http://schemas.microsoft.com/office/drawing/2014/main" id="{5ACEB51A-E25F-E3BA-8C85-2C4CCBDB0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>
            <a:extLst>
              <a:ext uri="{FF2B5EF4-FFF2-40B4-BE49-F238E27FC236}">
                <a16:creationId xmlns:a16="http://schemas.microsoft.com/office/drawing/2014/main" id="{4DE86E03-D680-B363-8754-8E28B128F0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>
            <a:extLst>
              <a:ext uri="{FF2B5EF4-FFF2-40B4-BE49-F238E27FC236}">
                <a16:creationId xmlns:a16="http://schemas.microsoft.com/office/drawing/2014/main" id="{FAFD0D1F-0E60-E81D-5B94-10EE082F0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>
            <a:extLst>
              <a:ext uri="{FF2B5EF4-FFF2-40B4-BE49-F238E27FC236}">
                <a16:creationId xmlns:a16="http://schemas.microsoft.com/office/drawing/2014/main" id="{9078D255-6CAE-6427-4EDB-A2D9AEF8E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>
            <a:extLst>
              <a:ext uri="{FF2B5EF4-FFF2-40B4-BE49-F238E27FC236}">
                <a16:creationId xmlns:a16="http://schemas.microsoft.com/office/drawing/2014/main" id="{216A1F5A-DD64-E718-8217-6A4E1826E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>
            <a:extLst>
              <a:ext uri="{FF2B5EF4-FFF2-40B4-BE49-F238E27FC236}">
                <a16:creationId xmlns:a16="http://schemas.microsoft.com/office/drawing/2014/main" id="{6E0700C4-4E55-0EEE-0204-6F5784949C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>
            <a:extLst>
              <a:ext uri="{FF2B5EF4-FFF2-40B4-BE49-F238E27FC236}">
                <a16:creationId xmlns:a16="http://schemas.microsoft.com/office/drawing/2014/main" id="{40D8CFC3-3CF2-A3AD-F6CE-52A1D71AB002}"/>
              </a:ext>
            </a:extLst>
          </p:cNvPr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>
            <a:extLst>
              <a:ext uri="{FF2B5EF4-FFF2-40B4-BE49-F238E27FC236}">
                <a16:creationId xmlns:a16="http://schemas.microsoft.com/office/drawing/2014/main" id="{78D84D3A-F282-C9A5-C553-D451E92CB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>
            <a:extLst>
              <a:ext uri="{FF2B5EF4-FFF2-40B4-BE49-F238E27FC236}">
                <a16:creationId xmlns:a16="http://schemas.microsoft.com/office/drawing/2014/main" id="{181D55DE-BB3E-EF4C-EBC6-992C25115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>
            <a:extLst>
              <a:ext uri="{FF2B5EF4-FFF2-40B4-BE49-F238E27FC236}">
                <a16:creationId xmlns:a16="http://schemas.microsoft.com/office/drawing/2014/main" id="{96C84DB8-3777-AADC-2B42-F9ACE6D8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>
            <a:extLst>
              <a:ext uri="{FF2B5EF4-FFF2-40B4-BE49-F238E27FC236}">
                <a16:creationId xmlns:a16="http://schemas.microsoft.com/office/drawing/2014/main" id="{8998CC95-9684-98F4-2DE6-F3937CE8E3C0}"/>
              </a:ext>
            </a:extLst>
          </p:cNvPr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>
            <a:extLst>
              <a:ext uri="{FF2B5EF4-FFF2-40B4-BE49-F238E27FC236}">
                <a16:creationId xmlns:a16="http://schemas.microsoft.com/office/drawing/2014/main" id="{75E23DA8-2FCC-B036-F3F4-EB385D8B0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>
            <a:extLst>
              <a:ext uri="{FF2B5EF4-FFF2-40B4-BE49-F238E27FC236}">
                <a16:creationId xmlns:a16="http://schemas.microsoft.com/office/drawing/2014/main" id="{D7EF724B-6970-29C5-A087-733F3F61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>
            <a:extLst>
              <a:ext uri="{FF2B5EF4-FFF2-40B4-BE49-F238E27FC236}">
                <a16:creationId xmlns:a16="http://schemas.microsoft.com/office/drawing/2014/main" id="{95C4194A-F69D-79BC-7424-2340D53F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>
            <a:extLst>
              <a:ext uri="{FF2B5EF4-FFF2-40B4-BE49-F238E27FC236}">
                <a16:creationId xmlns:a16="http://schemas.microsoft.com/office/drawing/2014/main" id="{559480A5-74D5-9B1A-4A23-586C1679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>
            <a:extLst>
              <a:ext uri="{FF2B5EF4-FFF2-40B4-BE49-F238E27FC236}">
                <a16:creationId xmlns:a16="http://schemas.microsoft.com/office/drawing/2014/main" id="{76912842-FD48-CB33-9F42-F2CB55ADA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>
            <a:extLst>
              <a:ext uri="{FF2B5EF4-FFF2-40B4-BE49-F238E27FC236}">
                <a16:creationId xmlns:a16="http://schemas.microsoft.com/office/drawing/2014/main" id="{17540648-8996-28A9-7CC3-4D27ACBD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>
            <a:extLst>
              <a:ext uri="{FF2B5EF4-FFF2-40B4-BE49-F238E27FC236}">
                <a16:creationId xmlns:a16="http://schemas.microsoft.com/office/drawing/2014/main" id="{2F51BB1C-D8A3-1C9D-8E99-E2150DAE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F350E-60D3-8734-A5B7-244217F8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000B-A201-4841-964C-1493EA108115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468F5B9E-4730-E172-0D70-7777D15DD479}"/>
              </a:ext>
            </a:extLst>
          </p:cNvPr>
          <p:cNvSpPr/>
          <p:nvPr/>
        </p:nvSpPr>
        <p:spPr bwMode="auto">
          <a:xfrm>
            <a:off x="5446315" y="2938206"/>
            <a:ext cx="1977319" cy="822305"/>
          </a:xfrm>
          <a:prstGeom prst="wedgeEllipseCallout">
            <a:avLst>
              <a:gd name="adj1" fmla="val -41802"/>
              <a:gd name="adj2" fmla="val 10703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When full,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output to disk</a:t>
            </a:r>
          </a:p>
        </p:txBody>
      </p:sp>
    </p:spTree>
    <p:extLst>
      <p:ext uri="{BB962C8B-B14F-4D97-AF65-F5344CB8AC3E}">
        <p14:creationId xmlns:p14="http://schemas.microsoft.com/office/powerpoint/2010/main" val="1251810798"/>
      </p:ext>
    </p:extLst>
  </p:cSld>
  <p:clrMapOvr>
    <a:masterClrMapping/>
  </p:clrMapOvr>
  <p:transition/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06075-3952-FC13-751E-A425C80F9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0F70E59E-D779-D0CD-4420-BF1FC46A3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3F82618A-D02A-6DB9-8E7B-8C5402B8C6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9A9D7B27-D2E5-C3ED-7D29-65790FAA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555EC-7C61-8502-4E80-DD36C501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325</a:t>
            </a:fld>
            <a:endParaRPr lang="en-US"/>
          </a:p>
        </p:txBody>
      </p:sp>
      <p:sp>
        <p:nvSpPr>
          <p:cNvPr id="444422" name="Freeform 6">
            <a:extLst>
              <a:ext uri="{FF2B5EF4-FFF2-40B4-BE49-F238E27FC236}">
                <a16:creationId xmlns:a16="http://schemas.microsoft.com/office/drawing/2014/main" id="{39F433DF-B3D7-E9B5-0097-E290B14DF6A2}"/>
              </a:ext>
            </a:extLst>
          </p:cNvPr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>
            <a:extLst>
              <a:ext uri="{FF2B5EF4-FFF2-40B4-BE49-F238E27FC236}">
                <a16:creationId xmlns:a16="http://schemas.microsoft.com/office/drawing/2014/main" id="{122B7DE8-92C5-0EEB-9B3B-88DD3D50AEE5}"/>
              </a:ext>
            </a:extLst>
          </p:cNvPr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>
            <a:extLst>
              <a:ext uri="{FF2B5EF4-FFF2-40B4-BE49-F238E27FC236}">
                <a16:creationId xmlns:a16="http://schemas.microsoft.com/office/drawing/2014/main" id="{C54C87EB-AC88-E105-8CD7-738757096EA2}"/>
              </a:ext>
            </a:extLst>
          </p:cNvPr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>
            <a:extLst>
              <a:ext uri="{FF2B5EF4-FFF2-40B4-BE49-F238E27FC236}">
                <a16:creationId xmlns:a16="http://schemas.microsoft.com/office/drawing/2014/main" id="{7DE6BE9E-2D1A-2546-19EA-10A434A2E874}"/>
              </a:ext>
            </a:extLst>
          </p:cNvPr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>
            <a:extLst>
              <a:ext uri="{FF2B5EF4-FFF2-40B4-BE49-F238E27FC236}">
                <a16:creationId xmlns:a16="http://schemas.microsoft.com/office/drawing/2014/main" id="{872367B3-C5F6-E002-980A-6C839046A5B9}"/>
              </a:ext>
            </a:extLst>
          </p:cNvPr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>
            <a:extLst>
              <a:ext uri="{FF2B5EF4-FFF2-40B4-BE49-F238E27FC236}">
                <a16:creationId xmlns:a16="http://schemas.microsoft.com/office/drawing/2014/main" id="{D2424EC8-A658-013E-AE04-F0B20ED68CA8}"/>
              </a:ext>
            </a:extLst>
          </p:cNvPr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>
            <a:extLst>
              <a:ext uri="{FF2B5EF4-FFF2-40B4-BE49-F238E27FC236}">
                <a16:creationId xmlns:a16="http://schemas.microsoft.com/office/drawing/2014/main" id="{5F2F5DD1-67A0-1D93-1B2A-0DA1199CAC1A}"/>
              </a:ext>
            </a:extLst>
          </p:cNvPr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>
            <a:extLst>
              <a:ext uri="{FF2B5EF4-FFF2-40B4-BE49-F238E27FC236}">
                <a16:creationId xmlns:a16="http://schemas.microsoft.com/office/drawing/2014/main" id="{90BAB4C1-45C7-0DB7-20F3-96033943C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>
            <a:extLst>
              <a:ext uri="{FF2B5EF4-FFF2-40B4-BE49-F238E27FC236}">
                <a16:creationId xmlns:a16="http://schemas.microsoft.com/office/drawing/2014/main" id="{1ECCB068-0D96-3CD1-5620-93CAD8F50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>
            <a:extLst>
              <a:ext uri="{FF2B5EF4-FFF2-40B4-BE49-F238E27FC236}">
                <a16:creationId xmlns:a16="http://schemas.microsoft.com/office/drawing/2014/main" id="{91E7D2E2-EF31-0E09-EE1C-E00961C0A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AD24727D-9776-7AA6-5B31-14DA0DB07B18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>
              <a:extLst>
                <a:ext uri="{FF2B5EF4-FFF2-40B4-BE49-F238E27FC236}">
                  <a16:creationId xmlns:a16="http://schemas.microsoft.com/office/drawing/2014/main" id="{C3C07CD0-BD99-FF3F-C14B-725EFE63D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>
              <a:extLst>
                <a:ext uri="{FF2B5EF4-FFF2-40B4-BE49-F238E27FC236}">
                  <a16:creationId xmlns:a16="http://schemas.microsoft.com/office/drawing/2014/main" id="{9BE6EAEE-471D-8E99-A9DA-062F6ED8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E8D9E2DE-E76B-796B-932C-DE329854FE0A}"/>
              </a:ext>
            </a:extLst>
          </p:cNvPr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>
              <a:extLst>
                <a:ext uri="{FF2B5EF4-FFF2-40B4-BE49-F238E27FC236}">
                  <a16:creationId xmlns:a16="http://schemas.microsoft.com/office/drawing/2014/main" id="{F383BC19-ABF1-61D7-EBF7-FE8351F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>
              <a:extLst>
                <a:ext uri="{FF2B5EF4-FFF2-40B4-BE49-F238E27FC236}">
                  <a16:creationId xmlns:a16="http://schemas.microsoft.com/office/drawing/2014/main" id="{BDB08D8F-D778-DCB5-97FE-DC251BAF3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>
            <a:extLst>
              <a:ext uri="{FF2B5EF4-FFF2-40B4-BE49-F238E27FC236}">
                <a16:creationId xmlns:a16="http://schemas.microsoft.com/office/drawing/2014/main" id="{C2BD3FC3-8FDF-1C98-C8EE-79AD600A6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>
            <a:extLst>
              <a:ext uri="{FF2B5EF4-FFF2-40B4-BE49-F238E27FC236}">
                <a16:creationId xmlns:a16="http://schemas.microsoft.com/office/drawing/2014/main" id="{F1314CA0-7014-49C5-C379-DA92AB85D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>
            <a:extLst>
              <a:ext uri="{FF2B5EF4-FFF2-40B4-BE49-F238E27FC236}">
                <a16:creationId xmlns:a16="http://schemas.microsoft.com/office/drawing/2014/main" id="{BF620CFB-F2EF-E932-712F-5AAC1459F8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>
            <a:extLst>
              <a:ext uri="{FF2B5EF4-FFF2-40B4-BE49-F238E27FC236}">
                <a16:creationId xmlns:a16="http://schemas.microsoft.com/office/drawing/2014/main" id="{4D4ADADC-B728-8848-99F5-F8FE23583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>
            <a:extLst>
              <a:ext uri="{FF2B5EF4-FFF2-40B4-BE49-F238E27FC236}">
                <a16:creationId xmlns:a16="http://schemas.microsoft.com/office/drawing/2014/main" id="{3D0BDA06-4CEA-8718-CD9E-9AB36BD28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>
            <a:extLst>
              <a:ext uri="{FF2B5EF4-FFF2-40B4-BE49-F238E27FC236}">
                <a16:creationId xmlns:a16="http://schemas.microsoft.com/office/drawing/2014/main" id="{106E1EF0-45CE-C41B-1423-7799DA02E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>
            <a:extLst>
              <a:ext uri="{FF2B5EF4-FFF2-40B4-BE49-F238E27FC236}">
                <a16:creationId xmlns:a16="http://schemas.microsoft.com/office/drawing/2014/main" id="{3F3B9F15-7A38-28B3-BD3B-1165BC360F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>
            <a:extLst>
              <a:ext uri="{FF2B5EF4-FFF2-40B4-BE49-F238E27FC236}">
                <a16:creationId xmlns:a16="http://schemas.microsoft.com/office/drawing/2014/main" id="{F2395066-61E2-D10F-D990-2F7D208D4981}"/>
              </a:ext>
            </a:extLst>
          </p:cNvPr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>
            <a:extLst>
              <a:ext uri="{FF2B5EF4-FFF2-40B4-BE49-F238E27FC236}">
                <a16:creationId xmlns:a16="http://schemas.microsoft.com/office/drawing/2014/main" id="{E1D62DDC-AFEC-9E72-2746-05DC6CB0E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>
            <a:extLst>
              <a:ext uri="{FF2B5EF4-FFF2-40B4-BE49-F238E27FC236}">
                <a16:creationId xmlns:a16="http://schemas.microsoft.com/office/drawing/2014/main" id="{832E60FE-9797-8CB8-7B2B-6D6B39CD5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>
            <a:extLst>
              <a:ext uri="{FF2B5EF4-FFF2-40B4-BE49-F238E27FC236}">
                <a16:creationId xmlns:a16="http://schemas.microsoft.com/office/drawing/2014/main" id="{9C0E447E-AEFE-2E94-AACD-CF8DE52A3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>
            <a:extLst>
              <a:ext uri="{FF2B5EF4-FFF2-40B4-BE49-F238E27FC236}">
                <a16:creationId xmlns:a16="http://schemas.microsoft.com/office/drawing/2014/main" id="{E10D0FFE-2388-0105-B72B-2E94463B2343}"/>
              </a:ext>
            </a:extLst>
          </p:cNvPr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>
            <a:extLst>
              <a:ext uri="{FF2B5EF4-FFF2-40B4-BE49-F238E27FC236}">
                <a16:creationId xmlns:a16="http://schemas.microsoft.com/office/drawing/2014/main" id="{EC4593AA-9D9C-529F-5868-D2FFEEB35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>
            <a:extLst>
              <a:ext uri="{FF2B5EF4-FFF2-40B4-BE49-F238E27FC236}">
                <a16:creationId xmlns:a16="http://schemas.microsoft.com/office/drawing/2014/main" id="{087E4AAE-E0DB-2197-D23E-342301BB4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>
            <a:extLst>
              <a:ext uri="{FF2B5EF4-FFF2-40B4-BE49-F238E27FC236}">
                <a16:creationId xmlns:a16="http://schemas.microsoft.com/office/drawing/2014/main" id="{A0AE5054-C789-01ED-F33C-8516AE04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>
            <a:extLst>
              <a:ext uri="{FF2B5EF4-FFF2-40B4-BE49-F238E27FC236}">
                <a16:creationId xmlns:a16="http://schemas.microsoft.com/office/drawing/2014/main" id="{BB28D5EF-C453-8739-E5D2-3F947463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>
            <a:extLst>
              <a:ext uri="{FF2B5EF4-FFF2-40B4-BE49-F238E27FC236}">
                <a16:creationId xmlns:a16="http://schemas.microsoft.com/office/drawing/2014/main" id="{46832D6D-8EC1-43DF-9F5F-E0A47279B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>
            <a:extLst>
              <a:ext uri="{FF2B5EF4-FFF2-40B4-BE49-F238E27FC236}">
                <a16:creationId xmlns:a16="http://schemas.microsoft.com/office/drawing/2014/main" id="{E632D754-4E54-D25A-4902-71033443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>
            <a:extLst>
              <a:ext uri="{FF2B5EF4-FFF2-40B4-BE49-F238E27FC236}">
                <a16:creationId xmlns:a16="http://schemas.microsoft.com/office/drawing/2014/main" id="{B8F4B801-C108-2F50-CB7E-685AC5FA1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68CCE-97BB-C344-FED3-E1CE456E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000B-A201-4841-964C-1493EA108115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9667DCE0-70DD-5817-158A-0F5C6E2E772B}"/>
              </a:ext>
            </a:extLst>
          </p:cNvPr>
          <p:cNvSpPr/>
          <p:nvPr/>
        </p:nvSpPr>
        <p:spPr bwMode="auto">
          <a:xfrm>
            <a:off x="4203260" y="2159665"/>
            <a:ext cx="1796989" cy="1168539"/>
          </a:xfrm>
          <a:prstGeom prst="wedgeEllipseCallout">
            <a:avLst>
              <a:gd name="adj1" fmla="val 27010"/>
              <a:gd name="adj2" fmla="val 13192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Continue to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place tuples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752580514"/>
      </p:ext>
    </p:extLst>
  </p:cSld>
  <p:clrMapOvr>
    <a:masterClrMapping/>
  </p:clrMapOvr>
  <p:transition/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326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6BDD4FA0-8B1F-746A-FC2B-8D47301CE50B}"/>
              </a:ext>
            </a:extLst>
          </p:cNvPr>
          <p:cNvSpPr/>
          <p:nvPr/>
        </p:nvSpPr>
        <p:spPr bwMode="auto">
          <a:xfrm>
            <a:off x="4986465" y="3136603"/>
            <a:ext cx="2649049" cy="1168539"/>
          </a:xfrm>
          <a:prstGeom prst="wedgeEllipseCallout">
            <a:avLst>
              <a:gd name="adj1" fmla="val -59395"/>
              <a:gd name="adj2" fmla="val 5989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When done with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these records,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 another block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B676C9-437F-52E6-787E-FFD365A0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084A-9F15-F340-B472-7BF0011F2A51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7130"/>
      </p:ext>
    </p:extLst>
  </p:cSld>
  <p:clrMapOvr>
    <a:masterClrMapping/>
  </p:clrMapOvr>
  <p:transition/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327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504D83E5-FD8E-14F9-11F6-D0A4FA2E5933}"/>
              </a:ext>
            </a:extLst>
          </p:cNvPr>
          <p:cNvSpPr/>
          <p:nvPr/>
        </p:nvSpPr>
        <p:spPr bwMode="auto">
          <a:xfrm>
            <a:off x="4986465" y="3136603"/>
            <a:ext cx="2649049" cy="1168539"/>
          </a:xfrm>
          <a:prstGeom prst="wedgeEllipseCallout">
            <a:avLst>
              <a:gd name="adj1" fmla="val -59395"/>
              <a:gd name="adj2" fmla="val 5989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When done with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these records,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 another block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93E67E-87E7-3788-C42D-EAD6BDD2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B044-716B-734D-B5D4-BE3DAB91EBE2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05891"/>
      </p:ext>
    </p:extLst>
  </p:cSld>
  <p:clrMapOvr>
    <a:masterClrMapping/>
  </p:clrMapOvr>
  <p:transition/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328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A4877-D228-AF49-6EE2-CB4AC890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4A6-868D-DF41-A104-1D7CDCA4837C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9148"/>
      </p:ext>
    </p:extLst>
  </p:cSld>
  <p:clrMapOvr>
    <a:masterClrMapping/>
  </p:clrMapOvr>
  <p:transition/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329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39BD3-9F27-4AFA-8FB9-39148646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31C8-C14D-5F4F-B4AA-0B5E75CF3F98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6288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FCA345-04E5-B0AC-9B37-C00F7D29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" y="2614141"/>
            <a:ext cx="1232517" cy="1187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DD271-571C-B056-BCA6-4F4537ABEB0F}"/>
              </a:ext>
            </a:extLst>
          </p:cNvPr>
          <p:cNvSpPr txBox="1"/>
          <p:nvPr/>
        </p:nvSpPr>
        <p:spPr>
          <a:xfrm>
            <a:off x="237459" y="100541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F96F385F-1EAD-9A3A-0875-4AFD821B813E}"/>
              </a:ext>
            </a:extLst>
          </p:cNvPr>
          <p:cNvSpPr/>
          <p:nvPr/>
        </p:nvSpPr>
        <p:spPr>
          <a:xfrm>
            <a:off x="1270287" y="3070780"/>
            <a:ext cx="745587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9C521ACB-52CB-8E32-B37D-E3EFEF1AFC85}"/>
              </a:ext>
            </a:extLst>
          </p:cNvPr>
          <p:cNvSpPr/>
          <p:nvPr/>
        </p:nvSpPr>
        <p:spPr>
          <a:xfrm>
            <a:off x="7182993" y="3866990"/>
            <a:ext cx="1864613" cy="1298377"/>
          </a:xfrm>
          <a:prstGeom prst="wedgeEllipseCallout">
            <a:avLst>
              <a:gd name="adj1" fmla="val 4441"/>
              <a:gd name="adj2" fmla="val -72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Central</a:t>
            </a:r>
            <a:br>
              <a:rPr lang="en-US" dirty="0"/>
            </a:br>
            <a:r>
              <a:rPr lang="en-US" dirty="0"/>
              <a:t>Processing</a:t>
            </a:r>
            <a:br>
              <a:rPr lang="en-US" dirty="0"/>
            </a:br>
            <a:r>
              <a:rPr lang="en-US" dirty="0"/>
              <a:t>Unit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3C47C6DF-000A-9063-26C5-5B9663B7E1E8}"/>
              </a:ext>
            </a:extLst>
          </p:cNvPr>
          <p:cNvSpPr/>
          <p:nvPr/>
        </p:nvSpPr>
        <p:spPr>
          <a:xfrm>
            <a:off x="2057401" y="5165367"/>
            <a:ext cx="3866277" cy="1298377"/>
          </a:xfrm>
          <a:prstGeom prst="wedgeEllipseCallout">
            <a:avLst>
              <a:gd name="adj1" fmla="val 15819"/>
              <a:gd name="adj2" fmla="val -778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…but in this lecture</a:t>
            </a:r>
            <a:br>
              <a:rPr lang="en-US" dirty="0"/>
            </a:br>
            <a:r>
              <a:rPr lang="en-US" dirty="0"/>
              <a:t>we assume the database</a:t>
            </a:r>
            <a:br>
              <a:rPr lang="en-US" dirty="0"/>
            </a:br>
            <a:r>
              <a:rPr lang="en-US" dirty="0"/>
              <a:t>was read in memory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B7BC5034-6FF4-394B-2CD7-4FC06E5E152A}"/>
              </a:ext>
            </a:extLst>
          </p:cNvPr>
          <p:cNvSpPr/>
          <p:nvPr/>
        </p:nvSpPr>
        <p:spPr>
          <a:xfrm>
            <a:off x="-18033" y="4151927"/>
            <a:ext cx="2171174" cy="1298377"/>
          </a:xfrm>
          <a:prstGeom prst="wedgeEllipseCallout">
            <a:avLst>
              <a:gd name="adj1" fmla="val -3465"/>
              <a:gd name="adj2" fmla="val -745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This is where</a:t>
            </a:r>
            <a:br>
              <a:rPr lang="en-US" dirty="0"/>
            </a:br>
            <a:r>
              <a:rPr lang="en-US" dirty="0"/>
              <a:t>the database</a:t>
            </a:r>
            <a:br>
              <a:rPr lang="en-US" dirty="0"/>
            </a:br>
            <a:r>
              <a:rPr lang="en-US" dirty="0"/>
              <a:t>is stored…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83A190C-08B4-44AD-A27E-7E3B9B35A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0390-0E6D-874B-A314-CF12FF92B9B7}" type="datetime4">
              <a:rPr lang="en-US" smtClean="0"/>
              <a:t>March 5, 2025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B8D91B5-A1C6-CFFB-28E5-9DEAC72B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6189545-A04B-8650-5E5A-BAA25DBB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467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330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33B1E-70BE-2FC4-F876-CE2B568D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D2A9-EF30-8043-B8C7-CCE9720F98E7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8832"/>
      </p:ext>
    </p:extLst>
  </p:cSld>
  <p:clrMapOvr>
    <a:masterClrMapping/>
  </p:clrMapOvr>
  <p:transition/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331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F098-6084-F221-0215-22000CEC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44AE-4586-AC4D-A6CE-C25C7D08B353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79880"/>
      </p:ext>
    </p:extLst>
  </p:cSld>
  <p:clrMapOvr>
    <a:masterClrMapping/>
  </p:clrMapOvr>
  <p:transition/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332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7198C-C203-E2D9-96FF-FFE2F6B6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DB31-7B88-124D-ADC0-45996309CBD7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0566"/>
      </p:ext>
    </p:extLst>
  </p:cSld>
  <p:clrMapOvr>
    <a:masterClrMapping/>
  </p:clrMapOvr>
  <p:transition/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333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8295-5ED0-7FF1-9195-4EA44C3C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DE97-E3CA-C044-9D9B-5A94353B40EE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1046"/>
      </p:ext>
    </p:extLst>
  </p:cSld>
  <p:clrMapOvr>
    <a:masterClrMapping/>
  </p:clrMapOvr>
  <p:transition/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334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3CAB0-B884-7B5B-F170-9AE3C2BE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D11A-5719-044F-88AE-E25C387AC7DD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6566"/>
      </p:ext>
    </p:extLst>
  </p:cSld>
  <p:clrMapOvr>
    <a:masterClrMapping/>
  </p:clrMapOvr>
  <p:transition/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Merge-Sort: Steps 2, 3, …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Merge M – 1 runs into a new run</a:t>
            </a:r>
          </a:p>
          <a:p>
            <a:r>
              <a:rPr lang="en-US" dirty="0"/>
              <a:t>New runs of length (M – 1)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/>
              <a:t>, (M – 1)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,…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50E-715D-EE4F-98A2-DE2C81BFC62C}" type="slidenum">
              <a:rPr lang="en-US" smtClean="0"/>
              <a:pPr/>
              <a:t>335</a:t>
            </a:fld>
            <a:endParaRPr lang="en-US"/>
          </a:p>
        </p:txBody>
      </p:sp>
      <p:sp>
        <p:nvSpPr>
          <p:cNvPr id="444422" name="Freeform 6"/>
          <p:cNvSpPr>
            <a:spLocks/>
          </p:cNvSpPr>
          <p:nvPr/>
        </p:nvSpPr>
        <p:spPr bwMode="auto">
          <a:xfrm>
            <a:off x="6761163" y="3777298"/>
            <a:ext cx="1393825" cy="254000"/>
          </a:xfrm>
          <a:custGeom>
            <a:avLst/>
            <a:gdLst/>
            <a:ahLst/>
            <a:cxnLst>
              <a:cxn ang="0">
                <a:pos x="877" y="81"/>
              </a:cxn>
              <a:cxn ang="0">
                <a:pos x="843" y="48"/>
              </a:cxn>
              <a:cxn ang="0">
                <a:pos x="749" y="24"/>
              </a:cxn>
              <a:cxn ang="0">
                <a:pos x="439" y="0"/>
              </a:cxn>
              <a:cxn ang="0">
                <a:pos x="129" y="24"/>
              </a:cxn>
              <a:cxn ang="0">
                <a:pos x="35" y="48"/>
              </a:cxn>
              <a:cxn ang="0">
                <a:pos x="0" y="81"/>
              </a:cxn>
              <a:cxn ang="0">
                <a:pos x="35" y="112"/>
              </a:cxn>
              <a:cxn ang="0">
                <a:pos x="129" y="136"/>
              </a:cxn>
              <a:cxn ang="0">
                <a:pos x="439" y="159"/>
              </a:cxn>
              <a:cxn ang="0">
                <a:pos x="749" y="136"/>
              </a:cxn>
              <a:cxn ang="0">
                <a:pos x="843" y="112"/>
              </a:cxn>
              <a:cxn ang="0">
                <a:pos x="877" y="81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3" name="Freeform 7"/>
          <p:cNvSpPr>
            <a:spLocks/>
          </p:cNvSpPr>
          <p:nvPr/>
        </p:nvSpPr>
        <p:spPr bwMode="auto">
          <a:xfrm>
            <a:off x="1122363" y="4166235"/>
            <a:ext cx="1098550" cy="18256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4" name="Freeform 8"/>
          <p:cNvSpPr>
            <a:spLocks/>
          </p:cNvSpPr>
          <p:nvPr/>
        </p:nvSpPr>
        <p:spPr bwMode="auto">
          <a:xfrm>
            <a:off x="1122363" y="5166360"/>
            <a:ext cx="1128712" cy="166688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0"/>
              </a:cxn>
              <a:cxn ang="0">
                <a:pos x="710" y="0"/>
              </a:cxn>
              <a:cxn ang="0">
                <a:pos x="710" y="104"/>
              </a:cxn>
              <a:cxn ang="0">
                <a:pos x="0" y="104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5" name="Freeform 9"/>
          <p:cNvSpPr>
            <a:spLocks/>
          </p:cNvSpPr>
          <p:nvPr/>
        </p:nvSpPr>
        <p:spPr bwMode="auto">
          <a:xfrm>
            <a:off x="976313" y="3812223"/>
            <a:ext cx="1387475" cy="265112"/>
          </a:xfrm>
          <a:custGeom>
            <a:avLst/>
            <a:gdLst/>
            <a:ahLst/>
            <a:cxnLst>
              <a:cxn ang="0">
                <a:pos x="873" y="84"/>
              </a:cxn>
              <a:cxn ang="0">
                <a:pos x="839" y="51"/>
              </a:cxn>
              <a:cxn ang="0">
                <a:pos x="745" y="24"/>
              </a:cxn>
              <a:cxn ang="0">
                <a:pos x="437" y="0"/>
              </a:cxn>
              <a:cxn ang="0">
                <a:pos x="128" y="24"/>
              </a:cxn>
              <a:cxn ang="0">
                <a:pos x="34" y="51"/>
              </a:cxn>
              <a:cxn ang="0">
                <a:pos x="0" y="84"/>
              </a:cxn>
              <a:cxn ang="0">
                <a:pos x="34" y="115"/>
              </a:cxn>
              <a:cxn ang="0">
                <a:pos x="128" y="142"/>
              </a:cxn>
              <a:cxn ang="0">
                <a:pos x="437" y="166"/>
              </a:cxn>
              <a:cxn ang="0">
                <a:pos x="745" y="142"/>
              </a:cxn>
              <a:cxn ang="0">
                <a:pos x="839" y="115"/>
              </a:cxn>
              <a:cxn ang="0">
                <a:pos x="873" y="84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6" name="Freeform 10"/>
          <p:cNvSpPr>
            <a:spLocks/>
          </p:cNvSpPr>
          <p:nvPr/>
        </p:nvSpPr>
        <p:spPr bwMode="auto">
          <a:xfrm>
            <a:off x="6877050" y="4251960"/>
            <a:ext cx="1119188" cy="157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0" y="0"/>
              </a:cxn>
              <a:cxn ang="0">
                <a:pos x="704" y="0"/>
              </a:cxn>
              <a:cxn ang="0">
                <a:pos x="704" y="98"/>
              </a:cxn>
              <a:cxn ang="0">
                <a:pos x="0" y="98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7" name="Freeform 11"/>
          <p:cNvSpPr>
            <a:spLocks/>
          </p:cNvSpPr>
          <p:nvPr/>
        </p:nvSpPr>
        <p:spPr bwMode="auto">
          <a:xfrm>
            <a:off x="6891338" y="4532948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8" name="Freeform 12"/>
          <p:cNvSpPr>
            <a:spLocks/>
          </p:cNvSpPr>
          <p:nvPr/>
        </p:nvSpPr>
        <p:spPr bwMode="auto">
          <a:xfrm>
            <a:off x="2711450" y="3566160"/>
            <a:ext cx="3625850" cy="2492375"/>
          </a:xfrm>
          <a:custGeom>
            <a:avLst/>
            <a:gdLst/>
            <a:ahLst/>
            <a:cxnLst>
              <a:cxn ang="0">
                <a:pos x="0" y="1569"/>
              </a:cxn>
              <a:cxn ang="0">
                <a:pos x="0" y="0"/>
              </a:cxn>
              <a:cxn ang="0">
                <a:pos x="2283" y="0"/>
              </a:cxn>
              <a:cxn ang="0">
                <a:pos x="2283" y="1569"/>
              </a:cxn>
              <a:cxn ang="0">
                <a:pos x="0" y="156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67563" y="5609273"/>
            <a:ext cx="68608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Disk</a:t>
            </a:r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992188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2359025" y="393446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3775" y="5412423"/>
            <a:ext cx="1365250" cy="185737"/>
            <a:chOff x="674" y="3611"/>
            <a:chExt cx="860" cy="117"/>
          </a:xfrm>
        </p:grpSpPr>
        <p:sp>
          <p:nvSpPr>
            <p:cNvPr id="444434" name="Arc 18"/>
            <p:cNvSpPr>
              <a:spLocks/>
            </p:cNvSpPr>
            <p:nvPr/>
          </p:nvSpPr>
          <p:spPr bwMode="auto">
            <a:xfrm>
              <a:off x="674" y="3611"/>
              <a:ext cx="456" cy="117"/>
            </a:xfrm>
            <a:custGeom>
              <a:avLst/>
              <a:gdLst>
                <a:gd name="G0" fmla="+- 21600 0 0"/>
                <a:gd name="G1" fmla="+- 185 0 0"/>
                <a:gd name="G2" fmla="+- 21600 0 0"/>
                <a:gd name="T0" fmla="*/ 21600 w 21600"/>
                <a:gd name="T1" fmla="*/ 21785 h 21785"/>
                <a:gd name="T2" fmla="*/ 1 w 21600"/>
                <a:gd name="T3" fmla="*/ 0 h 21785"/>
                <a:gd name="T4" fmla="*/ 2160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</a:path>
                <a:path w="21600" h="21785" stroke="0" extrusionOk="0">
                  <a:moveTo>
                    <a:pt x="21600" y="21784"/>
                  </a:moveTo>
                  <a:cubicBezTo>
                    <a:pt x="9670" y="21785"/>
                    <a:pt x="0" y="12114"/>
                    <a:pt x="0" y="185"/>
                  </a:cubicBezTo>
                  <a:cubicBezTo>
                    <a:pt x="0" y="123"/>
                    <a:pt x="0" y="61"/>
                    <a:pt x="0" y="-1"/>
                  </a:cubicBezTo>
                  <a:lnTo>
                    <a:pt x="2160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5" name="Arc 19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G0" fmla="+- 0 0 0"/>
                <a:gd name="G1" fmla="+- 185 0 0"/>
                <a:gd name="G2" fmla="+- 21600 0 0"/>
                <a:gd name="T0" fmla="*/ 21599 w 21600"/>
                <a:gd name="T1" fmla="*/ 0 h 21785"/>
                <a:gd name="T2" fmla="*/ 0 w 21600"/>
                <a:gd name="T3" fmla="*/ 21785 h 21785"/>
                <a:gd name="T4" fmla="*/ 0 w 21600"/>
                <a:gd name="T5" fmla="*/ 185 h 2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5" fill="none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</a:path>
                <a:path w="21600" h="21785" stroke="0" extrusionOk="0">
                  <a:moveTo>
                    <a:pt x="21599" y="-1"/>
                  </a:moveTo>
                  <a:cubicBezTo>
                    <a:pt x="21599" y="61"/>
                    <a:pt x="21600" y="123"/>
                    <a:pt x="21600" y="185"/>
                  </a:cubicBezTo>
                  <a:cubicBezTo>
                    <a:pt x="21600" y="12114"/>
                    <a:pt x="11929" y="21785"/>
                    <a:pt x="-1" y="21785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0213" y="5336223"/>
            <a:ext cx="1371600" cy="176212"/>
            <a:chOff x="4319" y="3563"/>
            <a:chExt cx="864" cy="111"/>
          </a:xfrm>
        </p:grpSpPr>
        <p:sp>
          <p:nvSpPr>
            <p:cNvPr id="444437" name="Arc 21"/>
            <p:cNvSpPr>
              <a:spLocks/>
            </p:cNvSpPr>
            <p:nvPr/>
          </p:nvSpPr>
          <p:spPr bwMode="auto">
            <a:xfrm>
              <a:off x="4319" y="3563"/>
              <a:ext cx="458" cy="111"/>
            </a:xfrm>
            <a:custGeom>
              <a:avLst/>
              <a:gdLst>
                <a:gd name="G0" fmla="+- 21600 0 0"/>
                <a:gd name="G1" fmla="+- 195 0 0"/>
                <a:gd name="G2" fmla="+- 21600 0 0"/>
                <a:gd name="T0" fmla="*/ 21600 w 21600"/>
                <a:gd name="T1" fmla="*/ 21795 h 21795"/>
                <a:gd name="T2" fmla="*/ 1 w 21600"/>
                <a:gd name="T3" fmla="*/ 0 h 21795"/>
                <a:gd name="T4" fmla="*/ 2160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</a:path>
                <a:path w="21600" h="21795" stroke="0" extrusionOk="0">
                  <a:moveTo>
                    <a:pt x="21600" y="21794"/>
                  </a:moveTo>
                  <a:cubicBezTo>
                    <a:pt x="9670" y="21795"/>
                    <a:pt x="0" y="12124"/>
                    <a:pt x="0" y="195"/>
                  </a:cubicBezTo>
                  <a:cubicBezTo>
                    <a:pt x="0" y="129"/>
                    <a:pt x="0" y="64"/>
                    <a:pt x="0" y="-1"/>
                  </a:cubicBezTo>
                  <a:lnTo>
                    <a:pt x="2160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44438" name="Arc 22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G0" fmla="+- 0 0 0"/>
                <a:gd name="G1" fmla="+- 195 0 0"/>
                <a:gd name="G2" fmla="+- 21600 0 0"/>
                <a:gd name="T0" fmla="*/ 21599 w 21600"/>
                <a:gd name="T1" fmla="*/ 0 h 21795"/>
                <a:gd name="T2" fmla="*/ 0 w 21600"/>
                <a:gd name="T3" fmla="*/ 21795 h 21795"/>
                <a:gd name="T4" fmla="*/ 0 w 21600"/>
                <a:gd name="T5" fmla="*/ 195 h 2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5" fill="none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</a:path>
                <a:path w="21600" h="21795" stroke="0" extrusionOk="0">
                  <a:moveTo>
                    <a:pt x="21599" y="-1"/>
                  </a:moveTo>
                  <a:cubicBezTo>
                    <a:pt x="21599" y="64"/>
                    <a:pt x="21600" y="129"/>
                    <a:pt x="21600" y="195"/>
                  </a:cubicBezTo>
                  <a:cubicBezTo>
                    <a:pt x="21600" y="12124"/>
                    <a:pt x="11929" y="21795"/>
                    <a:pt x="-1" y="21795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6784975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>
            <a:off x="8151813" y="393446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 flipV="1">
            <a:off x="2198688" y="4026535"/>
            <a:ext cx="1046162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2198688" y="458057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>
            <a:off x="4451349" y="4210685"/>
            <a:ext cx="827325" cy="5284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V="1">
            <a:off x="4451350" y="4848373"/>
            <a:ext cx="783236" cy="378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 flipV="1">
            <a:off x="6091238" y="4764723"/>
            <a:ext cx="693738" cy="7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1122363" y="4444048"/>
            <a:ext cx="1098550" cy="182562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0"/>
              </a:cxn>
              <a:cxn ang="0">
                <a:pos x="691" y="0"/>
              </a:cxn>
              <a:cxn ang="0">
                <a:pos x="691" y="114"/>
              </a:cxn>
              <a:cxn ang="0">
                <a:pos x="0" y="114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7" name="Line 31"/>
          <p:cNvSpPr>
            <a:spLocks noChangeShapeType="1"/>
          </p:cNvSpPr>
          <p:nvPr/>
        </p:nvSpPr>
        <p:spPr bwMode="auto">
          <a:xfrm>
            <a:off x="2279650" y="522668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8" name="Line 32"/>
          <p:cNvSpPr>
            <a:spLocks noChangeShapeType="1"/>
          </p:cNvSpPr>
          <p:nvPr/>
        </p:nvSpPr>
        <p:spPr bwMode="auto">
          <a:xfrm>
            <a:off x="4451349" y="4580572"/>
            <a:ext cx="783237" cy="1916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49" name="Rectangle 33"/>
          <p:cNvSpPr>
            <a:spLocks noChangeArrowheads="1"/>
          </p:cNvSpPr>
          <p:nvPr/>
        </p:nvSpPr>
        <p:spPr bwMode="auto">
          <a:xfrm>
            <a:off x="7010400" y="4350385"/>
            <a:ext cx="9397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0" name="Freeform 34"/>
          <p:cNvSpPr>
            <a:spLocks/>
          </p:cNvSpPr>
          <p:nvPr/>
        </p:nvSpPr>
        <p:spPr bwMode="auto">
          <a:xfrm>
            <a:off x="6891338" y="5086985"/>
            <a:ext cx="1120775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0"/>
              </a:cxn>
              <a:cxn ang="0">
                <a:pos x="705" y="0"/>
              </a:cxn>
              <a:cxn ang="0">
                <a:pos x="705" y="89"/>
              </a:cxn>
              <a:cxn ang="0">
                <a:pos x="0" y="8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1220788" y="4351973"/>
            <a:ext cx="89853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rial"/>
                <a:cs typeface="Arial"/>
              </a:rPr>
              <a:t>. . .</a:t>
            </a: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3276600" y="5245090"/>
            <a:ext cx="124585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M-1</a:t>
            </a:r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3276600" y="37185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1</a:t>
            </a:r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>
            <a:off x="3276600" y="4404360"/>
            <a:ext cx="1447800" cy="46672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Arial"/>
                <a:cs typeface="Arial"/>
              </a:rPr>
              <a:t>run 2</a:t>
            </a: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3565525" y="4750435"/>
            <a:ext cx="78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Arial"/>
                <a:cs typeface="Arial"/>
              </a:rPr>
              <a:t>. . . .</a:t>
            </a:r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5299598" y="4483090"/>
            <a:ext cx="679994" cy="461665"/>
          </a:xfrm>
          <a:prstGeom prst="rect">
            <a:avLst/>
          </a:prstGeom>
          <a:solidFill>
            <a:srgbClr val="F6B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>
                <a:latin typeface="Arial"/>
                <a:cs typeface="Arial"/>
              </a:rPr>
              <a:t>Out</a:t>
            </a:r>
          </a:p>
        </p:txBody>
      </p:sp>
      <p:sp>
        <p:nvSpPr>
          <p:cNvPr id="444458" name="Rectangle 42"/>
          <p:cNvSpPr>
            <a:spLocks noChangeArrowheads="1"/>
          </p:cNvSpPr>
          <p:nvPr/>
        </p:nvSpPr>
        <p:spPr bwMode="auto">
          <a:xfrm>
            <a:off x="2895600" y="569976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Arial"/>
              </a:rPr>
              <a:t>Main memory</a:t>
            </a:r>
          </a:p>
        </p:txBody>
      </p:sp>
      <p:sp>
        <p:nvSpPr>
          <p:cNvPr id="6" name="AutoShape 33">
            <a:extLst>
              <a:ext uri="{FF2B5EF4-FFF2-40B4-BE49-F238E27FC236}">
                <a16:creationId xmlns:a16="http://schemas.microsoft.com/office/drawing/2014/main" id="{87C32615-D348-A3C8-1F35-5E70CBCFC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643" y="6007120"/>
            <a:ext cx="2486752" cy="822305"/>
          </a:xfrm>
          <a:prstGeom prst="wedgeEllipseCallout">
            <a:avLst>
              <a:gd name="adj1" fmla="val 7946"/>
              <a:gd name="adj2" fmla="val -11225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tx1"/>
                </a:solidFill>
                <a:ea typeface="ＭＳ Ｐゴシック" charset="-128"/>
              </a:rPr>
              <a:t>Runs increase by</a:t>
            </a:r>
            <a:br>
              <a:rPr lang="en-US" sz="16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600" dirty="0">
                <a:solidFill>
                  <a:schemeClr val="tx1"/>
                </a:solidFill>
                <a:ea typeface="ＭＳ Ｐゴシック" charset="-128"/>
              </a:rPr>
              <a:t>factor of (M-1)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DCA13-4180-4738-8393-B6EBA6EA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A813-895E-D143-A9F2-CC66F892BCD7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8128"/>
      </p:ext>
    </p:extLst>
  </p:cSld>
  <p:clrMapOvr>
    <a:masterClrMapping/>
  </p:clrMapOvr>
  <p:transition/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2767-08BE-84FA-188F-E54FB4E4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D5D4-41FE-41DC-B31C-0AA3E68D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Size of the runs increases fast</a:t>
            </a:r>
          </a:p>
          <a:p>
            <a:r>
              <a:rPr lang="en-US" dirty="0"/>
              <a:t>Example: B=10001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B33C2-0798-D43C-7C25-9B19AE67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9140C-8E49-8DC2-86E9-DCD258BB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336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90B5AEE2-AB18-1228-B717-1F149BC7D0DE}"/>
              </a:ext>
            </a:extLst>
          </p:cNvPr>
          <p:cNvSpPr/>
          <p:nvPr/>
        </p:nvSpPr>
        <p:spPr bwMode="auto">
          <a:xfrm>
            <a:off x="6667878" y="2075430"/>
            <a:ext cx="2024657" cy="995422"/>
          </a:xfrm>
          <a:prstGeom prst="wedgeEllipseCallout">
            <a:avLst>
              <a:gd name="adj1" fmla="val -59539"/>
              <a:gd name="adj2" fmla="val 6814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Each block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is 16Kb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317031-9423-7A5B-CE42-CB2C14E7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9724-B456-DA4A-BB50-1BF338A8E282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6261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2767-08BE-84FA-188F-E54FB4E4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D5D4-41FE-41DC-B31C-0AA3E68D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Size of the runs increases fast</a:t>
            </a:r>
          </a:p>
          <a:p>
            <a:r>
              <a:rPr lang="en-US" dirty="0"/>
              <a:t>Example: B=10001</a:t>
            </a:r>
          </a:p>
          <a:p>
            <a:r>
              <a:rPr lang="en-US" dirty="0"/>
              <a:t>Step 1: run length 10000 = 160Mb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B33C2-0798-D43C-7C25-9B19AE67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9140C-8E49-8DC2-86E9-DCD258BB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337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90B5AEE2-AB18-1228-B717-1F149BC7D0DE}"/>
              </a:ext>
            </a:extLst>
          </p:cNvPr>
          <p:cNvSpPr/>
          <p:nvPr/>
        </p:nvSpPr>
        <p:spPr bwMode="auto">
          <a:xfrm>
            <a:off x="6667878" y="2075430"/>
            <a:ext cx="2024657" cy="995422"/>
          </a:xfrm>
          <a:prstGeom prst="wedgeEllipseCallout">
            <a:avLst>
              <a:gd name="adj1" fmla="val -59539"/>
              <a:gd name="adj2" fmla="val 6814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Each block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is 16Kb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2D56C-1C2A-FCD6-382F-97AB743A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D056-EF0C-3F44-82DD-401B621D981B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8298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2767-08BE-84FA-188F-E54FB4E4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D5D4-41FE-41DC-B31C-0AA3E68D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Size of the runs increases fast</a:t>
            </a:r>
          </a:p>
          <a:p>
            <a:r>
              <a:rPr lang="en-US" dirty="0"/>
              <a:t>Example: B=10001</a:t>
            </a:r>
          </a:p>
          <a:p>
            <a:r>
              <a:rPr lang="en-US" dirty="0"/>
              <a:t>Step 1: run length 10000 = 160Mb</a:t>
            </a:r>
          </a:p>
          <a:p>
            <a:r>
              <a:rPr lang="en-US" dirty="0"/>
              <a:t>Step 2: run length 100000000 = 1.6Tb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B33C2-0798-D43C-7C25-9B19AE67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9140C-8E49-8DC2-86E9-DCD258BB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338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90B5AEE2-AB18-1228-B717-1F149BC7D0DE}"/>
              </a:ext>
            </a:extLst>
          </p:cNvPr>
          <p:cNvSpPr/>
          <p:nvPr/>
        </p:nvSpPr>
        <p:spPr bwMode="auto">
          <a:xfrm>
            <a:off x="6667878" y="2075430"/>
            <a:ext cx="2024657" cy="995422"/>
          </a:xfrm>
          <a:prstGeom prst="wedgeEllipseCallout">
            <a:avLst>
              <a:gd name="adj1" fmla="val -59539"/>
              <a:gd name="adj2" fmla="val 6814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Each block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is 16Kb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7DF36-E430-2C11-625F-8F9DA4A1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31DE-1A7F-FB40-B012-C8497075B136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00340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2767-08BE-84FA-188F-E54FB4E4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Merge-Sort: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D5D4-41FE-41DC-B31C-0AA3E68D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Size of the runs increases fast</a:t>
            </a:r>
          </a:p>
          <a:p>
            <a:r>
              <a:rPr lang="en-US" dirty="0"/>
              <a:t>Example: B=10001</a:t>
            </a:r>
          </a:p>
          <a:p>
            <a:r>
              <a:rPr lang="en-US" dirty="0"/>
              <a:t>Step 1: run length 10000 = 160Mb</a:t>
            </a:r>
          </a:p>
          <a:p>
            <a:r>
              <a:rPr lang="en-US" dirty="0"/>
              <a:t>Step 2: run length 100000000 = 1.6Tb</a:t>
            </a:r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Usually, 2 steps suffice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		Cost = 3B(R)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B33C2-0798-D43C-7C25-9B19AE67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9140C-8E49-8DC2-86E9-DCD258BB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339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90B5AEE2-AB18-1228-B717-1F149BC7D0DE}"/>
              </a:ext>
            </a:extLst>
          </p:cNvPr>
          <p:cNvSpPr/>
          <p:nvPr/>
        </p:nvSpPr>
        <p:spPr bwMode="auto">
          <a:xfrm>
            <a:off x="6667878" y="2075430"/>
            <a:ext cx="2024657" cy="995422"/>
          </a:xfrm>
          <a:prstGeom prst="wedgeEllipseCallout">
            <a:avLst>
              <a:gd name="adj1" fmla="val -59539"/>
              <a:gd name="adj2" fmla="val 6814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Each block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is 16Kb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50F9F-C5A4-0E0F-0FED-B56954B7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F6-1E83-DE4D-BEAB-8F2413023FA6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16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F528B-9D2B-24B1-C30A-B8AE9863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F2EF-0ED7-8047-9AAA-1361DC94F675}" type="datetime4">
              <a:rPr lang="en-US" smtClean="0"/>
              <a:t>March 5,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7261FE-16C2-E78F-308B-C148B841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DA79D7A-3AD1-E9FE-7C00-32C23921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14122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0620-E673-AC40-A000-3C36557B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Finally: Merge-Join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ECFB-CEE0-D6BE-5873-894331E32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R ⋈ 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1466F-7763-4484-A57A-7F624C6A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EEFF4-CF69-906A-7D1D-5A31160C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340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C29705-4105-1235-5573-DA60981A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001D-D118-3D4B-B7A2-A0A78DB6DAA7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32162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0620-E673-AC40-A000-3C36557B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Finally: Merge-Join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ECFB-CEE0-D6BE-5873-894331E32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R ⋈ S</a:t>
            </a:r>
            <a:endParaRPr lang="en-US" dirty="0"/>
          </a:p>
          <a:p>
            <a:r>
              <a:rPr lang="en-US" dirty="0"/>
              <a:t>Create runs of R	</a:t>
            </a:r>
            <a:r>
              <a:rPr lang="en-US" dirty="0">
                <a:sym typeface="Wingdings" pitchFamily="2" charset="2"/>
              </a:rPr>
              <a:t> B(R)/(M-1) runs</a:t>
            </a:r>
            <a:endParaRPr lang="en-US" dirty="0"/>
          </a:p>
          <a:p>
            <a:r>
              <a:rPr lang="en-US" dirty="0"/>
              <a:t>Create runs of S	</a:t>
            </a:r>
            <a:r>
              <a:rPr lang="en-US" dirty="0">
                <a:sym typeface="Wingdings" pitchFamily="2" charset="2"/>
              </a:rPr>
              <a:t> B(S)/(M-1) runs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1466F-7763-4484-A57A-7F624C6A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EEFF4-CF69-906A-7D1D-5A31160C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341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BD03B4-0291-048A-8CB6-0FD6D518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C001-02E7-6140-8386-81E568ED3CCB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17900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0620-E673-AC40-A000-3C36557B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Finally: Merge-Join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ECFB-CEE0-D6BE-5873-894331E32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R ⋈ S</a:t>
            </a:r>
            <a:endParaRPr lang="en-US" dirty="0"/>
          </a:p>
          <a:p>
            <a:r>
              <a:rPr lang="en-US" dirty="0"/>
              <a:t>Create runs of R	</a:t>
            </a:r>
            <a:r>
              <a:rPr lang="en-US" dirty="0">
                <a:sym typeface="Wingdings" pitchFamily="2" charset="2"/>
              </a:rPr>
              <a:t> B(R)/(M-1) runs</a:t>
            </a:r>
            <a:endParaRPr lang="en-US" dirty="0"/>
          </a:p>
          <a:p>
            <a:r>
              <a:rPr lang="en-US" dirty="0"/>
              <a:t>Create runs of S	</a:t>
            </a:r>
            <a:r>
              <a:rPr lang="en-US" dirty="0">
                <a:sym typeface="Wingdings" pitchFamily="2" charset="2"/>
              </a:rPr>
              <a:t> B(S)/(M-1) runs</a:t>
            </a:r>
            <a:endParaRPr lang="en-US" dirty="0"/>
          </a:p>
          <a:p>
            <a:r>
              <a:rPr lang="en-US" dirty="0"/>
              <a:t>Use N-way merge to compute the join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1466F-7763-4484-A57A-7F624C6A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EEFF4-CF69-906A-7D1D-5A31160C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342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24975E-0F68-2E63-A895-5513DD8F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462C-77E9-0F4A-AF11-F59DD22F9833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43652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0620-E673-AC40-A000-3C36557B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Finally: Merge-Join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ECFB-CEE0-D6BE-5873-894331E32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R ⋈ S</a:t>
            </a:r>
            <a:endParaRPr lang="en-US" dirty="0"/>
          </a:p>
          <a:p>
            <a:r>
              <a:rPr lang="en-US" dirty="0"/>
              <a:t>Create runs of R	</a:t>
            </a:r>
            <a:r>
              <a:rPr lang="en-US" dirty="0">
                <a:sym typeface="Wingdings" pitchFamily="2" charset="2"/>
              </a:rPr>
              <a:t> B(R)/(M-1) runs</a:t>
            </a:r>
            <a:endParaRPr lang="en-US" dirty="0"/>
          </a:p>
          <a:p>
            <a:r>
              <a:rPr lang="en-US" dirty="0"/>
              <a:t>Create runs of S	</a:t>
            </a:r>
            <a:r>
              <a:rPr lang="en-US" dirty="0">
                <a:sym typeface="Wingdings" pitchFamily="2" charset="2"/>
              </a:rPr>
              <a:t> B(S)/(M-1) runs</a:t>
            </a:r>
            <a:endParaRPr lang="en-US" dirty="0"/>
          </a:p>
          <a:p>
            <a:r>
              <a:rPr lang="en-US" dirty="0"/>
              <a:t>Use N-way merge to compute the join</a:t>
            </a:r>
          </a:p>
          <a:p>
            <a:endParaRPr lang="en-US" dirty="0"/>
          </a:p>
          <a:p>
            <a:r>
              <a:rPr lang="en-US" dirty="0"/>
              <a:t>Need B(R)+B(S) ≤ (M-1)</a:t>
            </a:r>
            <a:r>
              <a:rPr lang="en-US" baseline="30000" dirty="0"/>
              <a:t>2</a:t>
            </a:r>
            <a:r>
              <a:rPr lang="en-US" dirty="0"/>
              <a:t>	 </a:t>
            </a:r>
            <a:r>
              <a:rPr lang="en-US" dirty="0">
                <a:solidFill>
                  <a:srgbClr val="FF0000"/>
                </a:solidFill>
              </a:rPr>
              <a:t>why?</a:t>
            </a:r>
          </a:p>
          <a:p>
            <a:pPr marL="0" indent="0">
              <a:buNone/>
            </a:pPr>
            <a:r>
              <a:rPr lang="en-US" dirty="0"/>
              <a:t>		Cost = 3(B(R)+B(S))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1466F-7763-4484-A57A-7F624C6A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EEFF4-CF69-906A-7D1D-5A31160C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343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C805D0-9C84-FC49-0C82-E01C565B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4C57-04EB-EE48-93A2-FB154F4EDC64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86950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9E1D-2AA1-454C-4732-D494B535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98EEB-4E4F-DB01-59E2-66283354D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algorithms:</a:t>
            </a:r>
          </a:p>
          <a:p>
            <a:pPr lvl="1"/>
            <a:r>
              <a:rPr lang="en-US" dirty="0"/>
              <a:t>Nested loop</a:t>
            </a:r>
          </a:p>
          <a:p>
            <a:pPr lvl="1"/>
            <a:r>
              <a:rPr lang="en-US" dirty="0"/>
              <a:t>Hash-based</a:t>
            </a:r>
          </a:p>
          <a:p>
            <a:pPr lvl="1"/>
            <a:r>
              <a:rPr lang="en-US" dirty="0"/>
              <a:t>Sort-based</a:t>
            </a:r>
          </a:p>
          <a:p>
            <a:r>
              <a:rPr lang="en-US" dirty="0"/>
              <a:t>If larger than main memory, partition data by using temporary files on disk</a:t>
            </a:r>
          </a:p>
          <a:p>
            <a:r>
              <a:rPr lang="en-US" dirty="0"/>
              <a:t>Usually one partitioning step suffices: create runs, or hash-partition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27C7E-73B9-291C-34F9-D97D1C6A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External Memory Operators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6D1CD-C479-FB8E-88B5-CDD0B86B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344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2BEC4B-C379-AE01-45B9-DCF1263C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6F7-C56F-7849-B710-538DAF90D9C2}" type="datetime4">
              <a:rPr lang="en-US" smtClean="0"/>
              <a:t>March 5,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EB072A2-62BF-CB99-5AA1-33314F2FF604}"/>
              </a:ext>
            </a:extLst>
          </p:cNvPr>
          <p:cNvGraphicFramePr>
            <a:graphicFrameLocks noGrp="1"/>
          </p:cNvGraphicFramePr>
          <p:nvPr/>
        </p:nvGraphicFramePr>
        <p:xfrm>
          <a:off x="316959" y="5328947"/>
          <a:ext cx="47575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B2F2-B79B-8AFD-902C-F0B00132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B86D-01B7-3544-829C-3B89E13CDA7E}" type="datetime4">
              <a:rPr lang="en-US" smtClean="0"/>
              <a:t>March 5,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FB7D1D9-893A-79B2-43E7-85596047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FCD521-4A84-5448-10CB-B35DBA7D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50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62367"/>
              </p:ext>
            </p:extLst>
          </p:nvPr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B8DD620-C8F4-BB5E-997D-08BE0D2CA82C}"/>
              </a:ext>
            </a:extLst>
          </p:cNvPr>
          <p:cNvGraphicFramePr>
            <a:graphicFrameLocks noGrp="1"/>
          </p:cNvGraphicFramePr>
          <p:nvPr/>
        </p:nvGraphicFramePr>
        <p:xfrm>
          <a:off x="316959" y="5328947"/>
          <a:ext cx="47575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C2E708-588E-E128-D4EA-477EEC04BD91}"/>
              </a:ext>
            </a:extLst>
          </p:cNvPr>
          <p:cNvCxnSpPr>
            <a:cxnSpLocks/>
          </p:cNvCxnSpPr>
          <p:nvPr/>
        </p:nvCxnSpPr>
        <p:spPr>
          <a:xfrm flipV="1">
            <a:off x="2700997" y="3137095"/>
            <a:ext cx="1871003" cy="2191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9448D-8377-826D-CF93-4BE558E2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64F6-992B-8341-96C7-946037E2FB31}" type="datetime4">
              <a:rPr lang="en-US" smtClean="0"/>
              <a:t>March 5,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967A861-4DC7-EACA-59F4-972EF1D6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66933C-DB0E-FA36-6FC1-C2A9C284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8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B8DD620-C8F4-BB5E-997D-08BE0D2CA82C}"/>
              </a:ext>
            </a:extLst>
          </p:cNvPr>
          <p:cNvGraphicFramePr>
            <a:graphicFrameLocks noGrp="1"/>
          </p:cNvGraphicFramePr>
          <p:nvPr/>
        </p:nvGraphicFramePr>
        <p:xfrm>
          <a:off x="316959" y="5328947"/>
          <a:ext cx="47575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9BF067F-785F-F091-B1FE-B1E9C8925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65888"/>
              </p:ext>
            </p:extLst>
          </p:nvPr>
        </p:nvGraphicFramePr>
        <p:xfrm>
          <a:off x="5233182" y="5575371"/>
          <a:ext cx="373449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208">
                  <a:extLst>
                    <a:ext uri="{9D8B030D-6E8A-4147-A177-3AD203B41FA5}">
                      <a16:colId xmlns:a16="http://schemas.microsoft.com/office/drawing/2014/main" val="1907241857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214586404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2485872046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1365481309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3768603502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2198971610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4005914841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51235264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423039766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1057897879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4016760725"/>
                    </a:ext>
                  </a:extLst>
                </a:gridCol>
                <a:gridCol w="311208">
                  <a:extLst>
                    <a:ext uri="{9D8B030D-6E8A-4147-A177-3AD203B41FA5}">
                      <a16:colId xmlns:a16="http://schemas.microsoft.com/office/drawing/2014/main" val="1993210698"/>
                    </a:ext>
                  </a:extLst>
                </a:gridCol>
              </a:tblGrid>
              <a:tr h="426136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499798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71FEC5-8708-09C7-66A8-86A9DAEF3134}"/>
              </a:ext>
            </a:extLst>
          </p:cNvPr>
          <p:cNvCxnSpPr>
            <a:cxnSpLocks/>
          </p:cNvCxnSpPr>
          <p:nvPr/>
        </p:nvCxnSpPr>
        <p:spPr>
          <a:xfrm flipV="1">
            <a:off x="2700997" y="3137095"/>
            <a:ext cx="1871003" cy="2191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91A900F-A9AD-6436-4FCE-61A08E8B1959}"/>
              </a:ext>
            </a:extLst>
          </p:cNvPr>
          <p:cNvSpPr/>
          <p:nvPr/>
        </p:nvSpPr>
        <p:spPr>
          <a:xfrm>
            <a:off x="3791242" y="2778793"/>
            <a:ext cx="3066758" cy="42914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0F22C1-370C-3126-C4A2-817CFA4DFC4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791242" y="2993366"/>
            <a:ext cx="1441940" cy="2810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5A4154-93FB-7208-DD1E-9E1CCAD97663}"/>
              </a:ext>
            </a:extLst>
          </p:cNvPr>
          <p:cNvCxnSpPr>
            <a:cxnSpLocks/>
            <a:stCxn id="17" idx="6"/>
            <a:endCxn id="16" idx="3"/>
          </p:cNvCxnSpPr>
          <p:nvPr/>
        </p:nvCxnSpPr>
        <p:spPr>
          <a:xfrm>
            <a:off x="6858000" y="2993366"/>
            <a:ext cx="2109678" cy="2810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5CBCB-FD5A-E0E6-825A-B5D3FBB5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BBC-19D4-2545-ABFF-02B5C83B623C}" type="datetime4">
              <a:rPr lang="en-US" smtClean="0"/>
              <a:t>March 5,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75C56D-5604-634F-8168-AEF08C08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AFAAA9-BA31-F0BC-8C50-90184544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6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AE1E6-71F0-2868-5D70-DDF8082251F2}"/>
              </a:ext>
            </a:extLst>
          </p:cNvPr>
          <p:cNvSpPr txBox="1"/>
          <p:nvPr/>
        </p:nvSpPr>
        <p:spPr>
          <a:xfrm>
            <a:off x="102282" y="5707369"/>
            <a:ext cx="89394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To read from Main Memory, the CPU needs to know the address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C752C-7628-7FCB-BF45-3EB2F91B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0A6-CF22-3443-847C-EF0436F8FB07}" type="datetime4">
              <a:rPr lang="en-US" smtClean="0"/>
              <a:t>March 5,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AA00506-2328-E4CE-0419-2E937796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1F28D7B-79DF-FAA6-CF2D-90879597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59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59616"/>
              </p:ext>
            </p:extLst>
          </p:nvPr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AE1E6-71F0-2868-5D70-DDF8082251F2}"/>
              </a:ext>
            </a:extLst>
          </p:cNvPr>
          <p:cNvSpPr txBox="1"/>
          <p:nvPr/>
        </p:nvSpPr>
        <p:spPr>
          <a:xfrm>
            <a:off x="102282" y="5707369"/>
            <a:ext cx="89394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To read from Main Memory, the CPU needs to know the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54253-0C7D-6AF9-4BEF-325587F23169}"/>
              </a:ext>
            </a:extLst>
          </p:cNvPr>
          <p:cNvSpPr txBox="1"/>
          <p:nvPr/>
        </p:nvSpPr>
        <p:spPr>
          <a:xfrm>
            <a:off x="7561825" y="148470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from</a:t>
            </a:r>
            <a:br>
              <a:rPr lang="en-US" dirty="0"/>
            </a:br>
            <a:r>
              <a:rPr lang="en-US" dirty="0" err="1"/>
              <a:t>addr</a:t>
            </a:r>
            <a:r>
              <a:rPr lang="en-US" dirty="0"/>
              <a:t> 425592</a:t>
            </a:r>
          </a:p>
        </p:txBody>
      </p:sp>
      <p:sp>
        <p:nvSpPr>
          <p:cNvPr id="17" name="Bent-Up Arrow 16">
            <a:extLst>
              <a:ext uri="{FF2B5EF4-FFF2-40B4-BE49-F238E27FC236}">
                <a16:creationId xmlns:a16="http://schemas.microsoft.com/office/drawing/2014/main" id="{988BF565-C2D2-CA5E-2F61-88E2251C74D4}"/>
              </a:ext>
            </a:extLst>
          </p:cNvPr>
          <p:cNvSpPr/>
          <p:nvPr/>
        </p:nvSpPr>
        <p:spPr>
          <a:xfrm rot="10800000">
            <a:off x="4540347" y="1651027"/>
            <a:ext cx="3021478" cy="1046178"/>
          </a:xfrm>
          <a:prstGeom prst="bentUpArrow">
            <a:avLst>
              <a:gd name="adj1" fmla="val 10209"/>
              <a:gd name="adj2" fmla="val 1693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64FB164-77E2-D5EA-479F-D4DCCCF4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68CD-670F-244F-A8B8-78132E18398F}" type="datetime4">
              <a:rPr lang="en-US" smtClean="0"/>
              <a:t>March 5,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23C69C5-5E8C-40E5-D60F-491F6698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1CCD340-36FF-4164-279E-A451D55E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6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B4D7C-6719-C6AA-32D6-4BD0B43A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0E53D0-244D-5226-5A57-AD12BD91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CSE 344 - 2019wi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9F945-128E-3719-D72F-AA987E3D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3EDE-8ECC-4186-A19A-CF00533B084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EAD231F1-FF6D-3F7E-3FE3-1FFC6109B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Relational Algebra Operators</a:t>
            </a: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D37387B-6A63-6EEB-0455-42F9620B8BF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143000"/>
            <a:ext cx="7772400" cy="4114800"/>
          </a:xfrm>
        </p:spPr>
        <p:txBody>
          <a:bodyPr/>
          <a:lstStyle/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Union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∪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, </a:t>
            </a:r>
            <a:r>
              <a:rPr lang="en-US" sz="2800" strike="sngStrike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intersection </a:t>
            </a:r>
            <a:r>
              <a:rPr lang="en-US" sz="2800" strike="sngStrike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∩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, difference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-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</a:t>
            </a: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Selection </a:t>
            </a:r>
            <a:r>
              <a:rPr lang="el-GR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σ</a:t>
            </a:r>
            <a:endParaRPr lang="en-US" sz="2800" dirty="0">
              <a:solidFill>
                <a:srgbClr val="FF0000"/>
              </a:solidFill>
              <a:latin typeface="Symbol" pitchFamily="112" charset="2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Projection </a:t>
            </a:r>
            <a:r>
              <a:rPr lang="el-GR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endParaRPr lang="en-US" sz="2800" dirty="0">
              <a:solidFill>
                <a:srgbClr val="FF0000"/>
              </a:solidFill>
              <a:latin typeface="Symbol" pitchFamily="112" charset="2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Cartesian product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×</a:t>
            </a:r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  <a:sym typeface="Symbol" pitchFamily="-65" charset="2"/>
              </a:rPr>
              <a:t>,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j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oin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⨝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(Rename </a:t>
            </a:r>
            <a:r>
              <a:rPr lang="el-GR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Symbol" pitchFamily="112" charset="2"/>
              </a:rPr>
              <a:t>ρ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800" dirty="0">
              <a:latin typeface="Arial" charset="0"/>
              <a:ea typeface="Arial" charset="0"/>
              <a:cs typeface="Arial" charset="0"/>
              <a:sym typeface="Symbol" pitchFamily="112" charset="2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16A07EA-9F9C-AE87-38EB-E08308037D44}"/>
              </a:ext>
            </a:extLst>
          </p:cNvPr>
          <p:cNvSpPr/>
          <p:nvPr/>
        </p:nvSpPr>
        <p:spPr bwMode="auto">
          <a:xfrm>
            <a:off x="6781800" y="1295400"/>
            <a:ext cx="612648" cy="2286000"/>
          </a:xfrm>
          <a:prstGeom prst="rightBrace">
            <a:avLst>
              <a:gd name="adj1" fmla="val 6845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992D3-806E-4960-82CC-A94FB2EC8558}"/>
              </a:ext>
            </a:extLst>
          </p:cNvPr>
          <p:cNvSpPr txBox="1"/>
          <p:nvPr/>
        </p:nvSpPr>
        <p:spPr>
          <a:xfrm>
            <a:off x="7394448" y="2300040"/>
            <a:ext cx="50526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RA</a:t>
            </a:r>
          </a:p>
        </p:txBody>
      </p:sp>
    </p:spTree>
    <p:extLst>
      <p:ext uri="{BB962C8B-B14F-4D97-AF65-F5344CB8AC3E}">
        <p14:creationId xmlns:p14="http://schemas.microsoft.com/office/powerpoint/2010/main" val="2836864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AE1E6-71F0-2868-5D70-DDF8082251F2}"/>
              </a:ext>
            </a:extLst>
          </p:cNvPr>
          <p:cNvSpPr txBox="1"/>
          <p:nvPr/>
        </p:nvSpPr>
        <p:spPr>
          <a:xfrm>
            <a:off x="102282" y="5707369"/>
            <a:ext cx="89394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To read from Main Memory, the CPU needs to know the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54253-0C7D-6AF9-4BEF-325587F23169}"/>
              </a:ext>
            </a:extLst>
          </p:cNvPr>
          <p:cNvSpPr txBox="1"/>
          <p:nvPr/>
        </p:nvSpPr>
        <p:spPr>
          <a:xfrm>
            <a:off x="7561825" y="148470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from</a:t>
            </a:r>
            <a:br>
              <a:rPr lang="en-US" dirty="0"/>
            </a:br>
            <a:r>
              <a:rPr lang="en-US" dirty="0" err="1"/>
              <a:t>addr</a:t>
            </a:r>
            <a:r>
              <a:rPr lang="en-US" dirty="0"/>
              <a:t> 425592</a:t>
            </a:r>
          </a:p>
        </p:txBody>
      </p:sp>
      <p:sp>
        <p:nvSpPr>
          <p:cNvPr id="18" name="Bent-Up Arrow 17">
            <a:extLst>
              <a:ext uri="{FF2B5EF4-FFF2-40B4-BE49-F238E27FC236}">
                <a16:creationId xmlns:a16="http://schemas.microsoft.com/office/drawing/2014/main" id="{50D93A7F-7D20-4AB2-884D-46C2B132487B}"/>
              </a:ext>
            </a:extLst>
          </p:cNvPr>
          <p:cNvSpPr/>
          <p:nvPr/>
        </p:nvSpPr>
        <p:spPr>
          <a:xfrm rot="5400000">
            <a:off x="5649852" y="2155020"/>
            <a:ext cx="1046180" cy="3048355"/>
          </a:xfrm>
          <a:prstGeom prst="bentUpArrow">
            <a:avLst>
              <a:gd name="adj1" fmla="val 10209"/>
              <a:gd name="adj2" fmla="val 1693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A872FD-2AF6-FAE2-5585-7DC4FB75B0B6}"/>
              </a:ext>
            </a:extLst>
          </p:cNvPr>
          <p:cNvSpPr txBox="1"/>
          <p:nvPr/>
        </p:nvSpPr>
        <p:spPr>
          <a:xfrm>
            <a:off x="7918968" y="38880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8AF0AEB-9147-7A5E-4EE3-8187F47D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162B-1C0B-984C-A599-062F2C338FE8}" type="datetime4">
              <a:rPr lang="en-US" smtClean="0"/>
              <a:t>March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4608023-A728-D712-AF0D-4FC460E5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B3AF22C-011E-98EA-66A5-855EF55E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1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AE1E6-71F0-2868-5D70-DDF8082251F2}"/>
              </a:ext>
            </a:extLst>
          </p:cNvPr>
          <p:cNvSpPr txBox="1"/>
          <p:nvPr/>
        </p:nvSpPr>
        <p:spPr>
          <a:xfrm>
            <a:off x="102282" y="5707369"/>
            <a:ext cx="89394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To read from Main Memory, the CPU needs to know the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54253-0C7D-6AF9-4BEF-325587F23169}"/>
              </a:ext>
            </a:extLst>
          </p:cNvPr>
          <p:cNvSpPr txBox="1"/>
          <p:nvPr/>
        </p:nvSpPr>
        <p:spPr>
          <a:xfrm>
            <a:off x="7561825" y="148470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from</a:t>
            </a:r>
            <a:br>
              <a:rPr lang="en-US" dirty="0"/>
            </a:br>
            <a:r>
              <a:rPr lang="en-US" dirty="0" err="1"/>
              <a:t>addr</a:t>
            </a:r>
            <a:r>
              <a:rPr lang="en-US" dirty="0"/>
              <a:t> 425592</a:t>
            </a:r>
          </a:p>
        </p:txBody>
      </p:sp>
      <p:sp>
        <p:nvSpPr>
          <p:cNvPr id="17" name="Bent-Up Arrow 16">
            <a:extLst>
              <a:ext uri="{FF2B5EF4-FFF2-40B4-BE49-F238E27FC236}">
                <a16:creationId xmlns:a16="http://schemas.microsoft.com/office/drawing/2014/main" id="{988BF565-C2D2-CA5E-2F61-88E2251C74D4}"/>
              </a:ext>
            </a:extLst>
          </p:cNvPr>
          <p:cNvSpPr/>
          <p:nvPr/>
        </p:nvSpPr>
        <p:spPr>
          <a:xfrm rot="10800000">
            <a:off x="4804117" y="1651027"/>
            <a:ext cx="2757708" cy="1046178"/>
          </a:xfrm>
          <a:prstGeom prst="bentUpArrow">
            <a:avLst>
              <a:gd name="adj1" fmla="val 10209"/>
              <a:gd name="adj2" fmla="val 1693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C8B50-5957-CBD8-38A7-EF6ED4171D2C}"/>
              </a:ext>
            </a:extLst>
          </p:cNvPr>
          <p:cNvSpPr txBox="1"/>
          <p:nvPr/>
        </p:nvSpPr>
        <p:spPr>
          <a:xfrm>
            <a:off x="7561825" y="2121497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from</a:t>
            </a:r>
            <a:br>
              <a:rPr lang="en-US" dirty="0"/>
            </a:br>
            <a:r>
              <a:rPr lang="en-US" dirty="0" err="1"/>
              <a:t>addr</a:t>
            </a:r>
            <a:r>
              <a:rPr lang="en-US" dirty="0"/>
              <a:t> 425593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088BF-6CE2-008D-FF2F-12E1FD23E12C}"/>
              </a:ext>
            </a:extLst>
          </p:cNvPr>
          <p:cNvSpPr txBox="1"/>
          <p:nvPr/>
        </p:nvSpPr>
        <p:spPr>
          <a:xfrm>
            <a:off x="7918968" y="38880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9B570D3-663D-32C0-782F-806A673B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BA5E-82B7-5749-9BB7-CA7121B914F1}" type="datetime4">
              <a:rPr lang="en-US" smtClean="0"/>
              <a:t>March 5,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90049AF-C5DC-C0D1-36B0-CCAEDB38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7D9D12-7918-DEF7-3D14-7E9E884B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1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AE1E6-71F0-2868-5D70-DDF8082251F2}"/>
              </a:ext>
            </a:extLst>
          </p:cNvPr>
          <p:cNvSpPr txBox="1"/>
          <p:nvPr/>
        </p:nvSpPr>
        <p:spPr>
          <a:xfrm>
            <a:off x="102282" y="5707369"/>
            <a:ext cx="89394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To read from Main Memory, the CPU needs to know the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54253-0C7D-6AF9-4BEF-325587F23169}"/>
              </a:ext>
            </a:extLst>
          </p:cNvPr>
          <p:cNvSpPr txBox="1"/>
          <p:nvPr/>
        </p:nvSpPr>
        <p:spPr>
          <a:xfrm>
            <a:off x="7561825" y="148470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from</a:t>
            </a:r>
            <a:br>
              <a:rPr lang="en-US" dirty="0"/>
            </a:br>
            <a:r>
              <a:rPr lang="en-US" dirty="0" err="1"/>
              <a:t>addr</a:t>
            </a:r>
            <a:r>
              <a:rPr lang="en-US" dirty="0"/>
              <a:t> 425592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C8B50-5957-CBD8-38A7-EF6ED4171D2C}"/>
              </a:ext>
            </a:extLst>
          </p:cNvPr>
          <p:cNvSpPr txBox="1"/>
          <p:nvPr/>
        </p:nvSpPr>
        <p:spPr>
          <a:xfrm>
            <a:off x="7561825" y="2121497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from</a:t>
            </a:r>
            <a:br>
              <a:rPr lang="en-US" dirty="0"/>
            </a:br>
            <a:r>
              <a:rPr lang="en-US" dirty="0" err="1"/>
              <a:t>addr</a:t>
            </a:r>
            <a:r>
              <a:rPr lang="en-US" dirty="0"/>
              <a:t> 425593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088BF-6CE2-008D-FF2F-12E1FD23E12C}"/>
              </a:ext>
            </a:extLst>
          </p:cNvPr>
          <p:cNvSpPr txBox="1"/>
          <p:nvPr/>
        </p:nvSpPr>
        <p:spPr>
          <a:xfrm>
            <a:off x="7918968" y="388803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</a:t>
            </a:r>
          </a:p>
        </p:txBody>
      </p:sp>
      <p:sp>
        <p:nvSpPr>
          <p:cNvPr id="15" name="Bent-Up Arrow 14">
            <a:extLst>
              <a:ext uri="{FF2B5EF4-FFF2-40B4-BE49-F238E27FC236}">
                <a16:creationId xmlns:a16="http://schemas.microsoft.com/office/drawing/2014/main" id="{452BF51A-4523-34FC-0DBF-D208780EF81F}"/>
              </a:ext>
            </a:extLst>
          </p:cNvPr>
          <p:cNvSpPr/>
          <p:nvPr/>
        </p:nvSpPr>
        <p:spPr>
          <a:xfrm rot="5400000">
            <a:off x="5773248" y="2278416"/>
            <a:ext cx="1046180" cy="2801563"/>
          </a:xfrm>
          <a:prstGeom prst="bentUpArrow">
            <a:avLst>
              <a:gd name="adj1" fmla="val 10209"/>
              <a:gd name="adj2" fmla="val 1693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5165E84-A031-7BCA-7667-C71634D0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4D19-B804-A54F-B6A9-EF52BCBFB490}" type="datetime4">
              <a:rPr lang="en-US" smtClean="0"/>
              <a:t>March 5, 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C9B447E1-40D2-EC8A-2525-644D55E3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4C13BE7-DB8E-6F89-58FB-8B278BBB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43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12EA5-04FB-F610-1CA9-41243BBA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Main Memory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B9AA17-BB0F-F42A-5227-3E42B8BE826A}"/>
              </a:ext>
            </a:extLst>
          </p:cNvPr>
          <p:cNvGraphicFramePr>
            <a:graphicFrameLocks noGrp="1"/>
          </p:cNvGraphicFramePr>
          <p:nvPr/>
        </p:nvGraphicFramePr>
        <p:xfrm>
          <a:off x="2110165" y="1504442"/>
          <a:ext cx="4954180" cy="3597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09">
                  <a:extLst>
                    <a:ext uri="{9D8B030D-6E8A-4147-A177-3AD203B41FA5}">
                      <a16:colId xmlns:a16="http://schemas.microsoft.com/office/drawing/2014/main" val="392740793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63718708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05346180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1376450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085926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9526834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943356971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2458626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716419344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83226145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344824555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782508252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03894360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59558531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482529180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541947978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140088379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3720023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2121584707"/>
                    </a:ext>
                  </a:extLst>
                </a:gridCol>
                <a:gridCol w="247709">
                  <a:extLst>
                    <a:ext uri="{9D8B030D-6E8A-4147-A177-3AD203B41FA5}">
                      <a16:colId xmlns:a16="http://schemas.microsoft.com/office/drawing/2014/main" val="3072187720"/>
                    </a:ext>
                  </a:extLst>
                </a:gridCol>
              </a:tblGrid>
              <a:tr h="22481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173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12864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279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54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38215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748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795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38109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47251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51480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1708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6066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465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2033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63372"/>
                  </a:ext>
                </a:extLst>
              </a:tr>
              <a:tr h="2248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0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4DEEA2-2532-E0EF-0BE6-65B93323F6E8}"/>
              </a:ext>
            </a:extLst>
          </p:cNvPr>
          <p:cNvSpPr txBox="1"/>
          <p:nvPr/>
        </p:nvSpPr>
        <p:spPr>
          <a:xfrm>
            <a:off x="7744266" y="2867422"/>
            <a:ext cx="949569" cy="6810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D4E3-94A9-1007-A414-5FE4422DA45A}"/>
              </a:ext>
            </a:extLst>
          </p:cNvPr>
          <p:cNvSpPr txBox="1"/>
          <p:nvPr/>
        </p:nvSpPr>
        <p:spPr>
          <a:xfrm>
            <a:off x="2057401" y="100541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16B39-05F3-77C2-6D45-0103B87577CA}"/>
              </a:ext>
            </a:extLst>
          </p:cNvPr>
          <p:cNvSpPr txBox="1"/>
          <p:nvPr/>
        </p:nvSpPr>
        <p:spPr>
          <a:xfrm>
            <a:off x="7744266" y="1005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CB425B5-3D1C-C451-5FE6-7C5C898998B2}"/>
              </a:ext>
            </a:extLst>
          </p:cNvPr>
          <p:cNvSpPr/>
          <p:nvPr/>
        </p:nvSpPr>
        <p:spPr>
          <a:xfrm>
            <a:off x="7122439" y="3070780"/>
            <a:ext cx="527536" cy="27431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AE1E6-71F0-2868-5D70-DDF8082251F2}"/>
              </a:ext>
            </a:extLst>
          </p:cNvPr>
          <p:cNvSpPr txBox="1"/>
          <p:nvPr/>
        </p:nvSpPr>
        <p:spPr>
          <a:xfrm>
            <a:off x="102282" y="5707369"/>
            <a:ext cx="89394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To read from Main Memory, the CPU needs to know the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54253-0C7D-6AF9-4BEF-325587F23169}"/>
              </a:ext>
            </a:extLst>
          </p:cNvPr>
          <p:cNvSpPr txBox="1"/>
          <p:nvPr/>
        </p:nvSpPr>
        <p:spPr>
          <a:xfrm>
            <a:off x="7561825" y="148470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from</a:t>
            </a:r>
            <a:br>
              <a:rPr lang="en-US" dirty="0"/>
            </a:br>
            <a:r>
              <a:rPr lang="en-US" dirty="0" err="1"/>
              <a:t>addr</a:t>
            </a:r>
            <a:r>
              <a:rPr lang="en-US" dirty="0"/>
              <a:t> 425592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C8B50-5957-CBD8-38A7-EF6ED4171D2C}"/>
              </a:ext>
            </a:extLst>
          </p:cNvPr>
          <p:cNvSpPr txBox="1"/>
          <p:nvPr/>
        </p:nvSpPr>
        <p:spPr>
          <a:xfrm>
            <a:off x="7561825" y="2121497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from</a:t>
            </a:r>
            <a:br>
              <a:rPr lang="en-US" dirty="0"/>
            </a:br>
            <a:r>
              <a:rPr lang="en-US" dirty="0" err="1"/>
              <a:t>addr</a:t>
            </a:r>
            <a:r>
              <a:rPr lang="en-US" dirty="0"/>
              <a:t> 425593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088BF-6CE2-008D-FF2F-12E1FD23E12C}"/>
              </a:ext>
            </a:extLst>
          </p:cNvPr>
          <p:cNvSpPr txBox="1"/>
          <p:nvPr/>
        </p:nvSpPr>
        <p:spPr>
          <a:xfrm>
            <a:off x="7918968" y="388803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Ja…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8654851-8455-3D7B-B3D3-61C95A20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F12F-507A-F54C-A82D-98BB6AD11B10}" type="datetime4">
              <a:rPr lang="en-US" smtClean="0"/>
              <a:t>March 5,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CF6AF3-E9EA-5944-C377-599BC4B4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3181C96-E7C7-0E70-C656-7E75EDEA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7478-7468-204F-AEE1-09066719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ECCA-81A0-D04B-B2CA-6C2E47092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Array</a:t>
            </a:r>
            <a:r>
              <a:rPr lang="en-US" dirty="0"/>
              <a:t>: map indices to memory locations</a:t>
            </a:r>
          </a:p>
          <a:p>
            <a:endParaRPr lang="en-US" dirty="0"/>
          </a:p>
          <a:p>
            <a:r>
              <a:rPr lang="en-US" dirty="0"/>
              <a:t>A[0], A[1], A[2], … sequential in memory</a:t>
            </a:r>
          </a:p>
          <a:p>
            <a:r>
              <a:rPr lang="en-US" dirty="0"/>
              <a:t>To read </a:t>
            </a:r>
            <a:r>
              <a:rPr lang="en-US" dirty="0">
                <a:solidFill>
                  <a:srgbClr val="0432FF"/>
                </a:solidFill>
              </a:rPr>
              <a:t>A[5262]</a:t>
            </a:r>
            <a:r>
              <a:rPr lang="en-US" dirty="0"/>
              <a:t>: read from </a:t>
            </a:r>
            <a:r>
              <a:rPr lang="en-US" dirty="0">
                <a:solidFill>
                  <a:srgbClr val="0432FF"/>
                </a:solidFill>
              </a:rPr>
              <a:t>[address of A] + 5262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How to map strings to memory locations?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A[“</a:t>
            </a:r>
            <a:r>
              <a:rPr lang="en-US" dirty="0" err="1">
                <a:solidFill>
                  <a:schemeClr val="bg1"/>
                </a:solidFill>
              </a:rPr>
              <a:t>alice</a:t>
            </a:r>
            <a:r>
              <a:rPr lang="en-US" dirty="0">
                <a:solidFill>
                  <a:schemeClr val="bg1"/>
                </a:solidFill>
              </a:rPr>
              <a:t>”], A[“bob”],A[“carl”]…???</a:t>
            </a:r>
          </a:p>
          <a:p>
            <a:r>
              <a:rPr lang="en-US" dirty="0">
                <a:solidFill>
                  <a:schemeClr val="bg1"/>
                </a:solidFill>
              </a:rPr>
              <a:t>How do we read A[“jack”]?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Hash table: simulates an array indexed by strings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AF0D-5658-71BB-EDF8-F1AD5BD6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C3E2-2C4A-114E-90DA-F62FA9A1D5D4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F0A1E-6AF9-29BF-D943-A7C16139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F4E16-096E-8DA3-88CB-39A14F26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13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7478-7468-204F-AEE1-09066719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ECCA-81A0-D04B-B2CA-6C2E47092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Array</a:t>
            </a:r>
            <a:r>
              <a:rPr lang="en-US" dirty="0"/>
              <a:t>: map indices to memory locations</a:t>
            </a:r>
          </a:p>
          <a:p>
            <a:endParaRPr lang="en-US" dirty="0"/>
          </a:p>
          <a:p>
            <a:r>
              <a:rPr lang="en-US" dirty="0"/>
              <a:t>A[0], A[1], A[2], … sequential in memory</a:t>
            </a:r>
          </a:p>
          <a:p>
            <a:r>
              <a:rPr lang="en-US" dirty="0"/>
              <a:t>To read </a:t>
            </a:r>
            <a:r>
              <a:rPr lang="en-US" dirty="0">
                <a:solidFill>
                  <a:srgbClr val="0432FF"/>
                </a:solidFill>
              </a:rPr>
              <a:t>A[5262]</a:t>
            </a:r>
            <a:r>
              <a:rPr lang="en-US" dirty="0"/>
              <a:t>: read from </a:t>
            </a:r>
            <a:r>
              <a:rPr lang="en-US" dirty="0">
                <a:solidFill>
                  <a:srgbClr val="0432FF"/>
                </a:solidFill>
              </a:rPr>
              <a:t>[address of A] + 5262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to map strings to memory locations?</a:t>
            </a:r>
          </a:p>
          <a:p>
            <a:endParaRPr lang="en-US" dirty="0"/>
          </a:p>
          <a:p>
            <a:r>
              <a:rPr lang="en-US" dirty="0"/>
              <a:t>A[“</a:t>
            </a:r>
            <a:r>
              <a:rPr lang="en-US" dirty="0" err="1"/>
              <a:t>alice</a:t>
            </a:r>
            <a:r>
              <a:rPr lang="en-US" dirty="0"/>
              <a:t>”], A[“bob”],A[“carl”]…???</a:t>
            </a:r>
          </a:p>
          <a:p>
            <a:r>
              <a:rPr lang="en-US" dirty="0"/>
              <a:t>How do we read </a:t>
            </a:r>
            <a:r>
              <a:rPr lang="en-US" dirty="0">
                <a:solidFill>
                  <a:srgbClr val="0432FF"/>
                </a:solidFill>
              </a:rPr>
              <a:t>A[“jack”]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Hash table: simulates an array indexed by strings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AF0D-5658-71BB-EDF8-F1AD5BD6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C3E2-2C4A-114E-90DA-F62FA9A1D5D4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F0A1E-6AF9-29BF-D943-A7C16139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F4E16-096E-8DA3-88CB-39A14F26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9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7478-7468-204F-AEE1-09066719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ECCA-81A0-D04B-B2CA-6C2E47092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Array</a:t>
            </a:r>
            <a:r>
              <a:rPr lang="en-US" dirty="0"/>
              <a:t>: map indices to memory locations</a:t>
            </a:r>
          </a:p>
          <a:p>
            <a:endParaRPr lang="en-US" dirty="0"/>
          </a:p>
          <a:p>
            <a:r>
              <a:rPr lang="en-US" dirty="0"/>
              <a:t>A[0], A[1], A[2], … sequential in memory</a:t>
            </a:r>
          </a:p>
          <a:p>
            <a:r>
              <a:rPr lang="en-US" dirty="0"/>
              <a:t>To read </a:t>
            </a:r>
            <a:r>
              <a:rPr lang="en-US" dirty="0">
                <a:solidFill>
                  <a:srgbClr val="0432FF"/>
                </a:solidFill>
              </a:rPr>
              <a:t>A[5262]</a:t>
            </a:r>
            <a:r>
              <a:rPr lang="en-US" dirty="0"/>
              <a:t>: read from </a:t>
            </a:r>
            <a:r>
              <a:rPr lang="en-US" dirty="0">
                <a:solidFill>
                  <a:srgbClr val="0432FF"/>
                </a:solidFill>
              </a:rPr>
              <a:t>[address of A] + 5262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to map strings to memory locations?</a:t>
            </a:r>
          </a:p>
          <a:p>
            <a:endParaRPr lang="en-US" dirty="0"/>
          </a:p>
          <a:p>
            <a:r>
              <a:rPr lang="en-US" dirty="0"/>
              <a:t>A[“</a:t>
            </a:r>
            <a:r>
              <a:rPr lang="en-US" dirty="0" err="1"/>
              <a:t>alice</a:t>
            </a:r>
            <a:r>
              <a:rPr lang="en-US" dirty="0"/>
              <a:t>”], A[“bob”],A[“carl”]…???</a:t>
            </a:r>
          </a:p>
          <a:p>
            <a:r>
              <a:rPr lang="en-US" dirty="0"/>
              <a:t>How do we read </a:t>
            </a:r>
            <a:r>
              <a:rPr lang="en-US" dirty="0">
                <a:solidFill>
                  <a:srgbClr val="0432FF"/>
                </a:solidFill>
              </a:rPr>
              <a:t>A[“jack”]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Hash table</a:t>
            </a:r>
            <a:r>
              <a:rPr lang="en-US" dirty="0"/>
              <a:t>: simulates an array indexed by strings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AF0D-5658-71BB-EDF8-F1AD5BD6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C3E2-2C4A-114E-90DA-F62FA9A1D5D4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F0A1E-6AF9-29BF-D943-A7C16139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F4E16-096E-8DA3-88CB-39A14F26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8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07957"/>
              </p:ext>
            </p:extLst>
          </p:nvPr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4C4B6-B984-01E4-FC8C-D2061342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511A-B19F-214F-8D81-CE462205F869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A4C83-DC34-2494-A3F6-302B3857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2B42D-985E-6ECD-E1E0-86092119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58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8A2932-690A-024F-88A0-6394D2CF511D}"/>
              </a:ext>
            </a:extLst>
          </p:cNvPr>
          <p:cNvSpPr txBox="1"/>
          <p:nvPr/>
        </p:nvSpPr>
        <p:spPr>
          <a:xfrm>
            <a:off x="2743508" y="2929248"/>
            <a:ext cx="64337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800" dirty="0">
                <a:latin typeface="+mn-lt"/>
              </a:rPr>
              <a:t>E.g. h(“Jack”) = (‘</a:t>
            </a:r>
            <a:r>
              <a:rPr lang="en-US" sz="2800" dirty="0" err="1"/>
              <a:t>J</a:t>
            </a:r>
            <a:r>
              <a:rPr lang="en-US" sz="2800" dirty="0" err="1">
                <a:latin typeface="+mn-lt"/>
              </a:rPr>
              <a:t>’+’a’+’c’+’k</a:t>
            </a:r>
            <a:r>
              <a:rPr lang="en-US" sz="2800" dirty="0">
                <a:latin typeface="+mn-lt"/>
              </a:rPr>
              <a:t>’) mod 10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             = (74+97+99+107) mod 10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             = </a:t>
            </a:r>
            <a:r>
              <a:rPr lang="en-US" sz="2800" dirty="0"/>
              <a:t>377 mod 10 = 7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E0E7-3076-95AA-A785-B9639A0F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87C-6FC1-9C45-B94E-0A89E708AD5C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32431-D73D-97A3-5E9F-F978CF54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84E5961-6909-8D13-7D4A-C4AA7DEA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1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13789"/>
              </p:ext>
            </p:extLst>
          </p:nvPr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F5588-A5C5-0A83-8D1A-E084CC57042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522035" y="3671434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78929"/>
              </p:ext>
            </p:extLst>
          </p:nvPr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33638"/>
              </p:ext>
            </p:extLst>
          </p:nvPr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70227"/>
              </p:ext>
            </p:extLst>
          </p:nvPr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B485-4BB6-BE2C-E1AC-E7983160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A88-0357-8042-BF07-038AB996F6BE}" type="datetime4">
              <a:rPr lang="en-US" smtClean="0"/>
              <a:t>March 5,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12CE6ED-4FA7-A10D-0F11-1868B0CE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4465551-BC4B-AA32-CA3E-9178BBEF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5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A1EE-479E-8913-4971-C2B2074B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73C115-A0FB-F592-C4D2-85C1AE35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CSE 344 - 2019wi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016A78-6490-9B40-A918-A9951082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3EDE-8ECC-4186-A19A-CF00533B084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E784ECA-344E-5BAF-D666-B6CE75DF9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Relational Algebra Operators</a:t>
            </a: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79C72115-74DD-5AE0-D47B-F83FDDC1809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143000"/>
            <a:ext cx="7772400" cy="4114800"/>
          </a:xfrm>
        </p:spPr>
        <p:txBody>
          <a:bodyPr/>
          <a:lstStyle/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Union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∪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, </a:t>
            </a:r>
            <a:r>
              <a:rPr lang="en-US" sz="2800" strike="sngStrike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intersection </a:t>
            </a:r>
            <a:r>
              <a:rPr lang="en-US" sz="2800" strike="sngStrike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∩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, difference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-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</a:t>
            </a: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Selection </a:t>
            </a:r>
            <a:r>
              <a:rPr lang="el-GR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σ</a:t>
            </a:r>
            <a:endParaRPr lang="en-US" sz="2800" dirty="0">
              <a:solidFill>
                <a:srgbClr val="FF0000"/>
              </a:solidFill>
              <a:latin typeface="Symbol" pitchFamily="112" charset="2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Projection </a:t>
            </a:r>
            <a:r>
              <a:rPr lang="el-GR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endParaRPr lang="en-US" sz="2800" dirty="0">
              <a:solidFill>
                <a:srgbClr val="FF0000"/>
              </a:solidFill>
              <a:latin typeface="Symbol" pitchFamily="112" charset="2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Cartesian product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×</a:t>
            </a:r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  <a:sym typeface="Symbol" pitchFamily="-65" charset="2"/>
              </a:rPr>
              <a:t>,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j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oin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⨝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(Rename </a:t>
            </a:r>
            <a:r>
              <a:rPr lang="el-GR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Symbol" pitchFamily="112" charset="2"/>
              </a:rPr>
              <a:t>ρ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800" dirty="0">
              <a:latin typeface="Arial" charset="0"/>
              <a:ea typeface="Arial" charset="0"/>
              <a:cs typeface="Arial" charset="0"/>
              <a:sym typeface="Symbol" pitchFamily="112" charset="2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Duplicate elimination </a:t>
            </a:r>
            <a:r>
              <a:rPr lang="el-GR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δ</a:t>
            </a:r>
            <a:endParaRPr lang="en-US" sz="2800" dirty="0">
              <a:solidFill>
                <a:srgbClr val="FF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Grouping and aggregation </a:t>
            </a:r>
            <a:r>
              <a:rPr lang="en-US" sz="2800" dirty="0" err="1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ɣ</a:t>
            </a:r>
            <a:endParaRPr lang="en-US" sz="2800" dirty="0">
              <a:solidFill>
                <a:srgbClr val="FF0000"/>
              </a:solidFill>
              <a:latin typeface="Symbol" pitchFamily="112" charset="2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Sorting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pitchFamily="112" charset="2"/>
                <a:ea typeface="ＭＳ Ｐゴシック" pitchFamily="112" charset="-128"/>
                <a:cs typeface="ＭＳ Ｐゴシック" pitchFamily="112" charset="-128"/>
              </a:rPr>
              <a:t>𝛕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7AC4317-5858-835E-3781-10FE69585FE0}"/>
              </a:ext>
            </a:extLst>
          </p:cNvPr>
          <p:cNvSpPr/>
          <p:nvPr/>
        </p:nvSpPr>
        <p:spPr bwMode="auto">
          <a:xfrm>
            <a:off x="6781800" y="1295400"/>
            <a:ext cx="612648" cy="2286000"/>
          </a:xfrm>
          <a:prstGeom prst="rightBrace">
            <a:avLst>
              <a:gd name="adj1" fmla="val 6845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8FC0D-26C1-A938-C6D5-8ED6BFA9E4A4}"/>
              </a:ext>
            </a:extLst>
          </p:cNvPr>
          <p:cNvSpPr txBox="1"/>
          <p:nvPr/>
        </p:nvSpPr>
        <p:spPr>
          <a:xfrm>
            <a:off x="7394448" y="2300040"/>
            <a:ext cx="50526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RA</a:t>
            </a:r>
          </a:p>
        </p:txBody>
      </p:sp>
    </p:spTree>
    <p:extLst>
      <p:ext uri="{BB962C8B-B14F-4D97-AF65-F5344CB8AC3E}">
        <p14:creationId xmlns:p14="http://schemas.microsoft.com/office/powerpoint/2010/main" val="106750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F5588-A5C5-0A83-8D1A-E084CC57042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522035" y="3671434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/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/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A7FEB628-F9C2-DA36-E992-9728DA0D67B4}"/>
              </a:ext>
            </a:extLst>
          </p:cNvPr>
          <p:cNvSpPr/>
          <p:nvPr/>
        </p:nvSpPr>
        <p:spPr>
          <a:xfrm>
            <a:off x="4288939" y="3335088"/>
            <a:ext cx="2504785" cy="908864"/>
          </a:xfrm>
          <a:prstGeom prst="wedgeEllipseCallout">
            <a:avLst>
              <a:gd name="adj1" fmla="val -56497"/>
              <a:gd name="adj2" fmla="val 810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Collision:</a:t>
            </a:r>
          </a:p>
          <a:p>
            <a:pPr algn="ctr"/>
            <a:r>
              <a:rPr lang="en-US" dirty="0"/>
              <a:t>h(Dan)=h(Fred)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E44E0-ECE3-D66A-9858-64057FB0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8F18-A410-E540-9B52-E77C5600E7A2}" type="datetime4">
              <a:rPr lang="en-US" smtClean="0"/>
              <a:t>March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B925628-2E4B-4553-8490-F654F1D9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BB6A8A-1D7E-1686-B169-3EB9058D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2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F6DD3C0-6F1D-D6E3-41AC-27ACF1B1361B}"/>
              </a:ext>
            </a:extLst>
          </p:cNvPr>
          <p:cNvSpPr txBox="1"/>
          <p:nvPr/>
        </p:nvSpPr>
        <p:spPr>
          <a:xfrm>
            <a:off x="3019423" y="5885296"/>
            <a:ext cx="590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432FF"/>
                </a:solidFill>
                <a:latin typeface="Arial"/>
              </a:rPr>
              <a:t>Separate chaining</a:t>
            </a:r>
            <a:r>
              <a:rPr lang="en-US" sz="2400" dirty="0">
                <a:latin typeface="Arial"/>
              </a:rPr>
              <a:t>: store collisions in a list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F5588-A5C5-0A83-8D1A-E084CC57042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522035" y="3671434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/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/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A7FEB628-F9C2-DA36-E992-9728DA0D67B4}"/>
              </a:ext>
            </a:extLst>
          </p:cNvPr>
          <p:cNvSpPr/>
          <p:nvPr/>
        </p:nvSpPr>
        <p:spPr>
          <a:xfrm>
            <a:off x="4288939" y="3335088"/>
            <a:ext cx="2504785" cy="908864"/>
          </a:xfrm>
          <a:prstGeom prst="wedgeEllipseCallout">
            <a:avLst>
              <a:gd name="adj1" fmla="val -56497"/>
              <a:gd name="adj2" fmla="val 810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Collision:</a:t>
            </a:r>
          </a:p>
          <a:p>
            <a:pPr algn="ctr"/>
            <a:r>
              <a:rPr lang="en-US" dirty="0"/>
              <a:t>h(Dan)=h(Fred)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7303621-4D1D-C6D7-4E2F-A41766E7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FD8-385E-4C43-8F15-288FC73A3D72}" type="datetime4">
              <a:rPr lang="en-US" smtClean="0"/>
              <a:t>March 5, 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5C991D6-D88B-4269-6159-4172F507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39A0E45-DE58-D344-841C-E89ACAB6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9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F6DD3C0-6F1D-D6E3-41AC-27ACF1B1361B}"/>
              </a:ext>
            </a:extLst>
          </p:cNvPr>
          <p:cNvSpPr txBox="1"/>
          <p:nvPr/>
        </p:nvSpPr>
        <p:spPr>
          <a:xfrm>
            <a:off x="3019423" y="5885296"/>
            <a:ext cx="590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432FF"/>
                </a:solidFill>
                <a:latin typeface="Arial"/>
              </a:rPr>
              <a:t>Separate chaining</a:t>
            </a:r>
            <a:r>
              <a:rPr lang="en-US" sz="2400" dirty="0">
                <a:latin typeface="Arial"/>
              </a:rPr>
              <a:t>: store collisions in a list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F5588-A5C5-0A83-8D1A-E084CC57042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522035" y="3671434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/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/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A7FEB628-F9C2-DA36-E992-9728DA0D67B4}"/>
              </a:ext>
            </a:extLst>
          </p:cNvPr>
          <p:cNvSpPr/>
          <p:nvPr/>
        </p:nvSpPr>
        <p:spPr>
          <a:xfrm>
            <a:off x="4682582" y="2125727"/>
            <a:ext cx="4010541" cy="1298377"/>
          </a:xfrm>
          <a:prstGeom prst="wedgeEllipseCallout">
            <a:avLst>
              <a:gd name="adj1" fmla="val -50534"/>
              <a:gd name="adj2" fmla="val 5290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If Name is not a key,</a:t>
            </a:r>
            <a:br>
              <a:rPr lang="en-US" dirty="0"/>
            </a:br>
            <a:r>
              <a:rPr lang="en-US" dirty="0"/>
              <a:t>then we can have multiple</a:t>
            </a:r>
            <a:br>
              <a:rPr lang="en-US" dirty="0"/>
            </a:br>
            <a:r>
              <a:rPr lang="en-US" dirty="0"/>
              <a:t>entries with same name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59D5B12-63B3-A736-A963-D5B8AC091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20986"/>
              </p:ext>
            </p:extLst>
          </p:nvPr>
        </p:nvGraphicFramePr>
        <p:xfrm>
          <a:off x="3498786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68DE9A0-B5EC-168E-A8C5-D60894088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00618"/>
              </p:ext>
            </p:extLst>
          </p:nvPr>
        </p:nvGraphicFramePr>
        <p:xfrm>
          <a:off x="4834988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E6C1FD-7398-5867-6810-D738E99E0850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 bwMode="auto">
          <a:xfrm>
            <a:off x="3090720" y="5563617"/>
            <a:ext cx="4080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8C54ED-0C01-404A-DBE9-D600BBF2B9E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 bwMode="auto">
          <a:xfrm>
            <a:off x="4417116" y="5563617"/>
            <a:ext cx="4178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D12FF86-9C76-278E-2993-6C0A3BB42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19647"/>
              </p:ext>
            </p:extLst>
          </p:nvPr>
        </p:nvGraphicFramePr>
        <p:xfrm>
          <a:off x="548226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2E134D-BF2D-4ADA-F42F-9EF69BAE162C}"/>
              </a:ext>
            </a:extLst>
          </p:cNvPr>
          <p:cNvCxnSpPr>
            <a:cxnSpLocks/>
            <a:stCxn id="19" idx="3"/>
            <a:endCxn id="27" idx="1"/>
          </p:cNvCxnSpPr>
          <p:nvPr/>
        </p:nvCxnSpPr>
        <p:spPr bwMode="auto">
          <a:xfrm>
            <a:off x="4846320" y="4862576"/>
            <a:ext cx="6359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E6DC73-9C54-0E7E-36A5-8570BEE8B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80155"/>
              </p:ext>
            </p:extLst>
          </p:nvPr>
        </p:nvGraphicFramePr>
        <p:xfrm>
          <a:off x="7096706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480DF8-D714-373A-5C0F-0FD935431BF1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 bwMode="auto">
          <a:xfrm>
            <a:off x="6481625" y="4862576"/>
            <a:ext cx="6150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248FAB3F-7940-2ADF-49B0-DBDFBFE0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E351-81B3-FD4C-B45A-8C645B5D0524}" type="datetime4">
              <a:rPr lang="en-US" smtClean="0"/>
              <a:t>March 5, 2025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D9E4606-9157-BD63-9334-7DD8CA83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3AE58AD-6139-F2B3-A677-3C2AED7E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057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F5588-A5C5-0A83-8D1A-E084CC57042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522035" y="3671434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/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/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0D6065-B9CF-5CD0-E138-13976D02F8FC}"/>
              </a:ext>
            </a:extLst>
          </p:cNvPr>
          <p:cNvSpPr txBox="1"/>
          <p:nvPr/>
        </p:nvSpPr>
        <p:spPr>
          <a:xfrm>
            <a:off x="5895703" y="2343141"/>
            <a:ext cx="2034531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find(“Magda”)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8344-B858-FB36-B8D0-09F2D80E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850-8965-1C4B-86E5-B9BAAD10C538}" type="datetime4">
              <a:rPr lang="en-US" smtClean="0"/>
              <a:t>March 5,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C80651C-8102-77D6-2EE9-047D3217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493A257-D913-0C5E-6300-6FAF6A6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47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73058"/>
              </p:ext>
            </p:extLst>
          </p:nvPr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F5588-A5C5-0A83-8D1A-E084CC57042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522035" y="3671434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43201"/>
              </p:ext>
            </p:extLst>
          </p:nvPr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/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/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D27BA44-338C-0A1B-1771-38EA9070CBEC}"/>
              </a:ext>
            </a:extLst>
          </p:cNvPr>
          <p:cNvSpPr txBox="1"/>
          <p:nvPr/>
        </p:nvSpPr>
        <p:spPr>
          <a:xfrm>
            <a:off x="4355860" y="3486014"/>
            <a:ext cx="4561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h(“Magda”)=4</a:t>
            </a:r>
          </a:p>
          <a:p>
            <a:r>
              <a:rPr lang="en-US" sz="2400" dirty="0"/>
              <a:t>Traverse the short list at offset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42080-0DF7-6E45-1A47-5A4242ABF09C}"/>
              </a:ext>
            </a:extLst>
          </p:cNvPr>
          <p:cNvSpPr txBox="1"/>
          <p:nvPr/>
        </p:nvSpPr>
        <p:spPr>
          <a:xfrm>
            <a:off x="5895703" y="2343141"/>
            <a:ext cx="2034531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find(“Magda”)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B2D1CE8-4DDA-36EF-0213-5FDBE5A8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01D3-A470-2646-B2DF-3F47EFFD11FF}" type="datetime4">
              <a:rPr lang="en-US" smtClean="0"/>
              <a:t>March 5, 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30B651E-EFD9-4CCE-43A1-4EFAF736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D60D4DB-FFCF-C85D-8C49-B5DA523C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53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F5588-A5C5-0A83-8D1A-E084CC57042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522035" y="3671434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/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/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D27BA44-338C-0A1B-1771-38EA9070CBEC}"/>
              </a:ext>
            </a:extLst>
          </p:cNvPr>
          <p:cNvSpPr txBox="1"/>
          <p:nvPr/>
        </p:nvSpPr>
        <p:spPr>
          <a:xfrm>
            <a:off x="4355860" y="3486014"/>
            <a:ext cx="4561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h(“Magda”)=4</a:t>
            </a:r>
          </a:p>
          <a:p>
            <a:r>
              <a:rPr lang="en-US" sz="2400" dirty="0"/>
              <a:t>Traverse the short list at offset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33378-505A-4FE2-AA36-3D94389898CC}"/>
              </a:ext>
            </a:extLst>
          </p:cNvPr>
          <p:cNvSpPr txBox="1"/>
          <p:nvPr/>
        </p:nvSpPr>
        <p:spPr>
          <a:xfrm>
            <a:off x="5264120" y="4916532"/>
            <a:ext cx="182274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Time = O(1)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B4CC99-0884-2F4E-BCA9-65D2CC6307F3}"/>
              </a:ext>
            </a:extLst>
          </p:cNvPr>
          <p:cNvSpPr txBox="1"/>
          <p:nvPr/>
        </p:nvSpPr>
        <p:spPr>
          <a:xfrm>
            <a:off x="5895703" y="2343141"/>
            <a:ext cx="2034531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find(“Magda”)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3A5C9D6-F615-51EF-B69A-C864D792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07B4-429B-3C49-B5BD-6985F40D9703}" type="datetime4">
              <a:rPr lang="en-US" smtClean="0"/>
              <a:t>March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7977-7EE6-1888-2B36-5B60B5AB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16A8E23-4684-9B93-340A-875521CF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703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F5588-A5C5-0A83-8D1A-E084CC57042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522035" y="3671434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/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/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D27BA44-338C-0A1B-1771-38EA9070CBEC}"/>
              </a:ext>
            </a:extLst>
          </p:cNvPr>
          <p:cNvSpPr txBox="1"/>
          <p:nvPr/>
        </p:nvSpPr>
        <p:spPr>
          <a:xfrm>
            <a:off x="4355860" y="3486014"/>
            <a:ext cx="4561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h(“Magda”)=4</a:t>
            </a:r>
          </a:p>
          <a:p>
            <a:r>
              <a:rPr lang="en-US" sz="2400" dirty="0"/>
              <a:t>Traverse the short list at offset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0299C-6098-E3BE-E565-0715A14B6BCF}"/>
              </a:ext>
            </a:extLst>
          </p:cNvPr>
          <p:cNvSpPr txBox="1"/>
          <p:nvPr/>
        </p:nvSpPr>
        <p:spPr>
          <a:xfrm>
            <a:off x="5264120" y="4916532"/>
            <a:ext cx="182274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Time = O(1)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3A885-0602-30F4-65DC-B06548A7BA81}"/>
              </a:ext>
            </a:extLst>
          </p:cNvPr>
          <p:cNvSpPr txBox="1"/>
          <p:nvPr/>
        </p:nvSpPr>
        <p:spPr>
          <a:xfrm>
            <a:off x="5264120" y="5471672"/>
            <a:ext cx="3538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…but can becomes O(n)</a:t>
            </a:r>
            <a:br>
              <a:rPr lang="en-US" sz="2400" dirty="0"/>
            </a:br>
            <a:r>
              <a:rPr lang="en-US" sz="2400" dirty="0"/>
              <a:t>if the collision list is long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41C5A4-792B-19E0-7A05-DA93EBBE4D6B}"/>
              </a:ext>
            </a:extLst>
          </p:cNvPr>
          <p:cNvSpPr txBox="1"/>
          <p:nvPr/>
        </p:nvSpPr>
        <p:spPr>
          <a:xfrm>
            <a:off x="5895703" y="2343141"/>
            <a:ext cx="2034531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find(“Magda”)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E802F3D-0836-09F3-973A-EE9CCD9B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C1AC-2633-BD4B-B681-2DD69644EEA9}" type="datetime4">
              <a:rPr lang="en-US" smtClean="0"/>
              <a:t>March 5,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543BAAD-58DF-51C1-143A-A7FD4033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D67EA9-C441-5527-E832-60B53DD1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01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64499"/>
              </p:ext>
            </p:extLst>
          </p:nvPr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F5588-A5C5-0A83-8D1A-E084CC57042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522035" y="3671434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73452"/>
              </p:ext>
            </p:extLst>
          </p:nvPr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/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/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41C5A4-792B-19E0-7A05-DA93EBBE4D6B}"/>
              </a:ext>
            </a:extLst>
          </p:cNvPr>
          <p:cNvSpPr txBox="1"/>
          <p:nvPr/>
        </p:nvSpPr>
        <p:spPr>
          <a:xfrm>
            <a:off x="5895703" y="2343141"/>
            <a:ext cx="2034531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find(“Magda”)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62D13-8C25-2572-9549-8F72DEE89282}"/>
              </a:ext>
            </a:extLst>
          </p:cNvPr>
          <p:cNvSpPr txBox="1"/>
          <p:nvPr/>
        </p:nvSpPr>
        <p:spPr>
          <a:xfrm>
            <a:off x="5895703" y="3255181"/>
            <a:ext cx="201689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insert(“Jane”)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A940C-988F-8B7B-4006-6ADA425C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C74C-D6B2-F34C-934C-E47F3612B544}" type="datetime4">
              <a:rPr lang="en-US" smtClean="0"/>
              <a:t>March 5,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60296F-1656-BB3A-587C-4FD5D3D0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71A061F-F22B-1C11-BF30-1E42EB64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66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12957"/>
              </p:ext>
            </p:extLst>
          </p:nvPr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F5588-A5C5-0A83-8D1A-E084CC57042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522035" y="3671434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63239"/>
              </p:ext>
            </p:extLst>
          </p:nvPr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/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/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41C5A4-792B-19E0-7A05-DA93EBBE4D6B}"/>
              </a:ext>
            </a:extLst>
          </p:cNvPr>
          <p:cNvSpPr txBox="1"/>
          <p:nvPr/>
        </p:nvSpPr>
        <p:spPr>
          <a:xfrm>
            <a:off x="5895703" y="2343141"/>
            <a:ext cx="2034531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find(“Magda”)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91DDC-202D-630E-3B9C-8FF834C5FA4E}"/>
              </a:ext>
            </a:extLst>
          </p:cNvPr>
          <p:cNvSpPr txBox="1"/>
          <p:nvPr/>
        </p:nvSpPr>
        <p:spPr>
          <a:xfrm>
            <a:off x="4971571" y="5047996"/>
            <a:ext cx="3882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h(“Jane”)=2</a:t>
            </a:r>
          </a:p>
          <a:p>
            <a:r>
              <a:rPr lang="en-US" sz="2400" dirty="0"/>
              <a:t>Insert into that list.</a:t>
            </a:r>
          </a:p>
          <a:p>
            <a:r>
              <a:rPr lang="en-US" sz="2400" dirty="0"/>
              <a:t>Easiest: insert at beginning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FD139-3A75-3133-E96F-22E3BCCDEB0D}"/>
              </a:ext>
            </a:extLst>
          </p:cNvPr>
          <p:cNvSpPr txBox="1"/>
          <p:nvPr/>
        </p:nvSpPr>
        <p:spPr>
          <a:xfrm>
            <a:off x="5895703" y="3255181"/>
            <a:ext cx="201689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insert(“Jane”)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027DADD-F7B6-11F2-17C4-9DFB61E2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0C5A-6BDB-D845-B466-0FC383BC222E}" type="datetime4">
              <a:rPr lang="en-US" smtClean="0"/>
              <a:t>March 5,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5F60331-383A-A887-78E1-B9FA1D45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4D805F4-1344-A55C-1EB8-E013D3C4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8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93825"/>
              </p:ext>
            </p:extLst>
          </p:nvPr>
        </p:nvGraphicFramePr>
        <p:xfrm>
          <a:off x="226635" y="2758640"/>
          <a:ext cx="1295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DF818CC-47E9-9543-A83B-37C9AAEDCC0D}"/>
              </a:ext>
            </a:extLst>
          </p:cNvPr>
          <p:cNvGrpSpPr/>
          <p:nvPr/>
        </p:nvGrpSpPr>
        <p:grpSpPr>
          <a:xfrm>
            <a:off x="226635" y="972704"/>
            <a:ext cx="5556526" cy="1108111"/>
            <a:chOff x="382753" y="2056421"/>
            <a:chExt cx="5556526" cy="11081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804" y="2579757"/>
              <a:ext cx="5527475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5000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3200" dirty="0">
                  <a:latin typeface="Arial"/>
                </a:rPr>
                <a:t>h(“</a:t>
              </a:r>
              <a:r>
                <a:rPr lang="en-US" sz="3200" dirty="0" err="1">
                  <a:latin typeface="Arial"/>
                </a:rPr>
                <a:t>abc</a:t>
              </a:r>
              <a:r>
                <a:rPr lang="en-US" sz="3200" dirty="0">
                  <a:latin typeface="Arial"/>
                </a:rPr>
                <a:t>”) = (‘</a:t>
              </a:r>
              <a:r>
                <a:rPr lang="en-US" sz="3200" dirty="0" err="1">
                  <a:latin typeface="Arial"/>
                </a:rPr>
                <a:t>a’+’b’+’c</a:t>
              </a:r>
              <a:r>
                <a:rPr lang="en-US" sz="3200" dirty="0">
                  <a:latin typeface="Arial"/>
                </a:rPr>
                <a:t>’) mod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" y="2056421"/>
              <a:ext cx="358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Arial"/>
                </a:rPr>
                <a:t>A (naïve!!) hash function: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4EC23-945A-C440-850B-D55E99B0DF78}"/>
              </a:ext>
            </a:extLst>
          </p:cNvPr>
          <p:cNvGraphicFramePr>
            <a:graphicFrameLocks noGrp="1"/>
          </p:cNvGraphicFramePr>
          <p:nvPr/>
        </p:nvGraphicFramePr>
        <p:xfrm>
          <a:off x="2172390" y="5378197"/>
          <a:ext cx="9183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D0171-A613-9641-837A-31641EC3BF5E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1522035" y="5563617"/>
            <a:ext cx="6503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6AE5-C5AA-F986-C1E0-91041086A72E}"/>
              </a:ext>
            </a:extLst>
          </p:cNvPr>
          <p:cNvGraphicFramePr>
            <a:graphicFrameLocks noGrp="1"/>
          </p:cNvGraphicFramePr>
          <p:nvPr/>
        </p:nvGraphicFramePr>
        <p:xfrm>
          <a:off x="2172389" y="3486014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1A633F-7813-4C62-728B-2DC879AD7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07128"/>
              </p:ext>
            </p:extLst>
          </p:nvPr>
        </p:nvGraphicFramePr>
        <p:xfrm>
          <a:off x="2172389" y="4253681"/>
          <a:ext cx="1295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2B45-4CC4-83AB-0B81-7C684FAC244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522035" y="4439101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C2D1F-F667-0877-84CF-CF4DB39A8E94}"/>
              </a:ext>
            </a:extLst>
          </p:cNvPr>
          <p:cNvGraphicFramePr>
            <a:graphicFrameLocks noGrp="1"/>
          </p:cNvGraphicFramePr>
          <p:nvPr/>
        </p:nvGraphicFramePr>
        <p:xfrm>
          <a:off x="2172905" y="4677156"/>
          <a:ext cx="9993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9F97D-E25F-ECD2-EFE4-DCB98DE65A6C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1522551" y="4862576"/>
            <a:ext cx="650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6BBC2D-D3D6-4A8F-A07B-6B6CF2409C7F}"/>
              </a:ext>
            </a:extLst>
          </p:cNvPr>
          <p:cNvGraphicFramePr>
            <a:graphicFrameLocks noGrp="1"/>
          </p:cNvGraphicFramePr>
          <p:nvPr/>
        </p:nvGraphicFramePr>
        <p:xfrm>
          <a:off x="3731559" y="4677156"/>
          <a:ext cx="11147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BF8941-F2B4-027D-DC5E-3E149E58BBC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3172265" y="4862576"/>
            <a:ext cx="559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41C5A4-792B-19E0-7A05-DA93EBBE4D6B}"/>
              </a:ext>
            </a:extLst>
          </p:cNvPr>
          <p:cNvSpPr txBox="1"/>
          <p:nvPr/>
        </p:nvSpPr>
        <p:spPr>
          <a:xfrm>
            <a:off x="5895703" y="2343141"/>
            <a:ext cx="2034531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find(“Magda”)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91DDC-202D-630E-3B9C-8FF834C5FA4E}"/>
              </a:ext>
            </a:extLst>
          </p:cNvPr>
          <p:cNvSpPr txBox="1"/>
          <p:nvPr/>
        </p:nvSpPr>
        <p:spPr>
          <a:xfrm>
            <a:off x="4971571" y="5047996"/>
            <a:ext cx="3882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h(“Jane”)=2</a:t>
            </a:r>
          </a:p>
          <a:p>
            <a:r>
              <a:rPr lang="en-US" sz="2400" dirty="0"/>
              <a:t>Insert into that list.</a:t>
            </a:r>
          </a:p>
          <a:p>
            <a:r>
              <a:rPr lang="en-US" sz="2400" dirty="0"/>
              <a:t>Easiest: insert at beginning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964AED-BFDB-C24E-229D-37B608438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01701"/>
              </p:ext>
            </p:extLst>
          </p:nvPr>
        </p:nvGraphicFramePr>
        <p:xfrm>
          <a:off x="1941795" y="2877120"/>
          <a:ext cx="114758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5AF7FDB9-9464-E025-C720-C5C3DDEED224}"/>
              </a:ext>
            </a:extLst>
          </p:cNvPr>
          <p:cNvCxnSpPr>
            <a:cxnSpLocks/>
            <a:endCxn id="4" idx="1"/>
          </p:cNvCxnSpPr>
          <p:nvPr/>
        </p:nvCxnSpPr>
        <p:spPr>
          <a:xfrm rot="5400000" flipH="1" flipV="1">
            <a:off x="1427468" y="3157107"/>
            <a:ext cx="608894" cy="4197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C629FD3C-6714-D416-11DC-323364D7183C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H="1">
            <a:off x="2172389" y="3062540"/>
            <a:ext cx="916992" cy="608894"/>
          </a:xfrm>
          <a:prstGeom prst="curvedConnector5">
            <a:avLst>
              <a:gd name="adj1" fmla="val -24929"/>
              <a:gd name="adj2" fmla="val 50000"/>
              <a:gd name="adj3" fmla="val 12492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F121BC4-FF51-38DB-635F-00E67611B568}"/>
              </a:ext>
            </a:extLst>
          </p:cNvPr>
          <p:cNvSpPr txBox="1"/>
          <p:nvPr/>
        </p:nvSpPr>
        <p:spPr>
          <a:xfrm>
            <a:off x="5895703" y="3255181"/>
            <a:ext cx="201689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insert(“Jane”)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086280A-0E3E-C239-1BE5-F10566CA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AC7C-A44B-B649-BBFD-7AA8BC5B45B7}" type="datetime4">
              <a:rPr lang="en-US" smtClean="0"/>
              <a:t>March 5,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188D2E6-A9B2-2D7C-AB06-601D9D2F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885AA14-67BF-42D5-123C-EBFEEE2C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2BF5D-2399-0F98-9337-490DD092E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2E40E2-15E1-040A-3EFB-37CB5254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CSE 344 - 2019wi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DD22E9-46C6-863C-62BD-779E6AB3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3EDE-8ECC-4186-A19A-CF00533B084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A878F785-0021-908F-7590-8C79CFEDC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Relational Algebra Operators</a:t>
            </a: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AFBACB92-B269-EECF-44BE-3FFCC1F86C4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143000"/>
            <a:ext cx="7772400" cy="4114800"/>
          </a:xfrm>
        </p:spPr>
        <p:txBody>
          <a:bodyPr/>
          <a:lstStyle/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Union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∪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, </a:t>
            </a:r>
            <a:r>
              <a:rPr lang="en-US" sz="2800" strike="sngStrike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intersection </a:t>
            </a:r>
            <a:r>
              <a:rPr lang="en-US" sz="2800" strike="sngStrike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∩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, difference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-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</a:t>
            </a: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Selection </a:t>
            </a:r>
            <a:r>
              <a:rPr lang="el-GR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σ</a:t>
            </a:r>
            <a:endParaRPr lang="en-US" sz="2800" dirty="0">
              <a:solidFill>
                <a:srgbClr val="FF0000"/>
              </a:solidFill>
              <a:latin typeface="Symbol" pitchFamily="112" charset="2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Projection </a:t>
            </a:r>
            <a:r>
              <a:rPr lang="el-GR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endParaRPr lang="en-US" sz="2800" dirty="0">
              <a:solidFill>
                <a:srgbClr val="FF0000"/>
              </a:solidFill>
              <a:latin typeface="Symbol" pitchFamily="112" charset="2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Cartesian product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×</a:t>
            </a:r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  <a:sym typeface="Symbol" pitchFamily="-65" charset="2"/>
              </a:rPr>
              <a:t>,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j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oin </a:t>
            </a:r>
            <a:r>
              <a:rPr lang="en-US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⨝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(Rename </a:t>
            </a:r>
            <a:r>
              <a:rPr lang="el-GR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Symbol" pitchFamily="112" charset="2"/>
              </a:rPr>
              <a:t>ρ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800" dirty="0">
              <a:latin typeface="Arial" charset="0"/>
              <a:ea typeface="Arial" charset="0"/>
              <a:cs typeface="Arial" charset="0"/>
              <a:sym typeface="Symbol" pitchFamily="112" charset="2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Duplicate elimination </a:t>
            </a:r>
            <a:r>
              <a:rPr lang="el-GR" sz="2800" dirty="0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δ</a:t>
            </a:r>
            <a:endParaRPr lang="en-US" sz="2800" dirty="0">
              <a:solidFill>
                <a:srgbClr val="FF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Grouping and aggregation </a:t>
            </a:r>
            <a:r>
              <a:rPr lang="en-US" sz="2800" dirty="0" err="1">
                <a:solidFill>
                  <a:srgbClr val="FF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ɣ</a:t>
            </a:r>
            <a:endParaRPr lang="en-US" sz="2800" dirty="0">
              <a:solidFill>
                <a:srgbClr val="FF0000"/>
              </a:solidFill>
              <a:latin typeface="Symbol" pitchFamily="112" charset="2"/>
              <a:ea typeface="ＭＳ Ｐゴシック" pitchFamily="112" charset="-128"/>
              <a:cs typeface="ＭＳ Ｐゴシック" pitchFamily="112" charset="-128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Sorting</a:t>
            </a:r>
            <a:r>
              <a:rPr lang="en-US" sz="2800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pitchFamily="112" charset="2"/>
                <a:ea typeface="ＭＳ Ｐゴシック" pitchFamily="112" charset="-128"/>
                <a:cs typeface="ＭＳ Ｐゴシック" pitchFamily="112" charset="-128"/>
              </a:rPr>
              <a:t>𝛕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1AF8991-A361-B25B-5D80-9A8194268C7D}"/>
              </a:ext>
            </a:extLst>
          </p:cNvPr>
          <p:cNvSpPr/>
          <p:nvPr/>
        </p:nvSpPr>
        <p:spPr bwMode="auto">
          <a:xfrm>
            <a:off x="6781800" y="1295400"/>
            <a:ext cx="612648" cy="2286000"/>
          </a:xfrm>
          <a:prstGeom prst="rightBrace">
            <a:avLst>
              <a:gd name="adj1" fmla="val 6845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32AA522-6017-303F-6989-1776721DB0EC}"/>
              </a:ext>
            </a:extLst>
          </p:cNvPr>
          <p:cNvSpPr/>
          <p:nvPr/>
        </p:nvSpPr>
        <p:spPr bwMode="auto">
          <a:xfrm>
            <a:off x="7724627" y="1295400"/>
            <a:ext cx="612648" cy="3962400"/>
          </a:xfrm>
          <a:prstGeom prst="rightBrace">
            <a:avLst>
              <a:gd name="adj1" fmla="val 23693"/>
              <a:gd name="adj2" fmla="val 743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D5E58-F45F-9E98-4D25-D22528DC3582}"/>
              </a:ext>
            </a:extLst>
          </p:cNvPr>
          <p:cNvSpPr txBox="1"/>
          <p:nvPr/>
        </p:nvSpPr>
        <p:spPr>
          <a:xfrm>
            <a:off x="7394448" y="2300040"/>
            <a:ext cx="50526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C6D28-2BCC-2856-6F8C-A4C545A949F0}"/>
              </a:ext>
            </a:extLst>
          </p:cNvPr>
          <p:cNvSpPr txBox="1"/>
          <p:nvPr/>
        </p:nvSpPr>
        <p:spPr>
          <a:xfrm>
            <a:off x="7467600" y="4499113"/>
            <a:ext cx="15440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Extended RA</a:t>
            </a:r>
          </a:p>
        </p:txBody>
      </p:sp>
    </p:spTree>
    <p:extLst>
      <p:ext uri="{BB962C8B-B14F-4D97-AF65-F5344CB8AC3E}">
        <p14:creationId xmlns:p14="http://schemas.microsoft.com/office/powerpoint/2010/main" val="15856771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58B4-EE27-1BDE-6C0A-82C1D56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88A55F-0114-D195-B7FC-A813A4B9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Use good hash function, never your own. E.g. </a:t>
            </a:r>
            <a:r>
              <a:rPr lang="en-US" sz="1600" dirty="0">
                <a:hlinkClick r:id="rId2"/>
              </a:rPr>
              <a:t>https://15445.courses.cs.cmu.edu/fall2023/slides/07-hashtables.pdf</a:t>
            </a:r>
            <a:r>
              <a:rPr lang="en-US" sz="1600" dirty="0"/>
              <a:t> </a:t>
            </a:r>
            <a:endParaRPr lang="en-US" sz="2800" dirty="0"/>
          </a:p>
          <a:p>
            <a:pPr lvl="1"/>
            <a:r>
              <a:rPr lang="en-US" sz="2400" dirty="0"/>
              <a:t>Low probability of collision</a:t>
            </a:r>
          </a:p>
          <a:p>
            <a:endParaRPr lang="en-US" sz="2800" dirty="0"/>
          </a:p>
          <a:p>
            <a:r>
              <a:rPr lang="en-US" dirty="0"/>
              <a:t>Don’t use a cryptographic hash function!  </a:t>
            </a:r>
            <a:r>
              <a:rPr lang="en-US" dirty="0">
                <a:solidFill>
                  <a:srgbClr val="FF0000"/>
                </a:solidFill>
              </a:rPr>
              <a:t>Why?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The vector needs to be pre-allocated:</a:t>
            </a:r>
          </a:p>
          <a:p>
            <a:pPr lvl="1"/>
            <a:r>
              <a:rPr lang="en-US" sz="2400" dirty="0"/>
              <a:t>Too big: waste space</a:t>
            </a:r>
          </a:p>
          <a:p>
            <a:pPr lvl="1"/>
            <a:r>
              <a:rPr lang="en-US" sz="2400" dirty="0"/>
              <a:t>To small: long chains</a:t>
            </a:r>
          </a:p>
          <a:p>
            <a:pPr lvl="1"/>
            <a:r>
              <a:rPr lang="en-US" dirty="0"/>
              <a:t>Reallocation (java, python, …): expensive</a:t>
            </a:r>
            <a:endParaRPr lang="en-US" sz="2400" dirty="0"/>
          </a:p>
          <a:p>
            <a:endParaRPr lang="en-US" sz="2800" dirty="0"/>
          </a:p>
          <a:p>
            <a:r>
              <a:rPr lang="en-US" dirty="0"/>
              <a:t>If one value occurs much more than average, we say that the data is </a:t>
            </a:r>
            <a:r>
              <a:rPr lang="en-US" dirty="0">
                <a:solidFill>
                  <a:srgbClr val="0432FF"/>
                </a:solidFill>
              </a:rPr>
              <a:t>skewed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O(1)</a:t>
            </a:r>
            <a:r>
              <a:rPr lang="en-US" dirty="0">
                <a:sym typeface="Wingdings" pitchFamily="2" charset="2"/>
              </a:rPr>
              <a:t>O(N)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EA603E-A5CE-044E-F463-6294253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CA53-15E9-B245-9F08-61737999AB8B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B003B8-54C1-70E8-5BCB-BF353F3F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426C35-0E25-EF65-1E4C-855063C2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955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363-B2B6-D2DD-93B1-FBC246C8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8336F-A0B1-A5F5-9203-999F9F3DCE2C}"/>
              </a:ext>
            </a:extLst>
          </p:cNvPr>
          <p:cNvSpPr txBox="1"/>
          <p:nvPr/>
        </p:nvSpPr>
        <p:spPr>
          <a:xfrm>
            <a:off x="2750041" y="3013501"/>
            <a:ext cx="364394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2. Hash-Join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0152A1-D64A-F6F6-2481-154012A3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DF0E-4E8C-0547-8372-0975B2D5F052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705728-A628-1F81-2D65-FBA628CB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DC9CC7-A742-1A9E-37D7-A3E93A5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013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B0781-6F26-F885-7C82-C7F360A4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34E-5CA2-F649-B023-96C39521D99B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C5308-3B44-FAD2-F365-9209F477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377535-6561-0F7E-6264-302B159A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03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05591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85E86-BC95-1026-A92F-7F36CD9A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F2B6-4C1C-E943-BE23-0C37F82D86E3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9BF0D-79BA-341C-EEE8-F449DCE9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64FF54-20BE-3271-3AF9-D1C358F0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41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05591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F4C64-BAB1-A2C9-5FBD-8418635D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E21-689D-EA49-AB33-2122024B0CA4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79180-2706-86BC-BD3B-236F28DE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30358B-000B-528A-7F2B-E386DA8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989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05591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44474"/>
              </p:ext>
            </p:extLst>
          </p:nvPr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1902A-3064-2C48-8601-D7ADC316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5F1-B65C-E84A-A0BF-F18A2401ED52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264C7-3FF2-D478-07C6-32F512A0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C9B8C3-6D89-E3AF-FD95-77D985EA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48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05591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x = find(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85276"/>
              </p:ext>
            </p:extLst>
          </p:nvPr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903</a:t>
                      </a:r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07C17-DECD-B6C3-9031-C89C32EA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183-381B-9F42-B602-1AD4B0883F35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607D8-EB57-CE94-822C-A8998C93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2B087A-9BA9-92F3-A1C7-3FC1DF21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38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05591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x = find(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C0F5FBE-BD04-3004-AA79-0FEE95CBFA32}"/>
              </a:ext>
            </a:extLst>
          </p:cNvPr>
          <p:cNvSpPr/>
          <p:nvPr/>
        </p:nvSpPr>
        <p:spPr>
          <a:xfrm>
            <a:off x="1939981" y="2606669"/>
            <a:ext cx="2177937" cy="519351"/>
          </a:xfrm>
          <a:prstGeom prst="wedgeEllipseCallout">
            <a:avLst>
              <a:gd name="adj1" fmla="val -47962"/>
              <a:gd name="adj2" fmla="val 706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”Build phase”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CF6C17B3-636C-B839-1C06-0625F5410EC6}"/>
              </a:ext>
            </a:extLst>
          </p:cNvPr>
          <p:cNvSpPr/>
          <p:nvPr/>
        </p:nvSpPr>
        <p:spPr>
          <a:xfrm>
            <a:off x="168811" y="5871389"/>
            <a:ext cx="2315438" cy="519351"/>
          </a:xfrm>
          <a:prstGeom prst="wedgeEllipseCallout">
            <a:avLst>
              <a:gd name="adj1" fmla="val 35684"/>
              <a:gd name="adj2" fmla="val -1122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”Probe phase”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69784"/>
              </p:ext>
            </p:extLst>
          </p:nvPr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903</a:t>
                      </a:r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14800-88BE-286A-656A-551F0555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9BD-3BC0-AA44-AE13-87864D1AB859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C6BF7-48AD-2913-BB56-68555675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F8CD6FE-AF95-6580-5F55-83A378FB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03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05591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x = find(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C0F5FBE-BD04-3004-AA79-0FEE95CBFA32}"/>
              </a:ext>
            </a:extLst>
          </p:cNvPr>
          <p:cNvSpPr/>
          <p:nvPr/>
        </p:nvSpPr>
        <p:spPr>
          <a:xfrm>
            <a:off x="1939981" y="2606669"/>
            <a:ext cx="2177937" cy="519351"/>
          </a:xfrm>
          <a:prstGeom prst="wedgeEllipseCallout">
            <a:avLst>
              <a:gd name="adj1" fmla="val -47962"/>
              <a:gd name="adj2" fmla="val 706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”Build phase”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CF6C17B3-636C-B839-1C06-0625F5410EC6}"/>
              </a:ext>
            </a:extLst>
          </p:cNvPr>
          <p:cNvSpPr/>
          <p:nvPr/>
        </p:nvSpPr>
        <p:spPr>
          <a:xfrm>
            <a:off x="168811" y="5871389"/>
            <a:ext cx="2315438" cy="519351"/>
          </a:xfrm>
          <a:prstGeom prst="wedgeEllipseCallout">
            <a:avLst>
              <a:gd name="adj1" fmla="val 35684"/>
              <a:gd name="adj2" fmla="val -1122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”Probe phase”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27828"/>
              </p:ext>
            </p:extLst>
          </p:nvPr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903</a:t>
                      </a:r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3318BE1-5E21-16AC-06FA-B2AF309FFC9E}"/>
              </a:ext>
            </a:extLst>
          </p:cNvPr>
          <p:cNvSpPr txBox="1"/>
          <p:nvPr/>
        </p:nvSpPr>
        <p:spPr>
          <a:xfrm>
            <a:off x="4867642" y="4336372"/>
            <a:ext cx="3531736" cy="83099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If |Payroll| = |</a:t>
            </a:r>
            <a:r>
              <a:rPr lang="en-US" sz="2400" dirty="0" err="1"/>
              <a:t>Regist</a:t>
            </a:r>
            <a:r>
              <a:rPr lang="en-US" sz="2400" dirty="0"/>
              <a:t>| = n,</a:t>
            </a:r>
            <a:br>
              <a:rPr lang="en-US" sz="2400" dirty="0"/>
            </a:br>
            <a:r>
              <a:rPr lang="en-US" sz="2400" dirty="0"/>
              <a:t>what is the runtime?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701D6-3FFE-6381-1934-5DF0B42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46E3-1A56-AB4F-ABC4-09F10F23DB5C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87F65-056A-D70F-3AE3-4B4CBFFA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AF6C7A8-CF28-628A-88FA-FED99CCC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380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05591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x = find(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C0F5FBE-BD04-3004-AA79-0FEE95CBFA32}"/>
              </a:ext>
            </a:extLst>
          </p:cNvPr>
          <p:cNvSpPr/>
          <p:nvPr/>
        </p:nvSpPr>
        <p:spPr>
          <a:xfrm>
            <a:off x="1939981" y="2606669"/>
            <a:ext cx="2177937" cy="519351"/>
          </a:xfrm>
          <a:prstGeom prst="wedgeEllipseCallout">
            <a:avLst>
              <a:gd name="adj1" fmla="val -47962"/>
              <a:gd name="adj2" fmla="val 706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”Build phase”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CF6C17B3-636C-B839-1C06-0625F5410EC6}"/>
              </a:ext>
            </a:extLst>
          </p:cNvPr>
          <p:cNvSpPr/>
          <p:nvPr/>
        </p:nvSpPr>
        <p:spPr>
          <a:xfrm>
            <a:off x="168811" y="5871389"/>
            <a:ext cx="2315438" cy="519351"/>
          </a:xfrm>
          <a:prstGeom prst="wedgeEllipseCallout">
            <a:avLst>
              <a:gd name="adj1" fmla="val 35684"/>
              <a:gd name="adj2" fmla="val -1122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”Probe phase”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3088"/>
              </p:ext>
            </p:extLst>
          </p:nvPr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903</a:t>
                      </a:r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3318BE1-5E21-16AC-06FA-B2AF309FFC9E}"/>
              </a:ext>
            </a:extLst>
          </p:cNvPr>
          <p:cNvSpPr txBox="1"/>
          <p:nvPr/>
        </p:nvSpPr>
        <p:spPr>
          <a:xfrm>
            <a:off x="4867642" y="4336372"/>
            <a:ext cx="3531736" cy="83099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If |Payroll| = |</a:t>
            </a:r>
            <a:r>
              <a:rPr lang="en-US" sz="2400" dirty="0" err="1"/>
              <a:t>Regist</a:t>
            </a:r>
            <a:r>
              <a:rPr lang="en-US" sz="2400" dirty="0"/>
              <a:t>| = n,</a:t>
            </a:r>
            <a:br>
              <a:rPr lang="en-US" sz="2400" dirty="0"/>
            </a:br>
            <a:r>
              <a:rPr lang="en-US" sz="2400" dirty="0"/>
              <a:t>what is the runtime?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06140A-D942-0BE1-33E4-FB8151AECD69}"/>
              </a:ext>
            </a:extLst>
          </p:cNvPr>
          <p:cNvSpPr txBox="1"/>
          <p:nvPr/>
        </p:nvSpPr>
        <p:spPr>
          <a:xfrm>
            <a:off x="4919272" y="53921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O(n)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B7814-6287-C361-03A6-193600B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E16-01AA-B74E-B498-203E20D55844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84830-3E50-8202-DCAD-A2F00713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03A08A9-5CCD-C8D4-725D-6FEAA448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4EE2-09A6-CF9C-D34D-B35B9331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this and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3720B-71D4-5A10-CF9B-E8FC25A85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query engine: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Query execution in main memory</a:t>
            </a:r>
          </a:p>
          <a:p>
            <a:endParaRPr lang="en-US" dirty="0"/>
          </a:p>
          <a:p>
            <a:r>
              <a:rPr lang="en-US" dirty="0"/>
              <a:t>Indexes and external memory</a:t>
            </a:r>
          </a:p>
          <a:p>
            <a:endParaRPr lang="en-US" dirty="0"/>
          </a:p>
          <a:p>
            <a:r>
              <a:rPr lang="en-US" dirty="0"/>
              <a:t>Query optimization and cardinality estimation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5B653F1-0B49-E49B-C331-66A8DAA1FF31}"/>
              </a:ext>
            </a:extLst>
          </p:cNvPr>
          <p:cNvSpPr/>
          <p:nvPr/>
        </p:nvSpPr>
        <p:spPr>
          <a:xfrm>
            <a:off x="6115050" y="1801071"/>
            <a:ext cx="1415411" cy="649188"/>
          </a:xfrm>
          <a:prstGeom prst="wedgeEllipseCallout">
            <a:avLst>
              <a:gd name="adj1" fmla="val -97087"/>
              <a:gd name="adj2" fmla="val 448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Today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2D9BBF8-BB3F-BAF3-017B-866472F9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68-FE83-F147-BC63-A7AC427EBB1F}" type="datetime4">
              <a:rPr lang="en-US" smtClean="0"/>
              <a:t>March 5,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DD6060-5E68-E4FD-F2CE-4ED6F85D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1343FA-A088-2153-3E23-F313A1FE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29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7933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5AA7BF62-825B-B59D-B707-F9EBB0AE96A6}"/>
              </a:ext>
            </a:extLst>
          </p:cNvPr>
          <p:cNvSpPr/>
          <p:nvPr/>
        </p:nvSpPr>
        <p:spPr>
          <a:xfrm>
            <a:off x="1615716" y="1579158"/>
            <a:ext cx="2658065" cy="519351"/>
          </a:xfrm>
          <a:prstGeom prst="wedgeEllipseCallout">
            <a:avLst>
              <a:gd name="adj1" fmla="val -44409"/>
              <a:gd name="adj2" fmla="val -837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Switch join order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F60551-BC4C-EB11-5360-764BD40C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8B10-D916-D449-B0E6-8E76EABD76C8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42951-3955-09B5-00E6-24FE2509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44DB1-84FB-61AA-0A01-EC011394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042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7933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5AA7BF62-825B-B59D-B707-F9EBB0AE96A6}"/>
              </a:ext>
            </a:extLst>
          </p:cNvPr>
          <p:cNvSpPr/>
          <p:nvPr/>
        </p:nvSpPr>
        <p:spPr>
          <a:xfrm>
            <a:off x="1615716" y="1579158"/>
            <a:ext cx="2658065" cy="519351"/>
          </a:xfrm>
          <a:prstGeom prst="wedgeEllipseCallout">
            <a:avLst>
              <a:gd name="adj1" fmla="val -44409"/>
              <a:gd name="adj2" fmla="val -837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Switch join order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506F07-DC8D-8100-B1CB-E647D9D4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0B29-4DAC-A047-A04F-B6F957667E54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CB710-3C05-EE6A-6FE3-F6961929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FFD8E-3AC0-DC53-5DE5-D44702C6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179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7933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943325"/>
              </p:ext>
            </p:extLst>
          </p:nvPr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Callout 4">
            <a:extLst>
              <a:ext uri="{FF2B5EF4-FFF2-40B4-BE49-F238E27FC236}">
                <a16:creationId xmlns:a16="http://schemas.microsoft.com/office/drawing/2014/main" id="{5AA7BF62-825B-B59D-B707-F9EBB0AE96A6}"/>
              </a:ext>
            </a:extLst>
          </p:cNvPr>
          <p:cNvSpPr/>
          <p:nvPr/>
        </p:nvSpPr>
        <p:spPr>
          <a:xfrm>
            <a:off x="1615716" y="1579158"/>
            <a:ext cx="2658065" cy="519351"/>
          </a:xfrm>
          <a:prstGeom prst="wedgeEllipseCallout">
            <a:avLst>
              <a:gd name="adj1" fmla="val -44409"/>
              <a:gd name="adj2" fmla="val -837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Switch join order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8C3B86B-3D3F-9AE0-C7D6-8B04EE2E7FB0}"/>
              </a:ext>
            </a:extLst>
          </p:cNvPr>
          <p:cNvGraphicFramePr>
            <a:graphicFrameLocks noGrp="1"/>
          </p:cNvGraphicFramePr>
          <p:nvPr/>
        </p:nvGraphicFramePr>
        <p:xfrm>
          <a:off x="6909143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EA67D44-9250-98FA-D92B-E7E380210B23}"/>
              </a:ext>
            </a:extLst>
          </p:cNvPr>
          <p:cNvGraphicFramePr>
            <a:graphicFrameLocks noGrp="1"/>
          </p:cNvGraphicFramePr>
          <p:nvPr/>
        </p:nvGraphicFramePr>
        <p:xfrm>
          <a:off x="7651050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32D00BF-D62F-3D1B-7AC4-994F402EC6EB}"/>
              </a:ext>
            </a:extLst>
          </p:cNvPr>
          <p:cNvGraphicFramePr>
            <a:graphicFrameLocks noGrp="1"/>
          </p:cNvGraphicFramePr>
          <p:nvPr/>
        </p:nvGraphicFramePr>
        <p:xfrm>
          <a:off x="8392958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20D353-F12F-309C-4026-7C31ABFB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45D-C6B4-C74D-A04D-C915DFAA775A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560A6-2824-4BAF-FE49-CD476F23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47050-CBF4-784E-B22D-F0A6315B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032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7933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/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Callout 4">
            <a:extLst>
              <a:ext uri="{FF2B5EF4-FFF2-40B4-BE49-F238E27FC236}">
                <a16:creationId xmlns:a16="http://schemas.microsoft.com/office/drawing/2014/main" id="{5AA7BF62-825B-B59D-B707-F9EBB0AE96A6}"/>
              </a:ext>
            </a:extLst>
          </p:cNvPr>
          <p:cNvSpPr/>
          <p:nvPr/>
        </p:nvSpPr>
        <p:spPr>
          <a:xfrm>
            <a:off x="1615716" y="1579158"/>
            <a:ext cx="2658065" cy="519351"/>
          </a:xfrm>
          <a:prstGeom prst="wedgeEllipseCallout">
            <a:avLst>
              <a:gd name="adj1" fmla="val -44409"/>
              <a:gd name="adj2" fmla="val -837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Switch join order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8C3B86B-3D3F-9AE0-C7D6-8B04EE2E7FB0}"/>
              </a:ext>
            </a:extLst>
          </p:cNvPr>
          <p:cNvGraphicFramePr>
            <a:graphicFrameLocks noGrp="1"/>
          </p:cNvGraphicFramePr>
          <p:nvPr/>
        </p:nvGraphicFramePr>
        <p:xfrm>
          <a:off x="6909143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EA67D44-9250-98FA-D92B-E7E380210B23}"/>
              </a:ext>
            </a:extLst>
          </p:cNvPr>
          <p:cNvGraphicFramePr>
            <a:graphicFrameLocks noGrp="1"/>
          </p:cNvGraphicFramePr>
          <p:nvPr/>
        </p:nvGraphicFramePr>
        <p:xfrm>
          <a:off x="7651050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32D00BF-D62F-3D1B-7AC4-994F402EC6EB}"/>
              </a:ext>
            </a:extLst>
          </p:cNvPr>
          <p:cNvGraphicFramePr>
            <a:graphicFrameLocks noGrp="1"/>
          </p:cNvGraphicFramePr>
          <p:nvPr/>
        </p:nvGraphicFramePr>
        <p:xfrm>
          <a:off x="8392958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Oval Callout 29">
            <a:extLst>
              <a:ext uri="{FF2B5EF4-FFF2-40B4-BE49-F238E27FC236}">
                <a16:creationId xmlns:a16="http://schemas.microsoft.com/office/drawing/2014/main" id="{6664BD74-C851-5471-CEA8-83B0C071DDFC}"/>
              </a:ext>
            </a:extLst>
          </p:cNvPr>
          <p:cNvSpPr/>
          <p:nvPr/>
        </p:nvSpPr>
        <p:spPr>
          <a:xfrm>
            <a:off x="5618241" y="3940707"/>
            <a:ext cx="2621999" cy="908864"/>
          </a:xfrm>
          <a:prstGeom prst="wedgeEllipseCallout">
            <a:avLst>
              <a:gd name="adj1" fmla="val 35316"/>
              <a:gd name="adj2" fmla="val -65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Duplicates of</a:t>
            </a:r>
            <a:br>
              <a:rPr lang="en-US" dirty="0"/>
            </a:br>
            <a:r>
              <a:rPr lang="en-US" dirty="0" err="1"/>
              <a:t>UserID</a:t>
            </a:r>
            <a:r>
              <a:rPr lang="en-US" dirty="0"/>
              <a:t> in </a:t>
            </a:r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DC7445-6DAD-29C3-510B-69602D8B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FED5-B85F-2F48-A295-EE9E71C064E5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9578C-3403-FD14-1D45-C76BF01F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0E678-BD89-B232-0636-94CD3597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95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7933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find(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/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Callout 4">
            <a:extLst>
              <a:ext uri="{FF2B5EF4-FFF2-40B4-BE49-F238E27FC236}">
                <a16:creationId xmlns:a16="http://schemas.microsoft.com/office/drawing/2014/main" id="{5AA7BF62-825B-B59D-B707-F9EBB0AE96A6}"/>
              </a:ext>
            </a:extLst>
          </p:cNvPr>
          <p:cNvSpPr/>
          <p:nvPr/>
        </p:nvSpPr>
        <p:spPr>
          <a:xfrm>
            <a:off x="1615716" y="1579158"/>
            <a:ext cx="2658065" cy="519351"/>
          </a:xfrm>
          <a:prstGeom prst="wedgeEllipseCallout">
            <a:avLst>
              <a:gd name="adj1" fmla="val -44409"/>
              <a:gd name="adj2" fmla="val -837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Switch join order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8C3B86B-3D3F-9AE0-C7D6-8B04EE2E7FB0}"/>
              </a:ext>
            </a:extLst>
          </p:cNvPr>
          <p:cNvGraphicFramePr>
            <a:graphicFrameLocks noGrp="1"/>
          </p:cNvGraphicFramePr>
          <p:nvPr/>
        </p:nvGraphicFramePr>
        <p:xfrm>
          <a:off x="6909143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EA67D44-9250-98FA-D92B-E7E380210B23}"/>
              </a:ext>
            </a:extLst>
          </p:cNvPr>
          <p:cNvGraphicFramePr>
            <a:graphicFrameLocks noGrp="1"/>
          </p:cNvGraphicFramePr>
          <p:nvPr/>
        </p:nvGraphicFramePr>
        <p:xfrm>
          <a:off x="7651050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32D00BF-D62F-3D1B-7AC4-994F402EC6EB}"/>
              </a:ext>
            </a:extLst>
          </p:cNvPr>
          <p:cNvGraphicFramePr>
            <a:graphicFrameLocks noGrp="1"/>
          </p:cNvGraphicFramePr>
          <p:nvPr/>
        </p:nvGraphicFramePr>
        <p:xfrm>
          <a:off x="8392958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Oval Callout 29">
            <a:extLst>
              <a:ext uri="{FF2B5EF4-FFF2-40B4-BE49-F238E27FC236}">
                <a16:creationId xmlns:a16="http://schemas.microsoft.com/office/drawing/2014/main" id="{6664BD74-C851-5471-CEA8-83B0C071DDFC}"/>
              </a:ext>
            </a:extLst>
          </p:cNvPr>
          <p:cNvSpPr/>
          <p:nvPr/>
        </p:nvSpPr>
        <p:spPr>
          <a:xfrm>
            <a:off x="5618241" y="3940707"/>
            <a:ext cx="2621999" cy="908864"/>
          </a:xfrm>
          <a:prstGeom prst="wedgeEllipseCallout">
            <a:avLst>
              <a:gd name="adj1" fmla="val 35316"/>
              <a:gd name="adj2" fmla="val -65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Duplicates of</a:t>
            </a:r>
            <a:br>
              <a:rPr lang="en-US" dirty="0"/>
            </a:br>
            <a:r>
              <a:rPr lang="en-US" dirty="0" err="1"/>
              <a:t>UserID</a:t>
            </a:r>
            <a:r>
              <a:rPr lang="en-US" dirty="0"/>
              <a:t> in </a:t>
            </a:r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07BEB7-4C40-903D-7AE2-85099E5E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658-D089-C141-ADE7-ABFD1617F098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EFFDA7-7FAA-61B8-5EB1-85746317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3121D-798B-F2BB-6057-F85C2D4E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854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7933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find(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/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Callout 4">
            <a:extLst>
              <a:ext uri="{FF2B5EF4-FFF2-40B4-BE49-F238E27FC236}">
                <a16:creationId xmlns:a16="http://schemas.microsoft.com/office/drawing/2014/main" id="{5AA7BF62-825B-B59D-B707-F9EBB0AE96A6}"/>
              </a:ext>
            </a:extLst>
          </p:cNvPr>
          <p:cNvSpPr/>
          <p:nvPr/>
        </p:nvSpPr>
        <p:spPr>
          <a:xfrm>
            <a:off x="1615716" y="1579158"/>
            <a:ext cx="2658065" cy="519351"/>
          </a:xfrm>
          <a:prstGeom prst="wedgeEllipseCallout">
            <a:avLst>
              <a:gd name="adj1" fmla="val -44409"/>
              <a:gd name="adj2" fmla="val -837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Switch join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A597F-3FC6-E31C-95AD-53CA7EECD461}"/>
              </a:ext>
            </a:extLst>
          </p:cNvPr>
          <p:cNvSpPr txBox="1"/>
          <p:nvPr/>
        </p:nvSpPr>
        <p:spPr>
          <a:xfrm>
            <a:off x="5492375" y="4867701"/>
            <a:ext cx="2555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Runtime: O(n)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But may be O(n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8C3B86B-3D3F-9AE0-C7D6-8B04EE2E7FB0}"/>
              </a:ext>
            </a:extLst>
          </p:cNvPr>
          <p:cNvGraphicFramePr>
            <a:graphicFrameLocks noGrp="1"/>
          </p:cNvGraphicFramePr>
          <p:nvPr/>
        </p:nvGraphicFramePr>
        <p:xfrm>
          <a:off x="6909143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EA67D44-9250-98FA-D92B-E7E380210B23}"/>
              </a:ext>
            </a:extLst>
          </p:cNvPr>
          <p:cNvGraphicFramePr>
            <a:graphicFrameLocks noGrp="1"/>
          </p:cNvGraphicFramePr>
          <p:nvPr/>
        </p:nvGraphicFramePr>
        <p:xfrm>
          <a:off x="7651050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32D00BF-D62F-3D1B-7AC4-994F402EC6EB}"/>
              </a:ext>
            </a:extLst>
          </p:cNvPr>
          <p:cNvGraphicFramePr>
            <a:graphicFrameLocks noGrp="1"/>
          </p:cNvGraphicFramePr>
          <p:nvPr/>
        </p:nvGraphicFramePr>
        <p:xfrm>
          <a:off x="8392958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Oval Callout 29">
            <a:extLst>
              <a:ext uri="{FF2B5EF4-FFF2-40B4-BE49-F238E27FC236}">
                <a16:creationId xmlns:a16="http://schemas.microsoft.com/office/drawing/2014/main" id="{6664BD74-C851-5471-CEA8-83B0C071DDFC}"/>
              </a:ext>
            </a:extLst>
          </p:cNvPr>
          <p:cNvSpPr/>
          <p:nvPr/>
        </p:nvSpPr>
        <p:spPr>
          <a:xfrm>
            <a:off x="5618241" y="3940707"/>
            <a:ext cx="2621999" cy="908864"/>
          </a:xfrm>
          <a:prstGeom prst="wedgeEllipseCallout">
            <a:avLst>
              <a:gd name="adj1" fmla="val 35316"/>
              <a:gd name="adj2" fmla="val -65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Duplicates of</a:t>
            </a:r>
            <a:br>
              <a:rPr lang="en-US" dirty="0"/>
            </a:br>
            <a:r>
              <a:rPr lang="en-US" dirty="0" err="1"/>
              <a:t>UserID</a:t>
            </a:r>
            <a:r>
              <a:rPr lang="en-US" dirty="0"/>
              <a:t> in </a:t>
            </a:r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0E70463-EE77-C64F-6894-6B7EA579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EDD1-0A5A-7543-AC7E-B85A3BC57135}" type="datetime4">
              <a:rPr lang="en-US" smtClean="0"/>
              <a:t>March 5,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E4A8804-A79B-F450-8418-7F5D22F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A3F8CF6-85D6-2B34-8D4D-CE554579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267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7933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find(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/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Callout 4">
            <a:extLst>
              <a:ext uri="{FF2B5EF4-FFF2-40B4-BE49-F238E27FC236}">
                <a16:creationId xmlns:a16="http://schemas.microsoft.com/office/drawing/2014/main" id="{5AA7BF62-825B-B59D-B707-F9EBB0AE96A6}"/>
              </a:ext>
            </a:extLst>
          </p:cNvPr>
          <p:cNvSpPr/>
          <p:nvPr/>
        </p:nvSpPr>
        <p:spPr>
          <a:xfrm>
            <a:off x="1615716" y="1579158"/>
            <a:ext cx="2658065" cy="519351"/>
          </a:xfrm>
          <a:prstGeom prst="wedgeEllipseCallout">
            <a:avLst>
              <a:gd name="adj1" fmla="val -44409"/>
              <a:gd name="adj2" fmla="val -837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Switch join order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8C3B86B-3D3F-9AE0-C7D6-8B04EE2E7FB0}"/>
              </a:ext>
            </a:extLst>
          </p:cNvPr>
          <p:cNvGraphicFramePr>
            <a:graphicFrameLocks noGrp="1"/>
          </p:cNvGraphicFramePr>
          <p:nvPr/>
        </p:nvGraphicFramePr>
        <p:xfrm>
          <a:off x="6909143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EA67D44-9250-98FA-D92B-E7E380210B23}"/>
              </a:ext>
            </a:extLst>
          </p:cNvPr>
          <p:cNvGraphicFramePr>
            <a:graphicFrameLocks noGrp="1"/>
          </p:cNvGraphicFramePr>
          <p:nvPr/>
        </p:nvGraphicFramePr>
        <p:xfrm>
          <a:off x="7651050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32D00BF-D62F-3D1B-7AC4-994F402EC6EB}"/>
              </a:ext>
            </a:extLst>
          </p:cNvPr>
          <p:cNvGraphicFramePr>
            <a:graphicFrameLocks noGrp="1"/>
          </p:cNvGraphicFramePr>
          <p:nvPr/>
        </p:nvGraphicFramePr>
        <p:xfrm>
          <a:off x="8392958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664BD74-C851-5471-CEA8-83B0C071DDFC}"/>
              </a:ext>
            </a:extLst>
          </p:cNvPr>
          <p:cNvSpPr/>
          <p:nvPr/>
        </p:nvSpPr>
        <p:spPr>
          <a:xfrm>
            <a:off x="6215351" y="4182209"/>
            <a:ext cx="2142996" cy="10215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What could be the</a:t>
            </a:r>
            <a:br>
              <a:rPr lang="en-US" dirty="0"/>
            </a:br>
            <a:r>
              <a:rPr lang="en-US" dirty="0"/>
              <a:t>advantage of this</a:t>
            </a:r>
            <a:br>
              <a:rPr lang="en-US" dirty="0"/>
            </a:br>
            <a:r>
              <a:rPr lang="en-US" dirty="0"/>
              <a:t>join order?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1F38EB-015F-646B-6B79-F78EA906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82D-E681-C746-8115-74384B7FA4F2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3461A-E1D4-8FAB-95D1-CD9ADEEB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BF39C3-4D39-4F71-4F48-D41096FE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14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2. 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68B7C-78F4-637F-DF59-0BEB909B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47933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insert(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y.UserID,x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find(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1AAE56-C8BB-E85F-D7F4-164577337A9E}"/>
              </a:ext>
            </a:extLst>
          </p:cNvPr>
          <p:cNvGraphicFramePr>
            <a:graphicFrameLocks noGrp="1"/>
          </p:cNvGraphicFramePr>
          <p:nvPr/>
        </p:nvGraphicFramePr>
        <p:xfrm>
          <a:off x="5029199" y="1574800"/>
          <a:ext cx="6715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62A871-448D-5887-05D0-54C5BAE05EF4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3A12-5BAA-594E-BBB4-57831CBCC6B1}"/>
              </a:ext>
            </a:extLst>
          </p:cNvPr>
          <p:cNvGraphicFramePr>
            <a:graphicFrameLocks noGrp="1"/>
          </p:cNvGraphicFramePr>
          <p:nvPr/>
        </p:nvGraphicFramePr>
        <p:xfrm>
          <a:off x="72340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3B3B9D-D212-98F1-3357-6901C65EC5B5}"/>
              </a:ext>
            </a:extLst>
          </p:cNvPr>
          <p:cNvGraphicFramePr>
            <a:graphicFrameLocks noGrp="1"/>
          </p:cNvGraphicFramePr>
          <p:nvPr/>
        </p:nvGraphicFramePr>
        <p:xfrm>
          <a:off x="6179805" y="3037122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A875B3-2C83-2863-34BF-B9E949F1FF83}"/>
              </a:ext>
            </a:extLst>
          </p:cNvPr>
          <p:cNvGraphicFramePr>
            <a:graphicFrameLocks noGrp="1"/>
          </p:cNvGraphicFramePr>
          <p:nvPr/>
        </p:nvGraphicFramePr>
        <p:xfrm>
          <a:off x="7237335" y="3037123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56CA8F-049D-92E1-A9A9-F3362CB738AA}"/>
              </a:ext>
            </a:extLst>
          </p:cNvPr>
          <p:cNvGraphicFramePr>
            <a:graphicFrameLocks noGrp="1"/>
          </p:cNvGraphicFramePr>
          <p:nvPr/>
        </p:nvGraphicFramePr>
        <p:xfrm>
          <a:off x="6167236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5999CE-B0CF-DA86-FC90-440CD82351F3}"/>
              </a:ext>
            </a:extLst>
          </p:cNvPr>
          <p:cNvGraphicFramePr>
            <a:graphicFrameLocks noGrp="1"/>
          </p:cNvGraphicFramePr>
          <p:nvPr/>
        </p:nvGraphicFramePr>
        <p:xfrm>
          <a:off x="8300836" y="2270760"/>
          <a:ext cx="700033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F3D73-C472-9C4A-FF7A-11C0EEAC0833}"/>
              </a:ext>
            </a:extLst>
          </p:cNvPr>
          <p:cNvCxnSpPr/>
          <p:nvPr/>
        </p:nvCxnSpPr>
        <p:spPr bwMode="auto">
          <a:xfrm>
            <a:off x="5704536" y="242063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1C41A-884E-3492-E5C0-F6BCC2171A81}"/>
              </a:ext>
            </a:extLst>
          </p:cNvPr>
          <p:cNvCxnSpPr/>
          <p:nvPr/>
        </p:nvCxnSpPr>
        <p:spPr bwMode="auto">
          <a:xfrm>
            <a:off x="6929235" y="23938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08802-FD06-9B64-D741-73C830DB2A1F}"/>
              </a:ext>
            </a:extLst>
          </p:cNvPr>
          <p:cNvCxnSpPr/>
          <p:nvPr/>
        </p:nvCxnSpPr>
        <p:spPr bwMode="auto">
          <a:xfrm>
            <a:off x="7937904" y="23851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20764-5E09-EAE5-150D-89432E42093D}"/>
              </a:ext>
            </a:extLst>
          </p:cNvPr>
          <p:cNvCxnSpPr/>
          <p:nvPr/>
        </p:nvCxnSpPr>
        <p:spPr bwMode="auto">
          <a:xfrm>
            <a:off x="5713335" y="3176842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E2EFC-0F40-3851-FC24-E8F96B49F4EA}"/>
              </a:ext>
            </a:extLst>
          </p:cNvPr>
          <p:cNvCxnSpPr/>
          <p:nvPr/>
        </p:nvCxnSpPr>
        <p:spPr bwMode="auto">
          <a:xfrm>
            <a:off x="6856335" y="317684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32478-E2D2-BC20-D9C4-A478E02C8BD4}"/>
              </a:ext>
            </a:extLst>
          </p:cNvPr>
          <p:cNvCxnSpPr/>
          <p:nvPr/>
        </p:nvCxnSpPr>
        <p:spPr bwMode="auto">
          <a:xfrm>
            <a:off x="5710036" y="3635511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Callout 4">
            <a:extLst>
              <a:ext uri="{FF2B5EF4-FFF2-40B4-BE49-F238E27FC236}">
                <a16:creationId xmlns:a16="http://schemas.microsoft.com/office/drawing/2014/main" id="{5AA7BF62-825B-B59D-B707-F9EBB0AE96A6}"/>
              </a:ext>
            </a:extLst>
          </p:cNvPr>
          <p:cNvSpPr/>
          <p:nvPr/>
        </p:nvSpPr>
        <p:spPr>
          <a:xfrm>
            <a:off x="1615716" y="1579158"/>
            <a:ext cx="2658065" cy="519351"/>
          </a:xfrm>
          <a:prstGeom prst="wedgeEllipseCallout">
            <a:avLst>
              <a:gd name="adj1" fmla="val -44409"/>
              <a:gd name="adj2" fmla="val -837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Switch join order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8C3B86B-3D3F-9AE0-C7D6-8B04EE2E7FB0}"/>
              </a:ext>
            </a:extLst>
          </p:cNvPr>
          <p:cNvGraphicFramePr>
            <a:graphicFrameLocks noGrp="1"/>
          </p:cNvGraphicFramePr>
          <p:nvPr/>
        </p:nvGraphicFramePr>
        <p:xfrm>
          <a:off x="6909143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EA67D44-9250-98FA-D92B-E7E380210B23}"/>
              </a:ext>
            </a:extLst>
          </p:cNvPr>
          <p:cNvGraphicFramePr>
            <a:graphicFrameLocks noGrp="1"/>
          </p:cNvGraphicFramePr>
          <p:nvPr/>
        </p:nvGraphicFramePr>
        <p:xfrm>
          <a:off x="7651050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32D00BF-D62F-3D1B-7AC4-994F402EC6EB}"/>
              </a:ext>
            </a:extLst>
          </p:cNvPr>
          <p:cNvGraphicFramePr>
            <a:graphicFrameLocks noGrp="1"/>
          </p:cNvGraphicFramePr>
          <p:nvPr/>
        </p:nvGraphicFramePr>
        <p:xfrm>
          <a:off x="8392958" y="3494424"/>
          <a:ext cx="700033" cy="24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/>
                        </a:rPr>
                        <a:t>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664BD74-C851-5471-CEA8-83B0C071DDFC}"/>
              </a:ext>
            </a:extLst>
          </p:cNvPr>
          <p:cNvSpPr/>
          <p:nvPr/>
        </p:nvSpPr>
        <p:spPr>
          <a:xfrm>
            <a:off x="6215351" y="4182209"/>
            <a:ext cx="2142996" cy="10215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What could be the</a:t>
            </a:r>
            <a:br>
              <a:rPr lang="en-US" dirty="0"/>
            </a:br>
            <a:r>
              <a:rPr lang="en-US" dirty="0"/>
              <a:t>advantage of this</a:t>
            </a:r>
            <a:br>
              <a:rPr lang="en-US" dirty="0"/>
            </a:br>
            <a:r>
              <a:rPr lang="en-US" dirty="0"/>
              <a:t>join order?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D2D44-EEC3-0C44-24C5-60447F5D4186}"/>
              </a:ext>
            </a:extLst>
          </p:cNvPr>
          <p:cNvSpPr txBox="1"/>
          <p:nvPr/>
        </p:nvSpPr>
        <p:spPr>
          <a:xfrm>
            <a:off x="4723542" y="5529270"/>
            <a:ext cx="4035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 better than previous order</a:t>
            </a:r>
            <a:br>
              <a:rPr lang="en-US" sz="2400" dirty="0"/>
            </a:br>
            <a:r>
              <a:rPr lang="en-US" sz="2400" dirty="0"/>
              <a:t>when |</a:t>
            </a:r>
            <a:r>
              <a:rPr lang="en-US" sz="2400" dirty="0" err="1"/>
              <a:t>Regist</a:t>
            </a:r>
            <a:r>
              <a:rPr lang="en-US" sz="2400" dirty="0"/>
              <a:t>| &lt;&lt; |Payroll|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57B62FC-D9A6-7C99-03BD-09CCFAE6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889E-0CF4-764A-BE76-52395B90DFEA}" type="datetime4">
              <a:rPr lang="en-US" smtClean="0"/>
              <a:t>March 5,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6EB0665-B480-A022-3D74-886DE73C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60470B0-64CE-94BA-7650-49EF3651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820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B10905-13B0-757C-DB1E-AECC11BD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C5C7E-9799-A7A5-DF02-B03DB334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Hash-Join: very efficient, usually runs in time O(n)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Performance degrades when:</a:t>
            </a:r>
          </a:p>
          <a:p>
            <a:endParaRPr lang="en-US" dirty="0"/>
          </a:p>
          <a:p>
            <a:r>
              <a:rPr lang="en-US" dirty="0"/>
              <a:t>Data is skewed, e.g. join on non-key</a:t>
            </a:r>
          </a:p>
          <a:p>
            <a:endParaRPr lang="en-US" dirty="0"/>
          </a:p>
          <a:p>
            <a:r>
              <a:rPr lang="en-US" dirty="0"/>
              <a:t>Outer table (for which we build the hash table) does not fit in main memory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70A902-A9C1-D006-581A-5CBE1B01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B5BB-8601-DB4F-AA96-A6D70FE33081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36890-F73A-FEAB-4495-B9121CF0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E6599-1B0E-1401-B682-980BE71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147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363-B2B6-D2DD-93B1-FBC246C8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8336F-A0B1-A5F5-9203-999F9F3DCE2C}"/>
              </a:ext>
            </a:extLst>
          </p:cNvPr>
          <p:cNvSpPr txBox="1"/>
          <p:nvPr/>
        </p:nvSpPr>
        <p:spPr>
          <a:xfrm>
            <a:off x="2595354" y="3013501"/>
            <a:ext cx="395332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3. Merge-Join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0152A1-D64A-F6F6-2481-154012A3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DF0E-4E8C-0547-8372-0975B2D5F052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705728-A628-1F81-2D65-FBA628CB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DC9CC7-A742-1A9E-37D7-A3E93A5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7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363-B2B6-D2DD-93B1-FBC246C8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8336F-A0B1-A5F5-9203-999F9F3DCE2C}"/>
              </a:ext>
            </a:extLst>
          </p:cNvPr>
          <p:cNvSpPr txBox="1"/>
          <p:nvPr/>
        </p:nvSpPr>
        <p:spPr>
          <a:xfrm>
            <a:off x="368777" y="3013501"/>
            <a:ext cx="840646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Overview of the Query Engine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860428-2E0F-AF0E-F1F9-D4561AF4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F6A-3EE5-0046-BBED-A7D1868903DD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BAEE09-DBD0-FDCF-3DEC-0E2A7794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A12F48-F46C-6644-A8F2-AA52A749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485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F824-D7BC-28A2-B22E-D4239425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A2B8-93CE-2739-2BB8-21C2296E8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array, sort it in increasingly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1FB89E-D666-F7CD-1E27-B8687970C748}"/>
              </a:ext>
            </a:extLst>
          </p:cNvPr>
          <p:cNvGraphicFramePr>
            <a:graphicFrameLocks noGrp="1"/>
          </p:cNvGraphicFramePr>
          <p:nvPr/>
        </p:nvGraphicFramePr>
        <p:xfrm>
          <a:off x="1409700" y="28956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820704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01549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74174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090614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857307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388769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7042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23515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61560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3823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03512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3E02F-5D4F-DE13-BD60-9D7A109C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D44B-83C8-4F4D-A155-CB05B7738D13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B9445-49D2-4A52-5A89-1D40F84B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0F2A6-D911-50ED-6FDA-1D567EB9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30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F824-D7BC-28A2-B22E-D4239425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A2B8-93CE-2739-2BB8-21C2296E8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array, sort it in increasingly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1FB89E-D666-F7CD-1E27-B8687970C748}"/>
              </a:ext>
            </a:extLst>
          </p:cNvPr>
          <p:cNvGraphicFramePr>
            <a:graphicFrameLocks noGrp="1"/>
          </p:cNvGraphicFramePr>
          <p:nvPr/>
        </p:nvGraphicFramePr>
        <p:xfrm>
          <a:off x="1409700" y="28956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820704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01549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74174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090614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857307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388769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7042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23515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61560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3823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0351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6E6860-CE41-4F98-36F1-418F1AB3F7B9}"/>
              </a:ext>
            </a:extLst>
          </p:cNvPr>
          <p:cNvGraphicFramePr>
            <a:graphicFrameLocks noGrp="1"/>
          </p:cNvGraphicFramePr>
          <p:nvPr/>
        </p:nvGraphicFramePr>
        <p:xfrm>
          <a:off x="1409700" y="38100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820704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01549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74174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090614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857307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388769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7042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23515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61560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3823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03512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30F3377-9E94-C0E6-DD60-8C2F738D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9E89-A954-9B46-9391-26711B60A73B}" type="datetime4">
              <a:rPr lang="en-US" smtClean="0"/>
              <a:t>March 5,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960449-A46D-7A23-9F1A-365E7292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F1FEA5-7FFC-37A3-C51E-F916EB85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64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F824-D7BC-28A2-B22E-D4239425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Sorting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A2B8-93CE-2739-2BB8-21C2296E8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array, sort it in increasingly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1FB89E-D666-F7CD-1E27-B8687970C748}"/>
              </a:ext>
            </a:extLst>
          </p:cNvPr>
          <p:cNvGraphicFramePr>
            <a:graphicFrameLocks noGrp="1"/>
          </p:cNvGraphicFramePr>
          <p:nvPr/>
        </p:nvGraphicFramePr>
        <p:xfrm>
          <a:off x="1409700" y="28956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820704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01549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74174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090614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857307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388769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7042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23515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61560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3823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0351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6E6860-CE41-4F98-36F1-418F1AB3F7B9}"/>
              </a:ext>
            </a:extLst>
          </p:cNvPr>
          <p:cNvGraphicFramePr>
            <a:graphicFrameLocks noGrp="1"/>
          </p:cNvGraphicFramePr>
          <p:nvPr/>
        </p:nvGraphicFramePr>
        <p:xfrm>
          <a:off x="1409700" y="38100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820704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01549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74174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090614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857307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388769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7042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23515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61560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3823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035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893630F-EC02-26C4-5600-36632521C8C3}"/>
              </a:ext>
            </a:extLst>
          </p:cNvPr>
          <p:cNvSpPr txBox="1"/>
          <p:nvPr/>
        </p:nvSpPr>
        <p:spPr>
          <a:xfrm>
            <a:off x="2475914" y="5088423"/>
            <a:ext cx="3717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Simple algorithms:	O(N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r>
              <a:rPr lang="en-US" sz="2000" dirty="0"/>
              <a:t>Quicksort:			O(N log N)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Mergesort</a:t>
            </a:r>
            <a:r>
              <a:rPr lang="en-US" sz="2000" dirty="0">
                <a:solidFill>
                  <a:srgbClr val="0000FF"/>
                </a:solidFill>
              </a:rPr>
              <a:t>:			O(N log N)</a:t>
            </a:r>
            <a:endParaRPr lang="en-US" sz="20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E44A27E-11B2-87E4-022F-F52C2FEC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4D43-3626-F247-A343-64E9EA2B5BFD}" type="datetime4">
              <a:rPr lang="en-US" smtClean="0"/>
              <a:t>March 5,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BD1943-F6EC-74BB-3DED-B11C51C0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7CCD27-905A-4945-D833-B35641B1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91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3. Merge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884889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sort(Payroll); sort(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Payroll.first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289A9-3FF0-588A-F94F-E8DC269C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770-8C97-D148-8195-D8E8A0CFCE9A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30484-DBC2-94CE-1A46-8F32DD5F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8667A-9D69-53BC-5C63-0DA71BF9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12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3. Merge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884889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sort(Payroll); sort(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Payroll.first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y!=NULL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C56EF-6041-8E67-7ACA-98689161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BFE-8D72-DE4E-A897-C66E71575841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A3440-26A1-4884-5840-84336FD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0326F-AB57-A64D-AFE1-D3C58939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16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3. Merge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884889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sort(Payroll); sort(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Payroll.first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y!=NULL do: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??????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??????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??????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F983B-9A45-53E4-A996-0E6D51A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A7D9-4030-5242-900E-F5C2FB2CDF55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10369-957F-0BF0-F1EF-963E68FC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F158-24C7-B0DD-97FC-1AF89B8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87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3. Merge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884889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sort(Payroll); sort(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Payroll.first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y!=NULL do: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??????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??????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F983B-9A45-53E4-A996-0E6D51A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A7D9-4030-5242-900E-F5C2FB2CDF55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10369-957F-0BF0-F1EF-963E68FC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F158-24C7-B0DD-97FC-1AF89B8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775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3. Merge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884889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sort(Payroll); sort(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Payroll.first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y!=NULL do: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F983B-9A45-53E4-A996-0E6D51A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A7D9-4030-5242-900E-F5C2FB2CDF55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10369-957F-0BF0-F1EF-963E68FC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F158-24C7-B0DD-97FC-1AF89B8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54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3. Merge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884889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sort(Payroll); sort(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Payroll.first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y!=NULL do: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F983B-9A45-53E4-A996-0E6D51A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A7D9-4030-5242-900E-F5C2FB2CDF55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10369-957F-0BF0-F1EF-963E68FC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F158-24C7-B0DD-97FC-1AF89B8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232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3. Merge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884889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sort(Payroll); sort(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Payroll.first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y!=NULL do: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FA3F996-E045-341D-7B4F-90091344C99C}"/>
              </a:ext>
            </a:extLst>
          </p:cNvPr>
          <p:cNvSpPr txBox="1"/>
          <p:nvPr/>
        </p:nvSpPr>
        <p:spPr>
          <a:xfrm>
            <a:off x="4830570" y="1842632"/>
            <a:ext cx="3615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|Payroll| = |</a:t>
            </a:r>
            <a:r>
              <a:rPr lang="en-US" sz="2400" dirty="0" err="1"/>
              <a:t>Regist</a:t>
            </a:r>
            <a:r>
              <a:rPr lang="en-US" sz="2400" dirty="0"/>
              <a:t>| = n</a:t>
            </a:r>
            <a:br>
              <a:rPr lang="en-US" sz="2400" dirty="0"/>
            </a:br>
            <a:r>
              <a:rPr lang="en-US" sz="2400" dirty="0"/>
              <a:t>then runtime = O(n log n)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F983B-9A45-53E4-A996-0E6D51A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A7D9-4030-5242-900E-F5C2FB2CDF55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10369-957F-0BF0-F1EF-963E68FC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F158-24C7-B0DD-97FC-1AF89B8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6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23A-6BA4-46B8-9697-026EDE2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vs Physical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AE9E9-BB3A-499C-9E8F-5CB4B890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2038359"/>
          </a:xfrm>
        </p:spPr>
        <p:txBody>
          <a:bodyPr/>
          <a:lstStyle/>
          <a:p>
            <a:r>
              <a:rPr lang="en-US" dirty="0"/>
              <a:t>SQL is translated into RA</a:t>
            </a:r>
          </a:p>
          <a:p>
            <a:r>
              <a:rPr lang="en-US" dirty="0"/>
              <a:t>RA (logical plan) does not fully describe execution </a:t>
            </a:r>
          </a:p>
          <a:p>
            <a:r>
              <a:rPr lang="en-US" dirty="0"/>
              <a:t>RA </a:t>
            </a:r>
            <a:r>
              <a:rPr lang="en-US" i="1" dirty="0"/>
              <a:t>with algorithms </a:t>
            </a:r>
            <a:r>
              <a:rPr lang="en-US" dirty="0"/>
              <a:t>(physical plan) is needed</a:t>
            </a:r>
          </a:p>
        </p:txBody>
      </p:sp>
      <p:sp>
        <p:nvSpPr>
          <p:cNvPr id="29" name="Scroll: Horizontal 28">
            <a:extLst>
              <a:ext uri="{FF2B5EF4-FFF2-40B4-BE49-F238E27FC236}">
                <a16:creationId xmlns:a16="http://schemas.microsoft.com/office/drawing/2014/main" id="{959F81CF-9443-4CAA-832E-41D1CFE7BC4C}"/>
              </a:ext>
            </a:extLst>
          </p:cNvPr>
          <p:cNvSpPr/>
          <p:nvPr/>
        </p:nvSpPr>
        <p:spPr>
          <a:xfrm>
            <a:off x="6115050" y="4220723"/>
            <a:ext cx="2154307" cy="1566469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100101010110000101111010100010101000001010010100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DFB0BA-06BD-409F-95F3-F0F5E9EAF78F}"/>
              </a:ext>
            </a:extLst>
          </p:cNvPr>
          <p:cNvSpPr/>
          <p:nvPr/>
        </p:nvSpPr>
        <p:spPr>
          <a:xfrm>
            <a:off x="428624" y="3723419"/>
            <a:ext cx="8189844" cy="2561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RDBMS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EB7611-A745-4806-A24D-46281F55F37D}"/>
              </a:ext>
            </a:extLst>
          </p:cNvPr>
          <p:cNvSpPr/>
          <p:nvPr/>
        </p:nvSpPr>
        <p:spPr>
          <a:xfrm>
            <a:off x="1426722" y="4188319"/>
            <a:ext cx="1669774" cy="1631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254696-E310-4AE1-AB66-CEDE42349FA5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1171074" y="5003957"/>
            <a:ext cx="255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A117103-85A5-44F7-B06E-BDB5A6C27DBD}"/>
              </a:ext>
            </a:extLst>
          </p:cNvPr>
          <p:cNvCxnSpPr>
            <a:cxnSpLocks/>
            <a:stCxn id="31" idx="3"/>
            <a:endCxn id="52" idx="1"/>
          </p:cNvCxnSpPr>
          <p:nvPr/>
        </p:nvCxnSpPr>
        <p:spPr>
          <a:xfrm flipV="1">
            <a:off x="3096496" y="5002884"/>
            <a:ext cx="674390" cy="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F8840D6-0338-4605-A2EA-88AC6221026F}"/>
                  </a:ext>
                </a:extLst>
              </p:cNvPr>
              <p:cNvSpPr txBox="1"/>
              <p:nvPr/>
            </p:nvSpPr>
            <p:spPr>
              <a:xfrm>
                <a:off x="2226024" y="4157930"/>
                <a:ext cx="210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F8840D6-0338-4605-A2EA-88AC62210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24" y="4157930"/>
                <a:ext cx="210121" cy="276999"/>
              </a:xfrm>
              <a:prstGeom prst="rect">
                <a:avLst/>
              </a:prstGeom>
              <a:blipFill>
                <a:blip r:embed="rId2"/>
                <a:stretch>
                  <a:fillRect l="-11429" r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420094-632A-4769-81E3-D02767BE6726}"/>
                  </a:ext>
                </a:extLst>
              </p:cNvPr>
              <p:cNvSpPr txBox="1"/>
              <p:nvPr/>
            </p:nvSpPr>
            <p:spPr>
              <a:xfrm>
                <a:off x="2187071" y="4994266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420094-632A-4769-81E3-D02767BE6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71" y="4994266"/>
                <a:ext cx="259686" cy="276999"/>
              </a:xfrm>
              <a:prstGeom prst="rect">
                <a:avLst/>
              </a:prstGeom>
              <a:blipFill>
                <a:blip r:embed="rId3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D93793-6127-4975-A73C-FC2552B81EAE}"/>
                  </a:ext>
                </a:extLst>
              </p:cNvPr>
              <p:cNvSpPr txBox="1"/>
              <p:nvPr/>
            </p:nvSpPr>
            <p:spPr>
              <a:xfrm>
                <a:off x="1996256" y="5259181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D93793-6127-4975-A73C-FC2552B81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56" y="5259181"/>
                <a:ext cx="259686" cy="276999"/>
              </a:xfrm>
              <a:prstGeom prst="rect">
                <a:avLst/>
              </a:prstGeom>
              <a:blipFill>
                <a:blip r:embed="rId4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241EB2-7AC6-4B21-84A5-EC8C8AC1B5D0}"/>
                  </a:ext>
                </a:extLst>
              </p:cNvPr>
              <p:cNvSpPr txBox="1"/>
              <p:nvPr/>
            </p:nvSpPr>
            <p:spPr>
              <a:xfrm>
                <a:off x="2226024" y="4704170"/>
                <a:ext cx="2092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241EB2-7AC6-4B21-84A5-EC8C8AC1B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24" y="4704170"/>
                <a:ext cx="209224" cy="276999"/>
              </a:xfrm>
              <a:prstGeom prst="rect">
                <a:avLst/>
              </a:prstGeom>
              <a:blipFill>
                <a:blip r:embed="rId5"/>
                <a:stretch>
                  <a:fillRect l="-11765" r="-11765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A1D268-F6A8-470D-BC36-489D1A2FDED5}"/>
                  </a:ext>
                </a:extLst>
              </p:cNvPr>
              <p:cNvSpPr txBox="1"/>
              <p:nvPr/>
            </p:nvSpPr>
            <p:spPr>
              <a:xfrm>
                <a:off x="2249780" y="4422845"/>
                <a:ext cx="196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A1D268-F6A8-470D-BC36-489D1A2FD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780" y="4422845"/>
                <a:ext cx="196977" cy="276999"/>
              </a:xfrm>
              <a:prstGeom prst="rect">
                <a:avLst/>
              </a:prstGeom>
              <a:blipFill>
                <a:blip r:embed="rId6"/>
                <a:stretch>
                  <a:fillRect l="-21875" r="-2500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5EB478-84F4-4383-8CB7-335715F46549}"/>
              </a:ext>
            </a:extLst>
          </p:cNvPr>
          <p:cNvCxnSpPr>
            <a:cxnSpLocks/>
          </p:cNvCxnSpPr>
          <p:nvPr/>
        </p:nvCxnSpPr>
        <p:spPr>
          <a:xfrm>
            <a:off x="2311267" y="5225270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957C77-AD18-4108-A9B7-4ADFFD9EC4F9}"/>
              </a:ext>
            </a:extLst>
          </p:cNvPr>
          <p:cNvCxnSpPr>
            <a:cxnSpLocks/>
          </p:cNvCxnSpPr>
          <p:nvPr/>
        </p:nvCxnSpPr>
        <p:spPr>
          <a:xfrm>
            <a:off x="2311267" y="4939159"/>
            <a:ext cx="0" cy="1283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6695C2-5F22-47D8-B19F-81E5AE4D32E9}"/>
              </a:ext>
            </a:extLst>
          </p:cNvPr>
          <p:cNvCxnSpPr>
            <a:cxnSpLocks/>
          </p:cNvCxnSpPr>
          <p:nvPr/>
        </p:nvCxnSpPr>
        <p:spPr>
          <a:xfrm>
            <a:off x="2311267" y="4722719"/>
            <a:ext cx="0" cy="75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31790-FCC3-4A42-AD31-2AC4A7EA702B}"/>
              </a:ext>
            </a:extLst>
          </p:cNvPr>
          <p:cNvCxnSpPr>
            <a:cxnSpLocks/>
          </p:cNvCxnSpPr>
          <p:nvPr/>
        </p:nvCxnSpPr>
        <p:spPr>
          <a:xfrm>
            <a:off x="2316914" y="4422845"/>
            <a:ext cx="0" cy="75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2C3CA-C1B4-48F3-A530-384525724FCC}"/>
              </a:ext>
            </a:extLst>
          </p:cNvPr>
          <p:cNvCxnSpPr>
            <a:cxnSpLocks/>
          </p:cNvCxnSpPr>
          <p:nvPr/>
        </p:nvCxnSpPr>
        <p:spPr>
          <a:xfrm flipH="1">
            <a:off x="2110806" y="5225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D5C0F7-BDB7-4549-9132-CE429338A93F}"/>
              </a:ext>
            </a:extLst>
          </p:cNvPr>
          <p:cNvCxnSpPr>
            <a:cxnSpLocks/>
          </p:cNvCxnSpPr>
          <p:nvPr/>
        </p:nvCxnSpPr>
        <p:spPr>
          <a:xfrm flipH="1">
            <a:off x="1925637" y="549003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EE6C4D-0598-446E-AF19-FFDC422312B4}"/>
              </a:ext>
            </a:extLst>
          </p:cNvPr>
          <p:cNvCxnSpPr>
            <a:cxnSpLocks/>
          </p:cNvCxnSpPr>
          <p:nvPr/>
        </p:nvCxnSpPr>
        <p:spPr>
          <a:xfrm>
            <a:off x="2120332" y="548828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7A43412-3929-492F-B7FA-796B87B32E52}"/>
              </a:ext>
            </a:extLst>
          </p:cNvPr>
          <p:cNvSpPr txBox="1"/>
          <p:nvPr/>
        </p:nvSpPr>
        <p:spPr>
          <a:xfrm>
            <a:off x="1795357" y="559352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70DEC8-3564-4257-80F3-D94DA2933645}"/>
              </a:ext>
            </a:extLst>
          </p:cNvPr>
          <p:cNvSpPr txBox="1"/>
          <p:nvPr/>
        </p:nvSpPr>
        <p:spPr>
          <a:xfrm>
            <a:off x="2190837" y="5593529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3CD033-806F-43FE-BD44-ABAD16B5B07E}"/>
              </a:ext>
            </a:extLst>
          </p:cNvPr>
          <p:cNvSpPr txBox="1"/>
          <p:nvPr/>
        </p:nvSpPr>
        <p:spPr>
          <a:xfrm>
            <a:off x="2449953" y="5593529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1F388E-B9CD-4DB2-BEC2-F1D1D7315585}"/>
              </a:ext>
            </a:extLst>
          </p:cNvPr>
          <p:cNvSpPr txBox="1"/>
          <p:nvPr/>
        </p:nvSpPr>
        <p:spPr>
          <a:xfrm>
            <a:off x="564301" y="48096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14891D-EBA2-4A03-A893-5F7A3775CC83}"/>
              </a:ext>
            </a:extLst>
          </p:cNvPr>
          <p:cNvSpPr/>
          <p:nvPr/>
        </p:nvSpPr>
        <p:spPr>
          <a:xfrm>
            <a:off x="3770886" y="4187246"/>
            <a:ext cx="1669774" cy="1631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DD3F9F2-3475-4CDE-9903-9AE6E0CFC297}"/>
                  </a:ext>
                </a:extLst>
              </p:cNvPr>
              <p:cNvSpPr txBox="1"/>
              <p:nvPr/>
            </p:nvSpPr>
            <p:spPr>
              <a:xfrm>
                <a:off x="4217264" y="4156857"/>
                <a:ext cx="210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DD3F9F2-3475-4CDE-9903-9AE6E0CFC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4" y="4156857"/>
                <a:ext cx="210121" cy="276999"/>
              </a:xfrm>
              <a:prstGeom prst="rect">
                <a:avLst/>
              </a:prstGeom>
              <a:blipFill>
                <a:blip r:embed="rId7"/>
                <a:stretch>
                  <a:fillRect l="-11765" r="-14706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47CB98-5B4D-4046-BB7D-2AE8D8B64CBB}"/>
                  </a:ext>
                </a:extLst>
              </p:cNvPr>
              <p:cNvSpPr txBox="1"/>
              <p:nvPr/>
            </p:nvSpPr>
            <p:spPr>
              <a:xfrm>
                <a:off x="4178311" y="4993193"/>
                <a:ext cx="1158587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𝑚𝑒𝑟𝑔𝑒𝑗𝑜𝑖𝑛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47CB98-5B4D-4046-BB7D-2AE8D8B64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11" y="4993193"/>
                <a:ext cx="1158587" cy="299569"/>
              </a:xfrm>
              <a:prstGeom prst="rect">
                <a:avLst/>
              </a:prstGeom>
              <a:blipFill>
                <a:blip r:embed="rId8"/>
                <a:stretch>
                  <a:fillRect l="-2632" r="-3158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A76ECB6-9501-4D12-BF4A-642EABD7297A}"/>
                  </a:ext>
                </a:extLst>
              </p:cNvPr>
              <p:cNvSpPr txBox="1"/>
              <p:nvPr/>
            </p:nvSpPr>
            <p:spPr>
              <a:xfrm>
                <a:off x="3987496" y="5258108"/>
                <a:ext cx="1014317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h𝑎𝑠h𝑗𝑜𝑖𝑛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A76ECB6-9501-4D12-BF4A-642EABD72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96" y="5258108"/>
                <a:ext cx="1014317" cy="299313"/>
              </a:xfrm>
              <a:prstGeom prst="rect">
                <a:avLst/>
              </a:prstGeom>
              <a:blipFill>
                <a:blip r:embed="rId9"/>
                <a:stretch>
                  <a:fillRect l="-2994" r="-299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F3BFCD-E3A0-4C2C-85CE-D98147DB26DE}"/>
                  </a:ext>
                </a:extLst>
              </p:cNvPr>
              <p:cNvSpPr txBox="1"/>
              <p:nvPr/>
            </p:nvSpPr>
            <p:spPr>
              <a:xfrm>
                <a:off x="4217264" y="4703097"/>
                <a:ext cx="2092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F3BFCD-E3A0-4C2C-85CE-D98147DB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4" y="4703097"/>
                <a:ext cx="209224" cy="276999"/>
              </a:xfrm>
              <a:prstGeom prst="rect">
                <a:avLst/>
              </a:prstGeom>
              <a:blipFill>
                <a:blip r:embed="rId10"/>
                <a:stretch>
                  <a:fillRect l="-11765" r="-11765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23030C4-FAB6-4605-B004-18C569BBCBCF}"/>
                  </a:ext>
                </a:extLst>
              </p:cNvPr>
              <p:cNvSpPr txBox="1"/>
              <p:nvPr/>
            </p:nvSpPr>
            <p:spPr>
              <a:xfrm>
                <a:off x="4241020" y="4421772"/>
                <a:ext cx="196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23030C4-FAB6-4605-B004-18C569BBC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20" y="4421772"/>
                <a:ext cx="196977" cy="276999"/>
              </a:xfrm>
              <a:prstGeom prst="rect">
                <a:avLst/>
              </a:prstGeom>
              <a:blipFill>
                <a:blip r:embed="rId11"/>
                <a:stretch>
                  <a:fillRect l="-25000" r="-21875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7AEE86-D393-4EFB-832B-D4EDA4ACF22D}"/>
              </a:ext>
            </a:extLst>
          </p:cNvPr>
          <p:cNvCxnSpPr>
            <a:cxnSpLocks/>
          </p:cNvCxnSpPr>
          <p:nvPr/>
        </p:nvCxnSpPr>
        <p:spPr>
          <a:xfrm>
            <a:off x="4302507" y="522419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610C82-D455-4F58-B678-749D6705C1CB}"/>
              </a:ext>
            </a:extLst>
          </p:cNvPr>
          <p:cNvCxnSpPr>
            <a:cxnSpLocks/>
          </p:cNvCxnSpPr>
          <p:nvPr/>
        </p:nvCxnSpPr>
        <p:spPr>
          <a:xfrm>
            <a:off x="4302507" y="4938086"/>
            <a:ext cx="0" cy="1283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712752F-EAD0-4833-B97D-9192B9A7CD08}"/>
              </a:ext>
            </a:extLst>
          </p:cNvPr>
          <p:cNvCxnSpPr>
            <a:cxnSpLocks/>
          </p:cNvCxnSpPr>
          <p:nvPr/>
        </p:nvCxnSpPr>
        <p:spPr>
          <a:xfrm>
            <a:off x="4302507" y="4721646"/>
            <a:ext cx="0" cy="75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FA64E99-ABC5-4F1B-A188-85D8DA4EC2AA}"/>
              </a:ext>
            </a:extLst>
          </p:cNvPr>
          <p:cNvCxnSpPr>
            <a:cxnSpLocks/>
          </p:cNvCxnSpPr>
          <p:nvPr/>
        </p:nvCxnSpPr>
        <p:spPr>
          <a:xfrm>
            <a:off x="4308154" y="4421772"/>
            <a:ext cx="0" cy="75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EABAA18-9B4D-48E6-AA70-9B027AD56F22}"/>
              </a:ext>
            </a:extLst>
          </p:cNvPr>
          <p:cNvCxnSpPr>
            <a:cxnSpLocks/>
          </p:cNvCxnSpPr>
          <p:nvPr/>
        </p:nvCxnSpPr>
        <p:spPr>
          <a:xfrm flipH="1">
            <a:off x="4102046" y="522419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120402-E466-4303-900B-C3E280786606}"/>
              </a:ext>
            </a:extLst>
          </p:cNvPr>
          <p:cNvCxnSpPr>
            <a:cxnSpLocks/>
          </p:cNvCxnSpPr>
          <p:nvPr/>
        </p:nvCxnSpPr>
        <p:spPr>
          <a:xfrm flipH="1">
            <a:off x="3916877" y="548896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410915-BE9C-4C88-8E3B-03A9FA39D4C4}"/>
              </a:ext>
            </a:extLst>
          </p:cNvPr>
          <p:cNvCxnSpPr>
            <a:cxnSpLocks/>
          </p:cNvCxnSpPr>
          <p:nvPr/>
        </p:nvCxnSpPr>
        <p:spPr>
          <a:xfrm>
            <a:off x="4111572" y="548721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0BED65-6D7C-4677-A474-6EDD69E10CE1}"/>
              </a:ext>
            </a:extLst>
          </p:cNvPr>
          <p:cNvSpPr txBox="1"/>
          <p:nvPr/>
        </p:nvSpPr>
        <p:spPr>
          <a:xfrm>
            <a:off x="3786597" y="559245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E7EB2E-289C-4171-BC77-FE09E93D1C95}"/>
              </a:ext>
            </a:extLst>
          </p:cNvPr>
          <p:cNvSpPr txBox="1"/>
          <p:nvPr/>
        </p:nvSpPr>
        <p:spPr>
          <a:xfrm>
            <a:off x="4182077" y="559245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5D2E37-4850-4C92-897C-699BA50823A9}"/>
              </a:ext>
            </a:extLst>
          </p:cNvPr>
          <p:cNvSpPr txBox="1"/>
          <p:nvPr/>
        </p:nvSpPr>
        <p:spPr>
          <a:xfrm>
            <a:off x="4441193" y="559245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A4D0553-B66A-477F-ACBF-52416AA3306E}"/>
              </a:ext>
            </a:extLst>
          </p:cNvPr>
          <p:cNvSpPr txBox="1"/>
          <p:nvPr/>
        </p:nvSpPr>
        <p:spPr>
          <a:xfrm>
            <a:off x="1519452" y="581852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 Plan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4B4F44-62AB-40B7-BED3-2909361479CD}"/>
              </a:ext>
            </a:extLst>
          </p:cNvPr>
          <p:cNvSpPr txBox="1"/>
          <p:nvPr/>
        </p:nvSpPr>
        <p:spPr>
          <a:xfrm>
            <a:off x="3832164" y="5827629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Plan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8C213C0-699A-4FA6-B1B5-6F8238782FBC}"/>
              </a:ext>
            </a:extLst>
          </p:cNvPr>
          <p:cNvCxnSpPr>
            <a:stCxn id="52" idx="3"/>
            <a:endCxn id="29" idx="1"/>
          </p:cNvCxnSpPr>
          <p:nvPr/>
        </p:nvCxnSpPr>
        <p:spPr>
          <a:xfrm>
            <a:off x="5440660" y="5002884"/>
            <a:ext cx="674390" cy="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8E469-A004-E2C0-E13E-753C9414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691D-C1D1-9449-8E8D-3175198F35CF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FA281-A03D-4BE2-B589-07F87E5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27141-DE28-0285-A52F-BA29DC1A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81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Review: Merge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FFEC-989A-D929-50F9-BF5035B39CF9}"/>
              </a:ext>
            </a:extLst>
          </p:cNvPr>
          <p:cNvSpPr txBox="1"/>
          <p:nvPr/>
        </p:nvSpPr>
        <p:spPr>
          <a:xfrm>
            <a:off x="4676697" y="75978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,Name,Job,Salary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UserID,Car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21045-5F58-4DB4-5A07-9921557F6718}"/>
              </a:ext>
            </a:extLst>
          </p:cNvPr>
          <p:cNvSpPr txBox="1"/>
          <p:nvPr/>
        </p:nvSpPr>
        <p:spPr>
          <a:xfrm>
            <a:off x="168811" y="3220946"/>
            <a:ext cx="884889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sort(Payroll); sort(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Payroll.first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Regist.first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y!=NULL do: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output(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Payroll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Regist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C468-6BE1-1D1D-11A3-6BA48C52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4104970" cy="424732"/>
              </a:xfrm>
              <a:prstGeom prst="rect">
                <a:avLst/>
              </a:prstGeom>
              <a:blipFill>
                <a:blip r:embed="rId3"/>
                <a:stretch>
                  <a:fillRect l="-123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FA3F996-E045-341D-7B4F-90091344C99C}"/>
              </a:ext>
            </a:extLst>
          </p:cNvPr>
          <p:cNvSpPr txBox="1"/>
          <p:nvPr/>
        </p:nvSpPr>
        <p:spPr>
          <a:xfrm>
            <a:off x="4830570" y="1842632"/>
            <a:ext cx="3615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|Payroll| = |</a:t>
            </a:r>
            <a:r>
              <a:rPr lang="en-US" sz="2400" dirty="0" err="1"/>
              <a:t>Regist</a:t>
            </a:r>
            <a:r>
              <a:rPr lang="en-US" sz="2400" dirty="0"/>
              <a:t>| = n</a:t>
            </a:r>
            <a:br>
              <a:rPr lang="en-US" sz="2400" dirty="0"/>
            </a:br>
            <a:r>
              <a:rPr lang="en-US" sz="2400" dirty="0"/>
              <a:t>then runtime = O(n log n)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F983B-9A45-53E4-A996-0E6D51A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0367-7645-9C43-BF8D-0E5190376657}" type="datetime4">
              <a:rPr lang="en-US" smtClean="0"/>
              <a:t>March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10369-957F-0BF0-F1EF-963E68FC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F158-24C7-B0DD-97FC-1AF89B8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77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AB4DB-C794-84BB-B324-9FC5EFCF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B91F-F820-7046-8C4B-C0EC627A69E8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33A99-F765-8428-9A1C-50A15A5D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ED521-F573-C389-6714-CCCD4F7C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00ADD6-2D9D-5BD2-E47F-AF8C0DBD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FK-FK Merge Join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5A1C8-07D6-C812-F587-2A34035814C3}"/>
              </a:ext>
            </a:extLst>
          </p:cNvPr>
          <p:cNvSpPr txBox="1"/>
          <p:nvPr/>
        </p:nvSpPr>
        <p:spPr>
          <a:xfrm>
            <a:off x="3074670" y="897925"/>
            <a:ext cx="17011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,…)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2BB06-36A7-D4A8-C274-89E27DE91C3C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2752035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A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B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2BB06-36A7-D4A8-C274-89E27DE9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2752035" cy="424732"/>
              </a:xfrm>
              <a:prstGeom prst="rect">
                <a:avLst/>
              </a:prstGeom>
              <a:blipFill>
                <a:blip r:embed="rId2"/>
                <a:stretch>
                  <a:fillRect l="-46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1D3D983-9638-C8AD-4BB0-83705CB3AE43}"/>
              </a:ext>
            </a:extLst>
          </p:cNvPr>
          <p:cNvSpPr txBox="1"/>
          <p:nvPr/>
        </p:nvSpPr>
        <p:spPr>
          <a:xfrm>
            <a:off x="4962438" y="940528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Neither is a key: called an FK-FK join.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685E1D-582A-3583-1535-E8E2E3A126A3}"/>
              </a:ext>
            </a:extLst>
          </p:cNvPr>
          <p:cNvGraphicFramePr>
            <a:graphicFrameLocks noGrp="1"/>
          </p:cNvGraphicFramePr>
          <p:nvPr/>
        </p:nvGraphicFramePr>
        <p:xfrm>
          <a:off x="7770186" y="1779115"/>
          <a:ext cx="1250952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476">
                  <a:extLst>
                    <a:ext uri="{9D8B030D-6E8A-4147-A177-3AD203B41FA5}">
                      <a16:colId xmlns:a16="http://schemas.microsoft.com/office/drawing/2014/main" val="299972004"/>
                    </a:ext>
                  </a:extLst>
                </a:gridCol>
                <a:gridCol w="625476">
                  <a:extLst>
                    <a:ext uri="{9D8B030D-6E8A-4147-A177-3AD203B41FA5}">
                      <a16:colId xmlns:a16="http://schemas.microsoft.com/office/drawing/2014/main" val="2412211037"/>
                    </a:ext>
                  </a:extLst>
                </a:gridCol>
              </a:tblGrid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067261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683031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76621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28459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029704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16224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431837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183812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504064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360004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6AE27565-35D4-A92D-32AE-1D279D4F4FD3}"/>
              </a:ext>
            </a:extLst>
          </p:cNvPr>
          <p:cNvSpPr/>
          <p:nvPr/>
        </p:nvSpPr>
        <p:spPr>
          <a:xfrm>
            <a:off x="5573215" y="2931160"/>
            <a:ext cx="471306" cy="18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5F63EA2-EE4E-7AAF-6119-C8EDB16212A6}"/>
              </a:ext>
            </a:extLst>
          </p:cNvPr>
          <p:cNvSpPr/>
          <p:nvPr/>
        </p:nvSpPr>
        <p:spPr>
          <a:xfrm>
            <a:off x="7307069" y="2841657"/>
            <a:ext cx="471306" cy="18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E7CC3A-50B4-E533-420C-F4E6FB78D9EB}"/>
              </a:ext>
            </a:extLst>
          </p:cNvPr>
          <p:cNvGraphicFramePr>
            <a:graphicFrameLocks noGrp="1"/>
          </p:cNvGraphicFramePr>
          <p:nvPr/>
        </p:nvGraphicFramePr>
        <p:xfrm>
          <a:off x="6123112" y="1881081"/>
          <a:ext cx="109732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63">
                  <a:extLst>
                    <a:ext uri="{9D8B030D-6E8A-4147-A177-3AD203B41FA5}">
                      <a16:colId xmlns:a16="http://schemas.microsoft.com/office/drawing/2014/main" val="299972004"/>
                    </a:ext>
                  </a:extLst>
                </a:gridCol>
                <a:gridCol w="548663">
                  <a:extLst>
                    <a:ext uri="{9D8B030D-6E8A-4147-A177-3AD203B41FA5}">
                      <a16:colId xmlns:a16="http://schemas.microsoft.com/office/drawing/2014/main" val="2412211037"/>
                    </a:ext>
                  </a:extLst>
                </a:gridCol>
              </a:tblGrid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067261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683031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76621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28459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029704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16224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431837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183812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504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6331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AA08A-E57F-0B9C-FAA2-1CF22C848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6725D-9C27-5EB7-0A41-0406A332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E3BF-9570-1C40-AB5C-0E32631631B5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D6DEC-B663-BE9B-E931-25F16F45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C5B3-5871-F055-0DEF-AD1FE29F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690E1-36CF-9290-F7A5-B3777EA3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FK-FK Merge Join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9B648-0ACE-88CD-59DD-AEF739FEABBA}"/>
              </a:ext>
            </a:extLst>
          </p:cNvPr>
          <p:cNvSpPr txBox="1"/>
          <p:nvPr/>
        </p:nvSpPr>
        <p:spPr>
          <a:xfrm>
            <a:off x="3074670" y="897925"/>
            <a:ext cx="17011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,…)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BC383F-FC59-61E5-4101-74979CCA646D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2752035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A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B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2BB06-36A7-D4A8-C274-89E27DE9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2752035" cy="424732"/>
              </a:xfrm>
              <a:prstGeom prst="rect">
                <a:avLst/>
              </a:prstGeom>
              <a:blipFill>
                <a:blip r:embed="rId2"/>
                <a:stretch>
                  <a:fillRect l="-46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D995A42-FEF8-80E6-4678-C9CFA0881451}"/>
              </a:ext>
            </a:extLst>
          </p:cNvPr>
          <p:cNvSpPr txBox="1"/>
          <p:nvPr/>
        </p:nvSpPr>
        <p:spPr>
          <a:xfrm>
            <a:off x="4962438" y="940528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Neither is a key: called an FK-FK join.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87AC93-DC92-90B2-77B8-326DC235BD80}"/>
              </a:ext>
            </a:extLst>
          </p:cNvPr>
          <p:cNvGraphicFramePr>
            <a:graphicFrameLocks noGrp="1"/>
          </p:cNvGraphicFramePr>
          <p:nvPr/>
        </p:nvGraphicFramePr>
        <p:xfrm>
          <a:off x="7770186" y="1779115"/>
          <a:ext cx="1250952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476">
                  <a:extLst>
                    <a:ext uri="{9D8B030D-6E8A-4147-A177-3AD203B41FA5}">
                      <a16:colId xmlns:a16="http://schemas.microsoft.com/office/drawing/2014/main" val="299972004"/>
                    </a:ext>
                  </a:extLst>
                </a:gridCol>
                <a:gridCol w="625476">
                  <a:extLst>
                    <a:ext uri="{9D8B030D-6E8A-4147-A177-3AD203B41FA5}">
                      <a16:colId xmlns:a16="http://schemas.microsoft.com/office/drawing/2014/main" val="2412211037"/>
                    </a:ext>
                  </a:extLst>
                </a:gridCol>
              </a:tblGrid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67261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83031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76621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8459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29704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6224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31837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183812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04064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360004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3A230C91-1F50-E0B3-2767-7753942A1155}"/>
              </a:ext>
            </a:extLst>
          </p:cNvPr>
          <p:cNvSpPr/>
          <p:nvPr/>
        </p:nvSpPr>
        <p:spPr>
          <a:xfrm>
            <a:off x="5573215" y="2931160"/>
            <a:ext cx="471306" cy="18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AB9A244-2A8C-0EE8-BBAD-68EB5B1FBCD7}"/>
              </a:ext>
            </a:extLst>
          </p:cNvPr>
          <p:cNvSpPr/>
          <p:nvPr/>
        </p:nvSpPr>
        <p:spPr>
          <a:xfrm>
            <a:off x="7307069" y="2841657"/>
            <a:ext cx="471306" cy="18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E84F517-F53A-0AA8-2F0F-247B57FF8DEF}"/>
              </a:ext>
            </a:extLst>
          </p:cNvPr>
          <p:cNvSpPr/>
          <p:nvPr/>
        </p:nvSpPr>
        <p:spPr>
          <a:xfrm>
            <a:off x="5563772" y="3980876"/>
            <a:ext cx="471306" cy="1868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FFCDD84-BC4A-D1AF-6822-8913D1A76F22}"/>
              </a:ext>
            </a:extLst>
          </p:cNvPr>
          <p:cNvSpPr/>
          <p:nvPr/>
        </p:nvSpPr>
        <p:spPr>
          <a:xfrm>
            <a:off x="7259659" y="4195077"/>
            <a:ext cx="471306" cy="1868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AA7D84-34B3-F42D-DBF3-72DAED9BE114}"/>
              </a:ext>
            </a:extLst>
          </p:cNvPr>
          <p:cNvGraphicFramePr>
            <a:graphicFrameLocks noGrp="1"/>
          </p:cNvGraphicFramePr>
          <p:nvPr/>
        </p:nvGraphicFramePr>
        <p:xfrm>
          <a:off x="6123112" y="1881081"/>
          <a:ext cx="109732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63">
                  <a:extLst>
                    <a:ext uri="{9D8B030D-6E8A-4147-A177-3AD203B41FA5}">
                      <a16:colId xmlns:a16="http://schemas.microsoft.com/office/drawing/2014/main" val="299972004"/>
                    </a:ext>
                  </a:extLst>
                </a:gridCol>
                <a:gridCol w="548663">
                  <a:extLst>
                    <a:ext uri="{9D8B030D-6E8A-4147-A177-3AD203B41FA5}">
                      <a16:colId xmlns:a16="http://schemas.microsoft.com/office/drawing/2014/main" val="2412211037"/>
                    </a:ext>
                  </a:extLst>
                </a:gridCol>
              </a:tblGrid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67261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83031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76621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8459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29704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6224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31837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83812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04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2815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F7E7E-5041-6356-B21F-480CE4546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3920C-8D59-C5D3-F315-48478690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94A3-BC13-3243-A27C-A61B795B85B4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99224-A9AB-A404-79EA-E00BBF68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88726-E35D-34AE-42A3-4026CA65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539936-1D82-E8F4-6930-46823996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FK-FK Merge Join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EFE06-120A-0929-1B87-7B234D13CF78}"/>
              </a:ext>
            </a:extLst>
          </p:cNvPr>
          <p:cNvSpPr txBox="1"/>
          <p:nvPr/>
        </p:nvSpPr>
        <p:spPr>
          <a:xfrm>
            <a:off x="3074670" y="897925"/>
            <a:ext cx="17011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,…)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F053C4-0416-396A-3792-1DE0AC82F7EE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2752035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A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B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2BB06-36A7-D4A8-C274-89E27DE9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2752035" cy="424732"/>
              </a:xfrm>
              <a:prstGeom prst="rect">
                <a:avLst/>
              </a:prstGeom>
              <a:blipFill>
                <a:blip r:embed="rId2"/>
                <a:stretch>
                  <a:fillRect l="-46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9BCC804-03FC-EA9C-1185-A4ECF164F8D2}"/>
              </a:ext>
            </a:extLst>
          </p:cNvPr>
          <p:cNvSpPr txBox="1"/>
          <p:nvPr/>
        </p:nvSpPr>
        <p:spPr>
          <a:xfrm>
            <a:off x="4962438" y="940528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Neither is a key: called an FK-FK join.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7A191D0-18D1-AA4F-8E40-4F76F792A36E}"/>
              </a:ext>
            </a:extLst>
          </p:cNvPr>
          <p:cNvGraphicFramePr>
            <a:graphicFrameLocks noGrp="1"/>
          </p:cNvGraphicFramePr>
          <p:nvPr/>
        </p:nvGraphicFramePr>
        <p:xfrm>
          <a:off x="7770186" y="1779115"/>
          <a:ext cx="1250952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476">
                  <a:extLst>
                    <a:ext uri="{9D8B030D-6E8A-4147-A177-3AD203B41FA5}">
                      <a16:colId xmlns:a16="http://schemas.microsoft.com/office/drawing/2014/main" val="299972004"/>
                    </a:ext>
                  </a:extLst>
                </a:gridCol>
                <a:gridCol w="625476">
                  <a:extLst>
                    <a:ext uri="{9D8B030D-6E8A-4147-A177-3AD203B41FA5}">
                      <a16:colId xmlns:a16="http://schemas.microsoft.com/office/drawing/2014/main" val="2412211037"/>
                    </a:ext>
                  </a:extLst>
                </a:gridCol>
              </a:tblGrid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67261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83031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76621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8459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29704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6224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31837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183812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04064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360004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EB02A644-8C1A-525A-FAA3-52BFE817ACD7}"/>
              </a:ext>
            </a:extLst>
          </p:cNvPr>
          <p:cNvSpPr/>
          <p:nvPr/>
        </p:nvSpPr>
        <p:spPr>
          <a:xfrm>
            <a:off x="5573215" y="2931160"/>
            <a:ext cx="471306" cy="18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25700E4-5628-94EA-FEAD-6AA23DDFA629}"/>
              </a:ext>
            </a:extLst>
          </p:cNvPr>
          <p:cNvSpPr/>
          <p:nvPr/>
        </p:nvSpPr>
        <p:spPr>
          <a:xfrm>
            <a:off x="7307069" y="2841657"/>
            <a:ext cx="471306" cy="18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ECF9335-C377-D0B7-3C5F-89C625A6E0E9}"/>
              </a:ext>
            </a:extLst>
          </p:cNvPr>
          <p:cNvSpPr/>
          <p:nvPr/>
        </p:nvSpPr>
        <p:spPr>
          <a:xfrm>
            <a:off x="5563772" y="3980876"/>
            <a:ext cx="471306" cy="1868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54BE91E-E7F0-5533-83A4-3464B1118E8C}"/>
              </a:ext>
            </a:extLst>
          </p:cNvPr>
          <p:cNvSpPr/>
          <p:nvPr/>
        </p:nvSpPr>
        <p:spPr>
          <a:xfrm>
            <a:off x="7259659" y="4195077"/>
            <a:ext cx="471306" cy="1868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0EC65C-B0D8-FF1F-0F26-26CE9CB2E241}"/>
              </a:ext>
            </a:extLst>
          </p:cNvPr>
          <p:cNvSpPr txBox="1"/>
          <p:nvPr/>
        </p:nvSpPr>
        <p:spPr>
          <a:xfrm>
            <a:off x="45671" y="2209935"/>
            <a:ext cx="6268063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sort…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j=0;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:…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]= B[j]: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i_min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i_max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…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j_min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j;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j_max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…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i_min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i_max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in range(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j_min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j_max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output(A[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],B[j])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]&lt;A[j]: …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]&gt;A[j]:…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DB3AD0-7B39-F13A-BE59-DF2593E5BFD0}"/>
              </a:ext>
            </a:extLst>
          </p:cNvPr>
          <p:cNvGraphicFramePr>
            <a:graphicFrameLocks noGrp="1"/>
          </p:cNvGraphicFramePr>
          <p:nvPr/>
        </p:nvGraphicFramePr>
        <p:xfrm>
          <a:off x="6123112" y="1881081"/>
          <a:ext cx="109732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63">
                  <a:extLst>
                    <a:ext uri="{9D8B030D-6E8A-4147-A177-3AD203B41FA5}">
                      <a16:colId xmlns:a16="http://schemas.microsoft.com/office/drawing/2014/main" val="299972004"/>
                    </a:ext>
                  </a:extLst>
                </a:gridCol>
                <a:gridCol w="548663">
                  <a:extLst>
                    <a:ext uri="{9D8B030D-6E8A-4147-A177-3AD203B41FA5}">
                      <a16:colId xmlns:a16="http://schemas.microsoft.com/office/drawing/2014/main" val="2412211037"/>
                    </a:ext>
                  </a:extLst>
                </a:gridCol>
              </a:tblGrid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67261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83031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76621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8459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29704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6224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31837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83812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04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6090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7949B-43D2-0C70-A7D9-D8A09C930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E573D5-1C68-0C69-680F-82A9EA8D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A7EC-FA0F-4242-A8C6-2451C555C737}" type="datetime4">
              <a:rPr lang="en-US" smtClean="0"/>
              <a:t>March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33F79-4C8F-E56D-9E66-F7459373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09409-A56B-81C5-2A6F-E545EC45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E16294-DA89-8F4E-0688-87593CCC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FK-FK Merge Join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0EC27-04D4-300F-10E6-328F7C2556D8}"/>
              </a:ext>
            </a:extLst>
          </p:cNvPr>
          <p:cNvSpPr txBox="1"/>
          <p:nvPr/>
        </p:nvSpPr>
        <p:spPr>
          <a:xfrm>
            <a:off x="3074670" y="897925"/>
            <a:ext cx="17011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,…)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97D97E-AA50-00C9-C2B6-0728DB36BE41}"/>
                  </a:ext>
                </a:extLst>
              </p:cNvPr>
              <p:cNvSpPr txBox="1"/>
              <p:nvPr/>
            </p:nvSpPr>
            <p:spPr>
              <a:xfrm>
                <a:off x="168811" y="870582"/>
                <a:ext cx="2752035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A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/>
                            <a:cs typeface="Arial"/>
                          </a:rPr>
                          <m:t>UserID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Arial"/>
                        <a:cs typeface="Arial"/>
                      </a:rPr>
                      <m:t>B</m:t>
                    </m:r>
                  </m:oMath>
                </a14:m>
                <a:r>
                  <a:rPr lang="en-US" sz="2400" dirty="0">
                    <a:latin typeface="Arial" pitchFamily="112" charset="0"/>
                    <a:ea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2BB06-36A7-D4A8-C274-89E27DE9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870582"/>
                <a:ext cx="2752035" cy="424732"/>
              </a:xfrm>
              <a:prstGeom prst="rect">
                <a:avLst/>
              </a:prstGeom>
              <a:blipFill>
                <a:blip r:embed="rId2"/>
                <a:stretch>
                  <a:fillRect l="-46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2C38F9A-A338-6D64-7128-829B9D0ACC47}"/>
              </a:ext>
            </a:extLst>
          </p:cNvPr>
          <p:cNvSpPr txBox="1"/>
          <p:nvPr/>
        </p:nvSpPr>
        <p:spPr>
          <a:xfrm>
            <a:off x="4962438" y="940528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Neither is a key: called an FK-FK join.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5A6111-3D3F-D535-1620-E8B98C2FD8F1}"/>
              </a:ext>
            </a:extLst>
          </p:cNvPr>
          <p:cNvGraphicFramePr>
            <a:graphicFrameLocks noGrp="1"/>
          </p:cNvGraphicFramePr>
          <p:nvPr/>
        </p:nvGraphicFramePr>
        <p:xfrm>
          <a:off x="7770186" y="1779115"/>
          <a:ext cx="1250952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476">
                  <a:extLst>
                    <a:ext uri="{9D8B030D-6E8A-4147-A177-3AD203B41FA5}">
                      <a16:colId xmlns:a16="http://schemas.microsoft.com/office/drawing/2014/main" val="299972004"/>
                    </a:ext>
                  </a:extLst>
                </a:gridCol>
                <a:gridCol w="625476">
                  <a:extLst>
                    <a:ext uri="{9D8B030D-6E8A-4147-A177-3AD203B41FA5}">
                      <a16:colId xmlns:a16="http://schemas.microsoft.com/office/drawing/2014/main" val="2412211037"/>
                    </a:ext>
                  </a:extLst>
                </a:gridCol>
              </a:tblGrid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67261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83031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76621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8459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29704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62246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31837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183812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04064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360004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12D7DBEB-0343-4EB0-EB9E-6D7267E0E1B7}"/>
              </a:ext>
            </a:extLst>
          </p:cNvPr>
          <p:cNvSpPr/>
          <p:nvPr/>
        </p:nvSpPr>
        <p:spPr>
          <a:xfrm>
            <a:off x="5573215" y="2931160"/>
            <a:ext cx="471306" cy="18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8AAB242-A3EE-4D28-8D6E-2882E83E7DEC}"/>
              </a:ext>
            </a:extLst>
          </p:cNvPr>
          <p:cNvSpPr/>
          <p:nvPr/>
        </p:nvSpPr>
        <p:spPr>
          <a:xfrm>
            <a:off x="7307069" y="2841657"/>
            <a:ext cx="471306" cy="18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CC715DA-4D5F-6F6D-A061-7C428E1B1818}"/>
              </a:ext>
            </a:extLst>
          </p:cNvPr>
          <p:cNvSpPr/>
          <p:nvPr/>
        </p:nvSpPr>
        <p:spPr>
          <a:xfrm>
            <a:off x="5563772" y="3980876"/>
            <a:ext cx="471306" cy="1868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051AF6B-57AF-B3E8-ECC4-7643A9220952}"/>
              </a:ext>
            </a:extLst>
          </p:cNvPr>
          <p:cNvSpPr/>
          <p:nvPr/>
        </p:nvSpPr>
        <p:spPr>
          <a:xfrm>
            <a:off x="7259659" y="4195077"/>
            <a:ext cx="471306" cy="1868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F37696-5883-70ED-E897-58988F1FB204}"/>
              </a:ext>
            </a:extLst>
          </p:cNvPr>
          <p:cNvSpPr txBox="1"/>
          <p:nvPr/>
        </p:nvSpPr>
        <p:spPr>
          <a:xfrm>
            <a:off x="45671" y="2209935"/>
            <a:ext cx="6268063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sort…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j=0;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:…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]= B[j]: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i_max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…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j;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j_max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…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40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i_max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j in range(</a:t>
            </a:r>
            <a:r>
              <a:rPr lang="en-US" sz="240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j_max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output(A[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],B[j])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]&lt;A[j]: …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]&gt;A[j]:…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027BB4-DBA9-A777-24FB-FF4C5AEA6D87}"/>
              </a:ext>
            </a:extLst>
          </p:cNvPr>
          <p:cNvGraphicFramePr>
            <a:graphicFrameLocks noGrp="1"/>
          </p:cNvGraphicFramePr>
          <p:nvPr/>
        </p:nvGraphicFramePr>
        <p:xfrm>
          <a:off x="6123112" y="1881081"/>
          <a:ext cx="109732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63">
                  <a:extLst>
                    <a:ext uri="{9D8B030D-6E8A-4147-A177-3AD203B41FA5}">
                      <a16:colId xmlns:a16="http://schemas.microsoft.com/office/drawing/2014/main" val="299972004"/>
                    </a:ext>
                  </a:extLst>
                </a:gridCol>
                <a:gridCol w="548663">
                  <a:extLst>
                    <a:ext uri="{9D8B030D-6E8A-4147-A177-3AD203B41FA5}">
                      <a16:colId xmlns:a16="http://schemas.microsoft.com/office/drawing/2014/main" val="2412211037"/>
                    </a:ext>
                  </a:extLst>
                </a:gridCol>
              </a:tblGrid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67261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83031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76621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8459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29704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62246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31837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83812"/>
                  </a:ext>
                </a:extLst>
              </a:tr>
              <a:tr h="243755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04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720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ED9716-FE7A-321A-9DEA-54826874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E789E-2867-B6EC-7C0F-CC318A937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join algorithms:</a:t>
            </a:r>
          </a:p>
          <a:p>
            <a:endParaRPr lang="en-US" dirty="0"/>
          </a:p>
          <a:p>
            <a:r>
              <a:rPr lang="en-US" dirty="0"/>
              <a:t>Nested loop: always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Hash join: usually O(n), but can be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Merge join: O(n log 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0E07A-6265-D9F2-37C8-726ECEE7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DE3F-A627-AC45-AB71-9100224A8AC9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9B411-07E1-5920-5993-E30578B5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Execution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E2133-3EA9-EC3F-0552-2C5A3792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976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363-B2B6-D2DD-93B1-FBC246C8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8336F-A0B1-A5F5-9203-999F9F3DCE2C}"/>
              </a:ext>
            </a:extLst>
          </p:cNvPr>
          <p:cNvSpPr txBox="1"/>
          <p:nvPr/>
        </p:nvSpPr>
        <p:spPr>
          <a:xfrm>
            <a:off x="1020397" y="3013501"/>
            <a:ext cx="710322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Other Physical Operators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73BDF4-752E-1A4F-B966-62827F73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D30-DF60-5E42-9781-535C3E84F745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7560C5-A513-1FAE-9F1F-890F3573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09740B-C84A-E6E4-81FE-6B6CC329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67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715A3B-C68C-579B-C890-872BC5DD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DDDCB92-0CB5-E170-4C2B-EE515880A0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0432FF"/>
                    </a:solidFill>
                  </a:rPr>
                  <a:t>Selection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 </a:t>
                </a:r>
                <a:r>
                  <a:rPr lang="en-US" dirty="0"/>
                  <a:t>iterate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return matches</a:t>
                </a:r>
              </a:p>
              <a:p>
                <a:endParaRPr lang="en-US" dirty="0">
                  <a:solidFill>
                    <a:srgbClr val="0432FF"/>
                  </a:solidFill>
                </a:endParaRPr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𝑎𝑡𝑡𝑟𝑠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/>
                  <a:t>iterate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𝑎𝑡𝑡𝑟𝑠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0432FF"/>
                  </a:solidFill>
                </a:endParaRPr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Join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/>
                  <a:t>we saw this</a:t>
                </a:r>
              </a:p>
              <a:p>
                <a:endParaRPr lang="en-US" dirty="0">
                  <a:solidFill>
                    <a:srgbClr val="0432FF"/>
                  </a:solidFill>
                </a:endParaRPr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Duplicate elimination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or group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𝑎𝑡𝑡𝑟𝑠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𝑎𝑔𝑔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Nested loop, or Hash-based, or Sort-based</a:t>
                </a:r>
              </a:p>
              <a:p>
                <a:endParaRPr lang="en-US" dirty="0">
                  <a:solidFill>
                    <a:srgbClr val="0432FF"/>
                  </a:solidFill>
                </a:endParaRPr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Union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Bag semantics </a:t>
                </a:r>
                <a:r>
                  <a:rPr lang="en-US" dirty="0" err="1"/>
                  <a:t>v.s</a:t>
                </a:r>
                <a:r>
                  <a:rPr lang="en-US" dirty="0"/>
                  <a:t>. Set semantics (discuss)</a:t>
                </a:r>
              </a:p>
              <a:p>
                <a:endParaRPr lang="en-US" dirty="0">
                  <a:solidFill>
                    <a:srgbClr val="0432FF"/>
                  </a:solidFill>
                </a:endParaRPr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Difference</a:t>
                </a:r>
                <a:r>
                  <a:rPr lang="en-US" dirty="0"/>
                  <a:t>: like join, but more complicated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DDDCB92-0CB5-E170-4C2B-EE515880A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8" t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0622-5601-FE5D-9B2B-9AAFC2DF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B580-A943-B54C-9ADA-3B08255A0309}" type="datetime4">
              <a:rPr lang="en-US" smtClean="0"/>
              <a:t>March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24D67-0A5B-F54C-5D32-8DB5C31C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AA134-DAC9-1710-775F-C485A3EA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45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84E1-C677-49C5-5A71-CC4A36FE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06A7E-75CA-8036-199D-1D03F8366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Each operator has several implementations</a:t>
            </a:r>
          </a:p>
          <a:p>
            <a:endParaRPr lang="en-US" sz="3200" dirty="0"/>
          </a:p>
          <a:p>
            <a:r>
              <a:rPr lang="en-US" sz="3200" dirty="0"/>
              <a:t>Join = most important and complex</a:t>
            </a:r>
          </a:p>
          <a:p>
            <a:endParaRPr lang="en-US" sz="3200" dirty="0"/>
          </a:p>
          <a:p>
            <a:r>
              <a:rPr lang="en-US" sz="3200" dirty="0"/>
              <a:t>When data is on disk: specialized algorithms</a:t>
            </a:r>
          </a:p>
          <a:p>
            <a:endParaRPr lang="en-US" sz="3200" dirty="0"/>
          </a:p>
          <a:p>
            <a:r>
              <a:rPr lang="en-US" sz="3200" dirty="0"/>
              <a:t>The physical operator: chosen </a:t>
            </a:r>
            <a:r>
              <a:rPr lang="en-US" sz="3200"/>
              <a:t>by optimizer</a:t>
            </a:r>
            <a:endParaRPr lang="en-US" sz="3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21DFCE-36FF-313F-2CA0-5F20CA46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70B5-E6A2-AD45-AC3B-1BCCA5E4E90C}" type="datetime4">
              <a:rPr lang="en-US" smtClean="0"/>
              <a:t>March 5,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8229FE-14C1-8A20-0833-53005199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2BA1D3-73BC-9B02-27BE-36CAB1EE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915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Disk Storage and Indexes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Introduction to Data Management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7270DCE-4896-DB63-5C38-99D7203F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8D1-613D-864D-8937-B7A122FAE584}" type="datetime4">
              <a:rPr lang="en-US" smtClean="0"/>
              <a:t>March 5,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931D7B-02B2-85CF-F418-D70A9181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Disk Storage and Indexes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DB8E61-4D89-5418-86F9-EE7697C1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42568</TotalTime>
  <Words>16853</Words>
  <Application>Microsoft Macintosh PowerPoint</Application>
  <PresentationFormat>On-screen Show (4:3)</PresentationFormat>
  <Paragraphs>6571</Paragraphs>
  <Slides>344</Slides>
  <Notes>150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344</vt:i4>
      </vt:variant>
    </vt:vector>
  </HeadingPairs>
  <TitlesOfParts>
    <vt:vector size="356" baseType="lpstr">
      <vt:lpstr>Arial Unicode MS</vt:lpstr>
      <vt:lpstr>ＭＳ Ｐゴシック</vt:lpstr>
      <vt:lpstr>Arial</vt:lpstr>
      <vt:lpstr>Book Antiqua</vt:lpstr>
      <vt:lpstr>Calibri</vt:lpstr>
      <vt:lpstr>Cambria Math</vt:lpstr>
      <vt:lpstr>Courier New</vt:lpstr>
      <vt:lpstr>Osaka</vt:lpstr>
      <vt:lpstr>Symbol</vt:lpstr>
      <vt:lpstr>Times New Roman</vt:lpstr>
      <vt:lpstr>Wingdings</vt:lpstr>
      <vt:lpstr>Beamer</vt:lpstr>
      <vt:lpstr>PowerPoint Presentation</vt:lpstr>
      <vt:lpstr>Query Evaluation Steps Review</vt:lpstr>
      <vt:lpstr>Relational Algebra Operators</vt:lpstr>
      <vt:lpstr>Relational Algebra Operators</vt:lpstr>
      <vt:lpstr>Relational Algebra Operators</vt:lpstr>
      <vt:lpstr>Relational Algebra Operators</vt:lpstr>
      <vt:lpstr>Agenda for this and next week</vt:lpstr>
      <vt:lpstr>PowerPoint Presentation</vt:lpstr>
      <vt:lpstr>Logical vs Physical Plans</vt:lpstr>
      <vt:lpstr>Plan Enumeration</vt:lpstr>
      <vt:lpstr>Plan Enumeration</vt:lpstr>
      <vt:lpstr>Plan Enumeration</vt:lpstr>
      <vt:lpstr>Plan Enumeration</vt:lpstr>
      <vt:lpstr>Plan Enumeration</vt:lpstr>
      <vt:lpstr>Plan Enumeration</vt:lpstr>
      <vt:lpstr>Plan Enumeration</vt:lpstr>
      <vt:lpstr>PowerPoint Presentation</vt:lpstr>
      <vt:lpstr>Physical Operators</vt:lpstr>
      <vt:lpstr>Join Algorithms</vt:lpstr>
      <vt:lpstr>Join Algorithms</vt:lpstr>
      <vt:lpstr>Join Algorithms</vt:lpstr>
      <vt:lpstr>Join Algorithms</vt:lpstr>
      <vt:lpstr>Join Algorithms</vt:lpstr>
      <vt:lpstr>PowerPoint Presentation</vt:lpstr>
      <vt:lpstr>1. Nested Loop Join</vt:lpstr>
      <vt:lpstr>1. Nested Loop Join</vt:lpstr>
      <vt:lpstr>1. Nested Loop Join</vt:lpstr>
      <vt:lpstr>Discussion</vt:lpstr>
      <vt:lpstr>PowerPoint Presentation</vt:lpstr>
      <vt:lpstr>How the Main Memory Works</vt:lpstr>
      <vt:lpstr>How the Main Memory Works</vt:lpstr>
      <vt:lpstr>How the Main Memory Works</vt:lpstr>
      <vt:lpstr>How the Main Memory Works</vt:lpstr>
      <vt:lpstr>How the Main Memory Works</vt:lpstr>
      <vt:lpstr>How the Main Memory Works</vt:lpstr>
      <vt:lpstr>How the Main Memory Works</vt:lpstr>
      <vt:lpstr>How the Main Memory Works</vt:lpstr>
      <vt:lpstr>How the Main Memory Works</vt:lpstr>
      <vt:lpstr>How the Main Memory Works</vt:lpstr>
      <vt:lpstr>How the Main Memory Works</vt:lpstr>
      <vt:lpstr>How the Main Memory Works</vt:lpstr>
      <vt:lpstr>How the Main Memory Works</vt:lpstr>
      <vt:lpstr>How the Main Memory Works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 Takeaways</vt:lpstr>
      <vt:lpstr>PowerPoint Presentation</vt:lpstr>
      <vt:lpstr>2. Hash Join</vt:lpstr>
      <vt:lpstr>2. Hash Join</vt:lpstr>
      <vt:lpstr>2. Hash Join</vt:lpstr>
      <vt:lpstr>2. Hash Join</vt:lpstr>
      <vt:lpstr>2. Hash Join</vt:lpstr>
      <vt:lpstr>2. Hash Join</vt:lpstr>
      <vt:lpstr>2. Hash Join</vt:lpstr>
      <vt:lpstr>2. Hash Join</vt:lpstr>
      <vt:lpstr>2. Hash Join</vt:lpstr>
      <vt:lpstr>2. Hash Join</vt:lpstr>
      <vt:lpstr>2. Hash Join</vt:lpstr>
      <vt:lpstr>2. Hash Join</vt:lpstr>
      <vt:lpstr>2. Hash Join</vt:lpstr>
      <vt:lpstr>2. Hash Join</vt:lpstr>
      <vt:lpstr>2. Hash Join</vt:lpstr>
      <vt:lpstr>2. Hash Join</vt:lpstr>
      <vt:lpstr>Discussion</vt:lpstr>
      <vt:lpstr>PowerPoint Presentation</vt:lpstr>
      <vt:lpstr>Review: Sorting</vt:lpstr>
      <vt:lpstr>Review: Sorting</vt:lpstr>
      <vt:lpstr>Review: Sorting</vt:lpstr>
      <vt:lpstr>3. Merge Join</vt:lpstr>
      <vt:lpstr>3. Merge Join</vt:lpstr>
      <vt:lpstr>3. Merge Join</vt:lpstr>
      <vt:lpstr>3. Merge Join</vt:lpstr>
      <vt:lpstr>3. Merge Join</vt:lpstr>
      <vt:lpstr>3. Merge Join</vt:lpstr>
      <vt:lpstr>3. Merge Join</vt:lpstr>
      <vt:lpstr>Review: Merge Join</vt:lpstr>
      <vt:lpstr>FK-FK Merge Join</vt:lpstr>
      <vt:lpstr>FK-FK Merge Join</vt:lpstr>
      <vt:lpstr>FK-FK Merge Join</vt:lpstr>
      <vt:lpstr>FK-FK Merge Join</vt:lpstr>
      <vt:lpstr>Summary</vt:lpstr>
      <vt:lpstr>PowerPoint Presentation</vt:lpstr>
      <vt:lpstr>Physical Operators</vt:lpstr>
      <vt:lpstr>Final Comments</vt:lpstr>
      <vt:lpstr>PowerPoint Presentation</vt:lpstr>
      <vt:lpstr>PowerPoint Presentation</vt:lpstr>
      <vt:lpstr>How the Main Memory Works</vt:lpstr>
      <vt:lpstr>PowerPoint Presentation</vt:lpstr>
      <vt:lpstr>PowerPoint Presentation</vt:lpstr>
      <vt:lpstr>PowerPoint Presentation</vt:lpstr>
      <vt:lpstr>PowerPoint Presentation</vt:lpstr>
      <vt:lpstr>Disk</vt:lpstr>
      <vt:lpstr>Hard Drive Disk (HDD)</vt:lpstr>
      <vt:lpstr>Disk Access Characteristics</vt:lpstr>
      <vt:lpstr>Blocks or Pages</vt:lpstr>
      <vt:lpstr>Storage Manager</vt:lpstr>
      <vt:lpstr>Storing Pages on Disk</vt:lpstr>
      <vt:lpstr>Page Format</vt:lpstr>
      <vt:lpstr>Row-Oriented Storage</vt:lpstr>
      <vt:lpstr>Row-Oriented Storage</vt:lpstr>
      <vt:lpstr>Row-Oriented Storage</vt:lpstr>
      <vt:lpstr>Row-Oriented Storage</vt:lpstr>
      <vt:lpstr>PowerPoint Presentation</vt:lpstr>
      <vt:lpstr>Indexes</vt:lpstr>
      <vt:lpstr>Indexes</vt:lpstr>
      <vt:lpstr>Indexes</vt:lpstr>
      <vt:lpstr>Indexes</vt:lpstr>
      <vt:lpstr>Indexes</vt:lpstr>
      <vt:lpstr>Indexes</vt:lpstr>
      <vt:lpstr>Indexes</vt:lpstr>
      <vt:lpstr>Indexes</vt:lpstr>
      <vt:lpstr>Indexes</vt:lpstr>
      <vt:lpstr>PowerPoint Presentation</vt:lpstr>
      <vt:lpstr>PowerPoint Presentation</vt:lpstr>
      <vt:lpstr>Index Types</vt:lpstr>
      <vt:lpstr>Review: Binary Search Tree</vt:lpstr>
      <vt:lpstr>Review: Binary Search Tree</vt:lpstr>
      <vt:lpstr>Review: Binary Search Tree</vt:lpstr>
      <vt:lpstr>Review: Binary Search Tree</vt:lpstr>
      <vt:lpstr>Review: Binary Search Tree</vt:lpstr>
      <vt:lpstr>Review: Binary Search Tree</vt:lpstr>
      <vt:lpstr>Review: Binary Search Tree</vt:lpstr>
      <vt:lpstr>Review: Binary Search Tree</vt:lpstr>
      <vt:lpstr>Review: Binary Search Tree</vt:lpstr>
      <vt:lpstr>Review: Binary Search Tree</vt:lpstr>
      <vt:lpstr>Review: Binary Search Tree</vt:lpstr>
      <vt:lpstr>B+ Trees</vt:lpstr>
      <vt:lpstr>B+ Trees Properties</vt:lpstr>
      <vt:lpstr>B+ Trees Properties</vt:lpstr>
      <vt:lpstr>B+ Trees Properties</vt:lpstr>
      <vt:lpstr>B+ Trees Properties</vt:lpstr>
      <vt:lpstr>B+ Tree Example</vt:lpstr>
      <vt:lpstr>B+ Tree Example</vt:lpstr>
      <vt:lpstr>B+ Tree Example</vt:lpstr>
      <vt:lpstr>B+ Tree Example</vt:lpstr>
      <vt:lpstr>B+ Tree Example</vt:lpstr>
      <vt:lpstr>B+ Tree Example</vt:lpstr>
      <vt:lpstr>B+ Tree Example</vt:lpstr>
      <vt:lpstr>B+ Tree Example</vt:lpstr>
      <vt:lpstr>B+ Tree Example</vt:lpstr>
      <vt:lpstr>Search time</vt:lpstr>
      <vt:lpstr>PowerPoint Presentation</vt:lpstr>
      <vt:lpstr>Insertion in a B+ Tree: Summary</vt:lpstr>
      <vt:lpstr>Insertion in a B+ Tree: Summary</vt:lpstr>
      <vt:lpstr>Insertion in a B+ Tree: Summary</vt:lpstr>
      <vt:lpstr>Insertion in a B+ Tree: Summary</vt:lpstr>
      <vt:lpstr>Insertion in a B+ Tree: Summary</vt:lpstr>
      <vt:lpstr>Insertion in a B+ Tree: Summary</vt:lpstr>
      <vt:lpstr>Insertion in a B+ Tree: Summary</vt:lpstr>
      <vt:lpstr>Insertion in a B+ Tree: Example</vt:lpstr>
      <vt:lpstr>Insertion in a B+ Tree: Example</vt:lpstr>
      <vt:lpstr>Insertion in a B+ Tree: Example</vt:lpstr>
      <vt:lpstr>Insertion in a B+ Tree: Example</vt:lpstr>
      <vt:lpstr>Insertion in a B+ Tree: Example</vt:lpstr>
      <vt:lpstr>Insertion in a B+ Tree: Example</vt:lpstr>
      <vt:lpstr>Deletion: Summary</vt:lpstr>
      <vt:lpstr>Deletion: Summary</vt:lpstr>
      <vt:lpstr>Deletion: Summary</vt:lpstr>
      <vt:lpstr>Deletion from a B+ Tree: Example</vt:lpstr>
      <vt:lpstr>Deletion from a B+ Tree: Example</vt:lpstr>
      <vt:lpstr>Deletion from a B+ Tree: Example</vt:lpstr>
      <vt:lpstr>Deletion from a B+ Tree: Example</vt:lpstr>
      <vt:lpstr>Deletion from a B+ Tree: Example</vt:lpstr>
      <vt:lpstr>Deletion from a B+ Tree: Example</vt:lpstr>
      <vt:lpstr>Deletion from a B+ Tree: Example</vt:lpstr>
      <vt:lpstr>Deletion from a B+ Tree: Example</vt:lpstr>
      <vt:lpstr>Deletion from a B+ Tree: Example</vt:lpstr>
      <vt:lpstr>PowerPoint Presentation</vt:lpstr>
      <vt:lpstr>Sequential/Random Access</vt:lpstr>
      <vt:lpstr>Sequential/Random Access</vt:lpstr>
      <vt:lpstr>Sequential/Random Access</vt:lpstr>
      <vt:lpstr>Sequential/Random Access</vt:lpstr>
      <vt:lpstr>Sequential/Random Access</vt:lpstr>
      <vt:lpstr>Sequential/Random Access</vt:lpstr>
      <vt:lpstr>Sequential/Random Access</vt:lpstr>
      <vt:lpstr>Sequential/Random Access</vt:lpstr>
      <vt:lpstr>Sequential/Random Access</vt:lpstr>
      <vt:lpstr>Discussion</vt:lpstr>
      <vt:lpstr>Clustered v.s. Unclustered Indexes</vt:lpstr>
      <vt:lpstr>Clustered v.s. Unclustered Indexes</vt:lpstr>
      <vt:lpstr>Clustered v.s. Unclustered Indexes</vt:lpstr>
      <vt:lpstr>Clustered v.s. Unclustered Indexes</vt:lpstr>
      <vt:lpstr>Clustered v.s. Unclustered Indexes</vt:lpstr>
      <vt:lpstr>Clustered v.s. Unclustered Indexes</vt:lpstr>
      <vt:lpstr>Clustered v.s. Unclustered Indexes</vt:lpstr>
      <vt:lpstr>To Cluster or Not</vt:lpstr>
      <vt:lpstr>PowerPoint Presentation</vt:lpstr>
      <vt:lpstr>Getting Practical: Creating Indexes in SQL</vt:lpstr>
      <vt:lpstr>Getting Practical: Creating Indexes in SQL</vt:lpstr>
      <vt:lpstr>Getting Practical: Creating Indexes in SQL</vt:lpstr>
      <vt:lpstr>Getting Practical: Creating Indexes in SQL</vt:lpstr>
      <vt:lpstr>Getting Practical: Creating Indexes in SQL</vt:lpstr>
      <vt:lpstr>Getting Practical: Creating Indexes in SQL</vt:lpstr>
      <vt:lpstr>Getting Practical: Creating Indexes in SQL</vt:lpstr>
      <vt:lpstr>Getting Practical: Creating Indexes in SQL</vt:lpstr>
      <vt:lpstr>Getting Practical: Creating Indexes in SQL</vt:lpstr>
      <vt:lpstr>Getting Practical: Creating Indexes in SQL</vt:lpstr>
      <vt:lpstr>PowerPoint Presentation</vt:lpstr>
      <vt:lpstr>Block Nested Loop Join</vt:lpstr>
      <vt:lpstr>Overview</vt:lpstr>
      <vt:lpstr>Observations</vt:lpstr>
      <vt:lpstr>External Memory Join Operators</vt:lpstr>
      <vt:lpstr>Block Nested Loop Join</vt:lpstr>
      <vt:lpstr>Index-Based Selection</vt:lpstr>
      <vt:lpstr>Index-Based Selection</vt:lpstr>
      <vt:lpstr>Index-Based Selection</vt:lpstr>
      <vt:lpstr>Index-Based Selection</vt:lpstr>
      <vt:lpstr>Index-Based Selection</vt:lpstr>
      <vt:lpstr>Index-Based Selection</vt:lpstr>
      <vt:lpstr>Index-Based Selection</vt:lpstr>
      <vt:lpstr>Index-Based Selection</vt:lpstr>
      <vt:lpstr>Index-Based Selection</vt:lpstr>
      <vt:lpstr>Index-Based Selection</vt:lpstr>
      <vt:lpstr>Question</vt:lpstr>
      <vt:lpstr>Question</vt:lpstr>
      <vt:lpstr>Question</vt:lpstr>
      <vt:lpstr>Question</vt:lpstr>
      <vt:lpstr>Block Nested Loop Join</vt:lpstr>
      <vt:lpstr>Index Join</vt:lpstr>
      <vt:lpstr>Index Join</vt:lpstr>
      <vt:lpstr>Block Nested Loop Join</vt:lpstr>
      <vt:lpstr>Nested Loop Joins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Block Nested Loop Join</vt:lpstr>
      <vt:lpstr>Merge Sort, Merge Join</vt:lpstr>
      <vt:lpstr>Partitioned Hash-Join</vt:lpstr>
      <vt:lpstr>Partitioned Hash-Join</vt:lpstr>
      <vt:lpstr>Partitioned Hash-Join</vt:lpstr>
      <vt:lpstr>Partitioned Hash-Join</vt:lpstr>
      <vt:lpstr>Step 1: Hash-partition</vt:lpstr>
      <vt:lpstr>Step 1: Hash-partition</vt:lpstr>
      <vt:lpstr>Step 1: Hash-partition</vt:lpstr>
      <vt:lpstr>Step 1: Hash-partition</vt:lpstr>
      <vt:lpstr>Step 1: Hash-partition</vt:lpstr>
      <vt:lpstr>Step 1: Hash-partition</vt:lpstr>
      <vt:lpstr>Step 1: Hash-partition</vt:lpstr>
      <vt:lpstr>Step 1: Hash-partition</vt:lpstr>
      <vt:lpstr>Step 1: Hash-partition</vt:lpstr>
      <vt:lpstr>Step 1: Hash-partition</vt:lpstr>
      <vt:lpstr>Step 1: Hash-partition</vt:lpstr>
      <vt:lpstr>Step 2: Join Buckets</vt:lpstr>
      <vt:lpstr>Step 2: Join Buckets</vt:lpstr>
      <vt:lpstr>Step 2: Join Buckets</vt:lpstr>
      <vt:lpstr>Step 2: Join Buckets</vt:lpstr>
      <vt:lpstr>Step 2: Join Buckets</vt:lpstr>
      <vt:lpstr>Step 2: Join Buckets</vt:lpstr>
      <vt:lpstr>Step 2: Join Buckets</vt:lpstr>
      <vt:lpstr>Step 2: Join Buckets</vt:lpstr>
      <vt:lpstr>Step 2: Join Buckets</vt:lpstr>
      <vt:lpstr>Step 2: Join Buckets</vt:lpstr>
      <vt:lpstr>Step 2: Join Buckets</vt:lpstr>
      <vt:lpstr>Step 2: Join Buckets</vt:lpstr>
      <vt:lpstr>Step 2: Join Buckets</vt:lpstr>
      <vt:lpstr>Step 2: Join Buckets</vt:lpstr>
      <vt:lpstr>Partitioned Hash Join</vt:lpstr>
      <vt:lpstr>Merge Sort, Merge Join</vt:lpstr>
      <vt:lpstr>Merge-Sort</vt:lpstr>
      <vt:lpstr>Merging n Arrays </vt:lpstr>
      <vt:lpstr>Merging n Arrays </vt:lpstr>
      <vt:lpstr>Merging n Arrays </vt:lpstr>
      <vt:lpstr>Merging n Arrays </vt:lpstr>
      <vt:lpstr>Merging n Arrays </vt:lpstr>
      <vt:lpstr>Merging n Arrays </vt:lpstr>
      <vt:lpstr>Merge-Sort: Step 1</vt:lpstr>
      <vt:lpstr>Merge-Sort: Step 1</vt:lpstr>
      <vt:lpstr>Merge-Sort: Step 1</vt:lpstr>
      <vt:lpstr>Merge-Sort: Step 1</vt:lpstr>
      <vt:lpstr>Merge-Sort: Step 1</vt:lpstr>
      <vt:lpstr>Merge-Sort: Step 1</vt:lpstr>
      <vt:lpstr>Merge-Sort: Step 1</vt:lpstr>
      <vt:lpstr>Merge-Sort: Step 1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Steps 2, 3, …</vt:lpstr>
      <vt:lpstr>Merge-Sort: Discussion</vt:lpstr>
      <vt:lpstr>Merge-Sort: Discussion</vt:lpstr>
      <vt:lpstr>Merge-Sort: Discussion</vt:lpstr>
      <vt:lpstr>Merge-Sort: Discussion</vt:lpstr>
      <vt:lpstr>Finally: Merge-Join</vt:lpstr>
      <vt:lpstr>Finally: Merge-Join</vt:lpstr>
      <vt:lpstr>Finally: Merge-Join</vt:lpstr>
      <vt:lpstr>Finally: Merge-Join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415</cp:revision>
  <cp:lastPrinted>2022-02-14T19:19:13Z</cp:lastPrinted>
  <dcterms:created xsi:type="dcterms:W3CDTF">2018-12-30T01:22:30Z</dcterms:created>
  <dcterms:modified xsi:type="dcterms:W3CDTF">2025-03-05T18:41:56Z</dcterms:modified>
</cp:coreProperties>
</file>