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8"/>
  </p:notesMasterIdLst>
  <p:handoutMasterIdLst>
    <p:handoutMasterId r:id="rId149"/>
  </p:handoutMasterIdLst>
  <p:sldIdLst>
    <p:sldId id="975" r:id="rId2"/>
    <p:sldId id="1347" r:id="rId3"/>
    <p:sldId id="376" r:id="rId4"/>
    <p:sldId id="1354" r:id="rId5"/>
    <p:sldId id="1001" r:id="rId6"/>
    <p:sldId id="1002" r:id="rId7"/>
    <p:sldId id="1274" r:id="rId8"/>
    <p:sldId id="1003" r:id="rId9"/>
    <p:sldId id="1004" r:id="rId10"/>
    <p:sldId id="1292" r:id="rId11"/>
    <p:sldId id="1293" r:id="rId12"/>
    <p:sldId id="1298" r:id="rId13"/>
    <p:sldId id="1299" r:id="rId14"/>
    <p:sldId id="1300" r:id="rId15"/>
    <p:sldId id="1301" r:id="rId16"/>
    <p:sldId id="1297" r:id="rId17"/>
    <p:sldId id="1296" r:id="rId18"/>
    <p:sldId id="1302" r:id="rId19"/>
    <p:sldId id="1295" r:id="rId20"/>
    <p:sldId id="1355" r:id="rId21"/>
    <p:sldId id="1294" r:id="rId22"/>
    <p:sldId id="1359" r:id="rId23"/>
    <p:sldId id="1303" r:id="rId24"/>
    <p:sldId id="1304" r:id="rId25"/>
    <p:sldId id="1312" r:id="rId26"/>
    <p:sldId id="1306" r:id="rId27"/>
    <p:sldId id="1311" r:id="rId28"/>
    <p:sldId id="1310" r:id="rId29"/>
    <p:sldId id="1309" r:id="rId30"/>
    <p:sldId id="1308" r:id="rId31"/>
    <p:sldId id="1307" r:id="rId32"/>
    <p:sldId id="1356" r:id="rId33"/>
    <p:sldId id="1348" r:id="rId34"/>
    <p:sldId id="1313" r:id="rId35"/>
    <p:sldId id="1314" r:id="rId36"/>
    <p:sldId id="1318" r:id="rId37"/>
    <p:sldId id="1317" r:id="rId38"/>
    <p:sldId id="311" r:id="rId39"/>
    <p:sldId id="1316" r:id="rId40"/>
    <p:sldId id="1353" r:id="rId41"/>
    <p:sldId id="1319" r:id="rId42"/>
    <p:sldId id="1352" r:id="rId43"/>
    <p:sldId id="1351" r:id="rId44"/>
    <p:sldId id="1324" r:id="rId45"/>
    <p:sldId id="1321" r:id="rId46"/>
    <p:sldId id="1320" r:id="rId47"/>
    <p:sldId id="1323" r:id="rId48"/>
    <p:sldId id="1325" r:id="rId49"/>
    <p:sldId id="1327" r:id="rId50"/>
    <p:sldId id="1328" r:id="rId51"/>
    <p:sldId id="1326" r:id="rId52"/>
    <p:sldId id="1329" r:id="rId53"/>
    <p:sldId id="1330" r:id="rId54"/>
    <p:sldId id="1331" r:id="rId55"/>
    <p:sldId id="1332" r:id="rId56"/>
    <p:sldId id="1333" r:id="rId57"/>
    <p:sldId id="1007" r:id="rId58"/>
    <p:sldId id="1336" r:id="rId59"/>
    <p:sldId id="1337" r:id="rId60"/>
    <p:sldId id="1340" r:id="rId61"/>
    <p:sldId id="1339" r:id="rId62"/>
    <p:sldId id="1338" r:id="rId63"/>
    <p:sldId id="1341" r:id="rId64"/>
    <p:sldId id="1357" r:id="rId65"/>
    <p:sldId id="1342" r:id="rId66"/>
    <p:sldId id="1343" r:id="rId67"/>
    <p:sldId id="1345" r:id="rId68"/>
    <p:sldId id="1346" r:id="rId69"/>
    <p:sldId id="1344" r:id="rId70"/>
    <p:sldId id="1349" r:id="rId71"/>
    <p:sldId id="989" r:id="rId72"/>
    <p:sldId id="1362" r:id="rId73"/>
    <p:sldId id="1361" r:id="rId74"/>
    <p:sldId id="1360" r:id="rId75"/>
    <p:sldId id="987" r:id="rId76"/>
    <p:sldId id="988" r:id="rId77"/>
    <p:sldId id="986" r:id="rId78"/>
    <p:sldId id="990" r:id="rId79"/>
    <p:sldId id="994" r:id="rId80"/>
    <p:sldId id="993" r:id="rId81"/>
    <p:sldId id="992" r:id="rId82"/>
    <p:sldId id="995" r:id="rId83"/>
    <p:sldId id="1350" r:id="rId84"/>
    <p:sldId id="256" r:id="rId85"/>
    <p:sldId id="264" r:id="rId86"/>
    <p:sldId id="265" r:id="rId87"/>
    <p:sldId id="266" r:id="rId88"/>
    <p:sldId id="267" r:id="rId89"/>
    <p:sldId id="268" r:id="rId90"/>
    <p:sldId id="269" r:id="rId91"/>
    <p:sldId id="270" r:id="rId92"/>
    <p:sldId id="271" r:id="rId93"/>
    <p:sldId id="272" r:id="rId94"/>
    <p:sldId id="273" r:id="rId95"/>
    <p:sldId id="274" r:id="rId96"/>
    <p:sldId id="275" r:id="rId97"/>
    <p:sldId id="276" r:id="rId98"/>
    <p:sldId id="277" r:id="rId99"/>
    <p:sldId id="278" r:id="rId100"/>
    <p:sldId id="279" r:id="rId101"/>
    <p:sldId id="280" r:id="rId102"/>
    <p:sldId id="281" r:id="rId103"/>
    <p:sldId id="282" r:id="rId104"/>
    <p:sldId id="283" r:id="rId105"/>
    <p:sldId id="284" r:id="rId106"/>
    <p:sldId id="285" r:id="rId107"/>
    <p:sldId id="286" r:id="rId108"/>
    <p:sldId id="287" r:id="rId109"/>
    <p:sldId id="288" r:id="rId110"/>
    <p:sldId id="289" r:id="rId111"/>
    <p:sldId id="290" r:id="rId112"/>
    <p:sldId id="291" r:id="rId113"/>
    <p:sldId id="292" r:id="rId114"/>
    <p:sldId id="293" r:id="rId115"/>
    <p:sldId id="294" r:id="rId116"/>
    <p:sldId id="295" r:id="rId117"/>
    <p:sldId id="296" r:id="rId118"/>
    <p:sldId id="297" r:id="rId119"/>
    <p:sldId id="298" r:id="rId120"/>
    <p:sldId id="299" r:id="rId121"/>
    <p:sldId id="300" r:id="rId122"/>
    <p:sldId id="301" r:id="rId123"/>
    <p:sldId id="302" r:id="rId124"/>
    <p:sldId id="303" r:id="rId125"/>
    <p:sldId id="304" r:id="rId126"/>
    <p:sldId id="305" r:id="rId127"/>
    <p:sldId id="306" r:id="rId128"/>
    <p:sldId id="307" r:id="rId129"/>
    <p:sldId id="308" r:id="rId130"/>
    <p:sldId id="309" r:id="rId131"/>
    <p:sldId id="310" r:id="rId132"/>
    <p:sldId id="1363" r:id="rId133"/>
    <p:sldId id="312" r:id="rId134"/>
    <p:sldId id="313" r:id="rId135"/>
    <p:sldId id="314" r:id="rId136"/>
    <p:sldId id="315" r:id="rId137"/>
    <p:sldId id="316" r:id="rId138"/>
    <p:sldId id="317" r:id="rId139"/>
    <p:sldId id="318" r:id="rId140"/>
    <p:sldId id="319" r:id="rId141"/>
    <p:sldId id="320" r:id="rId142"/>
    <p:sldId id="321" r:id="rId143"/>
    <p:sldId id="322" r:id="rId144"/>
    <p:sldId id="323" r:id="rId145"/>
    <p:sldId id="324" r:id="rId146"/>
    <p:sldId id="325" r:id="rId14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02" autoAdjust="0"/>
    <p:restoredTop sz="89859" autoAdjust="0"/>
  </p:normalViewPr>
  <p:slideViewPr>
    <p:cSldViewPr snapToGrid="0">
      <p:cViewPr varScale="1">
        <p:scale>
          <a:sx n="122" d="100"/>
          <a:sy n="122" d="100"/>
        </p:scale>
        <p:origin x="128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17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590760-6349-4916-AC87-1C38C2AD15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BFCDC-241A-4540-AB80-2D9026796E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FA2B6-64DF-45A5-B0A6-2B79F9FBA106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ED3EA-E58B-41C8-8D20-85D1B090FB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8835F-593F-45E2-95FC-72DCDC5FC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86C08-3663-49BF-9DEE-7B05BD104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24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021A2-133B-4ECE-BE34-64A3DFE7648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C2312-1407-45C9-99B7-1C2021C66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77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118205f969_2_33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g3118205f969_2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118205f969_2_34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3118205f96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118205f969_2_36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3118205f969_2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118205f969_2_37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3118205f969_2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118205f969_2_39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3118205f969_2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b8f19539bb_0_1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g2b8f19539b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11c19ffbd2_0_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g311c19ffbd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116ff28220_0_2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g3116ff2822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116ff2822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116ff28220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3116ff28220_0_3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58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12855b4f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12855b4ffe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312855b4ffe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116ff28220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116ff28220_1_2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3116ff28220_1_2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118205f969_2_4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3118205f969_2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118205f969_2_41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g3118205f969_2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116ff28220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116ff28220_1_3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3116ff28220_1_35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1259269d52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1259269d52_0_17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31259269d52_0_17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116ff28220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116ff28220_1_4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3116ff28220_1_4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1259269d5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1259269d52_0_2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31259269d52_0_2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1259269d5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1259269d52_0_3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31259269d52_0_3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T3 in its growing phase is reading</a:t>
            </a:r>
            <a:r>
              <a:rPr lang="en-US" baseline="0" dirty="0"/>
              <a:t> original data or else, it would have to block.</a:t>
            </a:r>
          </a:p>
          <a:p>
            <a:r>
              <a:rPr lang="en-US" baseline="0" dirty="0"/>
              <a:t>All other transactions, either read separate original data or block on T3. They will thus read T3’s changes.</a:t>
            </a:r>
          </a:p>
          <a:p>
            <a:r>
              <a:rPr lang="en-US" baseline="0" dirty="0"/>
              <a:t>Once T3 unlocks, it doesn’t read anything anymore, so it doesn’t see anyone else’s changes.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4E7D1-EE80-F649-9228-971F3B05FF3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75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116ff2822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116ff28220_1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Only few hashing algorithms, computationally inexpensive to search for common hashes</a:t>
            </a:r>
            <a:endParaRPr/>
          </a:p>
        </p:txBody>
      </p:sp>
      <p:sp>
        <p:nvSpPr>
          <p:cNvPr id="401" name="Google Shape;401;g3116ff28220_1_6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1259269d5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1259269d52_0_18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Only few hashing algorithms, computationally inexpensive to search for common hashes</a:t>
            </a:r>
            <a:endParaRPr/>
          </a:p>
        </p:txBody>
      </p:sp>
      <p:sp>
        <p:nvSpPr>
          <p:cNvPr id="412" name="Google Shape;412;g31259269d52_0_18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118205f969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118205f969_3_11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Only few hashing algorithms, computationally inexpensive to search for common hashes</a:t>
            </a:r>
            <a:endParaRPr/>
          </a:p>
        </p:txBody>
      </p:sp>
      <p:sp>
        <p:nvSpPr>
          <p:cNvPr id="423" name="Google Shape;423;g3118205f969_3_11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1259269d52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1259269d52_0_19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g31259269d52_0_19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116ff28220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116ff28220_1_10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g3116ff28220_1_10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118205f969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118205f969_3_12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3118205f969_3_12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1259269d5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1259269d52_0_20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g31259269d52_0_20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118205f969_2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118205f969_2_41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3118205f969_2_41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118205f969_3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118205f969_3_7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g3118205f969_3_7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1259269d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1259269d52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31259269d52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1259269d5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1259269d52_0_5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g31259269d52_0_5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1259269d5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1259269d52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g31259269d52_0_6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1259269d5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1259269d52_0_7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g31259269d52_0_7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116ff28220_1_19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9" name="Google Shape;569;g3116ff28220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b8f19539bb_2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7" name="Google Shape;577;g2b8f19539b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118205f969_3_13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5" name="Google Shape;585;g3118205f969_3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3" name="Google Shape;5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118205f969_3_18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1" name="Google Shape;601;g3118205f969_3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9" name="Google Shape;6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7" name="Google Shape;6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18205f969_2_17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3118205f969_2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5" name="Google Shape;6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5" name="Google Shape;6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116ff28220_1_29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g3116ff28220_1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1259269d52_0_13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g31259269d52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1259269d52_0_14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g31259269d52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0" name="Google Shape;6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116ff28220_1_38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g3116ff28220_1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116ff28220_1_39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g3116ff28220_1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3116ff28220_1_40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g3116ff28220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3116ff28220_1_41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g3116ff28220_1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118205f969_2_9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3118205f969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3116ff28220_1_42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g3116ff28220_1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116ff28220_1_43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g3116ff28220_1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116ff28220_1_53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7" name="Google Shape;747;g3116ff28220_1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3118205f969_3_19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9" name="Google Shape;759;g3118205f969_3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4" name="Google Shape;7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0" name="Google Shape;790;p1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Family Educational Rights and Privacy Act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Health Insurance Portability and Accountability Act of 1996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Gramm-Leach-Bliley Act</a:t>
            </a:r>
            <a:endParaRPr/>
          </a:p>
        </p:txBody>
      </p:sp>
      <p:sp>
        <p:nvSpPr>
          <p:cNvPr id="791" name="Google Shape;791;p1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145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116ff28220_1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9" name="Google Shape;799;g3116ff28220_1_85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0" name="Google Shape;800;g3116ff28220_1_85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118205f969_2_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3118205f969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18205f969_2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3118205f969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118205f969_2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3118205f969_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AF01-8AD6-514A-869E-9199582E7893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78917"/>
            <a:ext cx="3086100" cy="274320"/>
          </a:xfrm>
        </p:spPr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AEB64-B0CF-4D99-9545-E1625B331C26}"/>
              </a:ext>
            </a:extLst>
          </p:cNvPr>
          <p:cNvSpPr/>
          <p:nvPr userDrawn="1"/>
        </p:nvSpPr>
        <p:spPr>
          <a:xfrm>
            <a:off x="473149" y="3444959"/>
            <a:ext cx="8197702" cy="17171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93300"/>
            <a:ext cx="7772400" cy="73590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Google Shape;68;p12">
            <a:extLst>
              <a:ext uri="{FF2B5EF4-FFF2-40B4-BE49-F238E27FC236}">
                <a16:creationId xmlns:a16="http://schemas.microsoft.com/office/drawing/2014/main" id="{FCDCE15C-8225-4D8D-A903-E7D117EA55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24625"/>
          <a:stretch/>
        </p:blipFill>
        <p:spPr>
          <a:xfrm>
            <a:off x="913375" y="982072"/>
            <a:ext cx="21885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Google Shape;71;p12">
            <a:extLst>
              <a:ext uri="{FF2B5EF4-FFF2-40B4-BE49-F238E27FC236}">
                <a16:creationId xmlns:a16="http://schemas.microsoft.com/office/drawing/2014/main" id="{0E8CB617-0092-44A5-A9E8-3BBEECD0106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14915" r="13446"/>
          <a:stretch/>
        </p:blipFill>
        <p:spPr>
          <a:xfrm>
            <a:off x="2591158" y="982072"/>
            <a:ext cx="2236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Google Shape;72;p12">
            <a:extLst>
              <a:ext uri="{FF2B5EF4-FFF2-40B4-BE49-F238E27FC236}">
                <a16:creationId xmlns:a16="http://schemas.microsoft.com/office/drawing/2014/main" id="{587682C2-512C-47F3-8851-EDF659BD9813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642" y="982072"/>
            <a:ext cx="2236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Google Shape;73;p12">
            <a:extLst>
              <a:ext uri="{FF2B5EF4-FFF2-40B4-BE49-F238E27FC236}">
                <a16:creationId xmlns:a16="http://schemas.microsoft.com/office/drawing/2014/main" id="{6DE8A822-950F-487A-9B20-F590509881AE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2125" y="982072"/>
            <a:ext cx="2143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A43612-76EF-43EA-AE8F-215515F461DB}"/>
              </a:ext>
            </a:extLst>
          </p:cNvPr>
          <p:cNvSpPr txBox="1"/>
          <p:nvPr userDrawn="1"/>
        </p:nvSpPr>
        <p:spPr>
          <a:xfrm>
            <a:off x="685800" y="3604437"/>
            <a:ext cx="77724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Introduction to Data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18D921-320C-42CC-B12D-D33B2773A1F7}"/>
              </a:ext>
            </a:extLst>
          </p:cNvPr>
          <p:cNvSpPr txBox="1"/>
          <p:nvPr userDrawn="1"/>
        </p:nvSpPr>
        <p:spPr>
          <a:xfrm>
            <a:off x="685802" y="5270352"/>
            <a:ext cx="7772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Jonathan </a:t>
            </a:r>
            <a:r>
              <a:rPr lang="en-US" dirty="0" err="1"/>
              <a:t>Leang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Paul G. Allen School of Computer Science and Engineering</a:t>
            </a:r>
          </a:p>
          <a:p>
            <a:pPr algn="ctr"/>
            <a:r>
              <a:rPr lang="en-US" dirty="0"/>
              <a:t>University of Washington, Seattle</a:t>
            </a:r>
          </a:p>
        </p:txBody>
      </p:sp>
    </p:spTree>
    <p:extLst>
      <p:ext uri="{BB962C8B-B14F-4D97-AF65-F5344CB8AC3E}">
        <p14:creationId xmlns:p14="http://schemas.microsoft.com/office/powerpoint/2010/main" val="259233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E0E6-9C7A-9140-90FF-210D4BF9578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3FA2E1-FD3C-4991-8C01-29076344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92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9DBB9-FA79-4C9E-8D71-A08DAE83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D749-DE8E-D249-9244-2AF950051288}" type="datetime4">
              <a:rPr lang="en-US" smtClean="0"/>
              <a:t>February 28,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CDEFB-712F-4EFD-8BAE-93BC324A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9B2A5-BF95-4C7A-8F8D-F0A8AF49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 descr="Brain">
            <a:extLst>
              <a:ext uri="{FF2B5EF4-FFF2-40B4-BE49-F238E27FC236}">
                <a16:creationId xmlns:a16="http://schemas.microsoft.com/office/drawing/2014/main" id="{A67A6281-F413-49A2-BD12-463205513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5293" y="-68836"/>
            <a:ext cx="818707" cy="81870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69A85C-AA04-412C-A9E8-00A2BC9044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344" y="1020819"/>
            <a:ext cx="8527311" cy="81915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Context and Question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20D76A-7431-4A51-ABBB-089C4A9A2E87}"/>
              </a:ext>
            </a:extLst>
          </p:cNvPr>
          <p:cNvSpPr txBox="1"/>
          <p:nvPr userDrawn="1"/>
        </p:nvSpPr>
        <p:spPr>
          <a:xfrm>
            <a:off x="0" y="39466"/>
            <a:ext cx="36140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Think About This</a:t>
            </a:r>
          </a:p>
        </p:txBody>
      </p:sp>
    </p:spTree>
    <p:extLst>
      <p:ext uri="{BB962C8B-B14F-4D97-AF65-F5344CB8AC3E}">
        <p14:creationId xmlns:p14="http://schemas.microsoft.com/office/powerpoint/2010/main" val="187646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52205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CE27-CF33-4844-80C8-216A18393855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00A3F-A25D-4415-A62E-794BE543F58D}"/>
              </a:ext>
            </a:extLst>
          </p:cNvPr>
          <p:cNvSpPr txBox="1"/>
          <p:nvPr userDrawn="1"/>
        </p:nvSpPr>
        <p:spPr>
          <a:xfrm>
            <a:off x="0" y="39466"/>
            <a:ext cx="401752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On A Practical Note</a:t>
            </a:r>
          </a:p>
        </p:txBody>
      </p:sp>
      <p:pic>
        <p:nvPicPr>
          <p:cNvPr id="9" name="Graphic 8" descr="Mining Tools">
            <a:extLst>
              <a:ext uri="{FF2B5EF4-FFF2-40B4-BE49-F238E27FC236}">
                <a16:creationId xmlns:a16="http://schemas.microsoft.com/office/drawing/2014/main" id="{59BA3158-53EA-4D4E-8C0E-D4E10E2EA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7814" y="3678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5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0CC2-8AAD-8B44-AAB6-BF23EF57681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7F04-DA61-A945-83E5-25C63993BAAC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910662-2471-4409-A85A-D7391CEE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A7D46B-7033-4BA6-A980-AE9001514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6" y="1020725"/>
            <a:ext cx="4120116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2A6994-5056-4657-B6E8-CDFBAF7B5F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8960" y="1020725"/>
            <a:ext cx="4120117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4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25" y="776176"/>
            <a:ext cx="4120116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960" y="776176"/>
            <a:ext cx="4120115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4ECA-5D5A-B246-9B66-B69F8D2F23ED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9573DF-4902-4313-8F55-97F06B03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6B5560-FB33-4157-809F-3DACDFD3F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4925" y="1552353"/>
            <a:ext cx="4120117" cy="46889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77EF24-5463-42AE-9CB6-1DD7E4E160B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8960" y="1552353"/>
            <a:ext cx="4120117" cy="46889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4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48B6-BE9F-5C4F-9153-15F1FC3BB8AB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5CB760-4791-471E-803B-668E7A01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59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47BD1-D2CE-4881-8329-CE0529821AF8}"/>
              </a:ext>
            </a:extLst>
          </p:cNvPr>
          <p:cNvSpPr/>
          <p:nvPr userDrawn="1"/>
        </p:nvSpPr>
        <p:spPr>
          <a:xfrm>
            <a:off x="0" y="6584316"/>
            <a:ext cx="268605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DA3AE-031D-4520-8EA5-3C8CC6CB0110}"/>
              </a:ext>
            </a:extLst>
          </p:cNvPr>
          <p:cNvSpPr/>
          <p:nvPr userDrawn="1"/>
        </p:nvSpPr>
        <p:spPr>
          <a:xfrm>
            <a:off x="6457950" y="6584316"/>
            <a:ext cx="268605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3BC64-8BEC-4026-87D2-09FBE0DD83C5}"/>
              </a:ext>
            </a:extLst>
          </p:cNvPr>
          <p:cNvSpPr/>
          <p:nvPr userDrawn="1"/>
        </p:nvSpPr>
        <p:spPr>
          <a:xfrm>
            <a:off x="2686051" y="6583680"/>
            <a:ext cx="3771899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" y="6578917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7E387C7-5549-F746-9777-31B4599A1D85}" type="datetime4">
              <a:rPr lang="en-US" smtClean="0"/>
              <a:t>February 28,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78916"/>
            <a:ext cx="3086100" cy="274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Locks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78917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F5A8679-A07E-414A-A745-969A7D0F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22162-7227-4E84-9C0F-71DCF51A4E14}"/>
              </a:ext>
            </a:extLst>
          </p:cNvPr>
          <p:cNvSpPr/>
          <p:nvPr userDrawn="1"/>
        </p:nvSpPr>
        <p:spPr>
          <a:xfrm>
            <a:off x="0" y="1"/>
            <a:ext cx="9144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334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0" r:id="rId3"/>
    <p:sldLayoutId id="2147483671" r:id="rId4"/>
    <p:sldLayoutId id="2147483662" r:id="rId5"/>
    <p:sldLayoutId id="2147483664" r:id="rId6"/>
    <p:sldLayoutId id="2147483665" r:id="rId7"/>
    <p:sldLayoutId id="2147483669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privacy.ed.gov/sites/default/files/resource_document/file/tennessee_0.pdf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hyperlink" Target="https://dspace.mit.edu/handle/1721.1/8589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https://fpf.org/wp-content/uploads/The-Re-identification-of-Governor-Welds-Medical-Information-Daniel-Barth-Jones.pdf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technology-188113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statista.com/statistics/806081/worldwide-application-vulnerability-taxonomy/" TargetMode="External"/><Relationship Id="rId4" Type="http://schemas.openxmlformats.org/officeDocument/2006/relationships/hyperlink" Target="https://www.bbc.com/news/business-13636704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technology-188113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statista.com/statistics/806081/worldwide-application-vulnerability-taxonomy/" TargetMode="External"/><Relationship Id="rId4" Type="http://schemas.openxmlformats.org/officeDocument/2006/relationships/hyperlink" Target="https://www.bbc.com/news/business-13636704" TargetMode="Externa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B5EE-580C-0E40-97D8-3F02AC10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C8249A-DEDC-E240-AED7-0CD1519A2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58917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D7BB5-0B1F-E848-9265-6CA055E4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AEE160-C5E8-244A-8287-F0BB89B57B62}"/>
              </a:ext>
            </a:extLst>
          </p:cNvPr>
          <p:cNvSpPr txBox="1">
            <a:spLocks/>
          </p:cNvSpPr>
          <p:nvPr/>
        </p:nvSpPr>
        <p:spPr>
          <a:xfrm>
            <a:off x="173620" y="4015508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Transactions: Locks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2E519-20F4-E849-B28D-CC8D554B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BCDD-0DBC-234A-A01A-558CDE221ECF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049053-D0DC-2E45-A86D-37A33B083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</p:spTree>
    <p:extLst>
      <p:ext uri="{BB962C8B-B14F-4D97-AF65-F5344CB8AC3E}">
        <p14:creationId xmlns:p14="http://schemas.microsoft.com/office/powerpoint/2010/main" val="3822933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Recap: A </a:t>
            </a:r>
            <a:r>
              <a:rPr lang="en-US" dirty="0">
                <a:solidFill>
                  <a:srgbClr val="FFC000"/>
                </a:solidFill>
              </a:rPr>
              <a:t>Non-Serializable</a:t>
            </a:r>
            <a:r>
              <a:rPr lang="en-US" dirty="0">
                <a:latin typeface="Arial" charset="0"/>
              </a:rPr>
              <a:t> Schedule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396565"/>
              </p:ext>
            </p:extLst>
          </p:nvPr>
        </p:nvGraphicFramePr>
        <p:xfrm>
          <a:off x="2247900" y="1349008"/>
          <a:ext cx="4648200" cy="515112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</a:t>
            </a:fld>
            <a:endParaRPr lang="en-US"/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0B119F84-2FBF-4C71-2A72-595833CFB21E}"/>
              </a:ext>
            </a:extLst>
          </p:cNvPr>
          <p:cNvSpPr/>
          <p:nvPr/>
        </p:nvSpPr>
        <p:spPr>
          <a:xfrm>
            <a:off x="6756625" y="699819"/>
            <a:ext cx="2237445" cy="1298377"/>
          </a:xfrm>
          <a:prstGeom prst="wedgeEllipseCallout">
            <a:avLst>
              <a:gd name="adj1" fmla="val -50604"/>
              <a:gd name="adj2" fmla="val 5363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Let’s see how</a:t>
            </a:r>
            <a:br>
              <a:rPr lang="en-US" dirty="0"/>
            </a:br>
            <a:r>
              <a:rPr lang="en-US" dirty="0"/>
              <a:t>locks can</a:t>
            </a:r>
            <a:br>
              <a:rPr lang="en-US" dirty="0"/>
            </a:br>
            <a:r>
              <a:rPr lang="en-US" dirty="0"/>
              <a:t>prevent this</a:t>
            </a:r>
          </a:p>
        </p:txBody>
      </p:sp>
    </p:spTree>
    <p:extLst>
      <p:ext uri="{BB962C8B-B14F-4D97-AF65-F5344CB8AC3E}">
        <p14:creationId xmlns:p14="http://schemas.microsoft.com/office/powerpoint/2010/main" val="17641890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12855b4ffe_0_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Storing Passwords</a:t>
            </a:r>
            <a:endParaRPr/>
          </a:p>
        </p:txBody>
      </p:sp>
      <p:sp>
        <p:nvSpPr>
          <p:cNvPr id="304" name="Google Shape;304;g312855b4ffe_0_0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100</a:t>
            </a:fld>
            <a:endParaRPr/>
          </a:p>
        </p:txBody>
      </p:sp>
      <p:graphicFrame>
        <p:nvGraphicFramePr>
          <p:cNvPr id="305" name="Google Shape;305;g312855b4ffe_0_0"/>
          <p:cNvGraphicFramePr/>
          <p:nvPr/>
        </p:nvGraphicFramePr>
        <p:xfrm>
          <a:off x="2024913" y="2798324"/>
          <a:ext cx="5094175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6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Username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Password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bobtheninja246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password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xDragonSlayerx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asdf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annabelle2001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password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lamamaster123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ilovefish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theSQLexpert234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j62ld12446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seahawksrule12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j62ld12446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6" name="Google Shape;306;g312855b4ffe_0_0"/>
          <p:cNvSpPr txBox="1">
            <a:spLocks noGrp="1"/>
          </p:cNvSpPr>
          <p:nvPr>
            <p:ph type="body" idx="1"/>
          </p:nvPr>
        </p:nvSpPr>
        <p:spPr>
          <a:xfrm>
            <a:off x="334925" y="1243088"/>
            <a:ext cx="4039500" cy="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Naive solution?</a:t>
            </a:r>
            <a:endParaRPr/>
          </a:p>
        </p:txBody>
      </p:sp>
      <p:sp>
        <p:nvSpPr>
          <p:cNvPr id="307" name="Google Shape;307;g312855b4ffe_0_0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116ff28220_1_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Storing Passwords</a:t>
            </a:r>
            <a:endParaRPr/>
          </a:p>
        </p:txBody>
      </p:sp>
      <p:sp>
        <p:nvSpPr>
          <p:cNvPr id="314" name="Google Shape;314;g3116ff28220_1_24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101</a:t>
            </a:fld>
            <a:endParaRPr/>
          </a:p>
        </p:txBody>
      </p:sp>
      <p:graphicFrame>
        <p:nvGraphicFramePr>
          <p:cNvPr id="315" name="Google Shape;315;g3116ff28220_1_24"/>
          <p:cNvGraphicFramePr/>
          <p:nvPr/>
        </p:nvGraphicFramePr>
        <p:xfrm>
          <a:off x="2024913" y="2798324"/>
          <a:ext cx="5094175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6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Username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Password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bobtheninja246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password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x</a:t>
                      </a:r>
                      <a:r>
                        <a:rPr lang="en-US" sz="1800" u="none" strike="noStrike" cap="none"/>
                        <a:t>DragonSlayerx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asdf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annabelle2001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password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lamamaster123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ilovefish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theSQLexpert234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j62ld12446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seahawksrule12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j62ld12446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6" name="Google Shape;316;g3116ff28220_1_24"/>
          <p:cNvSpPr txBox="1">
            <a:spLocks noGrp="1"/>
          </p:cNvSpPr>
          <p:nvPr>
            <p:ph type="body" idx="1"/>
          </p:nvPr>
        </p:nvSpPr>
        <p:spPr>
          <a:xfrm>
            <a:off x="507300" y="1453163"/>
            <a:ext cx="8129400" cy="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NEVER store passwords in plaintext!!</a:t>
            </a:r>
            <a:endParaRPr b="1"/>
          </a:p>
        </p:txBody>
      </p:sp>
      <p:sp>
        <p:nvSpPr>
          <p:cNvPr id="317" name="Google Shape;317;g3116ff28220_1_24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318" name="Google Shape;318;g3116ff28220_1_24"/>
          <p:cNvSpPr txBox="1"/>
          <p:nvPr/>
        </p:nvSpPr>
        <p:spPr>
          <a:xfrm>
            <a:off x="3634350" y="2996050"/>
            <a:ext cx="18753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0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X</a:t>
            </a:r>
            <a:endParaRPr sz="16000">
              <a:solidFill>
                <a:srgbClr val="FF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Hashing</a:t>
            </a:r>
            <a:endParaRPr/>
          </a:p>
        </p:txBody>
      </p:sp>
      <p:sp>
        <p:nvSpPr>
          <p:cNvPr id="324" name="Google Shape;324;p23"/>
          <p:cNvSpPr txBox="1">
            <a:spLocks noGrp="1"/>
          </p:cNvSpPr>
          <p:nvPr>
            <p:ph type="body" idx="1"/>
          </p:nvPr>
        </p:nvSpPr>
        <p:spPr>
          <a:xfrm>
            <a:off x="334925" y="1020725"/>
            <a:ext cx="8474149" cy="522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Hash(input) → hash value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Input → “scrambled” output</a:t>
            </a:r>
            <a:endParaRPr/>
          </a:p>
        </p:txBody>
      </p:sp>
      <p:sp>
        <p:nvSpPr>
          <p:cNvPr id="325" name="Google Shape;325;p23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102</a:t>
            </a:fld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118205f969_2_40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Hashing</a:t>
            </a:r>
            <a:endParaRPr/>
          </a:p>
        </p:txBody>
      </p:sp>
      <p:sp>
        <p:nvSpPr>
          <p:cNvPr id="332" name="Google Shape;332;g3118205f969_2_403"/>
          <p:cNvSpPr txBox="1">
            <a:spLocks noGrp="1"/>
          </p:cNvSpPr>
          <p:nvPr>
            <p:ph type="body" idx="1"/>
          </p:nvPr>
        </p:nvSpPr>
        <p:spPr>
          <a:xfrm>
            <a:off x="334925" y="1020725"/>
            <a:ext cx="8474100" cy="52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Hash(input) → hash value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Input → “scrambled” output</a:t>
            </a:r>
            <a:endParaRPr/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Hashing is </a:t>
            </a:r>
            <a:r>
              <a:rPr lang="en-US" u="sng"/>
              <a:t>deterministic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Same input → same output</a:t>
            </a:r>
            <a:endParaRPr/>
          </a:p>
        </p:txBody>
      </p:sp>
      <p:sp>
        <p:nvSpPr>
          <p:cNvPr id="333" name="Google Shape;333;g3118205f969_2_403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103</a:t>
            </a:fld>
            <a:endParaRPr/>
          </a:p>
        </p:txBody>
      </p:sp>
      <p:sp>
        <p:nvSpPr>
          <p:cNvPr id="334" name="Google Shape;334;g3118205f969_2_403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118205f969_2_4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Hashing</a:t>
            </a:r>
            <a:endParaRPr/>
          </a:p>
        </p:txBody>
      </p:sp>
      <p:sp>
        <p:nvSpPr>
          <p:cNvPr id="340" name="Google Shape;340;g3118205f969_2_410"/>
          <p:cNvSpPr txBox="1">
            <a:spLocks noGrp="1"/>
          </p:cNvSpPr>
          <p:nvPr>
            <p:ph type="body" idx="1"/>
          </p:nvPr>
        </p:nvSpPr>
        <p:spPr>
          <a:xfrm>
            <a:off x="334925" y="1020725"/>
            <a:ext cx="8474100" cy="52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Hash(input) → hash value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Input → “scrambled” output</a:t>
            </a:r>
            <a:endParaRPr/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Hashing is </a:t>
            </a:r>
            <a:r>
              <a:rPr lang="en-US" u="sng"/>
              <a:t>deterministic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Same input → same output</a:t>
            </a:r>
            <a:endParaRPr/>
          </a:p>
          <a:p>
            <a:pPr marL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u="sng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Hashing (should be) </a:t>
            </a:r>
            <a:r>
              <a:rPr lang="en-US" u="sng"/>
              <a:t>noninvertible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For secure hash functions, computationally infeasible to derive input from the hash value</a:t>
            </a:r>
            <a:endParaRPr/>
          </a:p>
        </p:txBody>
      </p:sp>
      <p:sp>
        <p:nvSpPr>
          <p:cNvPr id="341" name="Google Shape;341;g3118205f969_2_410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104</a:t>
            </a:fld>
            <a:endParaRPr/>
          </a:p>
        </p:txBody>
      </p:sp>
      <p:sp>
        <p:nvSpPr>
          <p:cNvPr id="342" name="Google Shape;342;g3118205f969_2_410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116ff28220_1_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Storing Hashed Passwords</a:t>
            </a:r>
            <a:endParaRPr/>
          </a:p>
        </p:txBody>
      </p:sp>
      <p:sp>
        <p:nvSpPr>
          <p:cNvPr id="349" name="Google Shape;349;g3116ff28220_1_35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105</a:t>
            </a:fld>
            <a:endParaRPr/>
          </a:p>
        </p:txBody>
      </p:sp>
      <p:graphicFrame>
        <p:nvGraphicFramePr>
          <p:cNvPr id="350" name="Google Shape;350;g3116ff28220_1_35"/>
          <p:cNvGraphicFramePr/>
          <p:nvPr/>
        </p:nvGraphicFramePr>
        <p:xfrm>
          <a:off x="248426" y="3267862"/>
          <a:ext cx="3821425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9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Username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Password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bobtheninja246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password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xDragonSlayerx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asdf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annabelle2001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password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lamamaster123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ilovefish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theSQLexpert234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j62ld12446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seahawksrule12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j62ld12446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1" name="Google Shape;351;g3116ff28220_1_35"/>
          <p:cNvSpPr txBox="1">
            <a:spLocks noGrp="1"/>
          </p:cNvSpPr>
          <p:nvPr>
            <p:ph type="body" idx="1"/>
          </p:nvPr>
        </p:nvSpPr>
        <p:spPr>
          <a:xfrm>
            <a:off x="334925" y="1008400"/>
            <a:ext cx="8541600" cy="52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Store hash instead</a:t>
            </a:r>
            <a:endParaRPr/>
          </a:p>
        </p:txBody>
      </p:sp>
      <p:graphicFrame>
        <p:nvGraphicFramePr>
          <p:cNvPr id="352" name="Google Shape;352;g3116ff28220_1_35"/>
          <p:cNvGraphicFramePr/>
          <p:nvPr/>
        </p:nvGraphicFramePr>
        <p:xfrm>
          <a:off x="4466163" y="3267874"/>
          <a:ext cx="4410200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0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Username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HashedPassword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bobtheninja246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3da541…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xDragonSlayerx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bfd361…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annabelle2001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3da541…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lamamaster123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5baa61…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theSQLexpert234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ca8612…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seahawksrule12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/>
                        <a:t>ca8612…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3" name="Google Shape;353;g3116ff28220_1_35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354" name="Google Shape;354;g3116ff28220_1_35"/>
          <p:cNvSpPr txBox="1"/>
          <p:nvPr/>
        </p:nvSpPr>
        <p:spPr>
          <a:xfrm>
            <a:off x="1221488" y="3429000"/>
            <a:ext cx="18753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0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X</a:t>
            </a:r>
            <a:endParaRPr sz="16000">
              <a:solidFill>
                <a:srgbClr val="FF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1259269d52_0_1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Validating Hashed Passwords</a:t>
            </a:r>
            <a:endParaRPr/>
          </a:p>
        </p:txBody>
      </p:sp>
      <p:sp>
        <p:nvSpPr>
          <p:cNvPr id="361" name="Google Shape;361;g31259269d52_0_179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106</a:t>
            </a:fld>
            <a:endParaRPr/>
          </a:p>
        </p:txBody>
      </p:sp>
      <p:sp>
        <p:nvSpPr>
          <p:cNvPr id="362" name="Google Shape;362;g31259269d52_0_179"/>
          <p:cNvSpPr txBox="1">
            <a:spLocks noGrp="1"/>
          </p:cNvSpPr>
          <p:nvPr>
            <p:ph type="body" idx="1"/>
          </p:nvPr>
        </p:nvSpPr>
        <p:spPr>
          <a:xfrm>
            <a:off x="334925" y="1008400"/>
            <a:ext cx="8541600" cy="16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Store hash instead</a:t>
            </a: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Validate any given password by hashing it and comparing with stored hash</a:t>
            </a:r>
            <a:endParaRPr/>
          </a:p>
        </p:txBody>
      </p:sp>
      <p:graphicFrame>
        <p:nvGraphicFramePr>
          <p:cNvPr id="363" name="Google Shape;363;g31259269d52_0_179"/>
          <p:cNvGraphicFramePr/>
          <p:nvPr/>
        </p:nvGraphicFramePr>
        <p:xfrm>
          <a:off x="4687538" y="3033099"/>
          <a:ext cx="4186975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3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Username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HashedPassword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bobtheninja246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3da541…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xDragonSlayerx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bfd361…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annabelle2001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3da541…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lamamaster123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5baa61…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theSQLexpert234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ca8612…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seahawksrule12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ca8612…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64" name="Google Shape;364;g31259269d52_0_179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116ff28220_1_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Validating Hashed Passwords</a:t>
            </a:r>
            <a:endParaRPr/>
          </a:p>
        </p:txBody>
      </p:sp>
      <p:sp>
        <p:nvSpPr>
          <p:cNvPr id="371" name="Google Shape;371;g3116ff28220_1_48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107</a:t>
            </a:fld>
            <a:endParaRPr/>
          </a:p>
        </p:txBody>
      </p:sp>
      <p:sp>
        <p:nvSpPr>
          <p:cNvPr id="372" name="Google Shape;372;g3116ff28220_1_48"/>
          <p:cNvSpPr txBox="1">
            <a:spLocks noGrp="1"/>
          </p:cNvSpPr>
          <p:nvPr>
            <p:ph type="body" idx="1"/>
          </p:nvPr>
        </p:nvSpPr>
        <p:spPr>
          <a:xfrm>
            <a:off x="334925" y="1008400"/>
            <a:ext cx="8541600" cy="16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Store hash instead</a:t>
            </a: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Validate any given password by hashing it and comparing with stored hash</a:t>
            </a:r>
            <a:endParaRPr/>
          </a:p>
        </p:txBody>
      </p:sp>
      <p:graphicFrame>
        <p:nvGraphicFramePr>
          <p:cNvPr id="373" name="Google Shape;373;g3116ff28220_1_48"/>
          <p:cNvGraphicFramePr/>
          <p:nvPr/>
        </p:nvGraphicFramePr>
        <p:xfrm>
          <a:off x="4687538" y="3033099"/>
          <a:ext cx="4186975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3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Username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HashedPassword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bobtheninja246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3da541…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xDragonSlayerx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bfd361…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annabelle2001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3da541…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lamamaster123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5baa61…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theSQLexpert234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ca8612…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seahawksrule12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ca8612…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74" name="Google Shape;374;g3116ff28220_1_48"/>
          <p:cNvSpPr txBox="1">
            <a:spLocks noGrp="1"/>
          </p:cNvSpPr>
          <p:nvPr>
            <p:ph type="body" idx="1"/>
          </p:nvPr>
        </p:nvSpPr>
        <p:spPr>
          <a:xfrm>
            <a:off x="277250" y="3033100"/>
            <a:ext cx="4410300" cy="29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lamamaster123 logs in with “ilovefish”</a:t>
            </a:r>
            <a:endParaRPr sz="2400"/>
          </a:p>
        </p:txBody>
      </p:sp>
      <p:sp>
        <p:nvSpPr>
          <p:cNvPr id="375" name="Google Shape;375;g3116ff28220_1_48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1259269d52_0_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Validating Hashed Passwords</a:t>
            </a:r>
            <a:endParaRPr/>
          </a:p>
        </p:txBody>
      </p:sp>
      <p:sp>
        <p:nvSpPr>
          <p:cNvPr id="382" name="Google Shape;382;g31259269d52_0_21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108</a:t>
            </a:fld>
            <a:endParaRPr/>
          </a:p>
        </p:txBody>
      </p:sp>
      <p:sp>
        <p:nvSpPr>
          <p:cNvPr id="383" name="Google Shape;383;g31259269d52_0_21"/>
          <p:cNvSpPr txBox="1">
            <a:spLocks noGrp="1"/>
          </p:cNvSpPr>
          <p:nvPr>
            <p:ph type="body" idx="1"/>
          </p:nvPr>
        </p:nvSpPr>
        <p:spPr>
          <a:xfrm>
            <a:off x="334925" y="1008400"/>
            <a:ext cx="8541600" cy="16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Store hash instead</a:t>
            </a: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Validate any given password by hashing it and comparing with stored hash</a:t>
            </a:r>
            <a:endParaRPr/>
          </a:p>
        </p:txBody>
      </p:sp>
      <p:graphicFrame>
        <p:nvGraphicFramePr>
          <p:cNvPr id="384" name="Google Shape;384;g31259269d52_0_21"/>
          <p:cNvGraphicFramePr/>
          <p:nvPr/>
        </p:nvGraphicFramePr>
        <p:xfrm>
          <a:off x="4687538" y="3033099"/>
          <a:ext cx="4186975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3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Username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HashedPassword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bobtheninja246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3da541…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xDragonSlayerx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bfd361…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annabelle2001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3da541…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lamamaster123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5baa61…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theSQLexpert234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ca8612…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seahawksrule12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ca8612…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85" name="Google Shape;385;g31259269d52_0_21"/>
          <p:cNvSpPr txBox="1">
            <a:spLocks noGrp="1"/>
          </p:cNvSpPr>
          <p:nvPr>
            <p:ph type="body" idx="1"/>
          </p:nvPr>
        </p:nvSpPr>
        <p:spPr>
          <a:xfrm>
            <a:off x="277250" y="3033100"/>
            <a:ext cx="4410300" cy="29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lamamaster123 logs in with “ilovefish”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hash(“ilovefish”) → 5baa61…</a:t>
            </a:r>
            <a:endParaRPr sz="2400"/>
          </a:p>
        </p:txBody>
      </p:sp>
      <p:sp>
        <p:nvSpPr>
          <p:cNvPr id="386" name="Google Shape;386;g31259269d52_0_21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1259269d52_0_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Validating Hashed Passwords</a:t>
            </a:r>
            <a:endParaRPr/>
          </a:p>
        </p:txBody>
      </p:sp>
      <p:sp>
        <p:nvSpPr>
          <p:cNvPr id="393" name="Google Shape;393;g31259269d52_0_31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109</a:t>
            </a:fld>
            <a:endParaRPr/>
          </a:p>
        </p:txBody>
      </p:sp>
      <p:sp>
        <p:nvSpPr>
          <p:cNvPr id="394" name="Google Shape;394;g31259269d52_0_31"/>
          <p:cNvSpPr txBox="1">
            <a:spLocks noGrp="1"/>
          </p:cNvSpPr>
          <p:nvPr>
            <p:ph type="body" idx="1"/>
          </p:nvPr>
        </p:nvSpPr>
        <p:spPr>
          <a:xfrm>
            <a:off x="334925" y="1008400"/>
            <a:ext cx="8541600" cy="16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Store hash instead</a:t>
            </a: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Validate any given password by hashing it and comparing with stored hash</a:t>
            </a:r>
            <a:endParaRPr/>
          </a:p>
        </p:txBody>
      </p:sp>
      <p:graphicFrame>
        <p:nvGraphicFramePr>
          <p:cNvPr id="395" name="Google Shape;395;g31259269d52_0_31"/>
          <p:cNvGraphicFramePr/>
          <p:nvPr/>
        </p:nvGraphicFramePr>
        <p:xfrm>
          <a:off x="4687538" y="3033099"/>
          <a:ext cx="4186975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3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Username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HashedPassword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bobtheninja246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3da541…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xDragonSlayerx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bfd361…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annabelle2001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3da541…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lamamaster123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5baa61…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theSQLexpert234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ca8612…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seahawksrule12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ca8612…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96" name="Google Shape;396;g31259269d52_0_31"/>
          <p:cNvSpPr txBox="1">
            <a:spLocks noGrp="1"/>
          </p:cNvSpPr>
          <p:nvPr>
            <p:ph type="body" idx="1"/>
          </p:nvPr>
        </p:nvSpPr>
        <p:spPr>
          <a:xfrm>
            <a:off x="277250" y="3033100"/>
            <a:ext cx="4410300" cy="29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lamamaster123 logs in with “ilovefish”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hash(“ilovefish”) → 5baa61…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 5baa61… == 5baa61…</a:t>
            </a:r>
            <a:endParaRPr sz="240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Accept login</a:t>
            </a:r>
            <a:endParaRPr sz="2400"/>
          </a:p>
        </p:txBody>
      </p:sp>
      <p:sp>
        <p:nvSpPr>
          <p:cNvPr id="397" name="Google Shape;397;g31259269d52_0_31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Locks in Action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081189"/>
              </p:ext>
            </p:extLst>
          </p:nvPr>
        </p:nvGraphicFramePr>
        <p:xfrm>
          <a:off x="1952625" y="704476"/>
          <a:ext cx="4648200" cy="594360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4376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9345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116ff28220_1_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Storing Passwords</a:t>
            </a:r>
            <a:endParaRPr/>
          </a:p>
        </p:txBody>
      </p:sp>
      <p:sp>
        <p:nvSpPr>
          <p:cNvPr id="404" name="Google Shape;404;g3116ff28220_1_61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110</a:t>
            </a:fld>
            <a:endParaRPr/>
          </a:p>
        </p:txBody>
      </p:sp>
      <p:graphicFrame>
        <p:nvGraphicFramePr>
          <p:cNvPr id="405" name="Google Shape;405;g3116ff28220_1_61"/>
          <p:cNvGraphicFramePr/>
          <p:nvPr/>
        </p:nvGraphicFramePr>
        <p:xfrm>
          <a:off x="248426" y="3267862"/>
          <a:ext cx="3821425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9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Username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Password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bobtheninja246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0000"/>
                          </a:solidFill>
                        </a:rPr>
                        <a:t>password</a:t>
                      </a:r>
                      <a:endParaRPr sz="14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xDragonSlayerx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BF9000"/>
                          </a:solidFill>
                        </a:rPr>
                        <a:t>asdf</a:t>
                      </a:r>
                      <a:endParaRPr sz="1400" b="1" u="none" strike="noStrike" cap="none">
                        <a:solidFill>
                          <a:srgbClr val="BF9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annabelle2001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password</a:t>
                      </a:r>
                      <a:endParaRPr sz="18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lamamaster123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ilovefish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theSQLexpert234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6AA84F"/>
                          </a:solidFill>
                        </a:rPr>
                        <a:t>j62ld12446</a:t>
                      </a:r>
                      <a:endParaRPr sz="1800" b="1" u="none" strike="noStrike" cap="none">
                        <a:solidFill>
                          <a:srgbClr val="6AA84F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seahawksrule12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6AA84F"/>
                          </a:solidFill>
                        </a:rPr>
                        <a:t>j62ld12446</a:t>
                      </a:r>
                      <a:endParaRPr sz="1800" b="1" u="none" strike="noStrike" cap="none">
                        <a:solidFill>
                          <a:srgbClr val="6AA84F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6" name="Google Shape;406;g3116ff28220_1_61"/>
          <p:cNvSpPr txBox="1">
            <a:spLocks noGrp="1"/>
          </p:cNvSpPr>
          <p:nvPr>
            <p:ph type="body" idx="1"/>
          </p:nvPr>
        </p:nvSpPr>
        <p:spPr>
          <a:xfrm>
            <a:off x="334925" y="1008400"/>
            <a:ext cx="85416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But… there are always users with bad passwords</a:t>
            </a:r>
            <a:endParaRPr/>
          </a:p>
        </p:txBody>
      </p:sp>
      <p:graphicFrame>
        <p:nvGraphicFramePr>
          <p:cNvPr id="407" name="Google Shape;407;g3116ff28220_1_61"/>
          <p:cNvGraphicFramePr/>
          <p:nvPr/>
        </p:nvGraphicFramePr>
        <p:xfrm>
          <a:off x="4466163" y="3267874"/>
          <a:ext cx="4410200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0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Username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HashedPassword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bobtheninja246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3da541…</a:t>
                      </a:r>
                      <a:endParaRPr sz="14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xDragonSlayerx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BF9000"/>
                          </a:solidFill>
                        </a:rPr>
                        <a:t>bfd361…</a:t>
                      </a:r>
                      <a:endParaRPr sz="1400" b="1" u="none" strike="noStrike" cap="none">
                        <a:solidFill>
                          <a:srgbClr val="BF9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annabelle2001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3da541…</a:t>
                      </a:r>
                      <a:endParaRPr sz="18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lamamaster123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5baa61…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theSQLexpert234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accent6"/>
                          </a:solidFill>
                        </a:rPr>
                        <a:t>ca8612…</a:t>
                      </a:r>
                      <a:endParaRPr sz="1800" b="1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seahawksrule12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accent6"/>
                          </a:solidFill>
                        </a:rPr>
                        <a:t>ca8612…</a:t>
                      </a:r>
                      <a:endParaRPr sz="1800" b="1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8" name="Google Shape;408;g3116ff28220_1_61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1259269d52_0_18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Storing Passwords</a:t>
            </a:r>
            <a:endParaRPr/>
          </a:p>
        </p:txBody>
      </p:sp>
      <p:sp>
        <p:nvSpPr>
          <p:cNvPr id="415" name="Google Shape;415;g31259269d52_0_189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111</a:t>
            </a:fld>
            <a:endParaRPr/>
          </a:p>
        </p:txBody>
      </p:sp>
      <p:graphicFrame>
        <p:nvGraphicFramePr>
          <p:cNvPr id="416" name="Google Shape;416;g31259269d52_0_189"/>
          <p:cNvGraphicFramePr/>
          <p:nvPr/>
        </p:nvGraphicFramePr>
        <p:xfrm>
          <a:off x="248426" y="3267862"/>
          <a:ext cx="3821425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9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Username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Password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bobtheninja246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0000"/>
                          </a:solidFill>
                        </a:rPr>
                        <a:t>password</a:t>
                      </a:r>
                      <a:endParaRPr sz="14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xDragonSlayerx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BF9000"/>
                          </a:solidFill>
                        </a:rPr>
                        <a:t>asdf</a:t>
                      </a:r>
                      <a:endParaRPr sz="1400" b="1" u="none" strike="noStrike" cap="none">
                        <a:solidFill>
                          <a:srgbClr val="BF9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annabelle2001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password</a:t>
                      </a:r>
                      <a:endParaRPr sz="18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lamamaster123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ilovefish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theSQLexpert234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6AA84F"/>
                          </a:solidFill>
                        </a:rPr>
                        <a:t>j62ld12446</a:t>
                      </a:r>
                      <a:endParaRPr sz="1800" b="1" u="none" strike="noStrike" cap="none">
                        <a:solidFill>
                          <a:srgbClr val="6AA84F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seahawksrule12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6AA84F"/>
                          </a:solidFill>
                        </a:rPr>
                        <a:t>j62ld12446</a:t>
                      </a:r>
                      <a:endParaRPr sz="1800" b="1" u="none" strike="noStrike" cap="none">
                        <a:solidFill>
                          <a:srgbClr val="6AA84F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7" name="Google Shape;417;g31259269d52_0_189"/>
          <p:cNvSpPr txBox="1">
            <a:spLocks noGrp="1"/>
          </p:cNvSpPr>
          <p:nvPr>
            <p:ph type="body" idx="1"/>
          </p:nvPr>
        </p:nvSpPr>
        <p:spPr>
          <a:xfrm>
            <a:off x="334925" y="1008400"/>
            <a:ext cx="85416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But… there are always users with bad passwords</a:t>
            </a: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Easy to search for common password hashes!</a:t>
            </a:r>
            <a:endParaRPr/>
          </a:p>
        </p:txBody>
      </p:sp>
      <p:graphicFrame>
        <p:nvGraphicFramePr>
          <p:cNvPr id="418" name="Google Shape;418;g31259269d52_0_189"/>
          <p:cNvGraphicFramePr/>
          <p:nvPr/>
        </p:nvGraphicFramePr>
        <p:xfrm>
          <a:off x="4466163" y="3267874"/>
          <a:ext cx="4410200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0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Username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HashedPassword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bobtheninja246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3da541…</a:t>
                      </a:r>
                      <a:endParaRPr sz="14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xDragonSlayerx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BF9000"/>
                          </a:solidFill>
                        </a:rPr>
                        <a:t>bfd361…</a:t>
                      </a:r>
                      <a:endParaRPr sz="1400" b="1" u="none" strike="noStrike" cap="none">
                        <a:solidFill>
                          <a:srgbClr val="BF9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annabelle2001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3da541…</a:t>
                      </a:r>
                      <a:endParaRPr sz="18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lamamaster123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5baa61…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theSQLexpert234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accent6"/>
                          </a:solidFill>
                        </a:rPr>
                        <a:t>ca8612…</a:t>
                      </a:r>
                      <a:endParaRPr sz="1800" b="1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seahawksrule12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accent6"/>
                          </a:solidFill>
                        </a:rPr>
                        <a:t>ca8612…</a:t>
                      </a:r>
                      <a:endParaRPr sz="1800" b="1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9" name="Google Shape;419;g31259269d52_0_189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118205f969_3_1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Storing Passwords</a:t>
            </a:r>
            <a:endParaRPr/>
          </a:p>
        </p:txBody>
      </p:sp>
      <p:sp>
        <p:nvSpPr>
          <p:cNvPr id="426" name="Google Shape;426;g3118205f969_3_119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112</a:t>
            </a:fld>
            <a:endParaRPr/>
          </a:p>
        </p:txBody>
      </p:sp>
      <p:graphicFrame>
        <p:nvGraphicFramePr>
          <p:cNvPr id="427" name="Google Shape;427;g3118205f969_3_119"/>
          <p:cNvGraphicFramePr/>
          <p:nvPr/>
        </p:nvGraphicFramePr>
        <p:xfrm>
          <a:off x="248426" y="3267862"/>
          <a:ext cx="3821425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9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Username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Password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bobtheninja246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0000"/>
                          </a:solidFill>
                        </a:rPr>
                        <a:t>password</a:t>
                      </a:r>
                      <a:endParaRPr sz="14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xDragonSlayerx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BF9000"/>
                          </a:solidFill>
                        </a:rPr>
                        <a:t>asdf</a:t>
                      </a:r>
                      <a:endParaRPr sz="1400" b="1" u="none" strike="noStrike" cap="none">
                        <a:solidFill>
                          <a:srgbClr val="BF9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annabelle2001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password</a:t>
                      </a:r>
                      <a:endParaRPr sz="18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lamamaster123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ilovefish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theSQLexpert234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6AA84F"/>
                          </a:solidFill>
                        </a:rPr>
                        <a:t>j62ld12446</a:t>
                      </a:r>
                      <a:endParaRPr sz="1800" b="1" u="none" strike="noStrike" cap="none">
                        <a:solidFill>
                          <a:srgbClr val="6AA84F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seahawksrule12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6AA84F"/>
                          </a:solidFill>
                        </a:rPr>
                        <a:t>j62ld12446</a:t>
                      </a:r>
                      <a:endParaRPr sz="1800" b="1" u="none" strike="noStrike" cap="none">
                        <a:solidFill>
                          <a:srgbClr val="6AA84F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8" name="Google Shape;428;g3118205f969_3_119"/>
          <p:cNvSpPr txBox="1">
            <a:spLocks noGrp="1"/>
          </p:cNvSpPr>
          <p:nvPr>
            <p:ph type="body" idx="1"/>
          </p:nvPr>
        </p:nvSpPr>
        <p:spPr>
          <a:xfrm>
            <a:off x="334925" y="1008400"/>
            <a:ext cx="85416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But… there are always users with bad passwords</a:t>
            </a: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Easy to search for common password hashes!</a:t>
            </a: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Easy to spot shared or reused passwords!</a:t>
            </a:r>
            <a:endParaRPr/>
          </a:p>
        </p:txBody>
      </p:sp>
      <p:graphicFrame>
        <p:nvGraphicFramePr>
          <p:cNvPr id="429" name="Google Shape;429;g3118205f969_3_119"/>
          <p:cNvGraphicFramePr/>
          <p:nvPr/>
        </p:nvGraphicFramePr>
        <p:xfrm>
          <a:off x="4466163" y="3267874"/>
          <a:ext cx="4410200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0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Username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HashedPassword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bobtheninja246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3da541…</a:t>
                      </a:r>
                      <a:endParaRPr sz="14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xDragonSlayerx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BF9000"/>
                          </a:solidFill>
                        </a:rPr>
                        <a:t>bfd361…</a:t>
                      </a:r>
                      <a:endParaRPr sz="1400" b="1" u="none" strike="noStrike" cap="none">
                        <a:solidFill>
                          <a:srgbClr val="BF9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annabelle2001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3da541…</a:t>
                      </a:r>
                      <a:endParaRPr sz="18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lamamaster123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5baa61…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theSQLexpert234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accent6"/>
                          </a:solidFill>
                        </a:rPr>
                        <a:t>ca8612…</a:t>
                      </a:r>
                      <a:endParaRPr sz="1800" b="1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seahawksrule12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accent6"/>
                          </a:solidFill>
                        </a:rPr>
                        <a:t>ca8612…</a:t>
                      </a:r>
                      <a:endParaRPr sz="1800" b="1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0" name="Google Shape;430;g3118205f969_3_119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1259269d52_0_19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Salting</a:t>
            </a:r>
            <a:endParaRPr/>
          </a:p>
        </p:txBody>
      </p:sp>
      <p:sp>
        <p:nvSpPr>
          <p:cNvPr id="437" name="Google Shape;437;g31259269d52_0_199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113</a:t>
            </a:fld>
            <a:endParaRPr/>
          </a:p>
        </p:txBody>
      </p:sp>
      <p:sp>
        <p:nvSpPr>
          <p:cNvPr id="438" name="Google Shape;438;g31259269d52_0_199"/>
          <p:cNvSpPr txBox="1">
            <a:spLocks noGrp="1"/>
          </p:cNvSpPr>
          <p:nvPr>
            <p:ph type="body" idx="1"/>
          </p:nvPr>
        </p:nvSpPr>
        <p:spPr>
          <a:xfrm>
            <a:off x="334925" y="1008400"/>
            <a:ext cx="8541600" cy="50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 b="1"/>
              <a:t>Salting</a:t>
            </a:r>
            <a:r>
              <a:rPr lang="en-US"/>
              <a:t> adds randomness to password</a:t>
            </a:r>
            <a:endParaRPr/>
          </a:p>
        </p:txBody>
      </p:sp>
      <p:sp>
        <p:nvSpPr>
          <p:cNvPr id="439" name="Google Shape;439;g31259269d52_0_199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116ff28220_1_10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Salting</a:t>
            </a:r>
            <a:endParaRPr/>
          </a:p>
        </p:txBody>
      </p:sp>
      <p:sp>
        <p:nvSpPr>
          <p:cNvPr id="446" name="Google Shape;446;g3116ff28220_1_100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114</a:t>
            </a:fld>
            <a:endParaRPr/>
          </a:p>
        </p:txBody>
      </p:sp>
      <p:sp>
        <p:nvSpPr>
          <p:cNvPr id="447" name="Google Shape;447;g3116ff28220_1_100"/>
          <p:cNvSpPr txBox="1">
            <a:spLocks noGrp="1"/>
          </p:cNvSpPr>
          <p:nvPr>
            <p:ph type="body" idx="1"/>
          </p:nvPr>
        </p:nvSpPr>
        <p:spPr>
          <a:xfrm>
            <a:off x="334925" y="1008400"/>
            <a:ext cx="8541600" cy="50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 b="1"/>
              <a:t>Salting</a:t>
            </a:r>
            <a:r>
              <a:rPr lang="en-US"/>
              <a:t> adds randomness to password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Generate random salt, pass it to hash function</a:t>
            </a:r>
            <a:endParaRPr/>
          </a:p>
        </p:txBody>
      </p:sp>
      <p:sp>
        <p:nvSpPr>
          <p:cNvPr id="448" name="Google Shape;448;g3116ff28220_1_100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449" name="Google Shape;449;g3116ff28220_1_100"/>
          <p:cNvSpPr txBox="1"/>
          <p:nvPr/>
        </p:nvSpPr>
        <p:spPr>
          <a:xfrm>
            <a:off x="1171050" y="2967750"/>
            <a:ext cx="7103700" cy="9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salt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2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getRandomSalt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2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saltedPasswordHash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2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hash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2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password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22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salt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118205f969_3_1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Salting</a:t>
            </a:r>
            <a:endParaRPr/>
          </a:p>
        </p:txBody>
      </p:sp>
      <p:sp>
        <p:nvSpPr>
          <p:cNvPr id="456" name="Google Shape;456;g3118205f969_3_129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115</a:t>
            </a:fld>
            <a:endParaRPr/>
          </a:p>
        </p:txBody>
      </p:sp>
      <p:sp>
        <p:nvSpPr>
          <p:cNvPr id="457" name="Google Shape;457;g3118205f969_3_129"/>
          <p:cNvSpPr txBox="1">
            <a:spLocks noGrp="1"/>
          </p:cNvSpPr>
          <p:nvPr>
            <p:ph type="body" idx="1"/>
          </p:nvPr>
        </p:nvSpPr>
        <p:spPr>
          <a:xfrm>
            <a:off x="334925" y="1008400"/>
            <a:ext cx="8541600" cy="50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 b="1"/>
              <a:t>Salting</a:t>
            </a:r>
            <a:r>
              <a:rPr lang="en-US"/>
              <a:t> adds randomness to password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Generate random salt, pass it to hash function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Store salt and salted hash in database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g3118205f969_3_129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459" name="Google Shape;459;g3118205f969_3_129"/>
          <p:cNvSpPr txBox="1"/>
          <p:nvPr/>
        </p:nvSpPr>
        <p:spPr>
          <a:xfrm>
            <a:off x="1171050" y="2967750"/>
            <a:ext cx="7103700" cy="9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salt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2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getRandomSalt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2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saltedPasswordHash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2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hash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2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password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22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salt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1259269d52_0_20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Storing Salted + Hashed Passwords</a:t>
            </a:r>
            <a:endParaRPr/>
          </a:p>
        </p:txBody>
      </p:sp>
      <p:sp>
        <p:nvSpPr>
          <p:cNvPr id="466" name="Google Shape;466;g31259269d52_0_208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116</a:t>
            </a:fld>
            <a:endParaRPr/>
          </a:p>
        </p:txBody>
      </p:sp>
      <p:graphicFrame>
        <p:nvGraphicFramePr>
          <p:cNvPr id="467" name="Google Shape;467;g31259269d52_0_208"/>
          <p:cNvGraphicFramePr/>
          <p:nvPr/>
        </p:nvGraphicFramePr>
        <p:xfrm>
          <a:off x="248426" y="1228936"/>
          <a:ext cx="3388925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9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Username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Password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bobtheninja246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0000"/>
                          </a:solidFill>
                        </a:rPr>
                        <a:t>password</a:t>
                      </a:r>
                      <a:endParaRPr sz="14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xDragonSlayerx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BF9000"/>
                          </a:solidFill>
                        </a:rPr>
                        <a:t>asdf</a:t>
                      </a:r>
                      <a:endParaRPr sz="1400" b="1" u="none" strike="noStrike" cap="none">
                        <a:solidFill>
                          <a:srgbClr val="BF9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annabelle2001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password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lamamaster123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ilovefish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theSQLexpert234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j62ld12446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seahawksrule12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j62ld12446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68" name="Google Shape;468;g31259269d52_0_208"/>
          <p:cNvGraphicFramePr/>
          <p:nvPr/>
        </p:nvGraphicFramePr>
        <p:xfrm>
          <a:off x="4360063" y="1228936"/>
          <a:ext cx="4583325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7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u="none" strike="noStrike" cap="none"/>
                        <a:t>Username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Salt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/>
                        <a:t>HashedPassword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u="none" strike="noStrike" cap="none"/>
                        <a:t>bobtheninja246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17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b="1">
                          <a:solidFill>
                            <a:srgbClr val="FF0000"/>
                          </a:solidFill>
                        </a:rPr>
                        <a:t>7a4959…</a:t>
                      </a:r>
                      <a:endParaRPr sz="13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u="none" strike="noStrike" cap="none"/>
                        <a:t>xDragonSlayerx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m9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b="1">
                          <a:solidFill>
                            <a:srgbClr val="BF9000"/>
                          </a:solidFill>
                        </a:rPr>
                        <a:t>59438a…</a:t>
                      </a:r>
                      <a:endParaRPr sz="1300" b="1" u="none" strike="noStrike" cap="none">
                        <a:solidFill>
                          <a:srgbClr val="BF9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u="none" strike="noStrike" cap="none"/>
                        <a:t>annabelle2001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23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/>
                        <a:t>4c812e…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lamamaster123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q7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3e0e04…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theSQLexpert234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k3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dcfea6…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seahawksrule12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ji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e840fc…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69" name="Google Shape;469;g31259269d52_0_208"/>
          <p:cNvGrpSpPr/>
          <p:nvPr/>
        </p:nvGrpSpPr>
        <p:grpSpPr>
          <a:xfrm>
            <a:off x="3824713" y="1994775"/>
            <a:ext cx="347979" cy="274320"/>
            <a:chOff x="3750563" y="4742687"/>
            <a:chExt cx="347979" cy="274320"/>
          </a:xfrm>
        </p:grpSpPr>
        <p:sp>
          <p:nvSpPr>
            <p:cNvPr id="470" name="Google Shape;470;g31259269d52_0_208"/>
            <p:cNvSpPr/>
            <p:nvPr/>
          </p:nvSpPr>
          <p:spPr>
            <a:xfrm>
              <a:off x="3750563" y="4742687"/>
              <a:ext cx="347979" cy="274320"/>
            </a:xfrm>
            <a:custGeom>
              <a:avLst/>
              <a:gdLst/>
              <a:ahLst/>
              <a:cxnLst/>
              <a:rect l="l" t="t" r="r" b="b"/>
              <a:pathLst>
                <a:path w="347979" h="274320" extrusionOk="0">
                  <a:moveTo>
                    <a:pt x="210312" y="0"/>
                  </a:moveTo>
                  <a:lnTo>
                    <a:pt x="210312" y="68580"/>
                  </a:lnTo>
                  <a:lnTo>
                    <a:pt x="0" y="68580"/>
                  </a:lnTo>
                  <a:lnTo>
                    <a:pt x="0" y="205739"/>
                  </a:lnTo>
                  <a:lnTo>
                    <a:pt x="210312" y="205739"/>
                  </a:lnTo>
                  <a:lnTo>
                    <a:pt x="210312" y="274319"/>
                  </a:lnTo>
                  <a:lnTo>
                    <a:pt x="347472" y="137160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g31259269d52_0_208"/>
            <p:cNvSpPr/>
            <p:nvPr/>
          </p:nvSpPr>
          <p:spPr>
            <a:xfrm>
              <a:off x="3750563" y="4742687"/>
              <a:ext cx="347979" cy="274320"/>
            </a:xfrm>
            <a:custGeom>
              <a:avLst/>
              <a:gdLst/>
              <a:ahLst/>
              <a:cxnLst/>
              <a:rect l="l" t="t" r="r" b="b"/>
              <a:pathLst>
                <a:path w="347979" h="274320" extrusionOk="0">
                  <a:moveTo>
                    <a:pt x="0" y="68580"/>
                  </a:moveTo>
                  <a:lnTo>
                    <a:pt x="210312" y="68580"/>
                  </a:lnTo>
                  <a:lnTo>
                    <a:pt x="210312" y="0"/>
                  </a:lnTo>
                  <a:lnTo>
                    <a:pt x="347472" y="137160"/>
                  </a:lnTo>
                  <a:lnTo>
                    <a:pt x="210312" y="274319"/>
                  </a:lnTo>
                  <a:lnTo>
                    <a:pt x="210312" y="205739"/>
                  </a:lnTo>
                  <a:lnTo>
                    <a:pt x="0" y="205739"/>
                  </a:lnTo>
                  <a:lnTo>
                    <a:pt x="0" y="68580"/>
                  </a:lnTo>
                  <a:close/>
                </a:path>
              </a:pathLst>
            </a:custGeom>
            <a:solidFill>
              <a:srgbClr val="BF9000"/>
            </a:solidFill>
            <a:ln w="12175" cap="flat" cmpd="sng">
              <a:solidFill>
                <a:srgbClr val="3448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g31259269d52_0_208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473" name="Google Shape;473;g31259269d52_0_208"/>
          <p:cNvSpPr txBox="1">
            <a:spLocks noGrp="1"/>
          </p:cNvSpPr>
          <p:nvPr>
            <p:ph type="body" idx="1"/>
          </p:nvPr>
        </p:nvSpPr>
        <p:spPr>
          <a:xfrm>
            <a:off x="301200" y="4572300"/>
            <a:ext cx="8541600" cy="21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Harder for attackers to search for common hashes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Unique salts → unique hashes for the same password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4" name="Google Shape;474;g31259269d52_0_208"/>
          <p:cNvGrpSpPr/>
          <p:nvPr/>
        </p:nvGrpSpPr>
        <p:grpSpPr>
          <a:xfrm>
            <a:off x="3824713" y="1599775"/>
            <a:ext cx="347979" cy="274320"/>
            <a:chOff x="3750563" y="4742687"/>
            <a:chExt cx="347979" cy="274320"/>
          </a:xfrm>
        </p:grpSpPr>
        <p:sp>
          <p:nvSpPr>
            <p:cNvPr id="475" name="Google Shape;475;g31259269d52_0_208"/>
            <p:cNvSpPr/>
            <p:nvPr/>
          </p:nvSpPr>
          <p:spPr>
            <a:xfrm>
              <a:off x="3750563" y="4742687"/>
              <a:ext cx="347979" cy="274320"/>
            </a:xfrm>
            <a:custGeom>
              <a:avLst/>
              <a:gdLst/>
              <a:ahLst/>
              <a:cxnLst/>
              <a:rect l="l" t="t" r="r" b="b"/>
              <a:pathLst>
                <a:path w="347979" h="274320" extrusionOk="0">
                  <a:moveTo>
                    <a:pt x="210312" y="0"/>
                  </a:moveTo>
                  <a:lnTo>
                    <a:pt x="210312" y="68580"/>
                  </a:lnTo>
                  <a:lnTo>
                    <a:pt x="0" y="68580"/>
                  </a:lnTo>
                  <a:lnTo>
                    <a:pt x="0" y="205739"/>
                  </a:lnTo>
                  <a:lnTo>
                    <a:pt x="210312" y="205739"/>
                  </a:lnTo>
                  <a:lnTo>
                    <a:pt x="210312" y="274319"/>
                  </a:lnTo>
                  <a:lnTo>
                    <a:pt x="347472" y="137160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g31259269d52_0_208"/>
            <p:cNvSpPr/>
            <p:nvPr/>
          </p:nvSpPr>
          <p:spPr>
            <a:xfrm>
              <a:off x="3750563" y="4742687"/>
              <a:ext cx="347979" cy="274320"/>
            </a:xfrm>
            <a:custGeom>
              <a:avLst/>
              <a:gdLst/>
              <a:ahLst/>
              <a:cxnLst/>
              <a:rect l="l" t="t" r="r" b="b"/>
              <a:pathLst>
                <a:path w="347979" h="274320" extrusionOk="0">
                  <a:moveTo>
                    <a:pt x="0" y="68580"/>
                  </a:moveTo>
                  <a:lnTo>
                    <a:pt x="210312" y="68580"/>
                  </a:lnTo>
                  <a:lnTo>
                    <a:pt x="210312" y="0"/>
                  </a:lnTo>
                  <a:lnTo>
                    <a:pt x="347472" y="137160"/>
                  </a:lnTo>
                  <a:lnTo>
                    <a:pt x="210312" y="274319"/>
                  </a:lnTo>
                  <a:lnTo>
                    <a:pt x="210312" y="205739"/>
                  </a:lnTo>
                  <a:lnTo>
                    <a:pt x="0" y="205739"/>
                  </a:lnTo>
                  <a:lnTo>
                    <a:pt x="0" y="68580"/>
                  </a:lnTo>
                  <a:close/>
                </a:path>
              </a:pathLst>
            </a:custGeom>
            <a:solidFill>
              <a:srgbClr val="FF0000"/>
            </a:solidFill>
            <a:ln w="12175" cap="flat" cmpd="sng">
              <a:solidFill>
                <a:srgbClr val="3448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118205f969_2_4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Storing Salted + Hashed Passwords</a:t>
            </a:r>
            <a:endParaRPr/>
          </a:p>
        </p:txBody>
      </p:sp>
      <p:sp>
        <p:nvSpPr>
          <p:cNvPr id="483" name="Google Shape;483;g3118205f969_2_419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117</a:t>
            </a:fld>
            <a:endParaRPr/>
          </a:p>
        </p:txBody>
      </p:sp>
      <p:graphicFrame>
        <p:nvGraphicFramePr>
          <p:cNvPr id="484" name="Google Shape;484;g3118205f969_2_419"/>
          <p:cNvGraphicFramePr/>
          <p:nvPr/>
        </p:nvGraphicFramePr>
        <p:xfrm>
          <a:off x="248426" y="1228936"/>
          <a:ext cx="3388925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9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Username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Password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bobtheninja246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0000"/>
                          </a:solidFill>
                        </a:rPr>
                        <a:t>password</a:t>
                      </a:r>
                      <a:endParaRPr sz="14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xDragonSlayerx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asdf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annabelle2001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password</a:t>
                      </a:r>
                      <a:endParaRPr sz="18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lamamaster123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ilovefish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theSQLexpert234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6AA84F"/>
                          </a:solidFill>
                        </a:rPr>
                        <a:t>j62ld12446</a:t>
                      </a:r>
                      <a:endParaRPr sz="1800" b="1" u="none" strike="noStrike" cap="none">
                        <a:solidFill>
                          <a:srgbClr val="6AA84F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seahawksrule12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6AA84F"/>
                          </a:solidFill>
                        </a:rPr>
                        <a:t>j62ld12446</a:t>
                      </a:r>
                      <a:endParaRPr sz="1800" b="1" u="none" strike="noStrike" cap="none">
                        <a:solidFill>
                          <a:srgbClr val="6AA84F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85" name="Google Shape;485;g3118205f969_2_419"/>
          <p:cNvGraphicFramePr/>
          <p:nvPr/>
        </p:nvGraphicFramePr>
        <p:xfrm>
          <a:off x="4360063" y="1228936"/>
          <a:ext cx="4583325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7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u="none" strike="noStrike" cap="none"/>
                        <a:t>Username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Salt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/>
                        <a:t>HashedPassword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u="none" strike="noStrike" cap="none"/>
                        <a:t>bobtheninja246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17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b="1">
                          <a:solidFill>
                            <a:srgbClr val="FF0000"/>
                          </a:solidFill>
                        </a:rPr>
                        <a:t>7a4959…</a:t>
                      </a:r>
                      <a:endParaRPr sz="13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u="none" strike="noStrike" cap="none"/>
                        <a:t>xDragonSlayerx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m9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/>
                        <a:t>59438a…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u="none" strike="noStrike" cap="none"/>
                        <a:t>annabelle2001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23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b="1">
                          <a:solidFill>
                            <a:srgbClr val="FF0000"/>
                          </a:solidFill>
                        </a:rPr>
                        <a:t>4c812e…</a:t>
                      </a:r>
                      <a:endParaRPr sz="17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lamamaster123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q7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3e0e04…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theSQLexpert234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k3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accent6"/>
                          </a:solidFill>
                        </a:rPr>
                        <a:t>dcfea6…</a:t>
                      </a:r>
                      <a:endParaRPr sz="1700" b="1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seahawksrule12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ji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accent6"/>
                          </a:solidFill>
                        </a:rPr>
                        <a:t>e840fc…</a:t>
                      </a:r>
                      <a:endParaRPr sz="1700" b="1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86" name="Google Shape;486;g3118205f969_2_419"/>
          <p:cNvGrpSpPr/>
          <p:nvPr/>
        </p:nvGrpSpPr>
        <p:grpSpPr>
          <a:xfrm>
            <a:off x="3824713" y="1599812"/>
            <a:ext cx="347979" cy="274320"/>
            <a:chOff x="3750563" y="4742687"/>
            <a:chExt cx="347979" cy="274320"/>
          </a:xfrm>
        </p:grpSpPr>
        <p:sp>
          <p:nvSpPr>
            <p:cNvPr id="487" name="Google Shape;487;g3118205f969_2_419"/>
            <p:cNvSpPr/>
            <p:nvPr/>
          </p:nvSpPr>
          <p:spPr>
            <a:xfrm>
              <a:off x="3750563" y="4742687"/>
              <a:ext cx="347979" cy="274320"/>
            </a:xfrm>
            <a:custGeom>
              <a:avLst/>
              <a:gdLst/>
              <a:ahLst/>
              <a:cxnLst/>
              <a:rect l="l" t="t" r="r" b="b"/>
              <a:pathLst>
                <a:path w="347979" h="274320" extrusionOk="0">
                  <a:moveTo>
                    <a:pt x="210312" y="0"/>
                  </a:moveTo>
                  <a:lnTo>
                    <a:pt x="210312" y="68580"/>
                  </a:lnTo>
                  <a:lnTo>
                    <a:pt x="0" y="68580"/>
                  </a:lnTo>
                  <a:lnTo>
                    <a:pt x="0" y="205739"/>
                  </a:lnTo>
                  <a:lnTo>
                    <a:pt x="210312" y="205739"/>
                  </a:lnTo>
                  <a:lnTo>
                    <a:pt x="210312" y="274319"/>
                  </a:lnTo>
                  <a:lnTo>
                    <a:pt x="347472" y="137160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g3118205f969_2_419"/>
            <p:cNvSpPr/>
            <p:nvPr/>
          </p:nvSpPr>
          <p:spPr>
            <a:xfrm>
              <a:off x="3750563" y="4742687"/>
              <a:ext cx="347979" cy="274320"/>
            </a:xfrm>
            <a:custGeom>
              <a:avLst/>
              <a:gdLst/>
              <a:ahLst/>
              <a:cxnLst/>
              <a:rect l="l" t="t" r="r" b="b"/>
              <a:pathLst>
                <a:path w="347979" h="274320" extrusionOk="0">
                  <a:moveTo>
                    <a:pt x="0" y="68580"/>
                  </a:moveTo>
                  <a:lnTo>
                    <a:pt x="210312" y="68580"/>
                  </a:lnTo>
                  <a:lnTo>
                    <a:pt x="210312" y="0"/>
                  </a:lnTo>
                  <a:lnTo>
                    <a:pt x="347472" y="137160"/>
                  </a:lnTo>
                  <a:lnTo>
                    <a:pt x="210312" y="274319"/>
                  </a:lnTo>
                  <a:lnTo>
                    <a:pt x="210312" y="205739"/>
                  </a:lnTo>
                  <a:lnTo>
                    <a:pt x="0" y="205739"/>
                  </a:lnTo>
                  <a:lnTo>
                    <a:pt x="0" y="68580"/>
                  </a:lnTo>
                  <a:close/>
                </a:path>
              </a:pathLst>
            </a:custGeom>
            <a:solidFill>
              <a:srgbClr val="FF0000"/>
            </a:solidFill>
            <a:ln w="12175" cap="flat" cmpd="sng">
              <a:solidFill>
                <a:srgbClr val="3448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g3118205f969_2_419"/>
          <p:cNvGrpSpPr/>
          <p:nvPr/>
        </p:nvGrpSpPr>
        <p:grpSpPr>
          <a:xfrm>
            <a:off x="3824713" y="2389750"/>
            <a:ext cx="347979" cy="274320"/>
            <a:chOff x="3750563" y="4742687"/>
            <a:chExt cx="347979" cy="274320"/>
          </a:xfrm>
        </p:grpSpPr>
        <p:sp>
          <p:nvSpPr>
            <p:cNvPr id="490" name="Google Shape;490;g3118205f969_2_419"/>
            <p:cNvSpPr/>
            <p:nvPr/>
          </p:nvSpPr>
          <p:spPr>
            <a:xfrm>
              <a:off x="3750563" y="4742687"/>
              <a:ext cx="347979" cy="274320"/>
            </a:xfrm>
            <a:custGeom>
              <a:avLst/>
              <a:gdLst/>
              <a:ahLst/>
              <a:cxnLst/>
              <a:rect l="l" t="t" r="r" b="b"/>
              <a:pathLst>
                <a:path w="347979" h="274320" extrusionOk="0">
                  <a:moveTo>
                    <a:pt x="210312" y="0"/>
                  </a:moveTo>
                  <a:lnTo>
                    <a:pt x="210312" y="68580"/>
                  </a:lnTo>
                  <a:lnTo>
                    <a:pt x="0" y="68580"/>
                  </a:lnTo>
                  <a:lnTo>
                    <a:pt x="0" y="205739"/>
                  </a:lnTo>
                  <a:lnTo>
                    <a:pt x="210312" y="205739"/>
                  </a:lnTo>
                  <a:lnTo>
                    <a:pt x="210312" y="274319"/>
                  </a:lnTo>
                  <a:lnTo>
                    <a:pt x="347472" y="137160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g3118205f969_2_419"/>
            <p:cNvSpPr/>
            <p:nvPr/>
          </p:nvSpPr>
          <p:spPr>
            <a:xfrm>
              <a:off x="3750563" y="4742687"/>
              <a:ext cx="347979" cy="274320"/>
            </a:xfrm>
            <a:custGeom>
              <a:avLst/>
              <a:gdLst/>
              <a:ahLst/>
              <a:cxnLst/>
              <a:rect l="l" t="t" r="r" b="b"/>
              <a:pathLst>
                <a:path w="347979" h="274320" extrusionOk="0">
                  <a:moveTo>
                    <a:pt x="0" y="68580"/>
                  </a:moveTo>
                  <a:lnTo>
                    <a:pt x="210312" y="68580"/>
                  </a:lnTo>
                  <a:lnTo>
                    <a:pt x="210312" y="0"/>
                  </a:lnTo>
                  <a:lnTo>
                    <a:pt x="347472" y="137160"/>
                  </a:lnTo>
                  <a:lnTo>
                    <a:pt x="210312" y="274319"/>
                  </a:lnTo>
                  <a:lnTo>
                    <a:pt x="210312" y="205739"/>
                  </a:lnTo>
                  <a:lnTo>
                    <a:pt x="0" y="205739"/>
                  </a:lnTo>
                  <a:lnTo>
                    <a:pt x="0" y="68580"/>
                  </a:lnTo>
                  <a:close/>
                </a:path>
              </a:pathLst>
            </a:custGeom>
            <a:solidFill>
              <a:srgbClr val="FF0000"/>
            </a:solidFill>
            <a:ln w="12175" cap="flat" cmpd="sng">
              <a:solidFill>
                <a:srgbClr val="3448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g3118205f969_2_419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  <p:grpSp>
        <p:nvGrpSpPr>
          <p:cNvPr id="493" name="Google Shape;493;g3118205f969_2_419"/>
          <p:cNvGrpSpPr/>
          <p:nvPr/>
        </p:nvGrpSpPr>
        <p:grpSpPr>
          <a:xfrm>
            <a:off x="3824713" y="3084775"/>
            <a:ext cx="347979" cy="274320"/>
            <a:chOff x="3750563" y="4742687"/>
            <a:chExt cx="347979" cy="274320"/>
          </a:xfrm>
        </p:grpSpPr>
        <p:sp>
          <p:nvSpPr>
            <p:cNvPr id="494" name="Google Shape;494;g3118205f969_2_419"/>
            <p:cNvSpPr/>
            <p:nvPr/>
          </p:nvSpPr>
          <p:spPr>
            <a:xfrm>
              <a:off x="3750563" y="4742687"/>
              <a:ext cx="347979" cy="274320"/>
            </a:xfrm>
            <a:custGeom>
              <a:avLst/>
              <a:gdLst/>
              <a:ahLst/>
              <a:cxnLst/>
              <a:rect l="l" t="t" r="r" b="b"/>
              <a:pathLst>
                <a:path w="347979" h="274320" extrusionOk="0">
                  <a:moveTo>
                    <a:pt x="210312" y="0"/>
                  </a:moveTo>
                  <a:lnTo>
                    <a:pt x="210312" y="68580"/>
                  </a:lnTo>
                  <a:lnTo>
                    <a:pt x="0" y="68580"/>
                  </a:lnTo>
                  <a:lnTo>
                    <a:pt x="0" y="205739"/>
                  </a:lnTo>
                  <a:lnTo>
                    <a:pt x="210312" y="205739"/>
                  </a:lnTo>
                  <a:lnTo>
                    <a:pt x="210312" y="274319"/>
                  </a:lnTo>
                  <a:lnTo>
                    <a:pt x="347472" y="137160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g3118205f969_2_419"/>
            <p:cNvSpPr/>
            <p:nvPr/>
          </p:nvSpPr>
          <p:spPr>
            <a:xfrm>
              <a:off x="3750563" y="4742687"/>
              <a:ext cx="347979" cy="274320"/>
            </a:xfrm>
            <a:custGeom>
              <a:avLst/>
              <a:gdLst/>
              <a:ahLst/>
              <a:cxnLst/>
              <a:rect l="l" t="t" r="r" b="b"/>
              <a:pathLst>
                <a:path w="347979" h="274320" extrusionOk="0">
                  <a:moveTo>
                    <a:pt x="0" y="68580"/>
                  </a:moveTo>
                  <a:lnTo>
                    <a:pt x="210312" y="68580"/>
                  </a:lnTo>
                  <a:lnTo>
                    <a:pt x="210312" y="0"/>
                  </a:lnTo>
                  <a:lnTo>
                    <a:pt x="347472" y="137160"/>
                  </a:lnTo>
                  <a:lnTo>
                    <a:pt x="210312" y="274319"/>
                  </a:lnTo>
                  <a:lnTo>
                    <a:pt x="210312" y="205739"/>
                  </a:lnTo>
                  <a:lnTo>
                    <a:pt x="0" y="205739"/>
                  </a:lnTo>
                  <a:lnTo>
                    <a:pt x="0" y="68580"/>
                  </a:lnTo>
                  <a:close/>
                </a:path>
              </a:pathLst>
            </a:custGeom>
            <a:solidFill>
              <a:srgbClr val="6AA84F"/>
            </a:solidFill>
            <a:ln w="12175" cap="flat" cmpd="sng">
              <a:solidFill>
                <a:srgbClr val="3448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g3118205f969_2_419"/>
          <p:cNvGrpSpPr/>
          <p:nvPr/>
        </p:nvGrpSpPr>
        <p:grpSpPr>
          <a:xfrm>
            <a:off x="3824713" y="3448787"/>
            <a:ext cx="347979" cy="274320"/>
            <a:chOff x="3750563" y="4742687"/>
            <a:chExt cx="347979" cy="274320"/>
          </a:xfrm>
        </p:grpSpPr>
        <p:sp>
          <p:nvSpPr>
            <p:cNvPr id="497" name="Google Shape;497;g3118205f969_2_419"/>
            <p:cNvSpPr/>
            <p:nvPr/>
          </p:nvSpPr>
          <p:spPr>
            <a:xfrm>
              <a:off x="3750563" y="4742687"/>
              <a:ext cx="347979" cy="274320"/>
            </a:xfrm>
            <a:custGeom>
              <a:avLst/>
              <a:gdLst/>
              <a:ahLst/>
              <a:cxnLst/>
              <a:rect l="l" t="t" r="r" b="b"/>
              <a:pathLst>
                <a:path w="347979" h="274320" extrusionOk="0">
                  <a:moveTo>
                    <a:pt x="210312" y="0"/>
                  </a:moveTo>
                  <a:lnTo>
                    <a:pt x="210312" y="68580"/>
                  </a:lnTo>
                  <a:lnTo>
                    <a:pt x="0" y="68580"/>
                  </a:lnTo>
                  <a:lnTo>
                    <a:pt x="0" y="205739"/>
                  </a:lnTo>
                  <a:lnTo>
                    <a:pt x="210312" y="205739"/>
                  </a:lnTo>
                  <a:lnTo>
                    <a:pt x="210312" y="274319"/>
                  </a:lnTo>
                  <a:lnTo>
                    <a:pt x="347472" y="137160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g3118205f969_2_419"/>
            <p:cNvSpPr/>
            <p:nvPr/>
          </p:nvSpPr>
          <p:spPr>
            <a:xfrm>
              <a:off x="3750563" y="4742687"/>
              <a:ext cx="347979" cy="274320"/>
            </a:xfrm>
            <a:custGeom>
              <a:avLst/>
              <a:gdLst/>
              <a:ahLst/>
              <a:cxnLst/>
              <a:rect l="l" t="t" r="r" b="b"/>
              <a:pathLst>
                <a:path w="347979" h="274320" extrusionOk="0">
                  <a:moveTo>
                    <a:pt x="0" y="68580"/>
                  </a:moveTo>
                  <a:lnTo>
                    <a:pt x="210312" y="68580"/>
                  </a:lnTo>
                  <a:lnTo>
                    <a:pt x="210312" y="0"/>
                  </a:lnTo>
                  <a:lnTo>
                    <a:pt x="347472" y="137160"/>
                  </a:lnTo>
                  <a:lnTo>
                    <a:pt x="210312" y="274319"/>
                  </a:lnTo>
                  <a:lnTo>
                    <a:pt x="210312" y="205739"/>
                  </a:lnTo>
                  <a:lnTo>
                    <a:pt x="0" y="205739"/>
                  </a:lnTo>
                  <a:lnTo>
                    <a:pt x="0" y="68580"/>
                  </a:lnTo>
                  <a:close/>
                </a:path>
              </a:pathLst>
            </a:custGeom>
            <a:solidFill>
              <a:srgbClr val="6AA84F"/>
            </a:solidFill>
            <a:ln w="12175" cap="flat" cmpd="sng">
              <a:solidFill>
                <a:srgbClr val="3448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" name="Google Shape;499;g3118205f969_2_419"/>
          <p:cNvSpPr txBox="1">
            <a:spLocks noGrp="1"/>
          </p:cNvSpPr>
          <p:nvPr>
            <p:ph type="body" idx="1"/>
          </p:nvPr>
        </p:nvSpPr>
        <p:spPr>
          <a:xfrm>
            <a:off x="301200" y="3998075"/>
            <a:ext cx="8541600" cy="25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Harder to spot pairs of users </a:t>
            </a:r>
            <a:r>
              <a:rPr lang="en-US" b="1" i="1"/>
              <a:t>sharing passwords</a:t>
            </a:r>
            <a:endParaRPr b="1" i="1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Unique salts → unique hashes within dataset</a:t>
            </a:r>
            <a:endParaRPr sz="240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118205f969_3_7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Storing Salted + Hashed Passwords</a:t>
            </a:r>
            <a:endParaRPr/>
          </a:p>
        </p:txBody>
      </p:sp>
      <p:sp>
        <p:nvSpPr>
          <p:cNvPr id="506" name="Google Shape;506;g3118205f969_3_77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118</a:t>
            </a:fld>
            <a:endParaRPr/>
          </a:p>
        </p:txBody>
      </p:sp>
      <p:graphicFrame>
        <p:nvGraphicFramePr>
          <p:cNvPr id="507" name="Google Shape;507;g3118205f969_3_77"/>
          <p:cNvGraphicFramePr/>
          <p:nvPr/>
        </p:nvGraphicFramePr>
        <p:xfrm>
          <a:off x="248426" y="1228936"/>
          <a:ext cx="3388925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9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Username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Password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bobtheninja246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0000"/>
                          </a:solidFill>
                        </a:rPr>
                        <a:t>password</a:t>
                      </a:r>
                      <a:endParaRPr sz="14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xDragonSlayerx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asdf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annabelle2001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password</a:t>
                      </a:r>
                      <a:endParaRPr sz="18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lamamaster123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ilovefish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theSQLexpert234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6AA84F"/>
                          </a:solidFill>
                        </a:rPr>
                        <a:t>j62ld12446</a:t>
                      </a:r>
                      <a:endParaRPr sz="1800" b="1" u="none" strike="noStrike" cap="none">
                        <a:solidFill>
                          <a:srgbClr val="6AA84F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seahawksrule12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6AA84F"/>
                          </a:solidFill>
                        </a:rPr>
                        <a:t>j62ld12446</a:t>
                      </a:r>
                      <a:endParaRPr sz="1800" b="1" u="none" strike="noStrike" cap="none">
                        <a:solidFill>
                          <a:srgbClr val="6AA84F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08" name="Google Shape;508;g3118205f969_3_77"/>
          <p:cNvGraphicFramePr/>
          <p:nvPr/>
        </p:nvGraphicFramePr>
        <p:xfrm>
          <a:off x="4360063" y="1228936"/>
          <a:ext cx="4583325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7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u="none" strike="noStrike" cap="none"/>
                        <a:t>Username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Salt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/>
                        <a:t>HashedPassword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u="none" strike="noStrike" cap="none"/>
                        <a:t>bobtheninja246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17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b="1">
                          <a:solidFill>
                            <a:srgbClr val="FF0000"/>
                          </a:solidFill>
                        </a:rPr>
                        <a:t>7a4959…</a:t>
                      </a:r>
                      <a:endParaRPr sz="13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u="none" strike="noStrike" cap="none"/>
                        <a:t>xDragonSlayerx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m9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/>
                        <a:t>59438a…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u="none" strike="noStrike" cap="none"/>
                        <a:t>annabelle2001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23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b="1">
                          <a:solidFill>
                            <a:srgbClr val="FF0000"/>
                          </a:solidFill>
                        </a:rPr>
                        <a:t>4c812e…</a:t>
                      </a:r>
                      <a:endParaRPr sz="17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lamamaster123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q7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3e0e04…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theSQLexpert234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k3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accent6"/>
                          </a:solidFill>
                        </a:rPr>
                        <a:t>dcfea6…</a:t>
                      </a:r>
                      <a:endParaRPr sz="1700" b="1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seahawksrule12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ji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accent6"/>
                          </a:solidFill>
                        </a:rPr>
                        <a:t>e840fc…</a:t>
                      </a:r>
                      <a:endParaRPr sz="1700" b="1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09" name="Google Shape;509;g3118205f969_3_77"/>
          <p:cNvGrpSpPr/>
          <p:nvPr/>
        </p:nvGrpSpPr>
        <p:grpSpPr>
          <a:xfrm>
            <a:off x="3824713" y="1599812"/>
            <a:ext cx="347979" cy="274320"/>
            <a:chOff x="3750563" y="4742687"/>
            <a:chExt cx="347979" cy="274320"/>
          </a:xfrm>
        </p:grpSpPr>
        <p:sp>
          <p:nvSpPr>
            <p:cNvPr id="510" name="Google Shape;510;g3118205f969_3_77"/>
            <p:cNvSpPr/>
            <p:nvPr/>
          </p:nvSpPr>
          <p:spPr>
            <a:xfrm>
              <a:off x="3750563" y="4742687"/>
              <a:ext cx="347979" cy="274320"/>
            </a:xfrm>
            <a:custGeom>
              <a:avLst/>
              <a:gdLst/>
              <a:ahLst/>
              <a:cxnLst/>
              <a:rect l="l" t="t" r="r" b="b"/>
              <a:pathLst>
                <a:path w="347979" h="274320" extrusionOk="0">
                  <a:moveTo>
                    <a:pt x="210312" y="0"/>
                  </a:moveTo>
                  <a:lnTo>
                    <a:pt x="210312" y="68580"/>
                  </a:lnTo>
                  <a:lnTo>
                    <a:pt x="0" y="68580"/>
                  </a:lnTo>
                  <a:lnTo>
                    <a:pt x="0" y="205739"/>
                  </a:lnTo>
                  <a:lnTo>
                    <a:pt x="210312" y="205739"/>
                  </a:lnTo>
                  <a:lnTo>
                    <a:pt x="210312" y="274319"/>
                  </a:lnTo>
                  <a:lnTo>
                    <a:pt x="347472" y="137160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g3118205f969_3_77"/>
            <p:cNvSpPr/>
            <p:nvPr/>
          </p:nvSpPr>
          <p:spPr>
            <a:xfrm>
              <a:off x="3750563" y="4742687"/>
              <a:ext cx="347979" cy="274320"/>
            </a:xfrm>
            <a:custGeom>
              <a:avLst/>
              <a:gdLst/>
              <a:ahLst/>
              <a:cxnLst/>
              <a:rect l="l" t="t" r="r" b="b"/>
              <a:pathLst>
                <a:path w="347979" h="274320" extrusionOk="0">
                  <a:moveTo>
                    <a:pt x="0" y="68580"/>
                  </a:moveTo>
                  <a:lnTo>
                    <a:pt x="210312" y="68580"/>
                  </a:lnTo>
                  <a:lnTo>
                    <a:pt x="210312" y="0"/>
                  </a:lnTo>
                  <a:lnTo>
                    <a:pt x="347472" y="137160"/>
                  </a:lnTo>
                  <a:lnTo>
                    <a:pt x="210312" y="274319"/>
                  </a:lnTo>
                  <a:lnTo>
                    <a:pt x="210312" y="205739"/>
                  </a:lnTo>
                  <a:lnTo>
                    <a:pt x="0" y="205739"/>
                  </a:lnTo>
                  <a:lnTo>
                    <a:pt x="0" y="68580"/>
                  </a:lnTo>
                  <a:close/>
                </a:path>
              </a:pathLst>
            </a:custGeom>
            <a:solidFill>
              <a:srgbClr val="FF0000"/>
            </a:solidFill>
            <a:ln w="12175" cap="flat" cmpd="sng">
              <a:solidFill>
                <a:srgbClr val="3448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g3118205f969_3_77"/>
          <p:cNvGrpSpPr/>
          <p:nvPr/>
        </p:nvGrpSpPr>
        <p:grpSpPr>
          <a:xfrm>
            <a:off x="3824713" y="2389750"/>
            <a:ext cx="347979" cy="274320"/>
            <a:chOff x="3750563" y="4742687"/>
            <a:chExt cx="347979" cy="274320"/>
          </a:xfrm>
        </p:grpSpPr>
        <p:sp>
          <p:nvSpPr>
            <p:cNvPr id="513" name="Google Shape;513;g3118205f969_3_77"/>
            <p:cNvSpPr/>
            <p:nvPr/>
          </p:nvSpPr>
          <p:spPr>
            <a:xfrm>
              <a:off x="3750563" y="4742687"/>
              <a:ext cx="347979" cy="274320"/>
            </a:xfrm>
            <a:custGeom>
              <a:avLst/>
              <a:gdLst/>
              <a:ahLst/>
              <a:cxnLst/>
              <a:rect l="l" t="t" r="r" b="b"/>
              <a:pathLst>
                <a:path w="347979" h="274320" extrusionOk="0">
                  <a:moveTo>
                    <a:pt x="210312" y="0"/>
                  </a:moveTo>
                  <a:lnTo>
                    <a:pt x="210312" y="68580"/>
                  </a:lnTo>
                  <a:lnTo>
                    <a:pt x="0" y="68580"/>
                  </a:lnTo>
                  <a:lnTo>
                    <a:pt x="0" y="205739"/>
                  </a:lnTo>
                  <a:lnTo>
                    <a:pt x="210312" y="205739"/>
                  </a:lnTo>
                  <a:lnTo>
                    <a:pt x="210312" y="274319"/>
                  </a:lnTo>
                  <a:lnTo>
                    <a:pt x="347472" y="137160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g3118205f969_3_77"/>
            <p:cNvSpPr/>
            <p:nvPr/>
          </p:nvSpPr>
          <p:spPr>
            <a:xfrm>
              <a:off x="3750563" y="4742687"/>
              <a:ext cx="347979" cy="274320"/>
            </a:xfrm>
            <a:custGeom>
              <a:avLst/>
              <a:gdLst/>
              <a:ahLst/>
              <a:cxnLst/>
              <a:rect l="l" t="t" r="r" b="b"/>
              <a:pathLst>
                <a:path w="347979" h="274320" extrusionOk="0">
                  <a:moveTo>
                    <a:pt x="0" y="68580"/>
                  </a:moveTo>
                  <a:lnTo>
                    <a:pt x="210312" y="68580"/>
                  </a:lnTo>
                  <a:lnTo>
                    <a:pt x="210312" y="0"/>
                  </a:lnTo>
                  <a:lnTo>
                    <a:pt x="347472" y="137160"/>
                  </a:lnTo>
                  <a:lnTo>
                    <a:pt x="210312" y="274319"/>
                  </a:lnTo>
                  <a:lnTo>
                    <a:pt x="210312" y="205739"/>
                  </a:lnTo>
                  <a:lnTo>
                    <a:pt x="0" y="205739"/>
                  </a:lnTo>
                  <a:lnTo>
                    <a:pt x="0" y="68580"/>
                  </a:lnTo>
                  <a:close/>
                </a:path>
              </a:pathLst>
            </a:custGeom>
            <a:solidFill>
              <a:srgbClr val="FF0000"/>
            </a:solidFill>
            <a:ln w="12175" cap="flat" cmpd="sng">
              <a:solidFill>
                <a:srgbClr val="3448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" name="Google Shape;515;g3118205f969_3_77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  <p:grpSp>
        <p:nvGrpSpPr>
          <p:cNvPr id="516" name="Google Shape;516;g3118205f969_3_77"/>
          <p:cNvGrpSpPr/>
          <p:nvPr/>
        </p:nvGrpSpPr>
        <p:grpSpPr>
          <a:xfrm>
            <a:off x="3824713" y="3084775"/>
            <a:ext cx="347979" cy="274320"/>
            <a:chOff x="3750563" y="4742687"/>
            <a:chExt cx="347979" cy="274320"/>
          </a:xfrm>
        </p:grpSpPr>
        <p:sp>
          <p:nvSpPr>
            <p:cNvPr id="517" name="Google Shape;517;g3118205f969_3_77"/>
            <p:cNvSpPr/>
            <p:nvPr/>
          </p:nvSpPr>
          <p:spPr>
            <a:xfrm>
              <a:off x="3750563" y="4742687"/>
              <a:ext cx="347979" cy="274320"/>
            </a:xfrm>
            <a:custGeom>
              <a:avLst/>
              <a:gdLst/>
              <a:ahLst/>
              <a:cxnLst/>
              <a:rect l="l" t="t" r="r" b="b"/>
              <a:pathLst>
                <a:path w="347979" h="274320" extrusionOk="0">
                  <a:moveTo>
                    <a:pt x="210312" y="0"/>
                  </a:moveTo>
                  <a:lnTo>
                    <a:pt x="210312" y="68580"/>
                  </a:lnTo>
                  <a:lnTo>
                    <a:pt x="0" y="68580"/>
                  </a:lnTo>
                  <a:lnTo>
                    <a:pt x="0" y="205739"/>
                  </a:lnTo>
                  <a:lnTo>
                    <a:pt x="210312" y="205739"/>
                  </a:lnTo>
                  <a:lnTo>
                    <a:pt x="210312" y="274319"/>
                  </a:lnTo>
                  <a:lnTo>
                    <a:pt x="347472" y="137160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g3118205f969_3_77"/>
            <p:cNvSpPr/>
            <p:nvPr/>
          </p:nvSpPr>
          <p:spPr>
            <a:xfrm>
              <a:off x="3750563" y="4742687"/>
              <a:ext cx="347979" cy="274320"/>
            </a:xfrm>
            <a:custGeom>
              <a:avLst/>
              <a:gdLst/>
              <a:ahLst/>
              <a:cxnLst/>
              <a:rect l="l" t="t" r="r" b="b"/>
              <a:pathLst>
                <a:path w="347979" h="274320" extrusionOk="0">
                  <a:moveTo>
                    <a:pt x="0" y="68580"/>
                  </a:moveTo>
                  <a:lnTo>
                    <a:pt x="210312" y="68580"/>
                  </a:lnTo>
                  <a:lnTo>
                    <a:pt x="210312" y="0"/>
                  </a:lnTo>
                  <a:lnTo>
                    <a:pt x="347472" y="137160"/>
                  </a:lnTo>
                  <a:lnTo>
                    <a:pt x="210312" y="274319"/>
                  </a:lnTo>
                  <a:lnTo>
                    <a:pt x="210312" y="205739"/>
                  </a:lnTo>
                  <a:lnTo>
                    <a:pt x="0" y="205739"/>
                  </a:lnTo>
                  <a:lnTo>
                    <a:pt x="0" y="68580"/>
                  </a:lnTo>
                  <a:close/>
                </a:path>
              </a:pathLst>
            </a:custGeom>
            <a:solidFill>
              <a:srgbClr val="6AA84F"/>
            </a:solidFill>
            <a:ln w="12175" cap="flat" cmpd="sng">
              <a:solidFill>
                <a:srgbClr val="3448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" name="Google Shape;519;g3118205f969_3_77"/>
          <p:cNvGrpSpPr/>
          <p:nvPr/>
        </p:nvGrpSpPr>
        <p:grpSpPr>
          <a:xfrm>
            <a:off x="3824713" y="3448787"/>
            <a:ext cx="347979" cy="274320"/>
            <a:chOff x="3750563" y="4742687"/>
            <a:chExt cx="347979" cy="274320"/>
          </a:xfrm>
        </p:grpSpPr>
        <p:sp>
          <p:nvSpPr>
            <p:cNvPr id="520" name="Google Shape;520;g3118205f969_3_77"/>
            <p:cNvSpPr/>
            <p:nvPr/>
          </p:nvSpPr>
          <p:spPr>
            <a:xfrm>
              <a:off x="3750563" y="4742687"/>
              <a:ext cx="347979" cy="274320"/>
            </a:xfrm>
            <a:custGeom>
              <a:avLst/>
              <a:gdLst/>
              <a:ahLst/>
              <a:cxnLst/>
              <a:rect l="l" t="t" r="r" b="b"/>
              <a:pathLst>
                <a:path w="347979" h="274320" extrusionOk="0">
                  <a:moveTo>
                    <a:pt x="210312" y="0"/>
                  </a:moveTo>
                  <a:lnTo>
                    <a:pt x="210312" y="68580"/>
                  </a:lnTo>
                  <a:lnTo>
                    <a:pt x="0" y="68580"/>
                  </a:lnTo>
                  <a:lnTo>
                    <a:pt x="0" y="205739"/>
                  </a:lnTo>
                  <a:lnTo>
                    <a:pt x="210312" y="205739"/>
                  </a:lnTo>
                  <a:lnTo>
                    <a:pt x="210312" y="274319"/>
                  </a:lnTo>
                  <a:lnTo>
                    <a:pt x="347472" y="137160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g3118205f969_3_77"/>
            <p:cNvSpPr/>
            <p:nvPr/>
          </p:nvSpPr>
          <p:spPr>
            <a:xfrm>
              <a:off x="3750563" y="4742687"/>
              <a:ext cx="347979" cy="274320"/>
            </a:xfrm>
            <a:custGeom>
              <a:avLst/>
              <a:gdLst/>
              <a:ahLst/>
              <a:cxnLst/>
              <a:rect l="l" t="t" r="r" b="b"/>
              <a:pathLst>
                <a:path w="347979" h="274320" extrusionOk="0">
                  <a:moveTo>
                    <a:pt x="0" y="68580"/>
                  </a:moveTo>
                  <a:lnTo>
                    <a:pt x="210312" y="68580"/>
                  </a:lnTo>
                  <a:lnTo>
                    <a:pt x="210312" y="0"/>
                  </a:lnTo>
                  <a:lnTo>
                    <a:pt x="347472" y="137160"/>
                  </a:lnTo>
                  <a:lnTo>
                    <a:pt x="210312" y="274319"/>
                  </a:lnTo>
                  <a:lnTo>
                    <a:pt x="210312" y="205739"/>
                  </a:lnTo>
                  <a:lnTo>
                    <a:pt x="0" y="205739"/>
                  </a:lnTo>
                  <a:lnTo>
                    <a:pt x="0" y="68580"/>
                  </a:lnTo>
                  <a:close/>
                </a:path>
              </a:pathLst>
            </a:custGeom>
            <a:solidFill>
              <a:srgbClr val="6AA84F"/>
            </a:solidFill>
            <a:ln w="12175" cap="flat" cmpd="sng">
              <a:solidFill>
                <a:srgbClr val="3448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" name="Google Shape;522;g3118205f969_3_77"/>
          <p:cNvSpPr txBox="1">
            <a:spLocks noGrp="1"/>
          </p:cNvSpPr>
          <p:nvPr>
            <p:ph type="body" idx="1"/>
          </p:nvPr>
        </p:nvSpPr>
        <p:spPr>
          <a:xfrm>
            <a:off x="301200" y="3998075"/>
            <a:ext cx="8541600" cy="25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Harder to spot pairs of users </a:t>
            </a:r>
            <a:r>
              <a:rPr lang="en-US" b="1" i="1"/>
              <a:t>sharing passwords</a:t>
            </a:r>
            <a:endParaRPr b="1" i="1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Unique salts → unique hashes within dataset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Harder to spot users </a:t>
            </a:r>
            <a:r>
              <a:rPr lang="en-US" b="1" i="1"/>
              <a:t>reusing passwords</a:t>
            </a:r>
            <a:r>
              <a:rPr lang="en-US"/>
              <a:t> from other stolen datasets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Unique salts → unique hashes across datasets</a:t>
            </a:r>
            <a:endParaRPr sz="240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1259269d52_0_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Validating Hashed Passwords</a:t>
            </a:r>
            <a:endParaRPr/>
          </a:p>
        </p:txBody>
      </p:sp>
      <p:sp>
        <p:nvSpPr>
          <p:cNvPr id="529" name="Google Shape;529;g31259269d52_0_0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119</a:t>
            </a:fld>
            <a:endParaRPr/>
          </a:p>
        </p:txBody>
      </p:sp>
      <p:sp>
        <p:nvSpPr>
          <p:cNvPr id="530" name="Google Shape;530;g31259269d52_0_0"/>
          <p:cNvSpPr txBox="1">
            <a:spLocks noGrp="1"/>
          </p:cNvSpPr>
          <p:nvPr>
            <p:ph type="body" idx="1"/>
          </p:nvPr>
        </p:nvSpPr>
        <p:spPr>
          <a:xfrm>
            <a:off x="334925" y="1008400"/>
            <a:ext cx="8541600" cy="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 sz="2400"/>
              <a:t>Validate by applying the stored salt before hashing</a:t>
            </a:r>
            <a:endParaRPr/>
          </a:p>
        </p:txBody>
      </p:sp>
      <p:sp>
        <p:nvSpPr>
          <p:cNvPr id="531" name="Google Shape;531;g31259269d52_0_0"/>
          <p:cNvSpPr txBox="1">
            <a:spLocks noGrp="1"/>
          </p:cNvSpPr>
          <p:nvPr>
            <p:ph type="body" idx="1"/>
          </p:nvPr>
        </p:nvSpPr>
        <p:spPr>
          <a:xfrm>
            <a:off x="413175" y="3589625"/>
            <a:ext cx="6926700" cy="27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lamamaster123 logs in with “ilovefish”</a:t>
            </a:r>
            <a:endParaRPr sz="2400"/>
          </a:p>
        </p:txBody>
      </p:sp>
      <p:sp>
        <p:nvSpPr>
          <p:cNvPr id="532" name="Google Shape;532;g31259269d52_0_0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  <p:graphicFrame>
        <p:nvGraphicFramePr>
          <p:cNvPr id="533" name="Google Shape;533;g31259269d52_0_0"/>
          <p:cNvGraphicFramePr/>
          <p:nvPr/>
        </p:nvGraphicFramePr>
        <p:xfrm>
          <a:off x="2355638" y="1779399"/>
          <a:ext cx="4432700" cy="1483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u="none" strike="noStrike" cap="none"/>
                        <a:t>Username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Salt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/>
                        <a:t>Hashed Password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/>
                        <a:t>…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/>
                        <a:t>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lamamaster123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q7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3e0e04…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…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Locks in Action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704476"/>
          <a:ext cx="4648200" cy="594360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4376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5553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1259269d52_0_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Validating Hashed Passwords</a:t>
            </a:r>
            <a:endParaRPr/>
          </a:p>
        </p:txBody>
      </p:sp>
      <p:sp>
        <p:nvSpPr>
          <p:cNvPr id="540" name="Google Shape;540;g31259269d52_0_51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120</a:t>
            </a:fld>
            <a:endParaRPr/>
          </a:p>
        </p:txBody>
      </p:sp>
      <p:sp>
        <p:nvSpPr>
          <p:cNvPr id="541" name="Google Shape;541;g31259269d52_0_51"/>
          <p:cNvSpPr txBox="1">
            <a:spLocks noGrp="1"/>
          </p:cNvSpPr>
          <p:nvPr>
            <p:ph type="body" idx="1"/>
          </p:nvPr>
        </p:nvSpPr>
        <p:spPr>
          <a:xfrm>
            <a:off x="334925" y="1008400"/>
            <a:ext cx="8541600" cy="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 sz="2400"/>
              <a:t>Validate by applying the stored salt before hashing</a:t>
            </a:r>
            <a:endParaRPr/>
          </a:p>
        </p:txBody>
      </p:sp>
      <p:sp>
        <p:nvSpPr>
          <p:cNvPr id="542" name="Google Shape;542;g31259269d52_0_51"/>
          <p:cNvSpPr txBox="1">
            <a:spLocks noGrp="1"/>
          </p:cNvSpPr>
          <p:nvPr>
            <p:ph type="body" idx="1"/>
          </p:nvPr>
        </p:nvSpPr>
        <p:spPr>
          <a:xfrm>
            <a:off x="413175" y="3589625"/>
            <a:ext cx="6926700" cy="27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lamamaster123 logs in with “ilovefish”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 b="1"/>
              <a:t>salt = </a:t>
            </a:r>
            <a:r>
              <a:rPr lang="en-US" sz="2400" b="1" i="1"/>
              <a:t>getSaltFromDB</a:t>
            </a:r>
            <a:r>
              <a:rPr lang="en-US" sz="2400" b="1"/>
              <a:t>(‘lamamaster123’)</a:t>
            </a:r>
            <a:endParaRPr sz="2400" b="1"/>
          </a:p>
        </p:txBody>
      </p:sp>
      <p:sp>
        <p:nvSpPr>
          <p:cNvPr id="543" name="Google Shape;543;g31259269d52_0_51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  <p:graphicFrame>
        <p:nvGraphicFramePr>
          <p:cNvPr id="544" name="Google Shape;544;g31259269d52_0_51"/>
          <p:cNvGraphicFramePr/>
          <p:nvPr/>
        </p:nvGraphicFramePr>
        <p:xfrm>
          <a:off x="2355638" y="1779399"/>
          <a:ext cx="4432700" cy="1483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u="none" strike="noStrike" cap="none"/>
                        <a:t>Username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Salt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/>
                        <a:t>Hashed Password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/>
                        <a:t>…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/>
                        <a:t>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lamamaster123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q7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3e0e04…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…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1259269d52_0_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Validating Hashed Passwords</a:t>
            </a:r>
            <a:endParaRPr/>
          </a:p>
        </p:txBody>
      </p:sp>
      <p:sp>
        <p:nvSpPr>
          <p:cNvPr id="551" name="Google Shape;551;g31259269d52_0_61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121</a:t>
            </a:fld>
            <a:endParaRPr/>
          </a:p>
        </p:txBody>
      </p:sp>
      <p:sp>
        <p:nvSpPr>
          <p:cNvPr id="552" name="Google Shape;552;g31259269d52_0_61"/>
          <p:cNvSpPr txBox="1">
            <a:spLocks noGrp="1"/>
          </p:cNvSpPr>
          <p:nvPr>
            <p:ph type="body" idx="1"/>
          </p:nvPr>
        </p:nvSpPr>
        <p:spPr>
          <a:xfrm>
            <a:off x="334925" y="1008400"/>
            <a:ext cx="8541600" cy="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 sz="2400"/>
              <a:t>Validate by applying the stored salt before hashing</a:t>
            </a:r>
            <a:endParaRPr/>
          </a:p>
        </p:txBody>
      </p:sp>
      <p:sp>
        <p:nvSpPr>
          <p:cNvPr id="553" name="Google Shape;553;g31259269d52_0_61"/>
          <p:cNvSpPr txBox="1">
            <a:spLocks noGrp="1"/>
          </p:cNvSpPr>
          <p:nvPr>
            <p:ph type="body" idx="1"/>
          </p:nvPr>
        </p:nvSpPr>
        <p:spPr>
          <a:xfrm>
            <a:off x="413175" y="3589625"/>
            <a:ext cx="6926700" cy="27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lamamaster123 logs in with “ilovefish”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 b="1"/>
              <a:t>salt = </a:t>
            </a:r>
            <a:r>
              <a:rPr lang="en-US" sz="2400" b="1" i="1"/>
              <a:t>getSaltFromDB</a:t>
            </a:r>
            <a:r>
              <a:rPr lang="en-US" sz="2400" b="1"/>
              <a:t>(‘lamamaster123’)</a:t>
            </a: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hash(“ilovefish”, </a:t>
            </a:r>
            <a:r>
              <a:rPr lang="en-US" sz="2400" b="1"/>
              <a:t>salt</a:t>
            </a:r>
            <a:r>
              <a:rPr lang="en-US" sz="2400"/>
              <a:t>) → 3e0e04…</a:t>
            </a:r>
            <a:endParaRPr sz="2400"/>
          </a:p>
        </p:txBody>
      </p:sp>
      <p:sp>
        <p:nvSpPr>
          <p:cNvPr id="554" name="Google Shape;554;g31259269d52_0_61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  <p:graphicFrame>
        <p:nvGraphicFramePr>
          <p:cNvPr id="555" name="Google Shape;555;g31259269d52_0_61"/>
          <p:cNvGraphicFramePr/>
          <p:nvPr/>
        </p:nvGraphicFramePr>
        <p:xfrm>
          <a:off x="2355638" y="1779399"/>
          <a:ext cx="4432700" cy="1483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u="none" strike="noStrike" cap="none"/>
                        <a:t>Username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Salt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/>
                        <a:t>Hashed Password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/>
                        <a:t>…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/>
                        <a:t>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lamamaster123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q7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3e0e04…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…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1259269d52_0_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Validating Hashed Passwords</a:t>
            </a:r>
            <a:endParaRPr/>
          </a:p>
        </p:txBody>
      </p:sp>
      <p:sp>
        <p:nvSpPr>
          <p:cNvPr id="562" name="Google Shape;562;g31259269d52_0_71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122</a:t>
            </a:fld>
            <a:endParaRPr/>
          </a:p>
        </p:txBody>
      </p:sp>
      <p:sp>
        <p:nvSpPr>
          <p:cNvPr id="563" name="Google Shape;563;g31259269d52_0_71"/>
          <p:cNvSpPr txBox="1">
            <a:spLocks noGrp="1"/>
          </p:cNvSpPr>
          <p:nvPr>
            <p:ph type="body" idx="1"/>
          </p:nvPr>
        </p:nvSpPr>
        <p:spPr>
          <a:xfrm>
            <a:off x="334925" y="1008400"/>
            <a:ext cx="8541600" cy="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 sz="2400"/>
              <a:t>Validate by applying the stored salt before hashing</a:t>
            </a:r>
            <a:endParaRPr/>
          </a:p>
        </p:txBody>
      </p:sp>
      <p:sp>
        <p:nvSpPr>
          <p:cNvPr id="564" name="Google Shape;564;g31259269d52_0_71"/>
          <p:cNvSpPr txBox="1">
            <a:spLocks noGrp="1"/>
          </p:cNvSpPr>
          <p:nvPr>
            <p:ph type="body" idx="1"/>
          </p:nvPr>
        </p:nvSpPr>
        <p:spPr>
          <a:xfrm>
            <a:off x="413175" y="3589625"/>
            <a:ext cx="6926700" cy="27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lamamaster123 logs in with “ilovefish”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 b="1"/>
              <a:t>salt = </a:t>
            </a:r>
            <a:r>
              <a:rPr lang="en-US" sz="2400" b="1" i="1"/>
              <a:t>getSaltFromDB</a:t>
            </a:r>
            <a:r>
              <a:rPr lang="en-US" sz="2400" b="1"/>
              <a:t>(‘lamamaster123’)</a:t>
            </a: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hash(“ilovefish”, </a:t>
            </a:r>
            <a:r>
              <a:rPr lang="en-US" sz="2400" b="1"/>
              <a:t>salt</a:t>
            </a:r>
            <a:r>
              <a:rPr lang="en-US" sz="2400"/>
              <a:t>) → 3e0e04…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 3e0e04… == 3e0e04…</a:t>
            </a:r>
            <a:endParaRPr sz="240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Accept login</a:t>
            </a:r>
            <a:endParaRPr sz="2400"/>
          </a:p>
        </p:txBody>
      </p:sp>
      <p:sp>
        <p:nvSpPr>
          <p:cNvPr id="565" name="Google Shape;565;g31259269d52_0_71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  <p:graphicFrame>
        <p:nvGraphicFramePr>
          <p:cNvPr id="566" name="Google Shape;566;g31259269d52_0_71"/>
          <p:cNvGraphicFramePr/>
          <p:nvPr/>
        </p:nvGraphicFramePr>
        <p:xfrm>
          <a:off x="2355638" y="1779399"/>
          <a:ext cx="4432700" cy="1483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u="none" strike="noStrike" cap="none"/>
                        <a:t>Username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Salt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/>
                        <a:t>Hashed Password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/>
                        <a:t>…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/>
                        <a:t>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lamamaster123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q7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3e0e04…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…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…</a:t>
                      </a:r>
                      <a:endParaRPr sz="17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116ff28220_1_19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572" name="Google Shape;572;g3116ff28220_1_191"/>
          <p:cNvSpPr txBox="1">
            <a:spLocks noGrp="1"/>
          </p:cNvSpPr>
          <p:nvPr>
            <p:ph type="body" idx="1"/>
          </p:nvPr>
        </p:nvSpPr>
        <p:spPr>
          <a:xfrm>
            <a:off x="334925" y="1020725"/>
            <a:ext cx="8474100" cy="52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Access Control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Passwords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Data Privacy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573" name="Google Shape;573;g3116ff28220_1_191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574" name="Google Shape;574;g3116ff28220_1_191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123</a:t>
            </a:fld>
            <a:endParaRPr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b8f19539bb_2_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Existing Laws and Regulations</a:t>
            </a:r>
            <a:endParaRPr/>
          </a:p>
        </p:txBody>
      </p:sp>
      <p:sp>
        <p:nvSpPr>
          <p:cNvPr id="580" name="Google Shape;580;g2b8f19539bb_2_0"/>
          <p:cNvSpPr txBox="1">
            <a:spLocks noGrp="1"/>
          </p:cNvSpPr>
          <p:nvPr>
            <p:ph type="body" idx="1"/>
          </p:nvPr>
        </p:nvSpPr>
        <p:spPr>
          <a:xfrm>
            <a:off x="334925" y="1020725"/>
            <a:ext cx="8474100" cy="51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HIPAA (Health Information Portability and Accountability Act), 1996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Mandatory for healthcare and health insurance institutions</a:t>
            </a:r>
            <a:endParaRPr sz="2800"/>
          </a:p>
          <a:p>
            <a:pPr marL="914400" lvl="1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Privacy rule - patient rights, PHI, use/disclosure</a:t>
            </a:r>
            <a:endParaRPr/>
          </a:p>
          <a:p>
            <a:pPr marL="914400" lvl="1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Security rule - standards for safeguards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g2b8f19539bb_2_0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124</a:t>
            </a:fld>
            <a:endParaRPr/>
          </a:p>
        </p:txBody>
      </p:sp>
      <p:sp>
        <p:nvSpPr>
          <p:cNvPr id="582" name="Google Shape;582;g2b8f19539bb_2_0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118205f969_3_1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Existing Laws and Regulations</a:t>
            </a:r>
            <a:endParaRPr/>
          </a:p>
        </p:txBody>
      </p:sp>
      <p:sp>
        <p:nvSpPr>
          <p:cNvPr id="588" name="Google Shape;588;g3118205f969_3_138"/>
          <p:cNvSpPr txBox="1">
            <a:spLocks noGrp="1"/>
          </p:cNvSpPr>
          <p:nvPr>
            <p:ph type="body" idx="1"/>
          </p:nvPr>
        </p:nvSpPr>
        <p:spPr>
          <a:xfrm>
            <a:off x="334925" y="1020725"/>
            <a:ext cx="8474100" cy="5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HIPAA (Health Information Portability and Accountability Act), 1996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Mandatory for healthcare and health insurance institutions</a:t>
            </a:r>
            <a:endParaRPr sz="2800"/>
          </a:p>
          <a:p>
            <a:pPr marL="914400" lvl="1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Privacy rule - patient rights, PHI, use/disclosure</a:t>
            </a:r>
            <a:endParaRPr/>
          </a:p>
          <a:p>
            <a:pPr marL="914400" lvl="1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Security rule - standards for safeguards</a:t>
            </a:r>
            <a:endParaRPr/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GDPR (General Data Protection Regulation), 2018</a:t>
            </a: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Corporate disclosure and limits on user data storage</a:t>
            </a:r>
            <a:endParaRPr/>
          </a:p>
          <a:p>
            <a:pPr marL="914400" lvl="1" indent="-406400" algn="l" rtl="0">
              <a:spcBef>
                <a:spcPts val="5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/>
              <a:t>User data rights over PII</a:t>
            </a:r>
            <a:endParaRPr/>
          </a:p>
        </p:txBody>
      </p:sp>
      <p:sp>
        <p:nvSpPr>
          <p:cNvPr id="589" name="Google Shape;589;g3118205f969_3_138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125</a:t>
            </a:fld>
            <a:endParaRPr/>
          </a:p>
        </p:txBody>
      </p:sp>
      <p:sp>
        <p:nvSpPr>
          <p:cNvPr id="590" name="Google Shape;590;g3118205f969_3_138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Existing Laws and Regulations</a:t>
            </a:r>
            <a:endParaRPr/>
          </a:p>
        </p:txBody>
      </p:sp>
      <p:sp>
        <p:nvSpPr>
          <p:cNvPr id="596" name="Google Shape;596;p5"/>
          <p:cNvSpPr txBox="1">
            <a:spLocks noGrp="1"/>
          </p:cNvSpPr>
          <p:nvPr>
            <p:ph type="body" idx="1"/>
          </p:nvPr>
        </p:nvSpPr>
        <p:spPr>
          <a:xfrm>
            <a:off x="334925" y="1020725"/>
            <a:ext cx="8474149" cy="538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FERPA (Family Education Rights and Privacy Act)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Mandatory for education institutions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Requires written consent to disclose academic info, with certain exceptions (court orders, school officials, etc.)</a:t>
            </a:r>
            <a:endParaRPr/>
          </a:p>
        </p:txBody>
      </p:sp>
      <p:sp>
        <p:nvSpPr>
          <p:cNvPr id="597" name="Google Shape;597;p5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126</a:t>
            </a:fld>
            <a:endParaRPr/>
          </a:p>
        </p:txBody>
      </p:sp>
      <p:sp>
        <p:nvSpPr>
          <p:cNvPr id="598" name="Google Shape;598;p5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118205f969_3_18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Existing Laws and Regulations</a:t>
            </a:r>
            <a:endParaRPr/>
          </a:p>
        </p:txBody>
      </p:sp>
      <p:sp>
        <p:nvSpPr>
          <p:cNvPr id="604" name="Google Shape;604;g3118205f969_3_180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127</a:t>
            </a:fld>
            <a:endParaRPr/>
          </a:p>
        </p:txBody>
      </p:sp>
      <p:sp>
        <p:nvSpPr>
          <p:cNvPr id="605" name="Google Shape;605;g3118205f969_3_180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606" name="Google Shape;606;g3118205f969_3_180"/>
          <p:cNvSpPr txBox="1">
            <a:spLocks noGrp="1"/>
          </p:cNvSpPr>
          <p:nvPr>
            <p:ph type="body" idx="1"/>
          </p:nvPr>
        </p:nvSpPr>
        <p:spPr>
          <a:xfrm>
            <a:off x="334925" y="1020725"/>
            <a:ext cx="8474100" cy="53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FERPA (Family Education Rights and Privacy Act)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Mandatory for education institutions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Requires written consent to disclose academic info, with certain exceptions (court orders, school officials, etc.)</a:t>
            </a:r>
            <a:endParaRPr/>
          </a:p>
          <a:p>
            <a:pPr marL="0" lvl="1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Allows institutions to disclose “directory information” without consent (institution policies can be stronger)</a:t>
            </a:r>
            <a:endParaRPr/>
          </a:p>
          <a:p>
            <a:pPr marL="685800" lvl="1" indent="-2286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Name</a:t>
            </a:r>
            <a:endParaRPr/>
          </a:p>
          <a:p>
            <a:pPr marL="685800" lvl="1" indent="-2286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Email</a:t>
            </a:r>
            <a:endParaRPr/>
          </a:p>
          <a:p>
            <a:pPr marL="685800" lvl="1" indent="-2286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Photographs</a:t>
            </a:r>
            <a:endParaRPr/>
          </a:p>
          <a:p>
            <a:pPr marL="685800" lvl="1" indent="-2286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Phone Number</a:t>
            </a:r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Implicit Disclosure</a:t>
            </a:r>
            <a:endParaRPr/>
          </a:p>
        </p:txBody>
      </p:sp>
      <p:sp>
        <p:nvSpPr>
          <p:cNvPr id="612" name="Google Shape;612;p7"/>
          <p:cNvSpPr txBox="1">
            <a:spLocks noGrp="1"/>
          </p:cNvSpPr>
          <p:nvPr>
            <p:ph type="body" idx="1"/>
          </p:nvPr>
        </p:nvSpPr>
        <p:spPr>
          <a:xfrm>
            <a:off x="334925" y="1020725"/>
            <a:ext cx="8474149" cy="522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If users can derive sensitive information like grades, it violates FERPA</a:t>
            </a:r>
            <a:endParaRPr/>
          </a:p>
        </p:txBody>
      </p:sp>
      <p:sp>
        <p:nvSpPr>
          <p:cNvPr id="613" name="Google Shape;613;p7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614" name="Google Shape;614;p7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128</a:t>
            </a:fld>
            <a:endParaRPr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Implicit Disclosure</a:t>
            </a:r>
            <a:endParaRPr/>
          </a:p>
        </p:txBody>
      </p:sp>
      <p:sp>
        <p:nvSpPr>
          <p:cNvPr id="620" name="Google Shape;620;p6"/>
          <p:cNvSpPr txBox="1">
            <a:spLocks noGrp="1"/>
          </p:cNvSpPr>
          <p:nvPr>
            <p:ph type="body" idx="1"/>
          </p:nvPr>
        </p:nvSpPr>
        <p:spPr>
          <a:xfrm>
            <a:off x="334925" y="1020725"/>
            <a:ext cx="8474100" cy="59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If users can derive sensitive information like grades, it violates FERPA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FERPA Deidentification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1) ID to anonymous ID mapping should be secret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2) Aggregate data (minimum n-size)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1"/>
              <a:t>Suppression</a:t>
            </a:r>
            <a:r>
              <a:rPr lang="en-US"/>
              <a:t> → Don’t provide data ☹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Necessary for very small groups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1"/>
              <a:t>Rounding</a:t>
            </a:r>
            <a:r>
              <a:rPr lang="en-US"/>
              <a:t> → Bucket data or introduce noise ☺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More people means you can be more specific</a:t>
            </a:r>
            <a:endParaRPr/>
          </a:p>
        </p:txBody>
      </p:sp>
      <p:sp>
        <p:nvSpPr>
          <p:cNvPr id="621" name="Google Shape;621;p6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622" name="Google Shape;622;p6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129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Locks in Action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704476"/>
          <a:ext cx="4648200" cy="594360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4376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</a:t>
            </a:fld>
            <a:endParaRPr lang="en-US"/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04CA84AC-DA6B-2EB3-F95A-A6F7400D43B9}"/>
              </a:ext>
            </a:extLst>
          </p:cNvPr>
          <p:cNvSpPr/>
          <p:nvPr/>
        </p:nvSpPr>
        <p:spPr>
          <a:xfrm>
            <a:off x="371462" y="3096873"/>
            <a:ext cx="2351504" cy="1687890"/>
          </a:xfrm>
          <a:prstGeom prst="wedgeEllipseCallout">
            <a:avLst>
              <a:gd name="adj1" fmla="val 28786"/>
              <a:gd name="adj2" fmla="val -7300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Scheduler</a:t>
            </a:r>
            <a:br>
              <a:rPr lang="en-US" dirty="0"/>
            </a:br>
            <a:r>
              <a:rPr lang="en-US" dirty="0"/>
              <a:t>decides that</a:t>
            </a:r>
            <a:br>
              <a:rPr lang="en-US" dirty="0"/>
            </a:br>
            <a:r>
              <a:rPr lang="en-US" dirty="0"/>
              <a:t>T1 should wait</a:t>
            </a:r>
            <a:br>
              <a:rPr lang="en-US" dirty="0"/>
            </a:br>
            <a:r>
              <a:rPr lang="en-US" dirty="0"/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93468178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Implicit Disclosure</a:t>
            </a:r>
            <a:endParaRPr/>
          </a:p>
        </p:txBody>
      </p:sp>
      <p:sp>
        <p:nvSpPr>
          <p:cNvPr id="628" name="Google Shape;628;p9"/>
          <p:cNvSpPr txBox="1">
            <a:spLocks noGrp="1"/>
          </p:cNvSpPr>
          <p:nvPr>
            <p:ph type="body" idx="1"/>
          </p:nvPr>
        </p:nvSpPr>
        <p:spPr>
          <a:xfrm>
            <a:off x="334925" y="1020725"/>
            <a:ext cx="8474149" cy="522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“Hey, can you give me the directory information for students with a GPA of 3.5?”</a:t>
            </a:r>
            <a:endParaRPr/>
          </a:p>
        </p:txBody>
      </p:sp>
      <p:sp>
        <p:nvSpPr>
          <p:cNvPr id="629" name="Google Shape;629;p9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630" name="Google Shape;630;p9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130</a:t>
            </a:fld>
            <a:endParaRPr/>
          </a:p>
        </p:txBody>
      </p:sp>
      <p:sp>
        <p:nvSpPr>
          <p:cNvPr id="631" name="Google Shape;631;p9"/>
          <p:cNvSpPr txBox="1"/>
          <p:nvPr/>
        </p:nvSpPr>
        <p:spPr>
          <a:xfrm>
            <a:off x="2136075" y="3029812"/>
            <a:ext cx="487184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SELECT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D.*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0" i="0" u="none" strike="noStrike" cap="none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Directory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AS D,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Grades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AS 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WHERE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D.id = G.id 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G.gpa = 3.5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9"/>
          <p:cNvSpPr txBox="1"/>
          <p:nvPr/>
        </p:nvSpPr>
        <p:spPr>
          <a:xfrm>
            <a:off x="2392971" y="2175338"/>
            <a:ext cx="43580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Reveals sensitive information by context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Implicit Disclosure</a:t>
            </a:r>
            <a:endParaRPr/>
          </a:p>
        </p:txBody>
      </p:sp>
      <p:sp>
        <p:nvSpPr>
          <p:cNvPr id="638" name="Google Shape;638;p10"/>
          <p:cNvSpPr txBox="1">
            <a:spLocks noGrp="1"/>
          </p:cNvSpPr>
          <p:nvPr>
            <p:ph type="body" idx="1"/>
          </p:nvPr>
        </p:nvSpPr>
        <p:spPr>
          <a:xfrm>
            <a:off x="334925" y="1020725"/>
            <a:ext cx="8474149" cy="522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“Hey, can you give me the directory information for students with a GPA of 3.5?”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Database admins/designers should prevent these sorts of queries from being possible!</a:t>
            </a:r>
            <a:endParaRPr/>
          </a:p>
        </p:txBody>
      </p:sp>
      <p:sp>
        <p:nvSpPr>
          <p:cNvPr id="639" name="Google Shape;639;p10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640" name="Google Shape;640;p10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131</a:t>
            </a:fld>
            <a:endParaRPr/>
          </a:p>
        </p:txBody>
      </p:sp>
      <p:sp>
        <p:nvSpPr>
          <p:cNvPr id="641" name="Google Shape;641;p10"/>
          <p:cNvSpPr txBox="1"/>
          <p:nvPr/>
        </p:nvSpPr>
        <p:spPr>
          <a:xfrm>
            <a:off x="2136075" y="3029812"/>
            <a:ext cx="48717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SELECT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D.*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0" i="0" u="none" strike="noStrike" cap="none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Directory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AS D,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Grades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AS 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WHERE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D.id = G.id 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G.gpa = 3.5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10"/>
          <p:cNvSpPr txBox="1"/>
          <p:nvPr/>
        </p:nvSpPr>
        <p:spPr>
          <a:xfrm>
            <a:off x="2392971" y="2175338"/>
            <a:ext cx="43580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Reveals sensitive information by context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116ff28220_1_29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Anonymity</a:t>
            </a:r>
            <a:endParaRPr/>
          </a:p>
        </p:txBody>
      </p:sp>
      <p:sp>
        <p:nvSpPr>
          <p:cNvPr id="648" name="Google Shape;648;g3116ff28220_1_293"/>
          <p:cNvSpPr txBox="1">
            <a:spLocks noGrp="1"/>
          </p:cNvSpPr>
          <p:nvPr>
            <p:ph type="body" idx="1"/>
          </p:nvPr>
        </p:nvSpPr>
        <p:spPr>
          <a:xfrm>
            <a:off x="334925" y="1020725"/>
            <a:ext cx="8474100" cy="52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Common practice for making a dataset private: remove Personal Identifiable Information (PII)</a:t>
            </a:r>
            <a:endParaRPr/>
          </a:p>
        </p:txBody>
      </p:sp>
      <p:sp>
        <p:nvSpPr>
          <p:cNvPr id="649" name="Google Shape;649;g3116ff28220_1_293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650" name="Google Shape;650;g3116ff28220_1_293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132</a:t>
            </a:fld>
            <a:endParaRPr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1259269d52_0_1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Anonymity</a:t>
            </a:r>
            <a:endParaRPr/>
          </a:p>
        </p:txBody>
      </p:sp>
      <p:sp>
        <p:nvSpPr>
          <p:cNvPr id="656" name="Google Shape;656;g31259269d52_0_138"/>
          <p:cNvSpPr txBox="1">
            <a:spLocks noGrp="1"/>
          </p:cNvSpPr>
          <p:nvPr>
            <p:ph type="body" idx="1"/>
          </p:nvPr>
        </p:nvSpPr>
        <p:spPr>
          <a:xfrm>
            <a:off x="334925" y="1020725"/>
            <a:ext cx="8474100" cy="52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Common practice for making a dataset private: remove Personal Identifiable Information (PII)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But by linking data from distinct datasets one can reveal private information</a:t>
            </a:r>
            <a:endParaRPr/>
          </a:p>
        </p:txBody>
      </p:sp>
      <p:sp>
        <p:nvSpPr>
          <p:cNvPr id="657" name="Google Shape;657;g31259269d52_0_138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658" name="Google Shape;658;g31259269d52_0_138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133</a:t>
            </a:fld>
            <a:endParaRPr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1259269d52_0_1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Anonymity</a:t>
            </a:r>
            <a:endParaRPr/>
          </a:p>
        </p:txBody>
      </p:sp>
      <p:sp>
        <p:nvSpPr>
          <p:cNvPr id="664" name="Google Shape;664;g31259269d52_0_146"/>
          <p:cNvSpPr txBox="1">
            <a:spLocks noGrp="1"/>
          </p:cNvSpPr>
          <p:nvPr>
            <p:ph type="body" idx="1"/>
          </p:nvPr>
        </p:nvSpPr>
        <p:spPr>
          <a:xfrm>
            <a:off x="334925" y="1020725"/>
            <a:ext cx="8474100" cy="52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Common practice for making a dataset private: remove Personal Identifiable Information (PII)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But by linking data from distinct datasets one can reveal private information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In her PhD thesis* (2001) Latanya Sweeney described a famous example</a:t>
            </a:r>
            <a:endParaRPr/>
          </a:p>
        </p:txBody>
      </p:sp>
      <p:sp>
        <p:nvSpPr>
          <p:cNvPr id="665" name="Google Shape;665;g31259269d52_0_146"/>
          <p:cNvSpPr txBox="1"/>
          <p:nvPr/>
        </p:nvSpPr>
        <p:spPr>
          <a:xfrm>
            <a:off x="4103827" y="6040782"/>
            <a:ext cx="476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https://dspace.mit.edu/handle/1721.1/8589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66" name="Google Shape;666;g31259269d52_0_146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667" name="Google Shape;667;g31259269d52_0_146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134</a:t>
            </a:fld>
            <a:endParaRPr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Implicit Disclosure</a:t>
            </a:r>
            <a:endParaRPr/>
          </a:p>
        </p:txBody>
      </p:sp>
      <p:sp>
        <p:nvSpPr>
          <p:cNvPr id="673" name="Google Shape;673;p11"/>
          <p:cNvSpPr txBox="1">
            <a:spLocks noGrp="1"/>
          </p:cNvSpPr>
          <p:nvPr>
            <p:ph type="body" idx="1"/>
          </p:nvPr>
        </p:nvSpPr>
        <p:spPr>
          <a:xfrm>
            <a:off x="334925" y="1020725"/>
            <a:ext cx="8474149" cy="522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Re-identification of Mass. Governor William Weld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en-US" b="1"/>
              <a:t>Public voter data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Name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ZIP code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Sex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Birth date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…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en-US" b="1"/>
              <a:t>Anonymous insurance data </a:t>
            </a:r>
            <a:r>
              <a:rPr lang="en-US"/>
              <a:t>(released under assurance of anonymity from Gov. Weld)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ZIP code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Sex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Birth date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Prescription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Diagnosis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…</a:t>
            </a:r>
            <a:endParaRPr/>
          </a:p>
        </p:txBody>
      </p:sp>
      <p:sp>
        <p:nvSpPr>
          <p:cNvPr id="674" name="Google Shape;674;p11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675" name="Google Shape;675;p11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135</a:t>
            </a:fld>
            <a:endParaRPr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116ff28220_1_3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Latanya Sweeney’s Finding</a:t>
            </a:r>
            <a:endParaRPr/>
          </a:p>
        </p:txBody>
      </p:sp>
      <p:sp>
        <p:nvSpPr>
          <p:cNvPr id="681" name="Google Shape;681;g3116ff28220_1_381"/>
          <p:cNvSpPr txBox="1">
            <a:spLocks noGrp="1"/>
          </p:cNvSpPr>
          <p:nvPr>
            <p:ph type="body" idx="1"/>
          </p:nvPr>
        </p:nvSpPr>
        <p:spPr>
          <a:xfrm>
            <a:off x="334926" y="1020725"/>
            <a:ext cx="4427400" cy="52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Massachusetts: GIC* is responsible for health insurance of state employees; public data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 sz="2400">
                <a:solidFill>
                  <a:schemeClr val="lt1"/>
                </a:solidFill>
              </a:rPr>
              <a:t>Sweeney paid $20 and bought voter registration list for Cambridge, MA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 sz="2400">
                <a:solidFill>
                  <a:schemeClr val="lt1"/>
                </a:solidFill>
              </a:rPr>
              <a:t>William Weld** lived in Cambridge: in VOTER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 sz="2400">
                <a:solidFill>
                  <a:schemeClr val="lt1"/>
                </a:solidFill>
              </a:rPr>
              <a:t>6 people had same </a:t>
            </a:r>
            <a:r>
              <a:rPr lang="en-US" sz="2400" b="1">
                <a:solidFill>
                  <a:schemeClr val="lt1"/>
                </a:solidFill>
              </a:rPr>
              <a:t>dob</a:t>
            </a:r>
            <a:endParaRPr sz="240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 sz="2400">
                <a:solidFill>
                  <a:schemeClr val="lt1"/>
                </a:solidFill>
              </a:rPr>
              <a:t>3 had also </a:t>
            </a:r>
            <a:r>
              <a:rPr lang="en-US" sz="2400" b="1">
                <a:solidFill>
                  <a:schemeClr val="lt1"/>
                </a:solidFill>
              </a:rPr>
              <a:t>sex</a:t>
            </a:r>
            <a:r>
              <a:rPr lang="en-US" sz="2400">
                <a:solidFill>
                  <a:schemeClr val="lt1"/>
                </a:solidFill>
              </a:rPr>
              <a:t>=‘M’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 sz="2400">
                <a:solidFill>
                  <a:schemeClr val="lt1"/>
                </a:solidFill>
              </a:rPr>
              <a:t>Weld only one in that </a:t>
            </a:r>
            <a:r>
              <a:rPr lang="en-US" sz="2400" b="1">
                <a:solidFill>
                  <a:schemeClr val="lt1"/>
                </a:solidFill>
              </a:rPr>
              <a:t>zip</a:t>
            </a:r>
            <a:endParaRPr sz="2400">
              <a:solidFill>
                <a:schemeClr val="lt1"/>
              </a:solidFill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682" name="Google Shape;682;g3116ff28220_1_381"/>
          <p:cNvSpPr txBox="1"/>
          <p:nvPr/>
        </p:nvSpPr>
        <p:spPr>
          <a:xfrm>
            <a:off x="5692552" y="5871980"/>
            <a:ext cx="332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*Group Insurance Commission</a:t>
            </a:r>
            <a:endParaRPr/>
          </a:p>
        </p:txBody>
      </p:sp>
      <p:sp>
        <p:nvSpPr>
          <p:cNvPr id="683" name="Google Shape;683;g3116ff28220_1_381"/>
          <p:cNvSpPr txBox="1"/>
          <p:nvPr/>
        </p:nvSpPr>
        <p:spPr>
          <a:xfrm>
            <a:off x="4751280" y="2032314"/>
            <a:ext cx="4339800" cy="64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GIC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zip, dob, sex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b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diagnosis, procedure,...)</a:t>
            </a:r>
            <a:endParaRPr/>
          </a:p>
        </p:txBody>
      </p:sp>
      <p:sp>
        <p:nvSpPr>
          <p:cNvPr id="684" name="Google Shape;684;g3116ff28220_1_381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685" name="Google Shape;685;g3116ff28220_1_381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136</a:t>
            </a:fld>
            <a:endParaRPr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116ff28220_1_39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Latanya Sweeney’s Finding</a:t>
            </a:r>
            <a:endParaRPr/>
          </a:p>
        </p:txBody>
      </p:sp>
      <p:sp>
        <p:nvSpPr>
          <p:cNvPr id="691" name="Google Shape;691;g3116ff28220_1_391"/>
          <p:cNvSpPr txBox="1">
            <a:spLocks noGrp="1"/>
          </p:cNvSpPr>
          <p:nvPr>
            <p:ph type="body" idx="1"/>
          </p:nvPr>
        </p:nvSpPr>
        <p:spPr>
          <a:xfrm>
            <a:off x="334926" y="1020725"/>
            <a:ext cx="4427400" cy="52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Massachusetts: GIC* is responsible for health insurance of state employees; public data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Sweeney paid $20 and bought voter registration list for Cambridge, MA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 sz="2400">
                <a:solidFill>
                  <a:schemeClr val="lt1"/>
                </a:solidFill>
              </a:rPr>
              <a:t>William Weld** lived in Cambridge: in VOTER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 sz="2400">
                <a:solidFill>
                  <a:schemeClr val="lt1"/>
                </a:solidFill>
              </a:rPr>
              <a:t>6 people had same </a:t>
            </a:r>
            <a:r>
              <a:rPr lang="en-US" sz="2400" b="1">
                <a:solidFill>
                  <a:schemeClr val="lt1"/>
                </a:solidFill>
              </a:rPr>
              <a:t>dob</a:t>
            </a:r>
            <a:endParaRPr sz="240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 sz="2400">
                <a:solidFill>
                  <a:schemeClr val="lt1"/>
                </a:solidFill>
              </a:rPr>
              <a:t>3 had also </a:t>
            </a:r>
            <a:r>
              <a:rPr lang="en-US" sz="2400" b="1">
                <a:solidFill>
                  <a:schemeClr val="lt1"/>
                </a:solidFill>
              </a:rPr>
              <a:t>sex</a:t>
            </a:r>
            <a:r>
              <a:rPr lang="en-US" sz="2400">
                <a:solidFill>
                  <a:schemeClr val="lt1"/>
                </a:solidFill>
              </a:rPr>
              <a:t>=‘M’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 sz="2400">
                <a:solidFill>
                  <a:schemeClr val="lt1"/>
                </a:solidFill>
              </a:rPr>
              <a:t>Weld only one in that </a:t>
            </a:r>
            <a:r>
              <a:rPr lang="en-US" sz="2400" b="1">
                <a:solidFill>
                  <a:schemeClr val="lt1"/>
                </a:solidFill>
              </a:rPr>
              <a:t>zip</a:t>
            </a:r>
            <a:endParaRPr sz="2400">
              <a:solidFill>
                <a:schemeClr val="lt1"/>
              </a:solidFill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692" name="Google Shape;692;g3116ff28220_1_391"/>
          <p:cNvSpPr txBox="1"/>
          <p:nvPr/>
        </p:nvSpPr>
        <p:spPr>
          <a:xfrm>
            <a:off x="5692552" y="5871980"/>
            <a:ext cx="332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*Group Insurance Commission</a:t>
            </a:r>
            <a:endParaRPr/>
          </a:p>
        </p:txBody>
      </p:sp>
      <p:sp>
        <p:nvSpPr>
          <p:cNvPr id="693" name="Google Shape;693;g3116ff28220_1_391"/>
          <p:cNvSpPr txBox="1"/>
          <p:nvPr/>
        </p:nvSpPr>
        <p:spPr>
          <a:xfrm>
            <a:off x="4751280" y="2032314"/>
            <a:ext cx="4339800" cy="64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GIC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zip, dob, sex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b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diagnosis, procedure,...)</a:t>
            </a:r>
            <a:endParaRPr/>
          </a:p>
        </p:txBody>
      </p:sp>
      <p:sp>
        <p:nvSpPr>
          <p:cNvPr id="694" name="Google Shape;694;g3116ff28220_1_391"/>
          <p:cNvSpPr txBox="1"/>
          <p:nvPr/>
        </p:nvSpPr>
        <p:spPr>
          <a:xfrm>
            <a:off x="5295008" y="3383591"/>
            <a:ext cx="3724200" cy="64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VOTER(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party, ...,</a:t>
            </a:r>
            <a:b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zip, dob, sex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/>
          </a:p>
        </p:txBody>
      </p:sp>
      <p:sp>
        <p:nvSpPr>
          <p:cNvPr id="695" name="Google Shape;695;g3116ff28220_1_391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696" name="Google Shape;696;g3116ff28220_1_391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137</a:t>
            </a:fld>
            <a:endParaRPr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116ff28220_1_40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Latanya Sweeney’s Finding</a:t>
            </a:r>
            <a:endParaRPr/>
          </a:p>
        </p:txBody>
      </p:sp>
      <p:sp>
        <p:nvSpPr>
          <p:cNvPr id="702" name="Google Shape;702;g3116ff28220_1_402"/>
          <p:cNvSpPr txBox="1">
            <a:spLocks noGrp="1"/>
          </p:cNvSpPr>
          <p:nvPr>
            <p:ph type="body" idx="1"/>
          </p:nvPr>
        </p:nvSpPr>
        <p:spPr>
          <a:xfrm>
            <a:off x="334926" y="1020725"/>
            <a:ext cx="4427400" cy="52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Massachusetts: GIC* is responsible for health insurance of state employees; public data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Sweeney paid $20 and bought voter registration list for Cambridge, MA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William Weld** lived in Cambridge: in VOTER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 sz="2400">
                <a:solidFill>
                  <a:schemeClr val="lt1"/>
                </a:solidFill>
              </a:rPr>
              <a:t>6 people had same </a:t>
            </a:r>
            <a:r>
              <a:rPr lang="en-US" sz="2400" b="1">
                <a:solidFill>
                  <a:schemeClr val="lt1"/>
                </a:solidFill>
              </a:rPr>
              <a:t>dob</a:t>
            </a:r>
            <a:endParaRPr sz="240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 sz="2400">
                <a:solidFill>
                  <a:schemeClr val="lt1"/>
                </a:solidFill>
              </a:rPr>
              <a:t>3 had also </a:t>
            </a:r>
            <a:r>
              <a:rPr lang="en-US" sz="2400" b="1">
                <a:solidFill>
                  <a:schemeClr val="lt1"/>
                </a:solidFill>
              </a:rPr>
              <a:t>sex</a:t>
            </a:r>
            <a:r>
              <a:rPr lang="en-US" sz="2400">
                <a:solidFill>
                  <a:schemeClr val="lt1"/>
                </a:solidFill>
              </a:rPr>
              <a:t>=‘M’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 sz="2400">
                <a:solidFill>
                  <a:schemeClr val="lt1"/>
                </a:solidFill>
              </a:rPr>
              <a:t>Weld only one in that </a:t>
            </a:r>
            <a:r>
              <a:rPr lang="en-US" sz="2400" b="1">
                <a:solidFill>
                  <a:schemeClr val="lt1"/>
                </a:solidFill>
              </a:rPr>
              <a:t>zip</a:t>
            </a:r>
            <a:endParaRPr sz="2400">
              <a:solidFill>
                <a:schemeClr val="lt1"/>
              </a:solidFill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703" name="Google Shape;703;g3116ff28220_1_402"/>
          <p:cNvSpPr txBox="1"/>
          <p:nvPr/>
        </p:nvSpPr>
        <p:spPr>
          <a:xfrm>
            <a:off x="5692552" y="5871980"/>
            <a:ext cx="332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*Group Insurance Commission</a:t>
            </a:r>
            <a:endParaRPr/>
          </a:p>
        </p:txBody>
      </p:sp>
      <p:sp>
        <p:nvSpPr>
          <p:cNvPr id="704" name="Google Shape;704;g3116ff28220_1_402"/>
          <p:cNvSpPr txBox="1"/>
          <p:nvPr/>
        </p:nvSpPr>
        <p:spPr>
          <a:xfrm>
            <a:off x="4751280" y="2032314"/>
            <a:ext cx="4339800" cy="64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GIC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zip, dob, sex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b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diagnosis, procedure,...)</a:t>
            </a:r>
            <a:endParaRPr/>
          </a:p>
        </p:txBody>
      </p:sp>
      <p:sp>
        <p:nvSpPr>
          <p:cNvPr id="705" name="Google Shape;705;g3116ff28220_1_402"/>
          <p:cNvSpPr txBox="1"/>
          <p:nvPr/>
        </p:nvSpPr>
        <p:spPr>
          <a:xfrm>
            <a:off x="5295008" y="3383591"/>
            <a:ext cx="3724200" cy="64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VOTER(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party, ...,</a:t>
            </a:r>
            <a:b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zip, dob, sex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/>
          </a:p>
        </p:txBody>
      </p:sp>
      <p:sp>
        <p:nvSpPr>
          <p:cNvPr id="706" name="Google Shape;706;g3116ff28220_1_402"/>
          <p:cNvSpPr txBox="1"/>
          <p:nvPr/>
        </p:nvSpPr>
        <p:spPr>
          <a:xfrm>
            <a:off x="5692552" y="6153444"/>
            <a:ext cx="200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**former governor</a:t>
            </a:r>
            <a:endParaRPr/>
          </a:p>
        </p:txBody>
      </p:sp>
      <p:sp>
        <p:nvSpPr>
          <p:cNvPr id="707" name="Google Shape;707;g3116ff28220_1_402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708" name="Google Shape;708;g3116ff28220_1_402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138</a:t>
            </a:fld>
            <a:endParaRPr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116ff28220_1_4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Latanya Sweeney’s Finding</a:t>
            </a:r>
            <a:endParaRPr/>
          </a:p>
        </p:txBody>
      </p:sp>
      <p:sp>
        <p:nvSpPr>
          <p:cNvPr id="714" name="Google Shape;714;g3116ff28220_1_414"/>
          <p:cNvSpPr txBox="1">
            <a:spLocks noGrp="1"/>
          </p:cNvSpPr>
          <p:nvPr>
            <p:ph type="body" idx="1"/>
          </p:nvPr>
        </p:nvSpPr>
        <p:spPr>
          <a:xfrm>
            <a:off x="334926" y="1020725"/>
            <a:ext cx="4427400" cy="52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Massachusetts: GIC* is responsible for health insurance of state employees; public data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Sweeney paid $20 and bought voter registration list for Cambridge, MA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William Weld** lived in Cambridge: in VOTER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6 people had same </a:t>
            </a:r>
            <a:r>
              <a:rPr lang="en-US" sz="2400" b="1"/>
              <a:t>dob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 sz="2400">
                <a:solidFill>
                  <a:schemeClr val="lt1"/>
                </a:solidFill>
              </a:rPr>
              <a:t>3 had also </a:t>
            </a:r>
            <a:r>
              <a:rPr lang="en-US" sz="2400" b="1">
                <a:solidFill>
                  <a:schemeClr val="lt1"/>
                </a:solidFill>
              </a:rPr>
              <a:t>sex</a:t>
            </a:r>
            <a:r>
              <a:rPr lang="en-US" sz="2400">
                <a:solidFill>
                  <a:schemeClr val="lt1"/>
                </a:solidFill>
              </a:rPr>
              <a:t>=‘M’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 sz="2400">
                <a:solidFill>
                  <a:schemeClr val="lt1"/>
                </a:solidFill>
              </a:rPr>
              <a:t>Weld only one in that </a:t>
            </a:r>
            <a:r>
              <a:rPr lang="en-US" sz="2400" b="1">
                <a:solidFill>
                  <a:schemeClr val="lt1"/>
                </a:solidFill>
              </a:rPr>
              <a:t>zip</a:t>
            </a:r>
            <a:endParaRPr sz="2400">
              <a:solidFill>
                <a:schemeClr val="lt1"/>
              </a:solidFill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715" name="Google Shape;715;g3116ff28220_1_414"/>
          <p:cNvSpPr txBox="1"/>
          <p:nvPr/>
        </p:nvSpPr>
        <p:spPr>
          <a:xfrm>
            <a:off x="5692552" y="5871980"/>
            <a:ext cx="332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*Group Insurance Commission</a:t>
            </a:r>
            <a:endParaRPr/>
          </a:p>
        </p:txBody>
      </p:sp>
      <p:sp>
        <p:nvSpPr>
          <p:cNvPr id="716" name="Google Shape;716;g3116ff28220_1_414"/>
          <p:cNvSpPr txBox="1"/>
          <p:nvPr/>
        </p:nvSpPr>
        <p:spPr>
          <a:xfrm>
            <a:off x="4751280" y="2032314"/>
            <a:ext cx="4339800" cy="64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GIC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zip, dob, sex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b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diagnosis, procedure,...)</a:t>
            </a:r>
            <a:endParaRPr/>
          </a:p>
        </p:txBody>
      </p:sp>
      <p:sp>
        <p:nvSpPr>
          <p:cNvPr id="717" name="Google Shape;717;g3116ff28220_1_414"/>
          <p:cNvSpPr txBox="1"/>
          <p:nvPr/>
        </p:nvSpPr>
        <p:spPr>
          <a:xfrm>
            <a:off x="5295008" y="3383591"/>
            <a:ext cx="3724200" cy="64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VOTER(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party, ...,</a:t>
            </a:r>
            <a:b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zip, dob, sex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/>
          </a:p>
        </p:txBody>
      </p:sp>
      <p:sp>
        <p:nvSpPr>
          <p:cNvPr id="718" name="Google Shape;718;g3116ff28220_1_414"/>
          <p:cNvSpPr txBox="1"/>
          <p:nvPr/>
        </p:nvSpPr>
        <p:spPr>
          <a:xfrm>
            <a:off x="5692552" y="6153444"/>
            <a:ext cx="200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**former governor</a:t>
            </a:r>
            <a:endParaRPr/>
          </a:p>
        </p:txBody>
      </p:sp>
      <p:sp>
        <p:nvSpPr>
          <p:cNvPr id="719" name="Google Shape;719;g3116ff28220_1_414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720" name="Google Shape;720;g3116ff28220_1_414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139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Locks in Action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526414"/>
              </p:ext>
            </p:extLst>
          </p:nvPr>
        </p:nvGraphicFramePr>
        <p:xfrm>
          <a:off x="1952625" y="704476"/>
          <a:ext cx="4648200" cy="594360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4376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</a:t>
            </a:fld>
            <a:endParaRPr lang="en-US"/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04CA84AC-DA6B-2EB3-F95A-A6F7400D43B9}"/>
              </a:ext>
            </a:extLst>
          </p:cNvPr>
          <p:cNvSpPr/>
          <p:nvPr/>
        </p:nvSpPr>
        <p:spPr>
          <a:xfrm>
            <a:off x="371462" y="3096873"/>
            <a:ext cx="2351504" cy="1687890"/>
          </a:xfrm>
          <a:prstGeom prst="wedgeEllipseCallout">
            <a:avLst>
              <a:gd name="adj1" fmla="val 28786"/>
              <a:gd name="adj2" fmla="val -7300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Scheduler</a:t>
            </a:r>
            <a:br>
              <a:rPr lang="en-US" dirty="0"/>
            </a:br>
            <a:r>
              <a:rPr lang="en-US" dirty="0"/>
              <a:t>decides that</a:t>
            </a:r>
            <a:br>
              <a:rPr lang="en-US" dirty="0"/>
            </a:br>
            <a:r>
              <a:rPr lang="en-US" dirty="0"/>
              <a:t>T1 should wait</a:t>
            </a:r>
            <a:br>
              <a:rPr lang="en-US" dirty="0"/>
            </a:br>
            <a:r>
              <a:rPr lang="en-US" dirty="0"/>
              <a:t>now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5677D1-AF1D-E891-B6D5-2058ACB8EC75}"/>
              </a:ext>
            </a:extLst>
          </p:cNvPr>
          <p:cNvSpPr txBox="1"/>
          <p:nvPr/>
        </p:nvSpPr>
        <p:spPr>
          <a:xfrm>
            <a:off x="4304129" y="2457173"/>
            <a:ext cx="49638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wait?</a:t>
            </a:r>
          </a:p>
          <a:p>
            <a:endParaRPr lang="en-US" dirty="0"/>
          </a:p>
          <a:p>
            <a:r>
              <a:rPr lang="en-US" dirty="0"/>
              <a:t>For various performance reasons: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takes long time to read </a:t>
            </a:r>
            <a:r>
              <a:rPr lang="en-US" dirty="0">
                <a:solidFill>
                  <a:srgbClr val="00B050"/>
                </a:solidFill>
                <a:cs typeface="Arial"/>
              </a:rPr>
              <a:t>B</a:t>
            </a:r>
            <a:r>
              <a:rPr lang="en-US" dirty="0"/>
              <a:t> from disk,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T2 just arrived and has higher priority,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T2 was waiting for too long,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We want to allow the scheduler lots of freedom</a:t>
            </a:r>
            <a:br>
              <a:rPr lang="en-US" dirty="0"/>
            </a:br>
            <a:r>
              <a:rPr lang="en-US" dirty="0"/>
              <a:t>to schedule another TXN when it wants.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F89B1DD-9661-3AED-7228-3FEEC1F925F3}"/>
              </a:ext>
            </a:extLst>
          </p:cNvPr>
          <p:cNvSpPr/>
          <p:nvPr/>
        </p:nvSpPr>
        <p:spPr>
          <a:xfrm>
            <a:off x="4895887" y="5460511"/>
            <a:ext cx="3438282" cy="7831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en-US" sz="2000" dirty="0"/>
              <a:t>Our focus is only to </a:t>
            </a:r>
            <a:r>
              <a:rPr lang="en-US" sz="2000" b="1" u="sng" dirty="0"/>
              <a:t>prevent</a:t>
            </a:r>
            <a:br>
              <a:rPr lang="en-US" sz="2000" dirty="0"/>
            </a:br>
            <a:r>
              <a:rPr lang="en-US" sz="2000" dirty="0"/>
              <a:t>non-serializable schedules</a:t>
            </a:r>
          </a:p>
        </p:txBody>
      </p:sp>
    </p:spTree>
    <p:extLst>
      <p:ext uri="{BB962C8B-B14F-4D97-AF65-F5344CB8AC3E}">
        <p14:creationId xmlns:p14="http://schemas.microsoft.com/office/powerpoint/2010/main" val="186294126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116ff28220_1_4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Latanya Sweeney’s Finding</a:t>
            </a:r>
            <a:endParaRPr/>
          </a:p>
        </p:txBody>
      </p:sp>
      <p:sp>
        <p:nvSpPr>
          <p:cNvPr id="726" name="Google Shape;726;g3116ff28220_1_426"/>
          <p:cNvSpPr txBox="1">
            <a:spLocks noGrp="1"/>
          </p:cNvSpPr>
          <p:nvPr>
            <p:ph type="body" idx="1"/>
          </p:nvPr>
        </p:nvSpPr>
        <p:spPr>
          <a:xfrm>
            <a:off x="334926" y="1020725"/>
            <a:ext cx="4427400" cy="52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Massachusetts: GIC* is responsible for health insurance of state employees; public data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Sweeney paid $20 and bought voter registration list for Cambridge, MA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William Weld** lived in Cambridge: in VOTER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6 people had same </a:t>
            </a:r>
            <a:r>
              <a:rPr lang="en-US" sz="2400" b="1"/>
              <a:t>dob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3 had also </a:t>
            </a:r>
            <a:r>
              <a:rPr lang="en-US" sz="2400" b="1"/>
              <a:t>sex</a:t>
            </a:r>
            <a:r>
              <a:rPr lang="en-US" sz="2400"/>
              <a:t>=‘M’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 sz="2400">
                <a:solidFill>
                  <a:schemeClr val="lt1"/>
                </a:solidFill>
              </a:rPr>
              <a:t>Weld only one in that </a:t>
            </a:r>
            <a:r>
              <a:rPr lang="en-US" sz="2400" b="1">
                <a:solidFill>
                  <a:schemeClr val="lt1"/>
                </a:solidFill>
              </a:rPr>
              <a:t>zip</a:t>
            </a:r>
            <a:endParaRPr sz="2400">
              <a:solidFill>
                <a:schemeClr val="lt1"/>
              </a:solidFill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727" name="Google Shape;727;g3116ff28220_1_426"/>
          <p:cNvSpPr txBox="1"/>
          <p:nvPr/>
        </p:nvSpPr>
        <p:spPr>
          <a:xfrm>
            <a:off x="5692552" y="5871980"/>
            <a:ext cx="332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*Group Insurance Commission</a:t>
            </a:r>
            <a:endParaRPr/>
          </a:p>
        </p:txBody>
      </p:sp>
      <p:sp>
        <p:nvSpPr>
          <p:cNvPr id="728" name="Google Shape;728;g3116ff28220_1_426"/>
          <p:cNvSpPr txBox="1"/>
          <p:nvPr/>
        </p:nvSpPr>
        <p:spPr>
          <a:xfrm>
            <a:off x="4751280" y="2032314"/>
            <a:ext cx="4339800" cy="64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GIC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zip, dob, sex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b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diagnosis, procedure,...)</a:t>
            </a:r>
            <a:endParaRPr/>
          </a:p>
        </p:txBody>
      </p:sp>
      <p:sp>
        <p:nvSpPr>
          <p:cNvPr id="729" name="Google Shape;729;g3116ff28220_1_426"/>
          <p:cNvSpPr txBox="1"/>
          <p:nvPr/>
        </p:nvSpPr>
        <p:spPr>
          <a:xfrm>
            <a:off x="5295008" y="3383591"/>
            <a:ext cx="3724200" cy="64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VOTER(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party, ...,</a:t>
            </a:r>
            <a:b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zip, dob, sex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/>
          </a:p>
        </p:txBody>
      </p:sp>
      <p:sp>
        <p:nvSpPr>
          <p:cNvPr id="730" name="Google Shape;730;g3116ff28220_1_426"/>
          <p:cNvSpPr txBox="1"/>
          <p:nvPr/>
        </p:nvSpPr>
        <p:spPr>
          <a:xfrm>
            <a:off x="5692552" y="6153444"/>
            <a:ext cx="200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**former governor</a:t>
            </a:r>
            <a:endParaRPr/>
          </a:p>
        </p:txBody>
      </p:sp>
      <p:sp>
        <p:nvSpPr>
          <p:cNvPr id="731" name="Google Shape;731;g3116ff28220_1_426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732" name="Google Shape;732;g3116ff28220_1_426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140</a:t>
            </a:fld>
            <a:endParaRPr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116ff28220_1_4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Latanya Sweeney’s Finding</a:t>
            </a:r>
            <a:endParaRPr/>
          </a:p>
        </p:txBody>
      </p:sp>
      <p:sp>
        <p:nvSpPr>
          <p:cNvPr id="738" name="Google Shape;738;g3116ff28220_1_438"/>
          <p:cNvSpPr txBox="1">
            <a:spLocks noGrp="1"/>
          </p:cNvSpPr>
          <p:nvPr>
            <p:ph type="body" idx="1"/>
          </p:nvPr>
        </p:nvSpPr>
        <p:spPr>
          <a:xfrm>
            <a:off x="334926" y="1020725"/>
            <a:ext cx="4427400" cy="52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Massachusetts: GIC* is responsible for health insurance of state employees; public data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Sweeney paid $20 and bought voter registration list for Cambridge, MA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William Weld** lived in Cambridge: in VOTER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6 people had same </a:t>
            </a:r>
            <a:r>
              <a:rPr lang="en-US" sz="2400" b="1"/>
              <a:t>dob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3 had also </a:t>
            </a:r>
            <a:r>
              <a:rPr lang="en-US" sz="2400" b="1"/>
              <a:t>sex</a:t>
            </a:r>
            <a:r>
              <a:rPr lang="en-US" sz="2400"/>
              <a:t>=‘M’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Weld only one in that </a:t>
            </a:r>
            <a:r>
              <a:rPr lang="en-US" sz="2400" b="1"/>
              <a:t>zip</a:t>
            </a: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739" name="Google Shape;739;g3116ff28220_1_438"/>
          <p:cNvSpPr txBox="1"/>
          <p:nvPr/>
        </p:nvSpPr>
        <p:spPr>
          <a:xfrm>
            <a:off x="5692552" y="5871980"/>
            <a:ext cx="332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*Group Insurance Commission</a:t>
            </a:r>
            <a:endParaRPr/>
          </a:p>
        </p:txBody>
      </p:sp>
      <p:sp>
        <p:nvSpPr>
          <p:cNvPr id="740" name="Google Shape;740;g3116ff28220_1_438"/>
          <p:cNvSpPr txBox="1"/>
          <p:nvPr/>
        </p:nvSpPr>
        <p:spPr>
          <a:xfrm>
            <a:off x="4751280" y="2032314"/>
            <a:ext cx="4339800" cy="64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GIC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zip, dob, sex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b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diagnosis, procedure,...)</a:t>
            </a:r>
            <a:endParaRPr/>
          </a:p>
        </p:txBody>
      </p:sp>
      <p:sp>
        <p:nvSpPr>
          <p:cNvPr id="741" name="Google Shape;741;g3116ff28220_1_438"/>
          <p:cNvSpPr txBox="1"/>
          <p:nvPr/>
        </p:nvSpPr>
        <p:spPr>
          <a:xfrm>
            <a:off x="5295008" y="3383591"/>
            <a:ext cx="3724200" cy="64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VOTER(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party, ...,</a:t>
            </a:r>
            <a:b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zip, dob, sex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/>
          </a:p>
        </p:txBody>
      </p:sp>
      <p:sp>
        <p:nvSpPr>
          <p:cNvPr id="742" name="Google Shape;742;g3116ff28220_1_438"/>
          <p:cNvSpPr txBox="1"/>
          <p:nvPr/>
        </p:nvSpPr>
        <p:spPr>
          <a:xfrm>
            <a:off x="5692552" y="6153444"/>
            <a:ext cx="200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**former governor</a:t>
            </a:r>
            <a:endParaRPr/>
          </a:p>
        </p:txBody>
      </p:sp>
      <p:sp>
        <p:nvSpPr>
          <p:cNvPr id="743" name="Google Shape;743;g3116ff28220_1_438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744" name="Google Shape;744;g3116ff28220_1_438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141</a:t>
            </a:fld>
            <a:endParaRPr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116ff28220_1_5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Latanya Sweeney’s Finding</a:t>
            </a:r>
            <a:endParaRPr/>
          </a:p>
        </p:txBody>
      </p:sp>
      <p:sp>
        <p:nvSpPr>
          <p:cNvPr id="750" name="Google Shape;750;g3116ff28220_1_535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751" name="Google Shape;751;g3116ff28220_1_535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142</a:t>
            </a:fld>
            <a:endParaRPr/>
          </a:p>
        </p:txBody>
      </p:sp>
      <p:graphicFrame>
        <p:nvGraphicFramePr>
          <p:cNvPr id="752" name="Google Shape;752;g3116ff28220_1_535"/>
          <p:cNvGraphicFramePr/>
          <p:nvPr/>
        </p:nvGraphicFramePr>
        <p:xfrm>
          <a:off x="255105" y="1404936"/>
          <a:ext cx="3948200" cy="1483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4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Name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ZIP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Sex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Bday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W. Weld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12345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M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Feb 30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53" name="Google Shape;753;g3116ff28220_1_535"/>
          <p:cNvGraphicFramePr/>
          <p:nvPr/>
        </p:nvGraphicFramePr>
        <p:xfrm>
          <a:off x="4754215" y="1404936"/>
          <a:ext cx="4134675" cy="1483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8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ZIP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Sex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Bday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MedInfo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12345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M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Feb 30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Afluenza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4" name="Google Shape;754;g3116ff28220_1_535"/>
          <p:cNvSpPr txBox="1"/>
          <p:nvPr/>
        </p:nvSpPr>
        <p:spPr>
          <a:xfrm>
            <a:off x="3832012" y="1731117"/>
            <a:ext cx="1291200" cy="831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g3116ff28220_1_535"/>
          <p:cNvSpPr txBox="1"/>
          <p:nvPr/>
        </p:nvSpPr>
        <p:spPr>
          <a:xfrm>
            <a:off x="255106" y="1035604"/>
            <a:ext cx="368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Cambridge, MA Voter Data ($20)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g3116ff28220_1_535"/>
          <p:cNvSpPr txBox="1"/>
          <p:nvPr/>
        </p:nvSpPr>
        <p:spPr>
          <a:xfrm>
            <a:off x="4741669" y="1035603"/>
            <a:ext cx="416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Anon. Insurance Data for Researchers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118205f969_3_1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Latanya Sweeney’s Finding</a:t>
            </a:r>
            <a:endParaRPr/>
          </a:p>
        </p:txBody>
      </p:sp>
      <p:sp>
        <p:nvSpPr>
          <p:cNvPr id="762" name="Google Shape;762;g3118205f969_3_194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763" name="Google Shape;763;g3118205f969_3_194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143</a:t>
            </a:fld>
            <a:endParaRPr/>
          </a:p>
        </p:txBody>
      </p:sp>
      <p:graphicFrame>
        <p:nvGraphicFramePr>
          <p:cNvPr id="764" name="Google Shape;764;g3118205f969_3_194"/>
          <p:cNvGraphicFramePr/>
          <p:nvPr/>
        </p:nvGraphicFramePr>
        <p:xfrm>
          <a:off x="255105" y="1404936"/>
          <a:ext cx="3948200" cy="1483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4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Name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ZIP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Sex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Bday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W. Weld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12345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M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Feb 30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65" name="Google Shape;765;g3118205f969_3_194"/>
          <p:cNvGraphicFramePr/>
          <p:nvPr/>
        </p:nvGraphicFramePr>
        <p:xfrm>
          <a:off x="4754215" y="1404936"/>
          <a:ext cx="4134675" cy="1483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8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ZIP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Sex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Bday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MedInfo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12345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M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Feb 30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Afluenza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66" name="Google Shape;766;g3118205f969_3_194"/>
          <p:cNvSpPr txBox="1"/>
          <p:nvPr/>
        </p:nvSpPr>
        <p:spPr>
          <a:xfrm>
            <a:off x="3832012" y="1731117"/>
            <a:ext cx="1291200" cy="831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67" name="Google Shape;767;g3118205f969_3_194"/>
          <p:cNvGraphicFramePr/>
          <p:nvPr/>
        </p:nvGraphicFramePr>
        <p:xfrm>
          <a:off x="3990256" y="3828826"/>
          <a:ext cx="3299075" cy="1483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6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Name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MedInfo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W. Weld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Afluenza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68" name="Google Shape;768;g3118205f969_3_194"/>
          <p:cNvSpPr txBox="1"/>
          <p:nvPr/>
        </p:nvSpPr>
        <p:spPr>
          <a:xfrm>
            <a:off x="255106" y="1035604"/>
            <a:ext cx="368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Cambridge, MA Voter Data ($20)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g3118205f969_3_194"/>
          <p:cNvSpPr txBox="1"/>
          <p:nvPr/>
        </p:nvSpPr>
        <p:spPr>
          <a:xfrm>
            <a:off x="4741669" y="1035603"/>
            <a:ext cx="416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Anon. Insurance Data for Researchers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g3118205f969_3_194"/>
          <p:cNvSpPr txBox="1"/>
          <p:nvPr/>
        </p:nvSpPr>
        <p:spPr>
          <a:xfrm>
            <a:off x="1665971" y="4108816"/>
            <a:ext cx="203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matches on ZIP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matches on Sex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match on Bday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g3118205f969_3_194"/>
          <p:cNvSpPr txBox="1"/>
          <p:nvPr/>
        </p:nvSpPr>
        <p:spPr>
          <a:xfrm>
            <a:off x="1969300" y="5745463"/>
            <a:ext cx="5016600" cy="400200"/>
          </a:xfrm>
          <a:prstGeom prst="rect">
            <a:avLst/>
          </a:prstGeom>
          <a:solidFill>
            <a:srgbClr val="FF000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Sweeney learned Weld’s medical records !</a:t>
            </a:r>
            <a:endParaRPr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Latanya Sweeney’s Finding</a:t>
            </a:r>
            <a:endParaRPr/>
          </a:p>
        </p:txBody>
      </p:sp>
      <p:sp>
        <p:nvSpPr>
          <p:cNvPr id="777" name="Google Shape;777;p12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778" name="Google Shape;778;p12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144</a:t>
            </a:fld>
            <a:endParaRPr/>
          </a:p>
        </p:txBody>
      </p:sp>
      <p:graphicFrame>
        <p:nvGraphicFramePr>
          <p:cNvPr id="779" name="Google Shape;779;p12"/>
          <p:cNvGraphicFramePr/>
          <p:nvPr/>
        </p:nvGraphicFramePr>
        <p:xfrm>
          <a:off x="255105" y="1404936"/>
          <a:ext cx="3948200" cy="1483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4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Name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ZIP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Sex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Bday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W. Weld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12345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M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Feb 30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80" name="Google Shape;780;p12"/>
          <p:cNvGraphicFramePr/>
          <p:nvPr/>
        </p:nvGraphicFramePr>
        <p:xfrm>
          <a:off x="4754215" y="1404936"/>
          <a:ext cx="4134675" cy="1483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8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ZIP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Sex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Bday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MedInfo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12345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M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Feb 30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Afluenza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81" name="Google Shape;781;p12"/>
          <p:cNvSpPr txBox="1"/>
          <p:nvPr/>
        </p:nvSpPr>
        <p:spPr>
          <a:xfrm>
            <a:off x="3832012" y="1731117"/>
            <a:ext cx="1291297" cy="83099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12"/>
          <p:cNvSpPr txBox="1"/>
          <p:nvPr/>
        </p:nvSpPr>
        <p:spPr>
          <a:xfrm>
            <a:off x="255106" y="1035604"/>
            <a:ext cx="36810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Cambridge, MA Voter Data ($20)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2"/>
          <p:cNvSpPr txBox="1"/>
          <p:nvPr/>
        </p:nvSpPr>
        <p:spPr>
          <a:xfrm>
            <a:off x="4741669" y="1035603"/>
            <a:ext cx="41688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Anon. Insurance Data for Researchers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2"/>
          <p:cNvSpPr/>
          <p:nvPr/>
        </p:nvSpPr>
        <p:spPr>
          <a:xfrm>
            <a:off x="4477660" y="3071223"/>
            <a:ext cx="3560100" cy="577500"/>
          </a:xfrm>
          <a:prstGeom prst="wedgeRoundRectCallout">
            <a:avLst>
              <a:gd name="adj1" fmla="val -35184"/>
              <a:gd name="adj2" fmla="val -297359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Legal in 1997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Deemed private since 2003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85" name="Google Shape;785;p12"/>
          <p:cNvGraphicFramePr/>
          <p:nvPr/>
        </p:nvGraphicFramePr>
        <p:xfrm>
          <a:off x="3990256" y="3828826"/>
          <a:ext cx="3299075" cy="1483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6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Name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MedInfo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W. Weld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Afluenza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86" name="Google Shape;786;p12"/>
          <p:cNvSpPr txBox="1"/>
          <p:nvPr/>
        </p:nvSpPr>
        <p:spPr>
          <a:xfrm>
            <a:off x="1665971" y="4108816"/>
            <a:ext cx="203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matches on ZIP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matches on Sex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match on Bday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12"/>
          <p:cNvSpPr txBox="1"/>
          <p:nvPr/>
        </p:nvSpPr>
        <p:spPr>
          <a:xfrm>
            <a:off x="1969300" y="5745463"/>
            <a:ext cx="5016600" cy="400200"/>
          </a:xfrm>
          <a:prstGeom prst="rect">
            <a:avLst/>
          </a:prstGeom>
          <a:solidFill>
            <a:srgbClr val="FF000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Sweeney learned Weld’s medical records !</a:t>
            </a:r>
            <a:endParaRPr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Sensitive Information</a:t>
            </a:r>
            <a:endParaRPr/>
          </a:p>
        </p:txBody>
      </p:sp>
      <p:sp>
        <p:nvSpPr>
          <p:cNvPr id="794" name="Google Shape;794;p14"/>
          <p:cNvSpPr txBox="1">
            <a:spLocks noGrp="1"/>
          </p:cNvSpPr>
          <p:nvPr>
            <p:ph type="body" idx="1"/>
          </p:nvPr>
        </p:nvSpPr>
        <p:spPr>
          <a:xfrm>
            <a:off x="334925" y="1020725"/>
            <a:ext cx="8474149" cy="522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Personal Identifiable Information (PII)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Names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Student ID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Social security number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License number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Protected data (for legal and/or ethical reasons)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Academic records (FERPA)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Protected Health Information (HIPAA)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User Web Data (GDPR)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Passwords</a:t>
            </a:r>
            <a:endParaRPr/>
          </a:p>
        </p:txBody>
      </p:sp>
      <p:sp>
        <p:nvSpPr>
          <p:cNvPr id="795" name="Google Shape;795;p14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796" name="Google Shape;796;p14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145</a:t>
            </a:fld>
            <a:endParaRPr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3116ff28220_1_8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Takeaways</a:t>
            </a:r>
            <a:endParaRPr/>
          </a:p>
        </p:txBody>
      </p:sp>
      <p:sp>
        <p:nvSpPr>
          <p:cNvPr id="803" name="Google Shape;803;g3116ff28220_1_853"/>
          <p:cNvSpPr txBox="1">
            <a:spLocks noGrp="1"/>
          </p:cNvSpPr>
          <p:nvPr>
            <p:ph type="body" idx="1"/>
          </p:nvPr>
        </p:nvSpPr>
        <p:spPr>
          <a:xfrm>
            <a:off x="334925" y="1020725"/>
            <a:ext cx="8710200" cy="52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Always parameterize input into prepared statements to prevent SQL injection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JDBC PreparedStatements for HW6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Always hash + salt passwords before storing them in a database</a:t>
            </a:r>
            <a:endParaRPr/>
          </a:p>
          <a:p>
            <a: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 will implement this in HW6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Be careful about what information can be inferred from your datasets</a:t>
            </a:r>
            <a:endParaRPr/>
          </a:p>
          <a:p>
            <a: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Always protect sensitive data!</a:t>
            </a:r>
            <a:endParaRPr/>
          </a:p>
        </p:txBody>
      </p:sp>
      <p:sp>
        <p:nvSpPr>
          <p:cNvPr id="804" name="Google Shape;804;g3116ff28220_1_853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805" name="Google Shape;805;g3116ff28220_1_853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146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Locks in Action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704476"/>
          <a:ext cx="4648200" cy="594360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4376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97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Locks in Action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704476"/>
          <a:ext cx="4648200" cy="594360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4376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9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Locks in Action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704476"/>
          <a:ext cx="4648200" cy="594360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4376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</a:t>
            </a:fld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0088B8C8-BEE9-5B82-C651-D492025585FF}"/>
              </a:ext>
            </a:extLst>
          </p:cNvPr>
          <p:cNvSpPr/>
          <p:nvPr/>
        </p:nvSpPr>
        <p:spPr>
          <a:xfrm>
            <a:off x="7203702" y="3552997"/>
            <a:ext cx="1936745" cy="908864"/>
          </a:xfrm>
          <a:prstGeom prst="wedgeEllipseCallout">
            <a:avLst>
              <a:gd name="adj1" fmla="val -91992"/>
              <a:gd name="adj2" fmla="val 163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Denied: T2</a:t>
            </a:r>
            <a:br>
              <a:rPr lang="en-US" dirty="0"/>
            </a:br>
            <a:r>
              <a:rPr lang="en-US" dirty="0"/>
              <a:t>put to sleep</a:t>
            </a:r>
          </a:p>
        </p:txBody>
      </p:sp>
    </p:spTree>
    <p:extLst>
      <p:ext uri="{BB962C8B-B14F-4D97-AF65-F5344CB8AC3E}">
        <p14:creationId xmlns:p14="http://schemas.microsoft.com/office/powerpoint/2010/main" val="1980943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Locks in Action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704476"/>
          <a:ext cx="4648200" cy="594360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4376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C84AF-B7B6-8CE5-BF76-F3730CFAFE0B}"/>
              </a:ext>
            </a:extLst>
          </p:cNvPr>
          <p:cNvSpPr txBox="1"/>
          <p:nvPr/>
        </p:nvSpPr>
        <p:spPr>
          <a:xfrm>
            <a:off x="5265207" y="4917170"/>
            <a:ext cx="3527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This is the key step:</a:t>
            </a:r>
          </a:p>
          <a:p>
            <a:r>
              <a:rPr lang="en-US" dirty="0"/>
              <a:t>we stopped the scheduler from</a:t>
            </a:r>
            <a:br>
              <a:rPr lang="en-US" dirty="0"/>
            </a:br>
            <a:r>
              <a:rPr lang="en-US" dirty="0"/>
              <a:t>allowing T2 to read </a:t>
            </a:r>
            <a:r>
              <a:rPr lang="en-US" dirty="0">
                <a:solidFill>
                  <a:srgbClr val="00B050"/>
                </a:solidFill>
                <a:cs typeface="Arial"/>
              </a:rPr>
              <a:t>B</a:t>
            </a:r>
            <a:r>
              <a:rPr lang="en-US" dirty="0"/>
              <a:t> at this time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D910A974-15D1-27C5-2247-BF637F832D39}"/>
              </a:ext>
            </a:extLst>
          </p:cNvPr>
          <p:cNvSpPr/>
          <p:nvPr/>
        </p:nvSpPr>
        <p:spPr>
          <a:xfrm>
            <a:off x="7203702" y="3552997"/>
            <a:ext cx="1936746" cy="908864"/>
          </a:xfrm>
          <a:prstGeom prst="wedgeEllipseCallout">
            <a:avLst>
              <a:gd name="adj1" fmla="val -91992"/>
              <a:gd name="adj2" fmla="val 163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Denied: T2</a:t>
            </a:r>
            <a:br>
              <a:rPr lang="en-US" dirty="0"/>
            </a:br>
            <a:r>
              <a:rPr lang="en-US" dirty="0"/>
              <a:t>put to sleep</a:t>
            </a:r>
          </a:p>
        </p:txBody>
      </p:sp>
    </p:spTree>
    <p:extLst>
      <p:ext uri="{BB962C8B-B14F-4D97-AF65-F5344CB8AC3E}">
        <p14:creationId xmlns:p14="http://schemas.microsoft.com/office/powerpoint/2010/main" val="356902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Locks in Action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247889"/>
              </p:ext>
            </p:extLst>
          </p:nvPr>
        </p:nvGraphicFramePr>
        <p:xfrm>
          <a:off x="1952625" y="704476"/>
          <a:ext cx="4648200" cy="594360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4376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</a:t>
            </a:fld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A43685FF-88A7-8997-0847-66FAF84453ED}"/>
              </a:ext>
            </a:extLst>
          </p:cNvPr>
          <p:cNvSpPr/>
          <p:nvPr/>
        </p:nvSpPr>
        <p:spPr>
          <a:xfrm>
            <a:off x="114797" y="2637621"/>
            <a:ext cx="2135108" cy="1298377"/>
          </a:xfrm>
          <a:prstGeom prst="wedgeEllipseCallout">
            <a:avLst>
              <a:gd name="adj1" fmla="val 42986"/>
              <a:gd name="adj2" fmla="val 6636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After a while,</a:t>
            </a:r>
            <a:br>
              <a:rPr lang="en-US" dirty="0"/>
            </a:br>
            <a:r>
              <a:rPr lang="en-US" dirty="0"/>
              <a:t>T1 is ready</a:t>
            </a:r>
            <a:br>
              <a:rPr lang="en-US" dirty="0"/>
            </a:br>
            <a:r>
              <a:rPr lang="en-US" dirty="0"/>
              <a:t>to continue</a:t>
            </a:r>
          </a:p>
        </p:txBody>
      </p:sp>
    </p:spTree>
    <p:extLst>
      <p:ext uri="{BB962C8B-B14F-4D97-AF65-F5344CB8AC3E}">
        <p14:creationId xmlns:p14="http://schemas.microsoft.com/office/powerpoint/2010/main" val="403534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FDCAF-06E0-1C50-BEDF-13D62283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CCDCF-A2D0-16C1-25A8-8F8BF589D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432FF"/>
                </a:solidFill>
              </a:rPr>
              <a:t>TXN </a:t>
            </a:r>
            <a:r>
              <a:rPr lang="en-US" dirty="0"/>
              <a:t>= sequence of Reads and Writes of elements</a:t>
            </a:r>
            <a:endParaRPr lang="en-US" dirty="0">
              <a:solidFill>
                <a:srgbClr val="0432FF"/>
              </a:solidFill>
            </a:endParaRP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Schedule</a:t>
            </a:r>
            <a:r>
              <a:rPr lang="en-US" dirty="0"/>
              <a:t> = interleaving of operations of TXNs</a:t>
            </a:r>
          </a:p>
          <a:p>
            <a:endParaRPr lang="en-US" dirty="0"/>
          </a:p>
          <a:p>
            <a:r>
              <a:rPr lang="en-US" dirty="0">
                <a:solidFill>
                  <a:srgbClr val="0432FF"/>
                </a:solidFill>
              </a:rPr>
              <a:t>Serial Schedule </a:t>
            </a:r>
            <a:r>
              <a:rPr lang="en-US" dirty="0"/>
              <a:t>= one TXN after the other</a:t>
            </a:r>
          </a:p>
          <a:p>
            <a:endParaRPr lang="en-US" dirty="0"/>
          </a:p>
          <a:p>
            <a:r>
              <a:rPr lang="en-US" dirty="0">
                <a:solidFill>
                  <a:srgbClr val="0432FF"/>
                </a:solidFill>
              </a:rPr>
              <a:t>Serializable Schedule </a:t>
            </a:r>
            <a:r>
              <a:rPr lang="en-US" dirty="0"/>
              <a:t>= equivalent to a serial one</a:t>
            </a:r>
          </a:p>
          <a:p>
            <a:endParaRPr lang="en-US" dirty="0"/>
          </a:p>
          <a:p>
            <a:r>
              <a:rPr lang="en-US" dirty="0">
                <a:solidFill>
                  <a:srgbClr val="0432FF"/>
                </a:solidFill>
              </a:rPr>
              <a:t>Conflict Serializable Schedule </a:t>
            </a:r>
            <a:r>
              <a:rPr lang="en-US" dirty="0"/>
              <a:t>= …</a:t>
            </a:r>
          </a:p>
          <a:p>
            <a:endParaRPr lang="en-US" dirty="0"/>
          </a:p>
          <a:p>
            <a:r>
              <a:rPr lang="en-US" dirty="0">
                <a:solidFill>
                  <a:srgbClr val="0432FF"/>
                </a:solidFill>
              </a:rPr>
              <a:t>Precedence Graph </a:t>
            </a:r>
            <a:r>
              <a:rPr lang="en-US" dirty="0"/>
              <a:t>= to check conflict serializability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9CC93-C715-9610-AA53-0FEC1690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0CC2-8AAD-8B44-AAB6-BF23EF57681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FD91F-C578-15B9-2A81-C0F604B9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5B945-10B0-F042-B102-154E3040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19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Locks in Action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704476"/>
          <a:ext cx="4648200" cy="594360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4376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20</a:t>
            </a:fld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A43685FF-88A7-8997-0847-66FAF84453ED}"/>
              </a:ext>
            </a:extLst>
          </p:cNvPr>
          <p:cNvSpPr/>
          <p:nvPr/>
        </p:nvSpPr>
        <p:spPr>
          <a:xfrm>
            <a:off x="5935344" y="4879180"/>
            <a:ext cx="1612151" cy="908864"/>
          </a:xfrm>
          <a:prstGeom prst="wedgeEllipseCallout">
            <a:avLst>
              <a:gd name="adj1" fmla="val -154826"/>
              <a:gd name="adj2" fmla="val -61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Releases</a:t>
            </a:r>
            <a:br>
              <a:rPr lang="en-US" dirty="0"/>
            </a:br>
            <a:r>
              <a:rPr lang="en-US" dirty="0"/>
              <a:t>lock on B</a:t>
            </a:r>
          </a:p>
        </p:txBody>
      </p:sp>
    </p:spTree>
    <p:extLst>
      <p:ext uri="{BB962C8B-B14F-4D97-AF65-F5344CB8AC3E}">
        <p14:creationId xmlns:p14="http://schemas.microsoft.com/office/powerpoint/2010/main" val="2998022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Locks in Action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704476"/>
          <a:ext cx="4648200" cy="594360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4376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</a:t>
            </a:fld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13D08A50-51F4-6224-E2B8-A544ED95DCBA}"/>
              </a:ext>
            </a:extLst>
          </p:cNvPr>
          <p:cNvSpPr/>
          <p:nvPr/>
        </p:nvSpPr>
        <p:spPr>
          <a:xfrm>
            <a:off x="6921741" y="4526977"/>
            <a:ext cx="1431821" cy="1298377"/>
          </a:xfrm>
          <a:prstGeom prst="wedgeEllipseCallout">
            <a:avLst>
              <a:gd name="adj1" fmla="val -103721"/>
              <a:gd name="adj2" fmla="val 355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T2 may</a:t>
            </a:r>
            <a:br>
              <a:rPr lang="en-US" dirty="0"/>
            </a:br>
            <a:r>
              <a:rPr lang="en-US" dirty="0"/>
              <a:t>proceed</a:t>
            </a:r>
            <a:br>
              <a:rPr lang="en-US" dirty="0"/>
            </a:br>
            <a:r>
              <a:rPr lang="en-US" dirty="0"/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1972016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72EB5-4005-E919-C15D-35F647FB9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928C7F8-0011-AE88-9357-4022C0A21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Locks in Action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42BF73E7-B89A-B204-D140-4646CC919271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704476"/>
          <a:ext cx="4648200" cy="594360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4376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D49A2-CE9B-0F06-D0CD-733FD144F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49181-15B2-26C2-9AB8-3E6FD536F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A1C9D-672C-85A0-FC8C-68FCB663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2737E2-2FA3-5C0C-1B43-937F5007C831}"/>
              </a:ext>
            </a:extLst>
          </p:cNvPr>
          <p:cNvSpPr/>
          <p:nvPr/>
        </p:nvSpPr>
        <p:spPr>
          <a:xfrm>
            <a:off x="5615926" y="1309465"/>
            <a:ext cx="3150898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We enforced</a:t>
            </a:r>
            <a:br>
              <a:rPr lang="en-US" sz="2400" dirty="0"/>
            </a:br>
            <a:r>
              <a:rPr lang="en-US" sz="2400" dirty="0"/>
              <a:t>conflict serializability!</a:t>
            </a:r>
          </a:p>
        </p:txBody>
      </p:sp>
    </p:spTree>
    <p:extLst>
      <p:ext uri="{BB962C8B-B14F-4D97-AF65-F5344CB8AC3E}">
        <p14:creationId xmlns:p14="http://schemas.microsoft.com/office/powerpoint/2010/main" val="737762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Locks in Action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704476"/>
          <a:ext cx="4648200" cy="594360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4376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25A3379-E0A6-8264-6A97-9480AEC7A40D}"/>
              </a:ext>
            </a:extLst>
          </p:cNvPr>
          <p:cNvSpPr/>
          <p:nvPr/>
        </p:nvSpPr>
        <p:spPr>
          <a:xfrm>
            <a:off x="5771676" y="1452343"/>
            <a:ext cx="3335339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But there is a BIG problem!</a:t>
            </a:r>
            <a:br>
              <a:rPr lang="en-US" sz="2000" dirty="0"/>
            </a:br>
            <a:r>
              <a:rPr lang="en-US" sz="2000" dirty="0"/>
              <a:t>(what???)</a:t>
            </a:r>
          </a:p>
        </p:txBody>
      </p:sp>
    </p:spTree>
    <p:extLst>
      <p:ext uri="{BB962C8B-B14F-4D97-AF65-F5344CB8AC3E}">
        <p14:creationId xmlns:p14="http://schemas.microsoft.com/office/powerpoint/2010/main" val="2562788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Locks in Action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704476"/>
          <a:ext cx="4648200" cy="594360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4376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24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25A3379-E0A6-8264-6A97-9480AEC7A40D}"/>
              </a:ext>
            </a:extLst>
          </p:cNvPr>
          <p:cNvSpPr/>
          <p:nvPr/>
        </p:nvSpPr>
        <p:spPr>
          <a:xfrm>
            <a:off x="5771676" y="1452343"/>
            <a:ext cx="3335339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But there is a BIG problem!</a:t>
            </a:r>
            <a:br>
              <a:rPr lang="en-US" sz="2000" dirty="0"/>
            </a:br>
            <a:r>
              <a:rPr lang="en-US" sz="2000" dirty="0"/>
              <a:t>(what???)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D7ED8-64F0-36D3-A2A7-339BD702EF98}"/>
              </a:ext>
            </a:extLst>
          </p:cNvPr>
          <p:cNvSpPr txBox="1"/>
          <p:nvPr/>
        </p:nvSpPr>
        <p:spPr>
          <a:xfrm>
            <a:off x="6600825" y="4622465"/>
            <a:ext cx="2062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Let’s replay…</a:t>
            </a:r>
          </a:p>
        </p:txBody>
      </p:sp>
    </p:spTree>
    <p:extLst>
      <p:ext uri="{BB962C8B-B14F-4D97-AF65-F5344CB8AC3E}">
        <p14:creationId xmlns:p14="http://schemas.microsoft.com/office/powerpoint/2010/main" val="168766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Locks in Action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704476"/>
          <a:ext cx="4648200" cy="554736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4376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4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Locks in Action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732946"/>
              </p:ext>
            </p:extLst>
          </p:nvPr>
        </p:nvGraphicFramePr>
        <p:xfrm>
          <a:off x="1952625" y="704476"/>
          <a:ext cx="4648200" cy="554736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4376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26</a:t>
            </a:fld>
            <a:endParaRPr lang="en-US"/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27E27145-A6D0-3505-E91F-810991BA13D2}"/>
              </a:ext>
            </a:extLst>
          </p:cNvPr>
          <p:cNvSpPr/>
          <p:nvPr/>
        </p:nvSpPr>
        <p:spPr>
          <a:xfrm>
            <a:off x="5285285" y="1298212"/>
            <a:ext cx="3812179" cy="1298377"/>
          </a:xfrm>
          <a:prstGeom prst="wedgeEllipseCallout">
            <a:avLst>
              <a:gd name="adj1" fmla="val -73293"/>
              <a:gd name="adj2" fmla="val 1959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Scheduler decided</a:t>
            </a:r>
            <a:br>
              <a:rPr lang="en-US" dirty="0"/>
            </a:br>
            <a:r>
              <a:rPr lang="en-US" dirty="0"/>
              <a:t>to put T1 on wait</a:t>
            </a:r>
            <a:br>
              <a:rPr lang="en-US" dirty="0"/>
            </a:br>
            <a:r>
              <a:rPr lang="en-US" b="1" u="sng" dirty="0"/>
              <a:t>before</a:t>
            </a:r>
            <a:r>
              <a:rPr lang="en-US" dirty="0"/>
              <a:t> it acquired L1(B) </a:t>
            </a:r>
          </a:p>
        </p:txBody>
      </p:sp>
    </p:spTree>
    <p:extLst>
      <p:ext uri="{BB962C8B-B14F-4D97-AF65-F5344CB8AC3E}">
        <p14:creationId xmlns:p14="http://schemas.microsoft.com/office/powerpoint/2010/main" val="3589238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Locks in Action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704476"/>
          <a:ext cx="4648200" cy="554736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4376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75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Locks in Action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704476"/>
          <a:ext cx="4648200" cy="554736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4376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28</a:t>
            </a:fld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765CF46A-2CA1-C1F7-5541-D28C05533324}"/>
              </a:ext>
            </a:extLst>
          </p:cNvPr>
          <p:cNvSpPr/>
          <p:nvPr/>
        </p:nvSpPr>
        <p:spPr>
          <a:xfrm>
            <a:off x="7447834" y="3370301"/>
            <a:ext cx="1431822" cy="519351"/>
          </a:xfrm>
          <a:prstGeom prst="wedgeEllipseCallout">
            <a:avLst>
              <a:gd name="adj1" fmla="val -81735"/>
              <a:gd name="adj2" fmla="val -279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Granted</a:t>
            </a:r>
          </a:p>
        </p:txBody>
      </p:sp>
    </p:spTree>
    <p:extLst>
      <p:ext uri="{BB962C8B-B14F-4D97-AF65-F5344CB8AC3E}">
        <p14:creationId xmlns:p14="http://schemas.microsoft.com/office/powerpoint/2010/main" val="1766775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Locks in Action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704476"/>
          <a:ext cx="4648200" cy="554736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4376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5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Recap: the Precedence Graph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133600" y="4495800"/>
            <a:ext cx="3886200" cy="457200"/>
            <a:chOff x="2133600" y="4495800"/>
            <a:chExt cx="3886200" cy="457200"/>
          </a:xfrm>
        </p:grpSpPr>
        <p:sp>
          <p:nvSpPr>
            <p:cNvPr id="43025" name="Oval 4"/>
            <p:cNvSpPr>
              <a:spLocks noChangeAspect="1" noChangeArrowheads="1"/>
            </p:cNvSpPr>
            <p:nvPr/>
          </p:nvSpPr>
          <p:spPr bwMode="auto">
            <a:xfrm>
              <a:off x="2133600" y="4495800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3026" name="Oval 5"/>
            <p:cNvSpPr>
              <a:spLocks noChangeAspect="1" noChangeArrowheads="1"/>
            </p:cNvSpPr>
            <p:nvPr/>
          </p:nvSpPr>
          <p:spPr bwMode="auto">
            <a:xfrm>
              <a:off x="3810000" y="4495800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3027" name="Oval 6"/>
            <p:cNvSpPr>
              <a:spLocks noChangeAspect="1" noChangeArrowheads="1"/>
            </p:cNvSpPr>
            <p:nvPr/>
          </p:nvSpPr>
          <p:spPr bwMode="auto">
            <a:xfrm>
              <a:off x="5562600" y="4495800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34827" name="Rectangle 9"/>
          <p:cNvSpPr>
            <a:spLocks noChangeArrowheads="1"/>
          </p:cNvSpPr>
          <p:nvPr/>
        </p:nvSpPr>
        <p:spPr bwMode="auto">
          <a:xfrm>
            <a:off x="1905000" y="5638800"/>
            <a:ext cx="674352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This schedule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is NOT conflict-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serializable</a:t>
            </a:r>
            <a:endParaRPr lang="en-US" sz="28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267200" y="4206875"/>
            <a:ext cx="1295400" cy="523220"/>
            <a:chOff x="4267200" y="4206875"/>
            <a:chExt cx="1295400" cy="523220"/>
          </a:xfrm>
        </p:grpSpPr>
        <p:cxnSp>
          <p:nvCxnSpPr>
            <p:cNvPr id="43023" name="AutoShape 8"/>
            <p:cNvCxnSpPr>
              <a:cxnSpLocks noChangeShapeType="1"/>
              <a:stCxn id="43026" idx="6"/>
              <a:endCxn id="43027" idx="2"/>
            </p:cNvCxnSpPr>
            <p:nvPr/>
          </p:nvCxnSpPr>
          <p:spPr bwMode="auto">
            <a:xfrm>
              <a:off x="4267200" y="4724400"/>
              <a:ext cx="1295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024" name="Rectangle 11"/>
            <p:cNvSpPr>
              <a:spLocks noChangeArrowheads="1"/>
            </p:cNvSpPr>
            <p:nvPr/>
          </p:nvSpPr>
          <p:spPr bwMode="auto">
            <a:xfrm>
              <a:off x="4733925" y="4206875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590800" y="4648200"/>
            <a:ext cx="1219200" cy="523220"/>
            <a:chOff x="2590800" y="4648200"/>
            <a:chExt cx="1219200" cy="523220"/>
          </a:xfrm>
        </p:grpSpPr>
        <p:cxnSp>
          <p:nvCxnSpPr>
            <p:cNvPr id="43021" name="AutoShape 7"/>
            <p:cNvCxnSpPr>
              <a:cxnSpLocks noChangeShapeType="1"/>
              <a:stCxn id="43025" idx="6"/>
              <a:endCxn id="43026" idx="2"/>
            </p:cNvCxnSpPr>
            <p:nvPr/>
          </p:nvCxnSpPr>
          <p:spPr bwMode="auto">
            <a:xfrm>
              <a:off x="2590800" y="4724400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022" name="Rectangle 12"/>
            <p:cNvSpPr>
              <a:spLocks noChangeArrowheads="1"/>
            </p:cNvSpPr>
            <p:nvPr/>
          </p:nvSpPr>
          <p:spPr bwMode="auto">
            <a:xfrm>
              <a:off x="3065463" y="4648200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524125" y="3833813"/>
            <a:ext cx="1352550" cy="730250"/>
            <a:chOff x="2524125" y="3833813"/>
            <a:chExt cx="1352550" cy="730250"/>
          </a:xfrm>
        </p:grpSpPr>
        <p:cxnSp>
          <p:nvCxnSpPr>
            <p:cNvPr id="43019" name="AutoShape 10"/>
            <p:cNvCxnSpPr>
              <a:cxnSpLocks noChangeShapeType="1"/>
              <a:stCxn id="43026" idx="1"/>
              <a:endCxn id="43025" idx="7"/>
            </p:cNvCxnSpPr>
            <p:nvPr/>
          </p:nvCxnSpPr>
          <p:spPr bwMode="auto">
            <a:xfrm rot="-5400000" flipH="1" flipV="1">
              <a:off x="3199606" y="3886994"/>
              <a:ext cx="1588" cy="1352550"/>
            </a:xfrm>
            <a:prstGeom prst="curvedConnector3">
              <a:avLst>
                <a:gd name="adj1" fmla="val -18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020" name="Rectangle 13"/>
            <p:cNvSpPr>
              <a:spLocks noChangeArrowheads="1"/>
            </p:cNvSpPr>
            <p:nvPr/>
          </p:nvSpPr>
          <p:spPr bwMode="auto">
            <a:xfrm>
              <a:off x="3100388" y="3833813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2705100"/>
            <a:ext cx="9106312" cy="5027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</p:txBody>
      </p:sp>
      <p:sp>
        <p:nvSpPr>
          <p:cNvPr id="21" name="Arc 20"/>
          <p:cNvSpPr/>
          <p:nvPr/>
        </p:nvSpPr>
        <p:spPr>
          <a:xfrm rot="16200000">
            <a:off x="4305300" y="-647700"/>
            <a:ext cx="1371600" cy="6629400"/>
          </a:xfrm>
          <a:prstGeom prst="arc">
            <a:avLst>
              <a:gd name="adj1" fmla="val 16200000"/>
              <a:gd name="adj2" fmla="val 5356556"/>
            </a:avLst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Arc 21"/>
          <p:cNvSpPr/>
          <p:nvPr/>
        </p:nvSpPr>
        <p:spPr>
          <a:xfrm rot="5400000" flipV="1">
            <a:off x="3467100" y="2247900"/>
            <a:ext cx="685800" cy="2133600"/>
          </a:xfrm>
          <a:prstGeom prst="arc">
            <a:avLst>
              <a:gd name="adj1" fmla="val 16200000"/>
              <a:gd name="adj2" fmla="val 5356556"/>
            </a:avLst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Arc 22"/>
          <p:cNvSpPr/>
          <p:nvPr/>
        </p:nvSpPr>
        <p:spPr>
          <a:xfrm rot="5400000" flipV="1">
            <a:off x="4533900" y="2247900"/>
            <a:ext cx="685800" cy="2133600"/>
          </a:xfrm>
          <a:prstGeom prst="arc">
            <a:avLst>
              <a:gd name="adj1" fmla="val 16200000"/>
              <a:gd name="adj2" fmla="val 5356556"/>
            </a:avLst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83B306-9F88-322C-E322-5B240FEC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6A82-69FF-1A41-8CED-B1A0502AEC8D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65D126-94BF-3530-51F6-D1C2CA766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5BF713-AE54-E968-058D-00739DEF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A7657-99FA-BC15-28E3-849B9CFC55C6}"/>
              </a:ext>
            </a:extLst>
          </p:cNvPr>
          <p:cNvSpPr txBox="1"/>
          <p:nvPr/>
        </p:nvSpPr>
        <p:spPr>
          <a:xfrm>
            <a:off x="2946565" y="470869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CE26A5-7828-02B9-564C-3E0AA4772AFC}"/>
              </a:ext>
            </a:extLst>
          </p:cNvPr>
          <p:cNvSpPr txBox="1"/>
          <p:nvPr/>
        </p:nvSpPr>
        <p:spPr>
          <a:xfrm>
            <a:off x="4741867" y="435268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D9494F-BC45-7E64-0FA1-89D44DB49F2C}"/>
              </a:ext>
            </a:extLst>
          </p:cNvPr>
          <p:cNvSpPr txBox="1"/>
          <p:nvPr/>
        </p:nvSpPr>
        <p:spPr>
          <a:xfrm>
            <a:off x="2988551" y="395618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580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Locks in Action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704476"/>
          <a:ext cx="4648200" cy="554736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4376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56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Locks in Action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704476"/>
          <a:ext cx="4648200" cy="554736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4376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31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B99FA44-381B-9072-03A4-A901DB4FCA60}"/>
              </a:ext>
            </a:extLst>
          </p:cNvPr>
          <p:cNvSpPr/>
          <p:nvPr/>
        </p:nvSpPr>
        <p:spPr>
          <a:xfrm>
            <a:off x="4631627" y="4933267"/>
            <a:ext cx="4146936" cy="442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This is a non-serializable schedule</a:t>
            </a:r>
          </a:p>
        </p:txBody>
      </p:sp>
    </p:spTree>
    <p:extLst>
      <p:ext uri="{BB962C8B-B14F-4D97-AF65-F5344CB8AC3E}">
        <p14:creationId xmlns:p14="http://schemas.microsoft.com/office/powerpoint/2010/main" val="3908291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Locks in Action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704476"/>
          <a:ext cx="4648200" cy="554736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4376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32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B99FA44-381B-9072-03A4-A901DB4FCA60}"/>
              </a:ext>
            </a:extLst>
          </p:cNvPr>
          <p:cNvSpPr/>
          <p:nvPr/>
        </p:nvSpPr>
        <p:spPr>
          <a:xfrm>
            <a:off x="4631627" y="4933267"/>
            <a:ext cx="4146936" cy="442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This is a non-serializable schedule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4DA9AD9-DC8E-4154-C79F-54510ABECBF3}"/>
              </a:ext>
            </a:extLst>
          </p:cNvPr>
          <p:cNvSpPr/>
          <p:nvPr/>
        </p:nvSpPr>
        <p:spPr>
          <a:xfrm>
            <a:off x="5728918" y="5751365"/>
            <a:ext cx="1743814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Solution: 2PL</a:t>
            </a:r>
          </a:p>
        </p:txBody>
      </p:sp>
    </p:spTree>
    <p:extLst>
      <p:ext uri="{BB962C8B-B14F-4D97-AF65-F5344CB8AC3E}">
        <p14:creationId xmlns:p14="http://schemas.microsoft.com/office/powerpoint/2010/main" val="879203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0336C4-F10C-AB4F-2C10-95517081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32818-416F-517A-88FF-FC5C24D84B1E}"/>
              </a:ext>
            </a:extLst>
          </p:cNvPr>
          <p:cNvSpPr txBox="1"/>
          <p:nvPr/>
        </p:nvSpPr>
        <p:spPr>
          <a:xfrm>
            <a:off x="3931449" y="3013501"/>
            <a:ext cx="1281120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2PL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2E6ED-3381-E02D-A124-F6218B554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DAD5-5035-E142-B1BE-5BB1024BECE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D69D4D-A7AC-56AD-A155-A602E3EE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0F965-68C8-81B1-1EF9-0CA72AF2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95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8787E4-B140-EF1A-89D1-FF621C778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23C2B-121A-6A65-EBB1-55F8C683A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2PL rule: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every TXN, all locks must come before any unlock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34DE7-701A-0566-807B-00C4BCAE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E0E6-9C7A-9140-90FF-210D4BF9578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F24176-C9F2-518E-BE7D-EF1417F6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017C3-04DF-6F1A-86F2-74349024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305687-F628-A643-CE48-8B2DF2BB2C43}"/>
              </a:ext>
            </a:extLst>
          </p:cNvPr>
          <p:cNvSpPr txBox="1"/>
          <p:nvPr/>
        </p:nvSpPr>
        <p:spPr>
          <a:xfrm rot="16200000">
            <a:off x="3698567" y="4140768"/>
            <a:ext cx="7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2DC427-1F4C-1BA7-97FD-8511AF8FFA62}"/>
              </a:ext>
            </a:extLst>
          </p:cNvPr>
          <p:cNvCxnSpPr/>
          <p:nvPr/>
        </p:nvCxnSpPr>
        <p:spPr>
          <a:xfrm>
            <a:off x="4331998" y="2871157"/>
            <a:ext cx="0" cy="3268297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C2034C-5BF5-FE77-E2D0-E9A607158D81}"/>
              </a:ext>
            </a:extLst>
          </p:cNvPr>
          <p:cNvCxnSpPr>
            <a:cxnSpLocks/>
          </p:cNvCxnSpPr>
          <p:nvPr/>
        </p:nvCxnSpPr>
        <p:spPr>
          <a:xfrm>
            <a:off x="4874782" y="2871157"/>
            <a:ext cx="0" cy="12716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8E2096-54E5-B03D-A9D4-6FE5CD80BFC2}"/>
              </a:ext>
            </a:extLst>
          </p:cNvPr>
          <p:cNvCxnSpPr>
            <a:cxnSpLocks/>
          </p:cNvCxnSpPr>
          <p:nvPr/>
        </p:nvCxnSpPr>
        <p:spPr>
          <a:xfrm>
            <a:off x="4874782" y="4785745"/>
            <a:ext cx="0" cy="127168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31E9BCF-3B52-A0C6-F7F6-877B10E02512}"/>
              </a:ext>
            </a:extLst>
          </p:cNvPr>
          <p:cNvSpPr txBox="1"/>
          <p:nvPr/>
        </p:nvSpPr>
        <p:spPr>
          <a:xfrm>
            <a:off x="5118052" y="331242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Locks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6F2A6F-C1B1-1B5B-6ECA-BE0E423A8B75}"/>
              </a:ext>
            </a:extLst>
          </p:cNvPr>
          <p:cNvSpPr txBox="1"/>
          <p:nvPr/>
        </p:nvSpPr>
        <p:spPr>
          <a:xfrm>
            <a:off x="5118052" y="510369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Unlocks</a:t>
            </a:r>
          </a:p>
        </p:txBody>
      </p:sp>
    </p:spTree>
    <p:extLst>
      <p:ext uri="{BB962C8B-B14F-4D97-AF65-F5344CB8AC3E}">
        <p14:creationId xmlns:p14="http://schemas.microsoft.com/office/powerpoint/2010/main" val="3435085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658717"/>
              </p:ext>
            </p:extLst>
          </p:nvPr>
        </p:nvGraphicFramePr>
        <p:xfrm>
          <a:off x="232826" y="1334459"/>
          <a:ext cx="2324100" cy="435864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739269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1221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45199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35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72E0FC-1378-84D8-D1AA-BA970FEB8F54}"/>
              </a:ext>
            </a:extLst>
          </p:cNvPr>
          <p:cNvSpPr/>
          <p:nvPr/>
        </p:nvSpPr>
        <p:spPr>
          <a:xfrm>
            <a:off x="921334" y="864270"/>
            <a:ext cx="1431822" cy="5193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Not 2PL</a:t>
            </a:r>
          </a:p>
        </p:txBody>
      </p:sp>
    </p:spTree>
    <p:extLst>
      <p:ext uri="{BB962C8B-B14F-4D97-AF65-F5344CB8AC3E}">
        <p14:creationId xmlns:p14="http://schemas.microsoft.com/office/powerpoint/2010/main" val="2171787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232826" y="1334459"/>
          <a:ext cx="2324100" cy="435864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739269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1221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45199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6" name="Group 70">
            <a:extLst>
              <a:ext uri="{FF2B5EF4-FFF2-40B4-BE49-F238E27FC236}">
                <a16:creationId xmlns:a16="http://schemas.microsoft.com/office/drawing/2014/main" id="{5C0D6986-9317-EF6B-ACF6-72C9200A9ADB}"/>
              </a:ext>
            </a:extLst>
          </p:cNvPr>
          <p:cNvGraphicFramePr>
            <a:graphicFrameLocks noGrp="1"/>
          </p:cNvGraphicFramePr>
          <p:nvPr/>
        </p:nvGraphicFramePr>
        <p:xfrm>
          <a:off x="3409950" y="1334459"/>
          <a:ext cx="2324100" cy="435864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739269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285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45199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7D0BE1F3-DF35-AE93-6461-68B7D2808977}"/>
              </a:ext>
            </a:extLst>
          </p:cNvPr>
          <p:cNvSpPr/>
          <p:nvPr/>
        </p:nvSpPr>
        <p:spPr>
          <a:xfrm>
            <a:off x="5835120" y="864270"/>
            <a:ext cx="836733" cy="51935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2PL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72E0FC-1378-84D8-D1AA-BA970FEB8F54}"/>
              </a:ext>
            </a:extLst>
          </p:cNvPr>
          <p:cNvSpPr/>
          <p:nvPr/>
        </p:nvSpPr>
        <p:spPr>
          <a:xfrm>
            <a:off x="921334" y="864270"/>
            <a:ext cx="1431822" cy="5193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Not 2PL</a:t>
            </a:r>
          </a:p>
        </p:txBody>
      </p:sp>
    </p:spTree>
    <p:extLst>
      <p:ext uri="{BB962C8B-B14F-4D97-AF65-F5344CB8AC3E}">
        <p14:creationId xmlns:p14="http://schemas.microsoft.com/office/powerpoint/2010/main" val="3927229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232826" y="1334459"/>
          <a:ext cx="2324100" cy="435864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739269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1221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45199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6" name="Group 70">
            <a:extLst>
              <a:ext uri="{FF2B5EF4-FFF2-40B4-BE49-F238E27FC236}">
                <a16:creationId xmlns:a16="http://schemas.microsoft.com/office/drawing/2014/main" id="{5C0D6986-9317-EF6B-ACF6-72C9200A9ADB}"/>
              </a:ext>
            </a:extLst>
          </p:cNvPr>
          <p:cNvGraphicFramePr>
            <a:graphicFrameLocks noGrp="1"/>
          </p:cNvGraphicFramePr>
          <p:nvPr/>
        </p:nvGraphicFramePr>
        <p:xfrm>
          <a:off x="3409950" y="1334459"/>
          <a:ext cx="2324100" cy="435864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739269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285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45199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</a:tbl>
          </a:graphicData>
        </a:graphic>
      </p:graphicFrame>
      <p:graphicFrame>
        <p:nvGraphicFramePr>
          <p:cNvPr id="7" name="Group 70">
            <a:extLst>
              <a:ext uri="{FF2B5EF4-FFF2-40B4-BE49-F238E27FC236}">
                <a16:creationId xmlns:a16="http://schemas.microsoft.com/office/drawing/2014/main" id="{10F04E18-17AE-F043-0082-566265EDAADF}"/>
              </a:ext>
            </a:extLst>
          </p:cNvPr>
          <p:cNvGraphicFramePr>
            <a:graphicFrameLocks noGrp="1"/>
          </p:cNvGraphicFramePr>
          <p:nvPr/>
        </p:nvGraphicFramePr>
        <p:xfrm>
          <a:off x="6587074" y="1334459"/>
          <a:ext cx="2324100" cy="435864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29075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739269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45199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7D0BE1F3-DF35-AE93-6461-68B7D2808977}"/>
              </a:ext>
            </a:extLst>
          </p:cNvPr>
          <p:cNvSpPr/>
          <p:nvPr/>
        </p:nvSpPr>
        <p:spPr>
          <a:xfrm>
            <a:off x="5835120" y="864270"/>
            <a:ext cx="836733" cy="51935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2PL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72E0FC-1378-84D8-D1AA-BA970FEB8F54}"/>
              </a:ext>
            </a:extLst>
          </p:cNvPr>
          <p:cNvSpPr/>
          <p:nvPr/>
        </p:nvSpPr>
        <p:spPr>
          <a:xfrm>
            <a:off x="921334" y="864270"/>
            <a:ext cx="1431822" cy="5193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Not 2PL</a:t>
            </a:r>
          </a:p>
        </p:txBody>
      </p:sp>
    </p:spTree>
    <p:extLst>
      <p:ext uri="{BB962C8B-B14F-4D97-AF65-F5344CB8AC3E}">
        <p14:creationId xmlns:p14="http://schemas.microsoft.com/office/powerpoint/2010/main" val="3065818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Multiple Transactions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5194031"/>
            <a:ext cx="80772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Equivalent to each transaction executing entirely the </a:t>
            </a:r>
            <a:r>
              <a:rPr lang="en-US" b="1" dirty="0"/>
              <a:t>moment</a:t>
            </a:r>
            <a:r>
              <a:rPr lang="en-US" dirty="0"/>
              <a:t> it enters shrinking phase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8B1F-9B20-0442-99FC-E61E4F5288A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1208761" y="1828800"/>
            <a:ext cx="5438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latin typeface="Arial"/>
                <a:cs typeface="Arial"/>
              </a:rPr>
              <a:t>T1</a:t>
            </a:r>
          </a:p>
        </p:txBody>
      </p:sp>
      <p:sp>
        <p:nvSpPr>
          <p:cNvPr id="7" name="Rectangle 51"/>
          <p:cNvSpPr>
            <a:spLocks noChangeArrowheads="1"/>
          </p:cNvSpPr>
          <p:nvPr/>
        </p:nvSpPr>
        <p:spPr bwMode="auto">
          <a:xfrm>
            <a:off x="3429000" y="1824335"/>
            <a:ext cx="5438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latin typeface="Arial"/>
                <a:cs typeface="Arial"/>
              </a:rPr>
              <a:t>T2</a:t>
            </a:r>
          </a:p>
        </p:txBody>
      </p:sp>
      <p:sp>
        <p:nvSpPr>
          <p:cNvPr id="8" name="Rectangle 51"/>
          <p:cNvSpPr>
            <a:spLocks noChangeArrowheads="1"/>
          </p:cNvSpPr>
          <p:nvPr/>
        </p:nvSpPr>
        <p:spPr bwMode="auto">
          <a:xfrm>
            <a:off x="5552161" y="1824335"/>
            <a:ext cx="5438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latin typeface="Arial"/>
                <a:cs typeface="Arial"/>
              </a:rPr>
              <a:t>T3</a:t>
            </a:r>
          </a:p>
        </p:txBody>
      </p:sp>
      <p:sp>
        <p:nvSpPr>
          <p:cNvPr id="9" name="Rectangle 51"/>
          <p:cNvSpPr>
            <a:spLocks noChangeArrowheads="1"/>
          </p:cNvSpPr>
          <p:nvPr/>
        </p:nvSpPr>
        <p:spPr bwMode="auto">
          <a:xfrm>
            <a:off x="7772400" y="1819870"/>
            <a:ext cx="5438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latin typeface="Arial"/>
                <a:cs typeface="Arial"/>
              </a:rPr>
              <a:t>T4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371600" y="2438400"/>
            <a:ext cx="0" cy="1219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1371600" y="3733800"/>
            <a:ext cx="0" cy="609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3657600" y="2286000"/>
            <a:ext cx="0" cy="76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3657600" y="3200400"/>
            <a:ext cx="0" cy="1143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5791200" y="2286000"/>
            <a:ext cx="0" cy="609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5791200" y="2971800"/>
            <a:ext cx="0" cy="1371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8077200" y="2286000"/>
            <a:ext cx="0" cy="1600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8077200" y="3962400"/>
            <a:ext cx="0" cy="381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ectangle 51"/>
          <p:cNvSpPr>
            <a:spLocks noChangeArrowheads="1"/>
          </p:cNvSpPr>
          <p:nvPr/>
        </p:nvSpPr>
        <p:spPr bwMode="auto">
          <a:xfrm>
            <a:off x="58064" y="2466273"/>
            <a:ext cx="1140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000" dirty="0">
                <a:latin typeface="Arial"/>
                <a:cs typeface="Arial"/>
              </a:rPr>
              <a:t>Growing</a:t>
            </a:r>
          </a:p>
          <a:p>
            <a:pPr>
              <a:buNone/>
            </a:pPr>
            <a:r>
              <a:rPr lang="en-US" sz="2000" dirty="0">
                <a:latin typeface="Arial"/>
                <a:cs typeface="Arial"/>
              </a:rPr>
              <a:t>phase</a:t>
            </a:r>
          </a:p>
        </p:txBody>
      </p:sp>
      <p:sp>
        <p:nvSpPr>
          <p:cNvPr id="28" name="Rectangle 51"/>
          <p:cNvSpPr>
            <a:spLocks noChangeArrowheads="1"/>
          </p:cNvSpPr>
          <p:nvPr/>
        </p:nvSpPr>
        <p:spPr bwMode="auto">
          <a:xfrm>
            <a:off x="58064" y="3673747"/>
            <a:ext cx="1255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000" dirty="0">
                <a:latin typeface="Arial"/>
                <a:cs typeface="Arial"/>
              </a:rPr>
              <a:t>Shrinking</a:t>
            </a:r>
          </a:p>
          <a:p>
            <a:pPr>
              <a:buNone/>
            </a:pPr>
            <a:r>
              <a:rPr lang="en-US" sz="2000" dirty="0">
                <a:latin typeface="Arial"/>
                <a:cs typeface="Arial"/>
              </a:rPr>
              <a:t>phase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 flipH="1">
            <a:off x="1143000" y="3733800"/>
            <a:ext cx="4572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 flipH="1">
            <a:off x="3429000" y="3124200"/>
            <a:ext cx="4572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 flipH="1">
            <a:off x="5562600" y="2971800"/>
            <a:ext cx="4572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 flipH="1">
            <a:off x="7848600" y="3962400"/>
            <a:ext cx="4572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89B95C-A98C-FC4C-B95B-BDD7D32AC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5E42-FFC5-BD40-91A1-8B478EED04AF}" type="datetime4">
              <a:rPr lang="en-US" smtClean="0"/>
              <a:t>February 28,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446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546502"/>
              </p:ext>
            </p:extLst>
          </p:nvPr>
        </p:nvGraphicFramePr>
        <p:xfrm>
          <a:off x="1952625" y="704476"/>
          <a:ext cx="4648200" cy="594360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63229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4376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39</a:t>
            </a:fld>
            <a:endParaRPr lang="en-US"/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1BE5FAD9-97BD-4A92-5057-949EAAC17377}"/>
              </a:ext>
            </a:extLst>
          </p:cNvPr>
          <p:cNvSpPr/>
          <p:nvPr/>
        </p:nvSpPr>
        <p:spPr>
          <a:xfrm>
            <a:off x="7380686" y="3903196"/>
            <a:ext cx="1287558" cy="519351"/>
          </a:xfrm>
          <a:prstGeom prst="wedgeEllipseCallout">
            <a:avLst>
              <a:gd name="adj1" fmla="val -81735"/>
              <a:gd name="adj2" fmla="val -279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Denied</a:t>
            </a:r>
          </a:p>
        </p:txBody>
      </p:sp>
    </p:spTree>
    <p:extLst>
      <p:ext uri="{BB962C8B-B14F-4D97-AF65-F5344CB8AC3E}">
        <p14:creationId xmlns:p14="http://schemas.microsoft.com/office/powerpoint/2010/main" val="102664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377A9-58F4-8889-9A2E-1F7C8D77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30AC2-8EC9-9103-610D-3C0CD785A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Concurrency control manager</a:t>
            </a:r>
          </a:p>
          <a:p>
            <a:endParaRPr lang="en-US" dirty="0"/>
          </a:p>
          <a:p>
            <a:r>
              <a:rPr lang="en-US" dirty="0"/>
              <a:t>Locks</a:t>
            </a:r>
          </a:p>
          <a:p>
            <a:endParaRPr lang="en-US" dirty="0"/>
          </a:p>
          <a:p>
            <a:r>
              <a:rPr lang="en-US" dirty="0"/>
              <a:t>2PL</a:t>
            </a:r>
          </a:p>
          <a:p>
            <a:endParaRPr lang="en-US" dirty="0"/>
          </a:p>
          <a:p>
            <a:r>
              <a:rPr lang="en-US" dirty="0"/>
              <a:t>Strict 2PL</a:t>
            </a:r>
          </a:p>
          <a:p>
            <a:endParaRPr lang="en-US" dirty="0"/>
          </a:p>
          <a:p>
            <a:r>
              <a:rPr lang="en-US" dirty="0"/>
              <a:t>Deadlocks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87AC0-3529-F373-C086-ECD96C90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0CC2-8AAD-8B44-AAB6-BF23EF57681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5F9BE-BB68-46A3-AF32-6B35BB8F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6E529-26C1-CDEE-67B0-189EE199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413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09AF6-3D4B-5C9B-488C-797E5F4C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E0E6-9C7A-9140-90FF-210D4BF9578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7D288-DF90-B218-AF4D-1D6DAD95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7C03-1749-9C7F-6BEE-C7ED3AFC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857EF7-6DE9-C374-B927-4B9ACE0B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2ECEF-2EB6-7F9F-6FB3-EED34F49D5D6}"/>
              </a:ext>
            </a:extLst>
          </p:cNvPr>
          <p:cNvSpPr txBox="1"/>
          <p:nvPr/>
        </p:nvSpPr>
        <p:spPr>
          <a:xfrm>
            <a:off x="387561" y="1453350"/>
            <a:ext cx="801873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Theorem: If all TXNs follow 2PL, then schedule is conflict-serializable</a:t>
            </a:r>
          </a:p>
        </p:txBody>
      </p:sp>
    </p:spTree>
    <p:extLst>
      <p:ext uri="{BB962C8B-B14F-4D97-AF65-F5344CB8AC3E}">
        <p14:creationId xmlns:p14="http://schemas.microsoft.com/office/powerpoint/2010/main" val="19940334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09AF6-3D4B-5C9B-488C-797E5F4C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E0E6-9C7A-9140-90FF-210D4BF9578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7D288-DF90-B218-AF4D-1D6DAD95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7C03-1749-9C7F-6BEE-C7ED3AFC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857EF7-6DE9-C374-B927-4B9ACE0B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2ECEF-2EB6-7F9F-6FB3-EED34F49D5D6}"/>
              </a:ext>
            </a:extLst>
          </p:cNvPr>
          <p:cNvSpPr txBox="1"/>
          <p:nvPr/>
        </p:nvSpPr>
        <p:spPr>
          <a:xfrm>
            <a:off x="387561" y="1453350"/>
            <a:ext cx="801873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Theorem: If all TXNs follow 2PL, then schedule is conflict-serializable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32388-319A-B8F4-6B85-2215D3F6BBAF}"/>
              </a:ext>
            </a:extLst>
          </p:cNvPr>
          <p:cNvSpPr txBox="1"/>
          <p:nvPr/>
        </p:nvSpPr>
        <p:spPr>
          <a:xfrm>
            <a:off x="361434" y="2012914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Proof. </a:t>
            </a:r>
            <a:r>
              <a:rPr lang="en-US" dirty="0"/>
              <a:t>Suppose precedence graph has a cycle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9534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09AF6-3D4B-5C9B-488C-797E5F4C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E0E6-9C7A-9140-90FF-210D4BF9578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7D288-DF90-B218-AF4D-1D6DAD95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7C03-1749-9C7F-6BEE-C7ED3AFC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857EF7-6DE9-C374-B927-4B9ACE0B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2ECEF-2EB6-7F9F-6FB3-EED34F49D5D6}"/>
              </a:ext>
            </a:extLst>
          </p:cNvPr>
          <p:cNvSpPr txBox="1"/>
          <p:nvPr/>
        </p:nvSpPr>
        <p:spPr>
          <a:xfrm>
            <a:off x="387561" y="1453350"/>
            <a:ext cx="801873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Theorem: If all TXNs follow 2PL, then schedule is conflict-serializable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32388-319A-B8F4-6B85-2215D3F6BBAF}"/>
              </a:ext>
            </a:extLst>
          </p:cNvPr>
          <p:cNvSpPr txBox="1"/>
          <p:nvPr/>
        </p:nvSpPr>
        <p:spPr>
          <a:xfrm>
            <a:off x="361434" y="2012914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Proof. </a:t>
            </a:r>
            <a:r>
              <a:rPr lang="en-US" dirty="0"/>
              <a:t>Suppose precedence graph has a cycle</a:t>
            </a:r>
            <a:endParaRPr lang="en-US" b="1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34A0355-B285-AE24-3700-99C605240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373391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1923DF-176F-2122-8141-26C9863D71D1}"/>
              </a:ext>
            </a:extLst>
          </p:cNvPr>
          <p:cNvGrpSpPr/>
          <p:nvPr/>
        </p:nvGrpSpPr>
        <p:grpSpPr>
          <a:xfrm>
            <a:off x="5048250" y="2886811"/>
            <a:ext cx="2133600" cy="1654624"/>
            <a:chOff x="559137" y="3688309"/>
            <a:chExt cx="2133600" cy="1654624"/>
          </a:xfrm>
        </p:grpSpPr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AF3180DB-8B5A-795C-57E7-0D1FBA8AFB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91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2A2868D3-0213-F026-CD31-251D4ABE97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55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0488514E-4DA2-4B6B-E1F6-E593E04FA7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29715" y="4885733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cxnSp>
          <p:nvCxnSpPr>
            <p:cNvPr id="16" name="AutoShape 8">
              <a:extLst>
                <a:ext uri="{FF2B5EF4-FFF2-40B4-BE49-F238E27FC236}">
                  <a16:creationId xmlns:a16="http://schemas.microsoft.com/office/drawing/2014/main" id="{C745FA6E-E970-70E4-CADE-AAB0CB7FAB85}"/>
                </a:ext>
              </a:extLst>
            </p:cNvPr>
            <p:cNvCxnSpPr>
              <a:cxnSpLocks noChangeShapeType="1"/>
              <a:stCxn id="13" idx="3"/>
              <a:endCxn id="14" idx="7"/>
            </p:cNvCxnSpPr>
            <p:nvPr/>
          </p:nvCxnSpPr>
          <p:spPr bwMode="auto">
            <a:xfrm flipH="1">
              <a:off x="1719960" y="4264442"/>
              <a:ext cx="582532" cy="6882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7">
              <a:extLst>
                <a:ext uri="{FF2B5EF4-FFF2-40B4-BE49-F238E27FC236}">
                  <a16:creationId xmlns:a16="http://schemas.microsoft.com/office/drawing/2014/main" id="{D1591572-AD00-509E-AD12-D8B004D46E4D}"/>
                </a:ext>
              </a:extLst>
            </p:cNvPr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1016337" y="4102797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8">
              <a:extLst>
                <a:ext uri="{FF2B5EF4-FFF2-40B4-BE49-F238E27FC236}">
                  <a16:creationId xmlns:a16="http://schemas.microsoft.com/office/drawing/2014/main" id="{37EEAFD7-FB39-1EA5-12E8-009E111C0E50}"/>
                </a:ext>
              </a:extLst>
            </p:cNvPr>
            <p:cNvCxnSpPr>
              <a:cxnSpLocks noChangeShapeType="1"/>
              <a:stCxn id="14" idx="1"/>
              <a:endCxn id="12" idx="4"/>
            </p:cNvCxnSpPr>
            <p:nvPr/>
          </p:nvCxnSpPr>
          <p:spPr bwMode="auto">
            <a:xfrm flipH="1" flipV="1">
              <a:off x="787737" y="4331397"/>
              <a:ext cx="608933" cy="621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77F580-58CE-97E5-881A-02BF2D97A607}"/>
                </a:ext>
              </a:extLst>
            </p:cNvPr>
            <p:cNvSpPr txBox="1"/>
            <p:nvPr/>
          </p:nvSpPr>
          <p:spPr>
            <a:xfrm>
              <a:off x="1406620" y="368830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8C2108-185C-5584-AE48-A11772EF8940}"/>
                </a:ext>
              </a:extLst>
            </p:cNvPr>
            <p:cNvSpPr txBox="1"/>
            <p:nvPr/>
          </p:nvSpPr>
          <p:spPr>
            <a:xfrm>
              <a:off x="1990678" y="451640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56C7672-D91C-D52A-08ED-00522FA63CE8}"/>
                </a:ext>
              </a:extLst>
            </p:cNvPr>
            <p:cNvSpPr txBox="1"/>
            <p:nvPr/>
          </p:nvSpPr>
          <p:spPr>
            <a:xfrm>
              <a:off x="701024" y="462611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C49DFC2-16B5-0D4D-C834-24167A1225AB}"/>
              </a:ext>
            </a:extLst>
          </p:cNvPr>
          <p:cNvSpPr txBox="1"/>
          <p:nvPr/>
        </p:nvSpPr>
        <p:spPr>
          <a:xfrm>
            <a:off x="586867" y="5075584"/>
            <a:ext cx="77572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dirty="0"/>
              <a:t>…R</a:t>
            </a:r>
            <a:r>
              <a:rPr lang="en-US" sz="2400" baseline="-25000" dirty="0"/>
              <a:t>1</a:t>
            </a:r>
            <a:r>
              <a:rPr lang="en-US" sz="2400" dirty="0"/>
              <a:t>(A)…</a:t>
            </a:r>
            <a:r>
              <a:rPr lang="en-US" sz="2400" dirty="0">
                <a:solidFill>
                  <a:schemeClr val="bg1"/>
                </a:solidFill>
              </a:rPr>
              <a:t>U</a:t>
            </a:r>
            <a:r>
              <a:rPr lang="en-US" sz="2400" baseline="-25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(A)…L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(A)</a:t>
            </a:r>
            <a:r>
              <a:rPr lang="en-US" sz="2400" dirty="0"/>
              <a:t>…W</a:t>
            </a:r>
            <a:r>
              <a:rPr lang="en-US" sz="2400" baseline="-25000" dirty="0"/>
              <a:t>2</a:t>
            </a:r>
            <a:r>
              <a:rPr lang="en-US" sz="2400" dirty="0"/>
              <a:t>(A)…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53E8F4-13BE-59B4-589E-0C5ADE92C05B}"/>
              </a:ext>
            </a:extLst>
          </p:cNvPr>
          <p:cNvCxnSpPr>
            <a:cxnSpLocks/>
          </p:cNvCxnSpPr>
          <p:nvPr/>
        </p:nvCxnSpPr>
        <p:spPr>
          <a:xfrm>
            <a:off x="2820314" y="6181844"/>
            <a:ext cx="2721201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13DD7E-5571-EF3E-7AB0-A7271C8E3797}"/>
              </a:ext>
            </a:extLst>
          </p:cNvPr>
          <p:cNvSpPr txBox="1"/>
          <p:nvPr/>
        </p:nvSpPr>
        <p:spPr>
          <a:xfrm>
            <a:off x="3776245" y="61592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2127803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09AF6-3D4B-5C9B-488C-797E5F4C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E0E6-9C7A-9140-90FF-210D4BF9578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7D288-DF90-B218-AF4D-1D6DAD95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7C03-1749-9C7F-6BEE-C7ED3AFC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857EF7-6DE9-C374-B927-4B9ACE0B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2ECEF-2EB6-7F9F-6FB3-EED34F49D5D6}"/>
              </a:ext>
            </a:extLst>
          </p:cNvPr>
          <p:cNvSpPr txBox="1"/>
          <p:nvPr/>
        </p:nvSpPr>
        <p:spPr>
          <a:xfrm>
            <a:off x="387561" y="1453350"/>
            <a:ext cx="801873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Theorem: If all TXNs follow 2PL, then schedule is conflict-serializable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32388-319A-B8F4-6B85-2215D3F6BBAF}"/>
              </a:ext>
            </a:extLst>
          </p:cNvPr>
          <p:cNvSpPr txBox="1"/>
          <p:nvPr/>
        </p:nvSpPr>
        <p:spPr>
          <a:xfrm>
            <a:off x="361434" y="2012914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Proof. </a:t>
            </a:r>
            <a:r>
              <a:rPr lang="en-US" dirty="0"/>
              <a:t>Suppose precedence graph has a cycle</a:t>
            </a:r>
            <a:endParaRPr lang="en-US" b="1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34A0355-B285-AE24-3700-99C605240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373391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1923DF-176F-2122-8141-26C9863D71D1}"/>
              </a:ext>
            </a:extLst>
          </p:cNvPr>
          <p:cNvGrpSpPr/>
          <p:nvPr/>
        </p:nvGrpSpPr>
        <p:grpSpPr>
          <a:xfrm>
            <a:off x="5048250" y="2886811"/>
            <a:ext cx="2133600" cy="1654624"/>
            <a:chOff x="559137" y="3688309"/>
            <a:chExt cx="2133600" cy="1654624"/>
          </a:xfrm>
        </p:grpSpPr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AF3180DB-8B5A-795C-57E7-0D1FBA8AFB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91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2A2868D3-0213-F026-CD31-251D4ABE97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55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0488514E-4DA2-4B6B-E1F6-E593E04FA7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29715" y="4885733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cxnSp>
          <p:nvCxnSpPr>
            <p:cNvPr id="16" name="AutoShape 8">
              <a:extLst>
                <a:ext uri="{FF2B5EF4-FFF2-40B4-BE49-F238E27FC236}">
                  <a16:creationId xmlns:a16="http://schemas.microsoft.com/office/drawing/2014/main" id="{C745FA6E-E970-70E4-CADE-AAB0CB7FAB85}"/>
                </a:ext>
              </a:extLst>
            </p:cNvPr>
            <p:cNvCxnSpPr>
              <a:cxnSpLocks noChangeShapeType="1"/>
              <a:stCxn id="13" idx="3"/>
              <a:endCxn id="14" idx="7"/>
            </p:cNvCxnSpPr>
            <p:nvPr/>
          </p:nvCxnSpPr>
          <p:spPr bwMode="auto">
            <a:xfrm flipH="1">
              <a:off x="1719960" y="4264442"/>
              <a:ext cx="582532" cy="6882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7">
              <a:extLst>
                <a:ext uri="{FF2B5EF4-FFF2-40B4-BE49-F238E27FC236}">
                  <a16:creationId xmlns:a16="http://schemas.microsoft.com/office/drawing/2014/main" id="{D1591572-AD00-509E-AD12-D8B004D46E4D}"/>
                </a:ext>
              </a:extLst>
            </p:cNvPr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1016337" y="4102797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8">
              <a:extLst>
                <a:ext uri="{FF2B5EF4-FFF2-40B4-BE49-F238E27FC236}">
                  <a16:creationId xmlns:a16="http://schemas.microsoft.com/office/drawing/2014/main" id="{37EEAFD7-FB39-1EA5-12E8-009E111C0E50}"/>
                </a:ext>
              </a:extLst>
            </p:cNvPr>
            <p:cNvCxnSpPr>
              <a:cxnSpLocks noChangeShapeType="1"/>
              <a:stCxn id="14" idx="1"/>
              <a:endCxn id="12" idx="4"/>
            </p:cNvCxnSpPr>
            <p:nvPr/>
          </p:nvCxnSpPr>
          <p:spPr bwMode="auto">
            <a:xfrm flipH="1" flipV="1">
              <a:off x="787737" y="4331397"/>
              <a:ext cx="608933" cy="621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77F580-58CE-97E5-881A-02BF2D97A607}"/>
                </a:ext>
              </a:extLst>
            </p:cNvPr>
            <p:cNvSpPr txBox="1"/>
            <p:nvPr/>
          </p:nvSpPr>
          <p:spPr>
            <a:xfrm>
              <a:off x="1406620" y="368830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8C2108-185C-5584-AE48-A11772EF8940}"/>
                </a:ext>
              </a:extLst>
            </p:cNvPr>
            <p:cNvSpPr txBox="1"/>
            <p:nvPr/>
          </p:nvSpPr>
          <p:spPr>
            <a:xfrm>
              <a:off x="1990678" y="451640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56C7672-D91C-D52A-08ED-00522FA63CE8}"/>
                </a:ext>
              </a:extLst>
            </p:cNvPr>
            <p:cNvSpPr txBox="1"/>
            <p:nvPr/>
          </p:nvSpPr>
          <p:spPr>
            <a:xfrm>
              <a:off x="701024" y="462611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39" name="Oval Callout 38">
            <a:extLst>
              <a:ext uri="{FF2B5EF4-FFF2-40B4-BE49-F238E27FC236}">
                <a16:creationId xmlns:a16="http://schemas.microsoft.com/office/drawing/2014/main" id="{D9AC98DD-6389-D505-758C-EB8472A2CA67}"/>
              </a:ext>
            </a:extLst>
          </p:cNvPr>
          <p:cNvSpPr/>
          <p:nvPr/>
        </p:nvSpPr>
        <p:spPr>
          <a:xfrm>
            <a:off x="1001138" y="2360072"/>
            <a:ext cx="3667914" cy="908864"/>
          </a:xfrm>
          <a:prstGeom prst="wedgeEllipseCallout">
            <a:avLst>
              <a:gd name="adj1" fmla="val 79828"/>
              <a:gd name="adj2" fmla="val 2405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Edge due to element A</a:t>
            </a:r>
          </a:p>
          <a:p>
            <a:pPr algn="ctr"/>
            <a:r>
              <a:rPr lang="en-US" dirty="0"/>
              <a:t>E.g. …R</a:t>
            </a:r>
            <a:r>
              <a:rPr lang="en-US" baseline="-25000" dirty="0"/>
              <a:t>1</a:t>
            </a:r>
            <a:r>
              <a:rPr lang="en-US" dirty="0"/>
              <a:t>(A)…W</a:t>
            </a:r>
            <a:r>
              <a:rPr lang="en-US" baseline="-25000" dirty="0"/>
              <a:t>2</a:t>
            </a:r>
            <a:r>
              <a:rPr lang="en-US" dirty="0"/>
              <a:t>(A)…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49DFC2-16B5-0D4D-C834-24167A1225AB}"/>
              </a:ext>
            </a:extLst>
          </p:cNvPr>
          <p:cNvSpPr txBox="1"/>
          <p:nvPr/>
        </p:nvSpPr>
        <p:spPr>
          <a:xfrm>
            <a:off x="586867" y="5075584"/>
            <a:ext cx="77572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dirty="0"/>
              <a:t>…R</a:t>
            </a:r>
            <a:r>
              <a:rPr lang="en-US" sz="2400" baseline="-25000" dirty="0"/>
              <a:t>1</a:t>
            </a:r>
            <a:r>
              <a:rPr lang="en-US" sz="2400" dirty="0"/>
              <a:t>(A)…</a:t>
            </a:r>
            <a:r>
              <a:rPr lang="en-US" sz="2400" dirty="0">
                <a:solidFill>
                  <a:schemeClr val="bg1"/>
                </a:solidFill>
              </a:rPr>
              <a:t>U</a:t>
            </a:r>
            <a:r>
              <a:rPr lang="en-US" sz="2400" baseline="-25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(A)…L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(A)</a:t>
            </a:r>
            <a:r>
              <a:rPr lang="en-US" sz="2400" dirty="0"/>
              <a:t>…W</a:t>
            </a:r>
            <a:r>
              <a:rPr lang="en-US" sz="2400" baseline="-25000" dirty="0"/>
              <a:t>2</a:t>
            </a:r>
            <a:r>
              <a:rPr lang="en-US" sz="2400" dirty="0"/>
              <a:t>(A)…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53E8F4-13BE-59B4-589E-0C5ADE92C05B}"/>
              </a:ext>
            </a:extLst>
          </p:cNvPr>
          <p:cNvCxnSpPr>
            <a:cxnSpLocks/>
          </p:cNvCxnSpPr>
          <p:nvPr/>
        </p:nvCxnSpPr>
        <p:spPr>
          <a:xfrm>
            <a:off x="2820314" y="6181844"/>
            <a:ext cx="2721201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13DD7E-5571-EF3E-7AB0-A7271C8E3797}"/>
              </a:ext>
            </a:extLst>
          </p:cNvPr>
          <p:cNvSpPr txBox="1"/>
          <p:nvPr/>
        </p:nvSpPr>
        <p:spPr>
          <a:xfrm>
            <a:off x="3776245" y="61592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584671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09AF6-3D4B-5C9B-488C-797E5F4C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E0E6-9C7A-9140-90FF-210D4BF9578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7D288-DF90-B218-AF4D-1D6DAD95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7C03-1749-9C7F-6BEE-C7ED3AFC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857EF7-6DE9-C374-B927-4B9ACE0B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2ECEF-2EB6-7F9F-6FB3-EED34F49D5D6}"/>
              </a:ext>
            </a:extLst>
          </p:cNvPr>
          <p:cNvSpPr txBox="1"/>
          <p:nvPr/>
        </p:nvSpPr>
        <p:spPr>
          <a:xfrm>
            <a:off x="387561" y="1453350"/>
            <a:ext cx="801873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Theorem: If all TXNs follow 2PL, then schedule is conflict-serializable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32388-319A-B8F4-6B85-2215D3F6BBAF}"/>
              </a:ext>
            </a:extLst>
          </p:cNvPr>
          <p:cNvSpPr txBox="1"/>
          <p:nvPr/>
        </p:nvSpPr>
        <p:spPr>
          <a:xfrm>
            <a:off x="361434" y="2012914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Proof. </a:t>
            </a:r>
            <a:r>
              <a:rPr lang="en-US" dirty="0"/>
              <a:t>Suppose precedence graph has a cycle</a:t>
            </a:r>
            <a:endParaRPr lang="en-US" b="1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34A0355-B285-AE24-3700-99C605240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373391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1923DF-176F-2122-8141-26C9863D71D1}"/>
              </a:ext>
            </a:extLst>
          </p:cNvPr>
          <p:cNvGrpSpPr/>
          <p:nvPr/>
        </p:nvGrpSpPr>
        <p:grpSpPr>
          <a:xfrm>
            <a:off x="5048250" y="2886811"/>
            <a:ext cx="2133600" cy="1654624"/>
            <a:chOff x="559137" y="3688309"/>
            <a:chExt cx="2133600" cy="1654624"/>
          </a:xfrm>
        </p:grpSpPr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AF3180DB-8B5A-795C-57E7-0D1FBA8AFB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91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2A2868D3-0213-F026-CD31-251D4ABE97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55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0488514E-4DA2-4B6B-E1F6-E593E04FA7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29715" y="4885733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cxnSp>
          <p:nvCxnSpPr>
            <p:cNvPr id="16" name="AutoShape 8">
              <a:extLst>
                <a:ext uri="{FF2B5EF4-FFF2-40B4-BE49-F238E27FC236}">
                  <a16:creationId xmlns:a16="http://schemas.microsoft.com/office/drawing/2014/main" id="{C745FA6E-E970-70E4-CADE-AAB0CB7FAB85}"/>
                </a:ext>
              </a:extLst>
            </p:cNvPr>
            <p:cNvCxnSpPr>
              <a:cxnSpLocks noChangeShapeType="1"/>
              <a:stCxn id="13" idx="3"/>
              <a:endCxn id="14" idx="7"/>
            </p:cNvCxnSpPr>
            <p:nvPr/>
          </p:nvCxnSpPr>
          <p:spPr bwMode="auto">
            <a:xfrm flipH="1">
              <a:off x="1719960" y="4264442"/>
              <a:ext cx="582532" cy="6882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7">
              <a:extLst>
                <a:ext uri="{FF2B5EF4-FFF2-40B4-BE49-F238E27FC236}">
                  <a16:creationId xmlns:a16="http://schemas.microsoft.com/office/drawing/2014/main" id="{D1591572-AD00-509E-AD12-D8B004D46E4D}"/>
                </a:ext>
              </a:extLst>
            </p:cNvPr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1016337" y="4102797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8">
              <a:extLst>
                <a:ext uri="{FF2B5EF4-FFF2-40B4-BE49-F238E27FC236}">
                  <a16:creationId xmlns:a16="http://schemas.microsoft.com/office/drawing/2014/main" id="{37EEAFD7-FB39-1EA5-12E8-009E111C0E50}"/>
                </a:ext>
              </a:extLst>
            </p:cNvPr>
            <p:cNvCxnSpPr>
              <a:cxnSpLocks noChangeShapeType="1"/>
              <a:stCxn id="14" idx="1"/>
              <a:endCxn id="12" idx="4"/>
            </p:cNvCxnSpPr>
            <p:nvPr/>
          </p:nvCxnSpPr>
          <p:spPr bwMode="auto">
            <a:xfrm flipH="1" flipV="1">
              <a:off x="787737" y="4331397"/>
              <a:ext cx="608933" cy="621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77F580-58CE-97E5-881A-02BF2D97A607}"/>
                </a:ext>
              </a:extLst>
            </p:cNvPr>
            <p:cNvSpPr txBox="1"/>
            <p:nvPr/>
          </p:nvSpPr>
          <p:spPr>
            <a:xfrm>
              <a:off x="1406620" y="368830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8C2108-185C-5584-AE48-A11772EF8940}"/>
                </a:ext>
              </a:extLst>
            </p:cNvPr>
            <p:cNvSpPr txBox="1"/>
            <p:nvPr/>
          </p:nvSpPr>
          <p:spPr>
            <a:xfrm>
              <a:off x="1990678" y="451640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56C7672-D91C-D52A-08ED-00522FA63CE8}"/>
                </a:ext>
              </a:extLst>
            </p:cNvPr>
            <p:cNvSpPr txBox="1"/>
            <p:nvPr/>
          </p:nvSpPr>
          <p:spPr>
            <a:xfrm>
              <a:off x="701024" y="462611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39" name="Oval Callout 38">
            <a:extLst>
              <a:ext uri="{FF2B5EF4-FFF2-40B4-BE49-F238E27FC236}">
                <a16:creationId xmlns:a16="http://schemas.microsoft.com/office/drawing/2014/main" id="{D9AC98DD-6389-D505-758C-EB8472A2CA67}"/>
              </a:ext>
            </a:extLst>
          </p:cNvPr>
          <p:cNvSpPr/>
          <p:nvPr/>
        </p:nvSpPr>
        <p:spPr>
          <a:xfrm>
            <a:off x="1001138" y="2360072"/>
            <a:ext cx="3667914" cy="908864"/>
          </a:xfrm>
          <a:prstGeom prst="wedgeEllipseCallout">
            <a:avLst>
              <a:gd name="adj1" fmla="val 79828"/>
              <a:gd name="adj2" fmla="val 2405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Edge due to element A</a:t>
            </a:r>
          </a:p>
          <a:p>
            <a:pPr algn="ctr"/>
            <a:r>
              <a:rPr lang="en-US" dirty="0"/>
              <a:t>E.g. …R</a:t>
            </a:r>
            <a:r>
              <a:rPr lang="en-US" baseline="-25000" dirty="0"/>
              <a:t>1</a:t>
            </a:r>
            <a:r>
              <a:rPr lang="en-US" dirty="0"/>
              <a:t>(A)…W</a:t>
            </a:r>
            <a:r>
              <a:rPr lang="en-US" baseline="-25000" dirty="0"/>
              <a:t>2</a:t>
            </a:r>
            <a:r>
              <a:rPr lang="en-US" dirty="0"/>
              <a:t>(A)…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49DFC2-16B5-0D4D-C834-24167A1225AB}"/>
              </a:ext>
            </a:extLst>
          </p:cNvPr>
          <p:cNvSpPr txBox="1"/>
          <p:nvPr/>
        </p:nvSpPr>
        <p:spPr>
          <a:xfrm>
            <a:off x="586867" y="5075584"/>
            <a:ext cx="77572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dirty="0"/>
              <a:t>…R</a:t>
            </a:r>
            <a:r>
              <a:rPr lang="en-US" sz="2400" baseline="-25000" dirty="0"/>
              <a:t>1</a:t>
            </a:r>
            <a:r>
              <a:rPr lang="en-US" sz="2400" dirty="0"/>
              <a:t>(A)…</a:t>
            </a:r>
            <a:r>
              <a:rPr lang="en-US" sz="2400" dirty="0">
                <a:solidFill>
                  <a:srgbClr val="FF0000"/>
                </a:solidFill>
              </a:rPr>
              <a:t>U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(A)</a:t>
            </a:r>
            <a:r>
              <a:rPr lang="en-US" sz="2400" dirty="0"/>
              <a:t>…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(A)</a:t>
            </a:r>
            <a:r>
              <a:rPr lang="en-US" sz="2400" dirty="0"/>
              <a:t>…W</a:t>
            </a:r>
            <a:r>
              <a:rPr lang="en-US" sz="2400" baseline="-25000" dirty="0"/>
              <a:t>2</a:t>
            </a:r>
            <a:r>
              <a:rPr lang="en-US" sz="2400" dirty="0"/>
              <a:t>(A)…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53E8F4-13BE-59B4-589E-0C5ADE92C05B}"/>
              </a:ext>
            </a:extLst>
          </p:cNvPr>
          <p:cNvCxnSpPr>
            <a:cxnSpLocks/>
          </p:cNvCxnSpPr>
          <p:nvPr/>
        </p:nvCxnSpPr>
        <p:spPr>
          <a:xfrm>
            <a:off x="2820314" y="6181844"/>
            <a:ext cx="2721201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13DD7E-5571-EF3E-7AB0-A7271C8E3797}"/>
              </a:ext>
            </a:extLst>
          </p:cNvPr>
          <p:cNvSpPr txBox="1"/>
          <p:nvPr/>
        </p:nvSpPr>
        <p:spPr>
          <a:xfrm>
            <a:off x="3776245" y="61592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42646B54-721A-ED41-FF3F-3D744D8F218D}"/>
              </a:ext>
            </a:extLst>
          </p:cNvPr>
          <p:cNvSpPr/>
          <p:nvPr/>
        </p:nvSpPr>
        <p:spPr>
          <a:xfrm>
            <a:off x="387903" y="3840544"/>
            <a:ext cx="4004681" cy="908864"/>
          </a:xfrm>
          <a:prstGeom prst="wedgeEllipseCallout">
            <a:avLst>
              <a:gd name="adj1" fmla="val 12325"/>
              <a:gd name="adj2" fmla="val 871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T1 must release lock</a:t>
            </a:r>
            <a:br>
              <a:rPr lang="en-US" dirty="0"/>
            </a:br>
            <a:r>
              <a:rPr lang="en-US" dirty="0"/>
              <a:t>before T2 can get the lock</a:t>
            </a:r>
          </a:p>
        </p:txBody>
      </p:sp>
    </p:spTree>
    <p:extLst>
      <p:ext uri="{BB962C8B-B14F-4D97-AF65-F5344CB8AC3E}">
        <p14:creationId xmlns:p14="http://schemas.microsoft.com/office/powerpoint/2010/main" val="423666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09AF6-3D4B-5C9B-488C-797E5F4C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E0E6-9C7A-9140-90FF-210D4BF9578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7D288-DF90-B218-AF4D-1D6DAD95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7C03-1749-9C7F-6BEE-C7ED3AFC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857EF7-6DE9-C374-B927-4B9ACE0B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2ECEF-2EB6-7F9F-6FB3-EED34F49D5D6}"/>
              </a:ext>
            </a:extLst>
          </p:cNvPr>
          <p:cNvSpPr txBox="1"/>
          <p:nvPr/>
        </p:nvSpPr>
        <p:spPr>
          <a:xfrm>
            <a:off x="387561" y="1453350"/>
            <a:ext cx="801873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Theorem: If all TXNs follow 2PL, then schedule is conflict-serializable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32388-319A-B8F4-6B85-2215D3F6BBAF}"/>
              </a:ext>
            </a:extLst>
          </p:cNvPr>
          <p:cNvSpPr txBox="1"/>
          <p:nvPr/>
        </p:nvSpPr>
        <p:spPr>
          <a:xfrm>
            <a:off x="361434" y="2012914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Proof. </a:t>
            </a:r>
            <a:r>
              <a:rPr lang="en-US" dirty="0"/>
              <a:t>Suppose precedence graph has a cycle</a:t>
            </a:r>
            <a:endParaRPr lang="en-US" b="1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34A0355-B285-AE24-3700-99C605240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373391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1923DF-176F-2122-8141-26C9863D71D1}"/>
              </a:ext>
            </a:extLst>
          </p:cNvPr>
          <p:cNvGrpSpPr/>
          <p:nvPr/>
        </p:nvGrpSpPr>
        <p:grpSpPr>
          <a:xfrm>
            <a:off x="5048250" y="2886811"/>
            <a:ext cx="2133600" cy="1654624"/>
            <a:chOff x="559137" y="3688309"/>
            <a:chExt cx="2133600" cy="1654624"/>
          </a:xfrm>
        </p:grpSpPr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AF3180DB-8B5A-795C-57E7-0D1FBA8AFB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91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2A2868D3-0213-F026-CD31-251D4ABE97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55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0488514E-4DA2-4B6B-E1F6-E593E04FA7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29715" y="4885733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cxnSp>
          <p:nvCxnSpPr>
            <p:cNvPr id="16" name="AutoShape 8">
              <a:extLst>
                <a:ext uri="{FF2B5EF4-FFF2-40B4-BE49-F238E27FC236}">
                  <a16:creationId xmlns:a16="http://schemas.microsoft.com/office/drawing/2014/main" id="{C745FA6E-E970-70E4-CADE-AAB0CB7FAB85}"/>
                </a:ext>
              </a:extLst>
            </p:cNvPr>
            <p:cNvCxnSpPr>
              <a:cxnSpLocks noChangeShapeType="1"/>
              <a:stCxn id="13" idx="3"/>
              <a:endCxn id="14" idx="7"/>
            </p:cNvCxnSpPr>
            <p:nvPr/>
          </p:nvCxnSpPr>
          <p:spPr bwMode="auto">
            <a:xfrm flipH="1">
              <a:off x="1719960" y="4264442"/>
              <a:ext cx="582532" cy="6882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7">
              <a:extLst>
                <a:ext uri="{FF2B5EF4-FFF2-40B4-BE49-F238E27FC236}">
                  <a16:creationId xmlns:a16="http://schemas.microsoft.com/office/drawing/2014/main" id="{D1591572-AD00-509E-AD12-D8B004D46E4D}"/>
                </a:ext>
              </a:extLst>
            </p:cNvPr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1016337" y="4102797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8">
              <a:extLst>
                <a:ext uri="{FF2B5EF4-FFF2-40B4-BE49-F238E27FC236}">
                  <a16:creationId xmlns:a16="http://schemas.microsoft.com/office/drawing/2014/main" id="{37EEAFD7-FB39-1EA5-12E8-009E111C0E50}"/>
                </a:ext>
              </a:extLst>
            </p:cNvPr>
            <p:cNvCxnSpPr>
              <a:cxnSpLocks noChangeShapeType="1"/>
              <a:stCxn id="14" idx="1"/>
              <a:endCxn id="12" idx="4"/>
            </p:cNvCxnSpPr>
            <p:nvPr/>
          </p:nvCxnSpPr>
          <p:spPr bwMode="auto">
            <a:xfrm flipH="1" flipV="1">
              <a:off x="787737" y="4331397"/>
              <a:ext cx="608933" cy="621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77F580-58CE-97E5-881A-02BF2D97A607}"/>
                </a:ext>
              </a:extLst>
            </p:cNvPr>
            <p:cNvSpPr txBox="1"/>
            <p:nvPr/>
          </p:nvSpPr>
          <p:spPr>
            <a:xfrm>
              <a:off x="1406620" y="368830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8C2108-185C-5584-AE48-A11772EF8940}"/>
                </a:ext>
              </a:extLst>
            </p:cNvPr>
            <p:cNvSpPr txBox="1"/>
            <p:nvPr/>
          </p:nvSpPr>
          <p:spPr>
            <a:xfrm>
              <a:off x="1990678" y="451640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56C7672-D91C-D52A-08ED-00522FA63CE8}"/>
                </a:ext>
              </a:extLst>
            </p:cNvPr>
            <p:cNvSpPr txBox="1"/>
            <p:nvPr/>
          </p:nvSpPr>
          <p:spPr>
            <a:xfrm>
              <a:off x="701024" y="462611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39" name="Oval Callout 38">
            <a:extLst>
              <a:ext uri="{FF2B5EF4-FFF2-40B4-BE49-F238E27FC236}">
                <a16:creationId xmlns:a16="http://schemas.microsoft.com/office/drawing/2014/main" id="{D9AC98DD-6389-D505-758C-EB8472A2CA67}"/>
              </a:ext>
            </a:extLst>
          </p:cNvPr>
          <p:cNvSpPr/>
          <p:nvPr/>
        </p:nvSpPr>
        <p:spPr>
          <a:xfrm>
            <a:off x="1001138" y="2360072"/>
            <a:ext cx="3667914" cy="908864"/>
          </a:xfrm>
          <a:prstGeom prst="wedgeEllipseCallout">
            <a:avLst>
              <a:gd name="adj1" fmla="val 79828"/>
              <a:gd name="adj2" fmla="val 2405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Edge due to element A</a:t>
            </a:r>
          </a:p>
          <a:p>
            <a:pPr algn="ctr"/>
            <a:r>
              <a:rPr lang="en-US" dirty="0"/>
              <a:t>E.g. …R</a:t>
            </a:r>
            <a:r>
              <a:rPr lang="en-US" baseline="-25000" dirty="0"/>
              <a:t>1</a:t>
            </a:r>
            <a:r>
              <a:rPr lang="en-US" dirty="0"/>
              <a:t>(A)…W</a:t>
            </a:r>
            <a:r>
              <a:rPr lang="en-US" baseline="-25000" dirty="0"/>
              <a:t>2</a:t>
            </a:r>
            <a:r>
              <a:rPr lang="en-US" dirty="0"/>
              <a:t>(A)…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49DFC2-16B5-0D4D-C834-24167A1225AB}"/>
              </a:ext>
            </a:extLst>
          </p:cNvPr>
          <p:cNvSpPr txBox="1"/>
          <p:nvPr/>
        </p:nvSpPr>
        <p:spPr>
          <a:xfrm>
            <a:off x="586867" y="5075584"/>
            <a:ext cx="77572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dirty="0"/>
              <a:t>…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</a:t>
            </a:r>
            <a:r>
              <a:rPr lang="en-US" sz="2400" baseline="-25000" dirty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(A)…</a:t>
            </a:r>
            <a:r>
              <a:rPr lang="en-US" sz="2400" dirty="0"/>
              <a:t>U</a:t>
            </a:r>
            <a:r>
              <a:rPr lang="en-US" sz="2400" baseline="-25000" dirty="0"/>
              <a:t>1</a:t>
            </a:r>
            <a:r>
              <a:rPr lang="en-US" sz="2400" dirty="0"/>
              <a:t>(A)…L</a:t>
            </a:r>
            <a:r>
              <a:rPr lang="en-US" sz="2400" baseline="-25000" dirty="0"/>
              <a:t>2</a:t>
            </a:r>
            <a:r>
              <a:rPr lang="en-US" sz="2400" dirty="0"/>
              <a:t>(A)…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W</a:t>
            </a:r>
            <a:r>
              <a:rPr lang="en-US" sz="2400" baseline="-25000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(A)…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53E8F4-13BE-59B4-589E-0C5ADE92C05B}"/>
              </a:ext>
            </a:extLst>
          </p:cNvPr>
          <p:cNvCxnSpPr>
            <a:cxnSpLocks/>
          </p:cNvCxnSpPr>
          <p:nvPr/>
        </p:nvCxnSpPr>
        <p:spPr>
          <a:xfrm>
            <a:off x="2820314" y="6181844"/>
            <a:ext cx="2721201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13DD7E-5571-EF3E-7AB0-A7271C8E3797}"/>
              </a:ext>
            </a:extLst>
          </p:cNvPr>
          <p:cNvSpPr txBox="1"/>
          <p:nvPr/>
        </p:nvSpPr>
        <p:spPr>
          <a:xfrm>
            <a:off x="3776245" y="61592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7715305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09AF6-3D4B-5C9B-488C-797E5F4C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E0E6-9C7A-9140-90FF-210D4BF9578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7D288-DF90-B218-AF4D-1D6DAD95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7C03-1749-9C7F-6BEE-C7ED3AFC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857EF7-6DE9-C374-B927-4B9ACE0B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2ECEF-2EB6-7F9F-6FB3-EED34F49D5D6}"/>
              </a:ext>
            </a:extLst>
          </p:cNvPr>
          <p:cNvSpPr txBox="1"/>
          <p:nvPr/>
        </p:nvSpPr>
        <p:spPr>
          <a:xfrm>
            <a:off x="387561" y="1453350"/>
            <a:ext cx="801873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Theorem: If all TXNs follow 2PL, then schedule is conflict-serializable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32388-319A-B8F4-6B85-2215D3F6BBAF}"/>
              </a:ext>
            </a:extLst>
          </p:cNvPr>
          <p:cNvSpPr txBox="1"/>
          <p:nvPr/>
        </p:nvSpPr>
        <p:spPr>
          <a:xfrm>
            <a:off x="361434" y="2012914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Proof. </a:t>
            </a:r>
            <a:r>
              <a:rPr lang="en-US" dirty="0"/>
              <a:t>Suppose precedence graph has a cycle</a:t>
            </a:r>
            <a:endParaRPr lang="en-US" b="1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34A0355-B285-AE24-3700-99C605240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373391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1923DF-176F-2122-8141-26C9863D71D1}"/>
              </a:ext>
            </a:extLst>
          </p:cNvPr>
          <p:cNvGrpSpPr/>
          <p:nvPr/>
        </p:nvGrpSpPr>
        <p:grpSpPr>
          <a:xfrm>
            <a:off x="5048250" y="2886811"/>
            <a:ext cx="2133600" cy="1654624"/>
            <a:chOff x="559137" y="3688309"/>
            <a:chExt cx="2133600" cy="1654624"/>
          </a:xfrm>
        </p:grpSpPr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AF3180DB-8B5A-795C-57E7-0D1FBA8AFB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91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2A2868D3-0213-F026-CD31-251D4ABE97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55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0488514E-4DA2-4B6B-E1F6-E593E04FA7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29715" y="4885733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cxnSp>
          <p:nvCxnSpPr>
            <p:cNvPr id="16" name="AutoShape 8">
              <a:extLst>
                <a:ext uri="{FF2B5EF4-FFF2-40B4-BE49-F238E27FC236}">
                  <a16:creationId xmlns:a16="http://schemas.microsoft.com/office/drawing/2014/main" id="{C745FA6E-E970-70E4-CADE-AAB0CB7FAB85}"/>
                </a:ext>
              </a:extLst>
            </p:cNvPr>
            <p:cNvCxnSpPr>
              <a:cxnSpLocks noChangeShapeType="1"/>
              <a:stCxn id="13" idx="3"/>
              <a:endCxn id="14" idx="7"/>
            </p:cNvCxnSpPr>
            <p:nvPr/>
          </p:nvCxnSpPr>
          <p:spPr bwMode="auto">
            <a:xfrm flipH="1">
              <a:off x="1719960" y="4264442"/>
              <a:ext cx="582532" cy="6882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7">
              <a:extLst>
                <a:ext uri="{FF2B5EF4-FFF2-40B4-BE49-F238E27FC236}">
                  <a16:creationId xmlns:a16="http://schemas.microsoft.com/office/drawing/2014/main" id="{D1591572-AD00-509E-AD12-D8B004D46E4D}"/>
                </a:ext>
              </a:extLst>
            </p:cNvPr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1016337" y="4102797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8">
              <a:extLst>
                <a:ext uri="{FF2B5EF4-FFF2-40B4-BE49-F238E27FC236}">
                  <a16:creationId xmlns:a16="http://schemas.microsoft.com/office/drawing/2014/main" id="{37EEAFD7-FB39-1EA5-12E8-009E111C0E50}"/>
                </a:ext>
              </a:extLst>
            </p:cNvPr>
            <p:cNvCxnSpPr>
              <a:cxnSpLocks noChangeShapeType="1"/>
              <a:stCxn id="14" idx="1"/>
              <a:endCxn id="12" idx="4"/>
            </p:cNvCxnSpPr>
            <p:nvPr/>
          </p:nvCxnSpPr>
          <p:spPr bwMode="auto">
            <a:xfrm flipH="1" flipV="1">
              <a:off x="787737" y="4331397"/>
              <a:ext cx="608933" cy="621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77F580-58CE-97E5-881A-02BF2D97A607}"/>
                </a:ext>
              </a:extLst>
            </p:cNvPr>
            <p:cNvSpPr txBox="1"/>
            <p:nvPr/>
          </p:nvSpPr>
          <p:spPr>
            <a:xfrm>
              <a:off x="1406620" y="368830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8C2108-185C-5584-AE48-A11772EF8940}"/>
                </a:ext>
              </a:extLst>
            </p:cNvPr>
            <p:cNvSpPr txBox="1"/>
            <p:nvPr/>
          </p:nvSpPr>
          <p:spPr>
            <a:xfrm>
              <a:off x="1990678" y="451640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56C7672-D91C-D52A-08ED-00522FA63CE8}"/>
                </a:ext>
              </a:extLst>
            </p:cNvPr>
            <p:cNvSpPr txBox="1"/>
            <p:nvPr/>
          </p:nvSpPr>
          <p:spPr>
            <a:xfrm>
              <a:off x="701024" y="462611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C49DFC2-16B5-0D4D-C834-24167A1225AB}"/>
              </a:ext>
            </a:extLst>
          </p:cNvPr>
          <p:cNvSpPr txBox="1"/>
          <p:nvPr/>
        </p:nvSpPr>
        <p:spPr>
          <a:xfrm>
            <a:off x="586867" y="5075584"/>
            <a:ext cx="77572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dirty="0"/>
              <a:t>…U</a:t>
            </a:r>
            <a:r>
              <a:rPr lang="en-US" sz="2400" baseline="-25000" dirty="0"/>
              <a:t>1</a:t>
            </a:r>
            <a:r>
              <a:rPr lang="en-US" sz="2400" dirty="0"/>
              <a:t>(A)…L</a:t>
            </a:r>
            <a:r>
              <a:rPr lang="en-US" sz="2400" baseline="-25000" dirty="0"/>
              <a:t>2</a:t>
            </a:r>
            <a:r>
              <a:rPr lang="en-US" sz="2400" dirty="0"/>
              <a:t>(A)…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53E8F4-13BE-59B4-589E-0C5ADE92C05B}"/>
              </a:ext>
            </a:extLst>
          </p:cNvPr>
          <p:cNvCxnSpPr>
            <a:cxnSpLocks/>
          </p:cNvCxnSpPr>
          <p:nvPr/>
        </p:nvCxnSpPr>
        <p:spPr>
          <a:xfrm>
            <a:off x="2820314" y="6181844"/>
            <a:ext cx="2721201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13DD7E-5571-EF3E-7AB0-A7271C8E3797}"/>
              </a:ext>
            </a:extLst>
          </p:cNvPr>
          <p:cNvSpPr txBox="1"/>
          <p:nvPr/>
        </p:nvSpPr>
        <p:spPr>
          <a:xfrm>
            <a:off x="3776245" y="61592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9429927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09AF6-3D4B-5C9B-488C-797E5F4C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E0E6-9C7A-9140-90FF-210D4BF9578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7D288-DF90-B218-AF4D-1D6DAD95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7C03-1749-9C7F-6BEE-C7ED3AFC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857EF7-6DE9-C374-B927-4B9ACE0B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2ECEF-2EB6-7F9F-6FB3-EED34F49D5D6}"/>
              </a:ext>
            </a:extLst>
          </p:cNvPr>
          <p:cNvSpPr txBox="1"/>
          <p:nvPr/>
        </p:nvSpPr>
        <p:spPr>
          <a:xfrm>
            <a:off x="387561" y="1453350"/>
            <a:ext cx="801873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Theorem: If all TXNs follow 2PL, then schedule is conflict-serializable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32388-319A-B8F4-6B85-2215D3F6BBAF}"/>
              </a:ext>
            </a:extLst>
          </p:cNvPr>
          <p:cNvSpPr txBox="1"/>
          <p:nvPr/>
        </p:nvSpPr>
        <p:spPr>
          <a:xfrm>
            <a:off x="361434" y="2012914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Proof. </a:t>
            </a:r>
            <a:r>
              <a:rPr lang="en-US" dirty="0"/>
              <a:t>Suppose precedence graph has a cycle</a:t>
            </a:r>
            <a:endParaRPr lang="en-US" b="1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34A0355-B285-AE24-3700-99C605240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373391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1923DF-176F-2122-8141-26C9863D71D1}"/>
              </a:ext>
            </a:extLst>
          </p:cNvPr>
          <p:cNvGrpSpPr/>
          <p:nvPr/>
        </p:nvGrpSpPr>
        <p:grpSpPr>
          <a:xfrm>
            <a:off x="5048250" y="2886811"/>
            <a:ext cx="2133600" cy="1654624"/>
            <a:chOff x="559137" y="3688309"/>
            <a:chExt cx="2133600" cy="1654624"/>
          </a:xfrm>
        </p:grpSpPr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AF3180DB-8B5A-795C-57E7-0D1FBA8AFB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91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2A2868D3-0213-F026-CD31-251D4ABE97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55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0488514E-4DA2-4B6B-E1F6-E593E04FA7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29715" y="4885733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cxnSp>
          <p:nvCxnSpPr>
            <p:cNvPr id="16" name="AutoShape 8">
              <a:extLst>
                <a:ext uri="{FF2B5EF4-FFF2-40B4-BE49-F238E27FC236}">
                  <a16:creationId xmlns:a16="http://schemas.microsoft.com/office/drawing/2014/main" id="{C745FA6E-E970-70E4-CADE-AAB0CB7FAB85}"/>
                </a:ext>
              </a:extLst>
            </p:cNvPr>
            <p:cNvCxnSpPr>
              <a:cxnSpLocks noChangeShapeType="1"/>
              <a:stCxn id="13" idx="3"/>
              <a:endCxn id="14" idx="7"/>
            </p:cNvCxnSpPr>
            <p:nvPr/>
          </p:nvCxnSpPr>
          <p:spPr bwMode="auto">
            <a:xfrm flipH="1">
              <a:off x="1719960" y="4264442"/>
              <a:ext cx="582532" cy="6882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7">
              <a:extLst>
                <a:ext uri="{FF2B5EF4-FFF2-40B4-BE49-F238E27FC236}">
                  <a16:creationId xmlns:a16="http://schemas.microsoft.com/office/drawing/2014/main" id="{D1591572-AD00-509E-AD12-D8B004D46E4D}"/>
                </a:ext>
              </a:extLst>
            </p:cNvPr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1016337" y="4102797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8">
              <a:extLst>
                <a:ext uri="{FF2B5EF4-FFF2-40B4-BE49-F238E27FC236}">
                  <a16:creationId xmlns:a16="http://schemas.microsoft.com/office/drawing/2014/main" id="{37EEAFD7-FB39-1EA5-12E8-009E111C0E50}"/>
                </a:ext>
              </a:extLst>
            </p:cNvPr>
            <p:cNvCxnSpPr>
              <a:cxnSpLocks noChangeShapeType="1"/>
              <a:stCxn id="14" idx="1"/>
              <a:endCxn id="12" idx="4"/>
            </p:cNvCxnSpPr>
            <p:nvPr/>
          </p:nvCxnSpPr>
          <p:spPr bwMode="auto">
            <a:xfrm flipH="1" flipV="1">
              <a:off x="787737" y="4331397"/>
              <a:ext cx="608933" cy="621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77F580-58CE-97E5-881A-02BF2D97A607}"/>
                </a:ext>
              </a:extLst>
            </p:cNvPr>
            <p:cNvSpPr txBox="1"/>
            <p:nvPr/>
          </p:nvSpPr>
          <p:spPr>
            <a:xfrm>
              <a:off x="1406620" y="368830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8C2108-185C-5584-AE48-A11772EF8940}"/>
                </a:ext>
              </a:extLst>
            </p:cNvPr>
            <p:cNvSpPr txBox="1"/>
            <p:nvPr/>
          </p:nvSpPr>
          <p:spPr>
            <a:xfrm>
              <a:off x="1990678" y="451640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56C7672-D91C-D52A-08ED-00522FA63CE8}"/>
                </a:ext>
              </a:extLst>
            </p:cNvPr>
            <p:cNvSpPr txBox="1"/>
            <p:nvPr/>
          </p:nvSpPr>
          <p:spPr>
            <a:xfrm>
              <a:off x="701024" y="462611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40" name="Oval Callout 39">
            <a:extLst>
              <a:ext uri="{FF2B5EF4-FFF2-40B4-BE49-F238E27FC236}">
                <a16:creationId xmlns:a16="http://schemas.microsoft.com/office/drawing/2014/main" id="{7516141C-96B3-B44E-D62D-7F7A4F933AA7}"/>
              </a:ext>
            </a:extLst>
          </p:cNvPr>
          <p:cNvSpPr/>
          <p:nvPr/>
        </p:nvSpPr>
        <p:spPr>
          <a:xfrm>
            <a:off x="7086600" y="3632571"/>
            <a:ext cx="2008877" cy="908864"/>
          </a:xfrm>
          <a:prstGeom prst="wedgeEllipseCallout">
            <a:avLst>
              <a:gd name="adj1" fmla="val -64096"/>
              <a:gd name="adj2" fmla="val -245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Edge due to</a:t>
            </a:r>
            <a:br>
              <a:rPr lang="en-US" dirty="0"/>
            </a:br>
            <a:r>
              <a:rPr lang="en-US" dirty="0"/>
              <a:t>element 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49DFC2-16B5-0D4D-C834-24167A1225AB}"/>
              </a:ext>
            </a:extLst>
          </p:cNvPr>
          <p:cNvSpPr txBox="1"/>
          <p:nvPr/>
        </p:nvSpPr>
        <p:spPr>
          <a:xfrm>
            <a:off x="586867" y="5075584"/>
            <a:ext cx="77572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dirty="0"/>
              <a:t>…U</a:t>
            </a:r>
            <a:r>
              <a:rPr lang="en-US" sz="2400" baseline="-25000" dirty="0"/>
              <a:t>1</a:t>
            </a:r>
            <a:r>
              <a:rPr lang="en-US" sz="2400" dirty="0"/>
              <a:t>(A)…L</a:t>
            </a:r>
            <a:r>
              <a:rPr lang="en-US" sz="2400" baseline="-25000" dirty="0"/>
              <a:t>2</a:t>
            </a:r>
            <a:r>
              <a:rPr lang="en-US" sz="2400" dirty="0"/>
              <a:t>(A)…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53E8F4-13BE-59B4-589E-0C5ADE92C05B}"/>
              </a:ext>
            </a:extLst>
          </p:cNvPr>
          <p:cNvCxnSpPr>
            <a:cxnSpLocks/>
          </p:cNvCxnSpPr>
          <p:nvPr/>
        </p:nvCxnSpPr>
        <p:spPr>
          <a:xfrm>
            <a:off x="2820314" y="6181844"/>
            <a:ext cx="2721201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13DD7E-5571-EF3E-7AB0-A7271C8E3797}"/>
              </a:ext>
            </a:extLst>
          </p:cNvPr>
          <p:cNvSpPr txBox="1"/>
          <p:nvPr/>
        </p:nvSpPr>
        <p:spPr>
          <a:xfrm>
            <a:off x="3776245" y="61592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2834653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09AF6-3D4B-5C9B-488C-797E5F4C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E0E6-9C7A-9140-90FF-210D4BF9578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7D288-DF90-B218-AF4D-1D6DAD95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7C03-1749-9C7F-6BEE-C7ED3AFC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857EF7-6DE9-C374-B927-4B9ACE0B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2ECEF-2EB6-7F9F-6FB3-EED34F49D5D6}"/>
              </a:ext>
            </a:extLst>
          </p:cNvPr>
          <p:cNvSpPr txBox="1"/>
          <p:nvPr/>
        </p:nvSpPr>
        <p:spPr>
          <a:xfrm>
            <a:off x="387561" y="1453350"/>
            <a:ext cx="801873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Theorem: If all TXNs follow 2PL, then schedule is conflict-serializable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32388-319A-B8F4-6B85-2215D3F6BBAF}"/>
              </a:ext>
            </a:extLst>
          </p:cNvPr>
          <p:cNvSpPr txBox="1"/>
          <p:nvPr/>
        </p:nvSpPr>
        <p:spPr>
          <a:xfrm>
            <a:off x="361434" y="2012914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Proof. </a:t>
            </a:r>
            <a:r>
              <a:rPr lang="en-US" dirty="0"/>
              <a:t>Suppose precedence graph has a cycle</a:t>
            </a:r>
            <a:endParaRPr lang="en-US" b="1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34A0355-B285-AE24-3700-99C605240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373391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1923DF-176F-2122-8141-26C9863D71D1}"/>
              </a:ext>
            </a:extLst>
          </p:cNvPr>
          <p:cNvGrpSpPr/>
          <p:nvPr/>
        </p:nvGrpSpPr>
        <p:grpSpPr>
          <a:xfrm>
            <a:off x="5048250" y="2886811"/>
            <a:ext cx="2133600" cy="1654624"/>
            <a:chOff x="559137" y="3688309"/>
            <a:chExt cx="2133600" cy="1654624"/>
          </a:xfrm>
        </p:grpSpPr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AF3180DB-8B5A-795C-57E7-0D1FBA8AFB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91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2A2868D3-0213-F026-CD31-251D4ABE97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55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0488514E-4DA2-4B6B-E1F6-E593E04FA7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29715" y="4885733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cxnSp>
          <p:nvCxnSpPr>
            <p:cNvPr id="16" name="AutoShape 8">
              <a:extLst>
                <a:ext uri="{FF2B5EF4-FFF2-40B4-BE49-F238E27FC236}">
                  <a16:creationId xmlns:a16="http://schemas.microsoft.com/office/drawing/2014/main" id="{C745FA6E-E970-70E4-CADE-AAB0CB7FAB85}"/>
                </a:ext>
              </a:extLst>
            </p:cNvPr>
            <p:cNvCxnSpPr>
              <a:cxnSpLocks noChangeShapeType="1"/>
              <a:stCxn id="13" idx="3"/>
              <a:endCxn id="14" idx="7"/>
            </p:cNvCxnSpPr>
            <p:nvPr/>
          </p:nvCxnSpPr>
          <p:spPr bwMode="auto">
            <a:xfrm flipH="1">
              <a:off x="1719960" y="4264442"/>
              <a:ext cx="582532" cy="6882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7">
              <a:extLst>
                <a:ext uri="{FF2B5EF4-FFF2-40B4-BE49-F238E27FC236}">
                  <a16:creationId xmlns:a16="http://schemas.microsoft.com/office/drawing/2014/main" id="{D1591572-AD00-509E-AD12-D8B004D46E4D}"/>
                </a:ext>
              </a:extLst>
            </p:cNvPr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1016337" y="4102797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8">
              <a:extLst>
                <a:ext uri="{FF2B5EF4-FFF2-40B4-BE49-F238E27FC236}">
                  <a16:creationId xmlns:a16="http://schemas.microsoft.com/office/drawing/2014/main" id="{37EEAFD7-FB39-1EA5-12E8-009E111C0E50}"/>
                </a:ext>
              </a:extLst>
            </p:cNvPr>
            <p:cNvCxnSpPr>
              <a:cxnSpLocks noChangeShapeType="1"/>
              <a:stCxn id="14" idx="1"/>
              <a:endCxn id="12" idx="4"/>
            </p:cNvCxnSpPr>
            <p:nvPr/>
          </p:nvCxnSpPr>
          <p:spPr bwMode="auto">
            <a:xfrm flipH="1" flipV="1">
              <a:off x="787737" y="4331397"/>
              <a:ext cx="608933" cy="621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77F580-58CE-97E5-881A-02BF2D97A607}"/>
                </a:ext>
              </a:extLst>
            </p:cNvPr>
            <p:cNvSpPr txBox="1"/>
            <p:nvPr/>
          </p:nvSpPr>
          <p:spPr>
            <a:xfrm>
              <a:off x="1406620" y="368830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8C2108-185C-5584-AE48-A11772EF8940}"/>
                </a:ext>
              </a:extLst>
            </p:cNvPr>
            <p:cNvSpPr txBox="1"/>
            <p:nvPr/>
          </p:nvSpPr>
          <p:spPr>
            <a:xfrm>
              <a:off x="1990678" y="451640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56C7672-D91C-D52A-08ED-00522FA63CE8}"/>
                </a:ext>
              </a:extLst>
            </p:cNvPr>
            <p:cNvSpPr txBox="1"/>
            <p:nvPr/>
          </p:nvSpPr>
          <p:spPr>
            <a:xfrm>
              <a:off x="701024" y="462611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40" name="Oval Callout 39">
            <a:extLst>
              <a:ext uri="{FF2B5EF4-FFF2-40B4-BE49-F238E27FC236}">
                <a16:creationId xmlns:a16="http://schemas.microsoft.com/office/drawing/2014/main" id="{7516141C-96B3-B44E-D62D-7F7A4F933AA7}"/>
              </a:ext>
            </a:extLst>
          </p:cNvPr>
          <p:cNvSpPr/>
          <p:nvPr/>
        </p:nvSpPr>
        <p:spPr>
          <a:xfrm>
            <a:off x="7086600" y="3632571"/>
            <a:ext cx="2008877" cy="908864"/>
          </a:xfrm>
          <a:prstGeom prst="wedgeEllipseCallout">
            <a:avLst>
              <a:gd name="adj1" fmla="val -64096"/>
              <a:gd name="adj2" fmla="val -245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Edge due to</a:t>
            </a:r>
            <a:br>
              <a:rPr lang="en-US" dirty="0"/>
            </a:br>
            <a:r>
              <a:rPr lang="en-US" dirty="0"/>
              <a:t>element 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49DFC2-16B5-0D4D-C834-24167A1225AB}"/>
              </a:ext>
            </a:extLst>
          </p:cNvPr>
          <p:cNvSpPr txBox="1"/>
          <p:nvPr/>
        </p:nvSpPr>
        <p:spPr>
          <a:xfrm>
            <a:off x="586867" y="5075584"/>
            <a:ext cx="77572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dirty="0"/>
              <a:t>…U</a:t>
            </a:r>
            <a:r>
              <a:rPr lang="en-US" sz="2400" baseline="-25000" dirty="0"/>
              <a:t>1</a:t>
            </a:r>
            <a:r>
              <a:rPr lang="en-US" sz="2400" dirty="0"/>
              <a:t>(A)…L</a:t>
            </a:r>
            <a:r>
              <a:rPr lang="en-US" sz="2400" baseline="-25000" dirty="0"/>
              <a:t>2</a:t>
            </a:r>
            <a:r>
              <a:rPr lang="en-US" sz="2400" dirty="0"/>
              <a:t>(A)…U</a:t>
            </a:r>
            <a:r>
              <a:rPr lang="en-US" sz="2400" baseline="-25000" dirty="0"/>
              <a:t>2</a:t>
            </a:r>
            <a:r>
              <a:rPr lang="en-US" sz="2400" dirty="0"/>
              <a:t>(B)…</a:t>
            </a:r>
            <a:r>
              <a:rPr lang="en-US" sz="2400" dirty="0">
                <a:solidFill>
                  <a:schemeClr val="bg1"/>
                </a:solidFill>
              </a:rPr>
              <a:t>L</a:t>
            </a:r>
            <a:r>
              <a:rPr lang="en-US" sz="2400" baseline="-250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(B)…U</a:t>
            </a:r>
            <a:r>
              <a:rPr lang="en-US" sz="2400" baseline="-250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(C)…L</a:t>
            </a:r>
            <a:r>
              <a:rPr lang="en-US" sz="2400" baseline="-25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(C)…U</a:t>
            </a:r>
            <a:r>
              <a:rPr lang="en-US" sz="2400" baseline="-25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(A)…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53E8F4-13BE-59B4-589E-0C5ADE92C05B}"/>
              </a:ext>
            </a:extLst>
          </p:cNvPr>
          <p:cNvCxnSpPr>
            <a:cxnSpLocks/>
          </p:cNvCxnSpPr>
          <p:nvPr/>
        </p:nvCxnSpPr>
        <p:spPr>
          <a:xfrm>
            <a:off x="2820314" y="6181844"/>
            <a:ext cx="2721201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13DD7E-5571-EF3E-7AB0-A7271C8E3797}"/>
              </a:ext>
            </a:extLst>
          </p:cNvPr>
          <p:cNvSpPr txBox="1"/>
          <p:nvPr/>
        </p:nvSpPr>
        <p:spPr>
          <a:xfrm>
            <a:off x="3776245" y="61592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A6F90BD9-CEFB-20F4-F8E1-04124B128C04}"/>
              </a:ext>
            </a:extLst>
          </p:cNvPr>
          <p:cNvSpPr/>
          <p:nvPr/>
        </p:nvSpPr>
        <p:spPr>
          <a:xfrm>
            <a:off x="1051623" y="3534032"/>
            <a:ext cx="3469642" cy="908864"/>
          </a:xfrm>
          <a:prstGeom prst="wedgeEllipseCallout">
            <a:avLst>
              <a:gd name="adj1" fmla="val 12379"/>
              <a:gd name="adj2" fmla="val 11467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T2 releases lock on B</a:t>
            </a:r>
            <a:br>
              <a:rPr lang="en-US" dirty="0"/>
            </a:br>
            <a:r>
              <a:rPr lang="en-US" b="1" u="sng" dirty="0"/>
              <a:t>after</a:t>
            </a:r>
            <a:r>
              <a:rPr lang="en-US" dirty="0"/>
              <a:t> locking A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3CF19821-0DB1-E3D0-BD80-C5BE7F6E425B}"/>
              </a:ext>
            </a:extLst>
          </p:cNvPr>
          <p:cNvSpPr/>
          <p:nvPr/>
        </p:nvSpPr>
        <p:spPr>
          <a:xfrm>
            <a:off x="1954594" y="2665986"/>
            <a:ext cx="1377723" cy="519351"/>
          </a:xfrm>
          <a:prstGeom prst="wedgeEllipseCallout">
            <a:avLst>
              <a:gd name="adj1" fmla="val 12379"/>
              <a:gd name="adj2" fmla="val 11467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WHY??</a:t>
            </a:r>
          </a:p>
        </p:txBody>
      </p:sp>
    </p:spTree>
    <p:extLst>
      <p:ext uri="{BB962C8B-B14F-4D97-AF65-F5344CB8AC3E}">
        <p14:creationId xmlns:p14="http://schemas.microsoft.com/office/powerpoint/2010/main" val="39384636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09AF6-3D4B-5C9B-488C-797E5F4C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E0E6-9C7A-9140-90FF-210D4BF9578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7D288-DF90-B218-AF4D-1D6DAD95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7C03-1749-9C7F-6BEE-C7ED3AFC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857EF7-6DE9-C374-B927-4B9ACE0B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2ECEF-2EB6-7F9F-6FB3-EED34F49D5D6}"/>
              </a:ext>
            </a:extLst>
          </p:cNvPr>
          <p:cNvSpPr txBox="1"/>
          <p:nvPr/>
        </p:nvSpPr>
        <p:spPr>
          <a:xfrm>
            <a:off x="387561" y="1453350"/>
            <a:ext cx="801873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Theorem: If all TXNs follow 2PL, then schedule is conflict-serializable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32388-319A-B8F4-6B85-2215D3F6BBAF}"/>
              </a:ext>
            </a:extLst>
          </p:cNvPr>
          <p:cNvSpPr txBox="1"/>
          <p:nvPr/>
        </p:nvSpPr>
        <p:spPr>
          <a:xfrm>
            <a:off x="361434" y="2012914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Proof. </a:t>
            </a:r>
            <a:r>
              <a:rPr lang="en-US" dirty="0"/>
              <a:t>Suppose precedence graph has a cycle</a:t>
            </a:r>
            <a:endParaRPr lang="en-US" b="1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34A0355-B285-AE24-3700-99C605240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373391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1923DF-176F-2122-8141-26C9863D71D1}"/>
              </a:ext>
            </a:extLst>
          </p:cNvPr>
          <p:cNvGrpSpPr/>
          <p:nvPr/>
        </p:nvGrpSpPr>
        <p:grpSpPr>
          <a:xfrm>
            <a:off x="5048250" y="2886811"/>
            <a:ext cx="2133600" cy="1654624"/>
            <a:chOff x="559137" y="3688309"/>
            <a:chExt cx="2133600" cy="1654624"/>
          </a:xfrm>
        </p:grpSpPr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AF3180DB-8B5A-795C-57E7-0D1FBA8AFB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91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2A2868D3-0213-F026-CD31-251D4ABE97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55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0488514E-4DA2-4B6B-E1F6-E593E04FA7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29715" y="4885733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cxnSp>
          <p:nvCxnSpPr>
            <p:cNvPr id="16" name="AutoShape 8">
              <a:extLst>
                <a:ext uri="{FF2B5EF4-FFF2-40B4-BE49-F238E27FC236}">
                  <a16:creationId xmlns:a16="http://schemas.microsoft.com/office/drawing/2014/main" id="{C745FA6E-E970-70E4-CADE-AAB0CB7FAB85}"/>
                </a:ext>
              </a:extLst>
            </p:cNvPr>
            <p:cNvCxnSpPr>
              <a:cxnSpLocks noChangeShapeType="1"/>
              <a:stCxn id="13" idx="3"/>
              <a:endCxn id="14" idx="7"/>
            </p:cNvCxnSpPr>
            <p:nvPr/>
          </p:nvCxnSpPr>
          <p:spPr bwMode="auto">
            <a:xfrm flipH="1">
              <a:off x="1719960" y="4264442"/>
              <a:ext cx="582532" cy="6882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7">
              <a:extLst>
                <a:ext uri="{FF2B5EF4-FFF2-40B4-BE49-F238E27FC236}">
                  <a16:creationId xmlns:a16="http://schemas.microsoft.com/office/drawing/2014/main" id="{D1591572-AD00-509E-AD12-D8B004D46E4D}"/>
                </a:ext>
              </a:extLst>
            </p:cNvPr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1016337" y="4102797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8">
              <a:extLst>
                <a:ext uri="{FF2B5EF4-FFF2-40B4-BE49-F238E27FC236}">
                  <a16:creationId xmlns:a16="http://schemas.microsoft.com/office/drawing/2014/main" id="{37EEAFD7-FB39-1EA5-12E8-009E111C0E50}"/>
                </a:ext>
              </a:extLst>
            </p:cNvPr>
            <p:cNvCxnSpPr>
              <a:cxnSpLocks noChangeShapeType="1"/>
              <a:stCxn id="14" idx="1"/>
              <a:endCxn id="12" idx="4"/>
            </p:cNvCxnSpPr>
            <p:nvPr/>
          </p:nvCxnSpPr>
          <p:spPr bwMode="auto">
            <a:xfrm flipH="1" flipV="1">
              <a:off x="787737" y="4331397"/>
              <a:ext cx="608933" cy="621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77F580-58CE-97E5-881A-02BF2D97A607}"/>
                </a:ext>
              </a:extLst>
            </p:cNvPr>
            <p:cNvSpPr txBox="1"/>
            <p:nvPr/>
          </p:nvSpPr>
          <p:spPr>
            <a:xfrm>
              <a:off x="1406620" y="368830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8C2108-185C-5584-AE48-A11772EF8940}"/>
                </a:ext>
              </a:extLst>
            </p:cNvPr>
            <p:cNvSpPr txBox="1"/>
            <p:nvPr/>
          </p:nvSpPr>
          <p:spPr>
            <a:xfrm>
              <a:off x="1990678" y="451640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56C7672-D91C-D52A-08ED-00522FA63CE8}"/>
                </a:ext>
              </a:extLst>
            </p:cNvPr>
            <p:cNvSpPr txBox="1"/>
            <p:nvPr/>
          </p:nvSpPr>
          <p:spPr>
            <a:xfrm>
              <a:off x="701024" y="462611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40" name="Oval Callout 39">
            <a:extLst>
              <a:ext uri="{FF2B5EF4-FFF2-40B4-BE49-F238E27FC236}">
                <a16:creationId xmlns:a16="http://schemas.microsoft.com/office/drawing/2014/main" id="{7516141C-96B3-B44E-D62D-7F7A4F933AA7}"/>
              </a:ext>
            </a:extLst>
          </p:cNvPr>
          <p:cNvSpPr/>
          <p:nvPr/>
        </p:nvSpPr>
        <p:spPr>
          <a:xfrm>
            <a:off x="7086600" y="3632571"/>
            <a:ext cx="2008877" cy="908864"/>
          </a:xfrm>
          <a:prstGeom prst="wedgeEllipseCallout">
            <a:avLst>
              <a:gd name="adj1" fmla="val -64096"/>
              <a:gd name="adj2" fmla="val -245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Edge due to</a:t>
            </a:r>
            <a:br>
              <a:rPr lang="en-US" dirty="0"/>
            </a:br>
            <a:r>
              <a:rPr lang="en-US" dirty="0"/>
              <a:t>element 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49DFC2-16B5-0D4D-C834-24167A1225AB}"/>
              </a:ext>
            </a:extLst>
          </p:cNvPr>
          <p:cNvSpPr txBox="1"/>
          <p:nvPr/>
        </p:nvSpPr>
        <p:spPr>
          <a:xfrm>
            <a:off x="586867" y="5075584"/>
            <a:ext cx="77572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dirty="0"/>
              <a:t>…U</a:t>
            </a:r>
            <a:r>
              <a:rPr lang="en-US" sz="2400" baseline="-25000" dirty="0"/>
              <a:t>1</a:t>
            </a:r>
            <a:r>
              <a:rPr lang="en-US" sz="2400" dirty="0"/>
              <a:t>(A)…L</a:t>
            </a:r>
            <a:r>
              <a:rPr lang="en-US" sz="2400" baseline="-25000" dirty="0"/>
              <a:t>2</a:t>
            </a:r>
            <a:r>
              <a:rPr lang="en-US" sz="2400" dirty="0"/>
              <a:t>(A)…U</a:t>
            </a:r>
            <a:r>
              <a:rPr lang="en-US" sz="2400" baseline="-25000" dirty="0"/>
              <a:t>2</a:t>
            </a:r>
            <a:r>
              <a:rPr lang="en-US" sz="2400" dirty="0"/>
              <a:t>(B)…</a:t>
            </a:r>
            <a:r>
              <a:rPr lang="en-US" sz="2400" dirty="0">
                <a:solidFill>
                  <a:schemeClr val="bg1"/>
                </a:solidFill>
              </a:rPr>
              <a:t>L</a:t>
            </a:r>
            <a:r>
              <a:rPr lang="en-US" sz="2400" baseline="-250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(B)…U</a:t>
            </a:r>
            <a:r>
              <a:rPr lang="en-US" sz="2400" baseline="-250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(C)…L</a:t>
            </a:r>
            <a:r>
              <a:rPr lang="en-US" sz="2400" baseline="-25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(C)…U</a:t>
            </a:r>
            <a:r>
              <a:rPr lang="en-US" sz="2400" baseline="-25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(A)…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53E8F4-13BE-59B4-589E-0C5ADE92C05B}"/>
              </a:ext>
            </a:extLst>
          </p:cNvPr>
          <p:cNvCxnSpPr>
            <a:cxnSpLocks/>
          </p:cNvCxnSpPr>
          <p:nvPr/>
        </p:nvCxnSpPr>
        <p:spPr>
          <a:xfrm>
            <a:off x="2820314" y="6181844"/>
            <a:ext cx="2721201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13DD7E-5571-EF3E-7AB0-A7271C8E3797}"/>
              </a:ext>
            </a:extLst>
          </p:cNvPr>
          <p:cNvSpPr txBox="1"/>
          <p:nvPr/>
        </p:nvSpPr>
        <p:spPr>
          <a:xfrm>
            <a:off x="3776245" y="61592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A6F90BD9-CEFB-20F4-F8E1-04124B128C04}"/>
              </a:ext>
            </a:extLst>
          </p:cNvPr>
          <p:cNvSpPr/>
          <p:nvPr/>
        </p:nvSpPr>
        <p:spPr>
          <a:xfrm>
            <a:off x="1051623" y="3534032"/>
            <a:ext cx="3469642" cy="908864"/>
          </a:xfrm>
          <a:prstGeom prst="wedgeEllipseCallout">
            <a:avLst>
              <a:gd name="adj1" fmla="val 12379"/>
              <a:gd name="adj2" fmla="val 11467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T2 releases lock on B</a:t>
            </a:r>
            <a:br>
              <a:rPr lang="en-US" dirty="0"/>
            </a:br>
            <a:r>
              <a:rPr lang="en-US" b="1" u="sng" dirty="0"/>
              <a:t>after</a:t>
            </a:r>
            <a:r>
              <a:rPr lang="en-US" dirty="0"/>
              <a:t> locking A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3CF19821-0DB1-E3D0-BD80-C5BE7F6E425B}"/>
              </a:ext>
            </a:extLst>
          </p:cNvPr>
          <p:cNvSpPr/>
          <p:nvPr/>
        </p:nvSpPr>
        <p:spPr>
          <a:xfrm>
            <a:off x="1954594" y="2665986"/>
            <a:ext cx="1377723" cy="519351"/>
          </a:xfrm>
          <a:prstGeom prst="wedgeEllipseCallout">
            <a:avLst>
              <a:gd name="adj1" fmla="val 12379"/>
              <a:gd name="adj2" fmla="val 11467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WHY??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90A75936-F725-7C81-8450-5078851346A5}"/>
              </a:ext>
            </a:extLst>
          </p:cNvPr>
          <p:cNvSpPr/>
          <p:nvPr/>
        </p:nvSpPr>
        <p:spPr>
          <a:xfrm>
            <a:off x="3534454" y="2552126"/>
            <a:ext cx="1017063" cy="519351"/>
          </a:xfrm>
          <a:prstGeom prst="wedgeEllipseCallout">
            <a:avLst>
              <a:gd name="adj1" fmla="val -64101"/>
              <a:gd name="adj2" fmla="val 2722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2PL!!</a:t>
            </a:r>
          </a:p>
        </p:txBody>
      </p:sp>
    </p:spTree>
    <p:extLst>
      <p:ext uri="{BB962C8B-B14F-4D97-AF65-F5344CB8AC3E}">
        <p14:creationId xmlns:p14="http://schemas.microsoft.com/office/powerpoint/2010/main" val="333382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D616-9968-4CF9-12D6-19F97ED0B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Control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7D132-49A0-1CF9-2DF1-719C58152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solidFill>
                <a:srgbClr val="0000FF"/>
              </a:solidFill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Scheduler </a:t>
            </a:r>
            <a:r>
              <a:rPr lang="en-US" dirty="0"/>
              <a:t>a.k.a. </a:t>
            </a:r>
            <a:r>
              <a:rPr lang="en-US" dirty="0">
                <a:solidFill>
                  <a:srgbClr val="0000FF"/>
                </a:solidFill>
              </a:rPr>
              <a:t>Concurrency Control Manager</a:t>
            </a:r>
            <a:endParaRPr lang="en-US" dirty="0"/>
          </a:p>
          <a:p>
            <a:pPr lvl="1" eaLnBrk="1" hangingPunct="1"/>
            <a:r>
              <a:rPr lang="en-US" dirty="0"/>
              <a:t>The module that schedules the transaction’s actions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432FF"/>
                </a:solidFill>
              </a:rPr>
              <a:t>Main goal</a:t>
            </a:r>
            <a:r>
              <a:rPr lang="en-US" dirty="0"/>
              <a:t>: ensure the schedule is serializable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432FF"/>
                </a:solidFill>
              </a:rPr>
              <a:t>Second goal</a:t>
            </a:r>
            <a:r>
              <a:rPr lang="en-US" dirty="0"/>
              <a:t>: optimize for throughput</a:t>
            </a:r>
          </a:p>
          <a:p>
            <a:pPr eaLnBrk="1" hangingPunct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A3175-5213-4285-EC2E-ECDF5695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0CC2-8AAD-8B44-AAB6-BF23EF57681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1B85F-049F-0A64-60C7-53DC6E942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67A4C-CEF8-D442-271B-B8381186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</a:t>
            </a:fld>
            <a:endParaRPr lang="en-US"/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A5B9918A-84EB-9D61-DCA8-99C5830D094A}"/>
              </a:ext>
            </a:extLst>
          </p:cNvPr>
          <p:cNvSpPr/>
          <p:nvPr/>
        </p:nvSpPr>
        <p:spPr>
          <a:xfrm>
            <a:off x="6034549" y="2705069"/>
            <a:ext cx="2640032" cy="519351"/>
          </a:xfrm>
          <a:prstGeom prst="wedgeEllipseCallout">
            <a:avLst>
              <a:gd name="adj1" fmla="val -36201"/>
              <a:gd name="adj2" fmla="val 881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Will discuss how</a:t>
            </a:r>
          </a:p>
        </p:txBody>
      </p:sp>
    </p:spTree>
    <p:extLst>
      <p:ext uri="{BB962C8B-B14F-4D97-AF65-F5344CB8AC3E}">
        <p14:creationId xmlns:p14="http://schemas.microsoft.com/office/powerpoint/2010/main" val="3207934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09AF6-3D4B-5C9B-488C-797E5F4C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E0E6-9C7A-9140-90FF-210D4BF9578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7D288-DF90-B218-AF4D-1D6DAD95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7C03-1749-9C7F-6BEE-C7ED3AFC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857EF7-6DE9-C374-B927-4B9ACE0B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2ECEF-2EB6-7F9F-6FB3-EED34F49D5D6}"/>
              </a:ext>
            </a:extLst>
          </p:cNvPr>
          <p:cNvSpPr txBox="1"/>
          <p:nvPr/>
        </p:nvSpPr>
        <p:spPr>
          <a:xfrm>
            <a:off x="387561" y="1453350"/>
            <a:ext cx="801873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Theorem: If all TXNs follow 2PL, then schedule is conflict-serializable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32388-319A-B8F4-6B85-2215D3F6BBAF}"/>
              </a:ext>
            </a:extLst>
          </p:cNvPr>
          <p:cNvSpPr txBox="1"/>
          <p:nvPr/>
        </p:nvSpPr>
        <p:spPr>
          <a:xfrm>
            <a:off x="361434" y="2012914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Proof. </a:t>
            </a:r>
            <a:r>
              <a:rPr lang="en-US" dirty="0"/>
              <a:t>Suppose precedence graph has a cycle</a:t>
            </a:r>
            <a:endParaRPr lang="en-US" b="1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34A0355-B285-AE24-3700-99C605240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373391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1923DF-176F-2122-8141-26C9863D71D1}"/>
              </a:ext>
            </a:extLst>
          </p:cNvPr>
          <p:cNvGrpSpPr/>
          <p:nvPr/>
        </p:nvGrpSpPr>
        <p:grpSpPr>
          <a:xfrm>
            <a:off x="5048250" y="2886811"/>
            <a:ext cx="2133600" cy="1654624"/>
            <a:chOff x="559137" y="3688309"/>
            <a:chExt cx="2133600" cy="1654624"/>
          </a:xfrm>
        </p:grpSpPr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AF3180DB-8B5A-795C-57E7-0D1FBA8AFB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91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2A2868D3-0213-F026-CD31-251D4ABE97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55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0488514E-4DA2-4B6B-E1F6-E593E04FA7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29715" y="4885733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cxnSp>
          <p:nvCxnSpPr>
            <p:cNvPr id="16" name="AutoShape 8">
              <a:extLst>
                <a:ext uri="{FF2B5EF4-FFF2-40B4-BE49-F238E27FC236}">
                  <a16:creationId xmlns:a16="http://schemas.microsoft.com/office/drawing/2014/main" id="{C745FA6E-E970-70E4-CADE-AAB0CB7FAB85}"/>
                </a:ext>
              </a:extLst>
            </p:cNvPr>
            <p:cNvCxnSpPr>
              <a:cxnSpLocks noChangeShapeType="1"/>
              <a:stCxn id="13" idx="3"/>
              <a:endCxn id="14" idx="7"/>
            </p:cNvCxnSpPr>
            <p:nvPr/>
          </p:nvCxnSpPr>
          <p:spPr bwMode="auto">
            <a:xfrm flipH="1">
              <a:off x="1719960" y="4264442"/>
              <a:ext cx="582532" cy="6882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7">
              <a:extLst>
                <a:ext uri="{FF2B5EF4-FFF2-40B4-BE49-F238E27FC236}">
                  <a16:creationId xmlns:a16="http://schemas.microsoft.com/office/drawing/2014/main" id="{D1591572-AD00-509E-AD12-D8B004D46E4D}"/>
                </a:ext>
              </a:extLst>
            </p:cNvPr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1016337" y="4102797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8">
              <a:extLst>
                <a:ext uri="{FF2B5EF4-FFF2-40B4-BE49-F238E27FC236}">
                  <a16:creationId xmlns:a16="http://schemas.microsoft.com/office/drawing/2014/main" id="{37EEAFD7-FB39-1EA5-12E8-009E111C0E50}"/>
                </a:ext>
              </a:extLst>
            </p:cNvPr>
            <p:cNvCxnSpPr>
              <a:cxnSpLocks noChangeShapeType="1"/>
              <a:stCxn id="14" idx="1"/>
              <a:endCxn id="12" idx="4"/>
            </p:cNvCxnSpPr>
            <p:nvPr/>
          </p:nvCxnSpPr>
          <p:spPr bwMode="auto">
            <a:xfrm flipH="1" flipV="1">
              <a:off x="787737" y="4331397"/>
              <a:ext cx="608933" cy="621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77F580-58CE-97E5-881A-02BF2D97A607}"/>
                </a:ext>
              </a:extLst>
            </p:cNvPr>
            <p:cNvSpPr txBox="1"/>
            <p:nvPr/>
          </p:nvSpPr>
          <p:spPr>
            <a:xfrm>
              <a:off x="1406620" y="368830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8C2108-185C-5584-AE48-A11772EF8940}"/>
                </a:ext>
              </a:extLst>
            </p:cNvPr>
            <p:cNvSpPr txBox="1"/>
            <p:nvPr/>
          </p:nvSpPr>
          <p:spPr>
            <a:xfrm>
              <a:off x="1990678" y="451640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56C7672-D91C-D52A-08ED-00522FA63CE8}"/>
                </a:ext>
              </a:extLst>
            </p:cNvPr>
            <p:cNvSpPr txBox="1"/>
            <p:nvPr/>
          </p:nvSpPr>
          <p:spPr>
            <a:xfrm>
              <a:off x="701024" y="462611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40" name="Oval Callout 39">
            <a:extLst>
              <a:ext uri="{FF2B5EF4-FFF2-40B4-BE49-F238E27FC236}">
                <a16:creationId xmlns:a16="http://schemas.microsoft.com/office/drawing/2014/main" id="{7516141C-96B3-B44E-D62D-7F7A4F933AA7}"/>
              </a:ext>
            </a:extLst>
          </p:cNvPr>
          <p:cNvSpPr/>
          <p:nvPr/>
        </p:nvSpPr>
        <p:spPr>
          <a:xfrm>
            <a:off x="7086600" y="3632571"/>
            <a:ext cx="2008877" cy="908864"/>
          </a:xfrm>
          <a:prstGeom prst="wedgeEllipseCallout">
            <a:avLst>
              <a:gd name="adj1" fmla="val -64096"/>
              <a:gd name="adj2" fmla="val -245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Edge due to</a:t>
            </a:r>
            <a:br>
              <a:rPr lang="en-US" dirty="0"/>
            </a:br>
            <a:r>
              <a:rPr lang="en-US" dirty="0"/>
              <a:t>element 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49DFC2-16B5-0D4D-C834-24167A1225AB}"/>
              </a:ext>
            </a:extLst>
          </p:cNvPr>
          <p:cNvSpPr txBox="1"/>
          <p:nvPr/>
        </p:nvSpPr>
        <p:spPr>
          <a:xfrm>
            <a:off x="586867" y="5075584"/>
            <a:ext cx="77572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dirty="0"/>
              <a:t>…U</a:t>
            </a:r>
            <a:r>
              <a:rPr lang="en-US" sz="2400" baseline="-25000" dirty="0"/>
              <a:t>1</a:t>
            </a:r>
            <a:r>
              <a:rPr lang="en-US" sz="2400" dirty="0"/>
              <a:t>(A)…L</a:t>
            </a:r>
            <a:r>
              <a:rPr lang="en-US" sz="2400" baseline="-25000" dirty="0"/>
              <a:t>2</a:t>
            </a:r>
            <a:r>
              <a:rPr lang="en-US" sz="2400" dirty="0"/>
              <a:t>(A)…U</a:t>
            </a:r>
            <a:r>
              <a:rPr lang="en-US" sz="2400" baseline="-25000" dirty="0"/>
              <a:t>2</a:t>
            </a:r>
            <a:r>
              <a:rPr lang="en-US" sz="2400" dirty="0"/>
              <a:t>(B)…L</a:t>
            </a:r>
            <a:r>
              <a:rPr lang="en-US" sz="2400" baseline="-25000" dirty="0"/>
              <a:t>3</a:t>
            </a:r>
            <a:r>
              <a:rPr lang="en-US" sz="2400" dirty="0"/>
              <a:t>(B)</a:t>
            </a:r>
            <a:r>
              <a:rPr lang="en-US" sz="2400" dirty="0">
                <a:solidFill>
                  <a:schemeClr val="bg1"/>
                </a:solidFill>
              </a:rPr>
              <a:t>…U</a:t>
            </a:r>
            <a:r>
              <a:rPr lang="en-US" sz="2400" baseline="-250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(C)…L</a:t>
            </a:r>
            <a:r>
              <a:rPr lang="en-US" sz="2400" baseline="-25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(C)…U</a:t>
            </a:r>
            <a:r>
              <a:rPr lang="en-US" sz="2400" baseline="-25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(A)…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53E8F4-13BE-59B4-589E-0C5ADE92C05B}"/>
              </a:ext>
            </a:extLst>
          </p:cNvPr>
          <p:cNvCxnSpPr>
            <a:cxnSpLocks/>
          </p:cNvCxnSpPr>
          <p:nvPr/>
        </p:nvCxnSpPr>
        <p:spPr>
          <a:xfrm>
            <a:off x="2820314" y="6181844"/>
            <a:ext cx="2721201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13DD7E-5571-EF3E-7AB0-A7271C8E3797}"/>
              </a:ext>
            </a:extLst>
          </p:cNvPr>
          <p:cNvSpPr txBox="1"/>
          <p:nvPr/>
        </p:nvSpPr>
        <p:spPr>
          <a:xfrm>
            <a:off x="3776245" y="61592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2C345BA9-1170-67E5-2C18-D18783F3495A}"/>
              </a:ext>
            </a:extLst>
          </p:cNvPr>
          <p:cNvSpPr/>
          <p:nvPr/>
        </p:nvSpPr>
        <p:spPr>
          <a:xfrm>
            <a:off x="2258123" y="4110455"/>
            <a:ext cx="3018727" cy="519351"/>
          </a:xfrm>
          <a:prstGeom prst="wedgeEllipseCallout">
            <a:avLst>
              <a:gd name="adj1" fmla="val 12780"/>
              <a:gd name="adj2" fmla="val 13332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Comes </a:t>
            </a:r>
            <a:r>
              <a:rPr lang="en-US" b="1" u="sng" dirty="0"/>
              <a:t>after</a:t>
            </a:r>
            <a:r>
              <a:rPr lang="en-US" dirty="0"/>
              <a:t> U</a:t>
            </a:r>
            <a:r>
              <a:rPr lang="en-US" baseline="-25000" dirty="0"/>
              <a:t>2</a:t>
            </a:r>
            <a:r>
              <a:rPr lang="en-US" dirty="0"/>
              <a:t>(B)</a:t>
            </a:r>
          </a:p>
        </p:txBody>
      </p: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F018E228-58D2-F849-B8A2-217EFF4EB1E4}"/>
              </a:ext>
            </a:extLst>
          </p:cNvPr>
          <p:cNvSpPr/>
          <p:nvPr/>
        </p:nvSpPr>
        <p:spPr>
          <a:xfrm>
            <a:off x="2746602" y="3244351"/>
            <a:ext cx="1377723" cy="519351"/>
          </a:xfrm>
          <a:prstGeom prst="wedgeEllipseCallout">
            <a:avLst>
              <a:gd name="adj1" fmla="val 12379"/>
              <a:gd name="adj2" fmla="val 11467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WHY??</a:t>
            </a:r>
          </a:p>
        </p:txBody>
      </p:sp>
    </p:spTree>
    <p:extLst>
      <p:ext uri="{BB962C8B-B14F-4D97-AF65-F5344CB8AC3E}">
        <p14:creationId xmlns:p14="http://schemas.microsoft.com/office/powerpoint/2010/main" val="16145833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09AF6-3D4B-5C9B-488C-797E5F4C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E0E6-9C7A-9140-90FF-210D4BF9578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7D288-DF90-B218-AF4D-1D6DAD95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7C03-1749-9C7F-6BEE-C7ED3AFC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857EF7-6DE9-C374-B927-4B9ACE0B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2ECEF-2EB6-7F9F-6FB3-EED34F49D5D6}"/>
              </a:ext>
            </a:extLst>
          </p:cNvPr>
          <p:cNvSpPr txBox="1"/>
          <p:nvPr/>
        </p:nvSpPr>
        <p:spPr>
          <a:xfrm>
            <a:off x="387561" y="1453350"/>
            <a:ext cx="801873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Theorem: If all TXNs follow 2PL, then schedule is conflict-serializable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32388-319A-B8F4-6B85-2215D3F6BBAF}"/>
              </a:ext>
            </a:extLst>
          </p:cNvPr>
          <p:cNvSpPr txBox="1"/>
          <p:nvPr/>
        </p:nvSpPr>
        <p:spPr>
          <a:xfrm>
            <a:off x="361434" y="2012914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Proof. </a:t>
            </a:r>
            <a:r>
              <a:rPr lang="en-US" dirty="0"/>
              <a:t>Suppose precedence graph has a cycle</a:t>
            </a:r>
            <a:endParaRPr lang="en-US" b="1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34A0355-B285-AE24-3700-99C605240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373391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1923DF-176F-2122-8141-26C9863D71D1}"/>
              </a:ext>
            </a:extLst>
          </p:cNvPr>
          <p:cNvGrpSpPr/>
          <p:nvPr/>
        </p:nvGrpSpPr>
        <p:grpSpPr>
          <a:xfrm>
            <a:off x="5048250" y="2886811"/>
            <a:ext cx="2133600" cy="1654624"/>
            <a:chOff x="559137" y="3688309"/>
            <a:chExt cx="2133600" cy="1654624"/>
          </a:xfrm>
        </p:grpSpPr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AF3180DB-8B5A-795C-57E7-0D1FBA8AFB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91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2A2868D3-0213-F026-CD31-251D4ABE97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55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0488514E-4DA2-4B6B-E1F6-E593E04FA7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29715" y="4885733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cxnSp>
          <p:nvCxnSpPr>
            <p:cNvPr id="16" name="AutoShape 8">
              <a:extLst>
                <a:ext uri="{FF2B5EF4-FFF2-40B4-BE49-F238E27FC236}">
                  <a16:creationId xmlns:a16="http://schemas.microsoft.com/office/drawing/2014/main" id="{C745FA6E-E970-70E4-CADE-AAB0CB7FAB85}"/>
                </a:ext>
              </a:extLst>
            </p:cNvPr>
            <p:cNvCxnSpPr>
              <a:cxnSpLocks noChangeShapeType="1"/>
              <a:stCxn id="13" idx="3"/>
              <a:endCxn id="14" idx="7"/>
            </p:cNvCxnSpPr>
            <p:nvPr/>
          </p:nvCxnSpPr>
          <p:spPr bwMode="auto">
            <a:xfrm flipH="1">
              <a:off x="1719960" y="4264442"/>
              <a:ext cx="582532" cy="6882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7">
              <a:extLst>
                <a:ext uri="{FF2B5EF4-FFF2-40B4-BE49-F238E27FC236}">
                  <a16:creationId xmlns:a16="http://schemas.microsoft.com/office/drawing/2014/main" id="{D1591572-AD00-509E-AD12-D8B004D46E4D}"/>
                </a:ext>
              </a:extLst>
            </p:cNvPr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1016337" y="4102797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8">
              <a:extLst>
                <a:ext uri="{FF2B5EF4-FFF2-40B4-BE49-F238E27FC236}">
                  <a16:creationId xmlns:a16="http://schemas.microsoft.com/office/drawing/2014/main" id="{37EEAFD7-FB39-1EA5-12E8-009E111C0E50}"/>
                </a:ext>
              </a:extLst>
            </p:cNvPr>
            <p:cNvCxnSpPr>
              <a:cxnSpLocks noChangeShapeType="1"/>
              <a:stCxn id="14" idx="1"/>
              <a:endCxn id="12" idx="4"/>
            </p:cNvCxnSpPr>
            <p:nvPr/>
          </p:nvCxnSpPr>
          <p:spPr bwMode="auto">
            <a:xfrm flipH="1" flipV="1">
              <a:off x="787737" y="4331397"/>
              <a:ext cx="608933" cy="621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77F580-58CE-97E5-881A-02BF2D97A607}"/>
                </a:ext>
              </a:extLst>
            </p:cNvPr>
            <p:cNvSpPr txBox="1"/>
            <p:nvPr/>
          </p:nvSpPr>
          <p:spPr>
            <a:xfrm>
              <a:off x="1406620" y="368830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8C2108-185C-5584-AE48-A11772EF8940}"/>
                </a:ext>
              </a:extLst>
            </p:cNvPr>
            <p:cNvSpPr txBox="1"/>
            <p:nvPr/>
          </p:nvSpPr>
          <p:spPr>
            <a:xfrm>
              <a:off x="1990678" y="451640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56C7672-D91C-D52A-08ED-00522FA63CE8}"/>
                </a:ext>
              </a:extLst>
            </p:cNvPr>
            <p:cNvSpPr txBox="1"/>
            <p:nvPr/>
          </p:nvSpPr>
          <p:spPr>
            <a:xfrm>
              <a:off x="701024" y="462611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C49DFC2-16B5-0D4D-C834-24167A1225AB}"/>
              </a:ext>
            </a:extLst>
          </p:cNvPr>
          <p:cNvSpPr txBox="1"/>
          <p:nvPr/>
        </p:nvSpPr>
        <p:spPr>
          <a:xfrm>
            <a:off x="586867" y="5075584"/>
            <a:ext cx="77572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dirty="0"/>
              <a:t>…U</a:t>
            </a:r>
            <a:r>
              <a:rPr lang="en-US" sz="2400" baseline="-25000" dirty="0"/>
              <a:t>1</a:t>
            </a:r>
            <a:r>
              <a:rPr lang="en-US" sz="2400" dirty="0"/>
              <a:t>(A)…L</a:t>
            </a:r>
            <a:r>
              <a:rPr lang="en-US" sz="2400" baseline="-25000" dirty="0"/>
              <a:t>2</a:t>
            </a:r>
            <a:r>
              <a:rPr lang="en-US" sz="2400" dirty="0"/>
              <a:t>(A)…U</a:t>
            </a:r>
            <a:r>
              <a:rPr lang="en-US" sz="2400" baseline="-25000" dirty="0"/>
              <a:t>2</a:t>
            </a:r>
            <a:r>
              <a:rPr lang="en-US" sz="2400" dirty="0"/>
              <a:t>(B)…L</a:t>
            </a:r>
            <a:r>
              <a:rPr lang="en-US" sz="2400" baseline="-25000" dirty="0"/>
              <a:t>3</a:t>
            </a:r>
            <a:r>
              <a:rPr lang="en-US" sz="2400" dirty="0"/>
              <a:t>(B)…U</a:t>
            </a:r>
            <a:r>
              <a:rPr lang="en-US" sz="2400" baseline="-25000" dirty="0"/>
              <a:t>3</a:t>
            </a:r>
            <a:r>
              <a:rPr lang="en-US" sz="2400" dirty="0"/>
              <a:t>(C)…</a:t>
            </a:r>
            <a:r>
              <a:rPr lang="en-US" sz="2400" dirty="0">
                <a:solidFill>
                  <a:schemeClr val="bg1"/>
                </a:solidFill>
              </a:rPr>
              <a:t>L</a:t>
            </a:r>
            <a:r>
              <a:rPr lang="en-US" sz="2400" baseline="-25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(C)…U</a:t>
            </a:r>
            <a:r>
              <a:rPr lang="en-US" sz="2400" baseline="-25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(A)…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53E8F4-13BE-59B4-589E-0C5ADE92C05B}"/>
              </a:ext>
            </a:extLst>
          </p:cNvPr>
          <p:cNvCxnSpPr>
            <a:cxnSpLocks/>
          </p:cNvCxnSpPr>
          <p:nvPr/>
        </p:nvCxnSpPr>
        <p:spPr>
          <a:xfrm>
            <a:off x="2820314" y="6181844"/>
            <a:ext cx="2721201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13DD7E-5571-EF3E-7AB0-A7271C8E3797}"/>
              </a:ext>
            </a:extLst>
          </p:cNvPr>
          <p:cNvSpPr txBox="1"/>
          <p:nvPr/>
        </p:nvSpPr>
        <p:spPr>
          <a:xfrm>
            <a:off x="3776245" y="61592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4160105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09AF6-3D4B-5C9B-488C-797E5F4C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E0E6-9C7A-9140-90FF-210D4BF9578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7D288-DF90-B218-AF4D-1D6DAD95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7C03-1749-9C7F-6BEE-C7ED3AFC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857EF7-6DE9-C374-B927-4B9ACE0B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2ECEF-2EB6-7F9F-6FB3-EED34F49D5D6}"/>
              </a:ext>
            </a:extLst>
          </p:cNvPr>
          <p:cNvSpPr txBox="1"/>
          <p:nvPr/>
        </p:nvSpPr>
        <p:spPr>
          <a:xfrm>
            <a:off x="387561" y="1453350"/>
            <a:ext cx="801873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Theorem: If all TXNs follow 2PL, then schedule is conflict-serializable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32388-319A-B8F4-6B85-2215D3F6BBAF}"/>
              </a:ext>
            </a:extLst>
          </p:cNvPr>
          <p:cNvSpPr txBox="1"/>
          <p:nvPr/>
        </p:nvSpPr>
        <p:spPr>
          <a:xfrm>
            <a:off x="361434" y="2012914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Proof. </a:t>
            </a:r>
            <a:r>
              <a:rPr lang="en-US" dirty="0"/>
              <a:t>Suppose precedence graph has a cycle</a:t>
            </a:r>
            <a:endParaRPr lang="en-US" b="1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34A0355-B285-AE24-3700-99C605240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373391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1923DF-176F-2122-8141-26C9863D71D1}"/>
              </a:ext>
            </a:extLst>
          </p:cNvPr>
          <p:cNvGrpSpPr/>
          <p:nvPr/>
        </p:nvGrpSpPr>
        <p:grpSpPr>
          <a:xfrm>
            <a:off x="5048250" y="2886811"/>
            <a:ext cx="2133600" cy="1654624"/>
            <a:chOff x="559137" y="3688309"/>
            <a:chExt cx="2133600" cy="1654624"/>
          </a:xfrm>
        </p:grpSpPr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AF3180DB-8B5A-795C-57E7-0D1FBA8AFB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91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2A2868D3-0213-F026-CD31-251D4ABE97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55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0488514E-4DA2-4B6B-E1F6-E593E04FA7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29715" y="4885733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cxnSp>
          <p:nvCxnSpPr>
            <p:cNvPr id="16" name="AutoShape 8">
              <a:extLst>
                <a:ext uri="{FF2B5EF4-FFF2-40B4-BE49-F238E27FC236}">
                  <a16:creationId xmlns:a16="http://schemas.microsoft.com/office/drawing/2014/main" id="{C745FA6E-E970-70E4-CADE-AAB0CB7FAB85}"/>
                </a:ext>
              </a:extLst>
            </p:cNvPr>
            <p:cNvCxnSpPr>
              <a:cxnSpLocks noChangeShapeType="1"/>
              <a:stCxn id="13" idx="3"/>
              <a:endCxn id="14" idx="7"/>
            </p:cNvCxnSpPr>
            <p:nvPr/>
          </p:nvCxnSpPr>
          <p:spPr bwMode="auto">
            <a:xfrm flipH="1">
              <a:off x="1719960" y="4264442"/>
              <a:ext cx="582532" cy="6882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7">
              <a:extLst>
                <a:ext uri="{FF2B5EF4-FFF2-40B4-BE49-F238E27FC236}">
                  <a16:creationId xmlns:a16="http://schemas.microsoft.com/office/drawing/2014/main" id="{D1591572-AD00-509E-AD12-D8B004D46E4D}"/>
                </a:ext>
              </a:extLst>
            </p:cNvPr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1016337" y="4102797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8">
              <a:extLst>
                <a:ext uri="{FF2B5EF4-FFF2-40B4-BE49-F238E27FC236}">
                  <a16:creationId xmlns:a16="http://schemas.microsoft.com/office/drawing/2014/main" id="{37EEAFD7-FB39-1EA5-12E8-009E111C0E50}"/>
                </a:ext>
              </a:extLst>
            </p:cNvPr>
            <p:cNvCxnSpPr>
              <a:cxnSpLocks noChangeShapeType="1"/>
              <a:stCxn id="14" idx="1"/>
              <a:endCxn id="12" idx="4"/>
            </p:cNvCxnSpPr>
            <p:nvPr/>
          </p:nvCxnSpPr>
          <p:spPr bwMode="auto">
            <a:xfrm flipH="1" flipV="1">
              <a:off x="787737" y="4331397"/>
              <a:ext cx="608933" cy="621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77F580-58CE-97E5-881A-02BF2D97A607}"/>
                </a:ext>
              </a:extLst>
            </p:cNvPr>
            <p:cNvSpPr txBox="1"/>
            <p:nvPr/>
          </p:nvSpPr>
          <p:spPr>
            <a:xfrm>
              <a:off x="1406620" y="368830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8C2108-185C-5584-AE48-A11772EF8940}"/>
                </a:ext>
              </a:extLst>
            </p:cNvPr>
            <p:cNvSpPr txBox="1"/>
            <p:nvPr/>
          </p:nvSpPr>
          <p:spPr>
            <a:xfrm>
              <a:off x="1990678" y="451640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56C7672-D91C-D52A-08ED-00522FA63CE8}"/>
                </a:ext>
              </a:extLst>
            </p:cNvPr>
            <p:cNvSpPr txBox="1"/>
            <p:nvPr/>
          </p:nvSpPr>
          <p:spPr>
            <a:xfrm>
              <a:off x="701024" y="462611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C49DFC2-16B5-0D4D-C834-24167A1225AB}"/>
              </a:ext>
            </a:extLst>
          </p:cNvPr>
          <p:cNvSpPr txBox="1"/>
          <p:nvPr/>
        </p:nvSpPr>
        <p:spPr>
          <a:xfrm>
            <a:off x="586867" y="5075584"/>
            <a:ext cx="77572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dirty="0"/>
              <a:t>…U</a:t>
            </a:r>
            <a:r>
              <a:rPr lang="en-US" sz="2400" baseline="-25000" dirty="0"/>
              <a:t>1</a:t>
            </a:r>
            <a:r>
              <a:rPr lang="en-US" sz="2400" dirty="0"/>
              <a:t>(A)…L</a:t>
            </a:r>
            <a:r>
              <a:rPr lang="en-US" sz="2400" baseline="-25000" dirty="0"/>
              <a:t>2</a:t>
            </a:r>
            <a:r>
              <a:rPr lang="en-US" sz="2400" dirty="0"/>
              <a:t>(A)…U</a:t>
            </a:r>
            <a:r>
              <a:rPr lang="en-US" sz="2400" baseline="-25000" dirty="0"/>
              <a:t>2</a:t>
            </a:r>
            <a:r>
              <a:rPr lang="en-US" sz="2400" dirty="0"/>
              <a:t>(B)…L</a:t>
            </a:r>
            <a:r>
              <a:rPr lang="en-US" sz="2400" baseline="-25000" dirty="0"/>
              <a:t>3</a:t>
            </a:r>
            <a:r>
              <a:rPr lang="en-US" sz="2400" dirty="0"/>
              <a:t>(B)…U</a:t>
            </a:r>
            <a:r>
              <a:rPr lang="en-US" sz="2400" baseline="-25000" dirty="0"/>
              <a:t>3</a:t>
            </a:r>
            <a:r>
              <a:rPr lang="en-US" sz="2400" dirty="0"/>
              <a:t>(C)…L</a:t>
            </a:r>
            <a:r>
              <a:rPr lang="en-US" sz="2400" baseline="-25000" dirty="0"/>
              <a:t>1</a:t>
            </a:r>
            <a:r>
              <a:rPr lang="en-US" sz="2400" dirty="0"/>
              <a:t>(C)…</a:t>
            </a:r>
            <a:r>
              <a:rPr lang="en-US" sz="2400" dirty="0">
                <a:solidFill>
                  <a:schemeClr val="bg1"/>
                </a:solidFill>
              </a:rPr>
              <a:t>U</a:t>
            </a:r>
            <a:r>
              <a:rPr lang="en-US" sz="2400" baseline="-25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(A)…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53E8F4-13BE-59B4-589E-0C5ADE92C05B}"/>
              </a:ext>
            </a:extLst>
          </p:cNvPr>
          <p:cNvCxnSpPr>
            <a:cxnSpLocks/>
          </p:cNvCxnSpPr>
          <p:nvPr/>
        </p:nvCxnSpPr>
        <p:spPr>
          <a:xfrm>
            <a:off x="2820314" y="6181844"/>
            <a:ext cx="2721201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13DD7E-5571-EF3E-7AB0-A7271C8E3797}"/>
              </a:ext>
            </a:extLst>
          </p:cNvPr>
          <p:cNvSpPr txBox="1"/>
          <p:nvPr/>
        </p:nvSpPr>
        <p:spPr>
          <a:xfrm>
            <a:off x="3776245" y="61592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5078449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09AF6-3D4B-5C9B-488C-797E5F4C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E0E6-9C7A-9140-90FF-210D4BF9578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7D288-DF90-B218-AF4D-1D6DAD95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7C03-1749-9C7F-6BEE-C7ED3AFC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857EF7-6DE9-C374-B927-4B9ACE0B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2ECEF-2EB6-7F9F-6FB3-EED34F49D5D6}"/>
              </a:ext>
            </a:extLst>
          </p:cNvPr>
          <p:cNvSpPr txBox="1"/>
          <p:nvPr/>
        </p:nvSpPr>
        <p:spPr>
          <a:xfrm>
            <a:off x="387561" y="1453350"/>
            <a:ext cx="801873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Theorem: If all TXNs follow 2PL, then schedule is conflict-serializable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32388-319A-B8F4-6B85-2215D3F6BBAF}"/>
              </a:ext>
            </a:extLst>
          </p:cNvPr>
          <p:cNvSpPr txBox="1"/>
          <p:nvPr/>
        </p:nvSpPr>
        <p:spPr>
          <a:xfrm>
            <a:off x="361434" y="2012914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Proof. </a:t>
            </a:r>
            <a:r>
              <a:rPr lang="en-US" dirty="0"/>
              <a:t>Suppose precedence graph has a cycle</a:t>
            </a:r>
            <a:endParaRPr lang="en-US" b="1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34A0355-B285-AE24-3700-99C605240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373391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1923DF-176F-2122-8141-26C9863D71D1}"/>
              </a:ext>
            </a:extLst>
          </p:cNvPr>
          <p:cNvGrpSpPr/>
          <p:nvPr/>
        </p:nvGrpSpPr>
        <p:grpSpPr>
          <a:xfrm>
            <a:off x="5048250" y="2886811"/>
            <a:ext cx="2133600" cy="1654624"/>
            <a:chOff x="559137" y="3688309"/>
            <a:chExt cx="2133600" cy="1654624"/>
          </a:xfrm>
        </p:grpSpPr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AF3180DB-8B5A-795C-57E7-0D1FBA8AFB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91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2A2868D3-0213-F026-CD31-251D4ABE97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55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0488514E-4DA2-4B6B-E1F6-E593E04FA7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29715" y="4885733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cxnSp>
          <p:nvCxnSpPr>
            <p:cNvPr id="16" name="AutoShape 8">
              <a:extLst>
                <a:ext uri="{FF2B5EF4-FFF2-40B4-BE49-F238E27FC236}">
                  <a16:creationId xmlns:a16="http://schemas.microsoft.com/office/drawing/2014/main" id="{C745FA6E-E970-70E4-CADE-AAB0CB7FAB85}"/>
                </a:ext>
              </a:extLst>
            </p:cNvPr>
            <p:cNvCxnSpPr>
              <a:cxnSpLocks noChangeShapeType="1"/>
              <a:stCxn id="13" idx="3"/>
              <a:endCxn id="14" idx="7"/>
            </p:cNvCxnSpPr>
            <p:nvPr/>
          </p:nvCxnSpPr>
          <p:spPr bwMode="auto">
            <a:xfrm flipH="1">
              <a:off x="1719960" y="4264442"/>
              <a:ext cx="582532" cy="6882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7">
              <a:extLst>
                <a:ext uri="{FF2B5EF4-FFF2-40B4-BE49-F238E27FC236}">
                  <a16:creationId xmlns:a16="http://schemas.microsoft.com/office/drawing/2014/main" id="{D1591572-AD00-509E-AD12-D8B004D46E4D}"/>
                </a:ext>
              </a:extLst>
            </p:cNvPr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1016337" y="4102797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8">
              <a:extLst>
                <a:ext uri="{FF2B5EF4-FFF2-40B4-BE49-F238E27FC236}">
                  <a16:creationId xmlns:a16="http://schemas.microsoft.com/office/drawing/2014/main" id="{37EEAFD7-FB39-1EA5-12E8-009E111C0E50}"/>
                </a:ext>
              </a:extLst>
            </p:cNvPr>
            <p:cNvCxnSpPr>
              <a:cxnSpLocks noChangeShapeType="1"/>
              <a:stCxn id="14" idx="1"/>
              <a:endCxn id="12" idx="4"/>
            </p:cNvCxnSpPr>
            <p:nvPr/>
          </p:nvCxnSpPr>
          <p:spPr bwMode="auto">
            <a:xfrm flipH="1" flipV="1">
              <a:off x="787737" y="4331397"/>
              <a:ext cx="608933" cy="621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77F580-58CE-97E5-881A-02BF2D97A607}"/>
                </a:ext>
              </a:extLst>
            </p:cNvPr>
            <p:cNvSpPr txBox="1"/>
            <p:nvPr/>
          </p:nvSpPr>
          <p:spPr>
            <a:xfrm>
              <a:off x="1406620" y="368830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8C2108-185C-5584-AE48-A11772EF8940}"/>
                </a:ext>
              </a:extLst>
            </p:cNvPr>
            <p:cNvSpPr txBox="1"/>
            <p:nvPr/>
          </p:nvSpPr>
          <p:spPr>
            <a:xfrm>
              <a:off x="1990678" y="451640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56C7672-D91C-D52A-08ED-00522FA63CE8}"/>
                </a:ext>
              </a:extLst>
            </p:cNvPr>
            <p:cNvSpPr txBox="1"/>
            <p:nvPr/>
          </p:nvSpPr>
          <p:spPr>
            <a:xfrm>
              <a:off x="701024" y="462611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C49DFC2-16B5-0D4D-C834-24167A1225AB}"/>
              </a:ext>
            </a:extLst>
          </p:cNvPr>
          <p:cNvSpPr txBox="1"/>
          <p:nvPr/>
        </p:nvSpPr>
        <p:spPr>
          <a:xfrm>
            <a:off x="586867" y="5075584"/>
            <a:ext cx="77572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dirty="0"/>
              <a:t>…U</a:t>
            </a:r>
            <a:r>
              <a:rPr lang="en-US" sz="2400" baseline="-25000" dirty="0"/>
              <a:t>1</a:t>
            </a:r>
            <a:r>
              <a:rPr lang="en-US" sz="2400" dirty="0"/>
              <a:t>(A)…L</a:t>
            </a:r>
            <a:r>
              <a:rPr lang="en-US" sz="2400" baseline="-25000" dirty="0"/>
              <a:t>2</a:t>
            </a:r>
            <a:r>
              <a:rPr lang="en-US" sz="2400" dirty="0"/>
              <a:t>(A)…U</a:t>
            </a:r>
            <a:r>
              <a:rPr lang="en-US" sz="2400" baseline="-25000" dirty="0"/>
              <a:t>2</a:t>
            </a:r>
            <a:r>
              <a:rPr lang="en-US" sz="2400" dirty="0"/>
              <a:t>(B)…L</a:t>
            </a:r>
            <a:r>
              <a:rPr lang="en-US" sz="2400" baseline="-25000" dirty="0"/>
              <a:t>3</a:t>
            </a:r>
            <a:r>
              <a:rPr lang="en-US" sz="2400" dirty="0"/>
              <a:t>(B)…U</a:t>
            </a:r>
            <a:r>
              <a:rPr lang="en-US" sz="2400" baseline="-25000" dirty="0"/>
              <a:t>3</a:t>
            </a:r>
            <a:r>
              <a:rPr lang="en-US" sz="2400" dirty="0"/>
              <a:t>(C)…L</a:t>
            </a:r>
            <a:r>
              <a:rPr lang="en-US" sz="2400" baseline="-25000" dirty="0"/>
              <a:t>1</a:t>
            </a:r>
            <a:r>
              <a:rPr lang="en-US" sz="2400" dirty="0"/>
              <a:t>(C)…U</a:t>
            </a:r>
            <a:r>
              <a:rPr lang="en-US" sz="2400" baseline="-25000" dirty="0"/>
              <a:t>1</a:t>
            </a:r>
            <a:r>
              <a:rPr lang="en-US" sz="2400" dirty="0"/>
              <a:t>(A)…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53E8F4-13BE-59B4-589E-0C5ADE92C05B}"/>
              </a:ext>
            </a:extLst>
          </p:cNvPr>
          <p:cNvCxnSpPr>
            <a:cxnSpLocks/>
          </p:cNvCxnSpPr>
          <p:nvPr/>
        </p:nvCxnSpPr>
        <p:spPr>
          <a:xfrm>
            <a:off x="2820314" y="6181844"/>
            <a:ext cx="2721201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13DD7E-5571-EF3E-7AB0-A7271C8E3797}"/>
              </a:ext>
            </a:extLst>
          </p:cNvPr>
          <p:cNvSpPr txBox="1"/>
          <p:nvPr/>
        </p:nvSpPr>
        <p:spPr>
          <a:xfrm>
            <a:off x="3776245" y="61592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5176412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09AF6-3D4B-5C9B-488C-797E5F4C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E0E6-9C7A-9140-90FF-210D4BF9578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7D288-DF90-B218-AF4D-1D6DAD95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7C03-1749-9C7F-6BEE-C7ED3AFC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857EF7-6DE9-C374-B927-4B9ACE0B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2ECEF-2EB6-7F9F-6FB3-EED34F49D5D6}"/>
              </a:ext>
            </a:extLst>
          </p:cNvPr>
          <p:cNvSpPr txBox="1"/>
          <p:nvPr/>
        </p:nvSpPr>
        <p:spPr>
          <a:xfrm>
            <a:off x="387561" y="1453350"/>
            <a:ext cx="801873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Theorem: If all TXNs follow 2PL, then schedule is conflict-serializable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32388-319A-B8F4-6B85-2215D3F6BBAF}"/>
              </a:ext>
            </a:extLst>
          </p:cNvPr>
          <p:cNvSpPr txBox="1"/>
          <p:nvPr/>
        </p:nvSpPr>
        <p:spPr>
          <a:xfrm>
            <a:off x="361434" y="2012914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Proof. </a:t>
            </a:r>
            <a:r>
              <a:rPr lang="en-US" dirty="0"/>
              <a:t>Suppose precedence graph has a cycle</a:t>
            </a:r>
            <a:endParaRPr lang="en-US" b="1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34A0355-B285-AE24-3700-99C605240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373391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1923DF-176F-2122-8141-26C9863D71D1}"/>
              </a:ext>
            </a:extLst>
          </p:cNvPr>
          <p:cNvGrpSpPr/>
          <p:nvPr/>
        </p:nvGrpSpPr>
        <p:grpSpPr>
          <a:xfrm>
            <a:off x="5048250" y="2886811"/>
            <a:ext cx="2133600" cy="1654624"/>
            <a:chOff x="559137" y="3688309"/>
            <a:chExt cx="2133600" cy="1654624"/>
          </a:xfrm>
        </p:grpSpPr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AF3180DB-8B5A-795C-57E7-0D1FBA8AFB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91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2A2868D3-0213-F026-CD31-251D4ABE97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55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0488514E-4DA2-4B6B-E1F6-E593E04FA7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29715" y="4885733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cxnSp>
          <p:nvCxnSpPr>
            <p:cNvPr id="16" name="AutoShape 8">
              <a:extLst>
                <a:ext uri="{FF2B5EF4-FFF2-40B4-BE49-F238E27FC236}">
                  <a16:creationId xmlns:a16="http://schemas.microsoft.com/office/drawing/2014/main" id="{C745FA6E-E970-70E4-CADE-AAB0CB7FAB85}"/>
                </a:ext>
              </a:extLst>
            </p:cNvPr>
            <p:cNvCxnSpPr>
              <a:cxnSpLocks noChangeShapeType="1"/>
              <a:stCxn id="13" idx="3"/>
              <a:endCxn id="14" idx="7"/>
            </p:cNvCxnSpPr>
            <p:nvPr/>
          </p:nvCxnSpPr>
          <p:spPr bwMode="auto">
            <a:xfrm flipH="1">
              <a:off x="1719960" y="4264442"/>
              <a:ext cx="582532" cy="6882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7">
              <a:extLst>
                <a:ext uri="{FF2B5EF4-FFF2-40B4-BE49-F238E27FC236}">
                  <a16:creationId xmlns:a16="http://schemas.microsoft.com/office/drawing/2014/main" id="{D1591572-AD00-509E-AD12-D8B004D46E4D}"/>
                </a:ext>
              </a:extLst>
            </p:cNvPr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1016337" y="4102797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8">
              <a:extLst>
                <a:ext uri="{FF2B5EF4-FFF2-40B4-BE49-F238E27FC236}">
                  <a16:creationId xmlns:a16="http://schemas.microsoft.com/office/drawing/2014/main" id="{37EEAFD7-FB39-1EA5-12E8-009E111C0E50}"/>
                </a:ext>
              </a:extLst>
            </p:cNvPr>
            <p:cNvCxnSpPr>
              <a:cxnSpLocks noChangeShapeType="1"/>
              <a:stCxn id="14" idx="1"/>
              <a:endCxn id="12" idx="4"/>
            </p:cNvCxnSpPr>
            <p:nvPr/>
          </p:nvCxnSpPr>
          <p:spPr bwMode="auto">
            <a:xfrm flipH="1" flipV="1">
              <a:off x="787737" y="4331397"/>
              <a:ext cx="608933" cy="621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77F580-58CE-97E5-881A-02BF2D97A607}"/>
                </a:ext>
              </a:extLst>
            </p:cNvPr>
            <p:cNvSpPr txBox="1"/>
            <p:nvPr/>
          </p:nvSpPr>
          <p:spPr>
            <a:xfrm>
              <a:off x="1406620" y="368830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8C2108-185C-5584-AE48-A11772EF8940}"/>
                </a:ext>
              </a:extLst>
            </p:cNvPr>
            <p:cNvSpPr txBox="1"/>
            <p:nvPr/>
          </p:nvSpPr>
          <p:spPr>
            <a:xfrm>
              <a:off x="1990678" y="451640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56C7672-D91C-D52A-08ED-00522FA63CE8}"/>
                </a:ext>
              </a:extLst>
            </p:cNvPr>
            <p:cNvSpPr txBox="1"/>
            <p:nvPr/>
          </p:nvSpPr>
          <p:spPr>
            <a:xfrm>
              <a:off x="701024" y="462611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C49DFC2-16B5-0D4D-C834-24167A1225AB}"/>
              </a:ext>
            </a:extLst>
          </p:cNvPr>
          <p:cNvSpPr txBox="1"/>
          <p:nvPr/>
        </p:nvSpPr>
        <p:spPr>
          <a:xfrm>
            <a:off x="586867" y="5075584"/>
            <a:ext cx="77572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dirty="0"/>
              <a:t>…</a:t>
            </a:r>
            <a:r>
              <a:rPr lang="en-US" sz="2400" dirty="0">
                <a:solidFill>
                  <a:srgbClr val="FF0000"/>
                </a:solidFill>
              </a:rPr>
              <a:t>U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(A)</a:t>
            </a:r>
            <a:r>
              <a:rPr lang="en-US" sz="2400" dirty="0"/>
              <a:t>…L</a:t>
            </a:r>
            <a:r>
              <a:rPr lang="en-US" sz="2400" baseline="-25000" dirty="0"/>
              <a:t>2</a:t>
            </a:r>
            <a:r>
              <a:rPr lang="en-US" sz="2400" dirty="0"/>
              <a:t>(A)…U</a:t>
            </a:r>
            <a:r>
              <a:rPr lang="en-US" sz="2400" baseline="-25000" dirty="0"/>
              <a:t>2</a:t>
            </a:r>
            <a:r>
              <a:rPr lang="en-US" sz="2400" dirty="0"/>
              <a:t>(B)…L</a:t>
            </a:r>
            <a:r>
              <a:rPr lang="en-US" sz="2400" baseline="-25000" dirty="0"/>
              <a:t>3</a:t>
            </a:r>
            <a:r>
              <a:rPr lang="en-US" sz="2400" dirty="0"/>
              <a:t>(B)…U</a:t>
            </a:r>
            <a:r>
              <a:rPr lang="en-US" sz="2400" baseline="-25000" dirty="0"/>
              <a:t>3</a:t>
            </a:r>
            <a:r>
              <a:rPr lang="en-US" sz="2400" dirty="0"/>
              <a:t>(C)…L</a:t>
            </a:r>
            <a:r>
              <a:rPr lang="en-US" sz="2400" baseline="-25000" dirty="0"/>
              <a:t>1</a:t>
            </a:r>
            <a:r>
              <a:rPr lang="en-US" sz="2400" dirty="0"/>
              <a:t>(C)…</a:t>
            </a:r>
            <a:r>
              <a:rPr lang="en-US" sz="2400" dirty="0">
                <a:solidFill>
                  <a:srgbClr val="FF0000"/>
                </a:solidFill>
              </a:rPr>
              <a:t>U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(A)</a:t>
            </a:r>
            <a:r>
              <a:rPr lang="en-US" sz="2400" dirty="0"/>
              <a:t>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53E8F4-13BE-59B4-589E-0C5ADE92C05B}"/>
              </a:ext>
            </a:extLst>
          </p:cNvPr>
          <p:cNvCxnSpPr>
            <a:cxnSpLocks/>
          </p:cNvCxnSpPr>
          <p:nvPr/>
        </p:nvCxnSpPr>
        <p:spPr>
          <a:xfrm>
            <a:off x="2820314" y="6181844"/>
            <a:ext cx="2721201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13DD7E-5571-EF3E-7AB0-A7271C8E3797}"/>
              </a:ext>
            </a:extLst>
          </p:cNvPr>
          <p:cNvSpPr txBox="1"/>
          <p:nvPr/>
        </p:nvSpPr>
        <p:spPr>
          <a:xfrm>
            <a:off x="3776245" y="61592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AA3D41-76F2-3E9D-999D-0CD6ADC45010}"/>
              </a:ext>
            </a:extLst>
          </p:cNvPr>
          <p:cNvSpPr txBox="1"/>
          <p:nvPr/>
        </p:nvSpPr>
        <p:spPr>
          <a:xfrm>
            <a:off x="3095336" y="4126968"/>
            <a:ext cx="2085827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Contradiction!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047064-847C-5553-58F0-3BB6A7D85035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1665298" y="4588633"/>
            <a:ext cx="2472952" cy="486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9AEFAB7-80BC-411D-8B3A-71D1ECC6304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4138250" y="4588633"/>
            <a:ext cx="3037950" cy="486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0142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09AF6-3D4B-5C9B-488C-797E5F4C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E0E6-9C7A-9140-90FF-210D4BF9578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7D288-DF90-B218-AF4D-1D6DAD95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7C03-1749-9C7F-6BEE-C7ED3AFC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857EF7-6DE9-C374-B927-4B9ACE0B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2ECEF-2EB6-7F9F-6FB3-EED34F49D5D6}"/>
              </a:ext>
            </a:extLst>
          </p:cNvPr>
          <p:cNvSpPr txBox="1"/>
          <p:nvPr/>
        </p:nvSpPr>
        <p:spPr>
          <a:xfrm>
            <a:off x="387561" y="1453350"/>
            <a:ext cx="801873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Theorem: If all TXNs follow 2PL, then schedule is conflict-serializable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32388-319A-B8F4-6B85-2215D3F6BBAF}"/>
              </a:ext>
            </a:extLst>
          </p:cNvPr>
          <p:cNvSpPr txBox="1"/>
          <p:nvPr/>
        </p:nvSpPr>
        <p:spPr>
          <a:xfrm>
            <a:off x="361434" y="2012914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Proof. </a:t>
            </a:r>
            <a:r>
              <a:rPr lang="en-US" dirty="0"/>
              <a:t>Suppose precedence graph has a cycle</a:t>
            </a:r>
            <a:endParaRPr lang="en-US" b="1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34A0355-B285-AE24-3700-99C605240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373391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1923DF-176F-2122-8141-26C9863D71D1}"/>
              </a:ext>
            </a:extLst>
          </p:cNvPr>
          <p:cNvGrpSpPr/>
          <p:nvPr/>
        </p:nvGrpSpPr>
        <p:grpSpPr>
          <a:xfrm>
            <a:off x="5048250" y="2886811"/>
            <a:ext cx="2133600" cy="1654624"/>
            <a:chOff x="559137" y="3688309"/>
            <a:chExt cx="2133600" cy="1654624"/>
          </a:xfrm>
        </p:grpSpPr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AF3180DB-8B5A-795C-57E7-0D1FBA8AFB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91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2A2868D3-0213-F026-CD31-251D4ABE97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5537" y="387419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0488514E-4DA2-4B6B-E1F6-E593E04FA7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29715" y="4885733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cxnSp>
          <p:nvCxnSpPr>
            <p:cNvPr id="16" name="AutoShape 8">
              <a:extLst>
                <a:ext uri="{FF2B5EF4-FFF2-40B4-BE49-F238E27FC236}">
                  <a16:creationId xmlns:a16="http://schemas.microsoft.com/office/drawing/2014/main" id="{C745FA6E-E970-70E4-CADE-AAB0CB7FAB85}"/>
                </a:ext>
              </a:extLst>
            </p:cNvPr>
            <p:cNvCxnSpPr>
              <a:cxnSpLocks noChangeShapeType="1"/>
              <a:stCxn id="13" idx="3"/>
              <a:endCxn id="14" idx="7"/>
            </p:cNvCxnSpPr>
            <p:nvPr/>
          </p:nvCxnSpPr>
          <p:spPr bwMode="auto">
            <a:xfrm flipH="1">
              <a:off x="1719960" y="4264442"/>
              <a:ext cx="582532" cy="6882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7">
              <a:extLst>
                <a:ext uri="{FF2B5EF4-FFF2-40B4-BE49-F238E27FC236}">
                  <a16:creationId xmlns:a16="http://schemas.microsoft.com/office/drawing/2014/main" id="{D1591572-AD00-509E-AD12-D8B004D46E4D}"/>
                </a:ext>
              </a:extLst>
            </p:cNvPr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1016337" y="4102797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8">
              <a:extLst>
                <a:ext uri="{FF2B5EF4-FFF2-40B4-BE49-F238E27FC236}">
                  <a16:creationId xmlns:a16="http://schemas.microsoft.com/office/drawing/2014/main" id="{37EEAFD7-FB39-1EA5-12E8-009E111C0E50}"/>
                </a:ext>
              </a:extLst>
            </p:cNvPr>
            <p:cNvCxnSpPr>
              <a:cxnSpLocks noChangeShapeType="1"/>
              <a:stCxn id="14" idx="1"/>
              <a:endCxn id="12" idx="4"/>
            </p:cNvCxnSpPr>
            <p:nvPr/>
          </p:nvCxnSpPr>
          <p:spPr bwMode="auto">
            <a:xfrm flipH="1" flipV="1">
              <a:off x="787737" y="4331397"/>
              <a:ext cx="608933" cy="621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77F580-58CE-97E5-881A-02BF2D97A607}"/>
                </a:ext>
              </a:extLst>
            </p:cNvPr>
            <p:cNvSpPr txBox="1"/>
            <p:nvPr/>
          </p:nvSpPr>
          <p:spPr>
            <a:xfrm>
              <a:off x="1406620" y="368830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8C2108-185C-5584-AE48-A11772EF8940}"/>
                </a:ext>
              </a:extLst>
            </p:cNvPr>
            <p:cNvSpPr txBox="1"/>
            <p:nvPr/>
          </p:nvSpPr>
          <p:spPr>
            <a:xfrm>
              <a:off x="1990678" y="451640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56C7672-D91C-D52A-08ED-00522FA63CE8}"/>
                </a:ext>
              </a:extLst>
            </p:cNvPr>
            <p:cNvSpPr txBox="1"/>
            <p:nvPr/>
          </p:nvSpPr>
          <p:spPr>
            <a:xfrm>
              <a:off x="701024" y="462611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C49DFC2-16B5-0D4D-C834-24167A1225AB}"/>
              </a:ext>
            </a:extLst>
          </p:cNvPr>
          <p:cNvSpPr txBox="1"/>
          <p:nvPr/>
        </p:nvSpPr>
        <p:spPr>
          <a:xfrm>
            <a:off x="586867" y="5075584"/>
            <a:ext cx="77572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dirty="0"/>
              <a:t>…</a:t>
            </a:r>
            <a:r>
              <a:rPr lang="en-US" sz="2400" dirty="0">
                <a:solidFill>
                  <a:srgbClr val="FF0000"/>
                </a:solidFill>
              </a:rPr>
              <a:t>U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(A)</a:t>
            </a:r>
            <a:r>
              <a:rPr lang="en-US" sz="2400" dirty="0"/>
              <a:t>…L</a:t>
            </a:r>
            <a:r>
              <a:rPr lang="en-US" sz="2400" baseline="-25000" dirty="0"/>
              <a:t>2</a:t>
            </a:r>
            <a:r>
              <a:rPr lang="en-US" sz="2400" dirty="0"/>
              <a:t>(A)…U</a:t>
            </a:r>
            <a:r>
              <a:rPr lang="en-US" sz="2400" baseline="-25000" dirty="0"/>
              <a:t>2</a:t>
            </a:r>
            <a:r>
              <a:rPr lang="en-US" sz="2400" dirty="0"/>
              <a:t>(B)…L</a:t>
            </a:r>
            <a:r>
              <a:rPr lang="en-US" sz="2400" baseline="-25000" dirty="0"/>
              <a:t>3</a:t>
            </a:r>
            <a:r>
              <a:rPr lang="en-US" sz="2400" dirty="0"/>
              <a:t>(B)…U</a:t>
            </a:r>
            <a:r>
              <a:rPr lang="en-US" sz="2400" baseline="-25000" dirty="0"/>
              <a:t>3</a:t>
            </a:r>
            <a:r>
              <a:rPr lang="en-US" sz="2400" dirty="0"/>
              <a:t>(C)…L</a:t>
            </a:r>
            <a:r>
              <a:rPr lang="en-US" sz="2400" baseline="-25000" dirty="0"/>
              <a:t>1</a:t>
            </a:r>
            <a:r>
              <a:rPr lang="en-US" sz="2400" dirty="0"/>
              <a:t>(C)…</a:t>
            </a:r>
            <a:r>
              <a:rPr lang="en-US" sz="2400" dirty="0">
                <a:solidFill>
                  <a:srgbClr val="FF0000"/>
                </a:solidFill>
              </a:rPr>
              <a:t>U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(A)</a:t>
            </a:r>
            <a:r>
              <a:rPr lang="en-US" sz="2400" dirty="0"/>
              <a:t>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53E8F4-13BE-59B4-589E-0C5ADE92C05B}"/>
              </a:ext>
            </a:extLst>
          </p:cNvPr>
          <p:cNvCxnSpPr>
            <a:cxnSpLocks/>
          </p:cNvCxnSpPr>
          <p:nvPr/>
        </p:nvCxnSpPr>
        <p:spPr>
          <a:xfrm>
            <a:off x="2820314" y="6181844"/>
            <a:ext cx="2721201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13DD7E-5571-EF3E-7AB0-A7271C8E3797}"/>
              </a:ext>
            </a:extLst>
          </p:cNvPr>
          <p:cNvSpPr txBox="1"/>
          <p:nvPr/>
        </p:nvSpPr>
        <p:spPr>
          <a:xfrm>
            <a:off x="3776245" y="61592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AA3D41-76F2-3E9D-999D-0CD6ADC45010}"/>
              </a:ext>
            </a:extLst>
          </p:cNvPr>
          <p:cNvSpPr txBox="1"/>
          <p:nvPr/>
        </p:nvSpPr>
        <p:spPr>
          <a:xfrm>
            <a:off x="3095336" y="4126968"/>
            <a:ext cx="2085827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Contradiction!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047064-847C-5553-58F0-3BB6A7D85035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1665298" y="4588633"/>
            <a:ext cx="2472952" cy="486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9AEFAB7-80BC-411D-8B3A-71D1ECC6304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4138250" y="4588633"/>
            <a:ext cx="3037950" cy="486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2DF012-5569-FDCE-7736-0B476699EDB9}"/>
              </a:ext>
            </a:extLst>
          </p:cNvPr>
          <p:cNvSpPr txBox="1"/>
          <p:nvPr/>
        </p:nvSpPr>
        <p:spPr>
          <a:xfrm>
            <a:off x="232758" y="2683333"/>
            <a:ext cx="468589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Precedence graph cannot have a cycle.</a:t>
            </a:r>
          </a:p>
          <a:p>
            <a:r>
              <a:rPr lang="en-US" sz="2000" dirty="0"/>
              <a:t>Schedule is conflict serializable.</a:t>
            </a:r>
          </a:p>
        </p:txBody>
      </p:sp>
    </p:spTree>
    <p:extLst>
      <p:ext uri="{BB962C8B-B14F-4D97-AF65-F5344CB8AC3E}">
        <p14:creationId xmlns:p14="http://schemas.microsoft.com/office/powerpoint/2010/main" val="27227521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08F348-D803-6BA6-D3E5-C123F6C5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52FDF2-66BD-0F78-6E86-FC594F05F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Computers use locks in many places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databases, we need locks with the 2PL rule to guarantee conflict serializability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However, 2PL fails to guarantee ”</a:t>
            </a:r>
            <a:r>
              <a:rPr lang="en-US" dirty="0">
                <a:solidFill>
                  <a:srgbClr val="0432FF"/>
                </a:solidFill>
              </a:rPr>
              <a:t>recoverability</a:t>
            </a:r>
            <a:r>
              <a:rPr lang="en-US" dirty="0"/>
              <a:t>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1E2F74-4ED8-85DE-0EB2-94CE67CD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E0E6-9C7A-9140-90FF-210D4BF9578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7622EE-9EF3-58D9-D430-38B021049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9789C-79D8-82A9-48E3-16839F38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232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F83062-E176-7462-A0BD-B5E4F0260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E0E6-9C7A-9140-90FF-210D4BF9578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0C2B2-11C3-1C1D-F03B-A2D1B7D1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34D00-A75E-2898-47FE-3A2BCFB9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9A5647-4A6A-D27B-F74E-4A8D4866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A4D411-B195-EB23-720E-D1199B5AD1F4}"/>
              </a:ext>
            </a:extLst>
          </p:cNvPr>
          <p:cNvSpPr txBox="1"/>
          <p:nvPr/>
        </p:nvSpPr>
        <p:spPr>
          <a:xfrm>
            <a:off x="3141759" y="3013501"/>
            <a:ext cx="2855270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Strict 2PL</a:t>
            </a:r>
          </a:p>
        </p:txBody>
      </p:sp>
    </p:spTree>
    <p:extLst>
      <p:ext uri="{BB962C8B-B14F-4D97-AF65-F5344CB8AC3E}">
        <p14:creationId xmlns:p14="http://schemas.microsoft.com/office/powerpoint/2010/main" val="1932652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13EE97-580B-1A59-ACB5-843D0C279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Rollback/Recovery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54F382-7A02-F173-A7BF-B81C4505B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TXN issues </a:t>
            </a:r>
            <a:r>
              <a:rPr lang="en-US" dirty="0">
                <a:solidFill>
                  <a:srgbClr val="0432FF"/>
                </a:solidFill>
              </a:rPr>
              <a:t>Rollback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then all its updates need to be undone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another TXN read those dirty values,</a:t>
            </a:r>
            <a:br>
              <a:rPr lang="en-US" dirty="0"/>
            </a:br>
            <a:r>
              <a:rPr lang="en-US" dirty="0"/>
              <a:t>then the system must </a:t>
            </a:r>
            <a:r>
              <a:rPr lang="en-US" dirty="0">
                <a:solidFill>
                  <a:srgbClr val="0432FF"/>
                </a:solidFill>
              </a:rPr>
              <a:t>abort</a:t>
            </a:r>
            <a:r>
              <a:rPr lang="en-US" dirty="0"/>
              <a:t> that TXN as well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if the other TXN has already committed,</a:t>
            </a:r>
            <a:br>
              <a:rPr lang="en-US" dirty="0"/>
            </a:br>
            <a:r>
              <a:rPr lang="en-US" dirty="0"/>
              <a:t>then </a:t>
            </a:r>
            <a:r>
              <a:rPr lang="en-US" dirty="0">
                <a:solidFill>
                  <a:srgbClr val="FF0000"/>
                </a:solidFill>
              </a:rPr>
              <a:t>big problem</a:t>
            </a:r>
            <a:r>
              <a:rPr lang="en-US" dirty="0"/>
              <a:t>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2586E9-66B5-C06D-0841-AB325F58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E0E6-9C7A-9140-90FF-210D4BF9578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5769A-2B33-7EAF-99B5-606EFFEED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03077-1E13-8723-E888-AD587631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167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Example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420141"/>
              </p:ext>
            </p:extLst>
          </p:nvPr>
        </p:nvGraphicFramePr>
        <p:xfrm>
          <a:off x="1818045" y="789255"/>
          <a:ext cx="5507910" cy="5541135"/>
        </p:xfrm>
        <a:graphic>
          <a:graphicData uri="http://schemas.openxmlformats.org/drawingml/2006/table">
            <a:tbl>
              <a:tblPr/>
              <a:tblGrid>
                <a:gridCol w="2753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U1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9043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22545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639244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68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3B09-B99A-C541-762B-FE064CD8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Control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ABE13-E0A1-C43E-4DD1-1B6E3985E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types: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Pessimistic CC Manager (Locks)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Optimistic CC Manager (e.g. Snapshot Isolation)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CB426-3AC8-187B-CF6D-79867FF93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0CC2-8AAD-8B44-AAB6-BF23EF57681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AF80E-4211-ECB6-ACC2-D14A6E26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CF180-BF37-923C-7649-E80D34FA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</a:t>
            </a:fld>
            <a:endParaRPr lang="en-US"/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7AB431B8-70B0-05C8-CDA0-6701EC51C46A}"/>
              </a:ext>
            </a:extLst>
          </p:cNvPr>
          <p:cNvSpPr/>
          <p:nvPr/>
        </p:nvSpPr>
        <p:spPr>
          <a:xfrm>
            <a:off x="6299339" y="1685078"/>
            <a:ext cx="1912852" cy="908864"/>
          </a:xfrm>
          <a:prstGeom prst="wedgeEllipseCallout">
            <a:avLst>
              <a:gd name="adj1" fmla="val -68320"/>
              <a:gd name="adj2" fmla="val 6250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We discuss</a:t>
            </a:r>
            <a:br>
              <a:rPr lang="en-US" dirty="0"/>
            </a:br>
            <a:r>
              <a:rPr lang="en-US" dirty="0"/>
              <a:t>only this</a:t>
            </a:r>
          </a:p>
        </p:txBody>
      </p:sp>
    </p:spTree>
    <p:extLst>
      <p:ext uri="{BB962C8B-B14F-4D97-AF65-F5344CB8AC3E}">
        <p14:creationId xmlns:p14="http://schemas.microsoft.com/office/powerpoint/2010/main" val="23597900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Example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1818045" y="789255"/>
          <a:ext cx="5507910" cy="5541135"/>
        </p:xfrm>
        <a:graphic>
          <a:graphicData uri="http://schemas.openxmlformats.org/drawingml/2006/table">
            <a:tbl>
              <a:tblPr/>
              <a:tblGrid>
                <a:gridCol w="2753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U1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9043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22545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639244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871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Example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1818045" y="789255"/>
          <a:ext cx="5507910" cy="5541135"/>
        </p:xfrm>
        <a:graphic>
          <a:graphicData uri="http://schemas.openxmlformats.org/drawingml/2006/table">
            <a:tbl>
              <a:tblPr/>
              <a:tblGrid>
                <a:gridCol w="2753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U1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9043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COMMIT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22545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639244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61</a:t>
            </a:fld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D54943A1-8866-BB72-0A84-936D164C30C2}"/>
              </a:ext>
            </a:extLst>
          </p:cNvPr>
          <p:cNvSpPr/>
          <p:nvPr/>
        </p:nvSpPr>
        <p:spPr>
          <a:xfrm>
            <a:off x="6469169" y="5529744"/>
            <a:ext cx="2279462" cy="908864"/>
          </a:xfrm>
          <a:prstGeom prst="wedgeEllipseCallout">
            <a:avLst>
              <a:gd name="adj1" fmla="val -67589"/>
              <a:gd name="adj2" fmla="val -227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Takes the $$$</a:t>
            </a:r>
            <a:br>
              <a:rPr lang="en-US" dirty="0"/>
            </a:br>
            <a:r>
              <a:rPr lang="en-US" dirty="0"/>
              <a:t>and leaves</a:t>
            </a:r>
          </a:p>
        </p:txBody>
      </p:sp>
    </p:spTree>
    <p:extLst>
      <p:ext uri="{BB962C8B-B14F-4D97-AF65-F5344CB8AC3E}">
        <p14:creationId xmlns:p14="http://schemas.microsoft.com/office/powerpoint/2010/main" val="7319462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Example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1818045" y="789255"/>
          <a:ext cx="5507910" cy="5541135"/>
        </p:xfrm>
        <a:graphic>
          <a:graphicData uri="http://schemas.openxmlformats.org/drawingml/2006/table">
            <a:tbl>
              <a:tblPr/>
              <a:tblGrid>
                <a:gridCol w="2753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U1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9043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COMMIT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22545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ROLLBACK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639244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62</a:t>
            </a:fld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66C8B6A1-FD41-0F54-3392-AF695E77E550}"/>
              </a:ext>
            </a:extLst>
          </p:cNvPr>
          <p:cNvSpPr/>
          <p:nvPr/>
        </p:nvSpPr>
        <p:spPr>
          <a:xfrm>
            <a:off x="6469169" y="5529744"/>
            <a:ext cx="2279462" cy="908864"/>
          </a:xfrm>
          <a:prstGeom prst="wedgeEllipseCallout">
            <a:avLst>
              <a:gd name="adj1" fmla="val -67589"/>
              <a:gd name="adj2" fmla="val -227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Takes the $$$</a:t>
            </a:r>
            <a:br>
              <a:rPr lang="en-US" dirty="0"/>
            </a:br>
            <a:r>
              <a:rPr lang="en-US" dirty="0"/>
              <a:t>and leaves</a:t>
            </a:r>
          </a:p>
        </p:txBody>
      </p:sp>
    </p:spTree>
    <p:extLst>
      <p:ext uri="{BB962C8B-B14F-4D97-AF65-F5344CB8AC3E}">
        <p14:creationId xmlns:p14="http://schemas.microsoft.com/office/powerpoint/2010/main" val="31001228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Example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1818045" y="789255"/>
          <a:ext cx="5507910" cy="5541135"/>
        </p:xfrm>
        <a:graphic>
          <a:graphicData uri="http://schemas.openxmlformats.org/drawingml/2006/table">
            <a:tbl>
              <a:tblPr/>
              <a:tblGrid>
                <a:gridCol w="2753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U1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9043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COMMIT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22545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ROLLBACK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639244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63</a:t>
            </a:fld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66C8B6A1-FD41-0F54-3392-AF695E77E550}"/>
              </a:ext>
            </a:extLst>
          </p:cNvPr>
          <p:cNvSpPr/>
          <p:nvPr/>
        </p:nvSpPr>
        <p:spPr>
          <a:xfrm>
            <a:off x="6469169" y="5529744"/>
            <a:ext cx="2279462" cy="908864"/>
          </a:xfrm>
          <a:prstGeom prst="wedgeEllipseCallout">
            <a:avLst>
              <a:gd name="adj1" fmla="val -67589"/>
              <a:gd name="adj2" fmla="val -227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Takes the $$$</a:t>
            </a:r>
            <a:br>
              <a:rPr lang="en-US" dirty="0"/>
            </a:br>
            <a:r>
              <a:rPr lang="en-US" dirty="0"/>
              <a:t>and leaves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6A438E3F-4120-F188-CD21-5DE3C82E530F}"/>
              </a:ext>
            </a:extLst>
          </p:cNvPr>
          <p:cNvSpPr/>
          <p:nvPr/>
        </p:nvSpPr>
        <p:spPr>
          <a:xfrm>
            <a:off x="147556" y="4685799"/>
            <a:ext cx="1576085" cy="1298377"/>
          </a:xfrm>
          <a:prstGeom prst="wedgeEllipseCallout">
            <a:avLst>
              <a:gd name="adj1" fmla="val 59085"/>
              <a:gd name="adj2" fmla="val 5270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Undo the</a:t>
            </a:r>
            <a:br>
              <a:rPr lang="en-US" dirty="0"/>
            </a:br>
            <a:r>
              <a:rPr lang="en-US" dirty="0"/>
              <a:t>writes to</a:t>
            </a:r>
            <a:br>
              <a:rPr lang="en-US" dirty="0"/>
            </a:br>
            <a:r>
              <a:rPr lang="en-US" dirty="0"/>
              <a:t>A and B</a:t>
            </a:r>
          </a:p>
        </p:txBody>
      </p:sp>
    </p:spTree>
    <p:extLst>
      <p:ext uri="{BB962C8B-B14F-4D97-AF65-F5344CB8AC3E}">
        <p14:creationId xmlns:p14="http://schemas.microsoft.com/office/powerpoint/2010/main" val="8516731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Example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1818045" y="789255"/>
          <a:ext cx="5507910" cy="5541135"/>
        </p:xfrm>
        <a:graphic>
          <a:graphicData uri="http://schemas.openxmlformats.org/drawingml/2006/table">
            <a:tbl>
              <a:tblPr/>
              <a:tblGrid>
                <a:gridCol w="2753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U1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9043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COMMIT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22545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ROLLBACK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639244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64</a:t>
            </a:fld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66C8B6A1-FD41-0F54-3392-AF695E77E550}"/>
              </a:ext>
            </a:extLst>
          </p:cNvPr>
          <p:cNvSpPr/>
          <p:nvPr/>
        </p:nvSpPr>
        <p:spPr>
          <a:xfrm>
            <a:off x="6469169" y="5529744"/>
            <a:ext cx="2279462" cy="908864"/>
          </a:xfrm>
          <a:prstGeom prst="wedgeEllipseCallout">
            <a:avLst>
              <a:gd name="adj1" fmla="val -67589"/>
              <a:gd name="adj2" fmla="val -227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Takes the $$$</a:t>
            </a:r>
            <a:br>
              <a:rPr lang="en-US" dirty="0"/>
            </a:br>
            <a:r>
              <a:rPr lang="en-US" dirty="0"/>
              <a:t>and leaves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6A438E3F-4120-F188-CD21-5DE3C82E530F}"/>
              </a:ext>
            </a:extLst>
          </p:cNvPr>
          <p:cNvSpPr/>
          <p:nvPr/>
        </p:nvSpPr>
        <p:spPr>
          <a:xfrm>
            <a:off x="147556" y="4685799"/>
            <a:ext cx="1576085" cy="1298377"/>
          </a:xfrm>
          <a:prstGeom prst="wedgeEllipseCallout">
            <a:avLst>
              <a:gd name="adj1" fmla="val 59085"/>
              <a:gd name="adj2" fmla="val 5270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Undo the</a:t>
            </a:r>
            <a:br>
              <a:rPr lang="en-US" dirty="0"/>
            </a:br>
            <a:r>
              <a:rPr lang="en-US" dirty="0"/>
              <a:t>writes to</a:t>
            </a:r>
            <a:br>
              <a:rPr lang="en-US" dirty="0"/>
            </a:br>
            <a:r>
              <a:rPr lang="en-US" dirty="0"/>
              <a:t>A and B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3B074305-8C45-E89A-0610-5AC3C5BA98D0}"/>
              </a:ext>
            </a:extLst>
          </p:cNvPr>
          <p:cNvSpPr/>
          <p:nvPr/>
        </p:nvSpPr>
        <p:spPr>
          <a:xfrm>
            <a:off x="6950224" y="3816034"/>
            <a:ext cx="1997607" cy="1298377"/>
          </a:xfrm>
          <a:prstGeom prst="wedgeEllipseCallout">
            <a:avLst>
              <a:gd name="adj1" fmla="val -65689"/>
              <a:gd name="adj2" fmla="val -3950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All these</a:t>
            </a:r>
            <a:br>
              <a:rPr lang="en-US" dirty="0"/>
            </a:br>
            <a:r>
              <a:rPr lang="en-US" dirty="0"/>
              <a:t>reads were</a:t>
            </a:r>
            <a:br>
              <a:rPr lang="en-US" dirty="0"/>
            </a:br>
            <a:r>
              <a:rPr lang="en-US" dirty="0"/>
              <a:t>“dirty reads”</a:t>
            </a:r>
          </a:p>
        </p:txBody>
      </p:sp>
    </p:spTree>
    <p:extLst>
      <p:ext uri="{BB962C8B-B14F-4D97-AF65-F5344CB8AC3E}">
        <p14:creationId xmlns:p14="http://schemas.microsoft.com/office/powerpoint/2010/main" val="12388725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Example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1818045" y="789255"/>
          <a:ext cx="5507910" cy="5541135"/>
        </p:xfrm>
        <a:graphic>
          <a:graphicData uri="http://schemas.openxmlformats.org/drawingml/2006/table">
            <a:tbl>
              <a:tblPr/>
              <a:tblGrid>
                <a:gridCol w="2753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U1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9043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COMMIT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22545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ROLLBACK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639244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65</a:t>
            </a:fld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66C8B6A1-FD41-0F54-3392-AF695E77E550}"/>
              </a:ext>
            </a:extLst>
          </p:cNvPr>
          <p:cNvSpPr/>
          <p:nvPr/>
        </p:nvSpPr>
        <p:spPr>
          <a:xfrm>
            <a:off x="6469169" y="5529744"/>
            <a:ext cx="2279462" cy="908864"/>
          </a:xfrm>
          <a:prstGeom prst="wedgeEllipseCallout">
            <a:avLst>
              <a:gd name="adj1" fmla="val -67589"/>
              <a:gd name="adj2" fmla="val -227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Takes the $$$</a:t>
            </a:r>
            <a:br>
              <a:rPr lang="en-US" dirty="0"/>
            </a:br>
            <a:r>
              <a:rPr lang="en-US" dirty="0"/>
              <a:t>and leaves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6A438E3F-4120-F188-CD21-5DE3C82E530F}"/>
              </a:ext>
            </a:extLst>
          </p:cNvPr>
          <p:cNvSpPr/>
          <p:nvPr/>
        </p:nvSpPr>
        <p:spPr>
          <a:xfrm>
            <a:off x="147556" y="4685799"/>
            <a:ext cx="1576085" cy="1298377"/>
          </a:xfrm>
          <a:prstGeom prst="wedgeEllipseCallout">
            <a:avLst>
              <a:gd name="adj1" fmla="val 59085"/>
              <a:gd name="adj2" fmla="val 5270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Undo the</a:t>
            </a:r>
            <a:br>
              <a:rPr lang="en-US" dirty="0"/>
            </a:br>
            <a:r>
              <a:rPr lang="en-US" dirty="0"/>
              <a:t>writes to</a:t>
            </a:r>
            <a:br>
              <a:rPr lang="en-US" dirty="0"/>
            </a:br>
            <a:r>
              <a:rPr lang="en-US" dirty="0"/>
              <a:t>A and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D64BEC-A31C-202B-E4E8-BCE92231A9ED}"/>
              </a:ext>
            </a:extLst>
          </p:cNvPr>
          <p:cNvSpPr txBox="1"/>
          <p:nvPr/>
        </p:nvSpPr>
        <p:spPr>
          <a:xfrm>
            <a:off x="6473887" y="2223717"/>
            <a:ext cx="2274744" cy="919401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Unrecovarable</a:t>
            </a:r>
            <a:br>
              <a:rPr lang="en-US" sz="2400" dirty="0"/>
            </a:br>
            <a:r>
              <a:rPr lang="en-US" sz="2400" dirty="0"/>
              <a:t>schedule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408EF0B6-F84C-862A-EE43-8143A6221657}"/>
              </a:ext>
            </a:extLst>
          </p:cNvPr>
          <p:cNvSpPr/>
          <p:nvPr/>
        </p:nvSpPr>
        <p:spPr>
          <a:xfrm>
            <a:off x="6950224" y="3816034"/>
            <a:ext cx="1997607" cy="1298377"/>
          </a:xfrm>
          <a:prstGeom prst="wedgeEllipseCallout">
            <a:avLst>
              <a:gd name="adj1" fmla="val -65689"/>
              <a:gd name="adj2" fmla="val -3950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All these</a:t>
            </a:r>
            <a:br>
              <a:rPr lang="en-US" dirty="0"/>
            </a:br>
            <a:r>
              <a:rPr lang="en-US" dirty="0"/>
              <a:t>reads were</a:t>
            </a:r>
            <a:br>
              <a:rPr lang="en-US" dirty="0"/>
            </a:br>
            <a:r>
              <a:rPr lang="en-US" dirty="0"/>
              <a:t>“dirty reads”</a:t>
            </a:r>
          </a:p>
        </p:txBody>
      </p:sp>
    </p:spTree>
    <p:extLst>
      <p:ext uri="{BB962C8B-B14F-4D97-AF65-F5344CB8AC3E}">
        <p14:creationId xmlns:p14="http://schemas.microsoft.com/office/powerpoint/2010/main" val="27576428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A85BC8-F27D-949C-0E57-8355B28D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Two Phase Locking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DCD5D7-D6E2-B2D2-17FE-2046BAE22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Strict 2PL rule 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locks are released at Commit/Rollback time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984CC-7D88-A7E2-EDDA-51A661F6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E0E6-9C7A-9140-90FF-210D4BF9578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23491-F627-3165-8F06-3C4A5078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98C6A-A335-0AE7-C401-E238F18B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D0A4C-4E2C-7F22-DB5D-5E9B51B84F5D}"/>
              </a:ext>
            </a:extLst>
          </p:cNvPr>
          <p:cNvSpPr txBox="1"/>
          <p:nvPr/>
        </p:nvSpPr>
        <p:spPr>
          <a:xfrm rot="16200000">
            <a:off x="2905280" y="3997553"/>
            <a:ext cx="7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D366BB-F1AF-BA32-102C-8F5967B0EF89}"/>
              </a:ext>
            </a:extLst>
          </p:cNvPr>
          <p:cNvCxnSpPr/>
          <p:nvPr/>
        </p:nvCxnSpPr>
        <p:spPr>
          <a:xfrm>
            <a:off x="3538711" y="2727942"/>
            <a:ext cx="0" cy="3268297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AABD43-FA7B-A714-B7E3-9784A4A5039B}"/>
              </a:ext>
            </a:extLst>
          </p:cNvPr>
          <p:cNvCxnSpPr>
            <a:cxnSpLocks/>
          </p:cNvCxnSpPr>
          <p:nvPr/>
        </p:nvCxnSpPr>
        <p:spPr>
          <a:xfrm>
            <a:off x="4081495" y="2727942"/>
            <a:ext cx="0" cy="12716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42F7A5-4911-5960-656D-AAE8C90EB85A}"/>
              </a:ext>
            </a:extLst>
          </p:cNvPr>
          <p:cNvCxnSpPr>
            <a:cxnSpLocks/>
          </p:cNvCxnSpPr>
          <p:nvPr/>
        </p:nvCxnSpPr>
        <p:spPr>
          <a:xfrm flipH="1">
            <a:off x="3857437" y="5381317"/>
            <a:ext cx="55711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F418329-EE32-31A5-0F4C-46BC508F5961}"/>
              </a:ext>
            </a:extLst>
          </p:cNvPr>
          <p:cNvSpPr txBox="1"/>
          <p:nvPr/>
        </p:nvSpPr>
        <p:spPr>
          <a:xfrm>
            <a:off x="4324765" y="316921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1B708E-613C-D36E-2336-0D9B4DB15974}"/>
              </a:ext>
            </a:extLst>
          </p:cNvPr>
          <p:cNvSpPr txBox="1"/>
          <p:nvPr/>
        </p:nvSpPr>
        <p:spPr>
          <a:xfrm>
            <a:off x="4635106" y="519665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Unlocks</a:t>
            </a:r>
          </a:p>
        </p:txBody>
      </p:sp>
    </p:spTree>
    <p:extLst>
      <p:ext uri="{BB962C8B-B14F-4D97-AF65-F5344CB8AC3E}">
        <p14:creationId xmlns:p14="http://schemas.microsoft.com/office/powerpoint/2010/main" val="36496900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Example Strict 2PL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32263"/>
              </p:ext>
            </p:extLst>
          </p:nvPr>
        </p:nvGraphicFramePr>
        <p:xfrm>
          <a:off x="1453351" y="789255"/>
          <a:ext cx="5872604" cy="5541135"/>
        </p:xfrm>
        <a:graphic>
          <a:graphicData uri="http://schemas.openxmlformats.org/drawingml/2006/table">
            <a:tbl>
              <a:tblPr/>
              <a:tblGrid>
                <a:gridCol w="2936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6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t),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ROLLBACK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…. 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9043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22545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COMMIT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639244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67</a:t>
            </a:fld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66C8B6A1-FD41-0F54-3392-AF695E77E550}"/>
              </a:ext>
            </a:extLst>
          </p:cNvPr>
          <p:cNvSpPr/>
          <p:nvPr/>
        </p:nvSpPr>
        <p:spPr>
          <a:xfrm>
            <a:off x="7046870" y="1582450"/>
            <a:ext cx="1287558" cy="519351"/>
          </a:xfrm>
          <a:prstGeom prst="wedgeEllipseCallout">
            <a:avLst>
              <a:gd name="adj1" fmla="val -85461"/>
              <a:gd name="adj2" fmla="val 296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Denied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6A438E3F-4120-F188-CD21-5DE3C82E530F}"/>
              </a:ext>
            </a:extLst>
          </p:cNvPr>
          <p:cNvSpPr/>
          <p:nvPr/>
        </p:nvSpPr>
        <p:spPr>
          <a:xfrm>
            <a:off x="147232" y="929564"/>
            <a:ext cx="1179359" cy="1687890"/>
          </a:xfrm>
          <a:prstGeom prst="wedgeEllipseCallout">
            <a:avLst>
              <a:gd name="adj1" fmla="val 64288"/>
              <a:gd name="adj2" fmla="val -206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Lock</a:t>
            </a:r>
            <a:br>
              <a:rPr lang="en-US" dirty="0"/>
            </a:br>
            <a:r>
              <a:rPr lang="en-US" dirty="0"/>
              <a:t>right</a:t>
            </a:r>
            <a:br>
              <a:rPr lang="en-US" dirty="0"/>
            </a:br>
            <a:r>
              <a:rPr lang="en-US" dirty="0"/>
              <a:t>before</a:t>
            </a:r>
            <a:br>
              <a:rPr lang="en-US" dirty="0"/>
            </a:br>
            <a:r>
              <a:rPr lang="en-US" dirty="0"/>
              <a:t>read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57F2119F-037E-160D-1E42-16C1237967F0}"/>
              </a:ext>
            </a:extLst>
          </p:cNvPr>
          <p:cNvSpPr/>
          <p:nvPr/>
        </p:nvSpPr>
        <p:spPr>
          <a:xfrm>
            <a:off x="7046870" y="3442237"/>
            <a:ext cx="1431822" cy="519351"/>
          </a:xfrm>
          <a:prstGeom prst="wedgeEllipseCallout">
            <a:avLst>
              <a:gd name="adj1" fmla="val -85461"/>
              <a:gd name="adj2" fmla="val 296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Granted</a:t>
            </a:r>
          </a:p>
        </p:txBody>
      </p:sp>
    </p:spTree>
    <p:extLst>
      <p:ext uri="{BB962C8B-B14F-4D97-AF65-F5344CB8AC3E}">
        <p14:creationId xmlns:p14="http://schemas.microsoft.com/office/powerpoint/2010/main" val="26139405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Example Strict 2PL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750331"/>
              </p:ext>
            </p:extLst>
          </p:nvPr>
        </p:nvGraphicFramePr>
        <p:xfrm>
          <a:off x="1453351" y="789255"/>
          <a:ext cx="5872604" cy="5910544"/>
        </p:xfrm>
        <a:graphic>
          <a:graphicData uri="http://schemas.openxmlformats.org/drawingml/2006/table">
            <a:tbl>
              <a:tblPr/>
              <a:tblGrid>
                <a:gridCol w="2936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6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L1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022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9043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COMMIT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…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22545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63924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COMMIT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U2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917805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16357-19D4-3E86-4497-A2417B3D2678}"/>
              </a:ext>
            </a:extLst>
          </p:cNvPr>
          <p:cNvSpPr txBox="1"/>
          <p:nvPr/>
        </p:nvSpPr>
        <p:spPr>
          <a:xfrm>
            <a:off x="7330470" y="1668076"/>
            <a:ext cx="1569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Interleaving</a:t>
            </a:r>
            <a:br>
              <a:rPr lang="en-US" dirty="0"/>
            </a:br>
            <a:r>
              <a:rPr lang="en-US" dirty="0"/>
              <a:t>is possible;</a:t>
            </a:r>
            <a:br>
              <a:rPr lang="en-US" dirty="0"/>
            </a:br>
            <a:r>
              <a:rPr lang="en-US" dirty="0"/>
              <a:t>it depends on</a:t>
            </a:r>
            <a:br>
              <a:rPr lang="en-US" dirty="0"/>
            </a:br>
            <a:r>
              <a:rPr lang="en-US" dirty="0"/>
              <a:t>the conflicts</a:t>
            </a:r>
          </a:p>
        </p:txBody>
      </p:sp>
    </p:spTree>
    <p:extLst>
      <p:ext uri="{BB962C8B-B14F-4D97-AF65-F5344CB8AC3E}">
        <p14:creationId xmlns:p14="http://schemas.microsoft.com/office/powerpoint/2010/main" val="1729510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A8B0-B96A-FB81-7750-ABAE8BE86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Two Phase 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0117B-2345-CC3F-1EC5-007A50202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If all TXN follow the Strict 2PL rule, then any schedule is conflict serializable and recoverable</a:t>
            </a:r>
          </a:p>
          <a:p>
            <a:endParaRPr lang="en-US" dirty="0"/>
          </a:p>
          <a:p>
            <a:r>
              <a:rPr lang="en-US" dirty="0"/>
              <a:t>All RDBMS that use locking implement Strict 2PL:</a:t>
            </a:r>
          </a:p>
          <a:p>
            <a:pPr lvl="1"/>
            <a:r>
              <a:rPr lang="en-US" dirty="0"/>
              <a:t>When TXN wants to read or write, RDBMs inserts a Lock statement (unless TXN already has that lock)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TXN commits or rolls back, RDBMs inserts all Unlock statements</a:t>
            </a:r>
          </a:p>
          <a:p>
            <a:pPr lvl="1"/>
            <a:endParaRPr lang="en-US" dirty="0"/>
          </a:p>
          <a:p>
            <a:r>
              <a:rPr lang="en-US" dirty="0"/>
              <a:t>Locking (even Strict 2PL) can lead to </a:t>
            </a:r>
            <a:r>
              <a:rPr lang="en-US" dirty="0">
                <a:solidFill>
                  <a:srgbClr val="0432FF"/>
                </a:solidFill>
              </a:rPr>
              <a:t>deadlocks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28CDA-DD71-0706-9B43-BDBD71839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0CC2-8AAD-8B44-AAB6-BF23EF57681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01393-540C-14BE-34CC-A6050571F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D57AE-18F9-7EBD-AC44-7618BD82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2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0336C4-F10C-AB4F-2C10-95517081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32818-416F-517A-88FF-FC5C24D84B1E}"/>
              </a:ext>
            </a:extLst>
          </p:cNvPr>
          <p:cNvSpPr txBox="1"/>
          <p:nvPr/>
        </p:nvSpPr>
        <p:spPr>
          <a:xfrm>
            <a:off x="3674969" y="3013501"/>
            <a:ext cx="179408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Locks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2E6ED-3381-E02D-A124-F6218B554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DAD5-5035-E142-B1BE-5BB1024BECE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D69D4D-A7AC-56AD-A155-A602E3EE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0F965-68C8-81B1-1EF9-0CA72AF2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648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0336C4-F10C-AB4F-2C10-95517081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32818-416F-517A-88FF-FC5C24D84B1E}"/>
              </a:ext>
            </a:extLst>
          </p:cNvPr>
          <p:cNvSpPr txBox="1"/>
          <p:nvPr/>
        </p:nvSpPr>
        <p:spPr>
          <a:xfrm>
            <a:off x="3041784" y="3013501"/>
            <a:ext cx="3060453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Deadlocks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2E6ED-3381-E02D-A124-F6218B554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DAD5-5035-E142-B1BE-5BB1024BECE7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D69D4D-A7AC-56AD-A155-A602E3EE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0F965-68C8-81B1-1EF9-0CA72AF2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21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536F-0732-4F8C-92EB-711AA022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2PL Deadlocks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18A8F-1815-4617-B2B4-213CD954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7E3D-16D6-934F-A7E5-3333CCB420F5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4AB2-5F0C-4CBD-9F4E-BDF2E0455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67A6A-0311-42B4-8295-D09FC4C2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71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97FBBA-6586-2028-1A6E-F5CE9D98D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479064"/>
              </p:ext>
            </p:extLst>
          </p:nvPr>
        </p:nvGraphicFramePr>
        <p:xfrm>
          <a:off x="132528" y="840281"/>
          <a:ext cx="84168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680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288715338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731044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 (A,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 (B,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T3 (C, 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T4 (D, 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7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L(B)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47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133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1AF-6473-D604-1D35-BA45EB646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465C8-AFC5-5536-F25D-C926905A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2PL Deadlocks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AA599-1ECF-AB1F-BECB-20960A46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7E3D-16D6-934F-A7E5-3333CCB420F5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9CE54-E450-4BDE-6BB1-569A6F0CB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AC12A-0F46-7010-7A62-E81350A1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72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068456C-4B62-26A4-D5DF-B2629E0CD7B9}"/>
              </a:ext>
            </a:extLst>
          </p:cNvPr>
          <p:cNvGraphicFramePr>
            <a:graphicFrameLocks noGrp="1"/>
          </p:cNvGraphicFramePr>
          <p:nvPr/>
        </p:nvGraphicFramePr>
        <p:xfrm>
          <a:off x="132528" y="840281"/>
          <a:ext cx="841689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680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288715338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731044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 (A,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 (B,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T3 (C, 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T4 (D, 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7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L(B)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4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L(C)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109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8922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EBB17-BBC4-6B2D-3E77-C8AB4CDB6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2709D-6387-7F0B-C1BE-0BE27C0C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2PL Deadlocks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843F7-7CEF-4BCB-C9E9-E83F4A08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7E3D-16D6-934F-A7E5-3333CCB420F5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E4EE9-692D-5CC2-5348-91667429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1696F-065D-FCED-1B08-F4860071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73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A8F07C-37EF-B199-A613-4829C1F8CE24}"/>
              </a:ext>
            </a:extLst>
          </p:cNvPr>
          <p:cNvGraphicFramePr>
            <a:graphicFrameLocks noGrp="1"/>
          </p:cNvGraphicFramePr>
          <p:nvPr/>
        </p:nvGraphicFramePr>
        <p:xfrm>
          <a:off x="132528" y="840281"/>
          <a:ext cx="841689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680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288715338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731044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 (A,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 (B,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T3 (C, 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T4 (D, 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7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L(B)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4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L(C)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10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38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4576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DF94A-42E4-EC3A-D60F-9419EBD7A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F88B-D8AB-117B-475F-16C72054A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2PL Deadlocks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555F8-6237-1A3E-E6B6-1600D6AA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7E3D-16D6-934F-A7E5-3333CCB420F5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944D4-77D9-9604-F7AD-73F9FF7F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C0F7C-4F83-F203-3A4D-D14A5235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74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BDB61E-F4F0-CF4C-DE79-F8FF4B262D91}"/>
              </a:ext>
            </a:extLst>
          </p:cNvPr>
          <p:cNvGraphicFramePr>
            <a:graphicFrameLocks noGrp="1"/>
          </p:cNvGraphicFramePr>
          <p:nvPr/>
        </p:nvGraphicFramePr>
        <p:xfrm>
          <a:off x="132528" y="840281"/>
          <a:ext cx="841689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680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288715338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731044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 (A,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 (B,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T3 (C, 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T4 (D, 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7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L(B)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4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L(C)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10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3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L(A) blocked…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35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288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0572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58DE59-E3BF-20A5-58AA-F794A99BB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548544"/>
              </p:ext>
            </p:extLst>
          </p:nvPr>
        </p:nvGraphicFramePr>
        <p:xfrm>
          <a:off x="132528" y="840281"/>
          <a:ext cx="841689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680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288715338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731044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 (A,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 (B,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T3 (C, 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T4 (D, 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7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L(B)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4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L(C)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10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3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L(A) blocked…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35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28825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876536F-0732-4F8C-92EB-711AA022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2PL Deadlocks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18A8F-1815-4617-B2B4-213CD954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7E3D-16D6-934F-A7E5-3333CCB420F5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4AB2-5F0C-4CBD-9F4E-BDF2E0455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67A6A-0311-42B4-8295-D09FC4C2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8033A5-C99B-44AD-B68E-DE980D55E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2664141"/>
            <a:ext cx="2838450" cy="3838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AEE4A4-BA06-4ADC-AD95-3860334DF450}"/>
              </a:ext>
            </a:extLst>
          </p:cNvPr>
          <p:cNvSpPr txBox="1"/>
          <p:nvPr/>
        </p:nvSpPr>
        <p:spPr>
          <a:xfrm>
            <a:off x="4572000" y="4262733"/>
            <a:ext cx="386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Can’t make progress since locking phase is not complete for any TXN!</a:t>
            </a:r>
          </a:p>
        </p:txBody>
      </p:sp>
    </p:spTree>
    <p:extLst>
      <p:ext uri="{BB962C8B-B14F-4D97-AF65-F5344CB8AC3E}">
        <p14:creationId xmlns:p14="http://schemas.microsoft.com/office/powerpoint/2010/main" val="26949203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536F-0732-4F8C-92EB-711AA022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2PL Deadlocks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18A8F-1815-4617-B2B4-213CD954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7E3D-16D6-934F-A7E5-3333CCB420F5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4AB2-5F0C-4CBD-9F4E-BDF2E0455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67A6A-0311-42B4-8295-D09FC4C2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76</a:t>
            </a:fld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DA1498B-D38B-44C3-9009-D203FC6D36AA}"/>
              </a:ext>
            </a:extLst>
          </p:cNvPr>
          <p:cNvSpPr/>
          <p:nvPr/>
        </p:nvSpPr>
        <p:spPr>
          <a:xfrm>
            <a:off x="2300045" y="5278424"/>
            <a:ext cx="655155" cy="62642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T1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FC2514BB-7C1B-4B9B-B935-C9FD166171E8}"/>
              </a:ext>
            </a:extLst>
          </p:cNvPr>
          <p:cNvSpPr/>
          <p:nvPr/>
        </p:nvSpPr>
        <p:spPr>
          <a:xfrm>
            <a:off x="3525871" y="5278424"/>
            <a:ext cx="655155" cy="62642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T2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8C13B6B6-A7B6-4766-909D-31DD9F2BBEF7}"/>
              </a:ext>
            </a:extLst>
          </p:cNvPr>
          <p:cNvSpPr/>
          <p:nvPr/>
        </p:nvSpPr>
        <p:spPr>
          <a:xfrm>
            <a:off x="4751697" y="5278424"/>
            <a:ext cx="655155" cy="62642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T3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C4DD336-4047-42E1-A85D-C8F5627D11B7}"/>
              </a:ext>
            </a:extLst>
          </p:cNvPr>
          <p:cNvSpPr/>
          <p:nvPr/>
        </p:nvSpPr>
        <p:spPr>
          <a:xfrm>
            <a:off x="5973383" y="5278424"/>
            <a:ext cx="655155" cy="62642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T4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A7EFEA-7D79-4460-A216-03EFFA9D2853}"/>
              </a:ext>
            </a:extLst>
          </p:cNvPr>
          <p:cNvCxnSpPr>
            <a:stCxn id="11" idx="2"/>
            <a:endCxn id="10" idx="6"/>
          </p:cNvCxnSpPr>
          <p:nvPr/>
        </p:nvCxnSpPr>
        <p:spPr>
          <a:xfrm flipH="1">
            <a:off x="2955200" y="5591635"/>
            <a:ext cx="570671" cy="0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3D8B87-BD2F-4E18-8C1A-6BA2F9BA59B9}"/>
              </a:ext>
            </a:extLst>
          </p:cNvPr>
          <p:cNvCxnSpPr>
            <a:stCxn id="12" idx="2"/>
            <a:endCxn id="11" idx="6"/>
          </p:cNvCxnSpPr>
          <p:nvPr/>
        </p:nvCxnSpPr>
        <p:spPr>
          <a:xfrm flipH="1">
            <a:off x="4181026" y="5591635"/>
            <a:ext cx="570671" cy="0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2B9A53-A5E6-4E34-ACDE-BE177AC62B9C}"/>
              </a:ext>
            </a:extLst>
          </p:cNvPr>
          <p:cNvCxnSpPr>
            <a:stCxn id="13" idx="2"/>
            <a:endCxn id="12" idx="6"/>
          </p:cNvCxnSpPr>
          <p:nvPr/>
        </p:nvCxnSpPr>
        <p:spPr>
          <a:xfrm flipH="1">
            <a:off x="5406852" y="5591635"/>
            <a:ext cx="566531" cy="0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7F68AF0B-E509-43DC-8DA7-0D196AC73209}"/>
              </a:ext>
            </a:extLst>
          </p:cNvPr>
          <p:cNvCxnSpPr>
            <a:stCxn id="10" idx="4"/>
            <a:endCxn id="13" idx="4"/>
          </p:cNvCxnSpPr>
          <p:nvPr/>
        </p:nvCxnSpPr>
        <p:spPr>
          <a:xfrm rot="16200000" flipH="1">
            <a:off x="4464292" y="4068177"/>
            <a:ext cx="12700" cy="3673338"/>
          </a:xfrm>
          <a:prstGeom prst="bentConnector3">
            <a:avLst>
              <a:gd name="adj1" fmla="val 1800000"/>
            </a:avLst>
          </a:prstGeom>
          <a:ln>
            <a:headEnd type="triangle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06D214A-7ABB-4F33-9CE8-E09970EFDF5F}"/>
              </a:ext>
            </a:extLst>
          </p:cNvPr>
          <p:cNvSpPr txBox="1"/>
          <p:nvPr/>
        </p:nvSpPr>
        <p:spPr>
          <a:xfrm>
            <a:off x="1443295" y="3595405"/>
            <a:ext cx="6046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Checking for deadlock: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Construct the WAITS-FOR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if it has a cycle</a:t>
            </a:r>
          </a:p>
          <a:p>
            <a:r>
              <a:rPr lang="en-US" dirty="0"/>
              <a:t>Checking for a cycle is fast (see CSE332), but it is very slow compared to the simple R/W operations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02BCE7-A2F1-DC6E-0D89-92AE22DB3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700071"/>
              </p:ext>
            </p:extLst>
          </p:nvPr>
        </p:nvGraphicFramePr>
        <p:xfrm>
          <a:off x="132528" y="840281"/>
          <a:ext cx="841689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680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288715338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731044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 (A,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 (B,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T3 (C, 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T4 (D, 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7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L(B)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4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L(C)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10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3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L(A) blocked…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35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288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7190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536F-0732-4F8C-92EB-711AA022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2PL Deadlocks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18A8F-1815-4617-B2B4-213CD954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7E3D-16D6-934F-A7E5-3333CCB420F5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4AB2-5F0C-4CBD-9F4E-BDF2E0455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67A6A-0311-42B4-8295-D09FC4C2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4E504B-01F8-4095-ADA7-6885AB3B8761}"/>
              </a:ext>
            </a:extLst>
          </p:cNvPr>
          <p:cNvSpPr txBox="1"/>
          <p:nvPr/>
        </p:nvSpPr>
        <p:spPr>
          <a:xfrm>
            <a:off x="2529613" y="4066907"/>
            <a:ext cx="6047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the DBMS finds a cycle: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rollback TXNs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(Hopefully) make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Notice: the app must always check if TXN was aborted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95B2FF-73ED-DF18-24F7-0A691D1CC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391399"/>
              </p:ext>
            </p:extLst>
          </p:nvPr>
        </p:nvGraphicFramePr>
        <p:xfrm>
          <a:off x="132528" y="840281"/>
          <a:ext cx="841689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680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288715338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731044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 (A,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 (B,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T3 (C, 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T4 (D, 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7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L(B)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4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L(C)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10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3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L(A) blocked…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35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288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4674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536F-0732-4F8C-92EB-711AA022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2PL Deadlocks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18A8F-1815-4617-B2B4-213CD954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7E3D-16D6-934F-A7E5-3333CCB420F5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4AB2-5F0C-4CBD-9F4E-BDF2E0455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67A6A-0311-42B4-8295-D09FC4C2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3C0B03-371C-403B-953B-589B1B60D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767467"/>
              </p:ext>
            </p:extLst>
          </p:nvPr>
        </p:nvGraphicFramePr>
        <p:xfrm>
          <a:off x="132528" y="840281"/>
          <a:ext cx="841689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680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288715338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731044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 (A,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 (B,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T3 (C, 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T4 (D, 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7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L(B)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4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L(C)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10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3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L(A) blocked…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35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52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12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180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090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536F-0732-4F8C-92EB-711AA022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2PL Deadlocks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18A8F-1815-4617-B2B4-213CD954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7E3D-16D6-934F-A7E5-3333CCB420F5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4AB2-5F0C-4CBD-9F4E-BDF2E0455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67A6A-0311-42B4-8295-D09FC4C2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79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3C0B03-371C-403B-953B-589B1B60D870}"/>
              </a:ext>
            </a:extLst>
          </p:cNvPr>
          <p:cNvGraphicFramePr>
            <a:graphicFrameLocks noGrp="1"/>
          </p:cNvGraphicFramePr>
          <p:nvPr/>
        </p:nvGraphicFramePr>
        <p:xfrm>
          <a:off x="132528" y="840281"/>
          <a:ext cx="841689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680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288715338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731044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 (A,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 (B,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T3 (C, 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T4 (D, 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7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L(B)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4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L(C)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10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3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L(A) blocked…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35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Abort, U(D)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52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12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180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812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02EB-D402-0029-D78C-DD726A7F1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6967A-E5BA-CD4E-8CFD-80B198F62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Each element has a unique </a:t>
            </a:r>
            <a:r>
              <a:rPr lang="en-US" dirty="0">
                <a:solidFill>
                  <a:srgbClr val="FF0000"/>
                </a:solidFill>
              </a:rPr>
              <a:t>lock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Each TXN must </a:t>
            </a:r>
            <a:r>
              <a:rPr lang="en-US" dirty="0">
                <a:solidFill>
                  <a:srgbClr val="0000FF"/>
                </a:solidFill>
              </a:rPr>
              <a:t>acquire</a:t>
            </a:r>
            <a:r>
              <a:rPr lang="en-US" dirty="0"/>
              <a:t> lock before R/W element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If the lock is held by another TXN, then wait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Once lock is available, it may proceed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TXN must </a:t>
            </a:r>
            <a:r>
              <a:rPr lang="en-US" dirty="0">
                <a:solidFill>
                  <a:srgbClr val="0000FF"/>
                </a:solidFill>
              </a:rPr>
              <a:t>release</a:t>
            </a:r>
            <a:r>
              <a:rPr lang="en-US" dirty="0"/>
              <a:t> the lock(s)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59F59-030F-A695-83E2-ACBB2ADE6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0CC2-8AAD-8B44-AAB6-BF23EF57681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D27DE-617F-B918-D151-46BB5D45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7F29B-8216-B2AE-91EB-6E6C9816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104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536F-0732-4F8C-92EB-711AA022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2PL Deadlocks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18A8F-1815-4617-B2B4-213CD954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7E3D-16D6-934F-A7E5-3333CCB420F5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4AB2-5F0C-4CBD-9F4E-BDF2E0455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67A6A-0311-42B4-8295-D09FC4C2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3C0B03-371C-403B-953B-589B1B60D870}"/>
              </a:ext>
            </a:extLst>
          </p:cNvPr>
          <p:cNvGraphicFramePr>
            <a:graphicFrameLocks noGrp="1"/>
          </p:cNvGraphicFramePr>
          <p:nvPr/>
        </p:nvGraphicFramePr>
        <p:xfrm>
          <a:off x="132528" y="840281"/>
          <a:ext cx="841689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680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288715338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731044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 (A,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 (B,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T3 (C, 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T4 (D, 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7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L(B)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4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L(C)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10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3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L(A) blocked…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35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Abort, U(D)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52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12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180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0317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536F-0732-4F8C-92EB-711AA022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2PL Deadlocks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18A8F-1815-4617-B2B4-213CD954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7E3D-16D6-934F-A7E5-3333CCB420F5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4AB2-5F0C-4CBD-9F4E-BDF2E0455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67A6A-0311-42B4-8295-D09FC4C2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3C0B03-371C-403B-953B-589B1B60D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338151"/>
              </p:ext>
            </p:extLst>
          </p:nvPr>
        </p:nvGraphicFramePr>
        <p:xfrm>
          <a:off x="132528" y="840281"/>
          <a:ext cx="841689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680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288715338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731044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 (A,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 (B,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T3 (C, 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T4 (D, 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7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L(B)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4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L(C)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10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3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L(A) blocked…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35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Abort, U(D)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52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12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(do operations)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180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5583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536F-0732-4F8C-92EB-711AA022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2PL Deadlocks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18A8F-1815-4617-B2B4-213CD954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7E3D-16D6-934F-A7E5-3333CCB420F5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4AB2-5F0C-4CBD-9F4E-BDF2E0455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67A6A-0311-42B4-8295-D09FC4C2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3C0B03-371C-403B-953B-589B1B60D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885368"/>
              </p:ext>
            </p:extLst>
          </p:nvPr>
        </p:nvGraphicFramePr>
        <p:xfrm>
          <a:off x="132528" y="840281"/>
          <a:ext cx="841689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680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2887153382"/>
                    </a:ext>
                  </a:extLst>
                </a:gridCol>
                <a:gridCol w="2219738">
                  <a:extLst>
                    <a:ext uri="{9D8B030D-6E8A-4147-A177-3AD203B41FA5}">
                      <a16:colId xmlns:a16="http://schemas.microsoft.com/office/drawing/2014/main" val="731044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 (A,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 (B,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T3 (C, 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T4 (D, 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7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L(B)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4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L(C)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10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 blocked…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3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L(A) blocked…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35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Abort, U(D)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52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L(D)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12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(do operations)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180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Commit, U(C), U(D)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6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03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8290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D525-8E6A-227F-D622-245707ADE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7D528-6600-EE79-02E0-DE1132978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Supporting transactions usually incurs a high cost</a:t>
            </a:r>
          </a:p>
          <a:p>
            <a:endParaRPr lang="en-US" dirty="0"/>
          </a:p>
          <a:p>
            <a:r>
              <a:rPr lang="en-US" dirty="0"/>
              <a:t>Performance is measured in TXN/sec (TPS)</a:t>
            </a:r>
          </a:p>
          <a:p>
            <a:pPr lvl="1"/>
            <a:r>
              <a:rPr lang="en-US" dirty="0"/>
              <a:t>1,000-10,000 is OK</a:t>
            </a:r>
          </a:p>
          <a:p>
            <a:pPr lvl="1"/>
            <a:r>
              <a:rPr lang="en-US" dirty="0"/>
              <a:t>10,000-100,000 is GREAT</a:t>
            </a:r>
          </a:p>
          <a:p>
            <a:pPr lvl="1"/>
            <a:r>
              <a:rPr lang="en-US" dirty="0"/>
              <a:t>100,000-1,000,000 research papers only…</a:t>
            </a:r>
          </a:p>
          <a:p>
            <a:pPr lvl="1"/>
            <a:endParaRPr lang="en-US" dirty="0"/>
          </a:p>
          <a:p>
            <a:r>
              <a:rPr lang="en-US" dirty="0"/>
              <a:t>Need higher TPS?</a:t>
            </a:r>
          </a:p>
          <a:p>
            <a:pPr lvl="1"/>
            <a:r>
              <a:rPr lang="en-US" dirty="0"/>
              <a:t>Weaker isolation level (next lecture)</a:t>
            </a:r>
          </a:p>
          <a:p>
            <a:pPr lvl="1"/>
            <a:r>
              <a:rPr lang="en-US" dirty="0"/>
              <a:t>NoSQL: single-update TXNs only (won’t discuss)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09B06-7BBD-0874-D8F1-F999E8A8B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0CC2-8AAD-8B44-AAB6-BF23EF57681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B09C4-8299-891F-99F7-6F8088B8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C0CE2-5F14-C307-1E71-7054C1B8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084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/>
          </a:p>
        </p:txBody>
      </p:sp>
      <p:pic>
        <p:nvPicPr>
          <p:cNvPr id="85" name="Google Shape;85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0" cy="65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84</a:t>
            </a:fld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40507" y="4015508"/>
            <a:ext cx="9063000" cy="1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Application Data Management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118205f969_2_174"/>
          <p:cNvSpPr txBox="1"/>
          <p:nvPr/>
        </p:nvSpPr>
        <p:spPr>
          <a:xfrm>
            <a:off x="2641215" y="1301745"/>
            <a:ext cx="3861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SQL Injection</a:t>
            </a:r>
            <a:endParaRPr/>
          </a:p>
        </p:txBody>
      </p:sp>
      <p:pic>
        <p:nvPicPr>
          <p:cNvPr id="168" name="Google Shape;168;g3118205f969_2_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096" y="3441122"/>
            <a:ext cx="8555711" cy="263351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3118205f969_2_174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170" name="Google Shape;170;g3118205f969_2_174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85</a:t>
            </a:fld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118205f969_2_9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SQL Injection</a:t>
            </a:r>
            <a:endParaRPr/>
          </a:p>
        </p:txBody>
      </p:sp>
      <p:sp>
        <p:nvSpPr>
          <p:cNvPr id="176" name="Google Shape;176;g3118205f969_2_96"/>
          <p:cNvSpPr txBox="1">
            <a:spLocks noGrp="1"/>
          </p:cNvSpPr>
          <p:nvPr>
            <p:ph type="body" idx="1"/>
          </p:nvPr>
        </p:nvSpPr>
        <p:spPr>
          <a:xfrm>
            <a:off x="334925" y="1020725"/>
            <a:ext cx="8474100" cy="51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 b="1"/>
              <a:t>SQL Injection</a:t>
            </a:r>
            <a:r>
              <a:rPr lang="en-US"/>
              <a:t>: Application input acts as code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In applications, SQL queries are strings</a:t>
            </a: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Partly consists of user input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Malicious user can trick DBMS into thinking their input is part of SQL code</a:t>
            </a:r>
            <a:endParaRPr/>
          </a:p>
        </p:txBody>
      </p:sp>
      <p:sp>
        <p:nvSpPr>
          <p:cNvPr id="177" name="Google Shape;177;g3118205f969_2_96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178" name="Google Shape;178;g3118205f969_2_96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86</a:t>
            </a:fld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18205f969_2_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SQL Injection</a:t>
            </a:r>
            <a:endParaRPr/>
          </a:p>
        </p:txBody>
      </p:sp>
      <p:sp>
        <p:nvSpPr>
          <p:cNvPr id="184" name="Google Shape;184;g3118205f969_2_9"/>
          <p:cNvSpPr txBox="1">
            <a:spLocks noGrp="1"/>
          </p:cNvSpPr>
          <p:nvPr>
            <p:ph type="body" idx="1"/>
          </p:nvPr>
        </p:nvSpPr>
        <p:spPr>
          <a:xfrm>
            <a:off x="568850" y="1102175"/>
            <a:ext cx="8474100" cy="15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Example: School admin database</a:t>
            </a:r>
            <a:endParaRPr/>
          </a:p>
        </p:txBody>
      </p:sp>
      <p:sp>
        <p:nvSpPr>
          <p:cNvPr id="185" name="Google Shape;185;g3118205f969_2_9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87</a:t>
            </a:fld>
            <a:endParaRPr/>
          </a:p>
        </p:txBody>
      </p:sp>
      <p:sp>
        <p:nvSpPr>
          <p:cNvPr id="186" name="Google Shape;186;g3118205f969_2_9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187" name="Google Shape;187;g3118205f969_2_9"/>
          <p:cNvSpPr txBox="1"/>
          <p:nvPr/>
        </p:nvSpPr>
        <p:spPr>
          <a:xfrm>
            <a:off x="1446900" y="1901575"/>
            <a:ext cx="6250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300" b="1" i="0" u="none" strike="noStrike" cap="none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INSERT</a:t>
            </a:r>
            <a:r>
              <a:rPr lang="en-US" sz="2300" i="0" u="none" strike="noStrike" cap="none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300" b="1" i="0" u="none" strike="noStrike" cap="none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INTO</a:t>
            </a:r>
            <a:r>
              <a:rPr lang="en-US" sz="23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Students</a:t>
            </a:r>
            <a:r>
              <a:rPr lang="en-US" sz="230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3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30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-US" sz="23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230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3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-US" sz="2300" b="1" i="1" u="none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-US" sz="23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'); </a:t>
            </a:r>
            <a:endParaRPr sz="230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118205f969_2_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SQL Injection</a:t>
            </a:r>
            <a:endParaRPr/>
          </a:p>
        </p:txBody>
      </p:sp>
      <p:sp>
        <p:nvSpPr>
          <p:cNvPr id="193" name="Google Shape;193;g3118205f969_2_61"/>
          <p:cNvSpPr txBox="1">
            <a:spLocks noGrp="1"/>
          </p:cNvSpPr>
          <p:nvPr>
            <p:ph type="body" idx="1"/>
          </p:nvPr>
        </p:nvSpPr>
        <p:spPr>
          <a:xfrm>
            <a:off x="568850" y="1102175"/>
            <a:ext cx="8474100" cy="29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Example: School admin database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241934" algn="l" rtl="0"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Malicious user input (in application):</a:t>
            </a:r>
            <a:endParaRPr/>
          </a:p>
        </p:txBody>
      </p:sp>
      <p:sp>
        <p:nvSpPr>
          <p:cNvPr id="194" name="Google Shape;194;g3118205f969_2_61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88</a:t>
            </a:fld>
            <a:endParaRPr/>
          </a:p>
        </p:txBody>
      </p:sp>
      <p:sp>
        <p:nvSpPr>
          <p:cNvPr id="195" name="Google Shape;195;g3118205f969_2_61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196" name="Google Shape;196;g3118205f969_2_61"/>
          <p:cNvSpPr txBox="1"/>
          <p:nvPr/>
        </p:nvSpPr>
        <p:spPr>
          <a:xfrm>
            <a:off x="1377800" y="3214913"/>
            <a:ext cx="6856200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200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123</a:t>
            </a:r>
            <a:endParaRPr sz="2200">
              <a:solidFill>
                <a:schemeClr val="accent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“</a:t>
            </a:r>
            <a:r>
              <a:rPr lang="en-US" sz="2200" b="1" i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Robert');   DROP TABLE Students;--</a:t>
            </a:r>
            <a:r>
              <a:rPr lang="en-US" sz="2200" i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”</a:t>
            </a:r>
            <a:endParaRPr sz="230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7" name="Google Shape;197;g3118205f969_2_61"/>
          <p:cNvSpPr txBox="1"/>
          <p:nvPr/>
        </p:nvSpPr>
        <p:spPr>
          <a:xfrm>
            <a:off x="1446900" y="1901575"/>
            <a:ext cx="6250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300" b="1" i="0" u="none" strike="noStrike" cap="none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INSERT</a:t>
            </a:r>
            <a:r>
              <a:rPr lang="en-US" sz="2300" i="0" u="none" strike="noStrike" cap="none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300" b="1" i="0" u="none" strike="noStrike" cap="none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INTO</a:t>
            </a:r>
            <a:r>
              <a:rPr lang="en-US" sz="23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Students</a:t>
            </a:r>
            <a:r>
              <a:rPr lang="en-US" sz="230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3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30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-US" sz="23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230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3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-US" sz="2300" b="1" i="1" u="none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-US" sz="23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'); </a:t>
            </a:r>
            <a:endParaRPr sz="230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118205f969_2_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SQL Injection</a:t>
            </a:r>
            <a:endParaRPr/>
          </a:p>
        </p:txBody>
      </p:sp>
      <p:sp>
        <p:nvSpPr>
          <p:cNvPr id="203" name="Google Shape;203;g3118205f969_2_70"/>
          <p:cNvSpPr txBox="1">
            <a:spLocks noGrp="1"/>
          </p:cNvSpPr>
          <p:nvPr>
            <p:ph type="body" idx="1"/>
          </p:nvPr>
        </p:nvSpPr>
        <p:spPr>
          <a:xfrm>
            <a:off x="568850" y="1102175"/>
            <a:ext cx="8474100" cy="52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Example: School admin database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241934" algn="l" rtl="0"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Malicious user input (in application):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241934" algn="l" rtl="0"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Send application’s query string to database: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3118205f969_2_70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89</a:t>
            </a:fld>
            <a:endParaRPr/>
          </a:p>
        </p:txBody>
      </p:sp>
      <p:sp>
        <p:nvSpPr>
          <p:cNvPr id="205" name="Google Shape;205;g3118205f969_2_70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206" name="Google Shape;206;g3118205f969_2_70"/>
          <p:cNvSpPr txBox="1"/>
          <p:nvPr/>
        </p:nvSpPr>
        <p:spPr>
          <a:xfrm>
            <a:off x="160425" y="4856900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INSERT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i="0" u="none" strike="noStrike" cap="none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INTO</a:t>
            </a:r>
            <a:r>
              <a:rPr lang="en-US" sz="18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Students</a:t>
            </a:r>
            <a:r>
              <a:rPr lang="en-US" sz="180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800" i="1">
                <a:latin typeface="Courier New"/>
                <a:ea typeface="Courier New"/>
                <a:cs typeface="Courier New"/>
                <a:sym typeface="Courier New"/>
              </a:rPr>
              <a:t>123</a:t>
            </a:r>
            <a:r>
              <a:rPr lang="en-US" sz="18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180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i="1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-US" sz="1800" b="1" i="1" u="none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Robert’); DROP TABLE Students;--</a:t>
            </a:r>
            <a:r>
              <a:rPr lang="en-US" sz="1800" i="1" u="none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'); </a:t>
            </a:r>
            <a:endParaRPr sz="180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7" name="Google Shape;207;g3118205f969_2_70"/>
          <p:cNvSpPr txBox="1"/>
          <p:nvPr/>
        </p:nvSpPr>
        <p:spPr>
          <a:xfrm>
            <a:off x="1446900" y="1901575"/>
            <a:ext cx="6250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300" b="1" i="0" u="none" strike="noStrike" cap="none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INSERT</a:t>
            </a:r>
            <a:r>
              <a:rPr lang="en-US" sz="2300" i="0" u="none" strike="noStrike" cap="none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300" b="1" i="0" u="none" strike="noStrike" cap="none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INTO</a:t>
            </a:r>
            <a:r>
              <a:rPr lang="en-US" sz="23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Students</a:t>
            </a:r>
            <a:r>
              <a:rPr lang="en-US" sz="230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3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30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-US" sz="23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230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3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-US" sz="2300" b="1" i="1" u="none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-US" sz="23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-US" sz="23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 </a:t>
            </a:r>
            <a:endParaRPr sz="230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8" name="Google Shape;208;g3118205f969_2_70"/>
          <p:cNvSpPr txBox="1"/>
          <p:nvPr/>
        </p:nvSpPr>
        <p:spPr>
          <a:xfrm>
            <a:off x="1377800" y="3214913"/>
            <a:ext cx="6856200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200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123</a:t>
            </a:r>
            <a:endParaRPr sz="2200">
              <a:solidFill>
                <a:schemeClr val="accent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“</a:t>
            </a:r>
            <a:r>
              <a:rPr lang="en-US" sz="2200" b="1" i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Robert');   DROP TABLE Students;--</a:t>
            </a:r>
            <a:r>
              <a:rPr lang="en-US" sz="2200" i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”</a:t>
            </a:r>
            <a:endParaRPr sz="230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14E1-E2A1-24ED-702E-D16CDBBF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TXN 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0CB18-A68D-3D0C-D333-71E859D39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 fontAlgn="auto"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defTabSz="457200" fontAlgn="auto"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(A)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=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transaction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aseline="-25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reads element A</a:t>
            </a:r>
            <a:endParaRPr lang="en-US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defTabSz="457200" fontAlgn="auto"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defTabSz="457200"/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baseline="-25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(A)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=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transaction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aseline="-25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reads element A</a:t>
            </a:r>
            <a:endParaRPr lang="en-US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defTabSz="457200" fontAlgn="auto"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defTabSz="457200" fontAlgn="auto"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defTabSz="457200" fontAlgn="auto"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baseline="-25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(A)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= transaction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aseline="-25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acquires lock for element A</a:t>
            </a:r>
          </a:p>
          <a:p>
            <a:pPr defTabSz="457200" fontAlgn="auto"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defTabSz="457200" fontAlgn="auto"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US" baseline="-25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(A)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= transaction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aseline="-25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releases lock for element A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20439-FD81-B0F5-DA44-8DA57655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0CC2-8AAD-8B44-AAB6-BF23EF57681E}" type="datetime4">
              <a:rPr lang="en-US" smtClean="0"/>
              <a:t>February 28,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84AE1-C8F0-961D-B693-B240C6A0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CDE73-456D-4BD7-EFD5-6AA85D3D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516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118205f969_2_3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SQL Injection</a:t>
            </a:r>
            <a:endParaRPr/>
          </a:p>
        </p:txBody>
      </p:sp>
      <p:sp>
        <p:nvSpPr>
          <p:cNvPr id="214" name="Google Shape;214;g3118205f969_2_336"/>
          <p:cNvSpPr txBox="1">
            <a:spLocks noGrp="1"/>
          </p:cNvSpPr>
          <p:nvPr>
            <p:ph type="body" idx="1"/>
          </p:nvPr>
        </p:nvSpPr>
        <p:spPr>
          <a:xfrm>
            <a:off x="568850" y="1102175"/>
            <a:ext cx="8474100" cy="52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Example: School admin database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241934" algn="l" rtl="0"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Malicious user input (in application):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241934" algn="l" rtl="0"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Send application’s query string to database: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3118205f969_2_336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90</a:t>
            </a:fld>
            <a:endParaRPr/>
          </a:p>
        </p:txBody>
      </p:sp>
      <p:sp>
        <p:nvSpPr>
          <p:cNvPr id="216" name="Google Shape;216;g3118205f969_2_336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217" name="Google Shape;217;g3118205f969_2_336"/>
          <p:cNvSpPr txBox="1"/>
          <p:nvPr/>
        </p:nvSpPr>
        <p:spPr>
          <a:xfrm>
            <a:off x="160425" y="4856900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INSERT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i="0" u="none" strike="noStrike" cap="none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INTO</a:t>
            </a:r>
            <a:r>
              <a:rPr lang="en-US" sz="18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Students</a:t>
            </a:r>
            <a:r>
              <a:rPr lang="en-US" sz="180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800" i="1">
                <a:latin typeface="Courier New"/>
                <a:ea typeface="Courier New"/>
                <a:cs typeface="Courier New"/>
                <a:sym typeface="Courier New"/>
              </a:rPr>
              <a:t>123</a:t>
            </a:r>
            <a:r>
              <a:rPr lang="en-US" sz="18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180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i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‘</a:t>
            </a:r>
            <a:r>
              <a:rPr lang="en-US" sz="1800" b="1" i="1" u="none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Robert’); DROP TABLE Students;--</a:t>
            </a:r>
            <a:r>
              <a:rPr lang="en-US" sz="1800" i="1" u="none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'); </a:t>
            </a:r>
            <a:endParaRPr sz="180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8" name="Google Shape;218;g3118205f969_2_336"/>
          <p:cNvSpPr txBox="1"/>
          <p:nvPr/>
        </p:nvSpPr>
        <p:spPr>
          <a:xfrm>
            <a:off x="1446900" y="1901575"/>
            <a:ext cx="6250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300" b="1" i="0" u="none" strike="noStrike" cap="none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INSERT</a:t>
            </a:r>
            <a:r>
              <a:rPr lang="en-US" sz="2300" i="0" u="none" strike="noStrike" cap="none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300" b="1" i="0" u="none" strike="noStrike" cap="none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INTO</a:t>
            </a:r>
            <a:r>
              <a:rPr lang="en-US" sz="23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Students</a:t>
            </a:r>
            <a:r>
              <a:rPr lang="en-US" sz="230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3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30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-US" sz="23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230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3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-US" sz="2300" b="1" i="1" u="none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-US" sz="23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'); </a:t>
            </a:r>
            <a:endParaRPr sz="230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9" name="Google Shape;219;g3118205f969_2_336"/>
          <p:cNvSpPr txBox="1"/>
          <p:nvPr/>
        </p:nvSpPr>
        <p:spPr>
          <a:xfrm>
            <a:off x="160425" y="537427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INSERT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i="0" u="none" strike="noStrike" cap="none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INTO</a:t>
            </a:r>
            <a:r>
              <a:rPr lang="en-US" sz="18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Students</a:t>
            </a:r>
            <a:r>
              <a:rPr lang="en-US" sz="180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800" i="1">
                <a:latin typeface="Courier New"/>
                <a:ea typeface="Courier New"/>
                <a:cs typeface="Courier New"/>
                <a:sym typeface="Courier New"/>
              </a:rPr>
              <a:t>123</a:t>
            </a:r>
            <a:r>
              <a:rPr lang="en-US" sz="18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1800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i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‘</a:t>
            </a:r>
            <a:r>
              <a:rPr lang="en-US" sz="1800" b="1" i="1" u="none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Robert</a:t>
            </a:r>
            <a:r>
              <a:rPr lang="en-US" sz="1800" i="1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’); </a:t>
            </a:r>
            <a:r>
              <a:rPr lang="en-US" sz="1800" b="1" i="1" u="none" strike="noStrike" cap="none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DROP TABLE</a:t>
            </a:r>
            <a:r>
              <a:rPr lang="en-US" sz="1800" i="1" u="none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i="1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Students;</a:t>
            </a:r>
            <a:r>
              <a:rPr lang="en-US" sz="1800" i="1" u="none" strike="noStrike" cap="none">
                <a:solidFill>
                  <a:srgbClr val="D0CECE"/>
                </a:solidFill>
                <a:latin typeface="Courier New"/>
                <a:ea typeface="Courier New"/>
                <a:cs typeface="Courier New"/>
                <a:sym typeface="Courier New"/>
              </a:rPr>
              <a:t>-- </a:t>
            </a:r>
            <a:r>
              <a:rPr lang="en-US" sz="1800" i="0" u="none" strike="noStrike" cap="none">
                <a:solidFill>
                  <a:srgbClr val="D0CECE"/>
                </a:solidFill>
                <a:latin typeface="Courier New"/>
                <a:ea typeface="Courier New"/>
                <a:cs typeface="Courier New"/>
                <a:sym typeface="Courier New"/>
              </a:rPr>
              <a:t>');</a:t>
            </a:r>
            <a:r>
              <a:rPr lang="en-US" sz="18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80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0" name="Google Shape;220;g3118205f969_2_336"/>
          <p:cNvSpPr txBox="1"/>
          <p:nvPr/>
        </p:nvSpPr>
        <p:spPr>
          <a:xfrm>
            <a:off x="1377800" y="3214913"/>
            <a:ext cx="6856200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200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123</a:t>
            </a:r>
            <a:endParaRPr sz="2200">
              <a:solidFill>
                <a:schemeClr val="accent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“</a:t>
            </a:r>
            <a:r>
              <a:rPr lang="en-US" sz="2200" b="1" i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Robert');   DROP TABLE Students;--</a:t>
            </a:r>
            <a:r>
              <a:rPr lang="en-US" sz="2200" i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”</a:t>
            </a:r>
            <a:endParaRPr sz="230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118205f969_2_3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SQL Injection</a:t>
            </a:r>
            <a:endParaRPr/>
          </a:p>
        </p:txBody>
      </p:sp>
      <p:sp>
        <p:nvSpPr>
          <p:cNvPr id="226" name="Google Shape;226;g3118205f969_2_349"/>
          <p:cNvSpPr txBox="1">
            <a:spLocks noGrp="1"/>
          </p:cNvSpPr>
          <p:nvPr>
            <p:ph type="body" idx="1"/>
          </p:nvPr>
        </p:nvSpPr>
        <p:spPr>
          <a:xfrm>
            <a:off x="404125" y="1102175"/>
            <a:ext cx="8638800" cy="41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Other types of SQL injections</a:t>
            </a: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Union attack, retrieve another table’s data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3118205f969_2_349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91</a:t>
            </a:fld>
            <a:endParaRPr/>
          </a:p>
        </p:txBody>
      </p:sp>
      <p:sp>
        <p:nvSpPr>
          <p:cNvPr id="228" name="Google Shape;228;g3118205f969_2_349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229" name="Google Shape;229;g3118205f969_2_349"/>
          <p:cNvSpPr txBox="1"/>
          <p:nvPr/>
        </p:nvSpPr>
        <p:spPr>
          <a:xfrm>
            <a:off x="233425" y="2307450"/>
            <a:ext cx="8980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SELECT 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username, email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Users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WHERE</a:t>
            </a:r>
            <a:r>
              <a:rPr lang="en-US" sz="1800" i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 =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‘</a:t>
            </a:r>
            <a:r>
              <a:rPr lang="en-US" sz="180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user1’ </a:t>
            </a:r>
            <a:r>
              <a:rPr lang="en-US" sz="1800" b="1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UNION SELECT </a:t>
            </a:r>
            <a:r>
              <a:rPr lang="en-US" sz="180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username, password </a:t>
            </a:r>
            <a:r>
              <a:rPr lang="en-US" sz="1800" b="1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-US" sz="180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AdminUsers --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’;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118205f969_2_3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SQL Injection</a:t>
            </a:r>
            <a:endParaRPr/>
          </a:p>
        </p:txBody>
      </p:sp>
      <p:sp>
        <p:nvSpPr>
          <p:cNvPr id="235" name="Google Shape;235;g3118205f969_2_366"/>
          <p:cNvSpPr txBox="1">
            <a:spLocks noGrp="1"/>
          </p:cNvSpPr>
          <p:nvPr>
            <p:ph type="body" idx="1"/>
          </p:nvPr>
        </p:nvSpPr>
        <p:spPr>
          <a:xfrm>
            <a:off x="404125" y="1102175"/>
            <a:ext cx="8638800" cy="41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Other types of SQL injections</a:t>
            </a: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Union attack, retrieve another table’s data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Tautology attack, force TRUE condition to bypass filters</a:t>
            </a:r>
            <a:endParaRPr/>
          </a:p>
        </p:txBody>
      </p:sp>
      <p:sp>
        <p:nvSpPr>
          <p:cNvPr id="236" name="Google Shape;236;g3118205f969_2_366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92</a:t>
            </a:fld>
            <a:endParaRPr/>
          </a:p>
        </p:txBody>
      </p:sp>
      <p:sp>
        <p:nvSpPr>
          <p:cNvPr id="237" name="Google Shape;237;g3118205f969_2_366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238" name="Google Shape;238;g3118205f969_2_366"/>
          <p:cNvSpPr txBox="1"/>
          <p:nvPr/>
        </p:nvSpPr>
        <p:spPr>
          <a:xfrm>
            <a:off x="233425" y="4826738"/>
            <a:ext cx="8980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SELECT 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Users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WHERE</a:t>
            </a:r>
            <a:r>
              <a:rPr lang="en-US" sz="1800" i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username = ‘</a:t>
            </a:r>
            <a:r>
              <a:rPr lang="en-US" sz="180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user1’ </a:t>
            </a:r>
            <a:r>
              <a:rPr lang="en-US" sz="1800" b="1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OR</a:t>
            </a:r>
            <a:r>
              <a:rPr lang="en-US" sz="180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1 = 1 --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'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password = ‘pass’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9" name="Google Shape;239;g3118205f969_2_366"/>
          <p:cNvSpPr txBox="1"/>
          <p:nvPr/>
        </p:nvSpPr>
        <p:spPr>
          <a:xfrm>
            <a:off x="233425" y="2307450"/>
            <a:ext cx="8980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SELECT 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username, email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Users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CD"/>
                </a:solidFill>
                <a:latin typeface="Courier New"/>
                <a:ea typeface="Courier New"/>
                <a:cs typeface="Courier New"/>
                <a:sym typeface="Courier New"/>
              </a:rPr>
              <a:t>WHERE</a:t>
            </a:r>
            <a:r>
              <a:rPr lang="en-US" sz="1800" i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 =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‘</a:t>
            </a:r>
            <a:r>
              <a:rPr lang="en-US" sz="180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user1’ </a:t>
            </a:r>
            <a:r>
              <a:rPr lang="en-US" sz="1800" b="1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UNION SELECT </a:t>
            </a:r>
            <a:r>
              <a:rPr lang="en-US" sz="180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username, password </a:t>
            </a:r>
            <a:r>
              <a:rPr lang="en-US" sz="1800" b="1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-US" sz="180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AdminUsers --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’;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118205f969_2_37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SQL Injection</a:t>
            </a:r>
            <a:endParaRPr/>
          </a:p>
        </p:txBody>
      </p:sp>
      <p:sp>
        <p:nvSpPr>
          <p:cNvPr id="245" name="Google Shape;245;g3118205f969_2_375"/>
          <p:cNvSpPr txBox="1">
            <a:spLocks noGrp="1"/>
          </p:cNvSpPr>
          <p:nvPr>
            <p:ph type="body" idx="1"/>
          </p:nvPr>
        </p:nvSpPr>
        <p:spPr>
          <a:xfrm>
            <a:off x="404125" y="1102175"/>
            <a:ext cx="8638800" cy="41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Consistently one of the top web-based attacks</a:t>
            </a: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2012,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Yahoo! exposed ~450k emails/passwords</a:t>
            </a: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2011,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Sony potentially exposed PII from 1M+ users</a:t>
            </a: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~23% of all web vulnerabilities in 2023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3118205f969_2_375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93</a:t>
            </a:fld>
            <a:endParaRPr/>
          </a:p>
        </p:txBody>
      </p:sp>
      <p:sp>
        <p:nvSpPr>
          <p:cNvPr id="247" name="Google Shape;247;g3118205f969_2_375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118205f969_2_3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SQL Injection</a:t>
            </a:r>
            <a:endParaRPr/>
          </a:p>
        </p:txBody>
      </p:sp>
      <p:sp>
        <p:nvSpPr>
          <p:cNvPr id="253" name="Google Shape;253;g3118205f969_2_392"/>
          <p:cNvSpPr txBox="1">
            <a:spLocks noGrp="1"/>
          </p:cNvSpPr>
          <p:nvPr>
            <p:ph type="body" idx="1"/>
          </p:nvPr>
        </p:nvSpPr>
        <p:spPr>
          <a:xfrm>
            <a:off x="404125" y="1102175"/>
            <a:ext cx="8638800" cy="41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Consistently one of the top web-based attacks</a:t>
            </a: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2012,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Yahoo! exposed ~450k emails/passwords</a:t>
            </a: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2011,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Sony potentially exposed PII from 1M+ users</a:t>
            </a: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~23% of all web vulnerabilities in 2023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Considered a “solved” problem</a:t>
            </a:r>
            <a:endParaRPr/>
          </a:p>
          <a:p>
            <a:pPr marL="685800" lvl="1" indent="-228598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b="1"/>
              <a:t>Parameterize queries with prepared statements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3118205f969_2_392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94</a:t>
            </a:fld>
            <a:endParaRPr/>
          </a:p>
        </p:txBody>
      </p:sp>
      <p:sp>
        <p:nvSpPr>
          <p:cNvPr id="255" name="Google Shape;255;g3118205f969_2_392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b8f19539bb_0_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Java: JDBC</a:t>
            </a:r>
            <a:endParaRPr/>
          </a:p>
        </p:txBody>
      </p:sp>
      <p:sp>
        <p:nvSpPr>
          <p:cNvPr id="261" name="Google Shape;261;g2b8f19539bb_0_11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95</a:t>
            </a:fld>
            <a:endParaRPr/>
          </a:p>
        </p:txBody>
      </p:sp>
      <p:sp>
        <p:nvSpPr>
          <p:cNvPr id="262" name="Google Shape;262;g2b8f19539bb_0_11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263" name="Google Shape;263;g2b8f19539bb_0_11"/>
          <p:cNvSpPr txBox="1">
            <a:spLocks noGrp="1"/>
          </p:cNvSpPr>
          <p:nvPr>
            <p:ph type="body" idx="1"/>
          </p:nvPr>
        </p:nvSpPr>
        <p:spPr>
          <a:xfrm>
            <a:off x="404125" y="1102175"/>
            <a:ext cx="8638800" cy="41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Java API library to access DBMS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PreparedStatement: prevent SQL injection attacks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11c19ffbd2_0_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Java: JDBC</a:t>
            </a:r>
            <a:endParaRPr/>
          </a:p>
        </p:txBody>
      </p:sp>
      <p:sp>
        <p:nvSpPr>
          <p:cNvPr id="269" name="Google Shape;269;g311c19ffbd2_0_1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96</a:t>
            </a:fld>
            <a:endParaRPr/>
          </a:p>
        </p:txBody>
      </p:sp>
      <p:sp>
        <p:nvSpPr>
          <p:cNvPr id="270" name="Google Shape;270;g311c19ffbd2_0_1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271" name="Google Shape;271;g311c19ffbd2_0_1"/>
          <p:cNvSpPr txBox="1"/>
          <p:nvPr/>
        </p:nvSpPr>
        <p:spPr>
          <a:xfrm>
            <a:off x="208200" y="3429000"/>
            <a:ext cx="8756400" cy="266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4EC9B0"/>
                </a:solidFill>
                <a:latin typeface="Courier New"/>
                <a:ea typeface="Courier New"/>
                <a:cs typeface="Courier New"/>
                <a:sym typeface="Courier New"/>
              </a:rPr>
              <a:t>Statement</a:t>
            </a:r>
            <a:r>
              <a:rPr lang="en-US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withoutPlaceholder</a:t>
            </a:r>
            <a:r>
              <a:rPr lang="en-US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con</a:t>
            </a:r>
            <a:r>
              <a:rPr lang="en-US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 b="1">
                <a:solidFill>
                  <a:srgbClr val="DCDCAA"/>
                </a:solidFill>
                <a:latin typeface="Courier New"/>
                <a:ea typeface="Courier New"/>
                <a:cs typeface="Courier New"/>
                <a:sym typeface="Courier New"/>
              </a:rPr>
              <a:t>createStatement</a:t>
            </a:r>
            <a:r>
              <a:rPr lang="en-US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b="1">
              <a:solidFill>
                <a:srgbClr val="CCCC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withoutPlaceholder</a:t>
            </a:r>
            <a:r>
              <a:rPr lang="en-US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 b="1">
                <a:solidFill>
                  <a:srgbClr val="DCDCAA"/>
                </a:solidFill>
                <a:latin typeface="Courier New"/>
                <a:ea typeface="Courier New"/>
                <a:cs typeface="Courier New"/>
                <a:sym typeface="Courier New"/>
              </a:rPr>
              <a:t>execute</a:t>
            </a:r>
            <a:r>
              <a:rPr lang="en-US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b="1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"INSERT INTO Students VALUES('"</a:t>
            </a:r>
            <a:r>
              <a:rPr lang="en-US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userInput </a:t>
            </a:r>
            <a:r>
              <a:rPr lang="en-US" b="1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"')"</a:t>
            </a:r>
            <a:r>
              <a:rPr lang="en-US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>
              <a:solidFill>
                <a:srgbClr val="CCCC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CCCC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4EC9B0"/>
                </a:solidFill>
                <a:latin typeface="Courier New"/>
                <a:ea typeface="Courier New"/>
                <a:cs typeface="Courier New"/>
                <a:sym typeface="Courier New"/>
              </a:rPr>
              <a:t>PreparedStatement</a:t>
            </a:r>
            <a:r>
              <a:rPr lang="en-US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withPlaceholder</a:t>
            </a:r>
            <a:r>
              <a:rPr lang="en-US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>
              <a:solidFill>
                <a:srgbClr val="CCCC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con</a:t>
            </a:r>
            <a:r>
              <a:rPr lang="en-US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 b="1">
                <a:solidFill>
                  <a:srgbClr val="DCDCAA"/>
                </a:solidFill>
                <a:latin typeface="Courier New"/>
                <a:ea typeface="Courier New"/>
                <a:cs typeface="Courier New"/>
                <a:sym typeface="Courier New"/>
              </a:rPr>
              <a:t>prepareStatement</a:t>
            </a:r>
            <a:r>
              <a:rPr lang="en-US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b="1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"INSERT INTO Student VALUES(?)"</a:t>
            </a:r>
            <a:r>
              <a:rPr lang="en-US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); </a:t>
            </a:r>
            <a:endParaRPr b="1">
              <a:solidFill>
                <a:srgbClr val="CCCC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withPlaceholder</a:t>
            </a:r>
            <a:r>
              <a:rPr lang="en-US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 b="1">
                <a:solidFill>
                  <a:srgbClr val="DCDCAA"/>
                </a:solidFill>
                <a:latin typeface="Courier New"/>
                <a:ea typeface="Courier New"/>
                <a:cs typeface="Courier New"/>
                <a:sym typeface="Courier New"/>
              </a:rPr>
              <a:t>setString</a:t>
            </a:r>
            <a:r>
              <a:rPr lang="en-US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b="1">
                <a:solidFill>
                  <a:srgbClr val="B5CEA8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, userInput);</a:t>
            </a:r>
            <a:endParaRPr b="1">
              <a:solidFill>
                <a:srgbClr val="CCCC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withPlaceholder</a:t>
            </a:r>
            <a:r>
              <a:rPr lang="en-US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 b="1">
                <a:solidFill>
                  <a:srgbClr val="DCDCAA"/>
                </a:solidFill>
                <a:latin typeface="Courier New"/>
                <a:ea typeface="Courier New"/>
                <a:cs typeface="Courier New"/>
                <a:sym typeface="Courier New"/>
              </a:rPr>
              <a:t>execute</a:t>
            </a:r>
            <a:r>
              <a:rPr lang="en-US" b="1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b="1">
              <a:solidFill>
                <a:srgbClr val="CCCC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2" name="Google Shape;272;g311c19ffbd2_0_1"/>
          <p:cNvSpPr txBox="1">
            <a:spLocks noGrp="1"/>
          </p:cNvSpPr>
          <p:nvPr>
            <p:ph type="body" idx="1"/>
          </p:nvPr>
        </p:nvSpPr>
        <p:spPr>
          <a:xfrm>
            <a:off x="404125" y="1102175"/>
            <a:ext cx="8638800" cy="20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Java API library to access DBMS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PreparedStatement: prevent SQL injection attacks</a:t>
            </a: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116ff28220_0_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278" name="Google Shape;278;g3116ff28220_0_25"/>
          <p:cNvSpPr txBox="1">
            <a:spLocks noGrp="1"/>
          </p:cNvSpPr>
          <p:nvPr>
            <p:ph type="body" idx="1"/>
          </p:nvPr>
        </p:nvSpPr>
        <p:spPr>
          <a:xfrm>
            <a:off x="334925" y="1020725"/>
            <a:ext cx="8474100" cy="52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Access Control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Passwords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Data Privacy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79" name="Google Shape;279;g3116ff28220_0_25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  <p:sp>
        <p:nvSpPr>
          <p:cNvPr id="280" name="Google Shape;280;g3116ff28220_0_25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97</a:t>
            </a:fld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Storing Passwords</a:t>
            </a:r>
            <a:endParaRPr/>
          </a:p>
        </p:txBody>
      </p:sp>
      <p:sp>
        <p:nvSpPr>
          <p:cNvPr id="286" name="Google Shape;286;p21"/>
          <p:cNvSpPr txBox="1">
            <a:spLocks noGrp="1"/>
          </p:cNvSpPr>
          <p:nvPr>
            <p:ph type="body" idx="1"/>
          </p:nvPr>
        </p:nvSpPr>
        <p:spPr>
          <a:xfrm>
            <a:off x="334950" y="2547750"/>
            <a:ext cx="8474100" cy="1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Passwords are special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High potential for additional security compromises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Only operation that should be done is equality comparison</a:t>
            </a:r>
            <a:endParaRPr/>
          </a:p>
        </p:txBody>
      </p:sp>
      <p:sp>
        <p:nvSpPr>
          <p:cNvPr id="287" name="Google Shape;287;p21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98</a:t>
            </a:fld>
            <a:endParaRPr/>
          </a:p>
        </p:txBody>
      </p:sp>
      <p:sp>
        <p:nvSpPr>
          <p:cNvPr id="288" name="Google Shape;288;p21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Application Data Management</a:t>
            </a:r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116ff28220_0_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Storing Passwords</a:t>
            </a:r>
            <a:endParaRPr/>
          </a:p>
        </p:txBody>
      </p:sp>
      <p:sp>
        <p:nvSpPr>
          <p:cNvPr id="295" name="Google Shape;295;g3116ff28220_0_39"/>
          <p:cNvSpPr txBox="1">
            <a:spLocks noGrp="1"/>
          </p:cNvSpPr>
          <p:nvPr>
            <p:ph type="sldNum" idx="12"/>
          </p:nvPr>
        </p:nvSpPr>
        <p:spPr>
          <a:xfrm>
            <a:off x="7086600" y="6578917"/>
            <a:ext cx="20574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99</a:t>
            </a:fld>
            <a:endParaRPr/>
          </a:p>
        </p:txBody>
      </p:sp>
      <p:sp>
        <p:nvSpPr>
          <p:cNvPr id="296" name="Google Shape;296;g3116ff28220_0_39"/>
          <p:cNvSpPr txBox="1">
            <a:spLocks noGrp="1"/>
          </p:cNvSpPr>
          <p:nvPr>
            <p:ph type="body" idx="1"/>
          </p:nvPr>
        </p:nvSpPr>
        <p:spPr>
          <a:xfrm>
            <a:off x="334925" y="1243088"/>
            <a:ext cx="4039500" cy="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en-US"/>
              <a:t>Naive solution?</a:t>
            </a:r>
            <a:endParaRPr/>
          </a:p>
        </p:txBody>
      </p:sp>
      <p:sp>
        <p:nvSpPr>
          <p:cNvPr id="297" name="Google Shape;297;g3116ff28220_0_39"/>
          <p:cNvSpPr txBox="1">
            <a:spLocks noGrp="1"/>
          </p:cNvSpPr>
          <p:nvPr>
            <p:ph type="ftr" idx="11"/>
          </p:nvPr>
        </p:nvSpPr>
        <p:spPr>
          <a:xfrm>
            <a:off x="3028950" y="6578916"/>
            <a:ext cx="3086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Data Management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m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rtlCol="0" anchor="ctr">
        <a:spAutoFit/>
      </a:bodyPr>
      <a:lstStyle>
        <a:defPPr algn="ctr">
          <a:defRPr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57986</TotalTime>
  <Words>9095</Words>
  <Application>Microsoft Macintosh PowerPoint</Application>
  <PresentationFormat>On-screen Show (4:3)</PresentationFormat>
  <Paragraphs>2425</Paragraphs>
  <Slides>146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53" baseType="lpstr">
      <vt:lpstr>Arial</vt:lpstr>
      <vt:lpstr>Calibri</vt:lpstr>
      <vt:lpstr>Consolas</vt:lpstr>
      <vt:lpstr>Courier New</vt:lpstr>
      <vt:lpstr>Noto Sans Symbols</vt:lpstr>
      <vt:lpstr>Wingdings</vt:lpstr>
      <vt:lpstr>Beamer</vt:lpstr>
      <vt:lpstr>PowerPoint Presentation</vt:lpstr>
      <vt:lpstr>Recap</vt:lpstr>
      <vt:lpstr>Recap: the Precedence Graph</vt:lpstr>
      <vt:lpstr>Today’s Agenda</vt:lpstr>
      <vt:lpstr>Concurrency Control Manager</vt:lpstr>
      <vt:lpstr>Concurrency Control Manager</vt:lpstr>
      <vt:lpstr>PowerPoint Presentation</vt:lpstr>
      <vt:lpstr>Locking Scheduler</vt:lpstr>
      <vt:lpstr>TXN Actions</vt:lpstr>
      <vt:lpstr>Recap: A Non-Serializable Schedule</vt:lpstr>
      <vt:lpstr>Locks in Action</vt:lpstr>
      <vt:lpstr>Locks in Action</vt:lpstr>
      <vt:lpstr>Locks in Action</vt:lpstr>
      <vt:lpstr>Locks in Action</vt:lpstr>
      <vt:lpstr>Locks in Action</vt:lpstr>
      <vt:lpstr>Locks in Action</vt:lpstr>
      <vt:lpstr>Locks in Action</vt:lpstr>
      <vt:lpstr>Locks in Action</vt:lpstr>
      <vt:lpstr>Locks in Action</vt:lpstr>
      <vt:lpstr>Locks in Action</vt:lpstr>
      <vt:lpstr>Locks in Action</vt:lpstr>
      <vt:lpstr>Locks in Action</vt:lpstr>
      <vt:lpstr>Locks in Action</vt:lpstr>
      <vt:lpstr>Locks in Action</vt:lpstr>
      <vt:lpstr>Locks in Action</vt:lpstr>
      <vt:lpstr>Locks in Action</vt:lpstr>
      <vt:lpstr>Locks in Action</vt:lpstr>
      <vt:lpstr>Locks in Action</vt:lpstr>
      <vt:lpstr>Locks in Action</vt:lpstr>
      <vt:lpstr>Locks in Action</vt:lpstr>
      <vt:lpstr>Locks in Action</vt:lpstr>
      <vt:lpstr>Locks in Action</vt:lpstr>
      <vt:lpstr>PowerPoint Presentation</vt:lpstr>
      <vt:lpstr>Two-Phase Locking</vt:lpstr>
      <vt:lpstr>Two-Phase Locking</vt:lpstr>
      <vt:lpstr>Two-Phase Locking</vt:lpstr>
      <vt:lpstr>Two-Phase Locking</vt:lpstr>
      <vt:lpstr>Example with Multiple Transactions</vt:lpstr>
      <vt:lpstr>Two-Phase Locking</vt:lpstr>
      <vt:lpstr>Two-Phase Locking</vt:lpstr>
      <vt:lpstr>Two-Phase Locking</vt:lpstr>
      <vt:lpstr>Two-Phase Locking</vt:lpstr>
      <vt:lpstr>Two-Phase Locking</vt:lpstr>
      <vt:lpstr>Two-Phase Locking</vt:lpstr>
      <vt:lpstr>Two-Phase Locking</vt:lpstr>
      <vt:lpstr>Two-Phase Locking</vt:lpstr>
      <vt:lpstr>Two-Phase Locking</vt:lpstr>
      <vt:lpstr>Two-Phase Locking</vt:lpstr>
      <vt:lpstr>Two-Phase Locking</vt:lpstr>
      <vt:lpstr>Two-Phase Locking</vt:lpstr>
      <vt:lpstr>Two-Phase Locking</vt:lpstr>
      <vt:lpstr>Two-Phase Locking</vt:lpstr>
      <vt:lpstr>Two-Phase Locking</vt:lpstr>
      <vt:lpstr>Two-Phase Locking</vt:lpstr>
      <vt:lpstr>Two-Phase Locking</vt:lpstr>
      <vt:lpstr>Discussion</vt:lpstr>
      <vt:lpstr>PowerPoint Presentation</vt:lpstr>
      <vt:lpstr>Rollback/Recovery</vt:lpstr>
      <vt:lpstr>Example</vt:lpstr>
      <vt:lpstr>Example</vt:lpstr>
      <vt:lpstr>Example</vt:lpstr>
      <vt:lpstr>Example</vt:lpstr>
      <vt:lpstr>Example</vt:lpstr>
      <vt:lpstr>Example</vt:lpstr>
      <vt:lpstr>Example</vt:lpstr>
      <vt:lpstr>Strict Two Phase Locking</vt:lpstr>
      <vt:lpstr>Example Strict 2PL</vt:lpstr>
      <vt:lpstr>Example Strict 2PL</vt:lpstr>
      <vt:lpstr>Strict Two Phase Locking</vt:lpstr>
      <vt:lpstr>PowerPoint Presentation</vt:lpstr>
      <vt:lpstr>2PL Deadlocks</vt:lpstr>
      <vt:lpstr>2PL Deadlocks</vt:lpstr>
      <vt:lpstr>2PL Deadlocks</vt:lpstr>
      <vt:lpstr>2PL Deadlocks</vt:lpstr>
      <vt:lpstr>2PL Deadlocks</vt:lpstr>
      <vt:lpstr>2PL Deadlocks</vt:lpstr>
      <vt:lpstr>2PL Deadlocks</vt:lpstr>
      <vt:lpstr>2PL Deadlocks</vt:lpstr>
      <vt:lpstr>2PL Deadlocks</vt:lpstr>
      <vt:lpstr>2PL Deadlocks</vt:lpstr>
      <vt:lpstr>2PL Deadlocks</vt:lpstr>
      <vt:lpstr>2PL Deadlocks</vt:lpstr>
      <vt:lpstr>Discussion</vt:lpstr>
      <vt:lpstr>PowerPoint Presentation</vt:lpstr>
      <vt:lpstr>PowerPoint Presentation</vt:lpstr>
      <vt:lpstr>SQL Injection</vt:lpstr>
      <vt:lpstr>SQL Injection</vt:lpstr>
      <vt:lpstr>SQL Injection</vt:lpstr>
      <vt:lpstr>SQL Injection</vt:lpstr>
      <vt:lpstr>SQL Injection</vt:lpstr>
      <vt:lpstr>SQL Injection</vt:lpstr>
      <vt:lpstr>SQL Injection</vt:lpstr>
      <vt:lpstr>SQL Injection</vt:lpstr>
      <vt:lpstr>SQL Injection</vt:lpstr>
      <vt:lpstr>Java: JDBC</vt:lpstr>
      <vt:lpstr>Java: JDBC</vt:lpstr>
      <vt:lpstr>Agenda</vt:lpstr>
      <vt:lpstr>Storing Passwords</vt:lpstr>
      <vt:lpstr>Storing Passwords</vt:lpstr>
      <vt:lpstr>Storing Passwords</vt:lpstr>
      <vt:lpstr>Storing Passwords</vt:lpstr>
      <vt:lpstr>Hashing</vt:lpstr>
      <vt:lpstr>Hashing</vt:lpstr>
      <vt:lpstr>Hashing</vt:lpstr>
      <vt:lpstr>Storing Hashed Passwords</vt:lpstr>
      <vt:lpstr>Validating Hashed Passwords</vt:lpstr>
      <vt:lpstr>Validating Hashed Passwords</vt:lpstr>
      <vt:lpstr>Validating Hashed Passwords</vt:lpstr>
      <vt:lpstr>Validating Hashed Passwords</vt:lpstr>
      <vt:lpstr>Storing Passwords</vt:lpstr>
      <vt:lpstr>Storing Passwords</vt:lpstr>
      <vt:lpstr>Storing Passwords</vt:lpstr>
      <vt:lpstr>Salting</vt:lpstr>
      <vt:lpstr>Salting</vt:lpstr>
      <vt:lpstr>Salting</vt:lpstr>
      <vt:lpstr>Storing Salted + Hashed Passwords</vt:lpstr>
      <vt:lpstr>Storing Salted + Hashed Passwords</vt:lpstr>
      <vt:lpstr>Storing Salted + Hashed Passwords</vt:lpstr>
      <vt:lpstr>Validating Hashed Passwords</vt:lpstr>
      <vt:lpstr>Validating Hashed Passwords</vt:lpstr>
      <vt:lpstr>Validating Hashed Passwords</vt:lpstr>
      <vt:lpstr>Validating Hashed Passwords</vt:lpstr>
      <vt:lpstr>Agenda</vt:lpstr>
      <vt:lpstr>Existing Laws and Regulations</vt:lpstr>
      <vt:lpstr>Existing Laws and Regulations</vt:lpstr>
      <vt:lpstr>Existing Laws and Regulations</vt:lpstr>
      <vt:lpstr>Existing Laws and Regulations</vt:lpstr>
      <vt:lpstr>Implicit Disclosure</vt:lpstr>
      <vt:lpstr>Implicit Disclosure</vt:lpstr>
      <vt:lpstr>Implicit Disclosure</vt:lpstr>
      <vt:lpstr>Implicit Disclosure</vt:lpstr>
      <vt:lpstr>Anonymity</vt:lpstr>
      <vt:lpstr>Anonymity</vt:lpstr>
      <vt:lpstr>Anonymity</vt:lpstr>
      <vt:lpstr>Implicit Disclosure</vt:lpstr>
      <vt:lpstr>Latanya Sweeney’s Finding</vt:lpstr>
      <vt:lpstr>Latanya Sweeney’s Finding</vt:lpstr>
      <vt:lpstr>Latanya Sweeney’s Finding</vt:lpstr>
      <vt:lpstr>Latanya Sweeney’s Finding</vt:lpstr>
      <vt:lpstr>Latanya Sweeney’s Finding</vt:lpstr>
      <vt:lpstr>Latanya Sweeney’s Finding</vt:lpstr>
      <vt:lpstr>Latanya Sweeney’s Finding</vt:lpstr>
      <vt:lpstr>Latanya Sweeney’s Finding</vt:lpstr>
      <vt:lpstr>Latanya Sweeney’s Finding</vt:lpstr>
      <vt:lpstr>Sensitive Information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Ho</dc:creator>
  <cp:lastModifiedBy>James R. Wilcox</cp:lastModifiedBy>
  <cp:revision>563</cp:revision>
  <cp:lastPrinted>2023-11-06T20:23:26Z</cp:lastPrinted>
  <dcterms:created xsi:type="dcterms:W3CDTF">2018-12-30T01:22:30Z</dcterms:created>
  <dcterms:modified xsi:type="dcterms:W3CDTF">2025-02-28T18:35:23Z</dcterms:modified>
</cp:coreProperties>
</file>