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1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3"/>
  </p:notesMasterIdLst>
  <p:handoutMasterIdLst>
    <p:handoutMasterId r:id="rId134"/>
  </p:handoutMasterIdLst>
  <p:sldIdLst>
    <p:sldId id="975" r:id="rId2"/>
    <p:sldId id="1230" r:id="rId3"/>
    <p:sldId id="1229" r:id="rId4"/>
    <p:sldId id="1237" r:id="rId5"/>
    <p:sldId id="1231" r:id="rId6"/>
    <p:sldId id="1263" r:id="rId7"/>
    <p:sldId id="1264" r:id="rId8"/>
    <p:sldId id="1232" r:id="rId9"/>
    <p:sldId id="1233" r:id="rId10"/>
    <p:sldId id="1234" r:id="rId11"/>
    <p:sldId id="1265" r:id="rId12"/>
    <p:sldId id="1266" r:id="rId13"/>
    <p:sldId id="1261" r:id="rId14"/>
    <p:sldId id="1260" r:id="rId15"/>
    <p:sldId id="1238" r:id="rId16"/>
    <p:sldId id="1239" r:id="rId17"/>
    <p:sldId id="1240" r:id="rId18"/>
    <p:sldId id="1241" r:id="rId19"/>
    <p:sldId id="1242" r:id="rId20"/>
    <p:sldId id="1267" r:id="rId21"/>
    <p:sldId id="1243" r:id="rId22"/>
    <p:sldId id="1244" r:id="rId23"/>
    <p:sldId id="1245" r:id="rId24"/>
    <p:sldId id="1250" r:id="rId25"/>
    <p:sldId id="1268" r:id="rId26"/>
    <p:sldId id="1247" r:id="rId27"/>
    <p:sldId id="1248" r:id="rId28"/>
    <p:sldId id="1253" r:id="rId29"/>
    <p:sldId id="1254" r:id="rId30"/>
    <p:sldId id="1251" r:id="rId31"/>
    <p:sldId id="1269" r:id="rId32"/>
    <p:sldId id="1249" r:id="rId33"/>
    <p:sldId id="1262" r:id="rId34"/>
    <p:sldId id="522" r:id="rId35"/>
    <p:sldId id="1183" r:id="rId36"/>
    <p:sldId id="1103" r:id="rId37"/>
    <p:sldId id="1102" r:id="rId38"/>
    <p:sldId id="1224" r:id="rId39"/>
    <p:sldId id="1100" r:id="rId40"/>
    <p:sldId id="1184" r:id="rId41"/>
    <p:sldId id="1185" r:id="rId42"/>
    <p:sldId id="1098" r:id="rId43"/>
    <p:sldId id="1099" r:id="rId44"/>
    <p:sldId id="1186" r:id="rId45"/>
    <p:sldId id="1096" r:id="rId46"/>
    <p:sldId id="1187" r:id="rId47"/>
    <p:sldId id="1255" r:id="rId48"/>
    <p:sldId id="1256" r:id="rId49"/>
    <p:sldId id="1257" r:id="rId50"/>
    <p:sldId id="1270" r:id="rId51"/>
    <p:sldId id="1271" r:id="rId52"/>
    <p:sldId id="1276" r:id="rId53"/>
    <p:sldId id="511" r:id="rId54"/>
    <p:sldId id="513" r:id="rId55"/>
    <p:sldId id="514" r:id="rId56"/>
    <p:sldId id="515" r:id="rId57"/>
    <p:sldId id="516" r:id="rId58"/>
    <p:sldId id="1277" r:id="rId59"/>
    <p:sldId id="1278" r:id="rId60"/>
    <p:sldId id="1279" r:id="rId61"/>
    <p:sldId id="1297" r:id="rId62"/>
    <p:sldId id="1296" r:id="rId63"/>
    <p:sldId id="991" r:id="rId64"/>
    <p:sldId id="316" r:id="rId65"/>
    <p:sldId id="1298" r:id="rId66"/>
    <p:sldId id="1299" r:id="rId67"/>
    <p:sldId id="1300" r:id="rId68"/>
    <p:sldId id="1301" r:id="rId69"/>
    <p:sldId id="1302" r:id="rId70"/>
    <p:sldId id="1303" r:id="rId71"/>
    <p:sldId id="1304" r:id="rId72"/>
    <p:sldId id="1280" r:id="rId73"/>
    <p:sldId id="1283" r:id="rId74"/>
    <p:sldId id="1282" r:id="rId75"/>
    <p:sldId id="1281" r:id="rId76"/>
    <p:sldId id="1048" r:id="rId77"/>
    <p:sldId id="318" r:id="rId78"/>
    <p:sldId id="1287" r:id="rId79"/>
    <p:sldId id="1286" r:id="rId80"/>
    <p:sldId id="1285" r:id="rId81"/>
    <p:sldId id="1284" r:id="rId82"/>
    <p:sldId id="1292" r:id="rId83"/>
    <p:sldId id="1291" r:id="rId84"/>
    <p:sldId id="1290" r:id="rId85"/>
    <p:sldId id="1289" r:id="rId86"/>
    <p:sldId id="1288" r:id="rId87"/>
    <p:sldId id="1305" r:id="rId88"/>
    <p:sldId id="1306" r:id="rId89"/>
    <p:sldId id="1307" r:id="rId90"/>
    <p:sldId id="1308" r:id="rId91"/>
    <p:sldId id="523" r:id="rId92"/>
    <p:sldId id="524" r:id="rId93"/>
    <p:sldId id="544" r:id="rId94"/>
    <p:sldId id="543" r:id="rId95"/>
    <p:sldId id="1272" r:id="rId96"/>
    <p:sldId id="1309" r:id="rId97"/>
    <p:sldId id="1310" r:id="rId98"/>
    <p:sldId id="531" r:id="rId99"/>
    <p:sldId id="546" r:id="rId100"/>
    <p:sldId id="547" r:id="rId101"/>
    <p:sldId id="548" r:id="rId102"/>
    <p:sldId id="549" r:id="rId103"/>
    <p:sldId id="533" r:id="rId104"/>
    <p:sldId id="550" r:id="rId105"/>
    <p:sldId id="1311" r:id="rId106"/>
    <p:sldId id="1312" r:id="rId107"/>
    <p:sldId id="1235" r:id="rId108"/>
    <p:sldId id="1273" r:id="rId109"/>
    <p:sldId id="1274" r:id="rId110"/>
    <p:sldId id="532" r:id="rId111"/>
    <p:sldId id="333" r:id="rId112"/>
    <p:sldId id="1294" r:id="rId113"/>
    <p:sldId id="1293" r:id="rId114"/>
    <p:sldId id="357" r:id="rId115"/>
    <p:sldId id="358" r:id="rId116"/>
    <p:sldId id="360" r:id="rId117"/>
    <p:sldId id="359" r:id="rId118"/>
    <p:sldId id="361" r:id="rId119"/>
    <p:sldId id="362" r:id="rId120"/>
    <p:sldId id="364" r:id="rId121"/>
    <p:sldId id="365" r:id="rId122"/>
    <p:sldId id="366" r:id="rId123"/>
    <p:sldId id="368" r:id="rId124"/>
    <p:sldId id="369" r:id="rId125"/>
    <p:sldId id="370" r:id="rId126"/>
    <p:sldId id="367" r:id="rId127"/>
    <p:sldId id="335" r:id="rId128"/>
    <p:sldId id="1275" r:id="rId129"/>
    <p:sldId id="336" r:id="rId130"/>
    <p:sldId id="376" r:id="rId131"/>
    <p:sldId id="1313" r:id="rId13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9" autoAdjust="0"/>
    <p:restoredTop sz="83697" autoAdjust="0"/>
  </p:normalViewPr>
  <p:slideViewPr>
    <p:cSldViewPr snapToGrid="0">
      <p:cViewPr varScale="1">
        <p:scale>
          <a:sx n="113" d="100"/>
          <a:sy n="113" d="100"/>
        </p:scale>
        <p:origin x="174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1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90760-6349-4916-AC87-1C38C2AD15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BFCDC-241A-4540-AB80-2D9026796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A2B6-64DF-45A5-B0A6-2B79F9FBA106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ED3EA-E58B-41C8-8D20-85D1B090F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8835F-593F-45E2-95FC-72DCDC5FC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86C08-3663-49BF-9DEE-7B05BD104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31638" units="1/cm"/>
          <inkml:channelProperty channel="Y" name="resolution" value="36.1204" units="1/cm"/>
          <inkml:channelProperty channel="T" name="resolution" value="1" units="1/dev"/>
        </inkml:channelProperties>
      </inkml:inkSource>
      <inkml:timestamp xml:id="ts0" timeString="2020-11-05T00:16:51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14586 18572 0,'-24'0'16,"0"0"0,0-24-16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21A2-133B-4ECE-BE34-64A3DFE7648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2312-1407-45C9-99B7-1C2021C6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30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Note the linear representation of the schedule at the top of the slide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B77C7-913F-8243-A638-8F215BCFAD36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6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Note the linear representation of the schedule at the top of the slide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B77C7-913F-8243-A638-8F215BCFAD36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7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Note the linear representation of the schedule at the top of the slide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B77C7-913F-8243-A638-8F215BCFAD36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60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Note the linear representation of the schedule at the top of the slide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B77C7-913F-8243-A638-8F215BCFAD36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40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Note the linear representation of the schedule at the top of the slide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B77C7-913F-8243-A638-8F215BCFAD36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35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Note the linear representation of the schedule at the top of the slide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B77C7-913F-8243-A638-8F215BCFAD36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27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B77C7-913F-8243-A638-8F215BCFAD36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0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Note the linear representation of the schedule at the top of the slide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B77C7-913F-8243-A638-8F215BCFAD36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Reminder: why do we want interleaving? For performance.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A schedule is conflict serializable if it can be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transformed into a serial schedule by a series of</a:t>
            </a:r>
            <a:br>
              <a:rPr lang="en-US" dirty="0"/>
            </a:br>
            <a:r>
              <a:rPr lang="en-US" dirty="0" err="1">
                <a:effectLst/>
                <a:latin typeface="Arial" panose="020B0604020202020204" pitchFamily="34" charset="0"/>
              </a:rPr>
              <a:t>swappings</a:t>
            </a:r>
            <a:r>
              <a:rPr lang="en-US" dirty="0">
                <a:effectLst/>
                <a:latin typeface="Arial" panose="020B0604020202020204" pitchFamily="34" charset="0"/>
              </a:rPr>
              <a:t> of adjacent non-conflicting actions</a:t>
            </a:r>
            <a:endParaRPr lang="en-US" dirty="0">
              <a:latin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43BA1-80BC-9C41-8D3D-9EBC1E26AC68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75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3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going to typically be OLTP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06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39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17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49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23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41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53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11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52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61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going to typically be OLTP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90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46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110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68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05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Arrow: two transactions, same element, at least one action is a write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462C-83B6-9741-97F5-B759970600C3}" type="slidenum">
              <a:rPr lang="en-US" smtClean="0">
                <a:solidFill>
                  <a:prstClr val="black"/>
                </a:solidFill>
              </a:rPr>
              <a:pPr/>
              <a:t>126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75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E7D1-EE80-F649-9228-971F3B05FF3C}" type="slidenum">
              <a:rPr lang="en-US" smtClean="0"/>
              <a:pPr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204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E7D1-EE80-F649-9228-971F3B05FF3C}" type="slidenum">
              <a:rPr lang="en-US" smtClean="0"/>
              <a:pPr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447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5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1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feature is that it's read during a transient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02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“0001”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Note the linear representation of the schedule at the top of the slide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B77C7-913F-8243-A638-8F215BCFAD36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7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Note the linear representation of the schedule at the top of the slide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B77C7-913F-8243-A638-8F215BCFAD36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8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Note the linear representation of the schedule at the top of the slide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B77C7-913F-8243-A638-8F215BCFAD36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6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BBC3-2973-44F8-9B91-AC4BDCD83CDE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8917"/>
            <a:ext cx="3086100" cy="274320"/>
          </a:xfrm>
        </p:spPr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AEB64-B0CF-4D99-9545-E1625B331C26}"/>
              </a:ext>
            </a:extLst>
          </p:cNvPr>
          <p:cNvSpPr/>
          <p:nvPr userDrawn="1"/>
        </p:nvSpPr>
        <p:spPr>
          <a:xfrm>
            <a:off x="473149" y="3444959"/>
            <a:ext cx="8197702" cy="1717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3300"/>
            <a:ext cx="7772400" cy="73590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oogle Shape;68;p12">
            <a:extLst>
              <a:ext uri="{FF2B5EF4-FFF2-40B4-BE49-F238E27FC236}">
                <a16:creationId xmlns:a16="http://schemas.microsoft.com/office/drawing/2014/main" id="{FCDCE15C-8225-4D8D-A903-E7D117EA55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24625"/>
          <a:stretch/>
        </p:blipFill>
        <p:spPr>
          <a:xfrm>
            <a:off x="913375" y="982072"/>
            <a:ext cx="21885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71;p12">
            <a:extLst>
              <a:ext uri="{FF2B5EF4-FFF2-40B4-BE49-F238E27FC236}">
                <a16:creationId xmlns:a16="http://schemas.microsoft.com/office/drawing/2014/main" id="{0E8CB617-0092-44A5-A9E8-3BBEECD0106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4915" r="13446"/>
          <a:stretch/>
        </p:blipFill>
        <p:spPr>
          <a:xfrm>
            <a:off x="2591158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72;p12">
            <a:extLst>
              <a:ext uri="{FF2B5EF4-FFF2-40B4-BE49-F238E27FC236}">
                <a16:creationId xmlns:a16="http://schemas.microsoft.com/office/drawing/2014/main" id="{587682C2-512C-47F3-8851-EDF659BD9813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642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73;p12">
            <a:extLst>
              <a:ext uri="{FF2B5EF4-FFF2-40B4-BE49-F238E27FC236}">
                <a16:creationId xmlns:a16="http://schemas.microsoft.com/office/drawing/2014/main" id="{6DE8A822-950F-487A-9B20-F590509881AE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125" y="982072"/>
            <a:ext cx="2143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43612-76EF-43EA-AE8F-215515F461DB}"/>
              </a:ext>
            </a:extLst>
          </p:cNvPr>
          <p:cNvSpPr txBox="1"/>
          <p:nvPr userDrawn="1"/>
        </p:nvSpPr>
        <p:spPr>
          <a:xfrm>
            <a:off x="685800" y="3604437"/>
            <a:ext cx="7772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Introduction to Data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8D921-320C-42CC-B12D-D33B2773A1F7}"/>
              </a:ext>
            </a:extLst>
          </p:cNvPr>
          <p:cNvSpPr txBox="1"/>
          <p:nvPr userDrawn="1"/>
        </p:nvSpPr>
        <p:spPr>
          <a:xfrm>
            <a:off x="685802" y="5270352"/>
            <a:ext cx="777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Jonathan </a:t>
            </a:r>
            <a:r>
              <a:rPr lang="en-US" dirty="0" err="1"/>
              <a:t>Leang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Paul G. Allen School of Computer Science and Engineering</a:t>
            </a:r>
          </a:p>
          <a:p>
            <a:pPr algn="ctr"/>
            <a:r>
              <a:rPr lang="en-US" dirty="0"/>
              <a:t>University of Washington, Seattle</a:t>
            </a:r>
          </a:p>
        </p:txBody>
      </p:sp>
    </p:spTree>
    <p:extLst>
      <p:ext uri="{BB962C8B-B14F-4D97-AF65-F5344CB8AC3E}">
        <p14:creationId xmlns:p14="http://schemas.microsoft.com/office/powerpoint/2010/main" val="25923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FA2E1-FD3C-4991-8C01-29076344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9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9DBB9-FA79-4C9E-8D71-A08DAE83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6968-D2FE-4D57-B993-25E1B3E062DC}" type="datetime4">
              <a:rPr lang="en-US" smtClean="0"/>
              <a:t>February 21,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CDEFB-712F-4EFD-8BAE-93BC324A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9B2A5-BF95-4C7A-8F8D-F0A8AF49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 descr="Brain">
            <a:extLst>
              <a:ext uri="{FF2B5EF4-FFF2-40B4-BE49-F238E27FC236}">
                <a16:creationId xmlns:a16="http://schemas.microsoft.com/office/drawing/2014/main" id="{A67A6281-F413-49A2-BD12-463205513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293" y="-68836"/>
            <a:ext cx="818707" cy="81870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69A85C-AA04-412C-A9E8-00A2BC904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44" y="1020819"/>
            <a:ext cx="8527311" cy="8191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Context and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0D76A-7431-4A51-ABBB-089C4A9A2E87}"/>
              </a:ext>
            </a:extLst>
          </p:cNvPr>
          <p:cNvSpPr txBox="1"/>
          <p:nvPr userDrawn="1"/>
        </p:nvSpPr>
        <p:spPr>
          <a:xfrm>
            <a:off x="0" y="39466"/>
            <a:ext cx="36140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Think About This</a:t>
            </a:r>
          </a:p>
        </p:txBody>
      </p:sp>
    </p:spTree>
    <p:extLst>
      <p:ext uri="{BB962C8B-B14F-4D97-AF65-F5344CB8AC3E}">
        <p14:creationId xmlns:p14="http://schemas.microsoft.com/office/powerpoint/2010/main" val="187646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21E-1DE5-4201-A0F1-AD79520745B9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00A3F-A25D-4415-A62E-794BE543F58D}"/>
              </a:ext>
            </a:extLst>
          </p:cNvPr>
          <p:cNvSpPr txBox="1"/>
          <p:nvPr userDrawn="1"/>
        </p:nvSpPr>
        <p:spPr>
          <a:xfrm>
            <a:off x="0" y="39466"/>
            <a:ext cx="401752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On A Practical Note</a:t>
            </a:r>
          </a:p>
        </p:txBody>
      </p:sp>
      <p:pic>
        <p:nvPicPr>
          <p:cNvPr id="9" name="Graphic 8" descr="Mining Tools">
            <a:extLst>
              <a:ext uri="{FF2B5EF4-FFF2-40B4-BE49-F238E27FC236}">
                <a16:creationId xmlns:a16="http://schemas.microsoft.com/office/drawing/2014/main" id="{59BA3158-53EA-4D4E-8C0E-D4E10E2EA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7814" y="3678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ABBC-59A2-4746-824F-E648C4FB8C9D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910662-2471-4409-A85A-D7391CEE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7D46B-7033-4BA6-A980-AE900151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6" y="1020725"/>
            <a:ext cx="4120116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2A6994-5056-4657-B6E8-CDFBAF7B5F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60" y="1020725"/>
            <a:ext cx="4120117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25" y="776176"/>
            <a:ext cx="4120116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960" y="776176"/>
            <a:ext cx="412011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98D7-3287-4E3D-9D56-85DB7A55674D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9573DF-4902-4313-8F55-97F06B03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6B5560-FB33-4157-809F-3DACDFD3F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25" y="1552353"/>
            <a:ext cx="4120117" cy="46889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77EF24-5463-42AE-9CB6-1DD7E4E160B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8960" y="1552353"/>
            <a:ext cx="4120117" cy="46889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1D42-ACE6-4BC8-9173-A49F2F68047F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5CB760-4791-471E-803B-668E7A01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5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47BD1-D2CE-4881-8329-CE0529821AF8}"/>
              </a:ext>
            </a:extLst>
          </p:cNvPr>
          <p:cNvSpPr/>
          <p:nvPr userDrawn="1"/>
        </p:nvSpPr>
        <p:spPr>
          <a:xfrm>
            <a:off x="0" y="6584316"/>
            <a:ext cx="268605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DA3AE-031D-4520-8EA5-3C8CC6CB0110}"/>
              </a:ext>
            </a:extLst>
          </p:cNvPr>
          <p:cNvSpPr/>
          <p:nvPr userDrawn="1"/>
        </p:nvSpPr>
        <p:spPr>
          <a:xfrm>
            <a:off x="6457950" y="6584316"/>
            <a:ext cx="268605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3BC64-8BEC-4026-87D2-09FBE0DD83C5}"/>
              </a:ext>
            </a:extLst>
          </p:cNvPr>
          <p:cNvSpPr/>
          <p:nvPr userDrawn="1"/>
        </p:nvSpPr>
        <p:spPr>
          <a:xfrm>
            <a:off x="2686051" y="6583680"/>
            <a:ext cx="3771899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395AC7E-A7A1-48FE-96E0-B32630FD6583}" type="datetime4">
              <a:rPr lang="en-US" smtClean="0"/>
              <a:t>February 21,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Serializability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22162-7227-4E84-9C0F-71DCF51A4E14}"/>
              </a:ext>
            </a:extLst>
          </p:cNvPr>
          <p:cNvSpPr/>
          <p:nvPr userDrawn="1"/>
        </p:nvSpPr>
        <p:spPr>
          <a:xfrm>
            <a:off x="0" y="1"/>
            <a:ext cx="914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3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1" r:id="rId4"/>
    <p:sldLayoutId id="2147483662" r:id="rId5"/>
    <p:sldLayoutId id="2147483664" r:id="rId6"/>
    <p:sldLayoutId id="2147483665" r:id="rId7"/>
    <p:sldLayoutId id="214748366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sqlite3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sqlite3.html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D7BB5-0B1F-E848-9265-6CA055E4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Transactions</a:t>
            </a:r>
          </a:p>
        </p:txBody>
      </p:sp>
    </p:spTree>
    <p:extLst>
      <p:ext uri="{BB962C8B-B14F-4D97-AF65-F5344CB8AC3E}">
        <p14:creationId xmlns:p14="http://schemas.microsoft.com/office/powerpoint/2010/main" val="320605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41D50-A9DC-FB92-56C2-C77CEFCD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BF37E-AD38-BFD8-89F2-7D5E5B4E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98B4-90B3-8053-DFC6-6C91048F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A5EA0-4446-9524-E09E-3C012AA0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Parameterized Query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4C291-F6E3-A5AF-6005-E3241F0EF8A9}"/>
              </a:ext>
            </a:extLst>
          </p:cNvPr>
          <p:cNvSpPr txBox="1"/>
          <p:nvPr/>
        </p:nvSpPr>
        <p:spPr>
          <a:xfrm>
            <a:off x="621472" y="2141346"/>
            <a:ext cx="6032421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res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("SELECT * FROM acc")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res.fetchall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row in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row[0]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row[1]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b = float(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b*0.04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("UPDATE acc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		  SET balance=?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=?",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27D1C-DC00-9286-6BC5-BEDFB2859734}"/>
              </a:ext>
            </a:extLst>
          </p:cNvPr>
          <p:cNvSpPr txBox="1"/>
          <p:nvPr/>
        </p:nvSpPr>
        <p:spPr>
          <a:xfrm>
            <a:off x="349369" y="1238779"/>
            <a:ext cx="422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 every user a 4% interest</a:t>
            </a:r>
          </a:p>
        </p:txBody>
      </p:sp>
    </p:spTree>
    <p:extLst>
      <p:ext uri="{BB962C8B-B14F-4D97-AF65-F5344CB8AC3E}">
        <p14:creationId xmlns:p14="http://schemas.microsoft.com/office/powerpoint/2010/main" val="7674925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84ED-062C-4061-81C5-9E95367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Serializable Schedule Example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2E6C95-621F-4991-A0B9-FE3AF750DBCD}"/>
              </a:ext>
            </a:extLst>
          </p:cNvPr>
          <p:cNvGraphicFramePr>
            <a:graphicFrameLocks noGrp="1"/>
          </p:cNvGraphicFramePr>
          <p:nvPr/>
        </p:nvGraphicFramePr>
        <p:xfrm>
          <a:off x="3640973" y="2703918"/>
          <a:ext cx="18620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481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9F0BB-6968-C407-44AE-CA94CDD8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DBD9-14D7-5445-B6E0-C7CAC40CDFED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AE1279-2CA3-1261-562C-0F48FD4D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2DA72-301C-4366-E537-20590080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490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84ED-062C-4061-81C5-9E95367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Serializable Schedule Example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2E6C95-621F-4991-A0B9-FE3AF750DBCD}"/>
              </a:ext>
            </a:extLst>
          </p:cNvPr>
          <p:cNvGraphicFramePr>
            <a:graphicFrameLocks noGrp="1"/>
          </p:cNvGraphicFramePr>
          <p:nvPr/>
        </p:nvGraphicFramePr>
        <p:xfrm>
          <a:off x="3640973" y="2703918"/>
          <a:ext cx="18620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481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0187-3007-256B-C638-F5471A43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0457-BCFE-1F4B-98F4-D4CB94B9EFEF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61C5D7-EA68-8874-F874-790F199E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A5268-AA63-8E69-5010-CBD3B6CE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3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84ED-062C-4061-81C5-9E95367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Serializable Schedule Example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2E6C95-621F-4991-A0B9-FE3AF750DBCD}"/>
              </a:ext>
            </a:extLst>
          </p:cNvPr>
          <p:cNvGraphicFramePr>
            <a:graphicFrameLocks noGrp="1"/>
          </p:cNvGraphicFramePr>
          <p:nvPr/>
        </p:nvGraphicFramePr>
        <p:xfrm>
          <a:off x="3640973" y="2703918"/>
          <a:ext cx="18620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481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728E9-AE16-C03D-D6CB-120E2E92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73FC-2081-414F-8DD4-DBEC6DB0AA21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55D36-23AC-C958-939B-9D9BD497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1731A2-7540-073F-28F7-D14742BB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3910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84ED-062C-4061-81C5-9E953675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481625" cy="681037"/>
          </a:xfrm>
        </p:spPr>
        <p:txBody>
          <a:bodyPr/>
          <a:lstStyle/>
          <a:p>
            <a:r>
              <a:rPr lang="en-US" dirty="0"/>
              <a:t>Non Conflict Serializable Schedule Example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385FA6-1CB6-4D1E-884A-D956774D405D}"/>
              </a:ext>
            </a:extLst>
          </p:cNvPr>
          <p:cNvGraphicFramePr>
            <a:graphicFrameLocks noGrp="1"/>
          </p:cNvGraphicFramePr>
          <p:nvPr/>
        </p:nvGraphicFramePr>
        <p:xfrm>
          <a:off x="3640973" y="2703918"/>
          <a:ext cx="18620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481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81A49-038D-D819-CD6D-8769B957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0D12-D393-DA4E-A0A5-049C8471FCF1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8612DC-B76B-2048-964C-F8230417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C3C34-7128-68C6-432A-1924D96A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31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84ED-062C-4061-81C5-9E953675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95692" cy="681037"/>
          </a:xfrm>
        </p:spPr>
        <p:txBody>
          <a:bodyPr/>
          <a:lstStyle/>
          <a:p>
            <a:r>
              <a:rPr lang="en-US" dirty="0"/>
              <a:t>Non Conflict Serializable Schedule Example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385FA6-1CB6-4D1E-884A-D956774D405D}"/>
              </a:ext>
            </a:extLst>
          </p:cNvPr>
          <p:cNvGraphicFramePr>
            <a:graphicFrameLocks noGrp="1"/>
          </p:cNvGraphicFramePr>
          <p:nvPr/>
        </p:nvGraphicFramePr>
        <p:xfrm>
          <a:off x="3640973" y="2703918"/>
          <a:ext cx="18620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4814"/>
                  </a:ext>
                </a:extLst>
              </a:tr>
            </a:tbl>
          </a:graphicData>
        </a:graphic>
      </p:graphicFrame>
      <p:pic>
        <p:nvPicPr>
          <p:cNvPr id="8" name="Graphic 7" descr="Close">
            <a:extLst>
              <a:ext uri="{FF2B5EF4-FFF2-40B4-BE49-F238E27FC236}">
                <a16:creationId xmlns:a16="http://schemas.microsoft.com/office/drawing/2014/main" id="{8AADB7AF-8079-4626-AD92-71EBA688C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3025" y="4938597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44EAF-EE3E-4F9E-B8AE-0CF48C2B8DD5}"/>
              </a:ext>
            </a:extLst>
          </p:cNvPr>
          <p:cNvSpPr txBox="1"/>
          <p:nvPr/>
        </p:nvSpPr>
        <p:spPr>
          <a:xfrm>
            <a:off x="6417425" y="5211131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Conflict rule broken!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5114607-B29B-052B-06C1-3A598072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3FE-039A-5C47-B89F-0D3946D4D22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CA10853-43C5-FB0F-0665-D24143A7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245BD2B-96D5-AB24-D7A8-F88A941C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6120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84ED-062C-4061-81C5-9E95367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Serializable vs Conflict Serializable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4BF9A-86AA-E82A-7938-6E0D1DBB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DB3-3909-1846-A017-F8CADD875315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923D5F-5A7E-46BF-686B-4825771F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29B7EA-EF2A-1746-0931-1416634C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A7050-93B6-1CBA-9347-942054F03354}"/>
              </a:ext>
            </a:extLst>
          </p:cNvPr>
          <p:cNvSpPr txBox="1"/>
          <p:nvPr/>
        </p:nvSpPr>
        <p:spPr>
          <a:xfrm>
            <a:off x="115058" y="985799"/>
            <a:ext cx="8693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Conflict serializability ignores what TXN does between the R’s and the W’s.</a:t>
            </a:r>
          </a:p>
          <a:p>
            <a:r>
              <a:rPr lang="en-US" sz="2000" dirty="0"/>
              <a:t>It assumes the worst / most complicated updates to the data</a:t>
            </a:r>
          </a:p>
        </p:txBody>
      </p:sp>
    </p:spTree>
    <p:extLst>
      <p:ext uri="{BB962C8B-B14F-4D97-AF65-F5344CB8AC3E}">
        <p14:creationId xmlns:p14="http://schemas.microsoft.com/office/powerpoint/2010/main" val="197666235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84ED-062C-4061-81C5-9E95367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Serializable vs Conflict Serializable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141ADA-9995-4B25-A82F-09E6F9820BC9}"/>
              </a:ext>
            </a:extLst>
          </p:cNvPr>
          <p:cNvGraphicFramePr>
            <a:graphicFrameLocks noGrp="1"/>
          </p:cNvGraphicFramePr>
          <p:nvPr/>
        </p:nvGraphicFramePr>
        <p:xfrm>
          <a:off x="3640973" y="2703918"/>
          <a:ext cx="18620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4814"/>
                  </a:ext>
                </a:extLst>
              </a:tr>
            </a:tbl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FBDE1CFB-CF6B-4261-B8D2-571085C53ED4}"/>
              </a:ext>
            </a:extLst>
          </p:cNvPr>
          <p:cNvSpPr/>
          <p:nvPr/>
        </p:nvSpPr>
        <p:spPr>
          <a:xfrm>
            <a:off x="5503025" y="3868663"/>
            <a:ext cx="332510" cy="68103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924993D-027B-41A7-A3B7-35300327DF76}"/>
              </a:ext>
            </a:extLst>
          </p:cNvPr>
          <p:cNvSpPr/>
          <p:nvPr/>
        </p:nvSpPr>
        <p:spPr>
          <a:xfrm>
            <a:off x="5503025" y="4567804"/>
            <a:ext cx="332510" cy="68103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671DC43-7F94-4C60-AE62-1C5EDB3F177E}"/>
              </a:ext>
            </a:extLst>
          </p:cNvPr>
          <p:cNvSpPr/>
          <p:nvPr/>
        </p:nvSpPr>
        <p:spPr>
          <a:xfrm rot="10800000">
            <a:off x="3308463" y="3088481"/>
            <a:ext cx="332510" cy="68103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74B010D1-E6E9-43E7-B3F0-10FB7B048CA0}"/>
              </a:ext>
            </a:extLst>
          </p:cNvPr>
          <p:cNvSpPr/>
          <p:nvPr/>
        </p:nvSpPr>
        <p:spPr>
          <a:xfrm rot="10800000">
            <a:off x="3308463" y="5360441"/>
            <a:ext cx="332510" cy="68103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13FFE2-172F-49E1-884D-AFDEB11105E6}"/>
              </a:ext>
            </a:extLst>
          </p:cNvPr>
          <p:cNvSpPr txBox="1"/>
          <p:nvPr/>
        </p:nvSpPr>
        <p:spPr>
          <a:xfrm>
            <a:off x="6115050" y="4024515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>
                <a:sym typeface="Wingdings" panose="05000000000000000000" pitchFamily="2" charset="2"/>
              </a:rPr>
              <a:t>A*2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5D8B92-CCDB-46CB-AB60-8904A8F6C02A}"/>
              </a:ext>
            </a:extLst>
          </p:cNvPr>
          <p:cNvSpPr txBox="1"/>
          <p:nvPr/>
        </p:nvSpPr>
        <p:spPr>
          <a:xfrm>
            <a:off x="6115050" y="4723656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BB*2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DE334-3E1D-4987-BB0F-A168A82CE782}"/>
              </a:ext>
            </a:extLst>
          </p:cNvPr>
          <p:cNvSpPr txBox="1"/>
          <p:nvPr/>
        </p:nvSpPr>
        <p:spPr>
          <a:xfrm>
            <a:off x="1994135" y="551629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BB+100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4882B3-AE0B-4F48-A2B4-039AA9870170}"/>
              </a:ext>
            </a:extLst>
          </p:cNvPr>
          <p:cNvSpPr txBox="1"/>
          <p:nvPr/>
        </p:nvSpPr>
        <p:spPr>
          <a:xfrm>
            <a:off x="1994135" y="3244334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AA+100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E639BB-9115-4E59-859C-E6CD9DDBA28B}"/>
              </a:ext>
            </a:extLst>
          </p:cNvPr>
          <p:cNvSpPr txBox="1"/>
          <p:nvPr/>
        </p:nvSpPr>
        <p:spPr>
          <a:xfrm>
            <a:off x="2381992" y="2065819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serializable nor conflict serializable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4BF9A-86AA-E82A-7938-6E0D1DBB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DB3-3909-1846-A017-F8CADD875315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923D5F-5A7E-46BF-686B-4825771F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29B7EA-EF2A-1746-0931-1416634C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05103-F7BB-1CB5-0818-60BDB7CECE39}"/>
              </a:ext>
            </a:extLst>
          </p:cNvPr>
          <p:cNvSpPr txBox="1"/>
          <p:nvPr/>
        </p:nvSpPr>
        <p:spPr>
          <a:xfrm>
            <a:off x="115058" y="985799"/>
            <a:ext cx="8693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Conflict serializability ignores what TXN does between the R’s and the W’s.</a:t>
            </a:r>
          </a:p>
          <a:p>
            <a:r>
              <a:rPr lang="en-US" sz="2000" dirty="0"/>
              <a:t>It assumes the worst / most complicated updates to the data</a:t>
            </a:r>
          </a:p>
        </p:txBody>
      </p:sp>
    </p:spTree>
    <p:extLst>
      <p:ext uri="{BB962C8B-B14F-4D97-AF65-F5344CB8AC3E}">
        <p14:creationId xmlns:p14="http://schemas.microsoft.com/office/powerpoint/2010/main" val="260897081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84ED-062C-4061-81C5-9E95367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Serializable vs Conflict Serializable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141ADA-9995-4B25-A82F-09E6F9820BC9}"/>
              </a:ext>
            </a:extLst>
          </p:cNvPr>
          <p:cNvGraphicFramePr>
            <a:graphicFrameLocks noGrp="1"/>
          </p:cNvGraphicFramePr>
          <p:nvPr/>
        </p:nvGraphicFramePr>
        <p:xfrm>
          <a:off x="3640973" y="2703918"/>
          <a:ext cx="18620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4814"/>
                  </a:ext>
                </a:extLst>
              </a:tr>
            </a:tbl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FBDE1CFB-CF6B-4261-B8D2-571085C53ED4}"/>
              </a:ext>
            </a:extLst>
          </p:cNvPr>
          <p:cNvSpPr/>
          <p:nvPr/>
        </p:nvSpPr>
        <p:spPr>
          <a:xfrm>
            <a:off x="5503025" y="3868663"/>
            <a:ext cx="332510" cy="68103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924993D-027B-41A7-A3B7-35300327DF76}"/>
              </a:ext>
            </a:extLst>
          </p:cNvPr>
          <p:cNvSpPr/>
          <p:nvPr/>
        </p:nvSpPr>
        <p:spPr>
          <a:xfrm>
            <a:off x="5503025" y="4567804"/>
            <a:ext cx="332510" cy="68103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671DC43-7F94-4C60-AE62-1C5EDB3F177E}"/>
              </a:ext>
            </a:extLst>
          </p:cNvPr>
          <p:cNvSpPr/>
          <p:nvPr/>
        </p:nvSpPr>
        <p:spPr>
          <a:xfrm rot="10800000">
            <a:off x="3308463" y="3088481"/>
            <a:ext cx="332510" cy="68103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74B010D1-E6E9-43E7-B3F0-10FB7B048CA0}"/>
              </a:ext>
            </a:extLst>
          </p:cNvPr>
          <p:cNvSpPr/>
          <p:nvPr/>
        </p:nvSpPr>
        <p:spPr>
          <a:xfrm rot="10800000">
            <a:off x="3308463" y="5360441"/>
            <a:ext cx="332510" cy="68103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13FFE2-172F-49E1-884D-AFDEB11105E6}"/>
              </a:ext>
            </a:extLst>
          </p:cNvPr>
          <p:cNvSpPr txBox="1"/>
          <p:nvPr/>
        </p:nvSpPr>
        <p:spPr>
          <a:xfrm>
            <a:off x="6115050" y="402451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>
                <a:sym typeface="Wingdings" panose="05000000000000000000" pitchFamily="2" charset="2"/>
              </a:rPr>
              <a:t>A+2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5D8B92-CCDB-46CB-AB60-8904A8F6C02A}"/>
              </a:ext>
            </a:extLst>
          </p:cNvPr>
          <p:cNvSpPr txBox="1"/>
          <p:nvPr/>
        </p:nvSpPr>
        <p:spPr>
          <a:xfrm>
            <a:off x="6115050" y="472365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BB+2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E639BB-9115-4E59-859C-E6CD9DDBA28B}"/>
              </a:ext>
            </a:extLst>
          </p:cNvPr>
          <p:cNvSpPr txBox="1"/>
          <p:nvPr/>
        </p:nvSpPr>
        <p:spPr>
          <a:xfrm>
            <a:off x="1433014" y="1856093"/>
            <a:ext cx="6058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Serializable (because 100+2 = 2+100)</a:t>
            </a:r>
          </a:p>
          <a:p>
            <a:r>
              <a:rPr lang="en-US" dirty="0">
                <a:solidFill>
                  <a:srgbClr val="FF0000"/>
                </a:solidFill>
              </a:rPr>
              <a:t>But not conflict serializable, because it assumes the worst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736C3-219C-993D-8D0E-FA8B14F2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EE-061C-B64D-87F9-9A1B900EC6E6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2A7D05-7B46-BB54-F160-A63F367D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F2C2A2-4BBA-1444-1D51-AAC3F06C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107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866CFF-A1F1-499F-DE53-A1B52F141924}"/>
              </a:ext>
            </a:extLst>
          </p:cNvPr>
          <p:cNvSpPr txBox="1"/>
          <p:nvPr/>
        </p:nvSpPr>
        <p:spPr>
          <a:xfrm>
            <a:off x="1994135" y="551629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BB+100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F24B7F-172D-74A3-CF59-D471AADC4217}"/>
              </a:ext>
            </a:extLst>
          </p:cNvPr>
          <p:cNvSpPr txBox="1"/>
          <p:nvPr/>
        </p:nvSpPr>
        <p:spPr>
          <a:xfrm>
            <a:off x="1994135" y="3244334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AA+100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7E721-DC87-DD77-A53D-CA4C114F83AE}"/>
              </a:ext>
            </a:extLst>
          </p:cNvPr>
          <p:cNvSpPr txBox="1"/>
          <p:nvPr/>
        </p:nvSpPr>
        <p:spPr>
          <a:xfrm>
            <a:off x="115058" y="985799"/>
            <a:ext cx="8693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Conflict serializability ignores what TXN does between the R’s and the W’s.</a:t>
            </a:r>
          </a:p>
          <a:p>
            <a:r>
              <a:rPr lang="en-US" sz="2000" dirty="0"/>
              <a:t>It assumes the worst / most complicated updates to the data</a:t>
            </a:r>
          </a:p>
        </p:txBody>
      </p:sp>
    </p:spTree>
    <p:extLst>
      <p:ext uri="{BB962C8B-B14F-4D97-AF65-F5344CB8AC3E}">
        <p14:creationId xmlns:p14="http://schemas.microsoft.com/office/powerpoint/2010/main" val="41761283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DF9E-D098-8161-EC60-D34F1B7C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250B-EF8E-5BFA-EB8B-575FF5DE3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Most RDBMs enforce conflict-serializability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Next: how to test for conflict-serializability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B7DA27A-DE47-3628-CB2B-284B0D99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308C-B494-6D4F-BBEA-05E01A52B285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93363E-150A-EAB5-E5EB-3AF183B9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27E9B6-9B4C-042C-C819-75F91EA2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117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0336C4-F10C-AB4F-2C10-95517081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32818-416F-517A-88FF-FC5C24D84B1E}"/>
              </a:ext>
            </a:extLst>
          </p:cNvPr>
          <p:cNvSpPr txBox="1"/>
          <p:nvPr/>
        </p:nvSpPr>
        <p:spPr>
          <a:xfrm>
            <a:off x="1275273" y="3013501"/>
            <a:ext cx="659347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The Precedence Graph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2E6ED-3381-E02D-A124-F6218B55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DAD5-5035-E142-B1BE-5BB1024BECE7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69D4D-A7AC-56AD-A155-A602E3EE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0F965-68C8-81B1-1EF9-0CA72AF2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6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41D50-A9DC-FB92-56C2-C77CEFCD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BF37E-AD38-BFD8-89F2-7D5E5B4E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98B4-90B3-8053-DFC6-6C91048F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A5EA0-4446-9524-E09E-3C012AA0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Parameterized Query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4C291-F6E3-A5AF-6005-E3241F0EF8A9}"/>
              </a:ext>
            </a:extLst>
          </p:cNvPr>
          <p:cNvSpPr txBox="1"/>
          <p:nvPr/>
        </p:nvSpPr>
        <p:spPr>
          <a:xfrm>
            <a:off x="621472" y="2141346"/>
            <a:ext cx="6032421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res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("SELECT * FROM acc"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res.fetchall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row in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row[0]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row[1]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b = float(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b*0.04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("UPDATE acc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		  SET balance=?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=?",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27D1C-DC00-9286-6BC5-BEDFB2859734}"/>
              </a:ext>
            </a:extLst>
          </p:cNvPr>
          <p:cNvSpPr txBox="1"/>
          <p:nvPr/>
        </p:nvSpPr>
        <p:spPr>
          <a:xfrm>
            <a:off x="349369" y="1238779"/>
            <a:ext cx="422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 every user a 4% interest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BE4BE180-000E-CDEB-8D3E-3538DEE40BE7}"/>
              </a:ext>
            </a:extLst>
          </p:cNvPr>
          <p:cNvSpPr/>
          <p:nvPr/>
        </p:nvSpPr>
        <p:spPr>
          <a:xfrm>
            <a:off x="6420665" y="1469611"/>
            <a:ext cx="1756416" cy="519351"/>
          </a:xfrm>
          <a:prstGeom prst="wedgeEllipseCallout">
            <a:avLst>
              <a:gd name="adj1" fmla="val -53371"/>
              <a:gd name="adj2" fmla="val 687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Read data</a:t>
            </a:r>
          </a:p>
        </p:txBody>
      </p:sp>
    </p:spTree>
    <p:extLst>
      <p:ext uri="{BB962C8B-B14F-4D97-AF65-F5344CB8AC3E}">
        <p14:creationId xmlns:p14="http://schemas.microsoft.com/office/powerpoint/2010/main" val="20631906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0FB0-2A6A-41EF-A0F0-F7D7922F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Conflict Serializability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95B33-E3AC-46BF-A867-955F96D2E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Fix a schedule</a:t>
            </a:r>
          </a:p>
          <a:p>
            <a:endParaRPr lang="en-US" dirty="0"/>
          </a:p>
          <a:p>
            <a:r>
              <a:rPr lang="en-US" b="1" dirty="0"/>
              <a:t>Definition</a:t>
            </a:r>
            <a:r>
              <a:rPr lang="en-US" dirty="0"/>
              <a:t>. The </a:t>
            </a:r>
            <a:r>
              <a:rPr lang="en-US" dirty="0">
                <a:solidFill>
                  <a:srgbClr val="0432FF"/>
                </a:solidFill>
              </a:rPr>
              <a:t>precedence graph</a:t>
            </a:r>
            <a:r>
              <a:rPr lang="en-US" dirty="0"/>
              <a:t> has one node for </a:t>
            </a:r>
            <a:r>
              <a:rPr lang="en-US"/>
              <a:t>every TXN </a:t>
            </a:r>
            <a:r>
              <a:rPr lang="en-US" dirty="0"/>
              <a:t>in the schedule, and one edge for every pair of conflicting ops</a:t>
            </a:r>
          </a:p>
          <a:p>
            <a:endParaRPr lang="en-US" dirty="0"/>
          </a:p>
          <a:p>
            <a:r>
              <a:rPr lang="en-US" b="1" dirty="0"/>
              <a:t>Theorem</a:t>
            </a:r>
            <a:r>
              <a:rPr lang="en-US" dirty="0"/>
              <a:t>. The schedule is conflict-serializable </a:t>
            </a:r>
            <a:r>
              <a:rPr lang="en-US" dirty="0" err="1"/>
              <a:t>iff</a:t>
            </a:r>
            <a:r>
              <a:rPr lang="en-US" dirty="0"/>
              <a:t> the precedence graph has no cycles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8B51AB-4FE8-FF7A-85CD-404B0DF3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B65A-C3F5-E14D-B0D8-26EBA93025E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FF309-DCD6-0B29-0352-1B258745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1FC48-AF86-8B2F-04B3-3CE7147C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66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9B026-FBCD-39DD-DBCA-73EA6E74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57BC-76EE-5C4E-A60B-08577295381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4D888-F4C2-A3B5-4047-73D6009C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1BFAC-4730-E554-4E96-DAA5184A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570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9B026-FBCD-39DD-DBCA-73EA6E74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57BC-76EE-5C4E-A60B-08577295381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4D888-F4C2-A3B5-4047-73D6009C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1BFAC-4730-E554-4E96-DAA5184A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E46FD-94FE-7212-F680-AA05C27B792E}"/>
              </a:ext>
            </a:extLst>
          </p:cNvPr>
          <p:cNvSpPr txBox="1"/>
          <p:nvPr/>
        </p:nvSpPr>
        <p:spPr>
          <a:xfrm>
            <a:off x="133224" y="449292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Nodes:</a:t>
            </a:r>
          </a:p>
        </p:txBody>
      </p:sp>
    </p:spTree>
    <p:extLst>
      <p:ext uri="{BB962C8B-B14F-4D97-AF65-F5344CB8AC3E}">
        <p14:creationId xmlns:p14="http://schemas.microsoft.com/office/powerpoint/2010/main" val="14441186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B9C9D4-96D5-5848-8E92-E466FA7662FA}"/>
              </a:ext>
            </a:extLst>
          </p:cNvPr>
          <p:cNvSpPr/>
          <p:nvPr/>
        </p:nvSpPr>
        <p:spPr bwMode="auto">
          <a:xfrm>
            <a:off x="0" y="2590800"/>
            <a:ext cx="990600" cy="7635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A6AEF-A34F-114E-B679-03DF2ED1A1BB}"/>
              </a:ext>
            </a:extLst>
          </p:cNvPr>
          <p:cNvSpPr/>
          <p:nvPr/>
        </p:nvSpPr>
        <p:spPr bwMode="auto">
          <a:xfrm>
            <a:off x="1045028" y="2590800"/>
            <a:ext cx="990600" cy="76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9B026-FBCD-39DD-DBCA-73EA6E74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57BC-76EE-5C4E-A60B-08577295381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4D888-F4C2-A3B5-4047-73D6009C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1BFAC-4730-E554-4E96-DAA5184A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1D4C9-3D94-8396-1DA0-DB7F8F0F84AB}"/>
              </a:ext>
            </a:extLst>
          </p:cNvPr>
          <p:cNvSpPr txBox="1"/>
          <p:nvPr/>
        </p:nvSpPr>
        <p:spPr>
          <a:xfrm>
            <a:off x="133224" y="449292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Edges:</a:t>
            </a:r>
          </a:p>
        </p:txBody>
      </p:sp>
    </p:spTree>
    <p:extLst>
      <p:ext uri="{BB962C8B-B14F-4D97-AF65-F5344CB8AC3E}">
        <p14:creationId xmlns:p14="http://schemas.microsoft.com/office/powerpoint/2010/main" val="763364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B9C9D4-96D5-5848-8E92-E466FA7662FA}"/>
              </a:ext>
            </a:extLst>
          </p:cNvPr>
          <p:cNvSpPr/>
          <p:nvPr/>
        </p:nvSpPr>
        <p:spPr bwMode="auto">
          <a:xfrm>
            <a:off x="0" y="2590800"/>
            <a:ext cx="990600" cy="7635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A6AEF-A34F-114E-B679-03DF2ED1A1BB}"/>
              </a:ext>
            </a:extLst>
          </p:cNvPr>
          <p:cNvSpPr/>
          <p:nvPr/>
        </p:nvSpPr>
        <p:spPr bwMode="auto">
          <a:xfrm>
            <a:off x="1045028" y="2590800"/>
            <a:ext cx="990600" cy="76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9BAFB9-92C1-7949-927D-0C033FE77CB0}"/>
              </a:ext>
            </a:extLst>
          </p:cNvPr>
          <p:cNvCxnSpPr/>
          <p:nvPr/>
        </p:nvCxnSpPr>
        <p:spPr bwMode="auto">
          <a:xfrm flipV="1">
            <a:off x="615043" y="1803400"/>
            <a:ext cx="274320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94B7B-7337-AA4D-9C18-788B5789C8F8}"/>
              </a:ext>
            </a:extLst>
          </p:cNvPr>
          <p:cNvSpPr/>
          <p:nvPr/>
        </p:nvSpPr>
        <p:spPr bwMode="auto">
          <a:xfrm>
            <a:off x="3200400" y="1534030"/>
            <a:ext cx="1251857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7D9EC-7C87-C841-B9E1-00F9F96B6080}"/>
              </a:ext>
            </a:extLst>
          </p:cNvPr>
          <p:cNvSpPr/>
          <p:nvPr/>
        </p:nvSpPr>
        <p:spPr bwMode="auto">
          <a:xfrm>
            <a:off x="4571999" y="1535618"/>
            <a:ext cx="1300843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  <a:endParaRPr lang="en-US" sz="1800" dirty="0">
              <a:latin typeface="Arial"/>
              <a:cs typeface="Arial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740FA7-7448-5F46-8B27-3512906309E4}"/>
              </a:ext>
            </a:extLst>
          </p:cNvPr>
          <p:cNvCxnSpPr>
            <a:cxnSpLocks/>
          </p:cNvCxnSpPr>
          <p:nvPr/>
        </p:nvCxnSpPr>
        <p:spPr bwMode="auto">
          <a:xfrm flipV="1">
            <a:off x="2106386" y="2209800"/>
            <a:ext cx="2743200" cy="3633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C80A9-0E95-B8AD-0711-5F9B95C6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BA8A-18C8-5548-A1BD-613146A326C6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78EB-B38C-DC61-0A43-FD02FAC0E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FEA42-3E09-AB43-DAD2-BA4182FE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2E304-F7B0-80B4-33A7-8A1563E09E8F}"/>
              </a:ext>
            </a:extLst>
          </p:cNvPr>
          <p:cNvSpPr txBox="1"/>
          <p:nvPr/>
        </p:nvSpPr>
        <p:spPr>
          <a:xfrm>
            <a:off x="133224" y="449292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Edges:</a:t>
            </a:r>
          </a:p>
        </p:txBody>
      </p:sp>
    </p:spTree>
    <p:extLst>
      <p:ext uri="{BB962C8B-B14F-4D97-AF65-F5344CB8AC3E}">
        <p14:creationId xmlns:p14="http://schemas.microsoft.com/office/powerpoint/2010/main" val="39525938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B9C9D4-96D5-5848-8E92-E466FA7662FA}"/>
              </a:ext>
            </a:extLst>
          </p:cNvPr>
          <p:cNvSpPr/>
          <p:nvPr/>
        </p:nvSpPr>
        <p:spPr bwMode="auto">
          <a:xfrm>
            <a:off x="0" y="2590800"/>
            <a:ext cx="990600" cy="7635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A6AEF-A34F-114E-B679-03DF2ED1A1BB}"/>
              </a:ext>
            </a:extLst>
          </p:cNvPr>
          <p:cNvSpPr/>
          <p:nvPr/>
        </p:nvSpPr>
        <p:spPr bwMode="auto">
          <a:xfrm>
            <a:off x="1045028" y="2590800"/>
            <a:ext cx="990600" cy="76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94B7B-7337-AA4D-9C18-788B5789C8F8}"/>
              </a:ext>
            </a:extLst>
          </p:cNvPr>
          <p:cNvSpPr/>
          <p:nvPr/>
        </p:nvSpPr>
        <p:spPr bwMode="auto">
          <a:xfrm>
            <a:off x="3200400" y="1534030"/>
            <a:ext cx="1251857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7D9EC-7C87-C841-B9E1-00F9F96B6080}"/>
              </a:ext>
            </a:extLst>
          </p:cNvPr>
          <p:cNvSpPr/>
          <p:nvPr/>
        </p:nvSpPr>
        <p:spPr bwMode="auto">
          <a:xfrm>
            <a:off x="4571999" y="1535618"/>
            <a:ext cx="1300843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D3DE8-BD92-B2AD-A971-A136805E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0B64-3489-D745-A0E3-7E75FE32DD74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39C3B-44B7-0610-3646-25A1D150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10E3-2579-4C1C-D2F2-12D997BD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6A15A-F9A5-6D1B-5ADD-297A88F6ECFA}"/>
              </a:ext>
            </a:extLst>
          </p:cNvPr>
          <p:cNvSpPr txBox="1"/>
          <p:nvPr/>
        </p:nvSpPr>
        <p:spPr>
          <a:xfrm>
            <a:off x="133224" y="449292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Edges:</a:t>
            </a:r>
          </a:p>
        </p:txBody>
      </p:sp>
    </p:spTree>
    <p:extLst>
      <p:ext uri="{BB962C8B-B14F-4D97-AF65-F5344CB8AC3E}">
        <p14:creationId xmlns:p14="http://schemas.microsoft.com/office/powerpoint/2010/main" val="34901705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B9C9D4-96D5-5848-8E92-E466FA7662FA}"/>
              </a:ext>
            </a:extLst>
          </p:cNvPr>
          <p:cNvSpPr/>
          <p:nvPr/>
        </p:nvSpPr>
        <p:spPr bwMode="auto">
          <a:xfrm>
            <a:off x="0" y="2590800"/>
            <a:ext cx="990600" cy="7635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A6AEF-A34F-114E-B679-03DF2ED1A1BB}"/>
              </a:ext>
            </a:extLst>
          </p:cNvPr>
          <p:cNvSpPr/>
          <p:nvPr/>
        </p:nvSpPr>
        <p:spPr bwMode="auto">
          <a:xfrm>
            <a:off x="1045028" y="2590800"/>
            <a:ext cx="990600" cy="76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94B7B-7337-AA4D-9C18-788B5789C8F8}"/>
              </a:ext>
            </a:extLst>
          </p:cNvPr>
          <p:cNvSpPr/>
          <p:nvPr/>
        </p:nvSpPr>
        <p:spPr bwMode="auto">
          <a:xfrm>
            <a:off x="3200400" y="1534030"/>
            <a:ext cx="1251857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7D9EC-7C87-C841-B9E1-00F9F96B6080}"/>
              </a:ext>
            </a:extLst>
          </p:cNvPr>
          <p:cNvSpPr/>
          <p:nvPr/>
        </p:nvSpPr>
        <p:spPr bwMode="auto">
          <a:xfrm>
            <a:off x="4571999" y="1535618"/>
            <a:ext cx="1300843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57B01-84F8-BD46-894C-6D721CA9B060}"/>
              </a:ext>
            </a:extLst>
          </p:cNvPr>
          <p:cNvSpPr txBox="1"/>
          <p:nvPr/>
        </p:nvSpPr>
        <p:spPr>
          <a:xfrm>
            <a:off x="6096000" y="1600200"/>
            <a:ext cx="2689198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No edge because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no conflict (A != B)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2120C-9AC7-4DE2-AF3C-6D0A8DD1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D8B3-3C49-3D40-B60E-239DC3F81BF7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FA5EA-65EC-DEAF-7932-2F3D2D47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BE68B-0E0F-BC38-5F2A-F64E471B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6E2CB-79C6-117F-9A37-FBD8EE0990D4}"/>
              </a:ext>
            </a:extLst>
          </p:cNvPr>
          <p:cNvSpPr txBox="1"/>
          <p:nvPr/>
        </p:nvSpPr>
        <p:spPr>
          <a:xfrm>
            <a:off x="133224" y="449292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Edges:</a:t>
            </a:r>
          </a:p>
        </p:txBody>
      </p:sp>
    </p:spTree>
    <p:extLst>
      <p:ext uri="{BB962C8B-B14F-4D97-AF65-F5344CB8AC3E}">
        <p14:creationId xmlns:p14="http://schemas.microsoft.com/office/powerpoint/2010/main" val="20963286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B9C9D4-96D5-5848-8E92-E466FA7662FA}"/>
              </a:ext>
            </a:extLst>
          </p:cNvPr>
          <p:cNvSpPr/>
          <p:nvPr/>
        </p:nvSpPr>
        <p:spPr bwMode="auto">
          <a:xfrm>
            <a:off x="0" y="2590800"/>
            <a:ext cx="990600" cy="7635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A6AEF-A34F-114E-B679-03DF2ED1A1BB}"/>
              </a:ext>
            </a:extLst>
          </p:cNvPr>
          <p:cNvSpPr/>
          <p:nvPr/>
        </p:nvSpPr>
        <p:spPr bwMode="auto">
          <a:xfrm>
            <a:off x="2133600" y="2590800"/>
            <a:ext cx="990600" cy="76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94B7B-7337-AA4D-9C18-788B5789C8F8}"/>
              </a:ext>
            </a:extLst>
          </p:cNvPr>
          <p:cNvSpPr/>
          <p:nvPr/>
        </p:nvSpPr>
        <p:spPr bwMode="auto">
          <a:xfrm>
            <a:off x="3200400" y="1534030"/>
            <a:ext cx="1251857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7D9EC-7C87-C841-B9E1-00F9F96B6080}"/>
              </a:ext>
            </a:extLst>
          </p:cNvPr>
          <p:cNvSpPr/>
          <p:nvPr/>
        </p:nvSpPr>
        <p:spPr bwMode="auto">
          <a:xfrm>
            <a:off x="4571999" y="1535618"/>
            <a:ext cx="1300843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C32E9-D3BC-FBCC-7631-604902FB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1F9D-A8DE-B54D-BFBD-335BCF0C597E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EA1FA-EE8F-0A5D-E30F-F8CD6257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979F4-2215-5D99-8CD5-966058B5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A9C0E-217F-84D3-FEDA-12529CD8AF99}"/>
              </a:ext>
            </a:extLst>
          </p:cNvPr>
          <p:cNvSpPr txBox="1"/>
          <p:nvPr/>
        </p:nvSpPr>
        <p:spPr>
          <a:xfrm>
            <a:off x="133224" y="449292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Edges:</a:t>
            </a:r>
          </a:p>
        </p:txBody>
      </p:sp>
    </p:spTree>
    <p:extLst>
      <p:ext uri="{BB962C8B-B14F-4D97-AF65-F5344CB8AC3E}">
        <p14:creationId xmlns:p14="http://schemas.microsoft.com/office/powerpoint/2010/main" val="339308566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B9C9D4-96D5-5848-8E92-E466FA7662FA}"/>
              </a:ext>
            </a:extLst>
          </p:cNvPr>
          <p:cNvSpPr/>
          <p:nvPr/>
        </p:nvSpPr>
        <p:spPr bwMode="auto">
          <a:xfrm>
            <a:off x="0" y="2590800"/>
            <a:ext cx="990600" cy="7635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A6AEF-A34F-114E-B679-03DF2ED1A1BB}"/>
              </a:ext>
            </a:extLst>
          </p:cNvPr>
          <p:cNvSpPr/>
          <p:nvPr/>
        </p:nvSpPr>
        <p:spPr bwMode="auto">
          <a:xfrm>
            <a:off x="2133600" y="2590800"/>
            <a:ext cx="990600" cy="76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94B7B-7337-AA4D-9C18-788B5789C8F8}"/>
              </a:ext>
            </a:extLst>
          </p:cNvPr>
          <p:cNvSpPr/>
          <p:nvPr/>
        </p:nvSpPr>
        <p:spPr bwMode="auto">
          <a:xfrm>
            <a:off x="3200400" y="1534030"/>
            <a:ext cx="1251857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7D9EC-7C87-C841-B9E1-00F9F96B6080}"/>
              </a:ext>
            </a:extLst>
          </p:cNvPr>
          <p:cNvSpPr/>
          <p:nvPr/>
        </p:nvSpPr>
        <p:spPr bwMode="auto">
          <a:xfrm>
            <a:off x="4571999" y="1535618"/>
            <a:ext cx="1300843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57B01-84F8-BD46-894C-6D721CA9B060}"/>
              </a:ext>
            </a:extLst>
          </p:cNvPr>
          <p:cNvSpPr txBox="1"/>
          <p:nvPr/>
        </p:nvSpPr>
        <p:spPr>
          <a:xfrm>
            <a:off x="6096000" y="1600200"/>
            <a:ext cx="2770310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 No edge because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 same </a:t>
            </a:r>
            <a:r>
              <a:rPr lang="en-US" dirty="0" err="1">
                <a:latin typeface="Arial"/>
                <a:cs typeface="Arial"/>
              </a:rPr>
              <a:t>txn</a:t>
            </a:r>
            <a:r>
              <a:rPr lang="en-US" dirty="0">
                <a:latin typeface="Arial"/>
                <a:cs typeface="Arial"/>
              </a:rPr>
              <a:t> (2)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DACB0-8E52-4ECB-30BD-D76779D1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090F-1CD9-E048-A816-2A74F637B832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A3AA4-FAD0-F327-7500-DEC8BA05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53E52-54DA-2474-A2DE-ED0676A9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064D0-AD31-424A-405C-EDF196D84E91}"/>
              </a:ext>
            </a:extLst>
          </p:cNvPr>
          <p:cNvSpPr txBox="1"/>
          <p:nvPr/>
        </p:nvSpPr>
        <p:spPr>
          <a:xfrm>
            <a:off x="133224" y="449292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Edges:</a:t>
            </a:r>
          </a:p>
        </p:txBody>
      </p:sp>
    </p:spTree>
    <p:extLst>
      <p:ext uri="{BB962C8B-B14F-4D97-AF65-F5344CB8AC3E}">
        <p14:creationId xmlns:p14="http://schemas.microsoft.com/office/powerpoint/2010/main" val="288769876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B9C9D4-96D5-5848-8E92-E466FA7662FA}"/>
              </a:ext>
            </a:extLst>
          </p:cNvPr>
          <p:cNvSpPr/>
          <p:nvPr/>
        </p:nvSpPr>
        <p:spPr bwMode="auto">
          <a:xfrm>
            <a:off x="0" y="2590800"/>
            <a:ext cx="990600" cy="7635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A6AEF-A34F-114E-B679-03DF2ED1A1BB}"/>
              </a:ext>
            </a:extLst>
          </p:cNvPr>
          <p:cNvSpPr/>
          <p:nvPr/>
        </p:nvSpPr>
        <p:spPr bwMode="auto">
          <a:xfrm>
            <a:off x="3314700" y="2590800"/>
            <a:ext cx="990600" cy="76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94B7B-7337-AA4D-9C18-788B5789C8F8}"/>
              </a:ext>
            </a:extLst>
          </p:cNvPr>
          <p:cNvSpPr/>
          <p:nvPr/>
        </p:nvSpPr>
        <p:spPr bwMode="auto">
          <a:xfrm>
            <a:off x="3200400" y="1534030"/>
            <a:ext cx="1251857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7D9EC-7C87-C841-B9E1-00F9F96B6080}"/>
              </a:ext>
            </a:extLst>
          </p:cNvPr>
          <p:cNvSpPr/>
          <p:nvPr/>
        </p:nvSpPr>
        <p:spPr bwMode="auto">
          <a:xfrm>
            <a:off x="4571999" y="1535618"/>
            <a:ext cx="1300843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296A2-C75B-8749-8D1A-5A71CBD91141}"/>
              </a:ext>
            </a:extLst>
          </p:cNvPr>
          <p:cNvSpPr txBox="1"/>
          <p:nvPr/>
        </p:nvSpPr>
        <p:spPr>
          <a:xfrm>
            <a:off x="6096000" y="1600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DEF01-1D1B-4868-C23B-95D97C54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F5E-B0FB-1D4A-8ADB-18448C15F626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ABDE9-673B-8615-B4EB-E969B4AB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3BE60-8887-BA33-A328-150B294E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221E3-8E54-BA7B-C0E1-29E1805F1163}"/>
              </a:ext>
            </a:extLst>
          </p:cNvPr>
          <p:cNvSpPr txBox="1"/>
          <p:nvPr/>
        </p:nvSpPr>
        <p:spPr>
          <a:xfrm>
            <a:off x="133224" y="449292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Edges:</a:t>
            </a:r>
          </a:p>
        </p:txBody>
      </p:sp>
    </p:spTree>
    <p:extLst>
      <p:ext uri="{BB962C8B-B14F-4D97-AF65-F5344CB8AC3E}">
        <p14:creationId xmlns:p14="http://schemas.microsoft.com/office/powerpoint/2010/main" val="410397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41D50-A9DC-FB92-56C2-C77CEFCD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BF37E-AD38-BFD8-89F2-7D5E5B4E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98B4-90B3-8053-DFC6-6C91048F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A5EA0-4446-9524-E09E-3C012AA0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Parameterized Query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4C291-F6E3-A5AF-6005-E3241F0EF8A9}"/>
              </a:ext>
            </a:extLst>
          </p:cNvPr>
          <p:cNvSpPr txBox="1"/>
          <p:nvPr/>
        </p:nvSpPr>
        <p:spPr>
          <a:xfrm>
            <a:off x="621472" y="2141346"/>
            <a:ext cx="6032421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res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("SELECT * FROM acc")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res.fetchall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row in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row[0]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row[1]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b = float(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b*0.04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("UPDATE acc 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  SET balance=?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WHERE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=?"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27D1C-DC00-9286-6BC5-BEDFB2859734}"/>
              </a:ext>
            </a:extLst>
          </p:cNvPr>
          <p:cNvSpPr txBox="1"/>
          <p:nvPr/>
        </p:nvSpPr>
        <p:spPr>
          <a:xfrm>
            <a:off x="349369" y="1238779"/>
            <a:ext cx="422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 every user a 4% interest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DAAE5E86-9157-0462-73CF-A9219A84A3E6}"/>
              </a:ext>
            </a:extLst>
          </p:cNvPr>
          <p:cNvSpPr/>
          <p:nvPr/>
        </p:nvSpPr>
        <p:spPr>
          <a:xfrm>
            <a:off x="5084534" y="3598968"/>
            <a:ext cx="3604800" cy="562630"/>
          </a:xfrm>
          <a:prstGeom prst="wedgeEllipseCallout">
            <a:avLst>
              <a:gd name="adj1" fmla="val -48388"/>
              <a:gd name="adj2" fmla="val 978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Parameterized query</a:t>
            </a:r>
          </a:p>
        </p:txBody>
      </p:sp>
    </p:spTree>
    <p:extLst>
      <p:ext uri="{BB962C8B-B14F-4D97-AF65-F5344CB8AC3E}">
        <p14:creationId xmlns:p14="http://schemas.microsoft.com/office/powerpoint/2010/main" val="344460632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B9C9D4-96D5-5848-8E92-E466FA7662FA}"/>
              </a:ext>
            </a:extLst>
          </p:cNvPr>
          <p:cNvSpPr/>
          <p:nvPr/>
        </p:nvSpPr>
        <p:spPr bwMode="auto">
          <a:xfrm>
            <a:off x="0" y="2590800"/>
            <a:ext cx="990600" cy="7635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A6AEF-A34F-114E-B679-03DF2ED1A1BB}"/>
              </a:ext>
            </a:extLst>
          </p:cNvPr>
          <p:cNvSpPr/>
          <p:nvPr/>
        </p:nvSpPr>
        <p:spPr bwMode="auto">
          <a:xfrm>
            <a:off x="4419600" y="2590800"/>
            <a:ext cx="990600" cy="76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94B7B-7337-AA4D-9C18-788B5789C8F8}"/>
              </a:ext>
            </a:extLst>
          </p:cNvPr>
          <p:cNvSpPr/>
          <p:nvPr/>
        </p:nvSpPr>
        <p:spPr bwMode="auto">
          <a:xfrm>
            <a:off x="3200400" y="1534030"/>
            <a:ext cx="1251857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7D9EC-7C87-C841-B9E1-00F9F96B6080}"/>
              </a:ext>
            </a:extLst>
          </p:cNvPr>
          <p:cNvSpPr/>
          <p:nvPr/>
        </p:nvSpPr>
        <p:spPr bwMode="auto">
          <a:xfrm>
            <a:off x="4571999" y="1535618"/>
            <a:ext cx="1300843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296A2-C75B-8749-8D1A-5A71CBD91141}"/>
              </a:ext>
            </a:extLst>
          </p:cNvPr>
          <p:cNvSpPr txBox="1"/>
          <p:nvPr/>
        </p:nvSpPr>
        <p:spPr>
          <a:xfrm>
            <a:off x="6096000" y="1600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7B89-8768-11B7-ADBB-1CC075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6367-0F35-9749-A8D3-1D75B4F5CA0F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A2BFE-2175-4F0E-8B50-D4B28EA9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B0CB-3309-5701-0EEE-30F01F4E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6EB62-AED3-A632-ED0B-4B52898524BD}"/>
              </a:ext>
            </a:extLst>
          </p:cNvPr>
          <p:cNvSpPr txBox="1"/>
          <p:nvPr/>
        </p:nvSpPr>
        <p:spPr>
          <a:xfrm>
            <a:off x="133224" y="449292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Edges:</a:t>
            </a:r>
          </a:p>
        </p:txBody>
      </p:sp>
    </p:spTree>
    <p:extLst>
      <p:ext uri="{BB962C8B-B14F-4D97-AF65-F5344CB8AC3E}">
        <p14:creationId xmlns:p14="http://schemas.microsoft.com/office/powerpoint/2010/main" val="322211632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B9C9D4-96D5-5848-8E92-E466FA7662FA}"/>
              </a:ext>
            </a:extLst>
          </p:cNvPr>
          <p:cNvSpPr/>
          <p:nvPr/>
        </p:nvSpPr>
        <p:spPr bwMode="auto">
          <a:xfrm>
            <a:off x="0" y="2590800"/>
            <a:ext cx="990600" cy="7635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A6AEF-A34F-114E-B679-03DF2ED1A1BB}"/>
              </a:ext>
            </a:extLst>
          </p:cNvPr>
          <p:cNvSpPr/>
          <p:nvPr/>
        </p:nvSpPr>
        <p:spPr bwMode="auto">
          <a:xfrm>
            <a:off x="5671457" y="2590800"/>
            <a:ext cx="990600" cy="76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94B7B-7337-AA4D-9C18-788B5789C8F8}"/>
              </a:ext>
            </a:extLst>
          </p:cNvPr>
          <p:cNvSpPr/>
          <p:nvPr/>
        </p:nvSpPr>
        <p:spPr bwMode="auto">
          <a:xfrm>
            <a:off x="3200400" y="1534030"/>
            <a:ext cx="1251857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7D9EC-7C87-C841-B9E1-00F9F96B6080}"/>
              </a:ext>
            </a:extLst>
          </p:cNvPr>
          <p:cNvSpPr/>
          <p:nvPr/>
        </p:nvSpPr>
        <p:spPr bwMode="auto">
          <a:xfrm>
            <a:off x="4571999" y="1535618"/>
            <a:ext cx="1300843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296A2-C75B-8749-8D1A-5A71CBD91141}"/>
              </a:ext>
            </a:extLst>
          </p:cNvPr>
          <p:cNvSpPr txBox="1"/>
          <p:nvPr/>
        </p:nvSpPr>
        <p:spPr>
          <a:xfrm>
            <a:off x="6096000" y="1600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B6DF6-A1E8-85CD-8739-6CF1DFCB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7F5-C0C9-C74B-9590-CCB12D7BCE62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48F9A-70B1-60F6-16E1-328509C5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30DFC-0633-4C15-9D0C-07175763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3E39A-5ADA-8DC2-EA9E-F0B4209EBDA8}"/>
              </a:ext>
            </a:extLst>
          </p:cNvPr>
          <p:cNvSpPr txBox="1"/>
          <p:nvPr/>
        </p:nvSpPr>
        <p:spPr>
          <a:xfrm>
            <a:off x="133224" y="449292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Edges:</a:t>
            </a:r>
          </a:p>
        </p:txBody>
      </p:sp>
    </p:spTree>
    <p:extLst>
      <p:ext uri="{BB962C8B-B14F-4D97-AF65-F5344CB8AC3E}">
        <p14:creationId xmlns:p14="http://schemas.microsoft.com/office/powerpoint/2010/main" val="99190536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B9C9D4-96D5-5848-8E92-E466FA7662FA}"/>
              </a:ext>
            </a:extLst>
          </p:cNvPr>
          <p:cNvSpPr/>
          <p:nvPr/>
        </p:nvSpPr>
        <p:spPr bwMode="auto">
          <a:xfrm>
            <a:off x="0" y="2590800"/>
            <a:ext cx="990600" cy="7635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A6AEF-A34F-114E-B679-03DF2ED1A1BB}"/>
              </a:ext>
            </a:extLst>
          </p:cNvPr>
          <p:cNvSpPr/>
          <p:nvPr/>
        </p:nvSpPr>
        <p:spPr bwMode="auto">
          <a:xfrm>
            <a:off x="5671457" y="2590800"/>
            <a:ext cx="990600" cy="76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94B7B-7337-AA4D-9C18-788B5789C8F8}"/>
              </a:ext>
            </a:extLst>
          </p:cNvPr>
          <p:cNvSpPr/>
          <p:nvPr/>
        </p:nvSpPr>
        <p:spPr bwMode="auto">
          <a:xfrm>
            <a:off x="3200400" y="1534030"/>
            <a:ext cx="1251857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7D9EC-7C87-C841-B9E1-00F9F96B6080}"/>
              </a:ext>
            </a:extLst>
          </p:cNvPr>
          <p:cNvSpPr/>
          <p:nvPr/>
        </p:nvSpPr>
        <p:spPr bwMode="auto">
          <a:xfrm>
            <a:off x="4571999" y="1535618"/>
            <a:ext cx="1300843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296A2-C75B-8749-8D1A-5A71CBD91141}"/>
              </a:ext>
            </a:extLst>
          </p:cNvPr>
          <p:cNvSpPr txBox="1"/>
          <p:nvPr/>
        </p:nvSpPr>
        <p:spPr>
          <a:xfrm>
            <a:off x="6096000" y="1600200"/>
            <a:ext cx="2887329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Edge! Conflict from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to T</a:t>
            </a:r>
            <a:r>
              <a:rPr lang="en-US" sz="2000" dirty="0">
                <a:latin typeface="Arial"/>
                <a:cs typeface="Arial"/>
              </a:rPr>
              <a:t>3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033A-DB2F-98E5-F0C6-B03C6A16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FB62-A289-2147-96D9-0071F61656D3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76182-176C-9F74-9BAD-D981632E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B26BD-CD96-7DE8-5D10-415ADDE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320875-9299-4F80-D736-FFCEF6B990C6}"/>
              </a:ext>
            </a:extLst>
          </p:cNvPr>
          <p:cNvSpPr txBox="1"/>
          <p:nvPr/>
        </p:nvSpPr>
        <p:spPr>
          <a:xfrm>
            <a:off x="133224" y="449292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Edges:</a:t>
            </a:r>
          </a:p>
        </p:txBody>
      </p:sp>
    </p:spTree>
    <p:extLst>
      <p:ext uri="{BB962C8B-B14F-4D97-AF65-F5344CB8AC3E}">
        <p14:creationId xmlns:p14="http://schemas.microsoft.com/office/powerpoint/2010/main" val="28126924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B9C9D4-96D5-5848-8E92-E466FA7662FA}"/>
              </a:ext>
            </a:extLst>
          </p:cNvPr>
          <p:cNvSpPr/>
          <p:nvPr/>
        </p:nvSpPr>
        <p:spPr bwMode="auto">
          <a:xfrm>
            <a:off x="0" y="2590800"/>
            <a:ext cx="990600" cy="7635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A6AEF-A34F-114E-B679-03DF2ED1A1BB}"/>
              </a:ext>
            </a:extLst>
          </p:cNvPr>
          <p:cNvSpPr/>
          <p:nvPr/>
        </p:nvSpPr>
        <p:spPr bwMode="auto">
          <a:xfrm>
            <a:off x="5671457" y="2590800"/>
            <a:ext cx="990600" cy="76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94B7B-7337-AA4D-9C18-788B5789C8F8}"/>
              </a:ext>
            </a:extLst>
          </p:cNvPr>
          <p:cNvSpPr/>
          <p:nvPr/>
        </p:nvSpPr>
        <p:spPr bwMode="auto">
          <a:xfrm>
            <a:off x="3200400" y="1534030"/>
            <a:ext cx="1251857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7D9EC-7C87-C841-B9E1-00F9F96B6080}"/>
              </a:ext>
            </a:extLst>
          </p:cNvPr>
          <p:cNvSpPr/>
          <p:nvPr/>
        </p:nvSpPr>
        <p:spPr bwMode="auto">
          <a:xfrm>
            <a:off x="4571999" y="1535618"/>
            <a:ext cx="1300843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296A2-C75B-8749-8D1A-5A71CBD91141}"/>
              </a:ext>
            </a:extLst>
          </p:cNvPr>
          <p:cNvSpPr txBox="1"/>
          <p:nvPr/>
        </p:nvSpPr>
        <p:spPr>
          <a:xfrm>
            <a:off x="6096000" y="1600200"/>
            <a:ext cx="2887329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Edge! Conflict from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to T</a:t>
            </a:r>
            <a:r>
              <a:rPr lang="en-US" sz="2000" dirty="0">
                <a:latin typeface="Arial"/>
                <a:cs typeface="Arial"/>
              </a:rPr>
              <a:t>3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46035B9-8440-7947-8DFB-C5A387A1C589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4233863"/>
            <a:ext cx="1295400" cy="523220"/>
            <a:chOff x="4267200" y="4233862"/>
            <a:chExt cx="1295400" cy="523220"/>
          </a:xfrm>
        </p:grpSpPr>
        <p:cxnSp>
          <p:nvCxnSpPr>
            <p:cNvPr id="18" name="AutoShape 13">
              <a:extLst>
                <a:ext uri="{FF2B5EF4-FFF2-40B4-BE49-F238E27FC236}">
                  <a16:creationId xmlns:a16="http://schemas.microsoft.com/office/drawing/2014/main" id="{0F74AB0E-70D3-DC4C-932E-A170E07CEA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67200" y="4725987"/>
              <a:ext cx="1295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0356C62E-4BBC-A14D-82F6-7918CAD0C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525" y="4233862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" name="Arc 19">
            <a:extLst>
              <a:ext uri="{FF2B5EF4-FFF2-40B4-BE49-F238E27FC236}">
                <a16:creationId xmlns:a16="http://schemas.microsoft.com/office/drawing/2014/main" id="{C3EF2773-C0A8-D04D-AB19-3ADA9D32FEAF}"/>
              </a:ext>
            </a:extLst>
          </p:cNvPr>
          <p:cNvSpPr/>
          <p:nvPr/>
        </p:nvSpPr>
        <p:spPr>
          <a:xfrm rot="5400000" flipV="1">
            <a:off x="2857500" y="495300"/>
            <a:ext cx="685800" cy="5638800"/>
          </a:xfrm>
          <a:prstGeom prst="arc">
            <a:avLst>
              <a:gd name="adj1" fmla="val 16163899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C0CFE-6D75-AF63-79AC-3CFF094E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A802-73DC-504D-BB26-DA2190550B97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685F5-D5AC-CA90-17D0-AF41504D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D2F33-80D7-6965-F7B1-89B996D5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B0DA3-9940-D17E-1127-C2D74A182539}"/>
              </a:ext>
            </a:extLst>
          </p:cNvPr>
          <p:cNvSpPr txBox="1"/>
          <p:nvPr/>
        </p:nvSpPr>
        <p:spPr>
          <a:xfrm>
            <a:off x="133224" y="449292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Edges:</a:t>
            </a:r>
          </a:p>
        </p:txBody>
      </p:sp>
    </p:spTree>
    <p:extLst>
      <p:ext uri="{BB962C8B-B14F-4D97-AF65-F5344CB8AC3E}">
        <p14:creationId xmlns:p14="http://schemas.microsoft.com/office/powerpoint/2010/main" val="108876017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59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B9C9D4-96D5-5848-8E92-E466FA7662FA}"/>
              </a:ext>
            </a:extLst>
          </p:cNvPr>
          <p:cNvSpPr/>
          <p:nvPr/>
        </p:nvSpPr>
        <p:spPr bwMode="auto">
          <a:xfrm>
            <a:off x="0" y="2590800"/>
            <a:ext cx="990600" cy="7635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A6AEF-A34F-114E-B679-03DF2ED1A1BB}"/>
              </a:ext>
            </a:extLst>
          </p:cNvPr>
          <p:cNvSpPr/>
          <p:nvPr/>
        </p:nvSpPr>
        <p:spPr bwMode="auto">
          <a:xfrm>
            <a:off x="6781800" y="2590800"/>
            <a:ext cx="990600" cy="76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94B7B-7337-AA4D-9C18-788B5789C8F8}"/>
              </a:ext>
            </a:extLst>
          </p:cNvPr>
          <p:cNvSpPr/>
          <p:nvPr/>
        </p:nvSpPr>
        <p:spPr bwMode="auto">
          <a:xfrm>
            <a:off x="3200400" y="1534030"/>
            <a:ext cx="1251857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7D9EC-7C87-C841-B9E1-00F9F96B6080}"/>
              </a:ext>
            </a:extLst>
          </p:cNvPr>
          <p:cNvSpPr/>
          <p:nvPr/>
        </p:nvSpPr>
        <p:spPr bwMode="auto">
          <a:xfrm>
            <a:off x="4571999" y="1535618"/>
            <a:ext cx="1300843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296A2-C75B-8749-8D1A-5A71CBD91141}"/>
              </a:ext>
            </a:extLst>
          </p:cNvPr>
          <p:cNvSpPr txBox="1"/>
          <p:nvPr/>
        </p:nvSpPr>
        <p:spPr>
          <a:xfrm>
            <a:off x="6096000" y="1600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?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4A3DAD26-D4A7-8A4A-A345-188B091849EA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4233863"/>
            <a:ext cx="1295400" cy="492125"/>
            <a:chOff x="4267200" y="4233862"/>
            <a:chExt cx="1295400" cy="492125"/>
          </a:xfrm>
        </p:grpSpPr>
        <p:cxnSp>
          <p:nvCxnSpPr>
            <p:cNvPr id="18" name="AutoShape 13">
              <a:extLst>
                <a:ext uri="{FF2B5EF4-FFF2-40B4-BE49-F238E27FC236}">
                  <a16:creationId xmlns:a16="http://schemas.microsoft.com/office/drawing/2014/main" id="{0BD4985D-23AF-B54B-A0A3-6CE4A782F1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67200" y="4725987"/>
              <a:ext cx="1295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66D1A450-738B-C443-8B37-E65143EF7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525" y="4233862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8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25040" y="6677280"/>
              <a:ext cx="26280" cy="9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5680" y="6667920"/>
                <a:ext cx="4500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A49F982-0246-FFA9-1BCC-0CF1D1B91AB6}"/>
              </a:ext>
            </a:extLst>
          </p:cNvPr>
          <p:cNvSpPr/>
          <p:nvPr/>
        </p:nvSpPr>
        <p:spPr>
          <a:xfrm>
            <a:off x="759935" y="5721549"/>
            <a:ext cx="6910867" cy="5107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And so on until compared every pair of actions…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494018-7F77-CB65-EA79-C1BB6060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5C69-3A10-8B41-8D42-09AA75895E36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3E135-A83F-B6DB-F9A6-A33D88CE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A4A934-82B7-FC71-B52F-30E043F3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1FAA3-4AFD-3090-45EA-DA3EFA9524CE}"/>
              </a:ext>
            </a:extLst>
          </p:cNvPr>
          <p:cNvSpPr txBox="1"/>
          <p:nvPr/>
        </p:nvSpPr>
        <p:spPr>
          <a:xfrm>
            <a:off x="133224" y="449292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Edges:</a:t>
            </a:r>
          </a:p>
        </p:txBody>
      </p:sp>
    </p:spTree>
    <p:extLst>
      <p:ext uri="{BB962C8B-B14F-4D97-AF65-F5344CB8AC3E}">
        <p14:creationId xmlns:p14="http://schemas.microsoft.com/office/powerpoint/2010/main" val="320660914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6312" cy="5027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267200" y="4233863"/>
            <a:ext cx="1295400" cy="523220"/>
            <a:chOff x="4267200" y="4233862"/>
            <a:chExt cx="1295400" cy="523220"/>
          </a:xfrm>
        </p:grpSpPr>
        <p:cxnSp>
          <p:nvCxnSpPr>
            <p:cNvPr id="40972" name="AutoShape 13"/>
            <p:cNvCxnSpPr>
              <a:cxnSpLocks noChangeShapeType="1"/>
              <a:stCxn id="40975" idx="6"/>
              <a:endCxn id="40976" idx="2"/>
            </p:cNvCxnSpPr>
            <p:nvPr/>
          </p:nvCxnSpPr>
          <p:spPr bwMode="auto">
            <a:xfrm>
              <a:off x="4267200" y="4725987"/>
              <a:ext cx="1295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73" name="Rectangle 15"/>
            <p:cNvSpPr>
              <a:spLocks noChangeArrowheads="1"/>
            </p:cNvSpPr>
            <p:nvPr/>
          </p:nvSpPr>
          <p:spPr bwMode="auto">
            <a:xfrm>
              <a:off x="4708525" y="4233862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90800" y="4191000"/>
            <a:ext cx="1219200" cy="534988"/>
            <a:chOff x="2590800" y="4191000"/>
            <a:chExt cx="1219200" cy="534987"/>
          </a:xfrm>
        </p:grpSpPr>
        <p:cxnSp>
          <p:nvCxnSpPr>
            <p:cNvPr id="40970" name="AutoShape 12"/>
            <p:cNvCxnSpPr>
              <a:cxnSpLocks noChangeShapeType="1"/>
              <a:stCxn id="40974" idx="6"/>
              <a:endCxn id="40975" idx="2"/>
            </p:cNvCxnSpPr>
            <p:nvPr/>
          </p:nvCxnSpPr>
          <p:spPr bwMode="auto">
            <a:xfrm>
              <a:off x="2590800" y="472598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71" name="Rectangle 16"/>
            <p:cNvSpPr>
              <a:spLocks noChangeArrowheads="1"/>
            </p:cNvSpPr>
            <p:nvPr/>
          </p:nvSpPr>
          <p:spPr bwMode="auto">
            <a:xfrm>
              <a:off x="2955925" y="4191000"/>
              <a:ext cx="184731" cy="52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" name="Arc 4"/>
          <p:cNvSpPr/>
          <p:nvPr/>
        </p:nvSpPr>
        <p:spPr>
          <a:xfrm rot="16200000">
            <a:off x="4410983" y="-781504"/>
            <a:ext cx="867684" cy="6813098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Arc 18"/>
          <p:cNvSpPr/>
          <p:nvPr/>
        </p:nvSpPr>
        <p:spPr>
          <a:xfrm rot="5400000" flipV="1">
            <a:off x="2857500" y="495300"/>
            <a:ext cx="685800" cy="5638800"/>
          </a:xfrm>
          <a:prstGeom prst="arc">
            <a:avLst>
              <a:gd name="adj1" fmla="val 16163899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0D60B9-0DBA-4B21-E9BA-8E60FF800EC8}"/>
              </a:ext>
            </a:extLst>
          </p:cNvPr>
          <p:cNvSpPr/>
          <p:nvPr/>
        </p:nvSpPr>
        <p:spPr>
          <a:xfrm>
            <a:off x="907692" y="5570942"/>
            <a:ext cx="6896440" cy="5107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Repeating the same directed edge not necessary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E788F5-AFAB-4B37-9A73-8B7D95B5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3212-BFA3-5747-9310-2B1C42759A0F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11357-7AF5-6956-0571-898663DC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8AA79-DF7E-1177-C416-D9C132AA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C102D2-3A02-B3E7-1796-10D4AB722506}"/>
              </a:ext>
            </a:extLst>
          </p:cNvPr>
          <p:cNvSpPr txBox="1"/>
          <p:nvPr/>
        </p:nvSpPr>
        <p:spPr>
          <a:xfrm>
            <a:off x="133224" y="449292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Edges:</a:t>
            </a:r>
          </a:p>
        </p:txBody>
      </p:sp>
    </p:spTree>
    <p:extLst>
      <p:ext uri="{BB962C8B-B14F-4D97-AF65-F5344CB8AC3E}">
        <p14:creationId xmlns:p14="http://schemas.microsoft.com/office/powerpoint/2010/main" val="235141851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1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0" y="2708275"/>
            <a:ext cx="9106312" cy="5027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4497388"/>
            <a:ext cx="3886200" cy="457200"/>
            <a:chOff x="2133600" y="4497387"/>
            <a:chExt cx="3886200" cy="457200"/>
          </a:xfrm>
        </p:grpSpPr>
        <p:sp>
          <p:nvSpPr>
            <p:cNvPr id="40974" name="Oval 8"/>
            <p:cNvSpPr>
              <a:spLocks noChangeAspect="1" noChangeArrowheads="1"/>
            </p:cNvSpPr>
            <p:nvPr/>
          </p:nvSpPr>
          <p:spPr bwMode="auto">
            <a:xfrm>
              <a:off x="2133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975" name="Oval 10"/>
            <p:cNvSpPr>
              <a:spLocks noChangeAspect="1" noChangeArrowheads="1"/>
            </p:cNvSpPr>
            <p:nvPr/>
          </p:nvSpPr>
          <p:spPr bwMode="auto">
            <a:xfrm>
              <a:off x="38100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0976" name="Oval 11"/>
            <p:cNvSpPr>
              <a:spLocks noChangeAspect="1" noChangeArrowheads="1"/>
            </p:cNvSpPr>
            <p:nvPr/>
          </p:nvSpPr>
          <p:spPr bwMode="auto">
            <a:xfrm>
              <a:off x="5562600" y="4497387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3803" name="Rectangle 14"/>
          <p:cNvSpPr>
            <a:spLocks noChangeArrowheads="1"/>
          </p:cNvSpPr>
          <p:nvPr/>
        </p:nvSpPr>
        <p:spPr bwMode="auto">
          <a:xfrm>
            <a:off x="1905000" y="5640388"/>
            <a:ext cx="589230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This schedule is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conflict-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serializable</a:t>
            </a:r>
            <a:endParaRPr lang="en-US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267200" y="4233863"/>
            <a:ext cx="1295400" cy="523220"/>
            <a:chOff x="4267200" y="4233862"/>
            <a:chExt cx="1295400" cy="523220"/>
          </a:xfrm>
        </p:grpSpPr>
        <p:cxnSp>
          <p:nvCxnSpPr>
            <p:cNvPr id="40972" name="AutoShape 13"/>
            <p:cNvCxnSpPr>
              <a:cxnSpLocks noChangeShapeType="1"/>
              <a:stCxn id="40975" idx="6"/>
              <a:endCxn id="40976" idx="2"/>
            </p:cNvCxnSpPr>
            <p:nvPr/>
          </p:nvCxnSpPr>
          <p:spPr bwMode="auto">
            <a:xfrm>
              <a:off x="4267200" y="4725987"/>
              <a:ext cx="1295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73" name="Rectangle 15"/>
            <p:cNvSpPr>
              <a:spLocks noChangeArrowheads="1"/>
            </p:cNvSpPr>
            <p:nvPr/>
          </p:nvSpPr>
          <p:spPr bwMode="auto">
            <a:xfrm>
              <a:off x="4708525" y="4233862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90800" y="4191000"/>
            <a:ext cx="1219200" cy="534988"/>
            <a:chOff x="2590800" y="4191000"/>
            <a:chExt cx="1219200" cy="534987"/>
          </a:xfrm>
        </p:grpSpPr>
        <p:cxnSp>
          <p:nvCxnSpPr>
            <p:cNvPr id="40970" name="AutoShape 12"/>
            <p:cNvCxnSpPr>
              <a:cxnSpLocks noChangeShapeType="1"/>
              <a:stCxn id="40974" idx="6"/>
              <a:endCxn id="40975" idx="2"/>
            </p:cNvCxnSpPr>
            <p:nvPr/>
          </p:nvCxnSpPr>
          <p:spPr bwMode="auto">
            <a:xfrm>
              <a:off x="2590800" y="4725987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71" name="Rectangle 16"/>
            <p:cNvSpPr>
              <a:spLocks noChangeArrowheads="1"/>
            </p:cNvSpPr>
            <p:nvPr/>
          </p:nvSpPr>
          <p:spPr bwMode="auto">
            <a:xfrm>
              <a:off x="2955925" y="4191000"/>
              <a:ext cx="184731" cy="52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" name="Arc 4"/>
          <p:cNvSpPr/>
          <p:nvPr/>
        </p:nvSpPr>
        <p:spPr>
          <a:xfrm rot="16200000">
            <a:off x="4302466" y="-672988"/>
            <a:ext cx="1128262" cy="6856641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Arc 18"/>
          <p:cNvSpPr/>
          <p:nvPr/>
        </p:nvSpPr>
        <p:spPr>
          <a:xfrm rot="5400000" flipV="1">
            <a:off x="2857500" y="495300"/>
            <a:ext cx="685800" cy="5638800"/>
          </a:xfrm>
          <a:prstGeom prst="arc">
            <a:avLst>
              <a:gd name="adj1" fmla="val 16163899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49AA7B-5FD6-7D43-3F8D-F2BD68E0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8F32-7FD7-8C40-ADED-999FA90F345C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D3DA37-5979-66E0-2FF0-F4D07510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A11AD1-E2E7-9262-8D89-CF557416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906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2</a:t>
            </a:r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0" y="2705100"/>
            <a:ext cx="9106312" cy="5027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78DDC-9C37-BFC2-D3FD-13F1FB74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ACE1-71F8-314F-9832-E106F3DED9F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32610-5C46-D5A4-EA4E-6A2DBED3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489D1-3E59-9AD4-D306-755D775A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246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2</a:t>
            </a:r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0" y="2705100"/>
            <a:ext cx="9106312" cy="5027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33600" y="4495800"/>
            <a:ext cx="3886200" cy="457200"/>
            <a:chOff x="2133600" y="4495800"/>
            <a:chExt cx="3886200" cy="457200"/>
          </a:xfrm>
        </p:grpSpPr>
        <p:sp>
          <p:nvSpPr>
            <p:cNvPr id="43025" name="Oval 4"/>
            <p:cNvSpPr>
              <a:spLocks noChangeAspect="1" noChangeArrowheads="1"/>
            </p:cNvSpPr>
            <p:nvPr/>
          </p:nvSpPr>
          <p:spPr bwMode="auto">
            <a:xfrm>
              <a:off x="21336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3026" name="Oval 5"/>
            <p:cNvSpPr>
              <a:spLocks noChangeAspect="1" noChangeArrowheads="1"/>
            </p:cNvSpPr>
            <p:nvPr/>
          </p:nvSpPr>
          <p:spPr bwMode="auto">
            <a:xfrm>
              <a:off x="38100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3027" name="Oval 6"/>
            <p:cNvSpPr>
              <a:spLocks noChangeAspect="1" noChangeArrowheads="1"/>
            </p:cNvSpPr>
            <p:nvPr/>
          </p:nvSpPr>
          <p:spPr bwMode="auto">
            <a:xfrm>
              <a:off x="55626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D878E-8958-9CD2-EB22-8B11EA1C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B7BA-2DB4-CF4E-810A-999E14ED278C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792DC-AF17-90D7-733E-7A94E3E1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D53F3-8124-E0F4-25B0-78C07A06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5155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2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33600" y="4495800"/>
            <a:ext cx="3886200" cy="457200"/>
            <a:chOff x="2133600" y="4495800"/>
            <a:chExt cx="3886200" cy="457200"/>
          </a:xfrm>
        </p:grpSpPr>
        <p:sp>
          <p:nvSpPr>
            <p:cNvPr id="43025" name="Oval 4"/>
            <p:cNvSpPr>
              <a:spLocks noChangeAspect="1" noChangeArrowheads="1"/>
            </p:cNvSpPr>
            <p:nvPr/>
          </p:nvSpPr>
          <p:spPr bwMode="auto">
            <a:xfrm>
              <a:off x="21336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3026" name="Oval 5"/>
            <p:cNvSpPr>
              <a:spLocks noChangeAspect="1" noChangeArrowheads="1"/>
            </p:cNvSpPr>
            <p:nvPr/>
          </p:nvSpPr>
          <p:spPr bwMode="auto">
            <a:xfrm>
              <a:off x="38100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3027" name="Oval 6"/>
            <p:cNvSpPr>
              <a:spLocks noChangeAspect="1" noChangeArrowheads="1"/>
            </p:cNvSpPr>
            <p:nvPr/>
          </p:nvSpPr>
          <p:spPr bwMode="auto">
            <a:xfrm>
              <a:off x="55626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267200" y="4206875"/>
            <a:ext cx="1295400" cy="523220"/>
            <a:chOff x="4267200" y="4206875"/>
            <a:chExt cx="1295400" cy="523220"/>
          </a:xfrm>
        </p:grpSpPr>
        <p:cxnSp>
          <p:nvCxnSpPr>
            <p:cNvPr id="43023" name="AutoShape 8"/>
            <p:cNvCxnSpPr>
              <a:cxnSpLocks noChangeShapeType="1"/>
              <a:stCxn id="43026" idx="6"/>
              <a:endCxn id="43027" idx="2"/>
            </p:cNvCxnSpPr>
            <p:nvPr/>
          </p:nvCxnSpPr>
          <p:spPr bwMode="auto">
            <a:xfrm>
              <a:off x="4267200" y="4724400"/>
              <a:ext cx="1295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4" name="Rectangle 11"/>
            <p:cNvSpPr>
              <a:spLocks noChangeArrowheads="1"/>
            </p:cNvSpPr>
            <p:nvPr/>
          </p:nvSpPr>
          <p:spPr bwMode="auto">
            <a:xfrm>
              <a:off x="4733925" y="4206875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90800" y="4648200"/>
            <a:ext cx="1219200" cy="523220"/>
            <a:chOff x="2590800" y="4648200"/>
            <a:chExt cx="1219200" cy="523220"/>
          </a:xfrm>
        </p:grpSpPr>
        <p:cxnSp>
          <p:nvCxnSpPr>
            <p:cNvPr id="43021" name="AutoShape 7"/>
            <p:cNvCxnSpPr>
              <a:cxnSpLocks noChangeShapeType="1"/>
              <a:stCxn id="43025" idx="6"/>
              <a:endCxn id="43026" idx="2"/>
            </p:cNvCxnSpPr>
            <p:nvPr/>
          </p:nvCxnSpPr>
          <p:spPr bwMode="auto">
            <a:xfrm>
              <a:off x="2590800" y="4724400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2" name="Rectangle 12"/>
            <p:cNvSpPr>
              <a:spLocks noChangeArrowheads="1"/>
            </p:cNvSpPr>
            <p:nvPr/>
          </p:nvSpPr>
          <p:spPr bwMode="auto">
            <a:xfrm>
              <a:off x="3065463" y="4648200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524125" y="3833813"/>
            <a:ext cx="1352550" cy="730250"/>
            <a:chOff x="2524125" y="3833813"/>
            <a:chExt cx="1352550" cy="730250"/>
          </a:xfrm>
        </p:grpSpPr>
        <p:cxnSp>
          <p:nvCxnSpPr>
            <p:cNvPr id="43019" name="AutoShape 10"/>
            <p:cNvCxnSpPr>
              <a:cxnSpLocks noChangeShapeType="1"/>
              <a:stCxn id="43026" idx="1"/>
              <a:endCxn id="43025" idx="7"/>
            </p:cNvCxnSpPr>
            <p:nvPr/>
          </p:nvCxnSpPr>
          <p:spPr bwMode="auto">
            <a:xfrm rot="-5400000" flipH="1" flipV="1">
              <a:off x="3199606" y="3886994"/>
              <a:ext cx="1588" cy="1352550"/>
            </a:xfrm>
            <a:prstGeom prst="curvedConnector3">
              <a:avLst>
                <a:gd name="adj1" fmla="val -18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0" name="Rectangle 13"/>
            <p:cNvSpPr>
              <a:spLocks noChangeArrowheads="1"/>
            </p:cNvSpPr>
            <p:nvPr/>
          </p:nvSpPr>
          <p:spPr bwMode="auto">
            <a:xfrm>
              <a:off x="3100388" y="3833813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2705100"/>
            <a:ext cx="9106312" cy="5027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sp>
        <p:nvSpPr>
          <p:cNvPr id="21" name="Arc 20"/>
          <p:cNvSpPr/>
          <p:nvPr/>
        </p:nvSpPr>
        <p:spPr>
          <a:xfrm rot="16200000">
            <a:off x="4305300" y="-647700"/>
            <a:ext cx="1371600" cy="66294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Arc 21"/>
          <p:cNvSpPr/>
          <p:nvPr/>
        </p:nvSpPr>
        <p:spPr>
          <a:xfrm rot="5400000" flipV="1">
            <a:off x="3467100" y="2247900"/>
            <a:ext cx="685800" cy="21336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Arc 22"/>
          <p:cNvSpPr/>
          <p:nvPr/>
        </p:nvSpPr>
        <p:spPr>
          <a:xfrm rot="5400000" flipV="1">
            <a:off x="4533900" y="2247900"/>
            <a:ext cx="685800" cy="21336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050F70-9274-C614-3A7D-9313678E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8CC9-C249-3946-8343-6ABAB62496D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F0FB53-C3BB-3C9B-BE4E-77D1B008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574840-4E4F-C75A-AF67-32BC57C4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2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7BF0B-2F20-690B-7384-BE01D9CC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D140C-2D1D-7052-A0B7-F6304FD5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79CD2-CE68-83A2-56FB-B9859518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5C7025-71F2-A807-6430-BFC62EF7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1FBBC-8960-A35E-5DED-1B7D8DF50357}"/>
              </a:ext>
            </a:extLst>
          </p:cNvPr>
          <p:cNvSpPr txBox="1"/>
          <p:nvPr/>
        </p:nvSpPr>
        <p:spPr>
          <a:xfrm>
            <a:off x="1766584" y="2644170"/>
            <a:ext cx="48590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DEMO: </a:t>
            </a:r>
          </a:p>
          <a:p>
            <a:r>
              <a:rPr lang="en-US" sz="3200" dirty="0"/>
              <a:t>	txn_demo_simple_2.py</a:t>
            </a:r>
          </a:p>
        </p:txBody>
      </p:sp>
    </p:spTree>
    <p:extLst>
      <p:ext uri="{BB962C8B-B14F-4D97-AF65-F5344CB8AC3E}">
        <p14:creationId xmlns:p14="http://schemas.microsoft.com/office/powerpoint/2010/main" val="271750975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 2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33600" y="4495800"/>
            <a:ext cx="3886200" cy="457200"/>
            <a:chOff x="2133600" y="4495800"/>
            <a:chExt cx="3886200" cy="457200"/>
          </a:xfrm>
        </p:grpSpPr>
        <p:sp>
          <p:nvSpPr>
            <p:cNvPr id="43025" name="Oval 4"/>
            <p:cNvSpPr>
              <a:spLocks noChangeAspect="1" noChangeArrowheads="1"/>
            </p:cNvSpPr>
            <p:nvPr/>
          </p:nvSpPr>
          <p:spPr bwMode="auto">
            <a:xfrm>
              <a:off x="21336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3026" name="Oval 5"/>
            <p:cNvSpPr>
              <a:spLocks noChangeAspect="1" noChangeArrowheads="1"/>
            </p:cNvSpPr>
            <p:nvPr/>
          </p:nvSpPr>
          <p:spPr bwMode="auto">
            <a:xfrm>
              <a:off x="38100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43027" name="Oval 6"/>
            <p:cNvSpPr>
              <a:spLocks noChangeAspect="1" noChangeArrowheads="1"/>
            </p:cNvSpPr>
            <p:nvPr/>
          </p:nvSpPr>
          <p:spPr bwMode="auto">
            <a:xfrm>
              <a:off x="5562600" y="449580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34827" name="Rectangle 9"/>
          <p:cNvSpPr>
            <a:spLocks noChangeArrowheads="1"/>
          </p:cNvSpPr>
          <p:nvPr/>
        </p:nvSpPr>
        <p:spPr bwMode="auto">
          <a:xfrm>
            <a:off x="1905000" y="5638800"/>
            <a:ext cx="674352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This schedule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is NOT conflict-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serializable</a:t>
            </a:r>
            <a:endParaRPr lang="en-US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267200" y="4206875"/>
            <a:ext cx="1295400" cy="523220"/>
            <a:chOff x="4267200" y="4206875"/>
            <a:chExt cx="1295400" cy="523220"/>
          </a:xfrm>
        </p:grpSpPr>
        <p:cxnSp>
          <p:nvCxnSpPr>
            <p:cNvPr id="43023" name="AutoShape 8"/>
            <p:cNvCxnSpPr>
              <a:cxnSpLocks noChangeShapeType="1"/>
              <a:stCxn id="43026" idx="6"/>
              <a:endCxn id="43027" idx="2"/>
            </p:cNvCxnSpPr>
            <p:nvPr/>
          </p:nvCxnSpPr>
          <p:spPr bwMode="auto">
            <a:xfrm>
              <a:off x="4267200" y="4724400"/>
              <a:ext cx="1295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4" name="Rectangle 11"/>
            <p:cNvSpPr>
              <a:spLocks noChangeArrowheads="1"/>
            </p:cNvSpPr>
            <p:nvPr/>
          </p:nvSpPr>
          <p:spPr bwMode="auto">
            <a:xfrm>
              <a:off x="4733925" y="4206875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90800" y="4648200"/>
            <a:ext cx="1219200" cy="523220"/>
            <a:chOff x="2590800" y="4648200"/>
            <a:chExt cx="1219200" cy="523220"/>
          </a:xfrm>
        </p:grpSpPr>
        <p:cxnSp>
          <p:nvCxnSpPr>
            <p:cNvPr id="43021" name="AutoShape 7"/>
            <p:cNvCxnSpPr>
              <a:cxnSpLocks noChangeShapeType="1"/>
              <a:stCxn id="43025" idx="6"/>
              <a:endCxn id="43026" idx="2"/>
            </p:cNvCxnSpPr>
            <p:nvPr/>
          </p:nvCxnSpPr>
          <p:spPr bwMode="auto">
            <a:xfrm>
              <a:off x="2590800" y="4724400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2" name="Rectangle 12"/>
            <p:cNvSpPr>
              <a:spLocks noChangeArrowheads="1"/>
            </p:cNvSpPr>
            <p:nvPr/>
          </p:nvSpPr>
          <p:spPr bwMode="auto">
            <a:xfrm>
              <a:off x="3065463" y="4648200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524125" y="3833813"/>
            <a:ext cx="1352550" cy="730250"/>
            <a:chOff x="2524125" y="3833813"/>
            <a:chExt cx="1352550" cy="730250"/>
          </a:xfrm>
        </p:grpSpPr>
        <p:cxnSp>
          <p:nvCxnSpPr>
            <p:cNvPr id="43019" name="AutoShape 10"/>
            <p:cNvCxnSpPr>
              <a:cxnSpLocks noChangeShapeType="1"/>
              <a:stCxn id="43026" idx="1"/>
              <a:endCxn id="43025" idx="7"/>
            </p:cNvCxnSpPr>
            <p:nvPr/>
          </p:nvCxnSpPr>
          <p:spPr bwMode="auto">
            <a:xfrm rot="-5400000" flipH="1" flipV="1">
              <a:off x="3199606" y="3886994"/>
              <a:ext cx="1588" cy="1352550"/>
            </a:xfrm>
            <a:prstGeom prst="curvedConnector3">
              <a:avLst>
                <a:gd name="adj1" fmla="val -18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0" name="Rectangle 13"/>
            <p:cNvSpPr>
              <a:spLocks noChangeArrowheads="1"/>
            </p:cNvSpPr>
            <p:nvPr/>
          </p:nvSpPr>
          <p:spPr bwMode="auto">
            <a:xfrm>
              <a:off x="3100388" y="3833813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2705100"/>
            <a:ext cx="9106312" cy="5027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r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(A); w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(B)</a:t>
            </a:r>
          </a:p>
        </p:txBody>
      </p:sp>
      <p:sp>
        <p:nvSpPr>
          <p:cNvPr id="21" name="Arc 20"/>
          <p:cNvSpPr/>
          <p:nvPr/>
        </p:nvSpPr>
        <p:spPr>
          <a:xfrm rot="16200000">
            <a:off x="4305300" y="-647700"/>
            <a:ext cx="1371600" cy="66294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Arc 21"/>
          <p:cNvSpPr/>
          <p:nvPr/>
        </p:nvSpPr>
        <p:spPr>
          <a:xfrm rot="5400000" flipV="1">
            <a:off x="3467100" y="2247900"/>
            <a:ext cx="685800" cy="21336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Arc 22"/>
          <p:cNvSpPr/>
          <p:nvPr/>
        </p:nvSpPr>
        <p:spPr>
          <a:xfrm rot="5400000" flipV="1">
            <a:off x="4533900" y="2247900"/>
            <a:ext cx="685800" cy="2133600"/>
          </a:xfrm>
          <a:prstGeom prst="arc">
            <a:avLst>
              <a:gd name="adj1" fmla="val 16200000"/>
              <a:gd name="adj2" fmla="val 5356556"/>
            </a:avLst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83B306-9F88-322C-E322-5B240FEC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6A82-69FF-1A41-8CED-B1A0502AEC8D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65D126-94BF-3530-51F6-D1C2CA76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5BF713-AE54-E968-058D-00739DEF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087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097980-D748-9B1D-9700-14AF33A4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8DB59-CF7A-A244-7508-9A24D4CDD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Transactions: “…all or nothing…”</a:t>
            </a:r>
          </a:p>
          <a:p>
            <a:endParaRPr lang="en-US" dirty="0"/>
          </a:p>
          <a:p>
            <a:r>
              <a:rPr lang="en-US" dirty="0"/>
              <a:t>Simplified data model: READ/WRITE elements</a:t>
            </a:r>
          </a:p>
          <a:p>
            <a:endParaRPr lang="en-US" dirty="0"/>
          </a:p>
          <a:p>
            <a:r>
              <a:rPr lang="en-US" dirty="0"/>
              <a:t>Schedules:</a:t>
            </a:r>
          </a:p>
          <a:p>
            <a:pPr lvl="1"/>
            <a:r>
              <a:rPr lang="en-US" dirty="0"/>
              <a:t>Serial</a:t>
            </a:r>
          </a:p>
          <a:p>
            <a:pPr lvl="1"/>
            <a:r>
              <a:rPr lang="en-US" dirty="0"/>
              <a:t>Serializable</a:t>
            </a:r>
          </a:p>
          <a:p>
            <a:pPr lvl="1"/>
            <a:r>
              <a:rPr lang="en-US" dirty="0"/>
              <a:t>Conflict serializable</a:t>
            </a:r>
          </a:p>
          <a:p>
            <a:pPr lvl="1"/>
            <a:endParaRPr lang="en-US" dirty="0"/>
          </a:p>
          <a:p>
            <a:r>
              <a:rPr lang="en-US" dirty="0"/>
              <a:t>Precedence graph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8F588-3C00-8699-1213-476F5A07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2FFE-F5D4-C648-8C31-DF3DA3256721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A9C02-61B5-1F96-7F6F-194598DE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AE842-58D2-95F6-DA73-6BAAB085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7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22B5CD-D327-FE27-91DF-21B49D58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Banking App in Python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A5FC4-A438-2304-9055-1ACE515A1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Read a username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Repeat:</a:t>
            </a:r>
          </a:p>
          <a:p>
            <a:r>
              <a:rPr lang="en-US" dirty="0"/>
              <a:t>Read a command</a:t>
            </a:r>
          </a:p>
          <a:p>
            <a:r>
              <a:rPr lang="en-US" dirty="0"/>
              <a:t>Execute that command</a:t>
            </a:r>
          </a:p>
          <a:p>
            <a:pPr lvl="1"/>
            <a:r>
              <a:rPr lang="en-US" dirty="0"/>
              <a:t>Check the balance</a:t>
            </a:r>
          </a:p>
          <a:p>
            <a:pPr lvl="1"/>
            <a:r>
              <a:rPr lang="en-US" dirty="0"/>
              <a:t>Deposit money</a:t>
            </a:r>
          </a:p>
          <a:p>
            <a:pPr lvl="1"/>
            <a:r>
              <a:rPr lang="en-US" dirty="0"/>
              <a:t>Withdraw money</a:t>
            </a:r>
          </a:p>
          <a:p>
            <a:pPr lvl="1"/>
            <a:r>
              <a:rPr lang="en-US" dirty="0"/>
              <a:t>Transfer between accounts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00C5E-CE03-264F-1611-B01C7AD6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94D9A-30B7-2522-2FB7-C95016F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44DD7-56A5-CEC0-5F46-C5238BB4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6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00C5E-CE03-264F-1611-B01C7AD6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94D9A-30B7-2522-2FB7-C95016F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44DD7-56A5-CEC0-5F46-C5238BB4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22B5CD-D327-FE27-91DF-21B49D58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Banking App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70B5D-6C57-B9F7-32F6-5C33509F8D9A}"/>
              </a:ext>
            </a:extLst>
          </p:cNvPr>
          <p:cNvSpPr txBox="1"/>
          <p:nvPr/>
        </p:nvSpPr>
        <p:spPr>
          <a:xfrm>
            <a:off x="1564421" y="2298683"/>
            <a:ext cx="5724644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input("Enter the user name: ")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res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("SELECT *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FROM acc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=?",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res.fetchone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is None: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print("Wrong user. Exit")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DC533-A450-146C-F45B-E0A4E1A41041}"/>
              </a:ext>
            </a:extLst>
          </p:cNvPr>
          <p:cNvSpPr txBox="1"/>
          <p:nvPr/>
        </p:nvSpPr>
        <p:spPr>
          <a:xfrm>
            <a:off x="432707" y="1301576"/>
            <a:ext cx="480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 a username, check if exists: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F1ABB813-B920-E6F8-2F1C-B63D786A0C2D}"/>
              </a:ext>
            </a:extLst>
          </p:cNvPr>
          <p:cNvSpPr/>
          <p:nvPr/>
        </p:nvSpPr>
        <p:spPr>
          <a:xfrm>
            <a:off x="6961351" y="3820922"/>
            <a:ext cx="2062976" cy="1298377"/>
          </a:xfrm>
          <a:prstGeom prst="wedgeEllipseCallout">
            <a:avLst>
              <a:gd name="adj1" fmla="val -82966"/>
              <a:gd name="adj2" fmla="val -729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We check</a:t>
            </a:r>
            <a:br>
              <a:rPr lang="en-US" dirty="0"/>
            </a:br>
            <a:r>
              <a:rPr lang="en-US" dirty="0"/>
              <a:t>that the user</a:t>
            </a:r>
            <a:br>
              <a:rPr lang="en-US" dirty="0"/>
            </a:br>
            <a:r>
              <a:rPr lang="en-US" dirty="0"/>
              <a:t>exists</a:t>
            </a:r>
          </a:p>
        </p:txBody>
      </p:sp>
    </p:spTree>
    <p:extLst>
      <p:ext uri="{BB962C8B-B14F-4D97-AF65-F5344CB8AC3E}">
        <p14:creationId xmlns:p14="http://schemas.microsoft.com/office/powerpoint/2010/main" val="403439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00C5E-CE03-264F-1611-B01C7AD6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94D9A-30B7-2522-2FB7-C95016F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44DD7-56A5-CEC0-5F46-C5238BB4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22B5CD-D327-FE27-91DF-21B49D58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Banking App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70B5D-6C57-B9F7-32F6-5C33509F8D9A}"/>
              </a:ext>
            </a:extLst>
          </p:cNvPr>
          <p:cNvSpPr txBox="1"/>
          <p:nvPr/>
        </p:nvSpPr>
        <p:spPr>
          <a:xfrm>
            <a:off x="1564421" y="2298683"/>
            <a:ext cx="6032421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while True: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“b”: 	... check balance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“d”: 	... deposit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“w”:  ... withdraw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“t”:	... transfer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“q”:	exit()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DC533-A450-146C-F45B-E0A4E1A41041}"/>
              </a:ext>
            </a:extLst>
          </p:cNvPr>
          <p:cNvSpPr txBox="1"/>
          <p:nvPr/>
        </p:nvSpPr>
        <p:spPr>
          <a:xfrm>
            <a:off x="432707" y="1301576"/>
            <a:ext cx="5455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simple loop for executing </a:t>
            </a:r>
            <a:r>
              <a:rPr lang="en-US" sz="2400" dirty="0" err="1"/>
              <a:t>commants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5838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00C5E-CE03-264F-1611-B01C7AD6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94D9A-30B7-2522-2FB7-C95016F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44DD7-56A5-CEC0-5F46-C5238BB4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22B5CD-D327-FE27-91DF-21B49D58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Banking App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70B5D-6C57-B9F7-32F6-5C33509F8D9A}"/>
              </a:ext>
            </a:extLst>
          </p:cNvPr>
          <p:cNvSpPr txBox="1"/>
          <p:nvPr/>
        </p:nvSpPr>
        <p:spPr>
          <a:xfrm>
            <a:off x="601035" y="2305615"/>
            <a:ext cx="541686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res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("SELECT balance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FROM acc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=?",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row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res.fetchone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row[0]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print(“Balance is”, 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DC533-A450-146C-F45B-E0A4E1A41041}"/>
              </a:ext>
            </a:extLst>
          </p:cNvPr>
          <p:cNvSpPr txBox="1"/>
          <p:nvPr/>
        </p:nvSpPr>
        <p:spPr>
          <a:xfrm>
            <a:off x="432707" y="1301576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Check balance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19579097-E277-7C9E-6A1C-EF505D53803C}"/>
              </a:ext>
            </a:extLst>
          </p:cNvPr>
          <p:cNvSpPr/>
          <p:nvPr/>
        </p:nvSpPr>
        <p:spPr>
          <a:xfrm>
            <a:off x="6308047" y="2779810"/>
            <a:ext cx="1900679" cy="1298377"/>
          </a:xfrm>
          <a:prstGeom prst="wedgeEllipseCallout">
            <a:avLst>
              <a:gd name="adj1" fmla="val -186296"/>
              <a:gd name="adj2" fmla="val 2099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Fetch one</a:t>
            </a:r>
            <a:br>
              <a:rPr lang="en-US" dirty="0"/>
            </a:br>
            <a:r>
              <a:rPr lang="en-US" dirty="0"/>
              <a:t>row/tuple</a:t>
            </a:r>
            <a:br>
              <a:rPr lang="en-US" dirty="0"/>
            </a:br>
            <a:r>
              <a:rPr lang="en-US" dirty="0"/>
              <a:t>from output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CB0C6130-E66D-3017-55CB-38C01EF9F5D6}"/>
              </a:ext>
            </a:extLst>
          </p:cNvPr>
          <p:cNvSpPr/>
          <p:nvPr/>
        </p:nvSpPr>
        <p:spPr>
          <a:xfrm>
            <a:off x="6407857" y="4204652"/>
            <a:ext cx="2135108" cy="908864"/>
          </a:xfrm>
          <a:prstGeom prst="wedgeEllipseCallout">
            <a:avLst>
              <a:gd name="adj1" fmla="val -206032"/>
              <a:gd name="adj2" fmla="val -674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First element</a:t>
            </a:r>
            <a:br>
              <a:rPr lang="en-US" dirty="0"/>
            </a:br>
            <a:r>
              <a:rPr lang="en-US" dirty="0"/>
              <a:t>of the tuple</a:t>
            </a:r>
          </a:p>
        </p:txBody>
      </p:sp>
    </p:spTree>
    <p:extLst>
      <p:ext uri="{BB962C8B-B14F-4D97-AF65-F5344CB8AC3E}">
        <p14:creationId xmlns:p14="http://schemas.microsoft.com/office/powerpoint/2010/main" val="145341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00C5E-CE03-264F-1611-B01C7AD6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94D9A-30B7-2522-2FB7-C95016F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44DD7-56A5-CEC0-5F46-C5238BB4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22B5CD-D327-FE27-91DF-21B49D58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Banking App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70B5D-6C57-B9F7-32F6-5C33509F8D9A}"/>
              </a:ext>
            </a:extLst>
          </p:cNvPr>
          <p:cNvSpPr txBox="1"/>
          <p:nvPr/>
        </p:nvSpPr>
        <p:spPr>
          <a:xfrm>
            <a:off x="1474614" y="2305615"/>
            <a:ext cx="664797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 Read the balance b as before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amount = input()	# amount to be deposited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int(amount)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b1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	# the new balance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("UPDATE acc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SET balance = ?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=?",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[b1,usr])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DC533-A450-146C-F45B-E0A4E1A41041}"/>
              </a:ext>
            </a:extLst>
          </p:cNvPr>
          <p:cNvSpPr txBox="1"/>
          <p:nvPr/>
        </p:nvSpPr>
        <p:spPr>
          <a:xfrm>
            <a:off x="432707" y="1301576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Deposit</a:t>
            </a:r>
          </a:p>
        </p:txBody>
      </p:sp>
    </p:spTree>
    <p:extLst>
      <p:ext uri="{BB962C8B-B14F-4D97-AF65-F5344CB8AC3E}">
        <p14:creationId xmlns:p14="http://schemas.microsoft.com/office/powerpoint/2010/main" val="2611800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00C5E-CE03-264F-1611-B01C7AD6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94D9A-30B7-2522-2FB7-C95016F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44DD7-56A5-CEC0-5F46-C5238BB4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22B5CD-D327-FE27-91DF-21B49D58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Banking App in Python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DC533-A450-146C-F45B-E0A4E1A41041}"/>
              </a:ext>
            </a:extLst>
          </p:cNvPr>
          <p:cNvSpPr txBox="1"/>
          <p:nvPr/>
        </p:nvSpPr>
        <p:spPr>
          <a:xfrm>
            <a:off x="432707" y="1301576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Withdraw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D03B5-55FF-A7AF-FF00-46C94458705A}"/>
              </a:ext>
            </a:extLst>
          </p:cNvPr>
          <p:cNvSpPr txBox="1"/>
          <p:nvPr/>
        </p:nvSpPr>
        <p:spPr>
          <a:xfrm>
            <a:off x="432707" y="2110738"/>
            <a:ext cx="6647974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 Read the balance b as before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amount = input()	# amount to be withdrawn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int(amount)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THE BANK DISPENSES MONEY HERE!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b1 = b-a				# the new balance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("UPDATE acc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SET balance = ?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=?",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[b1,usr])</a:t>
            </a:r>
          </a:p>
        </p:txBody>
      </p:sp>
    </p:spTree>
    <p:extLst>
      <p:ext uri="{BB962C8B-B14F-4D97-AF65-F5344CB8AC3E}">
        <p14:creationId xmlns:p14="http://schemas.microsoft.com/office/powerpoint/2010/main" val="138725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3B95-0AC6-51C1-EF80-F1EB2A8E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A1A47-29E4-4406-E7DD-1B96B64C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types of query workloads:</a:t>
            </a:r>
          </a:p>
          <a:p>
            <a:endParaRPr lang="en-US" dirty="0"/>
          </a:p>
          <a:p>
            <a:r>
              <a:rPr lang="en-US" dirty="0"/>
              <a:t>Online Analytical Processing (OLAP)</a:t>
            </a:r>
          </a:p>
          <a:p>
            <a:pPr lvl="1"/>
            <a:r>
              <a:rPr lang="en-US" dirty="0"/>
              <a:t>SELECT-FROM-WHERE are complex</a:t>
            </a:r>
          </a:p>
          <a:p>
            <a:pPr lvl="1"/>
            <a:r>
              <a:rPr lang="en-US" dirty="0"/>
              <a:t>No INSERT/UPDATE/DELTE, or very few</a:t>
            </a:r>
          </a:p>
          <a:p>
            <a:pPr lvl="1"/>
            <a:r>
              <a:rPr lang="en-US" dirty="0"/>
              <a:t>For data visualization (</a:t>
            </a:r>
            <a:r>
              <a:rPr lang="en-US" dirty="0" err="1"/>
              <a:t>eg</a:t>
            </a:r>
            <a:r>
              <a:rPr lang="en-US" dirty="0"/>
              <a:t> Tableau), or interactive SQL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Online Transaction Processing (OLTP):</a:t>
            </a:r>
          </a:p>
          <a:p>
            <a:pPr lvl="1"/>
            <a:r>
              <a:rPr lang="en-US" dirty="0"/>
              <a:t>Lots of INSERT/UPDATE/DELETE</a:t>
            </a:r>
          </a:p>
          <a:p>
            <a:pPr lvl="1"/>
            <a:r>
              <a:rPr lang="en-US" dirty="0"/>
              <a:t>SELECT-FROM-WHERE are very simple</a:t>
            </a:r>
          </a:p>
          <a:p>
            <a:pPr lvl="1"/>
            <a:r>
              <a:rPr lang="en-US" dirty="0"/>
              <a:t>Used in Java/Python apps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2D38A-5647-5EAF-D337-38C2788E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7051D-03E1-9E3D-1E57-77E26700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ED7F1-D206-6827-7C77-5D74CBBD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6F5D5E85-621B-72B5-65F8-764020463E85}"/>
              </a:ext>
            </a:extLst>
          </p:cNvPr>
          <p:cNvSpPr/>
          <p:nvPr/>
        </p:nvSpPr>
        <p:spPr>
          <a:xfrm>
            <a:off x="6999293" y="5332448"/>
            <a:ext cx="1521986" cy="908864"/>
          </a:xfrm>
          <a:prstGeom prst="wedgeEllipseCallout">
            <a:avLst>
              <a:gd name="adj1" fmla="val -67736"/>
              <a:gd name="adj2" fmla="val -165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Next few</a:t>
            </a:r>
            <a:br>
              <a:rPr lang="en-US" dirty="0"/>
            </a:br>
            <a:r>
              <a:rPr lang="en-US" dirty="0"/>
              <a:t>lectures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DEE5E49F-C71C-005B-41B2-5ECC1D3C21F5}"/>
              </a:ext>
            </a:extLst>
          </p:cNvPr>
          <p:cNvSpPr/>
          <p:nvPr/>
        </p:nvSpPr>
        <p:spPr>
          <a:xfrm>
            <a:off x="6884175" y="1596329"/>
            <a:ext cx="1966951" cy="908864"/>
          </a:xfrm>
          <a:prstGeom prst="wedgeEllipseCallout">
            <a:avLst>
              <a:gd name="adj1" fmla="val -44492"/>
              <a:gd name="adj2" fmla="val 6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We focused</a:t>
            </a:r>
            <a:br>
              <a:rPr lang="en-US" dirty="0"/>
            </a:br>
            <a:r>
              <a:rPr lang="en-US" dirty="0"/>
              <a:t>on these</a:t>
            </a:r>
          </a:p>
        </p:txBody>
      </p:sp>
    </p:spTree>
    <p:extLst>
      <p:ext uri="{BB962C8B-B14F-4D97-AF65-F5344CB8AC3E}">
        <p14:creationId xmlns:p14="http://schemas.microsoft.com/office/powerpoint/2010/main" val="634434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00C5E-CE03-264F-1611-B01C7AD6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94D9A-30B7-2522-2FB7-C95016F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44DD7-56A5-CEC0-5F46-C5238BB4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22B5CD-D327-FE27-91DF-21B49D58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Banking App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70B5D-6C57-B9F7-32F6-5C33509F8D9A}"/>
              </a:ext>
            </a:extLst>
          </p:cNvPr>
          <p:cNvSpPr txBox="1"/>
          <p:nvPr/>
        </p:nvSpPr>
        <p:spPr>
          <a:xfrm>
            <a:off x="432707" y="2110738"/>
            <a:ext cx="6647974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 Read the balance b as before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amount = input()	# amount to be withdrawn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int(amount)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THE BANK DISPENSES MONEY HERE!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b1 = b-a				# the new balance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("UPDATE acc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SET balance = ?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=?",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[b1,usr])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DC533-A450-146C-F45B-E0A4E1A41041}"/>
              </a:ext>
            </a:extLst>
          </p:cNvPr>
          <p:cNvSpPr txBox="1"/>
          <p:nvPr/>
        </p:nvSpPr>
        <p:spPr>
          <a:xfrm>
            <a:off x="432707" y="1301576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Withdraw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4495EC5E-53E7-F36C-3495-5DC0BF88ED4E}"/>
              </a:ext>
            </a:extLst>
          </p:cNvPr>
          <p:cNvSpPr/>
          <p:nvPr/>
        </p:nvSpPr>
        <p:spPr>
          <a:xfrm>
            <a:off x="6363450" y="2714292"/>
            <a:ext cx="2850567" cy="1298377"/>
          </a:xfrm>
          <a:prstGeom prst="wedgeEllipseCallout">
            <a:avLst>
              <a:gd name="adj1" fmla="val -74678"/>
              <a:gd name="adj2" fmla="val 1533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We need to check</a:t>
            </a:r>
            <a:br>
              <a:rPr lang="en-US" dirty="0"/>
            </a:br>
            <a:r>
              <a:rPr lang="en-US" dirty="0"/>
              <a:t>if there is enough</a:t>
            </a:r>
            <a:br>
              <a:rPr lang="en-US" dirty="0"/>
            </a:br>
            <a:r>
              <a:rPr lang="en-US" dirty="0"/>
              <a:t>money!</a:t>
            </a:r>
          </a:p>
        </p:txBody>
      </p:sp>
    </p:spTree>
    <p:extLst>
      <p:ext uri="{BB962C8B-B14F-4D97-AF65-F5344CB8AC3E}">
        <p14:creationId xmlns:p14="http://schemas.microsoft.com/office/powerpoint/2010/main" val="2765142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00C5E-CE03-264F-1611-B01C7AD6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94D9A-30B7-2522-2FB7-C95016F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44DD7-56A5-CEC0-5F46-C5238BB4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22B5CD-D327-FE27-91DF-21B49D58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Banking App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70B5D-6C57-B9F7-32F6-5C33509F8D9A}"/>
              </a:ext>
            </a:extLst>
          </p:cNvPr>
          <p:cNvSpPr txBox="1"/>
          <p:nvPr/>
        </p:nvSpPr>
        <p:spPr>
          <a:xfrm>
            <a:off x="432707" y="2011701"/>
            <a:ext cx="6647974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 Read the balance b as before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amount = input()	# amount to be withdrawn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int(amount)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a&gt;b: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	# error: overdraft!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THE BANK DISPENSES MONEY HERE!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b1 = b-a				# the new balance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("UPDATE acc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SET balance = ?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user=?",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[b1,usr])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BCE7D-6F6B-DEA5-324D-93C827EB17E3}"/>
              </a:ext>
            </a:extLst>
          </p:cNvPr>
          <p:cNvSpPr txBox="1"/>
          <p:nvPr/>
        </p:nvSpPr>
        <p:spPr>
          <a:xfrm>
            <a:off x="432707" y="1301576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Withdraw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9D16FA0C-D9FD-1080-9216-973484CC8462}"/>
              </a:ext>
            </a:extLst>
          </p:cNvPr>
          <p:cNvSpPr/>
          <p:nvPr/>
        </p:nvSpPr>
        <p:spPr>
          <a:xfrm>
            <a:off x="6589559" y="3110625"/>
            <a:ext cx="1810515" cy="519351"/>
          </a:xfrm>
          <a:prstGeom prst="wedgeEllipseCallout">
            <a:avLst>
              <a:gd name="adj1" fmla="val -104707"/>
              <a:gd name="adj2" fmla="val 7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Better now</a:t>
            </a:r>
          </a:p>
        </p:txBody>
      </p:sp>
    </p:spTree>
    <p:extLst>
      <p:ext uri="{BB962C8B-B14F-4D97-AF65-F5344CB8AC3E}">
        <p14:creationId xmlns:p14="http://schemas.microsoft.com/office/powerpoint/2010/main" val="3146715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00C5E-CE03-264F-1611-B01C7AD6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94D9A-30B7-2522-2FB7-C95016F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44DD7-56A5-CEC0-5F46-C5238BB4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22B5CD-D327-FE27-91DF-21B49D58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Banking App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70B5D-6C57-B9F7-32F6-5C33509F8D9A}"/>
              </a:ext>
            </a:extLst>
          </p:cNvPr>
          <p:cNvSpPr txBox="1"/>
          <p:nvPr/>
        </p:nvSpPr>
        <p:spPr>
          <a:xfrm>
            <a:off x="1861678" y="877332"/>
            <a:ext cx="6955750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 Read the balance b as before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amount = input()	# amount to be transferred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int(amount)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a&gt;b:				# error: overdraft!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exit()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input()		# to whom to transfer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 Read the balance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b1 = b-a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bt1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bt+a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("UPDATE acc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SET balance = ?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user=?",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[b1,usr]) 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("UPDATE acc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SET balance = ?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user=?",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[bt1,usrt])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DC533-A450-146C-F45B-E0A4E1A41041}"/>
              </a:ext>
            </a:extLst>
          </p:cNvPr>
          <p:cNvSpPr txBox="1"/>
          <p:nvPr/>
        </p:nvSpPr>
        <p:spPr>
          <a:xfrm>
            <a:off x="432707" y="1301576"/>
            <a:ext cx="131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3113037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7BF0B-2F20-690B-7384-BE01D9CC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D140C-2D1D-7052-A0B7-F6304FD5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79CD2-CE68-83A2-56FB-B9859518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5C7025-71F2-A807-6430-BFC62EF7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1FBBC-8960-A35E-5DED-1B7D8DF50357}"/>
              </a:ext>
            </a:extLst>
          </p:cNvPr>
          <p:cNvSpPr txBox="1"/>
          <p:nvPr/>
        </p:nvSpPr>
        <p:spPr>
          <a:xfrm>
            <a:off x="2472707" y="2890391"/>
            <a:ext cx="29915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DEMO: </a:t>
            </a:r>
          </a:p>
          <a:p>
            <a:r>
              <a:rPr lang="en-US" sz="3200" dirty="0"/>
              <a:t>	</a:t>
            </a:r>
            <a:r>
              <a:rPr lang="en-US" sz="3200" dirty="0" err="1"/>
              <a:t>txn_demo.py</a:t>
            </a:r>
            <a:endParaRPr lang="en-US" sz="3200" dirty="0"/>
          </a:p>
          <a:p>
            <a:r>
              <a:rPr lang="en-US" sz="3200" dirty="0"/>
              <a:t>	single user</a:t>
            </a:r>
          </a:p>
        </p:txBody>
      </p:sp>
    </p:spTree>
    <p:extLst>
      <p:ext uri="{BB962C8B-B14F-4D97-AF65-F5344CB8AC3E}">
        <p14:creationId xmlns:p14="http://schemas.microsoft.com/office/powerpoint/2010/main" val="2817635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14F3DE-0513-6AB4-ED77-39A7B365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so Far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71558-946E-97E3-62B5-BB81129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users Alice, Bob, … don’t need to know SQL, but interact with the app;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app usually has a nice User Interface (UI)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database is persistent: it retains the data for a long period of time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F87AC-D82B-B173-9663-9C1B5BF5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3FB06-2618-5633-12E6-F15C7314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2F187-F7C5-BD7D-469F-E646B8D9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0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31913-3663-AFCC-0F1C-8584991F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CD5AD-A5DD-B2AA-24E1-E11288CB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3ED95-71F0-EF16-3748-53D4E2E1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AD778-8EB7-7AB2-100B-727B6210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8BEEE-CEE6-EBA5-4D9D-EEECE5190761}"/>
              </a:ext>
            </a:extLst>
          </p:cNvPr>
          <p:cNvSpPr txBox="1"/>
          <p:nvPr/>
        </p:nvSpPr>
        <p:spPr>
          <a:xfrm>
            <a:off x="2733195" y="3013501"/>
            <a:ext cx="367761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Concurrency</a:t>
            </a:r>
          </a:p>
        </p:txBody>
      </p:sp>
    </p:spTree>
    <p:extLst>
      <p:ext uri="{BB962C8B-B14F-4D97-AF65-F5344CB8AC3E}">
        <p14:creationId xmlns:p14="http://schemas.microsoft.com/office/powerpoint/2010/main" val="3266538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62E5-2888-4208-9AFB-7FA5CB8E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9B938-BC21-4762-83ED-FE58BAB34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database is accessed by a single user: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RDBMS on same laptop, or a server, or the cloud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F1D67-529D-4330-B296-BF2E226B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DFBC-AF79-4DEC-A6EC-786C03F2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F66AE1-B365-40D3-8A51-A264A6FF6C39}"/>
              </a:ext>
            </a:extLst>
          </p:cNvPr>
          <p:cNvGrpSpPr/>
          <p:nvPr/>
        </p:nvGrpSpPr>
        <p:grpSpPr>
          <a:xfrm>
            <a:off x="1500321" y="1811595"/>
            <a:ext cx="2143125" cy="2143125"/>
            <a:chOff x="599582" y="2558414"/>
            <a:chExt cx="2143125" cy="21431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38A5EC-E49F-47D5-BCAA-F61ECD825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82" y="2558414"/>
              <a:ext cx="2143125" cy="21431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FBC734-6E71-4CB6-B600-02915878218D}"/>
                </a:ext>
              </a:extLst>
            </p:cNvPr>
            <p:cNvSpPr/>
            <p:nvPr/>
          </p:nvSpPr>
          <p:spPr>
            <a:xfrm>
              <a:off x="1055815" y="3746977"/>
              <a:ext cx="1230658" cy="62564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0D60CB-5044-4F08-B41F-CC08858E9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330" y="3562609"/>
              <a:ext cx="925627" cy="92562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BB87A8-C979-4263-B6DD-5EEB69E99022}"/>
              </a:ext>
            </a:extLst>
          </p:cNvPr>
          <p:cNvGrpSpPr/>
          <p:nvPr/>
        </p:nvGrpSpPr>
        <p:grpSpPr>
          <a:xfrm>
            <a:off x="5420599" y="2188708"/>
            <a:ext cx="1388901" cy="1388901"/>
            <a:chOff x="3364014" y="3299673"/>
            <a:chExt cx="2143125" cy="21431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770BED6-40DB-4933-8A5B-516D22FAF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014" y="3299673"/>
              <a:ext cx="2143125" cy="214312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13C997-B22A-4B83-A33D-A569E9EB3FC8}"/>
                </a:ext>
              </a:extLst>
            </p:cNvPr>
            <p:cNvSpPr/>
            <p:nvPr/>
          </p:nvSpPr>
          <p:spPr>
            <a:xfrm>
              <a:off x="3820247" y="4488236"/>
              <a:ext cx="1230658" cy="62564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DD5F69-5E4E-4FC7-8449-1481C2EFC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23502" y1="80172" x2="23502" y2="80172"/>
                          <a14:foregroundMark x1="43779" y1="62931" x2="43779" y2="62931"/>
                          <a14:foregroundMark x1="82949" y1="32328" x2="82949" y2="32328"/>
                          <a14:foregroundMark x1="73733" y1="33190" x2="73733" y2="33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854" y="4372619"/>
              <a:ext cx="801306" cy="856696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A804477-9EDE-41BE-8487-486BF906538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60" y="2270696"/>
            <a:ext cx="1224924" cy="1224924"/>
          </a:xfrm>
          <a:prstGeom prst="rect">
            <a:avLst/>
          </a:prstGeom>
        </p:spPr>
      </p:pic>
      <p:sp>
        <p:nvSpPr>
          <p:cNvPr id="25" name="Left-Right Arrow 25">
            <a:extLst>
              <a:ext uri="{FF2B5EF4-FFF2-40B4-BE49-F238E27FC236}">
                <a16:creationId xmlns:a16="http://schemas.microsoft.com/office/drawing/2014/main" id="{E59AFCF9-F9F9-4619-B5EA-957C4E803653}"/>
              </a:ext>
            </a:extLst>
          </p:cNvPr>
          <p:cNvSpPr/>
          <p:nvPr/>
        </p:nvSpPr>
        <p:spPr>
          <a:xfrm>
            <a:off x="3469449" y="2770072"/>
            <a:ext cx="2003286" cy="2209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C7217FA8-4B8F-B92D-1230-947D36634F2C}"/>
              </a:ext>
            </a:extLst>
          </p:cNvPr>
          <p:cNvSpPr/>
          <p:nvPr/>
        </p:nvSpPr>
        <p:spPr>
          <a:xfrm>
            <a:off x="6819588" y="1534531"/>
            <a:ext cx="1846581" cy="519351"/>
          </a:xfrm>
          <a:prstGeom prst="wedgeEllipseCallout">
            <a:avLst>
              <a:gd name="adj1" fmla="val -85262"/>
              <a:gd name="adj2" fmla="val 82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A387EE7-8B0A-B753-D547-68C1FD336973}"/>
              </a:ext>
            </a:extLst>
          </p:cNvPr>
          <p:cNvSpPr/>
          <p:nvPr/>
        </p:nvSpPr>
        <p:spPr>
          <a:xfrm>
            <a:off x="243475" y="2439632"/>
            <a:ext cx="1648218" cy="519351"/>
          </a:xfrm>
          <a:prstGeom prst="wedgeEllipseCallout">
            <a:avLst>
              <a:gd name="adj1" fmla="val 65262"/>
              <a:gd name="adj2" fmla="val 9236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261090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62E5-2888-4208-9AFB-7FA5CB8E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or Two-Tier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9B938-BC21-4762-83ED-FE58BAB34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users access the database concurrently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F1D67-529D-4330-B296-BF2E226B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DFBC-AF79-4DEC-A6EC-786C03F2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F66AE1-B365-40D3-8A51-A264A6FF6C39}"/>
              </a:ext>
            </a:extLst>
          </p:cNvPr>
          <p:cNvGrpSpPr/>
          <p:nvPr/>
        </p:nvGrpSpPr>
        <p:grpSpPr>
          <a:xfrm>
            <a:off x="1200911" y="2370865"/>
            <a:ext cx="2143125" cy="2143125"/>
            <a:chOff x="599582" y="2558414"/>
            <a:chExt cx="2143125" cy="21431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38A5EC-E49F-47D5-BCAA-F61ECD825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82" y="2558414"/>
              <a:ext cx="2143125" cy="21431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FBC734-6E71-4CB6-B600-02915878218D}"/>
                </a:ext>
              </a:extLst>
            </p:cNvPr>
            <p:cNvSpPr/>
            <p:nvPr/>
          </p:nvSpPr>
          <p:spPr>
            <a:xfrm>
              <a:off x="1055815" y="3746977"/>
              <a:ext cx="1230658" cy="62564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0D60CB-5044-4F08-B41F-CC08858E9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330" y="3562609"/>
              <a:ext cx="925627" cy="92562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BB87A8-C979-4263-B6DD-5EEB69E99022}"/>
              </a:ext>
            </a:extLst>
          </p:cNvPr>
          <p:cNvGrpSpPr/>
          <p:nvPr/>
        </p:nvGrpSpPr>
        <p:grpSpPr>
          <a:xfrm>
            <a:off x="5121189" y="2747978"/>
            <a:ext cx="1388901" cy="1388901"/>
            <a:chOff x="3364014" y="3299673"/>
            <a:chExt cx="2143125" cy="21431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770BED6-40DB-4933-8A5B-516D22FAF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014" y="3299673"/>
              <a:ext cx="2143125" cy="214312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13C997-B22A-4B83-A33D-A569E9EB3FC8}"/>
                </a:ext>
              </a:extLst>
            </p:cNvPr>
            <p:cNvSpPr/>
            <p:nvPr/>
          </p:nvSpPr>
          <p:spPr>
            <a:xfrm>
              <a:off x="3820247" y="4488236"/>
              <a:ext cx="1230658" cy="62564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DD5F69-5E4E-4FC7-8449-1481C2EFC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23502" y1="80172" x2="23502" y2="80172"/>
                          <a14:foregroundMark x1="43779" y1="62931" x2="43779" y2="62931"/>
                          <a14:foregroundMark x1="82949" y1="32328" x2="82949" y2="32328"/>
                          <a14:foregroundMark x1="73733" y1="33190" x2="73733" y2="33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854" y="4372619"/>
              <a:ext cx="801306" cy="856696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A804477-9EDE-41BE-8487-486BF906538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2829966"/>
            <a:ext cx="1224924" cy="12249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33C460E-5488-4214-83AA-F6B77DD7ED8E}"/>
              </a:ext>
            </a:extLst>
          </p:cNvPr>
          <p:cNvGrpSpPr/>
          <p:nvPr/>
        </p:nvGrpSpPr>
        <p:grpSpPr>
          <a:xfrm>
            <a:off x="5121189" y="4364753"/>
            <a:ext cx="1388901" cy="1388901"/>
            <a:chOff x="3364014" y="3299673"/>
            <a:chExt cx="2143125" cy="21431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3511C5-051B-434A-89C6-D45903A2D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014" y="3299673"/>
              <a:ext cx="2143125" cy="214312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32494F-C58A-48CE-9181-042AB54B88A9}"/>
                </a:ext>
              </a:extLst>
            </p:cNvPr>
            <p:cNvSpPr/>
            <p:nvPr/>
          </p:nvSpPr>
          <p:spPr>
            <a:xfrm>
              <a:off x="3820247" y="4488236"/>
              <a:ext cx="1230658" cy="62564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EF2FC8-CF66-4B10-B6D5-5E0B6B33E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23502" y1="80172" x2="23502" y2="80172"/>
                          <a14:foregroundMark x1="43779" y1="62931" x2="43779" y2="62931"/>
                          <a14:foregroundMark x1="82949" y1="32328" x2="82949" y2="32328"/>
                          <a14:foregroundMark x1="73733" y1="33190" x2="73733" y2="33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854" y="4372619"/>
              <a:ext cx="801306" cy="856696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691958D-38EA-4082-9E80-F30E1BE246F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4446741"/>
            <a:ext cx="1224924" cy="1224924"/>
          </a:xfrm>
          <a:prstGeom prst="rect">
            <a:avLst/>
          </a:prstGeom>
        </p:spPr>
      </p:pic>
      <p:sp>
        <p:nvSpPr>
          <p:cNvPr id="25" name="Left-Right Arrow 25">
            <a:extLst>
              <a:ext uri="{FF2B5EF4-FFF2-40B4-BE49-F238E27FC236}">
                <a16:creationId xmlns:a16="http://schemas.microsoft.com/office/drawing/2014/main" id="{E59AFCF9-F9F9-4619-B5EA-957C4E803653}"/>
              </a:ext>
            </a:extLst>
          </p:cNvPr>
          <p:cNvSpPr/>
          <p:nvPr/>
        </p:nvSpPr>
        <p:spPr>
          <a:xfrm>
            <a:off x="3170039" y="3329342"/>
            <a:ext cx="2003286" cy="2209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6">
            <a:extLst>
              <a:ext uri="{FF2B5EF4-FFF2-40B4-BE49-F238E27FC236}">
                <a16:creationId xmlns:a16="http://schemas.microsoft.com/office/drawing/2014/main" id="{4160D573-86AC-4853-9E11-2CF809C4310F}"/>
              </a:ext>
            </a:extLst>
          </p:cNvPr>
          <p:cNvSpPr/>
          <p:nvPr/>
        </p:nvSpPr>
        <p:spPr>
          <a:xfrm rot="1486097">
            <a:off x="3124181" y="4475360"/>
            <a:ext cx="2003286" cy="2209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D18B78-0BD7-4C7E-8FC7-E589255E8F21}"/>
              </a:ext>
            </a:extLst>
          </p:cNvPr>
          <p:cNvSpPr txBox="1"/>
          <p:nvPr/>
        </p:nvSpPr>
        <p:spPr>
          <a:xfrm rot="1493841">
            <a:off x="3455243" y="4130445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ODBC/JDBC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A107190C-875F-550D-145D-E46E2175AA01}"/>
              </a:ext>
            </a:extLst>
          </p:cNvPr>
          <p:cNvSpPr/>
          <p:nvPr/>
        </p:nvSpPr>
        <p:spPr>
          <a:xfrm>
            <a:off x="6927779" y="1960793"/>
            <a:ext cx="1846581" cy="519351"/>
          </a:xfrm>
          <a:prstGeom prst="wedgeEllipseCallout">
            <a:avLst>
              <a:gd name="adj1" fmla="val -85262"/>
              <a:gd name="adj2" fmla="val 82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E9A91A87-E3E7-94D2-1254-D44A01459DA2}"/>
              </a:ext>
            </a:extLst>
          </p:cNvPr>
          <p:cNvSpPr/>
          <p:nvPr/>
        </p:nvSpPr>
        <p:spPr>
          <a:xfrm>
            <a:off x="691937" y="4935752"/>
            <a:ext cx="1648218" cy="519351"/>
          </a:xfrm>
          <a:prstGeom prst="wedgeEllipseCallout">
            <a:avLst>
              <a:gd name="adj1" fmla="val 30588"/>
              <a:gd name="adj2" fmla="val -14343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Database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FE331EE9-E00B-1A3C-F84B-D55C41B79388}"/>
              </a:ext>
            </a:extLst>
          </p:cNvPr>
          <p:cNvSpPr/>
          <p:nvPr/>
        </p:nvSpPr>
        <p:spPr>
          <a:xfrm>
            <a:off x="7034218" y="3841376"/>
            <a:ext cx="1846581" cy="519351"/>
          </a:xfrm>
          <a:prstGeom prst="wedgeEllipseCallout">
            <a:avLst>
              <a:gd name="adj1" fmla="val -85262"/>
              <a:gd name="adj2" fmla="val 82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82A24D-D05E-077C-3C9A-8BCE80AA488F}"/>
              </a:ext>
            </a:extLst>
          </p:cNvPr>
          <p:cNvSpPr txBox="1"/>
          <p:nvPr/>
        </p:nvSpPr>
        <p:spPr>
          <a:xfrm>
            <a:off x="5374546" y="5197713"/>
            <a:ext cx="1611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49778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7BF0B-2F20-690B-7384-BE01D9CC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D140C-2D1D-7052-A0B7-F6304FD5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79CD2-CE68-83A2-56FB-B9859518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5C7025-71F2-A807-6430-BFC62EF7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1FBBC-8960-A35E-5DED-1B7D8DF50357}"/>
              </a:ext>
            </a:extLst>
          </p:cNvPr>
          <p:cNvSpPr txBox="1"/>
          <p:nvPr/>
        </p:nvSpPr>
        <p:spPr>
          <a:xfrm>
            <a:off x="1929289" y="2151727"/>
            <a:ext cx="40783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DEMO: </a:t>
            </a:r>
          </a:p>
          <a:p>
            <a:r>
              <a:rPr lang="en-US" sz="3200" dirty="0"/>
              <a:t>	</a:t>
            </a:r>
            <a:r>
              <a:rPr lang="en-US" sz="3200" dirty="0" err="1"/>
              <a:t>txn_demo.py</a:t>
            </a:r>
            <a:endParaRPr lang="en-US" sz="3200" dirty="0"/>
          </a:p>
          <a:p>
            <a:r>
              <a:rPr lang="en-US" sz="3200" dirty="0"/>
              <a:t>	multiple users</a:t>
            </a:r>
          </a:p>
          <a:p>
            <a:endParaRPr lang="en-US" sz="3200" dirty="0"/>
          </a:p>
          <a:p>
            <a:r>
              <a:rPr lang="en-US" sz="3200" dirty="0" err="1"/>
              <a:t>txn_demo_txn_no.sql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1847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F87AC-D82B-B173-9663-9C1B5BF5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3FB06-2618-5633-12E6-F15C7314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2F187-F7C5-BD7D-469F-E646B8D9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14F3DE-0513-6AB4-ED77-39A7B365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35DFD-C7A5-BFDB-A8F7-78470CABC7F3}"/>
              </a:ext>
            </a:extLst>
          </p:cNvPr>
          <p:cNvSpPr txBox="1"/>
          <p:nvPr/>
        </p:nvSpPr>
        <p:spPr>
          <a:xfrm>
            <a:off x="78462" y="1948120"/>
            <a:ext cx="4044697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Alice withdraws $100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 =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balance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acc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user = ‘Alice’;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Is b &gt;= 100?  Yes: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Dispense money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acc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balance=b-100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user = ‘Alice’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40FEE-3C15-0C8C-720E-CA5C0EF97293}"/>
              </a:ext>
            </a:extLst>
          </p:cNvPr>
          <p:cNvSpPr txBox="1"/>
          <p:nvPr/>
        </p:nvSpPr>
        <p:spPr>
          <a:xfrm>
            <a:off x="179615" y="1124228"/>
            <a:ext cx="809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Alice and Bob colluded to steal $100 (simplified, using only SQL)</a:t>
            </a:r>
          </a:p>
          <a:p>
            <a:r>
              <a:rPr lang="en-US" sz="2000" dirty="0"/>
              <a:t>Current balance of Alice is $100: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8BA8B-4FA3-400E-8DB6-CF2E2DB4D9E1}"/>
              </a:ext>
            </a:extLst>
          </p:cNvPr>
          <p:cNvSpPr txBox="1"/>
          <p:nvPr/>
        </p:nvSpPr>
        <p:spPr>
          <a:xfrm>
            <a:off x="4919688" y="3236763"/>
            <a:ext cx="4044697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Bob impersonates Alice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and also withdraws $100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 =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balance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acc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user = ‘Alice’;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Is b &gt;= 100?  Yes: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Dispense money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acc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balance=b-100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user = ‘Alice’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A313B11-1F77-139B-45BD-A2A8376A16B7}"/>
              </a:ext>
            </a:extLst>
          </p:cNvPr>
          <p:cNvSpPr/>
          <p:nvPr/>
        </p:nvSpPr>
        <p:spPr>
          <a:xfrm>
            <a:off x="4329684" y="1832114"/>
            <a:ext cx="484632" cy="4183259"/>
          </a:xfrm>
          <a:prstGeom prst="downArrow">
            <a:avLst>
              <a:gd name="adj1" fmla="val 33153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0F39F-34BF-9CF0-C8B2-011B9AEDB600}"/>
              </a:ext>
            </a:extLst>
          </p:cNvPr>
          <p:cNvSpPr txBox="1"/>
          <p:nvPr/>
        </p:nvSpPr>
        <p:spPr>
          <a:xfrm>
            <a:off x="4261658" y="593718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2528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ED3F-9D50-110E-52A0-B20011D1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and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4626-9DF0-8F67-F545-B3F9B760B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Almost every app uses some database</a:t>
            </a:r>
          </a:p>
          <a:p>
            <a:endParaRPr lang="en-US" dirty="0"/>
          </a:p>
          <a:p>
            <a:r>
              <a:rPr lang="en-US" dirty="0"/>
              <a:t>General purpose language (Java, Python) </a:t>
            </a:r>
          </a:p>
          <a:p>
            <a:endParaRPr lang="en-US" dirty="0"/>
          </a:p>
          <a:p>
            <a:r>
              <a:rPr lang="en-US" dirty="0"/>
              <a:t>App issues SQL commands to RDBMS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Usually, multiple apps (users) access same DB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CDAC8-0113-44EB-895A-8484156C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EFA3-7EC4-64EE-4246-AD50B18C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34A6D-9680-6A57-1ED7-F4717DDD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9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14F3DE-0513-6AB4-ED77-39A7B365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71558-946E-97E3-62B5-BB81129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Users Alice, Bob, … can access the same database concurrently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may lead to the database being inconsistent, which is a big problem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F87AC-D82B-B173-9663-9C1B5BF5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3FB06-2618-5633-12E6-F15C7314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2F187-F7C5-BD7D-469F-E646B8D9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66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23C2-5FEE-970A-0D03-ED109A97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A3969-9DB4-A0BD-E8EF-5BE085A2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34E4A-E6A2-6AFA-3357-068856A5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7533320-2BB3-75C8-2FF3-B61D8A7E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D2B7B-9DF1-A028-A0AC-C097DC0E31A0}"/>
              </a:ext>
            </a:extLst>
          </p:cNvPr>
          <p:cNvSpPr txBox="1"/>
          <p:nvPr/>
        </p:nvSpPr>
        <p:spPr>
          <a:xfrm>
            <a:off x="2802124" y="3013501"/>
            <a:ext cx="353975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4110259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73E4-B7E7-3722-183C-C1AEFE50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3EA137-1025-65F5-1672-CBF3530CF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Consistency: a property that should always hold</a:t>
                </a:r>
              </a:p>
              <a:p>
                <a:pPr lvl="1"/>
                <a:r>
                  <a:rPr lang="en-US" dirty="0"/>
                  <a:t>Every account balance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0</a:t>
                </a:r>
              </a:p>
              <a:p>
                <a:pPr lvl="1"/>
                <a:r>
                  <a:rPr lang="en-US" dirty="0"/>
                  <a:t>The sum of all balances is constant,</a:t>
                </a:r>
                <a:br>
                  <a:rPr lang="en-US" dirty="0"/>
                </a:br>
                <a:r>
                  <a:rPr lang="en-US" dirty="0"/>
                  <a:t>or changes exactly by the amount deposited/withdrawn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we write the application correctly, we expect the database to remain consistent</a:t>
                </a:r>
              </a:p>
              <a:p>
                <a:endParaRPr lang="en-US" dirty="0"/>
              </a:p>
              <a:p>
                <a:r>
                  <a:rPr lang="en-US" dirty="0"/>
                  <a:t>But (without transactions!) things can go wrong during concurrency.  Next.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3EA137-1025-65F5-1672-CBF3530CF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2E9EE-BFC1-98C9-F519-36C49881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4E1C8-94DE-46B4-94BE-7363386E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72A5-E0B4-8D40-13D4-CF7C0334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2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5586-6E34-6F35-808A-B456C3AA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3613D-2540-F6C8-3400-F7286C45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63105-6F1E-8074-8748-6E9FC1E3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C206C3-6569-3BF4-A3D1-4A5F438D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49383-C529-09F5-0EB8-2250EC0ABCDE}"/>
              </a:ext>
            </a:extLst>
          </p:cNvPr>
          <p:cNvSpPr txBox="1"/>
          <p:nvPr/>
        </p:nvSpPr>
        <p:spPr>
          <a:xfrm>
            <a:off x="1361826" y="2644170"/>
            <a:ext cx="6420348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Conflicts Between</a:t>
            </a:r>
            <a:br>
              <a:rPr lang="en-US" sz="4800" dirty="0"/>
            </a:br>
            <a:r>
              <a:rPr lang="en-US" sz="4800" dirty="0"/>
              <a:t>Concurrent Operations</a:t>
            </a:r>
          </a:p>
        </p:txBody>
      </p:sp>
    </p:spTree>
    <p:extLst>
      <p:ext uri="{BB962C8B-B14F-4D97-AF65-F5344CB8AC3E}">
        <p14:creationId xmlns:p14="http://schemas.microsoft.com/office/powerpoint/2010/main" val="240563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CFCD-2C13-4412-AAA8-922B5BEB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Concurrency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25992-C1AE-4B8C-B24C-52992D816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Dirty/Inconsistent Read</a:t>
            </a:r>
          </a:p>
          <a:p>
            <a:endParaRPr lang="en-US" dirty="0"/>
          </a:p>
          <a:p>
            <a:r>
              <a:rPr lang="en-US" dirty="0"/>
              <a:t>Unrepeatable Read</a:t>
            </a:r>
          </a:p>
          <a:p>
            <a:endParaRPr lang="en-US" dirty="0"/>
          </a:p>
          <a:p>
            <a:r>
              <a:rPr lang="en-US" dirty="0"/>
              <a:t>Phantom Read </a:t>
            </a:r>
          </a:p>
          <a:p>
            <a:endParaRPr lang="en-US" dirty="0"/>
          </a:p>
          <a:p>
            <a:r>
              <a:rPr lang="en-US" dirty="0"/>
              <a:t>Lost Update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have popular names, but all sorts of other conflicts can happen.  Let’s see these.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0675D-B132-42D2-BB45-8423266C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3CFA9-6F1F-4BDC-A15B-9ACA1007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CDBC1-FF7C-4354-99D4-229C28B5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7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73360-A319-43B6-845E-F6F312D9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1E4D8-B40C-47F5-BC91-F5B23DBC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84874-4AA8-4512-972A-5FB5ACA5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Dirty/Inconsistent 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861F4-CA9C-4BA3-B061-612CACBAC32F}"/>
              </a:ext>
            </a:extLst>
          </p:cNvPr>
          <p:cNvSpPr txBox="1"/>
          <p:nvPr/>
        </p:nvSpPr>
        <p:spPr>
          <a:xfrm>
            <a:off x="906426" y="2360813"/>
            <a:ext cx="269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Manager wants to balance project budgets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3B70C-8E75-44CC-9793-A1107337CA10}"/>
              </a:ext>
            </a:extLst>
          </p:cNvPr>
          <p:cNvSpPr txBox="1"/>
          <p:nvPr/>
        </p:nvSpPr>
        <p:spPr>
          <a:xfrm>
            <a:off x="5543550" y="236081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CEO wants to check company balance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012DA3-0EC5-1746-B686-C893D90895FF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7645B0-2784-F343-B617-F0010D9B6F24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4DBFE4C-38B8-4DC1-B314-F4D79D4121BD}"/>
              </a:ext>
            </a:extLst>
          </p:cNvPr>
          <p:cNvSpPr txBox="1"/>
          <p:nvPr/>
        </p:nvSpPr>
        <p:spPr>
          <a:xfrm>
            <a:off x="6960149" y="742899"/>
            <a:ext cx="2076209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Dirty/Inconsistent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Unrepeatable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Phantom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Lost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535D1-0573-1B00-960A-E5FF4EC7FBBD}"/>
              </a:ext>
            </a:extLst>
          </p:cNvPr>
          <p:cNvSpPr txBox="1"/>
          <p:nvPr/>
        </p:nvSpPr>
        <p:spPr>
          <a:xfrm>
            <a:off x="396082" y="887068"/>
            <a:ext cx="5095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4B2A85"/>
                </a:solidFill>
              </a:rPr>
              <a:t>inconsistent read</a:t>
            </a:r>
            <a:r>
              <a:rPr lang="en-US" sz="2400" dirty="0"/>
              <a:t> happens when</a:t>
            </a:r>
            <a:br>
              <a:rPr lang="en-US" sz="2400" dirty="0"/>
            </a:br>
            <a:r>
              <a:rPr lang="en-US" sz="2400" dirty="0"/>
              <a:t>data is read "during" a write</a:t>
            </a:r>
          </a:p>
        </p:txBody>
      </p:sp>
    </p:spTree>
    <p:extLst>
      <p:ext uri="{BB962C8B-B14F-4D97-AF65-F5344CB8AC3E}">
        <p14:creationId xmlns:p14="http://schemas.microsoft.com/office/powerpoint/2010/main" val="4236395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73360-A319-43B6-845E-F6F312D9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1E4D8-B40C-47F5-BC91-F5B23DBC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84874-4AA8-4512-972A-5FB5ACA5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Dirty/Inconsistent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E659F-E3BE-4703-8A0A-A1456C397A1C}"/>
              </a:ext>
            </a:extLst>
          </p:cNvPr>
          <p:cNvSpPr txBox="1"/>
          <p:nvPr/>
        </p:nvSpPr>
        <p:spPr>
          <a:xfrm>
            <a:off x="906425" y="3429000"/>
            <a:ext cx="26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-$10mil from project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CA6AE-2E1F-4FD2-8CAA-8EE06101B968}"/>
              </a:ext>
            </a:extLst>
          </p:cNvPr>
          <p:cNvSpPr txBox="1"/>
          <p:nvPr/>
        </p:nvSpPr>
        <p:spPr>
          <a:xfrm>
            <a:off x="906425" y="4162566"/>
            <a:ext cx="26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+$7mil to project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6A129-ED82-4242-9619-E4C4533C6252}"/>
              </a:ext>
            </a:extLst>
          </p:cNvPr>
          <p:cNvSpPr txBox="1"/>
          <p:nvPr/>
        </p:nvSpPr>
        <p:spPr>
          <a:xfrm>
            <a:off x="906424" y="4956733"/>
            <a:ext cx="26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+$3mil to project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20359-B1A2-4525-94E2-2E36A4B4CC74}"/>
              </a:ext>
            </a:extLst>
          </p:cNvPr>
          <p:cNvSpPr txBox="1"/>
          <p:nvPr/>
        </p:nvSpPr>
        <p:spPr>
          <a:xfrm>
            <a:off x="5567428" y="3057761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SUM(money)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012DA3-0EC5-1746-B686-C893D90895FF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7645B0-2784-F343-B617-F0010D9B6F24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4DBFE4C-38B8-4DC1-B314-F4D79D4121BD}"/>
              </a:ext>
            </a:extLst>
          </p:cNvPr>
          <p:cNvSpPr txBox="1"/>
          <p:nvPr/>
        </p:nvSpPr>
        <p:spPr>
          <a:xfrm>
            <a:off x="6960149" y="742899"/>
            <a:ext cx="2076209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Dirty/Inconsistent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Unrepeatable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Phantom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Lost Update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3AD4CB-C9BE-4885-BDB2-179BB4FC2AFD}"/>
              </a:ext>
            </a:extLst>
          </p:cNvPr>
          <p:cNvSpPr txBox="1"/>
          <p:nvPr/>
        </p:nvSpPr>
        <p:spPr>
          <a:xfrm>
            <a:off x="906426" y="2360813"/>
            <a:ext cx="269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Manager wants to balance project budgets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9D380B-C8EF-4E24-BA55-17707EBD758A}"/>
              </a:ext>
            </a:extLst>
          </p:cNvPr>
          <p:cNvSpPr txBox="1"/>
          <p:nvPr/>
        </p:nvSpPr>
        <p:spPr>
          <a:xfrm>
            <a:off x="5543550" y="236081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CEO wants to check company balance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6249D-C365-5BB6-BB29-3CC4E3699B29}"/>
              </a:ext>
            </a:extLst>
          </p:cNvPr>
          <p:cNvSpPr txBox="1"/>
          <p:nvPr/>
        </p:nvSpPr>
        <p:spPr>
          <a:xfrm>
            <a:off x="396082" y="887068"/>
            <a:ext cx="5095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4B2A85"/>
                </a:solidFill>
              </a:rPr>
              <a:t>inconsistent read</a:t>
            </a:r>
            <a:r>
              <a:rPr lang="en-US" sz="2400" dirty="0"/>
              <a:t> happens when</a:t>
            </a:r>
            <a:br>
              <a:rPr lang="en-US" sz="2400" dirty="0"/>
            </a:br>
            <a:r>
              <a:rPr lang="en-US" sz="2400" dirty="0"/>
              <a:t>data is read "during" a write</a:t>
            </a:r>
          </a:p>
        </p:txBody>
      </p:sp>
    </p:spTree>
    <p:extLst>
      <p:ext uri="{BB962C8B-B14F-4D97-AF65-F5344CB8AC3E}">
        <p14:creationId xmlns:p14="http://schemas.microsoft.com/office/powerpoint/2010/main" val="846682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73360-A319-43B6-845E-F6F312D9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1E4D8-B40C-47F5-BC91-F5B23DBC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84874-4AA8-4512-972A-5FB5ACA5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Dirty/Inconsistent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E659F-E3BE-4703-8A0A-A1456C397A1C}"/>
              </a:ext>
            </a:extLst>
          </p:cNvPr>
          <p:cNvSpPr txBox="1"/>
          <p:nvPr/>
        </p:nvSpPr>
        <p:spPr>
          <a:xfrm>
            <a:off x="906425" y="3429000"/>
            <a:ext cx="26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-$10mil from project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CA6AE-2E1F-4FD2-8CAA-8EE06101B968}"/>
              </a:ext>
            </a:extLst>
          </p:cNvPr>
          <p:cNvSpPr txBox="1"/>
          <p:nvPr/>
        </p:nvSpPr>
        <p:spPr>
          <a:xfrm>
            <a:off x="906425" y="4162566"/>
            <a:ext cx="26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+$7mil to project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6A129-ED82-4242-9619-E4C4533C6252}"/>
              </a:ext>
            </a:extLst>
          </p:cNvPr>
          <p:cNvSpPr txBox="1"/>
          <p:nvPr/>
        </p:nvSpPr>
        <p:spPr>
          <a:xfrm>
            <a:off x="906424" y="4956733"/>
            <a:ext cx="26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+$3mil to project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20359-B1A2-4525-94E2-2E36A4B4CC74}"/>
              </a:ext>
            </a:extLst>
          </p:cNvPr>
          <p:cNvSpPr txBox="1"/>
          <p:nvPr/>
        </p:nvSpPr>
        <p:spPr>
          <a:xfrm>
            <a:off x="5567428" y="3057761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SUM(money)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012DA3-0EC5-1746-B686-C893D90895FF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7645B0-2784-F343-B617-F0010D9B6F24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24935E0D-A023-482F-AB0A-8D019F4CB9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200" y="3338409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DBFE4C-38B8-4DC1-B314-F4D79D4121BD}"/>
              </a:ext>
            </a:extLst>
          </p:cNvPr>
          <p:cNvSpPr txBox="1"/>
          <p:nvPr/>
        </p:nvSpPr>
        <p:spPr>
          <a:xfrm>
            <a:off x="6960149" y="742899"/>
            <a:ext cx="2076209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Dirty/Inconsistent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Unrepeatable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Phantom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Lost Update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01A5EF-C4DC-4DB7-810D-7F413A994205}"/>
              </a:ext>
            </a:extLst>
          </p:cNvPr>
          <p:cNvCxnSpPr>
            <a:cxnSpLocks/>
          </p:cNvCxnSpPr>
          <p:nvPr/>
        </p:nvCxnSpPr>
        <p:spPr>
          <a:xfrm flipH="1" flipV="1">
            <a:off x="3046313" y="3324122"/>
            <a:ext cx="2782989" cy="474211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CEA35EF-71E5-4086-9C2E-98829DC0C8E2}"/>
              </a:ext>
            </a:extLst>
          </p:cNvPr>
          <p:cNvSpPr txBox="1"/>
          <p:nvPr/>
        </p:nvSpPr>
        <p:spPr>
          <a:xfrm>
            <a:off x="906426" y="2360813"/>
            <a:ext cx="269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Manager wants to balance project budgets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F11C46-D2DE-430D-A06C-816D2A4364B4}"/>
              </a:ext>
            </a:extLst>
          </p:cNvPr>
          <p:cNvSpPr txBox="1"/>
          <p:nvPr/>
        </p:nvSpPr>
        <p:spPr>
          <a:xfrm>
            <a:off x="5543550" y="236081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CEO wants to check company balance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B1941-C33F-87DF-6E56-C5CA3F132929}"/>
              </a:ext>
            </a:extLst>
          </p:cNvPr>
          <p:cNvSpPr txBox="1"/>
          <p:nvPr/>
        </p:nvSpPr>
        <p:spPr>
          <a:xfrm>
            <a:off x="396082" y="887068"/>
            <a:ext cx="5095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4B2A85"/>
                </a:solidFill>
              </a:rPr>
              <a:t>inconsistent read</a:t>
            </a:r>
            <a:r>
              <a:rPr lang="en-US" sz="2400" dirty="0"/>
              <a:t> happens when</a:t>
            </a:r>
            <a:br>
              <a:rPr lang="en-US" sz="2400" dirty="0"/>
            </a:br>
            <a:r>
              <a:rPr lang="en-US" sz="2400" dirty="0"/>
              <a:t>data is read "during" a write</a:t>
            </a:r>
          </a:p>
        </p:txBody>
      </p:sp>
    </p:spTree>
    <p:extLst>
      <p:ext uri="{BB962C8B-B14F-4D97-AF65-F5344CB8AC3E}">
        <p14:creationId xmlns:p14="http://schemas.microsoft.com/office/powerpoint/2010/main" val="2691867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73360-A319-43B6-845E-F6F312D9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1E4D8-B40C-47F5-BC91-F5B23DBC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84874-4AA8-4512-972A-5FB5ACA5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Dirty/Inconsistent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E659F-E3BE-4703-8A0A-A1456C397A1C}"/>
              </a:ext>
            </a:extLst>
          </p:cNvPr>
          <p:cNvSpPr txBox="1"/>
          <p:nvPr/>
        </p:nvSpPr>
        <p:spPr>
          <a:xfrm>
            <a:off x="906425" y="3429000"/>
            <a:ext cx="26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-$10mil from project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CA6AE-2E1F-4FD2-8CAA-8EE06101B968}"/>
              </a:ext>
            </a:extLst>
          </p:cNvPr>
          <p:cNvSpPr txBox="1"/>
          <p:nvPr/>
        </p:nvSpPr>
        <p:spPr>
          <a:xfrm>
            <a:off x="906425" y="4162566"/>
            <a:ext cx="26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+$7mil to project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6A129-ED82-4242-9619-E4C4533C6252}"/>
              </a:ext>
            </a:extLst>
          </p:cNvPr>
          <p:cNvSpPr txBox="1"/>
          <p:nvPr/>
        </p:nvSpPr>
        <p:spPr>
          <a:xfrm>
            <a:off x="906424" y="4956733"/>
            <a:ext cx="26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+$3mil to project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20359-B1A2-4525-94E2-2E36A4B4CC74}"/>
              </a:ext>
            </a:extLst>
          </p:cNvPr>
          <p:cNvSpPr txBox="1"/>
          <p:nvPr/>
        </p:nvSpPr>
        <p:spPr>
          <a:xfrm>
            <a:off x="5567428" y="3057761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SUM(money)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012DA3-0EC5-1746-B686-C893D90895FF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7645B0-2784-F343-B617-F0010D9B6F24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24935E0D-A023-482F-AB0A-8D019F4CB9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200" y="3338409"/>
            <a:ext cx="914400" cy="914400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9B2064DD-7BF1-40FB-9987-25C7FBEAF5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200" y="5345350"/>
            <a:ext cx="914400" cy="9144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8018E0-3906-4664-BDE6-CE77026BA14B}"/>
              </a:ext>
            </a:extLst>
          </p:cNvPr>
          <p:cNvCxnSpPr>
            <a:cxnSpLocks/>
          </p:cNvCxnSpPr>
          <p:nvPr/>
        </p:nvCxnSpPr>
        <p:spPr>
          <a:xfrm flipH="1" flipV="1">
            <a:off x="3028950" y="5512638"/>
            <a:ext cx="2800350" cy="32463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4DBFE4C-38B8-4DC1-B314-F4D79D4121BD}"/>
              </a:ext>
            </a:extLst>
          </p:cNvPr>
          <p:cNvSpPr txBox="1"/>
          <p:nvPr/>
        </p:nvSpPr>
        <p:spPr>
          <a:xfrm>
            <a:off x="6960149" y="742899"/>
            <a:ext cx="2076209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Dirty/Inconsistent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Unrepeatable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Phantom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Lost Update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A571D2-C67C-4FF2-B473-CDA2936E0E67}"/>
              </a:ext>
            </a:extLst>
          </p:cNvPr>
          <p:cNvCxnSpPr>
            <a:cxnSpLocks/>
          </p:cNvCxnSpPr>
          <p:nvPr/>
        </p:nvCxnSpPr>
        <p:spPr>
          <a:xfrm flipH="1" flipV="1">
            <a:off x="3046313" y="3324122"/>
            <a:ext cx="2782989" cy="474211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5A95D56-1A52-4FEC-8E1C-EFCA85303FC1}"/>
              </a:ext>
            </a:extLst>
          </p:cNvPr>
          <p:cNvSpPr txBox="1"/>
          <p:nvPr/>
        </p:nvSpPr>
        <p:spPr>
          <a:xfrm>
            <a:off x="906426" y="2360813"/>
            <a:ext cx="269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Manager wants to balance project budgets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9FE3D7-1A9B-4CE0-A29F-23F9ABF673AA}"/>
              </a:ext>
            </a:extLst>
          </p:cNvPr>
          <p:cNvSpPr txBox="1"/>
          <p:nvPr/>
        </p:nvSpPr>
        <p:spPr>
          <a:xfrm>
            <a:off x="5543550" y="236081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CEO wants to check company balance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89188-57C6-8EE5-C611-17A5A49F035D}"/>
              </a:ext>
            </a:extLst>
          </p:cNvPr>
          <p:cNvSpPr txBox="1"/>
          <p:nvPr/>
        </p:nvSpPr>
        <p:spPr>
          <a:xfrm>
            <a:off x="396082" y="887068"/>
            <a:ext cx="5095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4B2A85"/>
                </a:solidFill>
              </a:rPr>
              <a:t>inconsistent read</a:t>
            </a:r>
            <a:r>
              <a:rPr lang="en-US" sz="2400" dirty="0"/>
              <a:t> happens when</a:t>
            </a:r>
            <a:br>
              <a:rPr lang="en-US" sz="2400" dirty="0"/>
            </a:br>
            <a:r>
              <a:rPr lang="en-US" sz="2400" dirty="0"/>
              <a:t>data is read "during" a write</a:t>
            </a:r>
          </a:p>
        </p:txBody>
      </p:sp>
    </p:spTree>
    <p:extLst>
      <p:ext uri="{BB962C8B-B14F-4D97-AF65-F5344CB8AC3E}">
        <p14:creationId xmlns:p14="http://schemas.microsoft.com/office/powerpoint/2010/main" val="366015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73360-A319-43B6-845E-F6F312D9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1E4D8-B40C-47F5-BC91-F5B23DBC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84874-4AA8-4512-972A-5FB5ACA5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Dirty/Inconsistent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E659F-E3BE-4703-8A0A-A1456C397A1C}"/>
              </a:ext>
            </a:extLst>
          </p:cNvPr>
          <p:cNvSpPr txBox="1"/>
          <p:nvPr/>
        </p:nvSpPr>
        <p:spPr>
          <a:xfrm>
            <a:off x="906425" y="3429000"/>
            <a:ext cx="26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-$10mil from project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CA6AE-2E1F-4FD2-8CAA-8EE06101B968}"/>
              </a:ext>
            </a:extLst>
          </p:cNvPr>
          <p:cNvSpPr txBox="1"/>
          <p:nvPr/>
        </p:nvSpPr>
        <p:spPr>
          <a:xfrm>
            <a:off x="906425" y="4162566"/>
            <a:ext cx="26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+$7mil to project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6A129-ED82-4242-9619-E4C4533C6252}"/>
              </a:ext>
            </a:extLst>
          </p:cNvPr>
          <p:cNvSpPr txBox="1"/>
          <p:nvPr/>
        </p:nvSpPr>
        <p:spPr>
          <a:xfrm>
            <a:off x="906424" y="4956733"/>
            <a:ext cx="26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+$3mil to project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20359-B1A2-4525-94E2-2E36A4B4CC74}"/>
              </a:ext>
            </a:extLst>
          </p:cNvPr>
          <p:cNvSpPr txBox="1"/>
          <p:nvPr/>
        </p:nvSpPr>
        <p:spPr>
          <a:xfrm>
            <a:off x="5567428" y="3057761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SUM(money) …</a:t>
            </a:r>
          </a:p>
        </p:txBody>
      </p:sp>
      <p:pic>
        <p:nvPicPr>
          <p:cNvPr id="14" name="Graphic 13" descr="Close">
            <a:extLst>
              <a:ext uri="{FF2B5EF4-FFF2-40B4-BE49-F238E27FC236}">
                <a16:creationId xmlns:a16="http://schemas.microsoft.com/office/drawing/2014/main" id="{DF2CF873-BF4E-4113-B9C7-2D9C5B4161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050" y="4391252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012DA3-0EC5-1746-B686-C893D90895FF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7645B0-2784-F343-B617-F0010D9B6F24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67E70F-26AF-7A4C-922E-8A5E1FEA04D8}"/>
              </a:ext>
            </a:extLst>
          </p:cNvPr>
          <p:cNvCxnSpPr>
            <a:cxnSpLocks/>
          </p:cNvCxnSpPr>
          <p:nvPr/>
        </p:nvCxnSpPr>
        <p:spPr>
          <a:xfrm flipH="1" flipV="1">
            <a:off x="3091625" y="3966975"/>
            <a:ext cx="2737675" cy="907175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24935E0D-A023-482F-AB0A-8D019F4CB9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2200" y="3338409"/>
            <a:ext cx="914400" cy="914400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9B2064DD-7BF1-40FB-9987-25C7FBEAF5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2200" y="5345350"/>
            <a:ext cx="914400" cy="9144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8018E0-3906-4664-BDE6-CE77026BA14B}"/>
              </a:ext>
            </a:extLst>
          </p:cNvPr>
          <p:cNvCxnSpPr>
            <a:cxnSpLocks/>
          </p:cNvCxnSpPr>
          <p:nvPr/>
        </p:nvCxnSpPr>
        <p:spPr>
          <a:xfrm flipH="1" flipV="1">
            <a:off x="3028950" y="5512638"/>
            <a:ext cx="2800350" cy="32463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4DBFE4C-38B8-4DC1-B314-F4D79D4121BD}"/>
              </a:ext>
            </a:extLst>
          </p:cNvPr>
          <p:cNvSpPr txBox="1"/>
          <p:nvPr/>
        </p:nvSpPr>
        <p:spPr>
          <a:xfrm>
            <a:off x="6960149" y="742899"/>
            <a:ext cx="2076209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Dirty/Inconsistent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Unrepeatable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Phantom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Lost Update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A571D2-C67C-4FF2-B473-CDA2936E0E67}"/>
              </a:ext>
            </a:extLst>
          </p:cNvPr>
          <p:cNvCxnSpPr>
            <a:cxnSpLocks/>
          </p:cNvCxnSpPr>
          <p:nvPr/>
        </p:nvCxnSpPr>
        <p:spPr>
          <a:xfrm flipH="1" flipV="1">
            <a:off x="3046313" y="3324122"/>
            <a:ext cx="2782989" cy="474211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5A95D56-1A52-4FEC-8E1C-EFCA85303FC1}"/>
              </a:ext>
            </a:extLst>
          </p:cNvPr>
          <p:cNvSpPr txBox="1"/>
          <p:nvPr/>
        </p:nvSpPr>
        <p:spPr>
          <a:xfrm>
            <a:off x="906426" y="2360813"/>
            <a:ext cx="269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Manager wants to balance project budgets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9FE3D7-1A9B-4CE0-A29F-23F9ABF673AA}"/>
              </a:ext>
            </a:extLst>
          </p:cNvPr>
          <p:cNvSpPr txBox="1"/>
          <p:nvPr/>
        </p:nvSpPr>
        <p:spPr>
          <a:xfrm>
            <a:off x="5543550" y="236081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CEO wants to check company balance</a:t>
            </a:r>
          </a:p>
        </p:txBody>
      </p:sp>
      <p:sp>
        <p:nvSpPr>
          <p:cNvPr id="4" name="Rounded Rectangular Callout 29">
            <a:extLst>
              <a:ext uri="{FF2B5EF4-FFF2-40B4-BE49-F238E27FC236}">
                <a16:creationId xmlns:a16="http://schemas.microsoft.com/office/drawing/2014/main" id="{A2FF0AAC-18E3-7F85-A038-D54F9011124D}"/>
              </a:ext>
            </a:extLst>
          </p:cNvPr>
          <p:cNvSpPr/>
          <p:nvPr/>
        </p:nvSpPr>
        <p:spPr>
          <a:xfrm>
            <a:off x="7225170" y="4188720"/>
            <a:ext cx="1862282" cy="907174"/>
          </a:xfrm>
          <a:prstGeom prst="wedgeRoundRectCallout">
            <a:avLst>
              <a:gd name="adj1" fmla="val -71891"/>
              <a:gd name="adj2" fmla="val 200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Arial"/>
              </a:rPr>
              <a:t>Database is temporarily inconsistent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96243-4879-6CDE-4A67-14DE414E02DC}"/>
              </a:ext>
            </a:extLst>
          </p:cNvPr>
          <p:cNvSpPr txBox="1"/>
          <p:nvPr/>
        </p:nvSpPr>
        <p:spPr>
          <a:xfrm>
            <a:off x="396082" y="887068"/>
            <a:ext cx="5095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4B2A85"/>
                </a:solidFill>
              </a:rPr>
              <a:t>inconsistent read</a:t>
            </a:r>
            <a:r>
              <a:rPr lang="en-US" sz="2400" dirty="0"/>
              <a:t> happens when</a:t>
            </a:r>
            <a:br>
              <a:rPr lang="en-US" sz="2400" dirty="0"/>
            </a:br>
            <a:r>
              <a:rPr lang="en-US" sz="2400" dirty="0"/>
              <a:t>data is read "during" a write</a:t>
            </a:r>
          </a:p>
        </p:txBody>
      </p:sp>
    </p:spTree>
    <p:extLst>
      <p:ext uri="{BB962C8B-B14F-4D97-AF65-F5344CB8AC3E}">
        <p14:creationId xmlns:p14="http://schemas.microsoft.com/office/powerpoint/2010/main" val="3857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22B5CD-D327-FE27-91DF-21B49D58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Banking App in Python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A5FC4-A438-2304-9055-1ACE515A1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 user accounts:</a:t>
            </a:r>
          </a:p>
          <a:p>
            <a:pPr lvl="1"/>
            <a:r>
              <a:rPr lang="en-US" dirty="0"/>
              <a:t>Names</a:t>
            </a:r>
          </a:p>
          <a:p>
            <a:pPr lvl="1"/>
            <a:r>
              <a:rPr lang="en-US" dirty="0"/>
              <a:t>Balances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Allow users to:</a:t>
            </a:r>
          </a:p>
          <a:p>
            <a:pPr lvl="1"/>
            <a:r>
              <a:rPr lang="en-US" dirty="0"/>
              <a:t>Inquire balance</a:t>
            </a:r>
          </a:p>
          <a:p>
            <a:pPr lvl="1"/>
            <a:r>
              <a:rPr lang="en-US" dirty="0"/>
              <a:t>Deposit cash/check</a:t>
            </a:r>
          </a:p>
          <a:p>
            <a:pPr lvl="1"/>
            <a:r>
              <a:rPr lang="en-US" dirty="0"/>
              <a:t>Withdraw cash</a:t>
            </a:r>
          </a:p>
          <a:p>
            <a:pPr lvl="1"/>
            <a:r>
              <a:rPr lang="en-US" dirty="0"/>
              <a:t>Transfer money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00C5E-CE03-264F-1611-B01C7AD6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94D9A-30B7-2522-2FB7-C95016F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44DD7-56A5-CEC0-5F46-C5238BB4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42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F5CBF-9BDE-4D84-94E2-86B21D75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E022C-4EC2-4890-842C-8E3ED030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31D4B-F36E-4DB5-9FD4-948C2762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Unrepeatable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308BF-00EB-4712-93E8-9F8A66DFCB0D}"/>
              </a:ext>
            </a:extLst>
          </p:cNvPr>
          <p:cNvSpPr txBox="1"/>
          <p:nvPr/>
        </p:nvSpPr>
        <p:spPr>
          <a:xfrm>
            <a:off x="869223" y="3408035"/>
            <a:ext cx="269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inventory</a:t>
            </a:r>
          </a:p>
          <a:p>
            <a:r>
              <a:rPr lang="en-US" dirty="0"/>
              <a:t>FROM Products</a:t>
            </a:r>
          </a:p>
          <a:p>
            <a:r>
              <a:rPr lang="en-US" dirty="0"/>
              <a:t>WHERE </a:t>
            </a:r>
            <a:r>
              <a:rPr lang="en-US" dirty="0" err="1"/>
              <a:t>pid</a:t>
            </a:r>
            <a:r>
              <a:rPr lang="en-US" dirty="0"/>
              <a:t> =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386A0-7076-4F9E-80B2-A4DB46AC59B8}"/>
              </a:ext>
            </a:extLst>
          </p:cNvPr>
          <p:cNvSpPr txBox="1"/>
          <p:nvPr/>
        </p:nvSpPr>
        <p:spPr>
          <a:xfrm>
            <a:off x="869222" y="5010996"/>
            <a:ext cx="269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inventory*price</a:t>
            </a:r>
          </a:p>
          <a:p>
            <a:r>
              <a:rPr lang="en-US" dirty="0"/>
              <a:t>FROM Products</a:t>
            </a:r>
          </a:p>
          <a:p>
            <a:r>
              <a:rPr lang="en-US" dirty="0"/>
              <a:t>WHERE </a:t>
            </a:r>
            <a:r>
              <a:rPr lang="en-US" dirty="0" err="1"/>
              <a:t>pid</a:t>
            </a:r>
            <a:r>
              <a:rPr lang="en-US" dirty="0"/>
              <a:t> =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77DCE-619A-42BE-862D-6F09959AE622}"/>
              </a:ext>
            </a:extLst>
          </p:cNvPr>
          <p:cNvSpPr txBox="1"/>
          <p:nvPr/>
        </p:nvSpPr>
        <p:spPr>
          <a:xfrm>
            <a:off x="5543550" y="4229828"/>
            <a:ext cx="293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Products</a:t>
            </a:r>
          </a:p>
          <a:p>
            <a:r>
              <a:rPr lang="en-US" dirty="0"/>
              <a:t>SET inventory = 0</a:t>
            </a:r>
          </a:p>
          <a:p>
            <a:r>
              <a:rPr lang="en-US" dirty="0"/>
              <a:t>WHERE </a:t>
            </a:r>
            <a:r>
              <a:rPr lang="en-US" dirty="0" err="1"/>
              <a:t>pid</a:t>
            </a:r>
            <a:r>
              <a:rPr lang="en-US" dirty="0"/>
              <a:t> = 1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1898CCA-3138-4C2A-9969-248C40FC6DF0}"/>
              </a:ext>
            </a:extLst>
          </p:cNvPr>
          <p:cNvSpPr/>
          <p:nvPr/>
        </p:nvSpPr>
        <p:spPr>
          <a:xfrm>
            <a:off x="3600451" y="5692547"/>
            <a:ext cx="3644348" cy="646331"/>
          </a:xfrm>
          <a:prstGeom prst="wedgeRoundRectCallout">
            <a:avLst>
              <a:gd name="adj1" fmla="val -73560"/>
              <a:gd name="adj2" fmla="val -58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Might get a value that doesn’t correspond to previous read!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5D34EF-3113-1348-A9A4-212CA2DE7AFB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2598B5-D154-8A4D-9A80-3867987E1231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9ABD829-6C4C-459A-BA1E-F8E88779F2C6}"/>
              </a:ext>
            </a:extLst>
          </p:cNvPr>
          <p:cNvSpPr txBox="1"/>
          <p:nvPr/>
        </p:nvSpPr>
        <p:spPr>
          <a:xfrm>
            <a:off x="6960149" y="742899"/>
            <a:ext cx="1944763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Dirty/Inconsistent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Unrepeatable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Phantom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Lost Update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88600C-F909-4CE0-A869-FB06BAF55BDF}"/>
              </a:ext>
            </a:extLst>
          </p:cNvPr>
          <p:cNvSpPr txBox="1"/>
          <p:nvPr/>
        </p:nvSpPr>
        <p:spPr>
          <a:xfrm>
            <a:off x="906426" y="2570363"/>
            <a:ext cx="281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Accountant wants to check company assets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4413C4-B561-497A-9647-C4CC9CFDFDEE}"/>
              </a:ext>
            </a:extLst>
          </p:cNvPr>
          <p:cNvSpPr txBox="1"/>
          <p:nvPr/>
        </p:nvSpPr>
        <p:spPr>
          <a:xfrm>
            <a:off x="5543550" y="2570363"/>
            <a:ext cx="281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Warehouse updates inventory levels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04DA2-2DDA-A416-0CEC-1B8CA12FAE46}"/>
              </a:ext>
            </a:extLst>
          </p:cNvPr>
          <p:cNvSpPr txBox="1"/>
          <p:nvPr/>
        </p:nvSpPr>
        <p:spPr>
          <a:xfrm>
            <a:off x="334943" y="923674"/>
            <a:ext cx="5388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4B2A85"/>
                </a:solidFill>
              </a:rPr>
              <a:t>unrepeatable read</a:t>
            </a:r>
            <a:r>
              <a:rPr lang="en-US" sz="2400" dirty="0"/>
              <a:t> happens when</a:t>
            </a:r>
            <a:br>
              <a:rPr lang="en-US" sz="2400" dirty="0"/>
            </a:br>
            <a:r>
              <a:rPr lang="en-US" sz="2400" dirty="0"/>
              <a:t>data read twice differs</a:t>
            </a:r>
          </a:p>
        </p:txBody>
      </p:sp>
    </p:spTree>
    <p:extLst>
      <p:ext uri="{BB962C8B-B14F-4D97-AF65-F5344CB8AC3E}">
        <p14:creationId xmlns:p14="http://schemas.microsoft.com/office/powerpoint/2010/main" val="4263620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83054-3402-4076-BDE5-D28FC905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122C6-FD7D-4A0B-AC54-EA313B11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64D08-0D2B-4471-A5B2-C9A54704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Phantom 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6282A-A314-4647-A7E6-8F06D1BFAEE1}"/>
              </a:ext>
            </a:extLst>
          </p:cNvPr>
          <p:cNvSpPr txBox="1"/>
          <p:nvPr/>
        </p:nvSpPr>
        <p:spPr>
          <a:xfrm>
            <a:off x="906426" y="2570363"/>
            <a:ext cx="281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Accountant wants to check company assets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87581-C1D5-4CDB-A8A2-25DD0A9EA1CC}"/>
              </a:ext>
            </a:extLst>
          </p:cNvPr>
          <p:cNvSpPr txBox="1"/>
          <p:nvPr/>
        </p:nvSpPr>
        <p:spPr>
          <a:xfrm>
            <a:off x="869223" y="3408035"/>
            <a:ext cx="269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products</a:t>
            </a:r>
          </a:p>
          <a:p>
            <a:r>
              <a:rPr lang="en-US" dirty="0"/>
              <a:t>WHERE price &lt; 20.00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688A5-C16D-470B-9A60-8123871A550D}"/>
              </a:ext>
            </a:extLst>
          </p:cNvPr>
          <p:cNvSpPr txBox="1"/>
          <p:nvPr/>
        </p:nvSpPr>
        <p:spPr>
          <a:xfrm>
            <a:off x="869222" y="5010996"/>
            <a:ext cx="269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products</a:t>
            </a:r>
          </a:p>
          <a:p>
            <a:r>
              <a:rPr lang="en-US" dirty="0"/>
              <a:t>WHERE price &lt; 10.00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002F2-CC07-4D18-A253-C48E104C30BD}"/>
              </a:ext>
            </a:extLst>
          </p:cNvPr>
          <p:cNvSpPr txBox="1"/>
          <p:nvPr/>
        </p:nvSpPr>
        <p:spPr>
          <a:xfrm>
            <a:off x="5543550" y="4229828"/>
            <a:ext cx="293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INTO Products</a:t>
            </a:r>
          </a:p>
          <a:p>
            <a:r>
              <a:rPr lang="en-US" dirty="0"/>
              <a:t>VALUES (‘nuts’, 10, 8.99)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2174892-A5C6-468F-AFBB-93DABBF93DD3}"/>
              </a:ext>
            </a:extLst>
          </p:cNvPr>
          <p:cNvSpPr/>
          <p:nvPr/>
        </p:nvSpPr>
        <p:spPr>
          <a:xfrm>
            <a:off x="4037704" y="5287995"/>
            <a:ext cx="3972440" cy="646331"/>
          </a:xfrm>
          <a:prstGeom prst="wedgeRoundRectCallout">
            <a:avLst>
              <a:gd name="adj1" fmla="val -76566"/>
              <a:gd name="adj2" fmla="val -236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Returns a “new” row that should have been in the last read!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A984E-A87C-CD4B-86DC-013AD10E7D1D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766999-8DF9-E744-B16F-4401D8A88404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CD8CC32-99B5-49B3-A9D6-CEF105D8C55F}"/>
              </a:ext>
            </a:extLst>
          </p:cNvPr>
          <p:cNvSpPr txBox="1"/>
          <p:nvPr/>
        </p:nvSpPr>
        <p:spPr>
          <a:xfrm>
            <a:off x="6960149" y="742899"/>
            <a:ext cx="1944763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Dirty/Inconsistent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Unrepeatable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Phantom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Lost Update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71C6D7-6F51-45A5-9F2C-3D71E97F5CF3}"/>
              </a:ext>
            </a:extLst>
          </p:cNvPr>
          <p:cNvSpPr txBox="1"/>
          <p:nvPr/>
        </p:nvSpPr>
        <p:spPr>
          <a:xfrm>
            <a:off x="5543550" y="2570363"/>
            <a:ext cx="281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Warehouse receives new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84E71-82A0-8A3F-ECEB-EAE9BFE5C626}"/>
              </a:ext>
            </a:extLst>
          </p:cNvPr>
          <p:cNvSpPr txBox="1"/>
          <p:nvPr/>
        </p:nvSpPr>
        <p:spPr>
          <a:xfrm>
            <a:off x="334943" y="923674"/>
            <a:ext cx="5527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4B2A85"/>
                </a:solidFill>
              </a:rPr>
              <a:t>phantom read</a:t>
            </a:r>
            <a:r>
              <a:rPr lang="en-US" sz="2400" dirty="0"/>
              <a:t> happens when</a:t>
            </a:r>
            <a:br>
              <a:rPr lang="en-US" sz="2400" dirty="0"/>
            </a:br>
            <a:r>
              <a:rPr lang="en-US" sz="2400" dirty="0"/>
              <a:t>a record is inserted/delete during reads</a:t>
            </a:r>
          </a:p>
        </p:txBody>
      </p:sp>
    </p:spTree>
    <p:extLst>
      <p:ext uri="{BB962C8B-B14F-4D97-AF65-F5344CB8AC3E}">
        <p14:creationId xmlns:p14="http://schemas.microsoft.com/office/powerpoint/2010/main" val="3850103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A233-391A-4C2C-AB17-C44902BB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40859-EB65-43EB-89F8-38971595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CDC86-082C-4880-8247-8CE01EB6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Update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4C8A11-DF48-484E-9513-98E13D38E648}"/>
              </a:ext>
            </a:extLst>
          </p:cNvPr>
          <p:cNvSpPr txBox="1"/>
          <p:nvPr/>
        </p:nvSpPr>
        <p:spPr>
          <a:xfrm>
            <a:off x="906426" y="2570363"/>
            <a:ext cx="269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User 1 wants to pool money into account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B63A04-2A6B-400D-911E-CCB48D275010}"/>
              </a:ext>
            </a:extLst>
          </p:cNvPr>
          <p:cNvSpPr txBox="1"/>
          <p:nvPr/>
        </p:nvSpPr>
        <p:spPr>
          <a:xfrm>
            <a:off x="5543550" y="257036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User 2 wants to pool money into account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65FC26-F1C9-4A03-A3B3-7821FAAF7098}"/>
              </a:ext>
            </a:extLst>
          </p:cNvPr>
          <p:cNvSpPr txBox="1"/>
          <p:nvPr/>
        </p:nvSpPr>
        <p:spPr>
          <a:xfrm>
            <a:off x="2587678" y="2211094"/>
            <a:ext cx="396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Account 1 = 100, Account 2 = 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15A76E-B19E-374E-9918-3ADD366B8991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36E105-3342-A846-B7A5-221E90395CDB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F80FD94-2501-2DFD-4455-A114DA0B3398}"/>
              </a:ext>
            </a:extLst>
          </p:cNvPr>
          <p:cNvSpPr txBox="1"/>
          <p:nvPr/>
        </p:nvSpPr>
        <p:spPr>
          <a:xfrm>
            <a:off x="252238" y="879344"/>
            <a:ext cx="3725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4B2A85"/>
                </a:solidFill>
              </a:rPr>
              <a:t>lost update</a:t>
            </a:r>
            <a:r>
              <a:rPr lang="en-US" sz="2400" dirty="0"/>
              <a:t> happens </a:t>
            </a:r>
            <a:br>
              <a:rPr lang="en-US" sz="2400" dirty="0"/>
            </a:br>
            <a:r>
              <a:rPr lang="en-US" sz="2400" dirty="0"/>
              <a:t>when a write "disappears"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71ED5-C641-C9E9-78B8-472ACFC58518}"/>
              </a:ext>
            </a:extLst>
          </p:cNvPr>
          <p:cNvSpPr txBox="1"/>
          <p:nvPr/>
        </p:nvSpPr>
        <p:spPr>
          <a:xfrm>
            <a:off x="6960149" y="742899"/>
            <a:ext cx="1944763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Dirty/Inconsistent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Unrepeatable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Phantom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Lost Update</a:t>
            </a:r>
          </a:p>
        </p:txBody>
      </p:sp>
    </p:spTree>
    <p:extLst>
      <p:ext uri="{BB962C8B-B14F-4D97-AF65-F5344CB8AC3E}">
        <p14:creationId xmlns:p14="http://schemas.microsoft.com/office/powerpoint/2010/main" val="1290217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A233-391A-4C2C-AB17-C44902BB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40859-EB65-43EB-89F8-38971595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CDC86-082C-4880-8247-8CE01EB6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Update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C2025-5D41-4CB0-BAB7-329861AAD5DF}"/>
              </a:ext>
            </a:extLst>
          </p:cNvPr>
          <p:cNvSpPr txBox="1"/>
          <p:nvPr/>
        </p:nvSpPr>
        <p:spPr>
          <a:xfrm>
            <a:off x="906426" y="3286574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1 = 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D15C28-63F8-4111-AC38-3F35EEC0B949}"/>
              </a:ext>
            </a:extLst>
          </p:cNvPr>
          <p:cNvSpPr txBox="1"/>
          <p:nvPr/>
        </p:nvSpPr>
        <p:spPr>
          <a:xfrm>
            <a:off x="906426" y="4005159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2 =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65FC26-F1C9-4A03-A3B3-7821FAAF7098}"/>
              </a:ext>
            </a:extLst>
          </p:cNvPr>
          <p:cNvSpPr txBox="1"/>
          <p:nvPr/>
        </p:nvSpPr>
        <p:spPr>
          <a:xfrm>
            <a:off x="2587678" y="2211094"/>
            <a:ext cx="396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Account 1 = 100, Account 2 = 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15A76E-B19E-374E-9918-3ADD366B8991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36E105-3342-A846-B7A5-221E90395CDB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B9AD38E-5FD1-48BC-A540-C8A0CD0D6A3D}"/>
              </a:ext>
            </a:extLst>
          </p:cNvPr>
          <p:cNvSpPr txBox="1"/>
          <p:nvPr/>
        </p:nvSpPr>
        <p:spPr>
          <a:xfrm>
            <a:off x="6960149" y="742899"/>
            <a:ext cx="1944763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Dirty/Inconsistent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Unrepeatable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Phantom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Lost Update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6ECC33-1EC1-4A05-950C-7EDB551F8988}"/>
              </a:ext>
            </a:extLst>
          </p:cNvPr>
          <p:cNvSpPr txBox="1"/>
          <p:nvPr/>
        </p:nvSpPr>
        <p:spPr>
          <a:xfrm>
            <a:off x="906426" y="2570363"/>
            <a:ext cx="269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User 1 wants to pool money into account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E4A1B3-E564-4969-9556-80A57A0114B9}"/>
              </a:ext>
            </a:extLst>
          </p:cNvPr>
          <p:cNvSpPr txBox="1"/>
          <p:nvPr/>
        </p:nvSpPr>
        <p:spPr>
          <a:xfrm>
            <a:off x="5543550" y="257036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User 2 wants to pool money into account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86FF4-540E-7441-2B16-65D3278C8669}"/>
              </a:ext>
            </a:extLst>
          </p:cNvPr>
          <p:cNvSpPr txBox="1"/>
          <p:nvPr/>
        </p:nvSpPr>
        <p:spPr>
          <a:xfrm>
            <a:off x="252238" y="879344"/>
            <a:ext cx="3725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4B2A85"/>
                </a:solidFill>
              </a:rPr>
              <a:t>lost update</a:t>
            </a:r>
            <a:r>
              <a:rPr lang="en-US" sz="2400" dirty="0"/>
              <a:t> happens </a:t>
            </a:r>
            <a:br>
              <a:rPr lang="en-US" sz="2400" dirty="0"/>
            </a:br>
            <a:r>
              <a:rPr lang="en-US" sz="2400" dirty="0"/>
              <a:t>when a write "disappears"</a:t>
            </a:r>
          </a:p>
        </p:txBody>
      </p:sp>
    </p:spTree>
    <p:extLst>
      <p:ext uri="{BB962C8B-B14F-4D97-AF65-F5344CB8AC3E}">
        <p14:creationId xmlns:p14="http://schemas.microsoft.com/office/powerpoint/2010/main" val="1313477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A233-391A-4C2C-AB17-C44902BB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40859-EB65-43EB-89F8-38971595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CDC86-082C-4880-8247-8CE01EB6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Update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FAB18-E0C6-424E-A5B3-6913991B0D45}"/>
              </a:ext>
            </a:extLst>
          </p:cNvPr>
          <p:cNvSpPr txBox="1"/>
          <p:nvPr/>
        </p:nvSpPr>
        <p:spPr>
          <a:xfrm>
            <a:off x="5543550" y="4391474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2 =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C2025-5D41-4CB0-BAB7-329861AAD5DF}"/>
              </a:ext>
            </a:extLst>
          </p:cNvPr>
          <p:cNvSpPr txBox="1"/>
          <p:nvPr/>
        </p:nvSpPr>
        <p:spPr>
          <a:xfrm>
            <a:off x="906426" y="3286574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1 = 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D15C28-63F8-4111-AC38-3F35EEC0B949}"/>
              </a:ext>
            </a:extLst>
          </p:cNvPr>
          <p:cNvSpPr txBox="1"/>
          <p:nvPr/>
        </p:nvSpPr>
        <p:spPr>
          <a:xfrm>
            <a:off x="906426" y="4005159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2 =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EB9322-5547-4382-95D5-870E39A75C31}"/>
              </a:ext>
            </a:extLst>
          </p:cNvPr>
          <p:cNvSpPr txBox="1"/>
          <p:nvPr/>
        </p:nvSpPr>
        <p:spPr>
          <a:xfrm>
            <a:off x="5543550" y="5110059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1 =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65FC26-F1C9-4A03-A3B3-7821FAAF7098}"/>
              </a:ext>
            </a:extLst>
          </p:cNvPr>
          <p:cNvSpPr txBox="1"/>
          <p:nvPr/>
        </p:nvSpPr>
        <p:spPr>
          <a:xfrm>
            <a:off x="2587678" y="2211094"/>
            <a:ext cx="396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Account 1 = 100, Account 2 = 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15A76E-B19E-374E-9918-3ADD366B8991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36E105-3342-A846-B7A5-221E90395CDB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B9AD38E-5FD1-48BC-A540-C8A0CD0D6A3D}"/>
              </a:ext>
            </a:extLst>
          </p:cNvPr>
          <p:cNvSpPr txBox="1"/>
          <p:nvPr/>
        </p:nvSpPr>
        <p:spPr>
          <a:xfrm>
            <a:off x="6960149" y="742899"/>
            <a:ext cx="1944763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Dirty/Inconsistent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Unrepeatable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Phantom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Lost Update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B0C4E2-B49F-445B-B712-B9A79B16E78E}"/>
              </a:ext>
            </a:extLst>
          </p:cNvPr>
          <p:cNvSpPr txBox="1"/>
          <p:nvPr/>
        </p:nvSpPr>
        <p:spPr>
          <a:xfrm>
            <a:off x="906426" y="2570363"/>
            <a:ext cx="269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User 1 wants to pool money into account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F79FB-F7FE-4331-A656-E05AB25F2906}"/>
              </a:ext>
            </a:extLst>
          </p:cNvPr>
          <p:cNvSpPr txBox="1"/>
          <p:nvPr/>
        </p:nvSpPr>
        <p:spPr>
          <a:xfrm>
            <a:off x="5543550" y="257036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User 2 wants to pool money into account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32AF0-5BE1-610C-E4B6-9539FF54AF85}"/>
              </a:ext>
            </a:extLst>
          </p:cNvPr>
          <p:cNvSpPr txBox="1"/>
          <p:nvPr/>
        </p:nvSpPr>
        <p:spPr>
          <a:xfrm>
            <a:off x="252238" y="879344"/>
            <a:ext cx="3725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4B2A85"/>
                </a:solidFill>
              </a:rPr>
              <a:t>lost update</a:t>
            </a:r>
            <a:r>
              <a:rPr lang="en-US" sz="2400" dirty="0"/>
              <a:t> happens </a:t>
            </a:r>
            <a:br>
              <a:rPr lang="en-US" sz="2400" dirty="0"/>
            </a:br>
            <a:r>
              <a:rPr lang="en-US" sz="2400" dirty="0"/>
              <a:t>when a write "disappears"</a:t>
            </a:r>
          </a:p>
        </p:txBody>
      </p:sp>
    </p:spTree>
    <p:extLst>
      <p:ext uri="{BB962C8B-B14F-4D97-AF65-F5344CB8AC3E}">
        <p14:creationId xmlns:p14="http://schemas.microsoft.com/office/powerpoint/2010/main" val="4103609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A233-391A-4C2C-AB17-C44902BB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40859-EB65-43EB-89F8-38971595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CDC86-082C-4880-8247-8CE01EB6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Update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FAB18-E0C6-424E-A5B3-6913991B0D45}"/>
              </a:ext>
            </a:extLst>
          </p:cNvPr>
          <p:cNvSpPr txBox="1"/>
          <p:nvPr/>
        </p:nvSpPr>
        <p:spPr>
          <a:xfrm>
            <a:off x="5543550" y="4391474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2 =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C2025-5D41-4CB0-BAB7-329861AAD5DF}"/>
              </a:ext>
            </a:extLst>
          </p:cNvPr>
          <p:cNvSpPr txBox="1"/>
          <p:nvPr/>
        </p:nvSpPr>
        <p:spPr>
          <a:xfrm>
            <a:off x="906426" y="3286574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1 = 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D15C28-63F8-4111-AC38-3F35EEC0B949}"/>
              </a:ext>
            </a:extLst>
          </p:cNvPr>
          <p:cNvSpPr txBox="1"/>
          <p:nvPr/>
        </p:nvSpPr>
        <p:spPr>
          <a:xfrm>
            <a:off x="906426" y="4005159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2 =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EB9322-5547-4382-95D5-870E39A75C31}"/>
              </a:ext>
            </a:extLst>
          </p:cNvPr>
          <p:cNvSpPr txBox="1"/>
          <p:nvPr/>
        </p:nvSpPr>
        <p:spPr>
          <a:xfrm>
            <a:off x="5543550" y="5110059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1 =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65FC26-F1C9-4A03-A3B3-7821FAAF7098}"/>
              </a:ext>
            </a:extLst>
          </p:cNvPr>
          <p:cNvSpPr txBox="1"/>
          <p:nvPr/>
        </p:nvSpPr>
        <p:spPr>
          <a:xfrm>
            <a:off x="2587678" y="2211094"/>
            <a:ext cx="396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Account 1 = 100, Account 2 = 100</a:t>
            </a:r>
          </a:p>
        </p:txBody>
      </p:sp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75F0313D-2332-4801-A2AC-F2B661842E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799" y="5294725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15A76E-B19E-374E-9918-3ADD366B8991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36E105-3342-A846-B7A5-221E90395CDB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92E4021-98EC-1F42-9409-467CC0EECDB0}"/>
              </a:ext>
            </a:extLst>
          </p:cNvPr>
          <p:cNvSpPr txBox="1"/>
          <p:nvPr/>
        </p:nvSpPr>
        <p:spPr>
          <a:xfrm>
            <a:off x="2374142" y="6176751"/>
            <a:ext cx="471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 end: Account 1 = 0, Account 2 = 200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AD38E-5FD1-48BC-A540-C8A0CD0D6A3D}"/>
              </a:ext>
            </a:extLst>
          </p:cNvPr>
          <p:cNvSpPr txBox="1"/>
          <p:nvPr/>
        </p:nvSpPr>
        <p:spPr>
          <a:xfrm>
            <a:off x="6960149" y="742899"/>
            <a:ext cx="1944763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Dirty/Inconsistent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Unrepeatable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Phantom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Lost Update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FE74E8-5EC2-4928-8B6B-EB3F6DB672F6}"/>
              </a:ext>
            </a:extLst>
          </p:cNvPr>
          <p:cNvSpPr txBox="1"/>
          <p:nvPr/>
        </p:nvSpPr>
        <p:spPr>
          <a:xfrm>
            <a:off x="906426" y="2570363"/>
            <a:ext cx="269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User 1 wants to pool money into account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02E5FD-4B23-4A34-8E97-57456BD587D0}"/>
              </a:ext>
            </a:extLst>
          </p:cNvPr>
          <p:cNvSpPr txBox="1"/>
          <p:nvPr/>
        </p:nvSpPr>
        <p:spPr>
          <a:xfrm>
            <a:off x="5543550" y="257036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User 2 wants to pool money into account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C5E39-8DBB-98FD-6304-FBD74525A357}"/>
              </a:ext>
            </a:extLst>
          </p:cNvPr>
          <p:cNvSpPr txBox="1"/>
          <p:nvPr/>
        </p:nvSpPr>
        <p:spPr>
          <a:xfrm>
            <a:off x="252238" y="879344"/>
            <a:ext cx="3725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4B2A85"/>
                </a:solidFill>
              </a:rPr>
              <a:t>lost update</a:t>
            </a:r>
            <a:r>
              <a:rPr lang="en-US" sz="2400" dirty="0"/>
              <a:t> happens </a:t>
            </a:r>
            <a:br>
              <a:rPr lang="en-US" sz="2400" dirty="0"/>
            </a:br>
            <a:r>
              <a:rPr lang="en-US" sz="2400" dirty="0"/>
              <a:t>when a write "disappears"</a:t>
            </a:r>
          </a:p>
        </p:txBody>
      </p:sp>
    </p:spTree>
    <p:extLst>
      <p:ext uri="{BB962C8B-B14F-4D97-AF65-F5344CB8AC3E}">
        <p14:creationId xmlns:p14="http://schemas.microsoft.com/office/powerpoint/2010/main" val="4058034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A233-391A-4C2C-AB17-C44902BB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Transactions: 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40859-EB65-43EB-89F8-38971595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CDC86-082C-4880-8247-8CE01EB6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Update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4C8A11-DF48-484E-9513-98E13D38E648}"/>
              </a:ext>
            </a:extLst>
          </p:cNvPr>
          <p:cNvSpPr txBox="1"/>
          <p:nvPr/>
        </p:nvSpPr>
        <p:spPr>
          <a:xfrm>
            <a:off x="906426" y="2570363"/>
            <a:ext cx="269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User 1 wants to pool money into account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B63A04-2A6B-400D-911E-CCB48D275010}"/>
              </a:ext>
            </a:extLst>
          </p:cNvPr>
          <p:cNvSpPr txBox="1"/>
          <p:nvPr/>
        </p:nvSpPr>
        <p:spPr>
          <a:xfrm>
            <a:off x="5543550" y="257036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User 2 wants to pool money into account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FAB18-E0C6-424E-A5B3-6913991B0D45}"/>
              </a:ext>
            </a:extLst>
          </p:cNvPr>
          <p:cNvSpPr txBox="1"/>
          <p:nvPr/>
        </p:nvSpPr>
        <p:spPr>
          <a:xfrm>
            <a:off x="5543550" y="3629474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2 =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C2025-5D41-4CB0-BAB7-329861AAD5DF}"/>
              </a:ext>
            </a:extLst>
          </p:cNvPr>
          <p:cNvSpPr txBox="1"/>
          <p:nvPr/>
        </p:nvSpPr>
        <p:spPr>
          <a:xfrm>
            <a:off x="906426" y="3286574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1 = 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D15C28-63F8-4111-AC38-3F35EEC0B949}"/>
              </a:ext>
            </a:extLst>
          </p:cNvPr>
          <p:cNvSpPr txBox="1"/>
          <p:nvPr/>
        </p:nvSpPr>
        <p:spPr>
          <a:xfrm>
            <a:off x="906426" y="4005159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2 =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EB9322-5547-4382-95D5-870E39A75C31}"/>
              </a:ext>
            </a:extLst>
          </p:cNvPr>
          <p:cNvSpPr txBox="1"/>
          <p:nvPr/>
        </p:nvSpPr>
        <p:spPr>
          <a:xfrm>
            <a:off x="5543550" y="4348059"/>
            <a:ext cx="29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account 1 =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65FC26-F1C9-4A03-A3B3-7821FAAF7098}"/>
              </a:ext>
            </a:extLst>
          </p:cNvPr>
          <p:cNvSpPr txBox="1"/>
          <p:nvPr/>
        </p:nvSpPr>
        <p:spPr>
          <a:xfrm>
            <a:off x="2587678" y="2211094"/>
            <a:ext cx="396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Account 1 = 100, Account 2 = 100</a:t>
            </a:r>
          </a:p>
        </p:txBody>
      </p:sp>
      <p:pic>
        <p:nvPicPr>
          <p:cNvPr id="20" name="Graphic 19" descr="Close">
            <a:extLst>
              <a:ext uri="{FF2B5EF4-FFF2-40B4-BE49-F238E27FC236}">
                <a16:creationId xmlns:a16="http://schemas.microsoft.com/office/drawing/2014/main" id="{FF7BEBD7-609F-4DC5-B806-FCC4F0006B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799" y="5245400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85F8F4-BD58-6344-87C8-E2C77D94E3C4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1189E0-B6E9-2D4B-9781-3DF87A58E2AE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9D45C3B-CAA1-0D46-B233-9526BCD38F4D}"/>
              </a:ext>
            </a:extLst>
          </p:cNvPr>
          <p:cNvSpPr txBox="1"/>
          <p:nvPr/>
        </p:nvSpPr>
        <p:spPr>
          <a:xfrm>
            <a:off x="2374142" y="6176751"/>
            <a:ext cx="440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 end: Account 1 = 0, Account 2 = 0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2A703-10A8-4C03-AD67-AA9095E7E588}"/>
              </a:ext>
            </a:extLst>
          </p:cNvPr>
          <p:cNvSpPr txBox="1"/>
          <p:nvPr/>
        </p:nvSpPr>
        <p:spPr>
          <a:xfrm>
            <a:off x="6960149" y="742899"/>
            <a:ext cx="1944763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Dirty/Inconsistent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Unrepeatable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Phantom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Lost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30CF6-5A42-0223-37FD-3E00E01F6423}"/>
              </a:ext>
            </a:extLst>
          </p:cNvPr>
          <p:cNvSpPr txBox="1"/>
          <p:nvPr/>
        </p:nvSpPr>
        <p:spPr>
          <a:xfrm>
            <a:off x="252238" y="879344"/>
            <a:ext cx="3725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4B2A85"/>
                </a:solidFill>
              </a:rPr>
              <a:t>lost update</a:t>
            </a:r>
            <a:r>
              <a:rPr lang="en-US" sz="2400" dirty="0"/>
              <a:t> happens </a:t>
            </a:r>
            <a:br>
              <a:rPr lang="en-US" sz="2400" dirty="0"/>
            </a:br>
            <a:r>
              <a:rPr lang="en-US" sz="2400" dirty="0"/>
              <a:t>when a write "disappears"</a:t>
            </a:r>
          </a:p>
        </p:txBody>
      </p:sp>
    </p:spTree>
    <p:extLst>
      <p:ext uri="{BB962C8B-B14F-4D97-AF65-F5344CB8AC3E}">
        <p14:creationId xmlns:p14="http://schemas.microsoft.com/office/powerpoint/2010/main" val="1310401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D486E-8823-BB86-C7FB-3D879905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0341D-ECF6-D5F2-D6E4-0C36A1D5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2FE8C-CECA-2F37-4B0B-F92AE1DC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45841D-A5C2-83A3-4FEF-4982AB06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0E4C7-F1E7-8E17-CD28-DEC67A1E9F53}"/>
              </a:ext>
            </a:extLst>
          </p:cNvPr>
          <p:cNvSpPr txBox="1"/>
          <p:nvPr/>
        </p:nvSpPr>
        <p:spPr>
          <a:xfrm>
            <a:off x="2726975" y="3013501"/>
            <a:ext cx="36900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Transactions</a:t>
            </a:r>
          </a:p>
        </p:txBody>
      </p:sp>
    </p:spTree>
    <p:extLst>
      <p:ext uri="{BB962C8B-B14F-4D97-AF65-F5344CB8AC3E}">
        <p14:creationId xmlns:p14="http://schemas.microsoft.com/office/powerpoint/2010/main" val="2452002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3257-A73D-4CF9-977E-B68FF197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88C64-4C98-4E8C-9C70-A394683B4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3796626"/>
          </a:xfrm>
        </p:spPr>
        <p:txBody>
          <a:bodyPr>
            <a:normAutofit/>
          </a:bodyPr>
          <a:lstStyle/>
          <a:p>
            <a:r>
              <a:rPr lang="en-US" dirty="0"/>
              <a:t>A transaction is a set of read and writes to the database that execute all or nothing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81CC-F83A-4157-B027-D142DEB4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88AA7-63E9-4336-80FF-65E3E70D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D0615-4EC3-438B-A8ED-909DC7EE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4C36D1-AFFE-5468-EFAF-FBE742B47AA8}"/>
              </a:ext>
            </a:extLst>
          </p:cNvPr>
          <p:cNvSpPr txBox="1"/>
          <p:nvPr/>
        </p:nvSpPr>
        <p:spPr>
          <a:xfrm>
            <a:off x="633437" y="3262866"/>
            <a:ext cx="36872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 TRANSACTION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...SQL Statements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2194D-6386-82C5-8138-60CA53411533}"/>
              </a:ext>
            </a:extLst>
          </p:cNvPr>
          <p:cNvSpPr txBox="1"/>
          <p:nvPr/>
        </p:nvSpPr>
        <p:spPr>
          <a:xfrm>
            <a:off x="4982513" y="3262865"/>
            <a:ext cx="36872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 TRANSACTION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...SQL Statements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ROLLBACK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CBBB4283-2C54-5FBB-1E7A-6E9190358710}"/>
              </a:ext>
            </a:extLst>
          </p:cNvPr>
          <p:cNvSpPr/>
          <p:nvPr/>
        </p:nvSpPr>
        <p:spPr>
          <a:xfrm>
            <a:off x="4604458" y="5403610"/>
            <a:ext cx="3938410" cy="519351"/>
          </a:xfrm>
          <a:prstGeom prst="wedgeEllipseCallout">
            <a:avLst>
              <a:gd name="adj1" fmla="val 2484"/>
              <a:gd name="adj2" fmla="val -1591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 part of </a:t>
            </a:r>
            <a:r>
              <a:rPr lang="en-US" dirty="0" err="1"/>
              <a:t>txn</a:t>
            </a:r>
            <a:r>
              <a:rPr lang="en-US" dirty="0"/>
              <a:t> is executed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0591D955-D18A-1D33-9694-19EE85B9B7B9}"/>
              </a:ext>
            </a:extLst>
          </p:cNvPr>
          <p:cNvSpPr/>
          <p:nvPr/>
        </p:nvSpPr>
        <p:spPr>
          <a:xfrm>
            <a:off x="601132" y="5403609"/>
            <a:ext cx="3361354" cy="519351"/>
          </a:xfrm>
          <a:prstGeom prst="wedgeEllipseCallout">
            <a:avLst>
              <a:gd name="adj1" fmla="val -19619"/>
              <a:gd name="adj2" fmla="val -1292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Entire </a:t>
            </a:r>
            <a:r>
              <a:rPr lang="en-US" dirty="0" err="1"/>
              <a:t>txn</a:t>
            </a:r>
            <a:r>
              <a:rPr lang="en-US" dirty="0"/>
              <a:t> is executed</a:t>
            </a:r>
          </a:p>
        </p:txBody>
      </p:sp>
    </p:spTree>
    <p:extLst>
      <p:ext uri="{BB962C8B-B14F-4D97-AF65-F5344CB8AC3E}">
        <p14:creationId xmlns:p14="http://schemas.microsoft.com/office/powerpoint/2010/main" val="2344761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482F-7154-8ADF-B762-D30F32A6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6A74-18FB-3352-A82D-95C5AE8B2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 all concurrency control conflicts</a:t>
            </a:r>
          </a:p>
          <a:p>
            <a:endParaRPr lang="en-US" dirty="0"/>
          </a:p>
          <a:p>
            <a:r>
              <a:rPr lang="en-US" dirty="0"/>
              <a:t>Easy to use in app: group statements in </a:t>
            </a:r>
            <a:r>
              <a:rPr lang="en-US" dirty="0" err="1"/>
              <a:t>txns</a:t>
            </a:r>
            <a:endParaRPr lang="en-US" dirty="0"/>
          </a:p>
          <a:p>
            <a:endParaRPr lang="en-US" dirty="0"/>
          </a:p>
          <a:p>
            <a:r>
              <a:rPr lang="en-US" dirty="0"/>
              <a:t>Let’s see how they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03D8E-56D6-D8FE-3B1A-788DF2BE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AC233-7818-FDCC-AE84-0B53E245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F64D3-F393-8420-70F7-86247401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7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41D50-A9DC-FB92-56C2-C77CEFCD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BF37E-AD38-BFD8-89F2-7D5E5B4E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98B4-90B3-8053-DFC6-6C91048F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A5EA0-4446-9524-E09E-3C012AA0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Banking App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CE5A2-6F29-3D98-1A73-14A9E82463D9}"/>
              </a:ext>
            </a:extLst>
          </p:cNvPr>
          <p:cNvSpPr txBox="1"/>
          <p:nvPr/>
        </p:nvSpPr>
        <p:spPr>
          <a:xfrm>
            <a:off x="140525" y="1442025"/>
            <a:ext cx="403187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Acc (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PRIMARY KEY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Balance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7918E-973E-13B0-007B-7127F8536F71}"/>
              </a:ext>
            </a:extLst>
          </p:cNvPr>
          <p:cNvSpPr txBox="1"/>
          <p:nvPr/>
        </p:nvSpPr>
        <p:spPr>
          <a:xfrm>
            <a:off x="140525" y="10244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3B1D43-7127-8027-1312-16825367C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973809"/>
              </p:ext>
            </p:extLst>
          </p:nvPr>
        </p:nvGraphicFramePr>
        <p:xfrm>
          <a:off x="5985782" y="1156097"/>
          <a:ext cx="22016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764">
                  <a:extLst>
                    <a:ext uri="{9D8B030D-6E8A-4147-A177-3AD203B41FA5}">
                      <a16:colId xmlns:a16="http://schemas.microsoft.com/office/drawing/2014/main" val="2062532603"/>
                    </a:ext>
                  </a:extLst>
                </a:gridCol>
                <a:gridCol w="1202872">
                  <a:extLst>
                    <a:ext uri="{9D8B030D-6E8A-4147-A177-3AD203B41FA5}">
                      <a16:colId xmlns:a16="http://schemas.microsoft.com/office/drawing/2014/main" val="28587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17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52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00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0127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86B408-EA2D-740F-BC13-D651285661A7}"/>
              </a:ext>
            </a:extLst>
          </p:cNvPr>
          <p:cNvSpPr txBox="1"/>
          <p:nvPr/>
        </p:nvSpPr>
        <p:spPr>
          <a:xfrm>
            <a:off x="5147352" y="108477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</a:t>
            </a:r>
          </a:p>
        </p:txBody>
      </p:sp>
    </p:spTree>
    <p:extLst>
      <p:ext uri="{BB962C8B-B14F-4D97-AF65-F5344CB8AC3E}">
        <p14:creationId xmlns:p14="http://schemas.microsoft.com/office/powerpoint/2010/main" val="1028457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B4489-71A4-8423-B340-FFB18763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649F6-A030-630C-9CA3-37495533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7B0AC-46DF-2A15-7688-BA578DF5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09A6E8-1D62-6DEC-CA84-5E7B9D88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D0FE8-1C54-E9EA-76DF-A6DDD2EDC8BA}"/>
              </a:ext>
            </a:extLst>
          </p:cNvPr>
          <p:cNvSpPr txBox="1"/>
          <p:nvPr/>
        </p:nvSpPr>
        <p:spPr>
          <a:xfrm>
            <a:off x="1837918" y="2890391"/>
            <a:ext cx="42611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DEMO: </a:t>
            </a:r>
          </a:p>
          <a:p>
            <a:r>
              <a:rPr lang="en-US" sz="3200" dirty="0" err="1"/>
              <a:t>txn_demo_txn_yes.sql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9850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482F-7154-8ADF-B762-D30F32A6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6A74-18FB-3352-A82D-95C5AE8B2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Prevent all concurrency control conflicts</a:t>
            </a:r>
          </a:p>
          <a:p>
            <a:endParaRPr lang="en-US" dirty="0"/>
          </a:p>
          <a:p>
            <a:r>
              <a:rPr lang="en-US" dirty="0"/>
              <a:t>Easy to use in app: group statements in </a:t>
            </a:r>
            <a:r>
              <a:rPr lang="en-US" dirty="0" err="1"/>
              <a:t>txns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property does a TXN satisfy?</a:t>
            </a:r>
          </a:p>
          <a:p>
            <a:endParaRPr lang="en-US" dirty="0"/>
          </a:p>
          <a:p>
            <a:pPr lvl="1"/>
            <a:r>
              <a:rPr lang="en-US" dirty="0"/>
              <a:t>Informally: “TXNs have ACID properties”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Formally: “execution of TXNs must be serializable”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0E611-45F3-A199-7BB9-ADE67248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92A-C3C9-BB4C-8FBB-8927519F0DA1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A34312-7AAB-05D5-4429-4C819DAC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6F376-9453-5321-ACDD-C7F83D0B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931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0336C4-F10C-AB4F-2C10-95517081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32818-416F-517A-88FF-FC5C24D84B1E}"/>
              </a:ext>
            </a:extLst>
          </p:cNvPr>
          <p:cNvSpPr txBox="1"/>
          <p:nvPr/>
        </p:nvSpPr>
        <p:spPr>
          <a:xfrm>
            <a:off x="3744690" y="3013501"/>
            <a:ext cx="165462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ACID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DF2EA5D-07FF-A491-D705-148C7107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D338-E366-2841-881A-90497FC4759D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8F39D25-AC52-7C88-07CF-4FC38CA5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FB65A9C-450A-ABB0-D975-833D60CC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431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6419-2D41-4006-B025-A061235B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 are ACID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8829B-5272-4E90-B0C8-AEBB7DB73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Atomic</a:t>
            </a:r>
          </a:p>
          <a:p>
            <a:endParaRPr lang="en-US" dirty="0"/>
          </a:p>
          <a:p>
            <a:r>
              <a:rPr lang="en-US" dirty="0"/>
              <a:t>Consistent</a:t>
            </a:r>
          </a:p>
          <a:p>
            <a:endParaRPr lang="en-US" dirty="0"/>
          </a:p>
          <a:p>
            <a:r>
              <a:rPr lang="en-US" dirty="0"/>
              <a:t>Isolated</a:t>
            </a:r>
          </a:p>
          <a:p>
            <a:endParaRPr lang="en-US" dirty="0"/>
          </a:p>
          <a:p>
            <a:r>
              <a:rPr lang="en-US" dirty="0"/>
              <a:t>Durable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D9BD68-6D1F-361A-51D2-B25DA61C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031B-A2FC-0A48-9D29-3084E87222F3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354A8-50FD-EAE2-4ED3-E54F5396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CE1E-C06A-2947-390E-6BBB50BD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06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4A06-B294-499D-9E74-041768C5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076F7-022F-47A5-A799-2D3A5AD4D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operations is atomic if either all its operations happen, or none happens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FC9047AB-1548-F104-A82E-76F7FB7CD1F5}"/>
              </a:ext>
            </a:extLst>
          </p:cNvPr>
          <p:cNvSpPr/>
          <p:nvPr/>
        </p:nvSpPr>
        <p:spPr>
          <a:xfrm>
            <a:off x="5032706" y="2779811"/>
            <a:ext cx="1413788" cy="1298377"/>
          </a:xfrm>
          <a:prstGeom prst="wedgeEllipseCallout">
            <a:avLst>
              <a:gd name="adj1" fmla="val -94505"/>
              <a:gd name="adj2" fmla="val 253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System</a:t>
            </a:r>
            <a:br>
              <a:rPr lang="en-US" dirty="0"/>
            </a:br>
            <a:r>
              <a:rPr lang="en-US" dirty="0"/>
              <a:t>crashed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B185F3-FDC0-422B-B51D-F4702326D544}"/>
              </a:ext>
            </a:extLst>
          </p:cNvPr>
          <p:cNvSpPr txBox="1"/>
          <p:nvPr/>
        </p:nvSpPr>
        <p:spPr>
          <a:xfrm>
            <a:off x="2739755" y="2367751"/>
            <a:ext cx="192873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Update account1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Update account2</a:t>
            </a:r>
          </a:p>
          <a:p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5DFC8-F8FB-E4D6-7F61-637F9015806A}"/>
              </a:ext>
            </a:extLst>
          </p:cNvPr>
          <p:cNvSpPr txBox="1"/>
          <p:nvPr/>
        </p:nvSpPr>
        <p:spPr>
          <a:xfrm>
            <a:off x="1028701" y="5443220"/>
            <a:ext cx="66383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Recovery manager (not discussed in this class)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816688F-A409-D9CD-5C57-8D69E336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C82B-967F-5243-A5D7-0B2E723C9CBF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832099E-0211-0B0E-254C-FD69DF83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DA5CE55-22B2-9A11-388B-C0565D77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118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FBCA-EEDD-4AFF-8403-0F381A33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8C2AE-BB38-465E-BCC4-B92A61209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TXN is “correct” (this is app specific)</a:t>
            </a:r>
          </a:p>
          <a:p>
            <a:endParaRPr lang="en-US" dirty="0"/>
          </a:p>
          <a:p>
            <a:r>
              <a:rPr lang="en-US" dirty="0"/>
              <a:t>If TXN starts with the DB in a consistent state,</a:t>
            </a:r>
            <a:br>
              <a:rPr lang="en-US" dirty="0"/>
            </a:br>
            <a:r>
              <a:rPr lang="en-US" dirty="0"/>
              <a:t>it must end leaving the DB in a consistent state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017F00-9DEA-23A2-092E-E70446BC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278E-034C-3F47-95E3-B2D70C13E247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20E53-B177-7D49-8A89-7DF39989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2BF73-8C89-FF87-B249-AF2BDBCB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E87DC-DC33-ECDE-FAC9-1F649A6D5A42}"/>
              </a:ext>
            </a:extLst>
          </p:cNvPr>
          <p:cNvSpPr txBox="1"/>
          <p:nvPr/>
        </p:nvSpPr>
        <p:spPr>
          <a:xfrm>
            <a:off x="1028701" y="5443220"/>
            <a:ext cx="632801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It is a consequence of Atomicity and Isolation</a:t>
            </a:r>
          </a:p>
        </p:txBody>
      </p:sp>
    </p:spTree>
    <p:extLst>
      <p:ext uri="{BB962C8B-B14F-4D97-AF65-F5344CB8AC3E}">
        <p14:creationId xmlns:p14="http://schemas.microsoft.com/office/powerpoint/2010/main" val="20407347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2D54-ED2F-4D5F-818E-1A80D574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02BF5-5AC3-4DBD-A9A1-B092A63FA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effect of the transaction on the database is as if it were running alone on the database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A8CB52-A474-7810-0E5E-D01C605EC220}"/>
              </a:ext>
            </a:extLst>
          </p:cNvPr>
          <p:cNvSpPr txBox="1"/>
          <p:nvPr/>
        </p:nvSpPr>
        <p:spPr>
          <a:xfrm>
            <a:off x="2057401" y="5574985"/>
            <a:ext cx="431239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Concurrency Control Manager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3849092C-C9E7-637C-A5DD-1FB01E2D7BD5}"/>
              </a:ext>
            </a:extLst>
          </p:cNvPr>
          <p:cNvSpPr/>
          <p:nvPr/>
        </p:nvSpPr>
        <p:spPr>
          <a:xfrm>
            <a:off x="6154293" y="2884670"/>
            <a:ext cx="1864613" cy="1687890"/>
          </a:xfrm>
          <a:prstGeom prst="wedgeEllipseCallout">
            <a:avLst>
              <a:gd name="adj1" fmla="val -63796"/>
              <a:gd name="adj2" fmla="val 45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Interleaved</a:t>
            </a:r>
            <a:br>
              <a:rPr lang="en-US" dirty="0"/>
            </a:br>
            <a:r>
              <a:rPr lang="en-US" dirty="0"/>
              <a:t>actions</a:t>
            </a:r>
            <a:br>
              <a:rPr lang="en-US" dirty="0"/>
            </a:br>
            <a:r>
              <a:rPr lang="en-US" dirty="0"/>
              <a:t>should not</a:t>
            </a:r>
            <a:br>
              <a:rPr lang="en-US" dirty="0"/>
            </a:br>
            <a:r>
              <a:rPr lang="en-US" dirty="0"/>
              <a:t>interfere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C3D8B5F-7216-5D5B-996E-CE7C161F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B938-8EA5-0B42-BF06-3F09C26E2C7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105DD48-E0AE-AF80-2132-C0362348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EE0AF64-2456-96B3-47CB-3BE6D073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56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59C398-2976-BF32-71D7-118FFE17E8A5}"/>
              </a:ext>
            </a:extLst>
          </p:cNvPr>
          <p:cNvSpPr txBox="1"/>
          <p:nvPr/>
        </p:nvSpPr>
        <p:spPr>
          <a:xfrm>
            <a:off x="1219792" y="2143693"/>
            <a:ext cx="192873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TXN1: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Update account1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Update account2</a:t>
            </a:r>
          </a:p>
          <a:p>
            <a:r>
              <a:rPr lang="en-US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745581-4DA1-8340-711B-74421AEE8C86}"/>
              </a:ext>
            </a:extLst>
          </p:cNvPr>
          <p:cNvSpPr txBox="1"/>
          <p:nvPr/>
        </p:nvSpPr>
        <p:spPr>
          <a:xfrm>
            <a:off x="3607632" y="2840039"/>
            <a:ext cx="192873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TXN2: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Update account1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Update account2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759473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99F7-A72E-4D66-85A4-4D8527FD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67DEF-FAC6-4AE3-95F6-F46B5C73C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should be stored persistently on disk, always in a consistent state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1A3F1-9A6B-7755-96E1-198835EB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A68E-7100-C046-9850-69015D03E6C0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1F389-93D4-AF0F-2453-8035FFEA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4B981-D6B9-FA21-C1C3-287E77CF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197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7144-173C-69E9-78DE-07E299ED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4F84-403A-EB40-F5BB-C5BBDF12F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ACID properties: popular job interview question</a:t>
            </a:r>
          </a:p>
          <a:p>
            <a:endParaRPr lang="en-US" dirty="0"/>
          </a:p>
          <a:p>
            <a:r>
              <a:rPr lang="en-US" dirty="0"/>
              <a:t>“A” and “I” matter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Atomicity</a:t>
            </a:r>
            <a:r>
              <a:rPr lang="en-US" dirty="0"/>
              <a:t>: recover from crashes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Isolation</a:t>
            </a:r>
            <a:r>
              <a:rPr lang="en-US" dirty="0"/>
              <a:t>: concurrency control</a:t>
            </a:r>
          </a:p>
          <a:p>
            <a:pPr lvl="1"/>
            <a:endParaRPr lang="en-US" dirty="0"/>
          </a:p>
          <a:p>
            <a:r>
              <a:rPr lang="en-US" dirty="0"/>
              <a:t>ACID is informal.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Will discuss the formal property next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58794C7-C582-2492-CC3F-2DCD5ABD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C426-2EA3-3245-AA66-9AB234DFD77F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707B618-4440-3256-F6D5-49FCC0CE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A16D5F-8CBD-B4FF-B65D-0ADBFC81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58</a:t>
            </a:fld>
            <a:endParaRPr lang="en-US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A10D463A-965B-E513-4215-847DFC5805CB}"/>
              </a:ext>
            </a:extLst>
          </p:cNvPr>
          <p:cNvSpPr/>
          <p:nvPr/>
        </p:nvSpPr>
        <p:spPr>
          <a:xfrm>
            <a:off x="6285933" y="1983024"/>
            <a:ext cx="800667" cy="519351"/>
          </a:xfrm>
          <a:prstGeom prst="wedgeEllipseCallout">
            <a:avLst>
              <a:gd name="adj1" fmla="val -135038"/>
              <a:gd name="adj2" fmla="val 7415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444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C8CC82C-9A03-A5BC-5DA8-630A8FC77F3D}"/>
              </a:ext>
            </a:extLst>
          </p:cNvPr>
          <p:cNvSpPr/>
          <p:nvPr/>
        </p:nvSpPr>
        <p:spPr>
          <a:xfrm>
            <a:off x="6575903" y="3110625"/>
            <a:ext cx="2062976" cy="519351"/>
          </a:xfrm>
          <a:prstGeom prst="wedgeEllipseCallout">
            <a:avLst>
              <a:gd name="adj1" fmla="val -111235"/>
              <a:gd name="adj2" fmla="val -320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344 and 444</a:t>
            </a:r>
          </a:p>
        </p:txBody>
      </p:sp>
    </p:spTree>
    <p:extLst>
      <p:ext uri="{BB962C8B-B14F-4D97-AF65-F5344CB8AC3E}">
        <p14:creationId xmlns:p14="http://schemas.microsoft.com/office/powerpoint/2010/main" val="3179797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0336C4-F10C-AB4F-2C10-95517081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32818-416F-517A-88FF-FC5C24D84B1E}"/>
              </a:ext>
            </a:extLst>
          </p:cNvPr>
          <p:cNvSpPr txBox="1"/>
          <p:nvPr/>
        </p:nvSpPr>
        <p:spPr>
          <a:xfrm>
            <a:off x="2683502" y="3013501"/>
            <a:ext cx="377699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Serializability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DF2EA5D-07FF-A491-D705-148C7107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D338-E366-2841-881A-90497FC4759D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8F39D25-AC52-7C88-07CF-4FC38CA5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FB65A9C-450A-ABB0-D975-833D60CC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7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41D50-A9DC-FB92-56C2-C77CEFCD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BF37E-AD38-BFD8-89F2-7D5E5B4E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98B4-90B3-8053-DFC6-6C91048F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A5EA0-4446-9524-E09E-3C012AA0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Banking App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CE5A2-6F29-3D98-1A73-14A9E82463D9}"/>
              </a:ext>
            </a:extLst>
          </p:cNvPr>
          <p:cNvSpPr txBox="1"/>
          <p:nvPr/>
        </p:nvSpPr>
        <p:spPr>
          <a:xfrm>
            <a:off x="140525" y="1442025"/>
            <a:ext cx="403187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Acc (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PRIMARY KEY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Balance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4C291-F6E3-A5AF-6005-E3241F0EF8A9}"/>
              </a:ext>
            </a:extLst>
          </p:cNvPr>
          <p:cNvSpPr txBox="1"/>
          <p:nvPr/>
        </p:nvSpPr>
        <p:spPr>
          <a:xfrm>
            <a:off x="140525" y="3218676"/>
            <a:ext cx="6494085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import sqlite3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 = sqlite3.connect(”/path/to/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bank.db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autocommit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=True)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con.cursor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res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("SELECT * FROM acc")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res.fetchall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print("The answer is: ",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E2AE9-8BA6-784F-D7AC-1DD3872EEB24}"/>
              </a:ext>
            </a:extLst>
          </p:cNvPr>
          <p:cNvSpPr txBox="1"/>
          <p:nvPr/>
        </p:nvSpPr>
        <p:spPr>
          <a:xfrm>
            <a:off x="2057400" y="6113111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Documentation here </a:t>
            </a:r>
            <a:r>
              <a:rPr lang="en-US" dirty="0">
                <a:hlinkClick r:id="rId2"/>
              </a:rPr>
              <a:t>https://docs.python.org/3/library/sqlite3.html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7918E-973E-13B0-007B-7127F8536F71}"/>
              </a:ext>
            </a:extLst>
          </p:cNvPr>
          <p:cNvSpPr txBox="1"/>
          <p:nvPr/>
        </p:nvSpPr>
        <p:spPr>
          <a:xfrm>
            <a:off x="140525" y="10244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A4ED21-DF2E-F73F-CCB5-73B343D62894}"/>
              </a:ext>
            </a:extLst>
          </p:cNvPr>
          <p:cNvSpPr txBox="1"/>
          <p:nvPr/>
        </p:nvSpPr>
        <p:spPr>
          <a:xfrm>
            <a:off x="140525" y="280915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Python*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3B1D43-7127-8027-1312-16825367C2C9}"/>
              </a:ext>
            </a:extLst>
          </p:cNvPr>
          <p:cNvGraphicFramePr>
            <a:graphicFrameLocks noGrp="1"/>
          </p:cNvGraphicFramePr>
          <p:nvPr/>
        </p:nvGraphicFramePr>
        <p:xfrm>
          <a:off x="5985782" y="1156097"/>
          <a:ext cx="22016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764">
                  <a:extLst>
                    <a:ext uri="{9D8B030D-6E8A-4147-A177-3AD203B41FA5}">
                      <a16:colId xmlns:a16="http://schemas.microsoft.com/office/drawing/2014/main" val="2062532603"/>
                    </a:ext>
                  </a:extLst>
                </a:gridCol>
                <a:gridCol w="1202872">
                  <a:extLst>
                    <a:ext uri="{9D8B030D-6E8A-4147-A177-3AD203B41FA5}">
                      <a16:colId xmlns:a16="http://schemas.microsoft.com/office/drawing/2014/main" val="28587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17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52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00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0127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86B408-EA2D-740F-BC13-D651285661A7}"/>
              </a:ext>
            </a:extLst>
          </p:cNvPr>
          <p:cNvSpPr txBox="1"/>
          <p:nvPr/>
        </p:nvSpPr>
        <p:spPr>
          <a:xfrm>
            <a:off x="5147352" y="108477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</a:t>
            </a:r>
          </a:p>
        </p:txBody>
      </p:sp>
    </p:spTree>
    <p:extLst>
      <p:ext uri="{BB962C8B-B14F-4D97-AF65-F5344CB8AC3E}">
        <p14:creationId xmlns:p14="http://schemas.microsoft.com/office/powerpoint/2010/main" val="22909789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FE5214-53A5-22F3-A001-BA5FCE24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B64E59-CCAF-DAC0-3456-2656F6067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RDBMs runs several TXNs:   T1, T2, T3, …</a:t>
            </a:r>
          </a:p>
          <a:p>
            <a:endParaRPr lang="en-US" dirty="0"/>
          </a:p>
          <a:p>
            <a:r>
              <a:rPr lang="en-US" dirty="0"/>
              <a:t>It could run T1 to completion before starting T2,</a:t>
            </a:r>
            <a:br>
              <a:rPr lang="en-US" dirty="0"/>
            </a:br>
            <a:r>
              <a:rPr lang="en-US" dirty="0"/>
              <a:t>     then run T2 to completion before starting T3,</a:t>
            </a:r>
            <a:br>
              <a:rPr lang="en-US" dirty="0"/>
            </a:br>
            <a:r>
              <a:rPr lang="en-US" dirty="0"/>
              <a:t>     then run T3…</a:t>
            </a:r>
            <a:br>
              <a:rPr lang="en-US" dirty="0"/>
            </a:br>
            <a:r>
              <a:rPr lang="en-US" dirty="0"/>
              <a:t>     …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86CFBBB-F720-18ED-4A50-F6E394A1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0D1F-7FBF-574E-B8A5-E812720A6FD1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702C5B2-7628-B7A1-54BC-07CD4B1C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F08322-FD86-DA45-73CB-715EE29B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819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FE5214-53A5-22F3-A001-BA5FCE24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B64E59-CCAF-DAC0-3456-2656F6067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RDBMs runs several TXNs:   T1, T2, T3, …</a:t>
            </a:r>
          </a:p>
          <a:p>
            <a:endParaRPr lang="en-US" dirty="0"/>
          </a:p>
          <a:p>
            <a:r>
              <a:rPr lang="en-US" dirty="0"/>
              <a:t>It could run T1 to completion before starting T2,</a:t>
            </a:r>
            <a:br>
              <a:rPr lang="en-US" dirty="0"/>
            </a:br>
            <a:r>
              <a:rPr lang="en-US" dirty="0"/>
              <a:t>     then run T2 to completion before starting T3,</a:t>
            </a:r>
            <a:br>
              <a:rPr lang="en-US" dirty="0"/>
            </a:br>
            <a:r>
              <a:rPr lang="en-US" dirty="0"/>
              <a:t>     then run T3…</a:t>
            </a:r>
            <a:br>
              <a:rPr lang="en-US" dirty="0"/>
            </a:br>
            <a:r>
              <a:rPr lang="en-US" dirty="0"/>
              <a:t>     …</a:t>
            </a:r>
            <a:br>
              <a:rPr lang="en-US" dirty="0"/>
            </a:br>
            <a:r>
              <a:rPr lang="en-US" dirty="0"/>
              <a:t>But this has poor performance</a:t>
            </a:r>
          </a:p>
          <a:p>
            <a:endParaRPr lang="en-US" dirty="0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AE26E8E5-F7DC-4DA6-7946-7EA145A246CD}"/>
              </a:ext>
            </a:extLst>
          </p:cNvPr>
          <p:cNvSpPr/>
          <p:nvPr/>
        </p:nvSpPr>
        <p:spPr>
          <a:xfrm>
            <a:off x="6469335" y="3569712"/>
            <a:ext cx="1089194" cy="519351"/>
          </a:xfrm>
          <a:prstGeom prst="wedgeEllipseCallout">
            <a:avLst>
              <a:gd name="adj1" fmla="val -86906"/>
              <a:gd name="adj2" fmla="val 131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Why?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86CFBBB-F720-18ED-4A50-F6E394A1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0D1F-7FBF-574E-B8A5-E812720A6FD1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702C5B2-7628-B7A1-54BC-07CD4B1C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F08322-FD86-DA45-73CB-715EE29B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533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FE5214-53A5-22F3-A001-BA5FCE24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B64E59-CCAF-DAC0-3456-2656F6067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RDBMs runs several TXNs:   T1, T2, T3, …</a:t>
            </a:r>
          </a:p>
          <a:p>
            <a:endParaRPr lang="en-US" dirty="0"/>
          </a:p>
          <a:p>
            <a:r>
              <a:rPr lang="en-US" dirty="0"/>
              <a:t>It could run T1 to completion before starting T2,</a:t>
            </a:r>
            <a:br>
              <a:rPr lang="en-US" dirty="0"/>
            </a:br>
            <a:r>
              <a:rPr lang="en-US" dirty="0"/>
              <a:t>     then run T2 to completion before starting T3,</a:t>
            </a:r>
            <a:br>
              <a:rPr lang="en-US" dirty="0"/>
            </a:br>
            <a:r>
              <a:rPr lang="en-US" dirty="0"/>
              <a:t>     then run T3…</a:t>
            </a:r>
            <a:br>
              <a:rPr lang="en-US" dirty="0"/>
            </a:br>
            <a:r>
              <a:rPr lang="en-US" dirty="0"/>
              <a:t>     …</a:t>
            </a:r>
            <a:br>
              <a:rPr lang="en-US" dirty="0"/>
            </a:br>
            <a:r>
              <a:rPr lang="en-US" dirty="0"/>
              <a:t>But this has poor performance</a:t>
            </a:r>
          </a:p>
          <a:p>
            <a:endParaRPr lang="en-US" dirty="0"/>
          </a:p>
          <a:p>
            <a:r>
              <a:rPr lang="en-US" dirty="0"/>
              <a:t>Instead: interleave commands from multiple TXNs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AE26E8E5-F7DC-4DA6-7946-7EA145A246CD}"/>
              </a:ext>
            </a:extLst>
          </p:cNvPr>
          <p:cNvSpPr/>
          <p:nvPr/>
        </p:nvSpPr>
        <p:spPr>
          <a:xfrm>
            <a:off x="6469335" y="3569712"/>
            <a:ext cx="1089194" cy="519351"/>
          </a:xfrm>
          <a:prstGeom prst="wedgeEllipseCallout">
            <a:avLst>
              <a:gd name="adj1" fmla="val -86906"/>
              <a:gd name="adj2" fmla="val 131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Why?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86CFBBB-F720-18ED-4A50-F6E394A1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0D1F-7FBF-574E-B8A5-E812720A6FD1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702C5B2-7628-B7A1-54BC-07CD4B1C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F08322-FD86-DA45-73CB-715EE29B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B2A596-E3E9-E433-EE70-A2BF23E1ADB8}"/>
              </a:ext>
            </a:extLst>
          </p:cNvPr>
          <p:cNvSpPr txBox="1"/>
          <p:nvPr/>
        </p:nvSpPr>
        <p:spPr>
          <a:xfrm>
            <a:off x="1950127" y="5575665"/>
            <a:ext cx="52437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/>
              <a:t>When is the interleaving ”safe”?</a:t>
            </a:r>
          </a:p>
        </p:txBody>
      </p:sp>
    </p:spTree>
    <p:extLst>
      <p:ext uri="{BB962C8B-B14F-4D97-AF65-F5344CB8AC3E}">
        <p14:creationId xmlns:p14="http://schemas.microsoft.com/office/powerpoint/2010/main" val="12875393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C895-A126-46AD-8AAE-DFB6CB6B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Data Model for TXN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FA01C-4E7D-4A2A-A49A-E9BBA046A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Database = a set of “elements”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TXN = a sequence of Reads/Writes of elements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81AC38-389B-F80C-FF9E-CA28512C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C0ED-C026-C847-BA23-2AD2D8EE5640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A4FFB8-E16A-65A6-F1B7-AFA1A2A9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C38259-F986-72F6-9F97-04277E28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63</a:t>
            </a:fld>
            <a:endParaRPr lang="en-US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BF91A64C-D425-2825-8F0C-288BDEF7DA49}"/>
              </a:ext>
            </a:extLst>
          </p:cNvPr>
          <p:cNvSpPr/>
          <p:nvPr/>
        </p:nvSpPr>
        <p:spPr>
          <a:xfrm>
            <a:off x="5118541" y="1274135"/>
            <a:ext cx="3703980" cy="908864"/>
          </a:xfrm>
          <a:prstGeom prst="wedgeEllipseCallout">
            <a:avLst>
              <a:gd name="adj1" fmla="val -32632"/>
              <a:gd name="adj2" fmla="val 6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Element is usually</a:t>
            </a:r>
            <a:br>
              <a:rPr lang="en-US" dirty="0"/>
            </a:br>
            <a:r>
              <a:rPr lang="en-US" dirty="0"/>
              <a:t>a record, or a disk block</a:t>
            </a:r>
          </a:p>
        </p:txBody>
      </p:sp>
    </p:spTree>
    <p:extLst>
      <p:ext uri="{BB962C8B-B14F-4D97-AF65-F5344CB8AC3E}">
        <p14:creationId xmlns:p14="http://schemas.microsoft.com/office/powerpoint/2010/main" val="8974752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</a:t>
            </a:r>
          </a:p>
        </p:txBody>
      </p:sp>
      <p:graphicFrame>
        <p:nvGraphicFramePr>
          <p:cNvPr id="11" name="Group 70">
            <a:extLst>
              <a:ext uri="{FF2B5EF4-FFF2-40B4-BE49-F238E27FC236}">
                <a16:creationId xmlns:a16="http://schemas.microsoft.com/office/drawing/2014/main" id="{7C4023C5-27B1-4401-86DC-DD34596607DD}"/>
              </a:ext>
            </a:extLst>
          </p:cNvPr>
          <p:cNvGraphicFramePr>
            <a:graphicFrameLocks noGrp="1"/>
          </p:cNvGraphicFramePr>
          <p:nvPr/>
        </p:nvGraphicFramePr>
        <p:xfrm>
          <a:off x="624992" y="1904729"/>
          <a:ext cx="2324100" cy="277368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826035-DA6C-91FD-0267-E2DA7651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063D-76E4-544D-876F-8DABA7F2C821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411945-2E52-CE9C-659E-94AB918C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6B74F-5581-ABBE-D3ED-3A8502B3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193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</a:t>
            </a:r>
          </a:p>
        </p:txBody>
      </p:sp>
      <p:graphicFrame>
        <p:nvGraphicFramePr>
          <p:cNvPr id="11" name="Group 70">
            <a:extLst>
              <a:ext uri="{FF2B5EF4-FFF2-40B4-BE49-F238E27FC236}">
                <a16:creationId xmlns:a16="http://schemas.microsoft.com/office/drawing/2014/main" id="{7C4023C5-27B1-4401-86DC-DD34596607DD}"/>
              </a:ext>
            </a:extLst>
          </p:cNvPr>
          <p:cNvGraphicFramePr>
            <a:graphicFrameLocks noGrp="1"/>
          </p:cNvGraphicFramePr>
          <p:nvPr/>
        </p:nvGraphicFramePr>
        <p:xfrm>
          <a:off x="624992" y="1904729"/>
          <a:ext cx="2324100" cy="277368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val Callout 3">
            <a:extLst>
              <a:ext uri="{FF2B5EF4-FFF2-40B4-BE49-F238E27FC236}">
                <a16:creationId xmlns:a16="http://schemas.microsoft.com/office/drawing/2014/main" id="{5C117B1B-1959-2D8D-89D9-78DFDE094222}"/>
              </a:ext>
            </a:extLst>
          </p:cNvPr>
          <p:cNvSpPr/>
          <p:nvPr/>
        </p:nvSpPr>
        <p:spPr>
          <a:xfrm>
            <a:off x="3054585" y="1904729"/>
            <a:ext cx="1594119" cy="1298377"/>
          </a:xfrm>
          <a:prstGeom prst="wedgeEllipseCallout">
            <a:avLst>
              <a:gd name="adj1" fmla="val -99087"/>
              <a:gd name="adj2" fmla="val 172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A,B are</a:t>
            </a:r>
            <a:br>
              <a:rPr lang="en-US" dirty="0"/>
            </a:br>
            <a:r>
              <a:rPr lang="en-US" dirty="0"/>
              <a:t>elements</a:t>
            </a:r>
            <a:br>
              <a:rPr lang="en-US" dirty="0"/>
            </a:br>
            <a:r>
              <a:rPr lang="en-US" dirty="0"/>
              <a:t>in the DB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826035-DA6C-91FD-0267-E2DA7651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063D-76E4-544D-876F-8DABA7F2C821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411945-2E52-CE9C-659E-94AB918C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6B74F-5581-ABBE-D3ED-3A8502B3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940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</a:t>
            </a:r>
          </a:p>
        </p:txBody>
      </p:sp>
      <p:graphicFrame>
        <p:nvGraphicFramePr>
          <p:cNvPr id="11" name="Group 70">
            <a:extLst>
              <a:ext uri="{FF2B5EF4-FFF2-40B4-BE49-F238E27FC236}">
                <a16:creationId xmlns:a16="http://schemas.microsoft.com/office/drawing/2014/main" id="{7C4023C5-27B1-4401-86DC-DD34596607DD}"/>
              </a:ext>
            </a:extLst>
          </p:cNvPr>
          <p:cNvGraphicFramePr>
            <a:graphicFrameLocks noGrp="1"/>
          </p:cNvGraphicFramePr>
          <p:nvPr/>
        </p:nvGraphicFramePr>
        <p:xfrm>
          <a:off x="624992" y="1904729"/>
          <a:ext cx="2324100" cy="277368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val Callout 3">
            <a:extLst>
              <a:ext uri="{FF2B5EF4-FFF2-40B4-BE49-F238E27FC236}">
                <a16:creationId xmlns:a16="http://schemas.microsoft.com/office/drawing/2014/main" id="{5C117B1B-1959-2D8D-89D9-78DFDE094222}"/>
              </a:ext>
            </a:extLst>
          </p:cNvPr>
          <p:cNvSpPr/>
          <p:nvPr/>
        </p:nvSpPr>
        <p:spPr>
          <a:xfrm>
            <a:off x="3054585" y="1904729"/>
            <a:ext cx="1594119" cy="1298377"/>
          </a:xfrm>
          <a:prstGeom prst="wedgeEllipseCallout">
            <a:avLst>
              <a:gd name="adj1" fmla="val -99087"/>
              <a:gd name="adj2" fmla="val 172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A,B are</a:t>
            </a:r>
            <a:br>
              <a:rPr lang="en-US" dirty="0"/>
            </a:br>
            <a:r>
              <a:rPr lang="en-US" dirty="0"/>
              <a:t>elements</a:t>
            </a:r>
            <a:br>
              <a:rPr lang="en-US" dirty="0"/>
            </a:br>
            <a:r>
              <a:rPr lang="en-US" dirty="0"/>
              <a:t>in the DB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119C6375-C658-B01E-1813-0B74C7905438}"/>
              </a:ext>
            </a:extLst>
          </p:cNvPr>
          <p:cNvSpPr/>
          <p:nvPr/>
        </p:nvSpPr>
        <p:spPr>
          <a:xfrm>
            <a:off x="3054585" y="3825374"/>
            <a:ext cx="1702316" cy="1298377"/>
          </a:xfrm>
          <a:prstGeom prst="wedgeEllipseCallout">
            <a:avLst>
              <a:gd name="adj1" fmla="val -86414"/>
              <a:gd name="adj2" fmla="val -223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 is a local</a:t>
            </a:r>
            <a:br>
              <a:rPr lang="en-US" dirty="0"/>
            </a:br>
            <a:r>
              <a:rPr lang="en-US" dirty="0"/>
              <a:t>variable</a:t>
            </a:r>
            <a:br>
              <a:rPr lang="en-US" dirty="0"/>
            </a:br>
            <a:r>
              <a:rPr lang="en-US" dirty="0"/>
              <a:t>in the app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826035-DA6C-91FD-0267-E2DA7651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063D-76E4-544D-876F-8DABA7F2C821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411945-2E52-CE9C-659E-94AB918C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6B74F-5581-ABBE-D3ED-3A8502B3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22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</a:t>
            </a:r>
          </a:p>
        </p:txBody>
      </p:sp>
      <p:graphicFrame>
        <p:nvGraphicFramePr>
          <p:cNvPr id="11" name="Group 70">
            <a:extLst>
              <a:ext uri="{FF2B5EF4-FFF2-40B4-BE49-F238E27FC236}">
                <a16:creationId xmlns:a16="http://schemas.microsoft.com/office/drawing/2014/main" id="{7C4023C5-27B1-4401-86DC-DD34596607DD}"/>
              </a:ext>
            </a:extLst>
          </p:cNvPr>
          <p:cNvGraphicFramePr>
            <a:graphicFrameLocks noGrp="1"/>
          </p:cNvGraphicFramePr>
          <p:nvPr/>
        </p:nvGraphicFramePr>
        <p:xfrm>
          <a:off x="624992" y="1904729"/>
          <a:ext cx="2324100" cy="277368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A677ED4F-883F-36B3-ABDF-F4A9A67DAA3B}"/>
              </a:ext>
            </a:extLst>
          </p:cNvPr>
          <p:cNvGraphicFramePr>
            <a:graphicFrameLocks noGrp="1"/>
          </p:cNvGraphicFramePr>
          <p:nvPr/>
        </p:nvGraphicFramePr>
        <p:xfrm>
          <a:off x="6348318" y="1904729"/>
          <a:ext cx="2324100" cy="277368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4" name="Oval Callout 3">
            <a:extLst>
              <a:ext uri="{FF2B5EF4-FFF2-40B4-BE49-F238E27FC236}">
                <a16:creationId xmlns:a16="http://schemas.microsoft.com/office/drawing/2014/main" id="{5C117B1B-1959-2D8D-89D9-78DFDE094222}"/>
              </a:ext>
            </a:extLst>
          </p:cNvPr>
          <p:cNvSpPr/>
          <p:nvPr/>
        </p:nvSpPr>
        <p:spPr>
          <a:xfrm>
            <a:off x="3054585" y="1904729"/>
            <a:ext cx="1594119" cy="1298377"/>
          </a:xfrm>
          <a:prstGeom prst="wedgeEllipseCallout">
            <a:avLst>
              <a:gd name="adj1" fmla="val -99087"/>
              <a:gd name="adj2" fmla="val 172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A,B are</a:t>
            </a:r>
            <a:br>
              <a:rPr lang="en-US" dirty="0"/>
            </a:br>
            <a:r>
              <a:rPr lang="en-US" dirty="0"/>
              <a:t>elements</a:t>
            </a:r>
            <a:br>
              <a:rPr lang="en-US" dirty="0"/>
            </a:br>
            <a:r>
              <a:rPr lang="en-US" dirty="0"/>
              <a:t>in the DB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119C6375-C658-B01E-1813-0B74C7905438}"/>
              </a:ext>
            </a:extLst>
          </p:cNvPr>
          <p:cNvSpPr/>
          <p:nvPr/>
        </p:nvSpPr>
        <p:spPr>
          <a:xfrm>
            <a:off x="3054585" y="3825374"/>
            <a:ext cx="1702316" cy="1298377"/>
          </a:xfrm>
          <a:prstGeom prst="wedgeEllipseCallout">
            <a:avLst>
              <a:gd name="adj1" fmla="val -86414"/>
              <a:gd name="adj2" fmla="val -223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 is a local</a:t>
            </a:r>
            <a:br>
              <a:rPr lang="en-US" dirty="0"/>
            </a:br>
            <a:r>
              <a:rPr lang="en-US" dirty="0"/>
              <a:t>variable</a:t>
            </a:r>
            <a:br>
              <a:rPr lang="en-US" dirty="0"/>
            </a:br>
            <a:r>
              <a:rPr lang="en-US" dirty="0"/>
              <a:t>in the app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826035-DA6C-91FD-0267-E2DA7651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063D-76E4-544D-876F-8DABA7F2C821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411945-2E52-CE9C-659E-94AB918C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6B74F-5581-ABBE-D3ED-3A8502B3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125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E17CD9-8FBA-D28F-DDBB-CB3CB684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89E29-D750-1282-D3FB-E932132B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interleaving of READ/WRITEs from different TXNs is called a </a:t>
            </a:r>
            <a:r>
              <a:rPr lang="en-US" dirty="0">
                <a:solidFill>
                  <a:srgbClr val="0432FF"/>
                </a:solidFill>
              </a:rPr>
              <a:t>schedule</a:t>
            </a:r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442630-233D-C131-D8A1-928E49CE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5CA-57AF-E840-8DE2-B91198C1EBB6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EF9B8-D82D-5373-EBFD-B3A8F6A8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5DCEF-BB93-EC61-840B-9BBF6CCE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315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12ADD-B331-5B28-1062-0CBD5B732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E322FD-8221-7620-787F-409F9FE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850F6-4ADF-E210-E8E5-EB2A82F80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interleaving of READ/WRITEs from different TXNs is called a </a:t>
            </a:r>
            <a:r>
              <a:rPr lang="en-US" dirty="0">
                <a:solidFill>
                  <a:srgbClr val="0432FF"/>
                </a:solidFill>
              </a:rPr>
              <a:t>schedule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Definition</a:t>
            </a:r>
            <a:r>
              <a:rPr lang="en-US" dirty="0"/>
              <a:t>: a </a:t>
            </a:r>
            <a:r>
              <a:rPr lang="en-US" dirty="0">
                <a:solidFill>
                  <a:srgbClr val="0432FF"/>
                </a:solidFill>
              </a:rPr>
              <a:t>serial schedule </a:t>
            </a:r>
            <a:r>
              <a:rPr lang="en-US" dirty="0"/>
              <a:t>is a schedule where all operations of transactions come before those of the next transaction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9CFB8-9204-5A8E-38BC-02C39E5F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5CA-57AF-E840-8DE2-B91198C1EBB6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93B52-F6B6-D90A-0DDC-12A7D7B8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CB6BD7-A9E4-34E0-9604-15F12B1D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1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41D50-A9DC-FB92-56C2-C77CEFCD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3875-932B-4E3B-83A2-17634A08C34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BF37E-AD38-BFD8-89F2-7D5E5B4E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98B4-90B3-8053-DFC6-6C91048F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A5EA0-4446-9524-E09E-3C012AA0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Banking App in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CE5A2-6F29-3D98-1A73-14A9E82463D9}"/>
              </a:ext>
            </a:extLst>
          </p:cNvPr>
          <p:cNvSpPr txBox="1"/>
          <p:nvPr/>
        </p:nvSpPr>
        <p:spPr>
          <a:xfrm>
            <a:off x="140525" y="1442025"/>
            <a:ext cx="403187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Acc (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PRIMARY KEY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Balance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4C291-F6E3-A5AF-6005-E3241F0EF8A9}"/>
              </a:ext>
            </a:extLst>
          </p:cNvPr>
          <p:cNvSpPr txBox="1"/>
          <p:nvPr/>
        </p:nvSpPr>
        <p:spPr>
          <a:xfrm>
            <a:off x="140525" y="3218676"/>
            <a:ext cx="6494085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import sqlite3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 = sqlite3.connect("/path/to/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bank.db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autocommit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=True)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con.cursor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res =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("SELECT * FROM acc")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res.fetchall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print("The answer is: ",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E2AE9-8BA6-784F-D7AC-1DD3872EEB24}"/>
              </a:ext>
            </a:extLst>
          </p:cNvPr>
          <p:cNvSpPr txBox="1"/>
          <p:nvPr/>
        </p:nvSpPr>
        <p:spPr>
          <a:xfrm>
            <a:off x="2057400" y="6113111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Documentation here </a:t>
            </a:r>
            <a:r>
              <a:rPr lang="en-US" dirty="0">
                <a:hlinkClick r:id="rId2"/>
              </a:rPr>
              <a:t>https://docs.python.org/3/library/sqlite3.html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7918E-973E-13B0-007B-7127F8536F71}"/>
              </a:ext>
            </a:extLst>
          </p:cNvPr>
          <p:cNvSpPr txBox="1"/>
          <p:nvPr/>
        </p:nvSpPr>
        <p:spPr>
          <a:xfrm>
            <a:off x="140525" y="10244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A4ED21-DF2E-F73F-CCB5-73B343D62894}"/>
              </a:ext>
            </a:extLst>
          </p:cNvPr>
          <p:cNvSpPr txBox="1"/>
          <p:nvPr/>
        </p:nvSpPr>
        <p:spPr>
          <a:xfrm>
            <a:off x="140525" y="280915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Python*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3B1D43-7127-8027-1312-16825367C2C9}"/>
              </a:ext>
            </a:extLst>
          </p:cNvPr>
          <p:cNvGraphicFramePr>
            <a:graphicFrameLocks noGrp="1"/>
          </p:cNvGraphicFramePr>
          <p:nvPr/>
        </p:nvGraphicFramePr>
        <p:xfrm>
          <a:off x="5985782" y="1156097"/>
          <a:ext cx="22016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764">
                  <a:extLst>
                    <a:ext uri="{9D8B030D-6E8A-4147-A177-3AD203B41FA5}">
                      <a16:colId xmlns:a16="http://schemas.microsoft.com/office/drawing/2014/main" val="2062532603"/>
                    </a:ext>
                  </a:extLst>
                </a:gridCol>
                <a:gridCol w="1202872">
                  <a:extLst>
                    <a:ext uri="{9D8B030D-6E8A-4147-A177-3AD203B41FA5}">
                      <a16:colId xmlns:a16="http://schemas.microsoft.com/office/drawing/2014/main" val="28587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17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52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00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0127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86B408-EA2D-740F-BC13-D651285661A7}"/>
              </a:ext>
            </a:extLst>
          </p:cNvPr>
          <p:cNvSpPr txBox="1"/>
          <p:nvPr/>
        </p:nvSpPr>
        <p:spPr>
          <a:xfrm>
            <a:off x="5147352" y="108477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A7D50C23-9EC8-8C87-7953-F9AF66981149}"/>
              </a:ext>
            </a:extLst>
          </p:cNvPr>
          <p:cNvSpPr/>
          <p:nvPr/>
        </p:nvSpPr>
        <p:spPr>
          <a:xfrm>
            <a:off x="6666226" y="4154691"/>
            <a:ext cx="2261339" cy="908864"/>
          </a:xfrm>
          <a:prstGeom prst="wedgeEllipseCallout">
            <a:avLst>
              <a:gd name="adj1" fmla="val -70295"/>
              <a:gd name="adj2" fmla="val 2656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SQL query</a:t>
            </a:r>
            <a:br>
              <a:rPr lang="en-US" dirty="0"/>
            </a:br>
            <a:r>
              <a:rPr lang="en-US" dirty="0"/>
              <a:t>sent to DBMS</a:t>
            </a:r>
          </a:p>
        </p:txBody>
      </p:sp>
    </p:spTree>
    <p:extLst>
      <p:ext uri="{BB962C8B-B14F-4D97-AF65-F5344CB8AC3E}">
        <p14:creationId xmlns:p14="http://schemas.microsoft.com/office/powerpoint/2010/main" val="8663813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D9C71-DE86-B087-F40D-EC0DB5182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C3C94B-8ACF-BD93-90C5-8E58EBF2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7613D-C9FE-9495-6736-574D20812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interleaving of READ/WRITEs from different TXNs is called a </a:t>
            </a:r>
            <a:r>
              <a:rPr lang="en-US" dirty="0">
                <a:solidFill>
                  <a:srgbClr val="0432FF"/>
                </a:solidFill>
              </a:rPr>
              <a:t>schedule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Definition</a:t>
            </a:r>
            <a:r>
              <a:rPr lang="en-US" dirty="0"/>
              <a:t>: a </a:t>
            </a:r>
            <a:r>
              <a:rPr lang="en-US" dirty="0">
                <a:solidFill>
                  <a:srgbClr val="0432FF"/>
                </a:solidFill>
              </a:rPr>
              <a:t>serial schedule </a:t>
            </a:r>
            <a:r>
              <a:rPr lang="en-US" dirty="0"/>
              <a:t>is a schedule where all operations of transactions come before those of the next transaction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Definition</a:t>
            </a:r>
            <a:r>
              <a:rPr lang="en-US" dirty="0"/>
              <a:t>: a </a:t>
            </a:r>
            <a:r>
              <a:rPr lang="en-US" dirty="0">
                <a:solidFill>
                  <a:srgbClr val="0432FF"/>
                </a:solidFill>
              </a:rPr>
              <a:t>serializable schedule </a:t>
            </a:r>
            <a:r>
              <a:rPr lang="en-US" dirty="0"/>
              <a:t>is a schedule that is equivalent to a serial schedule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E132A-15D5-9619-B0E6-2B32049C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5CA-57AF-E840-8DE2-B91198C1EBB6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D84E9-1D1C-DD9D-B813-8DA69039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B97DE-44A9-9A7B-25C2-9868C7A8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207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Schedule</a:t>
            </a:r>
          </a:p>
        </p:txBody>
      </p:sp>
      <p:graphicFrame>
        <p:nvGraphicFramePr>
          <p:cNvPr id="11" name="Group 70">
            <a:extLst>
              <a:ext uri="{FF2B5EF4-FFF2-40B4-BE49-F238E27FC236}">
                <a16:creationId xmlns:a16="http://schemas.microsoft.com/office/drawing/2014/main" id="{7C4023C5-27B1-4401-86DC-DD34596607DD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043ED84-03A0-46C4-BEE4-214875D5797B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765567-D0EA-483A-B5AA-43DD2CEE1BA8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FDCE0-55E5-7CEB-9A4C-50E2099F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30BC-020C-004A-9582-90E498180CF9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84C35-EBFD-67C0-175B-23396351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11839-7982-E4A4-4C11-A3E69760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673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Serial</a:t>
            </a:r>
            <a:r>
              <a:rPr lang="en-US" dirty="0"/>
              <a:t> Schedule</a:t>
            </a:r>
          </a:p>
        </p:txBody>
      </p:sp>
      <p:graphicFrame>
        <p:nvGraphicFramePr>
          <p:cNvPr id="11" name="Group 70">
            <a:extLst>
              <a:ext uri="{FF2B5EF4-FFF2-40B4-BE49-F238E27FC236}">
                <a16:creationId xmlns:a16="http://schemas.microsoft.com/office/drawing/2014/main" id="{7C4023C5-27B1-4401-86DC-DD34596607DD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043ED84-03A0-46C4-BEE4-214875D5797B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765567-D0EA-483A-B5AA-43DD2CEE1BA8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FDCE0-55E5-7CEB-9A4C-50E2099F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30BC-020C-004A-9582-90E498180CF9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84C35-EBFD-67C0-175B-23396351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11839-7982-E4A4-4C11-A3E69760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24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Serial</a:t>
            </a:r>
            <a:r>
              <a:rPr lang="en-US" dirty="0"/>
              <a:t> Schedule</a:t>
            </a:r>
          </a:p>
        </p:txBody>
      </p:sp>
      <p:graphicFrame>
        <p:nvGraphicFramePr>
          <p:cNvPr id="11" name="Group 70">
            <a:extLst>
              <a:ext uri="{FF2B5EF4-FFF2-40B4-BE49-F238E27FC236}">
                <a16:creationId xmlns:a16="http://schemas.microsoft.com/office/drawing/2014/main" id="{7C4023C5-27B1-4401-86DC-DD34596607DD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12" name="Rectangle 49">
            <a:extLst>
              <a:ext uri="{FF2B5EF4-FFF2-40B4-BE49-F238E27FC236}">
                <a16:creationId xmlns:a16="http://schemas.microsoft.com/office/drawing/2014/main" id="{60016F3E-BED9-43FD-94A3-8AD431B3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291" y="1775798"/>
            <a:ext cx="68800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B =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3ED84-03A0-46C4-BEE4-214875D5797B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765567-D0EA-483A-B5AA-43DD2CEE1BA8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FDCE0-55E5-7CEB-9A4C-50E2099F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30BC-020C-004A-9582-90E498180CF9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84C35-EBFD-67C0-175B-23396351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11839-7982-E4A4-4C11-A3E69760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107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Serial</a:t>
            </a:r>
            <a:r>
              <a:rPr lang="en-US" dirty="0"/>
              <a:t> Schedule</a:t>
            </a:r>
          </a:p>
        </p:txBody>
      </p:sp>
      <p:graphicFrame>
        <p:nvGraphicFramePr>
          <p:cNvPr id="11" name="Group 70">
            <a:extLst>
              <a:ext uri="{FF2B5EF4-FFF2-40B4-BE49-F238E27FC236}">
                <a16:creationId xmlns:a16="http://schemas.microsoft.com/office/drawing/2014/main" id="{7C4023C5-27B1-4401-86DC-DD34596607DD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12" name="Rectangle 49">
            <a:extLst>
              <a:ext uri="{FF2B5EF4-FFF2-40B4-BE49-F238E27FC236}">
                <a16:creationId xmlns:a16="http://schemas.microsoft.com/office/drawing/2014/main" id="{60016F3E-BED9-43FD-94A3-8AD431B3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291" y="1775798"/>
            <a:ext cx="68800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B = 2</a:t>
            </a:r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61D8CCAB-255D-4847-A6CF-41D6E5280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477" y="4174975"/>
            <a:ext cx="915635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A = 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B = 102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3ED84-03A0-46C4-BEE4-214875D5797B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765567-D0EA-483A-B5AA-43DD2CEE1BA8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FDCE0-55E5-7CEB-9A4C-50E2099F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30BC-020C-004A-9582-90E498180CF9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84C35-EBFD-67C0-175B-23396351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11839-7982-E4A4-4C11-A3E69760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253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Serial</a:t>
            </a:r>
            <a:r>
              <a:rPr lang="en-US" dirty="0"/>
              <a:t> Schedule</a:t>
            </a:r>
          </a:p>
        </p:txBody>
      </p:sp>
      <p:graphicFrame>
        <p:nvGraphicFramePr>
          <p:cNvPr id="11" name="Group 70">
            <a:extLst>
              <a:ext uri="{FF2B5EF4-FFF2-40B4-BE49-F238E27FC236}">
                <a16:creationId xmlns:a16="http://schemas.microsoft.com/office/drawing/2014/main" id="{7C4023C5-27B1-4401-86DC-DD34596607DD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12" name="Rectangle 49">
            <a:extLst>
              <a:ext uri="{FF2B5EF4-FFF2-40B4-BE49-F238E27FC236}">
                <a16:creationId xmlns:a16="http://schemas.microsoft.com/office/drawing/2014/main" id="{60016F3E-BED9-43FD-94A3-8AD431B3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291" y="1775798"/>
            <a:ext cx="68800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B = 2</a:t>
            </a:r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61D8CCAB-255D-4847-A6CF-41D6E5280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477" y="4174975"/>
            <a:ext cx="915635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A = 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B = 102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5497A160-CA87-4E26-BAB3-8507DB8AD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477" y="5915353"/>
            <a:ext cx="915635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B = 204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3ED84-03A0-46C4-BEE4-214875D5797B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765567-D0EA-483A-B5AA-43DD2CEE1BA8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FDCE0-55E5-7CEB-9A4C-50E2099F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30BC-020C-004A-9582-90E498180CF9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84C35-EBFD-67C0-175B-23396351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11839-7982-E4A4-4C11-A3E69760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194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</a:t>
            </a:r>
            <a:r>
              <a:rPr lang="en-US" dirty="0">
                <a:solidFill>
                  <a:srgbClr val="FFC000"/>
                </a:solidFill>
              </a:rPr>
              <a:t>Serial</a:t>
            </a:r>
            <a:r>
              <a:rPr lang="en-US" dirty="0"/>
              <a:t> Schedule</a:t>
            </a:r>
          </a:p>
        </p:txBody>
      </p:sp>
      <p:graphicFrame>
        <p:nvGraphicFramePr>
          <p:cNvPr id="11" name="Group 70">
            <a:extLst>
              <a:ext uri="{FF2B5EF4-FFF2-40B4-BE49-F238E27FC236}">
                <a16:creationId xmlns:a16="http://schemas.microsoft.com/office/drawing/2014/main" id="{7C4023C5-27B1-4401-86DC-DD34596607DD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12" name="Rectangle 49">
            <a:extLst>
              <a:ext uri="{FF2B5EF4-FFF2-40B4-BE49-F238E27FC236}">
                <a16:creationId xmlns:a16="http://schemas.microsoft.com/office/drawing/2014/main" id="{60016F3E-BED9-43FD-94A3-8AD431B3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291" y="1775798"/>
            <a:ext cx="68800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B = 2</a:t>
            </a:r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61D8CCAB-255D-4847-A6CF-41D6E5280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005" y="3395667"/>
            <a:ext cx="68800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A =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B = 4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5497A160-CA87-4E26-BAB3-8507DB8AD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191" y="5924339"/>
            <a:ext cx="915635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A = 104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B = 104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3ED84-03A0-46C4-BEE4-214875D5797B}"/>
              </a:ext>
            </a:extLst>
          </p:cNvPr>
          <p:cNvSpPr txBox="1"/>
          <p:nvPr/>
        </p:nvSpPr>
        <p:spPr>
          <a:xfrm rot="16200000">
            <a:off x="-158869" y="3480705"/>
            <a:ext cx="7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765567-D0EA-483A-B5AA-43DD2CEE1BA8}"/>
              </a:ext>
            </a:extLst>
          </p:cNvPr>
          <p:cNvCxnSpPr/>
          <p:nvPr/>
        </p:nvCxnSpPr>
        <p:spPr>
          <a:xfrm>
            <a:off x="474562" y="2211094"/>
            <a:ext cx="0" cy="3268297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C274F-8085-C09B-EA99-DC146489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F654-47EC-494E-9E19-85C2456C75C2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7FA99-763C-7749-6FD6-A354200E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A6B82-F674-A404-E33C-1AB78C75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12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Serializable</a:t>
            </a:r>
            <a:r>
              <a:rPr lang="en-US" dirty="0"/>
              <a:t> Schedule</a:t>
            </a:r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id="{CCA3F537-7F3C-1144-A095-D2ECFBE2A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1511506"/>
            <a:ext cx="72968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graphicFrame>
        <p:nvGraphicFramePr>
          <p:cNvPr id="3" name="Group 70">
            <a:extLst>
              <a:ext uri="{FF2B5EF4-FFF2-40B4-BE49-F238E27FC236}">
                <a16:creationId xmlns:a16="http://schemas.microsoft.com/office/drawing/2014/main" id="{21802509-990E-AA03-827C-3DC3FE9DD84D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A7194-AE1A-99B6-CE7E-C6D7CD4F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EE0F-C91B-764D-8621-06836BCE503D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2992-3A53-88FD-6CD4-6DD7C686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7440F-2AAA-5E49-9E38-4709849B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466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Serializable</a:t>
            </a:r>
            <a:r>
              <a:rPr lang="en-US" dirty="0"/>
              <a:t> Schedule</a:t>
            </a:r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id="{CCA3F537-7F3C-1144-A095-D2ECFBE2A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1511506"/>
            <a:ext cx="72968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C9EBCFA6-B8DE-214D-865B-25FFD4D4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2719400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graphicFrame>
        <p:nvGraphicFramePr>
          <p:cNvPr id="3" name="Group 70">
            <a:extLst>
              <a:ext uri="{FF2B5EF4-FFF2-40B4-BE49-F238E27FC236}">
                <a16:creationId xmlns:a16="http://schemas.microsoft.com/office/drawing/2014/main" id="{21802509-990E-AA03-827C-3DC3FE9DD84D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A7194-AE1A-99B6-CE7E-C6D7CD4F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EE0F-C91B-764D-8621-06836BCE503D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2992-3A53-88FD-6CD4-6DD7C686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7440F-2AAA-5E49-9E38-4709849B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824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Serializable</a:t>
            </a:r>
            <a:r>
              <a:rPr lang="en-US" dirty="0"/>
              <a:t> Schedule</a:t>
            </a:r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id="{CCA3F537-7F3C-1144-A095-D2ECFBE2A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1511506"/>
            <a:ext cx="72968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C9EBCFA6-B8DE-214D-865B-25FFD4D4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2719400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485893C2-F5D0-8A47-93A7-A987DD2AB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3821796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graphicFrame>
        <p:nvGraphicFramePr>
          <p:cNvPr id="3" name="Group 70">
            <a:extLst>
              <a:ext uri="{FF2B5EF4-FFF2-40B4-BE49-F238E27FC236}">
                <a16:creationId xmlns:a16="http://schemas.microsoft.com/office/drawing/2014/main" id="{21802509-990E-AA03-827C-3DC3FE9DD84D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A7194-AE1A-99B6-CE7E-C6D7CD4F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EE0F-C91B-764D-8621-06836BCE503D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2992-3A53-88FD-6CD4-6DD7C686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7440F-2AAA-5E49-9E38-4709849B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8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7BF0B-2F20-690B-7384-BE01D9CC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D140C-2D1D-7052-A0B7-F6304FD5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79CD2-CE68-83A2-56FB-B9859518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5C7025-71F2-A807-6430-BFC62EF7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1FBBC-8960-A35E-5DED-1B7D8DF50357}"/>
              </a:ext>
            </a:extLst>
          </p:cNvPr>
          <p:cNvSpPr txBox="1"/>
          <p:nvPr/>
        </p:nvSpPr>
        <p:spPr>
          <a:xfrm>
            <a:off x="1766584" y="2644170"/>
            <a:ext cx="55643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DEMO: </a:t>
            </a:r>
          </a:p>
          <a:p>
            <a:r>
              <a:rPr lang="en-US" sz="3200" dirty="0"/>
              <a:t>	</a:t>
            </a:r>
            <a:r>
              <a:rPr lang="en-US" sz="3200" dirty="0" err="1"/>
              <a:t>txn_demo_create_table.sql</a:t>
            </a:r>
            <a:br>
              <a:rPr lang="en-US" sz="3200" dirty="0"/>
            </a:br>
            <a:r>
              <a:rPr lang="en-US" sz="3200" dirty="0"/>
              <a:t>	txn_demo_simple_1.py</a:t>
            </a:r>
          </a:p>
        </p:txBody>
      </p:sp>
    </p:spTree>
    <p:extLst>
      <p:ext uri="{BB962C8B-B14F-4D97-AF65-F5344CB8AC3E}">
        <p14:creationId xmlns:p14="http://schemas.microsoft.com/office/powerpoint/2010/main" val="1347812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Serializable</a:t>
            </a:r>
            <a:r>
              <a:rPr lang="en-US" dirty="0"/>
              <a:t> Schedule</a:t>
            </a:r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id="{CCA3F537-7F3C-1144-A095-D2ECFBE2A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1511506"/>
            <a:ext cx="72968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C9EBCFA6-B8DE-214D-865B-25FFD4D4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2719400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485893C2-F5D0-8A47-93A7-A987DD2AB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3821796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DB675D86-AE2B-4243-A58D-B3C3070FA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4924192"/>
            <a:ext cx="98616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102</a:t>
            </a:r>
          </a:p>
        </p:txBody>
      </p:sp>
      <p:sp>
        <p:nvSpPr>
          <p:cNvPr id="12" name="Rectangle 49">
            <a:extLst>
              <a:ext uri="{FF2B5EF4-FFF2-40B4-BE49-F238E27FC236}">
                <a16:creationId xmlns:a16="http://schemas.microsoft.com/office/drawing/2014/main" id="{6FBA52C9-570F-A849-BE01-6727F83DB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5893191"/>
            <a:ext cx="98616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204</a:t>
            </a:r>
          </a:p>
        </p:txBody>
      </p:sp>
      <p:graphicFrame>
        <p:nvGraphicFramePr>
          <p:cNvPr id="3" name="Group 70">
            <a:extLst>
              <a:ext uri="{FF2B5EF4-FFF2-40B4-BE49-F238E27FC236}">
                <a16:creationId xmlns:a16="http://schemas.microsoft.com/office/drawing/2014/main" id="{21802509-990E-AA03-827C-3DC3FE9DD84D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A7194-AE1A-99B6-CE7E-C6D7CD4F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EE0F-C91B-764D-8621-06836BCE503D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2992-3A53-88FD-6CD4-6DD7C686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7440F-2AAA-5E49-9E38-4709849B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881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Serializable</a:t>
            </a:r>
            <a:r>
              <a:rPr lang="en-US" dirty="0"/>
              <a:t> Schedule</a:t>
            </a:r>
          </a:p>
        </p:txBody>
      </p:sp>
      <p:sp>
        <p:nvSpPr>
          <p:cNvPr id="26656" name="Rectangle 49"/>
          <p:cNvSpPr>
            <a:spLocks noChangeArrowheads="1"/>
          </p:cNvSpPr>
          <p:nvPr/>
        </p:nvSpPr>
        <p:spPr bwMode="auto">
          <a:xfrm>
            <a:off x="128177" y="5658481"/>
            <a:ext cx="331372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This is NOT a serial schedule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It is a serializable schedule.</a:t>
            </a:r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id="{CCA3F537-7F3C-1144-A095-D2ECFBE2A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1511506"/>
            <a:ext cx="72968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C9EBCFA6-B8DE-214D-865B-25FFD4D4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2719400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485893C2-F5D0-8A47-93A7-A987DD2AB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3821796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DB675D86-AE2B-4243-A58D-B3C3070FA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4924192"/>
            <a:ext cx="98616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102</a:t>
            </a:r>
          </a:p>
        </p:txBody>
      </p:sp>
      <p:sp>
        <p:nvSpPr>
          <p:cNvPr id="12" name="Rectangle 49">
            <a:extLst>
              <a:ext uri="{FF2B5EF4-FFF2-40B4-BE49-F238E27FC236}">
                <a16:creationId xmlns:a16="http://schemas.microsoft.com/office/drawing/2014/main" id="{6FBA52C9-570F-A849-BE01-6727F83DB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535" y="5893191"/>
            <a:ext cx="98616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204</a:t>
            </a:r>
          </a:p>
        </p:txBody>
      </p:sp>
      <p:graphicFrame>
        <p:nvGraphicFramePr>
          <p:cNvPr id="3" name="Group 70">
            <a:extLst>
              <a:ext uri="{FF2B5EF4-FFF2-40B4-BE49-F238E27FC236}">
                <a16:creationId xmlns:a16="http://schemas.microsoft.com/office/drawing/2014/main" id="{21802509-990E-AA03-827C-3DC3FE9DD84D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A7194-AE1A-99B6-CE7E-C6D7CD4F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EE0F-C91B-764D-8621-06836BCE503D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2992-3A53-88FD-6CD4-6DD7C686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7440F-2AAA-5E49-9E38-4709849B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128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 </a:t>
            </a:r>
            <a:r>
              <a:rPr lang="en-US" dirty="0">
                <a:solidFill>
                  <a:srgbClr val="FFC000"/>
                </a:solidFill>
              </a:rPr>
              <a:t>Non-Serializable</a:t>
            </a:r>
            <a:r>
              <a:rPr lang="en-US" dirty="0">
                <a:latin typeface="Arial" charset="0"/>
              </a:rPr>
              <a:t> Schedule</a:t>
            </a:r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65288C5-54D4-2042-B0B8-73D4EE228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7" y="1579755"/>
            <a:ext cx="72968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1D417492-50B0-5D41-98C6-C88F882F7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831" y="2728134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89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 </a:t>
            </a:r>
            <a:r>
              <a:rPr lang="en-US" dirty="0">
                <a:solidFill>
                  <a:srgbClr val="FFC000"/>
                </a:solidFill>
              </a:rPr>
              <a:t>Non-Serializable</a:t>
            </a:r>
            <a:r>
              <a:rPr lang="en-US" dirty="0">
                <a:latin typeface="Arial" charset="0"/>
              </a:rPr>
              <a:t> Schedule</a:t>
            </a:r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65288C5-54D4-2042-B0B8-73D4EE228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7" y="1579755"/>
            <a:ext cx="72968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1D417492-50B0-5D41-98C6-C88F882F7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831" y="2728134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id="{809796BA-0DCC-0746-BAEF-DB53BA720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6" y="3897660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6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 </a:t>
            </a:r>
            <a:r>
              <a:rPr lang="en-US" dirty="0">
                <a:solidFill>
                  <a:srgbClr val="FFC000"/>
                </a:solidFill>
              </a:rPr>
              <a:t>Non-Serializable</a:t>
            </a:r>
            <a:r>
              <a:rPr lang="en-US" dirty="0">
                <a:latin typeface="Arial" charset="0"/>
              </a:rPr>
              <a:t> Schedule</a:t>
            </a:r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65288C5-54D4-2042-B0B8-73D4EE228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7" y="1579755"/>
            <a:ext cx="72968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1D417492-50B0-5D41-98C6-C88F882F7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831" y="2728134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id="{809796BA-0DCC-0746-BAEF-DB53BA720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6" y="3897660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2BC003FB-B922-FA4D-81FA-679E68AD7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6" y="4888650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4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243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 </a:t>
            </a:r>
            <a:r>
              <a:rPr lang="en-US" dirty="0">
                <a:solidFill>
                  <a:srgbClr val="FFC000"/>
                </a:solidFill>
              </a:rPr>
              <a:t>Non-Serializable</a:t>
            </a:r>
            <a:r>
              <a:rPr lang="en-US" dirty="0">
                <a:latin typeface="Arial" charset="0"/>
              </a:rPr>
              <a:t> Schedule</a:t>
            </a:r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65288C5-54D4-2042-B0B8-73D4EE228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7" y="1579755"/>
            <a:ext cx="72968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1D417492-50B0-5D41-98C6-C88F882F7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831" y="2728134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id="{809796BA-0DCC-0746-BAEF-DB53BA720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6" y="3897660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2BC003FB-B922-FA4D-81FA-679E68AD7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6" y="4888650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4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5D0618F3-1B69-8B4D-B1C3-65BEA2C69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6" y="5853797"/>
            <a:ext cx="98616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104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774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 </a:t>
            </a:r>
            <a:r>
              <a:rPr lang="en-US" dirty="0">
                <a:solidFill>
                  <a:srgbClr val="FFC000"/>
                </a:solidFill>
              </a:rPr>
              <a:t>Non-Serializable</a:t>
            </a:r>
            <a:r>
              <a:rPr lang="en-US" dirty="0">
                <a:latin typeface="Arial" charset="0"/>
              </a:rPr>
              <a:t> Schedule</a:t>
            </a:r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65288C5-54D4-2042-B0B8-73D4EE228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7" y="1579755"/>
            <a:ext cx="72968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1D417492-50B0-5D41-98C6-C88F882F7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831" y="2728134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id="{809796BA-0DCC-0746-BAEF-DB53BA720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6" y="3897660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2</a:t>
            </a:r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2BC003FB-B922-FA4D-81FA-679E68AD7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6" y="4888650"/>
            <a:ext cx="9734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4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5D0618F3-1B69-8B4D-B1C3-65BEA2C69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6" y="5853797"/>
            <a:ext cx="98616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 = 204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 = 104</a:t>
            </a:r>
          </a:p>
        </p:txBody>
      </p:sp>
      <p:sp>
        <p:nvSpPr>
          <p:cNvPr id="12" name="Speech Bubble: Rectangle with Corners Rounded 8">
            <a:extLst>
              <a:ext uri="{FF2B5EF4-FFF2-40B4-BE49-F238E27FC236}">
                <a16:creationId xmlns:a16="http://schemas.microsoft.com/office/drawing/2014/main" id="{77D22782-624B-454F-8BF3-D6AC9D310B3C}"/>
              </a:ext>
            </a:extLst>
          </p:cNvPr>
          <p:cNvSpPr/>
          <p:nvPr/>
        </p:nvSpPr>
        <p:spPr>
          <a:xfrm>
            <a:off x="4492568" y="5773745"/>
            <a:ext cx="1403568" cy="715089"/>
          </a:xfrm>
          <a:prstGeom prst="wedgeRoundRectCallout">
            <a:avLst>
              <a:gd name="adj1" fmla="val 115097"/>
              <a:gd name="adj2" fmla="val -367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Should be</a:t>
            </a:r>
            <a:br>
              <a:rPr lang="en-US" dirty="0"/>
            </a:br>
            <a:r>
              <a:rPr lang="en-US" dirty="0"/>
              <a:t>impossible!</a:t>
            </a:r>
          </a:p>
        </p:txBody>
      </p:sp>
      <p:graphicFrame>
        <p:nvGraphicFramePr>
          <p:cNvPr id="2" name="Group 70">
            <a:extLst>
              <a:ext uri="{FF2B5EF4-FFF2-40B4-BE49-F238E27FC236}">
                <a16:creationId xmlns:a16="http://schemas.microsoft.com/office/drawing/2014/main" id="{81C39290-7325-16A7-5653-B91F28D7DD3A}"/>
              </a:ext>
            </a:extLst>
          </p:cNvPr>
          <p:cNvGraphicFramePr>
            <a:graphicFrameLocks noGrp="1"/>
          </p:cNvGraphicFramePr>
          <p:nvPr/>
        </p:nvGraphicFramePr>
        <p:xfrm>
          <a:off x="2247900" y="1349008"/>
          <a:ext cx="4648200" cy="515112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0750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 := s*2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63165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431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441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24427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596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CB3-7201-E2A8-423F-553BB7B7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1E-C8D6-6549-910C-686466F23067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F905-FB00-5430-F41C-58547245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D923-A533-8432-01DB-54B8AF7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396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9F0555-D7A6-C88D-81AA-29C45CDA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0F7E8-3DC7-D27E-7038-A50A7C186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the schedule is serial, then nothing can go wrong</a:t>
            </a:r>
          </a:p>
          <a:p>
            <a:endParaRPr lang="en-US" dirty="0"/>
          </a:p>
          <a:p>
            <a:r>
              <a:rPr lang="en-US" dirty="0"/>
              <a:t>Same for a serializable schedule</a:t>
            </a:r>
          </a:p>
          <a:p>
            <a:pPr lvl="1"/>
            <a:endParaRPr lang="en-US" dirty="0"/>
          </a:p>
          <a:p>
            <a:r>
              <a:rPr lang="en-US" dirty="0"/>
              <a:t>Concurrency Control Manager of the RDBMs must ensure that the schedule is serializable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AFF85-835F-9408-94D8-6CF82011E6E8}"/>
              </a:ext>
            </a:extLst>
          </p:cNvPr>
          <p:cNvSpPr txBox="1"/>
          <p:nvPr/>
        </p:nvSpPr>
        <p:spPr>
          <a:xfrm>
            <a:off x="570743" y="5625284"/>
            <a:ext cx="80025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How do we check that a schedule is serializable?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EE03D8-6ABA-68CF-40AA-AC6BD148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6015-8B86-3C41-B86A-EE769BA18D91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9E0FF0A-7F2F-95BB-65C3-4460A932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6DA372-2C8B-7A69-6328-00A236F3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169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0336C4-F10C-AB4F-2C10-95517081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32818-416F-517A-88FF-FC5C24D84B1E}"/>
              </a:ext>
            </a:extLst>
          </p:cNvPr>
          <p:cNvSpPr txBox="1"/>
          <p:nvPr/>
        </p:nvSpPr>
        <p:spPr>
          <a:xfrm>
            <a:off x="1571025" y="3013501"/>
            <a:ext cx="600196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Conflict Serializability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AE96F-09E1-7311-1C1E-0D73CCFA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AC22-CE02-D34B-BFC1-507E1D94A710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BE379-E082-0504-4F8D-9400F0B3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D3F66-A6A5-E81A-F7FC-3117ED41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22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A7EC-D2EB-F6C4-E46C-5C4F5D08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12139-1AD0-129A-19D8-99D0DD28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further simplify the model: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transaction is a sequence of reads and writes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ignore operations between reads and writes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69BFE-3684-CF22-4431-7F036D81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4E74-C16C-0248-AD96-9EBFA4D7875E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D29BC4-A54D-65EE-C9B8-CBE39EC7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F387F9-3758-3DE6-E2A7-00A51F0E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8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D9D071-2D04-04C5-6D78-16C61D6D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Client/Server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D8348-4A84-C0A6-9D40-ECBFA33F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Client: </a:t>
            </a:r>
          </a:p>
          <a:p>
            <a:pPr lvl="1"/>
            <a:r>
              <a:rPr lang="en-US" dirty="0"/>
              <a:t>The program running the application</a:t>
            </a:r>
          </a:p>
          <a:p>
            <a:pPr lvl="1"/>
            <a:r>
              <a:rPr lang="en-US" dirty="0"/>
              <a:t>In our example: a python program running on laptop</a:t>
            </a:r>
          </a:p>
          <a:p>
            <a:pPr lvl="1"/>
            <a:r>
              <a:rPr lang="en-US" dirty="0"/>
              <a:t>In general: a big program on laptop or in the cloud</a:t>
            </a:r>
          </a:p>
          <a:p>
            <a:endParaRPr lang="en-US" dirty="0"/>
          </a:p>
          <a:p>
            <a:r>
              <a:rPr lang="en-US" dirty="0"/>
              <a:t>Server:</a:t>
            </a:r>
          </a:p>
          <a:p>
            <a:pPr lvl="1"/>
            <a:r>
              <a:rPr lang="en-US" dirty="0"/>
              <a:t>The database management system</a:t>
            </a:r>
          </a:p>
          <a:p>
            <a:pPr lvl="1"/>
            <a:r>
              <a:rPr lang="en-US" dirty="0"/>
              <a:t>In our example it is </a:t>
            </a:r>
            <a:r>
              <a:rPr lang="en-US" dirty="0" err="1"/>
              <a:t>Sqlite</a:t>
            </a:r>
            <a:r>
              <a:rPr lang="en-US" dirty="0"/>
              <a:t> on laptop</a:t>
            </a:r>
          </a:p>
          <a:p>
            <a:pPr lvl="1"/>
            <a:r>
              <a:rPr lang="en-US" dirty="0"/>
              <a:t>In general: any RDBMS, on remote server or in cloud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851984-1B5E-371B-6C70-F84201AC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9F1A-DA06-40F9-8C22-90C97606A50B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38D8A-A768-25F9-74F6-6B6ABCE2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0E9FE-E163-DAC3-2E08-AF55BD31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41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</a:t>
            </a:r>
          </a:p>
        </p:txBody>
      </p:sp>
      <p:graphicFrame>
        <p:nvGraphicFramePr>
          <p:cNvPr id="11" name="Group 70">
            <a:extLst>
              <a:ext uri="{FF2B5EF4-FFF2-40B4-BE49-F238E27FC236}">
                <a16:creationId xmlns:a16="http://schemas.microsoft.com/office/drawing/2014/main" id="{7C4023C5-27B1-4401-86DC-DD34596607DD}"/>
              </a:ext>
            </a:extLst>
          </p:cNvPr>
          <p:cNvGraphicFramePr>
            <a:graphicFrameLocks noGrp="1"/>
          </p:cNvGraphicFramePr>
          <p:nvPr/>
        </p:nvGraphicFramePr>
        <p:xfrm>
          <a:off x="624992" y="1904729"/>
          <a:ext cx="2324100" cy="2773680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READ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 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 := t+100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WRITE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,t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B5790A-A7B2-EEC8-4919-D33306A1946B}"/>
              </a:ext>
            </a:extLst>
          </p:cNvPr>
          <p:cNvGraphicFramePr>
            <a:graphicFrameLocks noGrp="1"/>
          </p:cNvGraphicFramePr>
          <p:nvPr/>
        </p:nvGraphicFramePr>
        <p:xfrm>
          <a:off x="6519070" y="2148569"/>
          <a:ext cx="93102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</a:tbl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583C9799-89AD-608C-74DE-1B34F5C337CE}"/>
              </a:ext>
            </a:extLst>
          </p:cNvPr>
          <p:cNvSpPr/>
          <p:nvPr/>
        </p:nvSpPr>
        <p:spPr>
          <a:xfrm>
            <a:off x="3810293" y="3134096"/>
            <a:ext cx="1627662" cy="33058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42D29-7FDD-8FDC-495B-EDBF19066A44}"/>
              </a:ext>
            </a:extLst>
          </p:cNvPr>
          <p:cNvSpPr txBox="1"/>
          <p:nvPr/>
        </p:nvSpPr>
        <p:spPr>
          <a:xfrm>
            <a:off x="4201210" y="5083298"/>
            <a:ext cx="429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Also:		R</a:t>
            </a:r>
            <a:r>
              <a:rPr lang="en-US" baseline="-25000" dirty="0"/>
              <a:t>1</a:t>
            </a:r>
            <a:r>
              <a:rPr lang="en-US" dirty="0"/>
              <a:t>(A), W</a:t>
            </a:r>
            <a:r>
              <a:rPr lang="en-US" baseline="-25000" dirty="0"/>
              <a:t>1</a:t>
            </a:r>
            <a:r>
              <a:rPr lang="en-US" dirty="0"/>
              <a:t>(A), R</a:t>
            </a:r>
            <a:r>
              <a:rPr lang="en-US" baseline="-25000" dirty="0"/>
              <a:t>1</a:t>
            </a:r>
            <a:r>
              <a:rPr lang="en-US" dirty="0"/>
              <a:t>(B), W</a:t>
            </a:r>
            <a:r>
              <a:rPr lang="en-US" baseline="-25000" dirty="0"/>
              <a:t>1</a:t>
            </a:r>
            <a:r>
              <a:rPr lang="en-US" dirty="0"/>
              <a:t>(B)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3F3F493-019D-C735-9082-16CFAA6B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77D3-B119-C04D-B9E0-463C8C132ED3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2300FFC-2DC1-B9A8-6FCC-386649EE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F6A5AF9-01EB-8F7D-8E5B-28A056C5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05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CA19-78C4-455C-A89D-A32381F7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5FDC5-DBE9-4190-9FFB-A955DADA2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T1 then T2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118614-E217-4ECA-ADB1-93612847B506}"/>
              </a:ext>
            </a:extLst>
          </p:cNvPr>
          <p:cNvGraphicFramePr>
            <a:graphicFrameLocks noGrp="1"/>
          </p:cNvGraphicFramePr>
          <p:nvPr/>
        </p:nvGraphicFramePr>
        <p:xfrm>
          <a:off x="3640973" y="2703918"/>
          <a:ext cx="18620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4814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E51684-0600-4852-8645-36430ADF8602}"/>
              </a:ext>
            </a:extLst>
          </p:cNvPr>
          <p:cNvCxnSpPr/>
          <p:nvPr/>
        </p:nvCxnSpPr>
        <p:spPr>
          <a:xfrm>
            <a:off x="3175462" y="2703918"/>
            <a:ext cx="0" cy="3337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6953761-4591-480B-B6D5-D818C11D56AA}"/>
              </a:ext>
            </a:extLst>
          </p:cNvPr>
          <p:cNvSpPr txBox="1"/>
          <p:nvPr/>
        </p:nvSpPr>
        <p:spPr>
          <a:xfrm rot="16200000">
            <a:off x="2667631" y="41880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D87AB-597C-48B0-BD5F-81E10839656C}"/>
              </a:ext>
            </a:extLst>
          </p:cNvPr>
          <p:cNvSpPr txBox="1"/>
          <p:nvPr/>
        </p:nvSpPr>
        <p:spPr>
          <a:xfrm>
            <a:off x="1759370" y="1846445"/>
            <a:ext cx="562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(A), W</a:t>
            </a:r>
            <a:r>
              <a:rPr lang="en-US" baseline="-25000" dirty="0"/>
              <a:t>1</a:t>
            </a:r>
            <a:r>
              <a:rPr lang="en-US" dirty="0"/>
              <a:t>(A), R</a:t>
            </a:r>
            <a:r>
              <a:rPr lang="en-US" baseline="-25000" dirty="0"/>
              <a:t>1</a:t>
            </a:r>
            <a:r>
              <a:rPr lang="en-US" dirty="0"/>
              <a:t>(B), W</a:t>
            </a:r>
            <a:r>
              <a:rPr lang="en-US" baseline="-25000" dirty="0"/>
              <a:t>1</a:t>
            </a:r>
            <a:r>
              <a:rPr lang="en-US" dirty="0"/>
              <a:t>(B), R</a:t>
            </a:r>
            <a:r>
              <a:rPr lang="en-US" baseline="-25000" dirty="0"/>
              <a:t>2</a:t>
            </a:r>
            <a:r>
              <a:rPr lang="en-US" dirty="0"/>
              <a:t>(A), W</a:t>
            </a:r>
            <a:r>
              <a:rPr lang="en-US" baseline="-25000" dirty="0"/>
              <a:t>2</a:t>
            </a:r>
            <a:r>
              <a:rPr lang="en-US" dirty="0"/>
              <a:t>(A), R</a:t>
            </a:r>
            <a:r>
              <a:rPr lang="en-US" baseline="-25000" dirty="0"/>
              <a:t>2</a:t>
            </a:r>
            <a:r>
              <a:rPr lang="en-US" dirty="0"/>
              <a:t>(B), W</a:t>
            </a:r>
            <a:r>
              <a:rPr lang="en-US" baseline="-25000" dirty="0"/>
              <a:t>2</a:t>
            </a:r>
            <a:r>
              <a:rPr lang="en-US" dirty="0"/>
              <a:t>(B)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C42BA-A62B-0327-FE7E-B599F9A1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AD53-60C6-3C4B-ABD0-4229C9F74280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22191D-83A7-3B4F-869D-081527E0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353292-3012-3FB8-1925-F132469F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395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43EE-F069-41AF-8AC7-CE6FA35B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0E0F-A1F0-4BF0-8C70-4193E5F2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T2 then T1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D9899DB-E3DE-4042-8623-52160C74D83D}"/>
              </a:ext>
            </a:extLst>
          </p:cNvPr>
          <p:cNvGraphicFramePr>
            <a:graphicFrameLocks noGrp="1"/>
          </p:cNvGraphicFramePr>
          <p:nvPr/>
        </p:nvGraphicFramePr>
        <p:xfrm>
          <a:off x="3640973" y="2703918"/>
          <a:ext cx="18620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48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B58C33F-05BA-4A55-9798-57DA0FD66502}"/>
              </a:ext>
            </a:extLst>
          </p:cNvPr>
          <p:cNvSpPr txBox="1"/>
          <p:nvPr/>
        </p:nvSpPr>
        <p:spPr>
          <a:xfrm>
            <a:off x="1759370" y="1846445"/>
            <a:ext cx="554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(A), W</a:t>
            </a:r>
            <a:r>
              <a:rPr lang="en-US" baseline="-25000" dirty="0"/>
              <a:t>2</a:t>
            </a:r>
            <a:r>
              <a:rPr lang="en-US" dirty="0"/>
              <a:t>(A), R</a:t>
            </a:r>
            <a:r>
              <a:rPr lang="en-US" baseline="-25000" dirty="0"/>
              <a:t>2</a:t>
            </a:r>
            <a:r>
              <a:rPr lang="en-US" dirty="0"/>
              <a:t>(B), W</a:t>
            </a:r>
            <a:r>
              <a:rPr lang="en-US" baseline="-25000" dirty="0"/>
              <a:t>2</a:t>
            </a:r>
            <a:r>
              <a:rPr lang="en-US" dirty="0"/>
              <a:t>(B), R</a:t>
            </a:r>
            <a:r>
              <a:rPr lang="en-US" baseline="-25000" dirty="0"/>
              <a:t>1</a:t>
            </a:r>
            <a:r>
              <a:rPr lang="en-US" dirty="0"/>
              <a:t>(A), W</a:t>
            </a:r>
            <a:r>
              <a:rPr lang="en-US" baseline="-25000" dirty="0"/>
              <a:t>1</a:t>
            </a:r>
            <a:r>
              <a:rPr lang="en-US" dirty="0"/>
              <a:t>(A), R</a:t>
            </a:r>
            <a:r>
              <a:rPr lang="en-US" baseline="-25000" dirty="0"/>
              <a:t>1</a:t>
            </a:r>
            <a:r>
              <a:rPr lang="en-US" dirty="0"/>
              <a:t>(B), W</a:t>
            </a:r>
            <a:r>
              <a:rPr lang="en-US" baseline="-25000" dirty="0"/>
              <a:t>1</a:t>
            </a:r>
            <a:r>
              <a:rPr lang="en-US" dirty="0"/>
              <a:t>(B)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D25B05-E610-3126-CC84-6F48C2A6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74C-C376-3D45-8AF8-3412AF11CF09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524E0AF-DD5B-8362-B210-579CB253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40723B-6678-7010-AAA3-769F420B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922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9139-3DD5-4B82-9C0B-748484B7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50B6E-2E27-4DF3-96BF-3F1C9BED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r>
              <a:rPr lang="en-US"/>
              <a:t>Serializable to T1 then T2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BE3A02-8974-4329-98B1-68A24DF39EE7}"/>
              </a:ext>
            </a:extLst>
          </p:cNvPr>
          <p:cNvGraphicFramePr>
            <a:graphicFrameLocks noGrp="1"/>
          </p:cNvGraphicFramePr>
          <p:nvPr/>
        </p:nvGraphicFramePr>
        <p:xfrm>
          <a:off x="3640973" y="2703918"/>
          <a:ext cx="18620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481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B35DEA0-59E3-4180-8D4C-43DF28F4D48F}"/>
              </a:ext>
            </a:extLst>
          </p:cNvPr>
          <p:cNvSpPr txBox="1"/>
          <p:nvPr/>
        </p:nvSpPr>
        <p:spPr>
          <a:xfrm>
            <a:off x="1759370" y="1846445"/>
            <a:ext cx="554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(A), W</a:t>
            </a:r>
            <a:r>
              <a:rPr lang="en-US" baseline="-25000" dirty="0"/>
              <a:t>1</a:t>
            </a:r>
            <a:r>
              <a:rPr lang="en-US" dirty="0"/>
              <a:t>(A), R</a:t>
            </a:r>
            <a:r>
              <a:rPr lang="en-US" baseline="-25000" dirty="0"/>
              <a:t>2</a:t>
            </a:r>
            <a:r>
              <a:rPr lang="en-US" dirty="0"/>
              <a:t>(A), W</a:t>
            </a:r>
            <a:r>
              <a:rPr lang="en-US" baseline="-25000" dirty="0"/>
              <a:t>2</a:t>
            </a:r>
            <a:r>
              <a:rPr lang="en-US" dirty="0"/>
              <a:t>(A), R</a:t>
            </a:r>
            <a:r>
              <a:rPr lang="en-US" baseline="-25000" dirty="0"/>
              <a:t>1</a:t>
            </a:r>
            <a:r>
              <a:rPr lang="en-US" dirty="0"/>
              <a:t>(B), W</a:t>
            </a:r>
            <a:r>
              <a:rPr lang="en-US" baseline="-25000" dirty="0"/>
              <a:t>1</a:t>
            </a:r>
            <a:r>
              <a:rPr lang="en-US" dirty="0"/>
              <a:t>(B), R</a:t>
            </a:r>
            <a:r>
              <a:rPr lang="en-US" baseline="-25000" dirty="0"/>
              <a:t>2</a:t>
            </a:r>
            <a:r>
              <a:rPr lang="en-US" dirty="0"/>
              <a:t>(B), W</a:t>
            </a:r>
            <a:r>
              <a:rPr lang="en-US" baseline="-25000" dirty="0"/>
              <a:t>2</a:t>
            </a:r>
            <a:r>
              <a:rPr lang="en-US" dirty="0"/>
              <a:t>(B)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A9CA9-B682-ABC2-10AE-F343EE15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EF34-0519-924D-A551-AC22127D1554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48CADB7-4DAB-F847-1806-4F8B7C31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11F47A-08E9-3910-BB5F-022ADBDC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153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9139-3DD5-4B82-9C0B-748484B7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50B6E-2E27-4DF3-96BF-3F1C9BED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r>
              <a:rPr lang="en-US" dirty="0"/>
              <a:t>Not serializable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BE3A02-8974-4329-98B1-68A24DF39EE7}"/>
              </a:ext>
            </a:extLst>
          </p:cNvPr>
          <p:cNvGraphicFramePr>
            <a:graphicFrameLocks noGrp="1"/>
          </p:cNvGraphicFramePr>
          <p:nvPr/>
        </p:nvGraphicFramePr>
        <p:xfrm>
          <a:off x="3640973" y="2703918"/>
          <a:ext cx="18620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48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A903E6-0DBB-49FF-8FDA-7E113CB04296}"/>
              </a:ext>
            </a:extLst>
          </p:cNvPr>
          <p:cNvSpPr txBox="1"/>
          <p:nvPr/>
        </p:nvSpPr>
        <p:spPr>
          <a:xfrm>
            <a:off x="1759370" y="1846445"/>
            <a:ext cx="554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(A), W</a:t>
            </a:r>
            <a:r>
              <a:rPr lang="en-US" baseline="-25000" dirty="0"/>
              <a:t>1</a:t>
            </a:r>
            <a:r>
              <a:rPr lang="en-US" dirty="0"/>
              <a:t>(A), R</a:t>
            </a:r>
            <a:r>
              <a:rPr lang="en-US" baseline="-25000" dirty="0"/>
              <a:t>2</a:t>
            </a:r>
            <a:r>
              <a:rPr lang="en-US" dirty="0"/>
              <a:t>(A), W</a:t>
            </a:r>
            <a:r>
              <a:rPr lang="en-US" baseline="-25000" dirty="0"/>
              <a:t>2</a:t>
            </a:r>
            <a:r>
              <a:rPr lang="en-US" dirty="0"/>
              <a:t>(A), R</a:t>
            </a:r>
            <a:r>
              <a:rPr lang="en-US" baseline="-25000" dirty="0"/>
              <a:t>2</a:t>
            </a:r>
            <a:r>
              <a:rPr lang="en-US" dirty="0"/>
              <a:t>(B), W</a:t>
            </a:r>
            <a:r>
              <a:rPr lang="en-US" baseline="-25000" dirty="0"/>
              <a:t>2</a:t>
            </a:r>
            <a:r>
              <a:rPr lang="en-US" dirty="0"/>
              <a:t>(B), R</a:t>
            </a:r>
            <a:r>
              <a:rPr lang="en-US" baseline="-25000" dirty="0"/>
              <a:t>1</a:t>
            </a:r>
            <a:r>
              <a:rPr lang="en-US" dirty="0"/>
              <a:t>(B), W</a:t>
            </a:r>
            <a:r>
              <a:rPr lang="en-US" baseline="-25000" dirty="0"/>
              <a:t>1</a:t>
            </a:r>
            <a:r>
              <a:rPr lang="en-US" dirty="0"/>
              <a:t>(B)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1B51D-ACE5-58F1-39E8-CB0DDFEA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59F7-5BDE-A242-B402-39BED2E30BF7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A3B688D-01B2-E61E-FC25-0C933B30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0B30BD-74C9-9DD2-F1A6-4B325C96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884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FD59-85C8-9E8C-D29F-05821471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6CAD7-A42A-203C-2F26-7EB70C9EF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if a schedule is serializable, try swapping operations until it becomes serial: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we only swap if the new schedule is equivalent</a:t>
            </a:r>
          </a:p>
          <a:p>
            <a:endParaRPr lang="en-US" dirty="0"/>
          </a:p>
          <a:p>
            <a:r>
              <a:rPr lang="en-US" dirty="0"/>
              <a:t>A pair is in </a:t>
            </a:r>
            <a:r>
              <a:rPr lang="en-US" dirty="0">
                <a:solidFill>
                  <a:srgbClr val="0432FF"/>
                </a:solidFill>
              </a:rPr>
              <a:t>conflict</a:t>
            </a:r>
            <a:r>
              <a:rPr lang="en-US" dirty="0"/>
              <a:t> if it cannot be swapped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32ECB-8209-A335-BF57-6EABF8B3B3F2}"/>
              </a:ext>
            </a:extLst>
          </p:cNvPr>
          <p:cNvSpPr txBox="1"/>
          <p:nvPr/>
        </p:nvSpPr>
        <p:spPr>
          <a:xfrm>
            <a:off x="816112" y="2415390"/>
            <a:ext cx="26484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… R</a:t>
            </a:r>
            <a:r>
              <a:rPr lang="en-US" sz="2400" baseline="-25000" dirty="0"/>
              <a:t>i</a:t>
            </a:r>
            <a:r>
              <a:rPr lang="en-US" sz="2400" dirty="0"/>
              <a:t>(A), </a:t>
            </a:r>
            <a:r>
              <a:rPr lang="en-US" sz="2400" dirty="0" err="1"/>
              <a:t>W</a:t>
            </a:r>
            <a:r>
              <a:rPr lang="en-US" sz="2400" baseline="-25000" dirty="0" err="1"/>
              <a:t>j</a:t>
            </a:r>
            <a:r>
              <a:rPr lang="en-US" sz="2400" dirty="0"/>
              <a:t>(B),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E2959-4AAA-0993-69E5-2C9FF66B6739}"/>
              </a:ext>
            </a:extLst>
          </p:cNvPr>
          <p:cNvSpPr txBox="1"/>
          <p:nvPr/>
        </p:nvSpPr>
        <p:spPr>
          <a:xfrm>
            <a:off x="5466818" y="2415390"/>
            <a:ext cx="26484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… </a:t>
            </a:r>
            <a:r>
              <a:rPr lang="en-US" sz="2400" dirty="0" err="1"/>
              <a:t>W</a:t>
            </a:r>
            <a:r>
              <a:rPr lang="en-US" sz="2400" baseline="-25000" dirty="0" err="1"/>
              <a:t>j</a:t>
            </a:r>
            <a:r>
              <a:rPr lang="en-US" sz="2400" dirty="0"/>
              <a:t>(B), R</a:t>
            </a:r>
            <a:r>
              <a:rPr lang="en-US" sz="2400" baseline="-25000" dirty="0"/>
              <a:t>i</a:t>
            </a:r>
            <a:r>
              <a:rPr lang="en-US" sz="2400" dirty="0"/>
              <a:t>(A), …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D7E9F81-2475-7705-1E90-CADCBE74C941}"/>
              </a:ext>
            </a:extLst>
          </p:cNvPr>
          <p:cNvSpPr/>
          <p:nvPr/>
        </p:nvSpPr>
        <p:spPr>
          <a:xfrm>
            <a:off x="3895071" y="2480928"/>
            <a:ext cx="925209" cy="33058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904BDF0-305E-808A-2246-73366FD4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337-14F8-8649-8A4F-87A27D1D3903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18DC038-F1D2-C903-224F-CC44541D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E26B28-C111-D5B7-AABE-6E303BFD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10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25FA-A99A-47B2-AA7D-E6A4D499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DC37B-14A8-4C43-83DB-773BDB5F6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Any pair of ops of the same TXN are in conflict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baseline="-25000" dirty="0"/>
              <a:t>i</a:t>
            </a:r>
            <a:r>
              <a:rPr lang="en-US" dirty="0"/>
              <a:t>(X),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(X) forms a </a:t>
            </a:r>
            <a:r>
              <a:rPr lang="en-US" dirty="0">
                <a:solidFill>
                  <a:srgbClr val="0432FF"/>
                </a:solidFill>
              </a:rPr>
              <a:t>read-write conflict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  <a:r>
              <a:rPr lang="en-US" baseline="-25000" dirty="0"/>
              <a:t>i</a:t>
            </a:r>
            <a:r>
              <a:rPr lang="en-US" dirty="0"/>
              <a:t>(X),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(X) forms a </a:t>
            </a:r>
            <a:r>
              <a:rPr lang="en-US" dirty="0">
                <a:solidFill>
                  <a:srgbClr val="0432FF"/>
                </a:solidFill>
              </a:rPr>
              <a:t>write-read conflict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  <a:r>
              <a:rPr lang="en-US" baseline="-25000" dirty="0"/>
              <a:t>i</a:t>
            </a:r>
            <a:r>
              <a:rPr lang="en-US" dirty="0"/>
              <a:t>(X),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(X) forms a </a:t>
            </a:r>
            <a:r>
              <a:rPr lang="en-US" dirty="0">
                <a:solidFill>
                  <a:srgbClr val="0432FF"/>
                </a:solidFill>
              </a:rPr>
              <a:t>write-write conflict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5BF9A9C-2D11-0994-8FD0-B9D0BB28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463-F522-134A-996B-D25B7E79E756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C2DB91E-E113-A20A-7980-EAD23EC7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DAD7C4-4803-01A2-00B6-6095ACD8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670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Conflict Serializable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682" y="2657779"/>
            <a:ext cx="8157411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A schedule is </a:t>
            </a:r>
            <a:r>
              <a:rPr lang="en-US" sz="2800" u="sng" dirty="0">
                <a:effectLst/>
                <a:latin typeface="Arial" panose="020B0604020202020204" pitchFamily="34" charset="0"/>
              </a:rPr>
              <a:t>conflict serializable </a:t>
            </a:r>
            <a:r>
              <a:rPr lang="en-US" sz="2800" dirty="0">
                <a:effectLst/>
                <a:latin typeface="Arial" panose="020B0604020202020204" pitchFamily="34" charset="0"/>
              </a:rPr>
              <a:t>if it can be</a:t>
            </a:r>
            <a:br>
              <a:rPr lang="en-US" sz="2800" dirty="0"/>
            </a:br>
            <a:r>
              <a:rPr lang="en-US" sz="2800" b="1" dirty="0">
                <a:effectLst/>
                <a:latin typeface="Arial" panose="020B0604020202020204" pitchFamily="34" charset="0"/>
              </a:rPr>
              <a:t>transformed</a:t>
            </a:r>
            <a:r>
              <a:rPr lang="en-US" sz="2800" dirty="0">
                <a:effectLst/>
                <a:latin typeface="Arial" panose="020B0604020202020204" pitchFamily="34" charset="0"/>
              </a:rPr>
              <a:t> into a serial schedule by a series of</a:t>
            </a:r>
            <a:br>
              <a:rPr lang="en-US" sz="2800" dirty="0"/>
            </a:br>
            <a:r>
              <a:rPr lang="en-US" sz="2800" dirty="0" err="1">
                <a:effectLst/>
                <a:latin typeface="Arial" panose="020B0604020202020204" pitchFamily="34" charset="0"/>
              </a:rPr>
              <a:t>swappings</a:t>
            </a:r>
            <a:r>
              <a:rPr lang="en-US" sz="2800" dirty="0">
                <a:effectLst/>
                <a:latin typeface="Arial" panose="020B0604020202020204" pitchFamily="34" charset="0"/>
              </a:rPr>
              <a:t> of adjacent </a:t>
            </a:r>
            <a:r>
              <a:rPr lang="en-US" sz="2800" b="1" dirty="0">
                <a:effectLst/>
                <a:latin typeface="Arial" panose="020B0604020202020204" pitchFamily="34" charset="0"/>
              </a:rPr>
              <a:t>non-conflicting </a:t>
            </a:r>
            <a:r>
              <a:rPr lang="en-US" sz="2800" dirty="0">
                <a:effectLst/>
                <a:latin typeface="Arial" panose="020B0604020202020204" pitchFamily="34" charset="0"/>
              </a:rPr>
              <a:t>actions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AC85D-EA60-074D-2A10-F7B1EEE2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CA92-BE38-C44F-9321-E08DABDD47BC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A9772-E50B-3C9D-A90F-F27CFE95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1A9CF-0189-6E46-7AAC-EC0B9EB6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58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84ED-062C-4061-81C5-9E95367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Serializable Schedule Example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2E6C95-621F-4991-A0B9-FE3AF750DBCD}"/>
              </a:ext>
            </a:extLst>
          </p:cNvPr>
          <p:cNvGraphicFramePr>
            <a:graphicFrameLocks noGrp="1"/>
          </p:cNvGraphicFramePr>
          <p:nvPr/>
        </p:nvGraphicFramePr>
        <p:xfrm>
          <a:off x="3640973" y="2703918"/>
          <a:ext cx="18620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481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CD555-0EE5-BC34-D5B8-B9AA836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196-9DC5-DA42-A4C1-557F9BA74888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F0E792-D758-3E25-7ADB-0F33C724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59D6D-4957-8A48-5435-42353018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514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84ED-062C-4061-81C5-9E95367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Serializable Schedule Example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2E6C95-621F-4991-A0B9-FE3AF750DBCD}"/>
              </a:ext>
            </a:extLst>
          </p:cNvPr>
          <p:cNvGraphicFramePr>
            <a:graphicFrameLocks noGrp="1"/>
          </p:cNvGraphicFramePr>
          <p:nvPr/>
        </p:nvGraphicFramePr>
        <p:xfrm>
          <a:off x="3640973" y="2703918"/>
          <a:ext cx="18620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026">
                  <a:extLst>
                    <a:ext uri="{9D8B030D-6E8A-4147-A177-3AD203B41FA5}">
                      <a16:colId xmlns:a16="http://schemas.microsoft.com/office/drawing/2014/main" val="1099962958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582997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4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481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62B63-4A67-4E83-689F-30C2AF91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4D04-8F83-C24C-8F1C-74582B48EE32}" type="datetime4">
              <a:rPr lang="en-US" smtClean="0"/>
              <a:t>February 21,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89CF3-F7DB-AE4D-7712-937770B5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Serializability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B6BC8-B61D-E91E-705C-87664A50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14314"/>
      </p:ext>
    </p:extLst>
  </p:cSld>
  <p:clrMapOvr>
    <a:masterClrMapping/>
  </p:clrMapOvr>
</p:sld>
</file>

<file path=ppt/theme/theme1.xml><?xml version="1.0" encoding="utf-8"?>
<a:theme xmlns:a="http://schemas.openxmlformats.org/drawingml/2006/main" name="Beam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74163</TotalTime>
  <Words>7740</Words>
  <Application>Microsoft Macintosh PowerPoint</Application>
  <PresentationFormat>On-screen Show (4:3)</PresentationFormat>
  <Paragraphs>1877</Paragraphs>
  <Slides>131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7" baseType="lpstr">
      <vt:lpstr>Arial</vt:lpstr>
      <vt:lpstr>Calibri</vt:lpstr>
      <vt:lpstr>Cambria Math</vt:lpstr>
      <vt:lpstr>Courier New</vt:lpstr>
      <vt:lpstr>Wingdings</vt:lpstr>
      <vt:lpstr>Beamer</vt:lpstr>
      <vt:lpstr>PowerPoint Presentation</vt:lpstr>
      <vt:lpstr>Terminology</vt:lpstr>
      <vt:lpstr>Applications and Databases</vt:lpstr>
      <vt:lpstr>Simple Banking App in Python</vt:lpstr>
      <vt:lpstr>Simple Banking App in Python</vt:lpstr>
      <vt:lpstr>Simple Banking App in Python</vt:lpstr>
      <vt:lpstr>Simple Banking App in Python</vt:lpstr>
      <vt:lpstr>PowerPoint Presentation</vt:lpstr>
      <vt:lpstr>Terminology: Client/Server</vt:lpstr>
      <vt:lpstr>Parameterized Query</vt:lpstr>
      <vt:lpstr>Parameterized Query</vt:lpstr>
      <vt:lpstr>Parameterized Query</vt:lpstr>
      <vt:lpstr>PowerPoint Presentation</vt:lpstr>
      <vt:lpstr>Simple Banking App in Python</vt:lpstr>
      <vt:lpstr>Simple Banking App in Python</vt:lpstr>
      <vt:lpstr>Simple Banking App in Python</vt:lpstr>
      <vt:lpstr>Simple Banking App in Python</vt:lpstr>
      <vt:lpstr>Simple Banking App in Python</vt:lpstr>
      <vt:lpstr>Simple Banking App in Python</vt:lpstr>
      <vt:lpstr>Simple Banking App in Python</vt:lpstr>
      <vt:lpstr>Simple Banking App in Python</vt:lpstr>
      <vt:lpstr>Simple Banking App in Python</vt:lpstr>
      <vt:lpstr>PowerPoint Presentation</vt:lpstr>
      <vt:lpstr>Discussion so Far</vt:lpstr>
      <vt:lpstr>PowerPoint Presentation</vt:lpstr>
      <vt:lpstr>Single-Server</vt:lpstr>
      <vt:lpstr>Client-Server or Two-Tier Architecture</vt:lpstr>
      <vt:lpstr>PowerPoint Presentation</vt:lpstr>
      <vt:lpstr>What We Have Seen</vt:lpstr>
      <vt:lpstr>Discussion</vt:lpstr>
      <vt:lpstr>PowerPoint Presentation</vt:lpstr>
      <vt:lpstr>Database Consistency</vt:lpstr>
      <vt:lpstr>PowerPoint Presentation</vt:lpstr>
      <vt:lpstr>Common Concurrency Conflicts</vt:lpstr>
      <vt:lpstr>Dirty/Inconsistent Read</vt:lpstr>
      <vt:lpstr>Dirty/Inconsistent Read</vt:lpstr>
      <vt:lpstr>Dirty/Inconsistent Read</vt:lpstr>
      <vt:lpstr>Dirty/Inconsistent Read</vt:lpstr>
      <vt:lpstr>Dirty/Inconsistent Read</vt:lpstr>
      <vt:lpstr>Unrepeatable Read</vt:lpstr>
      <vt:lpstr>Phantom Read</vt:lpstr>
      <vt:lpstr>Lost Update</vt:lpstr>
      <vt:lpstr>Lost Update</vt:lpstr>
      <vt:lpstr>Lost Update</vt:lpstr>
      <vt:lpstr>Lost Update</vt:lpstr>
      <vt:lpstr>Lost Update</vt:lpstr>
      <vt:lpstr>PowerPoint Presentation</vt:lpstr>
      <vt:lpstr>Transactions</vt:lpstr>
      <vt:lpstr>Transactions</vt:lpstr>
      <vt:lpstr>PowerPoint Presentation</vt:lpstr>
      <vt:lpstr>Transactions</vt:lpstr>
      <vt:lpstr>PowerPoint Presentation</vt:lpstr>
      <vt:lpstr>Transactions are ACID</vt:lpstr>
      <vt:lpstr>Atomic</vt:lpstr>
      <vt:lpstr>Consistent</vt:lpstr>
      <vt:lpstr>Isolated</vt:lpstr>
      <vt:lpstr>Durable</vt:lpstr>
      <vt:lpstr>Discussion</vt:lpstr>
      <vt:lpstr>PowerPoint Presentation</vt:lpstr>
      <vt:lpstr>Problem Definition</vt:lpstr>
      <vt:lpstr>Problem Definition</vt:lpstr>
      <vt:lpstr>Problem Definition</vt:lpstr>
      <vt:lpstr>Simplified Data Model for TXN</vt:lpstr>
      <vt:lpstr>Example</vt:lpstr>
      <vt:lpstr>Example</vt:lpstr>
      <vt:lpstr>Example</vt:lpstr>
      <vt:lpstr>Example</vt:lpstr>
      <vt:lpstr>Definitions</vt:lpstr>
      <vt:lpstr>Definitions</vt:lpstr>
      <vt:lpstr>Definitions</vt:lpstr>
      <vt:lpstr>A Schedule</vt:lpstr>
      <vt:lpstr>A Serial Schedule</vt:lpstr>
      <vt:lpstr>A Serial Schedule</vt:lpstr>
      <vt:lpstr>A Serial Schedule</vt:lpstr>
      <vt:lpstr>A Serial Schedule</vt:lpstr>
      <vt:lpstr>The Other Serial Schedule</vt:lpstr>
      <vt:lpstr>A Serializable Schedule</vt:lpstr>
      <vt:lpstr>A Serializable Schedule</vt:lpstr>
      <vt:lpstr>A Serializable Schedule</vt:lpstr>
      <vt:lpstr>A Serializable Schedule</vt:lpstr>
      <vt:lpstr>A Serializable Schedule</vt:lpstr>
      <vt:lpstr>A Non-Serializable Schedule</vt:lpstr>
      <vt:lpstr>A Non-Serializable Schedule</vt:lpstr>
      <vt:lpstr>A Non-Serializable Schedule</vt:lpstr>
      <vt:lpstr>A Non-Serializable Schedule</vt:lpstr>
      <vt:lpstr>A Non-Serializable Schedule</vt:lpstr>
      <vt:lpstr>Discussion</vt:lpstr>
      <vt:lpstr>PowerPoint Presentation</vt:lpstr>
      <vt:lpstr>Outline</vt:lpstr>
      <vt:lpstr>Example</vt:lpstr>
      <vt:lpstr>Example</vt:lpstr>
      <vt:lpstr>Example</vt:lpstr>
      <vt:lpstr>Example</vt:lpstr>
      <vt:lpstr>Example</vt:lpstr>
      <vt:lpstr>Main Idea</vt:lpstr>
      <vt:lpstr>Conflicts</vt:lpstr>
      <vt:lpstr>Conflict Serializable Schedule</vt:lpstr>
      <vt:lpstr>Conflict Serializable Schedule Example</vt:lpstr>
      <vt:lpstr>Conflict Serializable Schedule Example</vt:lpstr>
      <vt:lpstr>Conflict Serializable Schedule Example</vt:lpstr>
      <vt:lpstr>Conflict Serializable Schedule Example</vt:lpstr>
      <vt:lpstr>Conflict Serializable Schedule Example</vt:lpstr>
      <vt:lpstr>Non Conflict Serializable Schedule Example</vt:lpstr>
      <vt:lpstr>Non Conflict Serializable Schedule Example</vt:lpstr>
      <vt:lpstr>Serializable vs Conflict Serializable</vt:lpstr>
      <vt:lpstr>Serializable vs Conflict Serializable</vt:lpstr>
      <vt:lpstr>Serializable vs Conflict Serializable</vt:lpstr>
      <vt:lpstr>Discussion</vt:lpstr>
      <vt:lpstr>PowerPoint Presentation</vt:lpstr>
      <vt:lpstr>Testing for Conflict Serializability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Ho</dc:creator>
  <cp:lastModifiedBy>James R. Wilcox</cp:lastModifiedBy>
  <cp:revision>552</cp:revision>
  <cp:lastPrinted>2024-02-02T20:16:47Z</cp:lastPrinted>
  <dcterms:created xsi:type="dcterms:W3CDTF">2018-12-30T01:22:30Z</dcterms:created>
  <dcterms:modified xsi:type="dcterms:W3CDTF">2025-02-21T18:33:55Z</dcterms:modified>
</cp:coreProperties>
</file>