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8"/>
  </p:notesMasterIdLst>
  <p:handoutMasterIdLst>
    <p:handoutMasterId r:id="rId139"/>
  </p:handoutMasterIdLst>
  <p:sldIdLst>
    <p:sldId id="992" r:id="rId2"/>
    <p:sldId id="1613" r:id="rId3"/>
    <p:sldId id="347" r:id="rId4"/>
    <p:sldId id="1615" r:id="rId5"/>
    <p:sldId id="1657" r:id="rId6"/>
    <p:sldId id="1656" r:id="rId7"/>
    <p:sldId id="1655" r:id="rId8"/>
    <p:sldId id="1616" r:id="rId9"/>
    <p:sldId id="1659" r:id="rId10"/>
    <p:sldId id="1658" r:id="rId11"/>
    <p:sldId id="1617" r:id="rId12"/>
    <p:sldId id="1618" r:id="rId13"/>
    <p:sldId id="1619" r:id="rId14"/>
    <p:sldId id="1660" r:id="rId15"/>
    <p:sldId id="1620" r:id="rId16"/>
    <p:sldId id="1661" r:id="rId17"/>
    <p:sldId id="1662" r:id="rId18"/>
    <p:sldId id="1666" r:id="rId19"/>
    <p:sldId id="1621" r:id="rId20"/>
    <p:sldId id="1664" r:id="rId21"/>
    <p:sldId id="1663" r:id="rId22"/>
    <p:sldId id="1683" r:id="rId23"/>
    <p:sldId id="1622" r:id="rId24"/>
    <p:sldId id="1623" r:id="rId25"/>
    <p:sldId id="1624" r:id="rId26"/>
    <p:sldId id="1667" r:id="rId27"/>
    <p:sldId id="1625" r:id="rId28"/>
    <p:sldId id="503" r:id="rId29"/>
    <p:sldId id="1628" r:id="rId30"/>
    <p:sldId id="1629" r:id="rId31"/>
    <p:sldId id="1630" r:id="rId32"/>
    <p:sldId id="1691" r:id="rId33"/>
    <p:sldId id="1631" r:id="rId34"/>
    <p:sldId id="1692" r:id="rId35"/>
    <p:sldId id="1632" r:id="rId36"/>
    <p:sldId id="1627" r:id="rId37"/>
    <p:sldId id="1686" r:id="rId38"/>
    <p:sldId id="1633" r:id="rId39"/>
    <p:sldId id="507" r:id="rId40"/>
    <p:sldId id="1668" r:id="rId41"/>
    <p:sldId id="1646" r:id="rId42"/>
    <p:sldId id="1669" r:id="rId43"/>
    <p:sldId id="1684" r:id="rId44"/>
    <p:sldId id="1637" r:id="rId45"/>
    <p:sldId id="1640" r:id="rId46"/>
    <p:sldId id="1639" r:id="rId47"/>
    <p:sldId id="1641" r:id="rId48"/>
    <p:sldId id="1642" r:id="rId49"/>
    <p:sldId id="1643" r:id="rId50"/>
    <p:sldId id="1634" r:id="rId51"/>
    <p:sldId id="1644" r:id="rId52"/>
    <p:sldId id="1648" r:id="rId53"/>
    <p:sldId id="1645" r:id="rId54"/>
    <p:sldId id="1647" r:id="rId55"/>
    <p:sldId id="1673" r:id="rId56"/>
    <p:sldId id="1672" r:id="rId57"/>
    <p:sldId id="1671" r:id="rId58"/>
    <p:sldId id="1670" r:id="rId59"/>
    <p:sldId id="1651" r:id="rId60"/>
    <p:sldId id="1649" r:id="rId61"/>
    <p:sldId id="1652" r:id="rId62"/>
    <p:sldId id="1681" r:id="rId63"/>
    <p:sldId id="1680" r:id="rId64"/>
    <p:sldId id="1679" r:id="rId65"/>
    <p:sldId id="1678" r:id="rId66"/>
    <p:sldId id="1677" r:id="rId67"/>
    <p:sldId id="1676" r:id="rId68"/>
    <p:sldId id="1675" r:id="rId69"/>
    <p:sldId id="1674" r:id="rId70"/>
    <p:sldId id="1682" r:id="rId71"/>
    <p:sldId id="1754" r:id="rId72"/>
    <p:sldId id="1779" r:id="rId73"/>
    <p:sldId id="1780" r:id="rId74"/>
    <p:sldId id="1705" r:id="rId75"/>
    <p:sldId id="1707" r:id="rId76"/>
    <p:sldId id="1706" r:id="rId77"/>
    <p:sldId id="1781" r:id="rId78"/>
    <p:sldId id="1713" r:id="rId79"/>
    <p:sldId id="1717" r:id="rId80"/>
    <p:sldId id="1716" r:id="rId81"/>
    <p:sldId id="1715" r:id="rId82"/>
    <p:sldId id="1712" r:id="rId83"/>
    <p:sldId id="1714" r:id="rId84"/>
    <p:sldId id="1711" r:id="rId85"/>
    <p:sldId id="1710" r:id="rId86"/>
    <p:sldId id="1709" r:id="rId87"/>
    <p:sldId id="1708" r:id="rId88"/>
    <p:sldId id="1722" r:id="rId89"/>
    <p:sldId id="1724" r:id="rId90"/>
    <p:sldId id="1723" r:id="rId91"/>
    <p:sldId id="1782" r:id="rId92"/>
    <p:sldId id="1721" r:id="rId93"/>
    <p:sldId id="1720" r:id="rId94"/>
    <p:sldId id="1719" r:id="rId95"/>
    <p:sldId id="1783" r:id="rId96"/>
    <p:sldId id="1718" r:id="rId97"/>
    <p:sldId id="1784" r:id="rId98"/>
    <p:sldId id="1785" r:id="rId99"/>
    <p:sldId id="1786" r:id="rId100"/>
    <p:sldId id="1787" r:id="rId101"/>
    <p:sldId id="1788" r:id="rId102"/>
    <p:sldId id="1789" r:id="rId103"/>
    <p:sldId id="1790" r:id="rId104"/>
    <p:sldId id="1791" r:id="rId105"/>
    <p:sldId id="1726" r:id="rId106"/>
    <p:sldId id="1753" r:id="rId107"/>
    <p:sldId id="1732" r:id="rId108"/>
    <p:sldId id="1792" r:id="rId109"/>
    <p:sldId id="1731" r:id="rId110"/>
    <p:sldId id="1730" r:id="rId111"/>
    <p:sldId id="1733" r:id="rId112"/>
    <p:sldId id="1729" r:id="rId113"/>
    <p:sldId id="1728" r:id="rId114"/>
    <p:sldId id="1727" r:id="rId115"/>
    <p:sldId id="1793" r:id="rId116"/>
    <p:sldId id="1736" r:id="rId117"/>
    <p:sldId id="1735" r:id="rId118"/>
    <p:sldId id="1734" r:id="rId119"/>
    <p:sldId id="1693" r:id="rId120"/>
    <p:sldId id="1742" r:id="rId121"/>
    <p:sldId id="1741" r:id="rId122"/>
    <p:sldId id="1740" r:id="rId123"/>
    <p:sldId id="1739" r:id="rId124"/>
    <p:sldId id="1738" r:id="rId125"/>
    <p:sldId id="1737" r:id="rId126"/>
    <p:sldId id="1749" r:id="rId127"/>
    <p:sldId id="1751" r:id="rId128"/>
    <p:sldId id="1694" r:id="rId129"/>
    <p:sldId id="1748" r:id="rId130"/>
    <p:sldId id="1747" r:id="rId131"/>
    <p:sldId id="1746" r:id="rId132"/>
    <p:sldId id="1745" r:id="rId133"/>
    <p:sldId id="1744" r:id="rId134"/>
    <p:sldId id="1743" r:id="rId135"/>
    <p:sldId id="1750" r:id="rId136"/>
    <p:sldId id="1752" r:id="rId1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86778" autoAdjust="0"/>
  </p:normalViewPr>
  <p:slideViewPr>
    <p:cSldViewPr snapToGrid="0">
      <p:cViewPr varScale="1">
        <p:scale>
          <a:sx n="117" d="100"/>
          <a:sy n="117" d="100"/>
        </p:scale>
        <p:origin x="21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2/10/25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7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5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9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64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6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2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4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59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7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22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52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4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32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5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04883-2116-CE4A-A5FC-3C1C2AEB9CCD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1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6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7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7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9318E-BF73-E2CA-C17F-19C99242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C31C7B7-8C5B-587B-F9E4-539D11D86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923DF65-6924-F83A-8609-DD8FF6F79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0EA8313-8BCB-2ADB-A58C-0A079B8BA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5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20A95-292D-4588-A0A3-D8C68468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9A77F8F-9725-7A55-32E2-9E40F69220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322278F-99B4-9ACE-8AC5-42D7D6A9E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684B892-B950-A9C8-26D2-140D530A7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4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7A8-D1DB-E646-A3D9-495B41F3558E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n-US" dirty="0"/>
              <a:t>No. </a:t>
            </a:r>
            <a:r>
              <a:rPr lang="en-US" dirty="0" err="1"/>
              <a:t>color,category</a:t>
            </a:r>
            <a:r>
              <a:rPr lang="en-US" baseline="0" dirty="0"/>
              <a:t> -&gt; price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5A7-12D6-8544-AFEC-7C14C18E5C02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DAA0-14D7-7046-A8E3-9F5358A96027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BA29-EB4A-6443-97E3-CE60DB9DAD41}" type="datetime4">
              <a:rPr lang="en-US" smtClean="0"/>
              <a:t>February 10,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49A-FD3B-644C-BB73-34E1CE8E0E6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A9B3-73F5-6C46-BF7D-4A92B387DDF9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C9A0CC7-69DB-6745-B107-958DDA72C6D2}" type="datetime4">
              <a:rPr lang="en-US" smtClean="0"/>
              <a:t>February 10,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Functional Dependencies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62" r:id="rId4"/>
    <p:sldLayoutId id="214748366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4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4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14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0.png"/><Relationship Id="rId4" Type="http://schemas.openxmlformats.org/officeDocument/2006/relationships/image" Target="../media/image26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0.png"/><Relationship Id="rId4" Type="http://schemas.openxmlformats.org/officeDocument/2006/relationships/image" Target="../media/image260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3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35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35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1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Database Normalization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E5F9F1D-D994-95F4-2B73-7C6567B1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30A5-86D8-C648-851E-E90824D70438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39F512-FB5A-3584-BA7F-D173BBED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B28C3B-802B-DBC0-49DA-013665A5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E96F58-C93D-CA58-DFA2-A41E3A208887}"/>
              </a:ext>
            </a:extLst>
          </p:cNvPr>
          <p:cNvGraphicFramePr>
            <a:graphicFrameLocks noGrp="1"/>
          </p:cNvGraphicFramePr>
          <p:nvPr/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7E1DC-6441-31F6-444D-4B33E747476B}"/>
              </a:ext>
            </a:extLst>
          </p:cNvPr>
          <p:cNvSpPr txBox="1"/>
          <p:nvPr/>
        </p:nvSpPr>
        <p:spPr>
          <a:xfrm>
            <a:off x="6879939" y="1673619"/>
            <a:ext cx="2105805" cy="1428214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How do</a:t>
            </a:r>
            <a:br>
              <a:rPr lang="en-US" sz="2000" dirty="0"/>
            </a:br>
            <a:r>
              <a:rPr lang="en-US" sz="2000" dirty="0"/>
              <a:t>we remove</a:t>
            </a:r>
            <a:br>
              <a:rPr lang="en-US" sz="2000" dirty="0"/>
            </a:br>
            <a:r>
              <a:rPr lang="en-US" sz="2000" dirty="0"/>
              <a:t>anomalies?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AC9EA35-AF33-02F5-CC44-51B0BA44B164}"/>
              </a:ext>
            </a:extLst>
          </p:cNvPr>
          <p:cNvGraphicFramePr>
            <a:graphicFrameLocks noGrp="1"/>
          </p:cNvGraphicFramePr>
          <p:nvPr/>
        </p:nvGraphicFramePr>
        <p:xfrm>
          <a:off x="91787" y="4394433"/>
          <a:ext cx="348211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u="sng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EF93DEF-857C-EDE3-C844-9A09E20BD931}"/>
              </a:ext>
            </a:extLst>
          </p:cNvPr>
          <p:cNvGraphicFramePr>
            <a:graphicFrameLocks noGrp="1"/>
          </p:cNvGraphicFramePr>
          <p:nvPr/>
        </p:nvGraphicFramePr>
        <p:xfrm>
          <a:off x="3678239" y="4410829"/>
          <a:ext cx="3242109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15" name="Left-Up Arrow 14">
            <a:extLst>
              <a:ext uri="{FF2B5EF4-FFF2-40B4-BE49-F238E27FC236}">
                <a16:creationId xmlns:a16="http://schemas.microsoft.com/office/drawing/2014/main" id="{E2E359DB-1F3B-C170-A30E-C61288FB38DD}"/>
              </a:ext>
            </a:extLst>
          </p:cNvPr>
          <p:cNvSpPr/>
          <p:nvPr/>
        </p:nvSpPr>
        <p:spPr>
          <a:xfrm rot="13500000">
            <a:off x="3307088" y="3705326"/>
            <a:ext cx="850392" cy="850392"/>
          </a:xfrm>
          <a:prstGeom prst="leftUpArrow">
            <a:avLst>
              <a:gd name="adj1" fmla="val 11176"/>
              <a:gd name="adj2" fmla="val 1271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42972-E29D-C63C-1804-C7A92CD74565}"/>
              </a:ext>
            </a:extLst>
          </p:cNvPr>
          <p:cNvSpPr txBox="1"/>
          <p:nvPr/>
        </p:nvSpPr>
        <p:spPr>
          <a:xfrm>
            <a:off x="7024690" y="4236288"/>
            <a:ext cx="1905187" cy="995422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No more</a:t>
            </a:r>
            <a:br>
              <a:rPr lang="en-US" sz="2000" dirty="0"/>
            </a:br>
            <a:r>
              <a:rPr lang="en-US" sz="2000" dirty="0"/>
              <a:t>anomalies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2D4F61C-8230-E435-9AC3-20434E96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40D1-5427-2E4C-AFE8-20042B39DBF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A9B68C-DEEB-C67B-5793-9996EAA1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E0768AC-DCB6-2DE1-9EFB-DCDD7C0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69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3374-3EF7-B1E8-D2FC-FF26056C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9BFE6-F02D-01A9-4F25-4F1A85E1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97683-C298-CCB0-8773-26900E54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71B71-34F3-3066-3D5F-3BD14B5B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8F2B15-63F1-3E75-5D2F-ED0AE5A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are Not 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99B69-C172-D246-1EAA-D0DA22880F2F}"/>
              </a:ext>
            </a:extLst>
          </p:cNvPr>
          <p:cNvSpPr txBox="1"/>
          <p:nvPr/>
        </p:nvSpPr>
        <p:spPr>
          <a:xfrm>
            <a:off x="468656" y="1805616"/>
            <a:ext cx="116275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ym typeface="Wingdings" pitchFamily="2" charset="2"/>
              </a:rPr>
              <a:t> B,C</a:t>
            </a:r>
          </a:p>
          <a:p>
            <a:r>
              <a:rPr lang="en-US" sz="2000" dirty="0">
                <a:sym typeface="Wingdings" pitchFamily="2" charset="2"/>
              </a:rPr>
              <a:t>B  A,C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748A3-427F-8420-2113-BF2DF27B0C2A}"/>
              </a:ext>
            </a:extLst>
          </p:cNvPr>
          <p:cNvSpPr txBox="1"/>
          <p:nvPr/>
        </p:nvSpPr>
        <p:spPr>
          <a:xfrm>
            <a:off x="564543" y="3101009"/>
            <a:ext cx="161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+ </a:t>
            </a:r>
            <a:r>
              <a:rPr lang="en-US" dirty="0"/>
              <a:t>= B</a:t>
            </a:r>
            <a:r>
              <a:rPr lang="en-US" baseline="30000" dirty="0"/>
              <a:t>+ </a:t>
            </a:r>
            <a:r>
              <a:rPr lang="en-US" dirty="0"/>
              <a:t>= ABC</a:t>
            </a:r>
          </a:p>
          <a:p>
            <a:endParaRPr lang="en-US" dirty="0"/>
          </a:p>
          <a:p>
            <a:r>
              <a:rPr lang="en-US" dirty="0"/>
              <a:t>A is a key</a:t>
            </a:r>
          </a:p>
          <a:p>
            <a:r>
              <a:rPr lang="en-US" dirty="0"/>
              <a:t>B is a key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751D9-5642-CEB6-9736-B49C701DCE4D}"/>
              </a:ext>
            </a:extLst>
          </p:cNvPr>
          <p:cNvSpPr txBox="1"/>
          <p:nvPr/>
        </p:nvSpPr>
        <p:spPr>
          <a:xfrm>
            <a:off x="5279667" y="13370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confuse with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AC99F-AA75-B51D-89C3-3EB35288E6AE}"/>
              </a:ext>
            </a:extLst>
          </p:cNvPr>
          <p:cNvSpPr txBox="1"/>
          <p:nvPr/>
        </p:nvSpPr>
        <p:spPr>
          <a:xfrm>
            <a:off x="5336179" y="1805616"/>
            <a:ext cx="11769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A,B </a:t>
            </a:r>
            <a:r>
              <a:rPr lang="en-US" sz="2000" dirty="0">
                <a:sym typeface="Wingdings" pitchFamily="2" charset="2"/>
              </a:rPr>
              <a:t> C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D75F4-817B-84A5-B22C-3F6AF73640B1}"/>
              </a:ext>
            </a:extLst>
          </p:cNvPr>
          <p:cNvSpPr txBox="1"/>
          <p:nvPr/>
        </p:nvSpPr>
        <p:spPr>
          <a:xfrm>
            <a:off x="389614" y="10334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R(A,B,C)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251CED23-95B2-D863-01DB-7471E46D88DC}"/>
              </a:ext>
            </a:extLst>
          </p:cNvPr>
          <p:cNvSpPr/>
          <p:nvPr/>
        </p:nvSpPr>
        <p:spPr>
          <a:xfrm>
            <a:off x="1659881" y="4516607"/>
            <a:ext cx="2603966" cy="1687890"/>
          </a:xfrm>
          <a:prstGeom prst="wedgeEllipseCallout">
            <a:avLst>
              <a:gd name="adj1" fmla="val -47704"/>
              <a:gd name="adj2" fmla="val -566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 SQL</a:t>
            </a:r>
            <a:br>
              <a:rPr lang="en-US" dirty="0"/>
            </a:br>
            <a:r>
              <a:rPr lang="en-US" dirty="0"/>
              <a:t>we must choose</a:t>
            </a:r>
            <a:br>
              <a:rPr lang="en-US" dirty="0"/>
            </a:br>
            <a:r>
              <a:rPr lang="en-US" dirty="0"/>
              <a:t>either A or B</a:t>
            </a:r>
            <a:br>
              <a:rPr lang="en-US" dirty="0"/>
            </a:br>
            <a:r>
              <a:rPr lang="en-US" dirty="0"/>
              <a:t>as primary key</a:t>
            </a:r>
          </a:p>
        </p:txBody>
      </p:sp>
    </p:spTree>
    <p:extLst>
      <p:ext uri="{BB962C8B-B14F-4D97-AF65-F5344CB8AC3E}">
        <p14:creationId xmlns:p14="http://schemas.microsoft.com/office/powerpoint/2010/main" val="23017990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DA148-9D56-9228-076A-B72FC0AA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DD390-DB7F-0630-6050-CB54106E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42058-4B92-5163-C2E4-C230ADD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FDB44-57BC-6B37-7A34-F0AC4B3A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17524E-3A7D-7C82-141E-9BD04045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are Not 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A76B-021C-887E-FAFC-4711A505E947}"/>
              </a:ext>
            </a:extLst>
          </p:cNvPr>
          <p:cNvSpPr txBox="1"/>
          <p:nvPr/>
        </p:nvSpPr>
        <p:spPr>
          <a:xfrm>
            <a:off x="468656" y="1805616"/>
            <a:ext cx="116275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ym typeface="Wingdings" pitchFamily="2" charset="2"/>
              </a:rPr>
              <a:t> B,C</a:t>
            </a:r>
          </a:p>
          <a:p>
            <a:r>
              <a:rPr lang="en-US" sz="2000" dirty="0">
                <a:sym typeface="Wingdings" pitchFamily="2" charset="2"/>
              </a:rPr>
              <a:t>B  A,C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72266-7D6A-51AD-5483-3D4251E7A4F7}"/>
              </a:ext>
            </a:extLst>
          </p:cNvPr>
          <p:cNvSpPr txBox="1"/>
          <p:nvPr/>
        </p:nvSpPr>
        <p:spPr>
          <a:xfrm>
            <a:off x="564543" y="3101009"/>
            <a:ext cx="161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+ </a:t>
            </a:r>
            <a:r>
              <a:rPr lang="en-US" dirty="0"/>
              <a:t>= B</a:t>
            </a:r>
            <a:r>
              <a:rPr lang="en-US" baseline="30000" dirty="0"/>
              <a:t>+ </a:t>
            </a:r>
            <a:r>
              <a:rPr lang="en-US" dirty="0"/>
              <a:t>= ABC</a:t>
            </a:r>
          </a:p>
          <a:p>
            <a:endParaRPr lang="en-US" dirty="0"/>
          </a:p>
          <a:p>
            <a:r>
              <a:rPr lang="en-US" dirty="0"/>
              <a:t>A is a key</a:t>
            </a:r>
          </a:p>
          <a:p>
            <a:r>
              <a:rPr lang="en-US" dirty="0"/>
              <a:t>B is a key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93DF5-7FF0-8CC7-A940-CB64E2F02909}"/>
              </a:ext>
            </a:extLst>
          </p:cNvPr>
          <p:cNvSpPr txBox="1"/>
          <p:nvPr/>
        </p:nvSpPr>
        <p:spPr>
          <a:xfrm>
            <a:off x="5279667" y="13370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confuse with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79607-8386-1B2B-5A12-BF85D4D9F571}"/>
              </a:ext>
            </a:extLst>
          </p:cNvPr>
          <p:cNvSpPr txBox="1"/>
          <p:nvPr/>
        </p:nvSpPr>
        <p:spPr>
          <a:xfrm>
            <a:off x="5336179" y="1805616"/>
            <a:ext cx="11769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A,B </a:t>
            </a:r>
            <a:r>
              <a:rPr lang="en-US" sz="2000" dirty="0">
                <a:sym typeface="Wingdings" pitchFamily="2" charset="2"/>
              </a:rPr>
              <a:t> C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5C26B-EECF-B266-7B8B-519CA2DD106C}"/>
              </a:ext>
            </a:extLst>
          </p:cNvPr>
          <p:cNvSpPr txBox="1"/>
          <p:nvPr/>
        </p:nvSpPr>
        <p:spPr>
          <a:xfrm>
            <a:off x="389614" y="10334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R(A,B,C)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79BDE-4271-33A4-A89E-F0E4AA0716E4}"/>
              </a:ext>
            </a:extLst>
          </p:cNvPr>
          <p:cNvSpPr txBox="1"/>
          <p:nvPr/>
        </p:nvSpPr>
        <p:spPr>
          <a:xfrm>
            <a:off x="5440017" y="3093058"/>
            <a:ext cx="1579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+ </a:t>
            </a:r>
            <a:r>
              <a:rPr lang="en-US" dirty="0"/>
              <a:t>= A, B</a:t>
            </a:r>
            <a:r>
              <a:rPr lang="en-US" baseline="30000" dirty="0"/>
              <a:t>+ </a:t>
            </a:r>
            <a:r>
              <a:rPr lang="en-US" dirty="0"/>
              <a:t>= B</a:t>
            </a:r>
          </a:p>
          <a:p>
            <a:r>
              <a:rPr lang="en-US" dirty="0"/>
              <a:t>(AB)</a:t>
            </a:r>
            <a:r>
              <a:rPr lang="en-US" baseline="30000" dirty="0"/>
              <a:t>+</a:t>
            </a:r>
            <a:r>
              <a:rPr lang="en-US" dirty="0"/>
              <a:t>=ABC</a:t>
            </a:r>
          </a:p>
          <a:p>
            <a:endParaRPr lang="en-US" dirty="0"/>
          </a:p>
          <a:p>
            <a:r>
              <a:rPr lang="en-US" dirty="0"/>
              <a:t>AB is a key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CC6EE22A-1CEB-84F9-9585-792FACD4419A}"/>
              </a:ext>
            </a:extLst>
          </p:cNvPr>
          <p:cNvSpPr/>
          <p:nvPr/>
        </p:nvSpPr>
        <p:spPr>
          <a:xfrm>
            <a:off x="1659881" y="4516607"/>
            <a:ext cx="2603966" cy="1687890"/>
          </a:xfrm>
          <a:prstGeom prst="wedgeEllipseCallout">
            <a:avLst>
              <a:gd name="adj1" fmla="val -47704"/>
              <a:gd name="adj2" fmla="val -566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 SQL</a:t>
            </a:r>
            <a:br>
              <a:rPr lang="en-US" dirty="0"/>
            </a:br>
            <a:r>
              <a:rPr lang="en-US" dirty="0"/>
              <a:t>we must choose</a:t>
            </a:r>
            <a:br>
              <a:rPr lang="en-US" dirty="0"/>
            </a:br>
            <a:r>
              <a:rPr lang="en-US" dirty="0"/>
              <a:t>either A or B</a:t>
            </a:r>
            <a:br>
              <a:rPr lang="en-US" dirty="0"/>
            </a:br>
            <a:r>
              <a:rPr lang="en-US" dirty="0"/>
              <a:t>as primary key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2D3BA2-3BB5-2A74-7473-2A7005AE92DD}"/>
              </a:ext>
            </a:extLst>
          </p:cNvPr>
          <p:cNvSpPr/>
          <p:nvPr/>
        </p:nvSpPr>
        <p:spPr>
          <a:xfrm>
            <a:off x="5049712" y="4615049"/>
            <a:ext cx="3117998" cy="12983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dirty="0"/>
              <a:t>Note the difference: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 is a key </a:t>
            </a:r>
            <a:r>
              <a:rPr lang="en-US" dirty="0" err="1"/>
              <a:t>v.s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and B are keys</a:t>
            </a:r>
          </a:p>
        </p:txBody>
      </p:sp>
    </p:spTree>
    <p:extLst>
      <p:ext uri="{BB962C8B-B14F-4D97-AF65-F5344CB8AC3E}">
        <p14:creationId xmlns:p14="http://schemas.microsoft.com/office/powerpoint/2010/main" val="39482452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85E03-6755-01EE-F5AF-28C95ABF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0FB065-0609-049D-F633-9C1E2E1A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redundancies come this FD: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UID </a:t>
            </a:r>
            <a:r>
              <a:rPr lang="en-US" dirty="0">
                <a:sym typeface="Wingdings" pitchFamily="2" charset="2"/>
              </a:rPr>
              <a:t> Name, City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problem is that UID is not a key.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Boyce-Codd Normal Form</a:t>
            </a:r>
            <a:r>
              <a:rPr lang="en-US" dirty="0">
                <a:sym typeface="Wingdings" pitchFamily="2" charset="2"/>
              </a:rPr>
              <a:t> captures this intuition.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Next: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BCNF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52E70-4B8B-82E4-872C-7B732AD0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5D747-DA3C-949E-6DF1-AA09A51C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65CC-C261-0366-91F3-7DE09820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66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DC639-C0EE-C25C-59DC-CF96636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FC048-C53F-6921-11B1-D979429A1CEA}"/>
              </a:ext>
            </a:extLst>
          </p:cNvPr>
          <p:cNvSpPr txBox="1"/>
          <p:nvPr/>
        </p:nvSpPr>
        <p:spPr>
          <a:xfrm>
            <a:off x="3642108" y="3013501"/>
            <a:ext cx="185980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BCNF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0368A-4E7A-F1A4-6D50-4B6AABCE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623-C8BF-F548-9789-DE5C5B04EB0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F3077-B597-B820-2062-C6F91833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A6154-1192-A254-34E5-F947CE60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66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91317-5B29-2CBF-7C71-918E8106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a set of </a:t>
                </a:r>
                <a:r>
                  <a:rPr lang="en-US" dirty="0"/>
                  <a:t>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Equivalently: for every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	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attributes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5182A-EFAB-07C9-AEE6-74F7D344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D610-19D5-B01C-56A8-26A67B8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DFA63-863E-6362-7935-AF4F00B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740B59-BEC8-7C52-1521-04640912B073}"/>
                  </a:ext>
                </a:extLst>
              </p:cNvPr>
              <p:cNvSpPr txBox="1"/>
              <p:nvPr/>
            </p:nvSpPr>
            <p:spPr>
              <a:xfrm>
                <a:off x="123406" y="2167285"/>
                <a:ext cx="8897186" cy="105560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 is in Boyce-Codd Normal Form (BCNF), if every</a:t>
                </a:r>
                <a:br>
                  <a:rPr lang="en-US" sz="2800" dirty="0"/>
                </a:br>
                <a:r>
                  <a:rPr lang="en-US" sz="2800" dirty="0"/>
                  <a:t>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 is either from a </a:t>
                </a:r>
                <a:r>
                  <a:rPr lang="en-US" sz="2800" dirty="0" err="1"/>
                  <a:t>superkey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 or is trivial: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740B59-BEC8-7C52-1521-04640912B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6" y="2167285"/>
                <a:ext cx="8897186" cy="1055608"/>
              </a:xfrm>
              <a:prstGeom prst="roundRect">
                <a:avLst/>
              </a:prstGeom>
              <a:blipFill>
                <a:blip r:embed="rId3"/>
                <a:stretch>
                  <a:fillRect l="-853" t="-1176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8147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chemeClr val="bg1"/>
                    </a:solidFill>
                  </a:rPr>
                  <a:t>If</a:t>
                </a:r>
                <a:r>
                  <a:rPr lang="en-US" sz="2000" dirty="0">
                    <a:solidFill>
                      <a:schemeClr val="bg1"/>
                    </a:solidFill>
                  </a:rPr>
                  <a:t> not found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then</a:t>
                </a:r>
                <a:r>
                  <a:rPr lang="en-US" sz="2000" dirty="0">
                    <a:solidFill>
                      <a:schemeClr val="bg1"/>
                    </a:solidFill>
                  </a:rPr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2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2861953" y="4874821"/>
            <a:ext cx="1008343" cy="8965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0230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2861953" y="4874821"/>
            <a:ext cx="1008343" cy="8965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7A3FC2-CF33-92FB-68F5-FD5B948C4842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7A3FC2-CF33-92FB-68F5-FD5B948C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4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1426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7DA930-FE24-42B7-F78A-5CD7472ECC43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7DA930-FE24-42B7-F78A-5CD7472EC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3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B640A6-9246-290A-4ED2-9769247D4EB3}"/>
                  </a:ext>
                </a:extLst>
              </p:cNvPr>
              <p:cNvSpPr txBox="1"/>
              <p:nvPr/>
            </p:nvSpPr>
            <p:spPr>
              <a:xfrm>
                <a:off x="1569890" y="4645692"/>
                <a:ext cx="5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B640A6-9246-290A-4ED2-9769247D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90" y="4645692"/>
                <a:ext cx="5579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559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75A02-BB82-F47E-F750-7E426DF5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0EED9-366C-B20B-A82C-D6EBA0D1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FD0C-D7F3-CCAC-13D8-0DECC869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4F819-BE65-2C9A-DF56-4F92836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84F47A-7333-04E1-AE85-17C32658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58BCB1-E5AA-6E05-AA66-EF8CF0ED4680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C84B26-AADA-D53E-ED67-EB5EA030EBFD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FC9773-3F99-4A34-C51B-5E6697832C12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53ADF9-50C4-7C3F-4D65-1BC9D83827C6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7DA930-FE24-42B7-F78A-5CD7472EC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3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D4B2C5-96BB-A46E-93BB-8A3BC01AFCE2}"/>
                  </a:ext>
                </a:extLst>
              </p:cNvPr>
              <p:cNvSpPr txBox="1"/>
              <p:nvPr/>
            </p:nvSpPr>
            <p:spPr>
              <a:xfrm>
                <a:off x="1569890" y="4645692"/>
                <a:ext cx="5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D4B2C5-96BB-A46E-93BB-8A3BC01A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90" y="4645692"/>
                <a:ext cx="5579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9C4D984F-3DCC-C4E2-4185-9CD7FFD22FDE}"/>
              </a:ext>
            </a:extLst>
          </p:cNvPr>
          <p:cNvSpPr>
            <a:spLocks noChangeAspect="1"/>
          </p:cNvSpPr>
          <p:nvPr/>
        </p:nvSpPr>
        <p:spPr>
          <a:xfrm rot="13500000">
            <a:off x="3047101" y="4725594"/>
            <a:ext cx="1310809" cy="1310809"/>
          </a:xfrm>
          <a:prstGeom prst="arc">
            <a:avLst>
              <a:gd name="adj1" fmla="val 15216682"/>
              <a:gd name="adj2" fmla="val 11311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6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7FAC6B-A08C-D72A-973C-A2C9C0F6991A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7FAC6B-A08C-D72A-973C-A2C9C0F69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3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EE80E863-4F24-A171-19A2-BD3CF5C60B8E}"/>
              </a:ext>
            </a:extLst>
          </p:cNvPr>
          <p:cNvSpPr>
            <a:spLocks noChangeAspect="1"/>
          </p:cNvSpPr>
          <p:nvPr/>
        </p:nvSpPr>
        <p:spPr>
          <a:xfrm rot="13500000">
            <a:off x="3047101" y="4725594"/>
            <a:ext cx="1310809" cy="1310809"/>
          </a:xfrm>
          <a:prstGeom prst="arc">
            <a:avLst>
              <a:gd name="adj1" fmla="val 15216682"/>
              <a:gd name="adj2" fmla="val 11311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2B0F62-912A-A1AD-7233-B870510A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CECA73-826B-53D3-490A-557F731F0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 need a systematic way to reason about, detect, and remove anomalies</a:t>
            </a:r>
          </a:p>
          <a:p>
            <a:endParaRPr lang="en-US" dirty="0"/>
          </a:p>
          <a:p>
            <a:r>
              <a:rPr lang="en-US" dirty="0"/>
              <a:t>Main theoretical tool: </a:t>
            </a:r>
            <a:r>
              <a:rPr lang="en-US" b="1" dirty="0">
                <a:solidFill>
                  <a:srgbClr val="0432FF"/>
                </a:solidFill>
              </a:rPr>
              <a:t>Functional Dependencies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FBC23B-5C84-1ED9-7D12-7C93241A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EA8D-6308-3844-8C73-D05EEBA63CD4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C6A21-B5E7-E482-041C-C21E3987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A0F79-8E90-CA4E-E270-9A655348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48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739CCB-5306-27F4-8CD5-709C47C301BC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BAA7586-6947-F48D-26B0-4A42F1A296B8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6A4220-AFFB-EF5F-171A-67E898360CA4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6A4220-AFFB-EF5F-171A-67E89836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3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4930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739CCB-5306-27F4-8CD5-709C47C301BC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BAA7586-6947-F48D-26B0-4A42F1A296B8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EB349-6084-3D91-5805-E2DBAC642643}"/>
              </a:ext>
            </a:extLst>
          </p:cNvPr>
          <p:cNvSpPr txBox="1"/>
          <p:nvPr/>
        </p:nvSpPr>
        <p:spPr>
          <a:xfrm>
            <a:off x="0" y="4241583"/>
            <a:ext cx="1738382" cy="519351"/>
          </a:xfrm>
          <a:prstGeom prst="wedgeEllipseCallout">
            <a:avLst>
              <a:gd name="adj1" fmla="val 48846"/>
              <a:gd name="adj2" fmla="val 73933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Nonempty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9604E1-F479-665F-60F8-EE2135930795}"/>
              </a:ext>
            </a:extLst>
          </p:cNvPr>
          <p:cNvSpPr txBox="1"/>
          <p:nvPr/>
        </p:nvSpPr>
        <p:spPr>
          <a:xfrm>
            <a:off x="6217409" y="4312323"/>
            <a:ext cx="1738382" cy="519351"/>
          </a:xfrm>
          <a:prstGeom prst="wedgeEllipseCallout">
            <a:avLst>
              <a:gd name="adj1" fmla="val -58746"/>
              <a:gd name="adj2" fmla="val 72790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Nonempty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909FA-8928-026D-5883-E73B929D130C}"/>
              </a:ext>
            </a:extLst>
          </p:cNvPr>
          <p:cNvSpPr txBox="1"/>
          <p:nvPr/>
        </p:nvSpPr>
        <p:spPr>
          <a:xfrm>
            <a:off x="2555564" y="4135555"/>
            <a:ext cx="1738382" cy="519351"/>
          </a:xfrm>
          <a:prstGeom prst="wedgeEllipseCallout">
            <a:avLst>
              <a:gd name="adj1" fmla="val -680"/>
              <a:gd name="adj2" fmla="val 12766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Nonempty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C06A9F-78F1-B714-189C-828BD4C2030E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C06A9F-78F1-B714-189C-828BD4C2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3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7205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739CCB-5306-27F4-8CD5-709C47C301BC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6896440" cy="3170099"/>
              </a:xfrm>
              <a:prstGeom prst="rect">
                <a:avLst/>
              </a:prstGeom>
              <a:blipFill>
                <a:blip r:embed="rId2"/>
                <a:stretch>
                  <a:fillRect l="-734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BAA7586-6947-F48D-26B0-4A42F1A296B8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2641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739CCB-5306-27F4-8CD5-709C47C301BC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7505709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∪({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  <m:r>
                      <a:rPr lang="en-US" sz="200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7505709" cy="3170099"/>
              </a:xfrm>
              <a:prstGeom prst="rect">
                <a:avLst/>
              </a:prstGeom>
              <a:blipFill>
                <a:blip r:embed="rId2"/>
                <a:stretch>
                  <a:fillRect l="-675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69127-E227-CAF2-0330-4225195271A3}"/>
                  </a:ext>
                </a:extLst>
              </p:cNvPr>
              <p:cNvSpPr txBox="1"/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69127-E227-CAF2-0330-422519527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97BCA3-99C0-D2C2-4C69-CDD11AD7439C}"/>
                  </a:ext>
                </a:extLst>
              </p:cNvPr>
              <p:cNvSpPr txBox="1"/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97BCA3-99C0-D2C2-4C69-CDD11AD74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BAA7586-6947-F48D-26B0-4A42F1A296B8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4614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739CCB-5306-27F4-8CD5-709C47C301BC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E7E-5C54-A946-B222-3C6395A7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1AFF-505C-E8F4-171B-9873102E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FF50-295B-4ACF-4805-F788045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0CF5EB-5A1C-8355-8DDB-F1AA464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/>
              <p:nvPr/>
            </p:nvSpPr>
            <p:spPr>
              <a:xfrm>
                <a:off x="575841" y="970728"/>
                <a:ext cx="7505709" cy="3170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Algorithm</a:t>
                </a:r>
                <a:r>
                  <a:rPr lang="en-US" sz="2000" dirty="0"/>
                  <a:t> BCNF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Find set X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If</a:t>
                </a:r>
                <a:r>
                  <a:rPr lang="en-US" sz="2000" dirty="0"/>
                  <a:t> not found </a:t>
                </a:r>
                <a:r>
                  <a:rPr lang="en-US" sz="2000" b="1" dirty="0"/>
                  <a:t>then</a:t>
                </a:r>
                <a:r>
                  <a:rPr lang="en-US" sz="2000" dirty="0"/>
                  <a:t>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000" dirty="0"/>
                  <a:t>		// already in BCNF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Decompose: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∪({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Call recursively BCNF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∪({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A2D69A-BB9E-CDB5-20D6-37C2BA95C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1" y="970728"/>
                <a:ext cx="7505709" cy="3170099"/>
              </a:xfrm>
              <a:prstGeom prst="rect">
                <a:avLst/>
              </a:prstGeom>
              <a:blipFill>
                <a:blip r:embed="rId2"/>
                <a:stretch>
                  <a:fillRect l="-675" t="-1190"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634C40C-2483-2DF8-35EE-76551166442C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61D81-26DA-18A7-8FA3-47F3BAE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7061E8-4E50-6910-57AA-F10DE667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7F33E2-8737-F5E4-51E7-011A8B4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69127-E227-CAF2-0330-4225195271A3}"/>
                  </a:ext>
                </a:extLst>
              </p:cNvPr>
              <p:cNvSpPr txBox="1"/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69127-E227-CAF2-0330-422519527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97BCA3-99C0-D2C2-4C69-CDD11AD7439C}"/>
                  </a:ext>
                </a:extLst>
              </p:cNvPr>
              <p:cNvSpPr txBox="1"/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97BCA3-99C0-D2C2-4C69-CDD11AD74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BAA7586-6947-F48D-26B0-4A42F1A296B8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95084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8039756-5223-2325-7923-3E7BD293E1C3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96AB02-F348-EBDE-2731-FF477208C6AD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/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/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F460FAE-8564-7CEE-7582-C2C783A86577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3453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F9A11-640A-6497-742A-D98B3FDF3BE2}"/>
                  </a:ext>
                </a:extLst>
              </p:cNvPr>
              <p:cNvSpPr txBox="1"/>
              <p:nvPr/>
            </p:nvSpPr>
            <p:spPr>
              <a:xfrm>
                <a:off x="232048" y="3036235"/>
                <a:ext cx="5244705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Find set X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UID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Phone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City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F9A11-640A-6497-742A-D98B3FDF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8" y="3036235"/>
                <a:ext cx="5244705" cy="369332"/>
              </a:xfrm>
              <a:prstGeom prst="rect">
                <a:avLst/>
              </a:prstGeom>
              <a:blipFill>
                <a:blip r:embed="rId2"/>
                <a:stretch>
                  <a:fillRect l="-96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8039756-5223-2325-7923-3E7BD293E1C3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96AB02-F348-EBDE-2731-FF477208C6AD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/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/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F460FAE-8564-7CEE-7582-C2C783A86577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79719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F9A11-640A-6497-742A-D98B3FDF3BE2}"/>
                  </a:ext>
                </a:extLst>
              </p:cNvPr>
              <p:cNvSpPr txBox="1"/>
              <p:nvPr/>
            </p:nvSpPr>
            <p:spPr>
              <a:xfrm>
                <a:off x="232048" y="3036235"/>
                <a:ext cx="5244705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Find set X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UID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Phone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City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F9A11-640A-6497-742A-D98B3FDF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8" y="3036235"/>
                <a:ext cx="5244705" cy="369332"/>
              </a:xfrm>
              <a:prstGeom prst="rect">
                <a:avLst/>
              </a:prstGeom>
              <a:blipFill>
                <a:blip r:embed="rId2"/>
                <a:stretch>
                  <a:fillRect l="-96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1A8FBD-5A45-E828-E20A-0DB0782D9DFF}"/>
                  </a:ext>
                </a:extLst>
              </p:cNvPr>
              <p:cNvSpPr txBox="1"/>
              <p:nvPr/>
            </p:nvSpPr>
            <p:spPr>
              <a:xfrm>
                <a:off x="232048" y="3598932"/>
                <a:ext cx="384688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UID</m:t>
                    </m:r>
                  </m:oMath>
                </a14:m>
                <a:r>
                  <a:rPr lang="en-US" sz="1800" dirty="0"/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UID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City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1A8FBD-5A45-E828-E20A-0DB0782D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8" y="3598932"/>
                <a:ext cx="3846887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8039756-5223-2325-7923-3E7BD293E1C3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96AB02-F348-EBDE-2731-FF477208C6AD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/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/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F460FAE-8564-7CEE-7582-C2C783A86577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0866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F9A11-640A-6497-742A-D98B3FDF3BE2}"/>
                  </a:ext>
                </a:extLst>
              </p:cNvPr>
              <p:cNvSpPr txBox="1"/>
              <p:nvPr/>
            </p:nvSpPr>
            <p:spPr>
              <a:xfrm>
                <a:off x="232048" y="3036235"/>
                <a:ext cx="5244705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Find set X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⊊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UID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Phone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City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F9A11-640A-6497-742A-D98B3FDF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8" y="3036235"/>
                <a:ext cx="5244705" cy="369332"/>
              </a:xfrm>
              <a:prstGeom prst="rect">
                <a:avLst/>
              </a:prstGeom>
              <a:blipFill>
                <a:blip r:embed="rId2"/>
                <a:stretch>
                  <a:fillRect l="-96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1A8FBD-5A45-E828-E20A-0DB0782D9DFF}"/>
                  </a:ext>
                </a:extLst>
              </p:cNvPr>
              <p:cNvSpPr txBox="1"/>
              <p:nvPr/>
            </p:nvSpPr>
            <p:spPr>
              <a:xfrm>
                <a:off x="232048" y="3598932"/>
                <a:ext cx="3846887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UID</m:t>
                    </m:r>
                  </m:oMath>
                </a14:m>
                <a:r>
                  <a:rPr lang="en-US" sz="1800" dirty="0"/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UID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City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1A8FBD-5A45-E828-E20A-0DB0782D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8" y="3598932"/>
                <a:ext cx="3846887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8039756-5223-2325-7923-3E7BD293E1C3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96AB02-F348-EBDE-2731-FF477208C6AD}"/>
              </a:ext>
            </a:extLst>
          </p:cNvPr>
          <p:cNvSpPr/>
          <p:nvPr/>
        </p:nvSpPr>
        <p:spPr>
          <a:xfrm>
            <a:off x="1023729" y="4571999"/>
            <a:ext cx="2846567" cy="152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/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E723CE-0CEB-C22A-AE29-91DCBFB4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1" y="5072932"/>
                <a:ext cx="101021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/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2A6E3-51D9-05E9-E904-89120880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751" y="5079789"/>
                <a:ext cx="40107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/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n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}</m:t>
                      </m:r>
                      <m:r>
                        <a:rPr lang="en-US" sz="2000" i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5999FD-8D7E-0AC8-F708-1601188A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99" y="5071838"/>
                <a:ext cx="2066143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/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3A8CC0-F18C-61FD-6B23-E066C7E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29" y="4371944"/>
                <a:ext cx="5375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/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3639D0-9EFE-4CD9-44CB-54D9355AF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13" y="4358439"/>
                <a:ext cx="54354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F460FAE-8564-7CEE-7582-C2C783A86577}"/>
              </a:ext>
            </a:extLst>
          </p:cNvPr>
          <p:cNvSpPr/>
          <p:nvPr/>
        </p:nvSpPr>
        <p:spPr>
          <a:xfrm>
            <a:off x="3028950" y="4430518"/>
            <a:ext cx="3427029" cy="18351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0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0135B95-C435-7389-A1BC-327B158085F8}"/>
              </a:ext>
            </a:extLst>
          </p:cNvPr>
          <p:cNvGraphicFramePr>
            <a:graphicFrameLocks noGrp="1"/>
          </p:cNvGraphicFramePr>
          <p:nvPr/>
        </p:nvGraphicFramePr>
        <p:xfrm>
          <a:off x="5180731" y="5583278"/>
          <a:ext cx="2007249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5329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381920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206-555-9999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88A585E-4180-95C3-19FE-E0DD0189ACEC}"/>
              </a:ext>
            </a:extLst>
          </p:cNvPr>
          <p:cNvGraphicFramePr>
            <a:graphicFrameLocks noGrp="1"/>
          </p:cNvGraphicFramePr>
          <p:nvPr/>
        </p:nvGraphicFramePr>
        <p:xfrm>
          <a:off x="54916" y="5479899"/>
          <a:ext cx="2122501" cy="11060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3802">
                  <a:extLst>
                    <a:ext uri="{9D8B030D-6E8A-4147-A177-3AD203B41FA5}">
                      <a16:colId xmlns:a16="http://schemas.microsoft.com/office/drawing/2014/main" val="40052957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49397329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390425201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1400" u="sng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04526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443502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4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580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</p:spTree>
    <p:extLst>
      <p:ext uri="{BB962C8B-B14F-4D97-AF65-F5344CB8AC3E}">
        <p14:creationId xmlns:p14="http://schemas.microsoft.com/office/powerpoint/2010/main" val="25017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DC639-C0EE-C25C-59DC-CF96636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FC048-C53F-6921-11B1-D979429A1CEA}"/>
              </a:ext>
            </a:extLst>
          </p:cNvPr>
          <p:cNvSpPr txBox="1"/>
          <p:nvPr/>
        </p:nvSpPr>
        <p:spPr>
          <a:xfrm>
            <a:off x="1001955" y="3013501"/>
            <a:ext cx="714009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Functional Dependencies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53EF5-B060-8B76-E2C3-4BF046B8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9713-B96A-D446-ADF9-8F7A0469A5A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ABBC3-8F4C-AB48-6E6D-42064932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43474-29C3-9E22-35AA-E5179385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71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</p:spTree>
    <p:extLst>
      <p:ext uri="{BB962C8B-B14F-4D97-AF65-F5344CB8AC3E}">
        <p14:creationId xmlns:p14="http://schemas.microsoft.com/office/powerpoint/2010/main" val="26923139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52547" y="1633514"/>
            <a:ext cx="2148878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</p:spTree>
    <p:extLst>
      <p:ext uri="{BB962C8B-B14F-4D97-AF65-F5344CB8AC3E}">
        <p14:creationId xmlns:p14="http://schemas.microsoft.com/office/powerpoint/2010/main" val="27595384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52547" y="1633514"/>
            <a:ext cx="2148878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 because:</a:t>
            </a:r>
          </a:p>
          <a:p>
            <a:r>
              <a:rPr lang="en-US" dirty="0"/>
              <a:t>Name+ = Name, Color</a:t>
            </a:r>
          </a:p>
          <a:p>
            <a:r>
              <a:rPr lang="en-US" dirty="0"/>
              <a:t>Color</a:t>
            </a:r>
            <a:r>
              <a:rPr lang="en-US" baseline="30000" dirty="0"/>
              <a:t>+</a:t>
            </a:r>
            <a:r>
              <a:rPr lang="en-US" dirty="0"/>
              <a:t> = Color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</p:spTree>
    <p:extLst>
      <p:ext uri="{BB962C8B-B14F-4D97-AF65-F5344CB8AC3E}">
        <p14:creationId xmlns:p14="http://schemas.microsoft.com/office/powerpoint/2010/main" val="404753740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52547" y="1633514"/>
            <a:ext cx="2148878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 because:</a:t>
            </a:r>
          </a:p>
          <a:p>
            <a:r>
              <a:rPr lang="en-US" dirty="0"/>
              <a:t>Name+ = Name, Color</a:t>
            </a:r>
          </a:p>
          <a:p>
            <a:r>
              <a:rPr lang="en-US" dirty="0"/>
              <a:t>Color</a:t>
            </a:r>
            <a:r>
              <a:rPr lang="en-US" baseline="30000" dirty="0"/>
              <a:t>+</a:t>
            </a:r>
            <a:r>
              <a:rPr lang="en-US" dirty="0"/>
              <a:t> =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</p:spTree>
    <p:extLst>
      <p:ext uri="{BB962C8B-B14F-4D97-AF65-F5344CB8AC3E}">
        <p14:creationId xmlns:p14="http://schemas.microsoft.com/office/powerpoint/2010/main" val="1735347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52547" y="1633514"/>
            <a:ext cx="2148878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 because:</a:t>
            </a:r>
          </a:p>
          <a:p>
            <a:r>
              <a:rPr lang="en-US" dirty="0"/>
              <a:t>Name+ = Name, Color</a:t>
            </a:r>
          </a:p>
          <a:p>
            <a:r>
              <a:rPr lang="en-US" dirty="0"/>
              <a:t>Color</a:t>
            </a:r>
            <a:r>
              <a:rPr lang="en-US" baseline="30000" dirty="0"/>
              <a:t>+</a:t>
            </a:r>
            <a:r>
              <a:rPr lang="en-US" dirty="0"/>
              <a:t> =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199410" y="52673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 flipH="1">
            <a:off x="3402353" y="3230086"/>
            <a:ext cx="2074041" cy="146994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476394" y="3230086"/>
            <a:ext cx="2048762" cy="148698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921095" y="4717068"/>
            <a:ext cx="3208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(</a:t>
            </a:r>
            <a:r>
              <a:rPr lang="en-US" sz="2000" u="sng" dirty="0"/>
              <a:t>Name, Category</a:t>
            </a:r>
            <a:r>
              <a:rPr lang="en-US" sz="2000" dirty="0"/>
              <a:t>, Price)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B7481-DAF5-F547-6EA9-3D0A455381C2}"/>
              </a:ext>
            </a:extLst>
          </p:cNvPr>
          <p:cNvSpPr txBox="1"/>
          <p:nvPr/>
        </p:nvSpPr>
        <p:spPr>
          <a:xfrm>
            <a:off x="2232705" y="4700033"/>
            <a:ext cx="23392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u="sng" dirty="0"/>
              <a:t>Category</a:t>
            </a:r>
            <a:r>
              <a:rPr lang="en-US" sz="2000" dirty="0"/>
              <a:t>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</p:spTree>
    <p:extLst>
      <p:ext uri="{BB962C8B-B14F-4D97-AF65-F5344CB8AC3E}">
        <p14:creationId xmlns:p14="http://schemas.microsoft.com/office/powerpoint/2010/main" val="42862601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52547" y="1633514"/>
            <a:ext cx="2148878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 because:</a:t>
            </a:r>
          </a:p>
          <a:p>
            <a:r>
              <a:rPr lang="en-US" dirty="0"/>
              <a:t>Name+ = Name, Color</a:t>
            </a:r>
          </a:p>
          <a:p>
            <a:r>
              <a:rPr lang="en-US" dirty="0"/>
              <a:t>Color</a:t>
            </a:r>
            <a:r>
              <a:rPr lang="en-US" baseline="30000" dirty="0"/>
              <a:t>+</a:t>
            </a:r>
            <a:r>
              <a:rPr lang="en-US" dirty="0"/>
              <a:t> =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199410" y="52673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 flipH="1">
            <a:off x="3402353" y="3230086"/>
            <a:ext cx="2074041" cy="146994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476394" y="3230086"/>
            <a:ext cx="2048762" cy="148698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921095" y="4717068"/>
            <a:ext cx="3208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(</a:t>
            </a:r>
            <a:r>
              <a:rPr lang="en-US" sz="2000" u="sng" dirty="0"/>
              <a:t>Name, Category</a:t>
            </a:r>
            <a:r>
              <a:rPr lang="en-US" sz="2000" dirty="0"/>
              <a:t>, Price)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B7481-DAF5-F547-6EA9-3D0A455381C2}"/>
              </a:ext>
            </a:extLst>
          </p:cNvPr>
          <p:cNvSpPr txBox="1"/>
          <p:nvPr/>
        </p:nvSpPr>
        <p:spPr>
          <a:xfrm>
            <a:off x="2232705" y="4700033"/>
            <a:ext cx="23392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u="sng" dirty="0"/>
              <a:t>Category</a:t>
            </a:r>
            <a:r>
              <a:rPr lang="en-US" sz="2000" dirty="0"/>
              <a:t>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CAF39-887A-7364-40A6-03E42B73C119}"/>
              </a:ext>
            </a:extLst>
          </p:cNvPr>
          <p:cNvSpPr txBox="1"/>
          <p:nvPr/>
        </p:nvSpPr>
        <p:spPr>
          <a:xfrm>
            <a:off x="5111389" y="5355859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  <a:p>
            <a:r>
              <a:rPr lang="en-US" dirty="0" err="1"/>
              <a:t>Name,Category</a:t>
            </a:r>
            <a:r>
              <a:rPr lang="en-US" dirty="0"/>
              <a:t> is a key because:</a:t>
            </a:r>
          </a:p>
          <a:p>
            <a:r>
              <a:rPr lang="en-US" dirty="0"/>
              <a:t>(</a:t>
            </a:r>
            <a:r>
              <a:rPr lang="en-US" dirty="0" err="1"/>
              <a:t>Name,Category</a:t>
            </a:r>
            <a:r>
              <a:rPr lang="en-US" dirty="0"/>
              <a:t>)</a:t>
            </a:r>
            <a:r>
              <a:rPr lang="en-US" baseline="30000" dirty="0"/>
              <a:t>+</a:t>
            </a:r>
            <a:r>
              <a:rPr lang="en-US" dirty="0"/>
              <a:t>=…,Price</a:t>
            </a:r>
          </a:p>
        </p:txBody>
      </p:sp>
    </p:spTree>
    <p:extLst>
      <p:ext uri="{BB962C8B-B14F-4D97-AF65-F5344CB8AC3E}">
        <p14:creationId xmlns:p14="http://schemas.microsoft.com/office/powerpoint/2010/main" val="24002800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87813" y="1633514"/>
            <a:ext cx="2113612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 because:</a:t>
            </a:r>
          </a:p>
          <a:p>
            <a:r>
              <a:rPr lang="en-US" dirty="0"/>
              <a:t>Name+ = Name, Color</a:t>
            </a:r>
          </a:p>
          <a:p>
            <a:r>
              <a:rPr lang="en-US" dirty="0"/>
              <a:t>Color</a:t>
            </a:r>
            <a:r>
              <a:rPr lang="en-US" baseline="30000" dirty="0"/>
              <a:t>+</a:t>
            </a:r>
            <a:r>
              <a:rPr lang="en-US" dirty="0"/>
              <a:t> =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199410" y="52673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 flipH="1">
            <a:off x="3452847" y="3230086"/>
            <a:ext cx="2023547" cy="146994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476394" y="3230086"/>
            <a:ext cx="2112883" cy="148698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921095" y="4717068"/>
            <a:ext cx="333636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4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Name, Category</a:t>
            </a:r>
            <a:r>
              <a:rPr lang="en-US" sz="2000" b="1" dirty="0">
                <a:solidFill>
                  <a:srgbClr val="00B050"/>
                </a:solidFill>
              </a:rPr>
              <a:t>, Price)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B7481-DAF5-F547-6EA9-3D0A455381C2}"/>
              </a:ext>
            </a:extLst>
          </p:cNvPr>
          <p:cNvSpPr txBox="1"/>
          <p:nvPr/>
        </p:nvSpPr>
        <p:spPr>
          <a:xfrm>
            <a:off x="2232705" y="4700033"/>
            <a:ext cx="24402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3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Category</a:t>
            </a:r>
            <a:r>
              <a:rPr lang="en-US" sz="2000" b="1" dirty="0">
                <a:solidFill>
                  <a:srgbClr val="00B050"/>
                </a:solidFill>
              </a:rPr>
              <a:t>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1451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1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Name</a:t>
            </a:r>
            <a:r>
              <a:rPr lang="en-US" sz="2000" b="1" dirty="0">
                <a:solidFill>
                  <a:srgbClr val="00B050"/>
                </a:solidFill>
              </a:rPr>
              <a:t>, Color)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CAF39-887A-7364-40A6-03E42B73C119}"/>
              </a:ext>
            </a:extLst>
          </p:cNvPr>
          <p:cNvSpPr txBox="1"/>
          <p:nvPr/>
        </p:nvSpPr>
        <p:spPr>
          <a:xfrm>
            <a:off x="5111389" y="5355859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  <a:p>
            <a:r>
              <a:rPr lang="en-US" dirty="0" err="1"/>
              <a:t>Name,Category</a:t>
            </a:r>
            <a:r>
              <a:rPr lang="en-US" dirty="0"/>
              <a:t> is a key because:</a:t>
            </a:r>
          </a:p>
          <a:p>
            <a:r>
              <a:rPr lang="en-US" dirty="0"/>
              <a:t>(</a:t>
            </a:r>
            <a:r>
              <a:rPr lang="en-US" dirty="0" err="1"/>
              <a:t>Name,Category</a:t>
            </a:r>
            <a:r>
              <a:rPr lang="en-US" dirty="0"/>
              <a:t>)</a:t>
            </a:r>
            <a:r>
              <a:rPr lang="en-US" baseline="30000" dirty="0"/>
              <a:t>+</a:t>
            </a:r>
            <a:r>
              <a:rPr lang="en-US" dirty="0"/>
              <a:t>=…,Price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D1BBF-981C-017A-F623-934D4BEBFBC6}"/>
              </a:ext>
            </a:extLst>
          </p:cNvPr>
          <p:cNvSpPr txBox="1"/>
          <p:nvPr/>
        </p:nvSpPr>
        <p:spPr>
          <a:xfrm>
            <a:off x="401410" y="5817524"/>
            <a:ext cx="22749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Final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406864566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2466444" cy="7011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487813" y="1633514"/>
            <a:ext cx="2113612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1874969" cy="119646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 because:</a:t>
            </a:r>
          </a:p>
          <a:p>
            <a:r>
              <a:rPr lang="en-US" dirty="0"/>
              <a:t>Name+ = Name, Color</a:t>
            </a:r>
          </a:p>
          <a:p>
            <a:r>
              <a:rPr lang="en-US" dirty="0"/>
              <a:t>Color</a:t>
            </a:r>
            <a:r>
              <a:rPr lang="en-US" baseline="30000" dirty="0"/>
              <a:t>+</a:t>
            </a:r>
            <a:r>
              <a:rPr lang="en-US" dirty="0"/>
              <a:t> =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12" y="3674998"/>
                <a:ext cx="2745367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199410" y="52673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 flipH="1">
            <a:off x="3452847" y="3230086"/>
            <a:ext cx="2023547" cy="146994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476394" y="3230086"/>
            <a:ext cx="2112883" cy="148698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921095" y="4717068"/>
            <a:ext cx="333636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4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Name, Category</a:t>
            </a:r>
            <a:r>
              <a:rPr lang="en-US" sz="2000" b="1" dirty="0">
                <a:solidFill>
                  <a:srgbClr val="00B050"/>
                </a:solidFill>
              </a:rPr>
              <a:t>, Price)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601425" y="2829976"/>
            <a:ext cx="3749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Name,Category,Dept,Price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B7481-DAF5-F547-6EA9-3D0A455381C2}"/>
              </a:ext>
            </a:extLst>
          </p:cNvPr>
          <p:cNvSpPr txBox="1"/>
          <p:nvPr/>
        </p:nvSpPr>
        <p:spPr>
          <a:xfrm>
            <a:off x="2232705" y="4700033"/>
            <a:ext cx="24402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3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Category</a:t>
            </a:r>
            <a:r>
              <a:rPr lang="en-US" sz="2000" b="1" dirty="0">
                <a:solidFill>
                  <a:srgbClr val="00B050"/>
                </a:solidFill>
              </a:rPr>
              <a:t>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1451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1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Name</a:t>
            </a:r>
            <a:r>
              <a:rPr lang="en-US" sz="2000" b="1" dirty="0">
                <a:solidFill>
                  <a:srgbClr val="00B050"/>
                </a:solidFill>
              </a:rPr>
              <a:t>, Color)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CAF39-887A-7364-40A6-03E42B73C119}"/>
              </a:ext>
            </a:extLst>
          </p:cNvPr>
          <p:cNvSpPr txBox="1"/>
          <p:nvPr/>
        </p:nvSpPr>
        <p:spPr>
          <a:xfrm>
            <a:off x="5111389" y="5355859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  <a:p>
            <a:r>
              <a:rPr lang="en-US" dirty="0" err="1"/>
              <a:t>Name,Category</a:t>
            </a:r>
            <a:r>
              <a:rPr lang="en-US" dirty="0"/>
              <a:t> is a key because:</a:t>
            </a:r>
          </a:p>
          <a:p>
            <a:r>
              <a:rPr lang="en-US" dirty="0"/>
              <a:t>(</a:t>
            </a:r>
            <a:r>
              <a:rPr lang="en-US" dirty="0" err="1"/>
              <a:t>Name,Category</a:t>
            </a:r>
            <a:r>
              <a:rPr lang="en-US" dirty="0"/>
              <a:t>)</a:t>
            </a:r>
            <a:r>
              <a:rPr lang="en-US" baseline="30000" dirty="0"/>
              <a:t>+</a:t>
            </a:r>
            <a:r>
              <a:rPr lang="en-US" dirty="0"/>
              <a:t>=…,Price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D1BBF-981C-017A-F623-934D4BEBFBC6}"/>
              </a:ext>
            </a:extLst>
          </p:cNvPr>
          <p:cNvSpPr txBox="1"/>
          <p:nvPr/>
        </p:nvSpPr>
        <p:spPr>
          <a:xfrm>
            <a:off x="401410" y="5817524"/>
            <a:ext cx="22749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Final Decomposition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4DC25-7112-1BF5-FEC4-56973C680018}"/>
              </a:ext>
            </a:extLst>
          </p:cNvPr>
          <p:cNvSpPr txBox="1"/>
          <p:nvPr/>
        </p:nvSpPr>
        <p:spPr>
          <a:xfrm>
            <a:off x="6448037" y="1866496"/>
            <a:ext cx="2218941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We lost the FD</a:t>
            </a:r>
            <a:br>
              <a:rPr lang="en-US" dirty="0"/>
            </a:br>
            <a:r>
              <a:rPr lang="en-US" sz="1800" dirty="0">
                <a:sym typeface="Wingdings" pitchFamily="2" charset="2"/>
              </a:rPr>
              <a:t>Color, Dept  Price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84605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</p:spTree>
    <p:extLst>
      <p:ext uri="{BB962C8B-B14F-4D97-AF65-F5344CB8AC3E}">
        <p14:creationId xmlns:p14="http://schemas.microsoft.com/office/powerpoint/2010/main" val="180827415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A0C67-2FE4-F3B3-6C3A-25720A69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2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</p:spTree>
    <p:extLst>
      <p:ext uri="{BB962C8B-B14F-4D97-AF65-F5344CB8AC3E}">
        <p14:creationId xmlns:p14="http://schemas.microsoft.com/office/powerpoint/2010/main" val="379032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3FDB75-ECD4-9082-3764-43337774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E8311B-4EE0-0A43-A802-B2E6CC767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b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A Functional Dependency asserts that some attributes uniquely determine other attributes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E8311B-4EE0-0A43-A802-B2E6CC767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341D47-F1BD-79D4-5040-B01FE96E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D25-923F-934D-AF01-647A1832A00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4D0FF-5ED6-6759-61E6-94C7D287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20679-36D5-3B32-1BF9-AF42B8BB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296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737208" y="1633514"/>
            <a:ext cx="1864217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2116348" cy="11893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764930" y="2822833"/>
            <a:ext cx="39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(Name, Category, Color,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6439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Color, Dept</a:t>
            </a:r>
            <a:r>
              <a:rPr lang="en-US" sz="2000" dirty="0"/>
              <a:t>, Price)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B0204-F4D8-6F44-FFD2-6053AD359765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B0204-F4D8-6F44-FFD2-6053AD359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2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3912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737208" y="1633514"/>
            <a:ext cx="1864217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2116348" cy="11893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764930" y="2822833"/>
            <a:ext cx="39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(Name, Category, Color,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6439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Color, Dept</a:t>
            </a:r>
            <a:r>
              <a:rPr lang="en-US" sz="2000" dirty="0"/>
              <a:t>, Price)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5CD9C-052C-416F-5948-0B5A5AA13809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5CD9C-052C-416F-5948-0B5A5AA1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1383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737208" y="1633514"/>
            <a:ext cx="1864217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2116348" cy="11893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006034" y="47744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12" idx="0"/>
          </p:cNvCxnSpPr>
          <p:nvPr/>
        </p:nvCxnSpPr>
        <p:spPr>
          <a:xfrm flipH="1">
            <a:off x="3017945" y="3222943"/>
            <a:ext cx="2699828" cy="10084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717773" y="3222943"/>
            <a:ext cx="1582420" cy="9508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717772" y="4173765"/>
            <a:ext cx="31648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(Name, Category, Dept)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764930" y="2822833"/>
            <a:ext cx="39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(Name, Category, Color,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6439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Color, Dept</a:t>
            </a:r>
            <a:r>
              <a:rPr lang="en-US" sz="2000" dirty="0"/>
              <a:t>, Price)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0DFCF-FC4E-1EBF-53D1-15BE4BA073F0}"/>
              </a:ext>
            </a:extLst>
          </p:cNvPr>
          <p:cNvSpPr txBox="1"/>
          <p:nvPr/>
        </p:nvSpPr>
        <p:spPr>
          <a:xfrm>
            <a:off x="1980641" y="4231396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992642-54A5-26DC-A653-7BE6A72901E0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992642-54A5-26DC-A653-7BE6A7290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0907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737208" y="1633514"/>
            <a:ext cx="1864217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2116348" cy="11893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006034" y="47744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12" idx="0"/>
          </p:cNvCxnSpPr>
          <p:nvPr/>
        </p:nvCxnSpPr>
        <p:spPr>
          <a:xfrm flipH="1">
            <a:off x="3017945" y="3222943"/>
            <a:ext cx="2699828" cy="10084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717773" y="3222943"/>
            <a:ext cx="1582420" cy="9508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717772" y="4173765"/>
            <a:ext cx="31648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(Name, Category, Dept)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764930" y="2822833"/>
            <a:ext cx="39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(Name, Category, Color,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6439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Color, Dept</a:t>
            </a:r>
            <a:r>
              <a:rPr lang="en-US" sz="2000" dirty="0"/>
              <a:t>, Price)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0DFCF-FC4E-1EBF-53D1-15BE4BA073F0}"/>
              </a:ext>
            </a:extLst>
          </p:cNvPr>
          <p:cNvSpPr txBox="1"/>
          <p:nvPr/>
        </p:nvSpPr>
        <p:spPr>
          <a:xfrm>
            <a:off x="1980641" y="4231396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3EA2D-3F61-67EB-5F82-4D5AAC582957}"/>
                  </a:ext>
                </a:extLst>
              </p:cNvPr>
              <p:cNvSpPr txBox="1"/>
              <p:nvPr/>
            </p:nvSpPr>
            <p:spPr>
              <a:xfrm>
                <a:off x="5570783" y="4697270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3EA2D-3F61-67EB-5F82-4D5AAC582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83" y="4697270"/>
                <a:ext cx="2745367" cy="707886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FD0BD-AF3A-C2B8-0F26-33F4421757E5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FD0BD-AF3A-C2B8-0F26-33F44217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0529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737208" y="1633514"/>
            <a:ext cx="1864217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2116348" cy="11893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006034" y="47744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12" idx="0"/>
          </p:cNvCxnSpPr>
          <p:nvPr/>
        </p:nvCxnSpPr>
        <p:spPr>
          <a:xfrm flipH="1">
            <a:off x="3017945" y="3222943"/>
            <a:ext cx="2699828" cy="10084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717773" y="3222943"/>
            <a:ext cx="1582420" cy="9508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717772" y="4173765"/>
            <a:ext cx="31648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(Name, Category, Dept)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764930" y="2822833"/>
            <a:ext cx="39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(Name, Category, Color,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6439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u="sng" dirty="0"/>
              <a:t>Color, Dept</a:t>
            </a:r>
            <a:r>
              <a:rPr lang="en-US" sz="2000" dirty="0"/>
              <a:t>, Price)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CAF39-887A-7364-40A6-03E42B73C119}"/>
              </a:ext>
            </a:extLst>
          </p:cNvPr>
          <p:cNvSpPr txBox="1"/>
          <p:nvPr/>
        </p:nvSpPr>
        <p:spPr>
          <a:xfrm>
            <a:off x="4165478" y="60633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0DFCF-FC4E-1EBF-53D1-15BE4BA073F0}"/>
              </a:ext>
            </a:extLst>
          </p:cNvPr>
          <p:cNvSpPr txBox="1"/>
          <p:nvPr/>
        </p:nvSpPr>
        <p:spPr>
          <a:xfrm>
            <a:off x="1980641" y="4231396"/>
            <a:ext cx="20746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u="sng" dirty="0"/>
              <a:t>Name</a:t>
            </a:r>
            <a:r>
              <a:rPr lang="en-US" sz="2000" dirty="0"/>
              <a:t>, Color)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3EA2D-3F61-67EB-5F82-4D5AAC582957}"/>
                  </a:ext>
                </a:extLst>
              </p:cNvPr>
              <p:cNvSpPr txBox="1"/>
              <p:nvPr/>
            </p:nvSpPr>
            <p:spPr>
              <a:xfrm>
                <a:off x="5570783" y="4697270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3EA2D-3F61-67EB-5F82-4D5AAC582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83" y="4697270"/>
                <a:ext cx="2745367" cy="707886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BBCEE4D-6564-2B87-3CAF-5BC39CA4E782}"/>
              </a:ext>
            </a:extLst>
          </p:cNvPr>
          <p:cNvSpPr txBox="1"/>
          <p:nvPr/>
        </p:nvSpPr>
        <p:spPr>
          <a:xfrm>
            <a:off x="3706429" y="5663265"/>
            <a:ext cx="23392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(</a:t>
            </a:r>
            <a:r>
              <a:rPr lang="en-US" sz="2000" u="sng" dirty="0"/>
              <a:t>Category</a:t>
            </a:r>
            <a:r>
              <a:rPr lang="en-US" sz="2000" dirty="0"/>
              <a:t>, Dept)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12331-AE16-F0B7-73BE-C5013A4DF716}"/>
              </a:ext>
            </a:extLst>
          </p:cNvPr>
          <p:cNvSpPr txBox="1"/>
          <p:nvPr/>
        </p:nvSpPr>
        <p:spPr>
          <a:xfrm>
            <a:off x="6381607" y="5591926"/>
            <a:ext cx="25010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6</a:t>
            </a:r>
            <a:r>
              <a:rPr lang="en-US" sz="2000" dirty="0"/>
              <a:t>(Name, Category)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F7DD70-661B-C5B4-DD72-961B3E375A00}"/>
              </a:ext>
            </a:extLst>
          </p:cNvPr>
          <p:cNvCxnSpPr>
            <a:cxnSpLocks/>
            <a:stCxn id="34" idx="2"/>
            <a:endCxn id="23" idx="0"/>
          </p:cNvCxnSpPr>
          <p:nvPr/>
        </p:nvCxnSpPr>
        <p:spPr>
          <a:xfrm>
            <a:off x="7300193" y="4573875"/>
            <a:ext cx="331917" cy="101805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7D3938-50A1-9835-DF20-0D50803544C6}"/>
              </a:ext>
            </a:extLst>
          </p:cNvPr>
          <p:cNvCxnSpPr>
            <a:cxnSpLocks/>
            <a:stCxn id="34" idx="2"/>
            <a:endCxn id="21" idx="0"/>
          </p:cNvCxnSpPr>
          <p:nvPr/>
        </p:nvCxnSpPr>
        <p:spPr>
          <a:xfrm flipH="1">
            <a:off x="4876077" y="4573875"/>
            <a:ext cx="2424116" cy="108939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930751-7AED-C890-36F0-277576DAED21}"/>
              </a:ext>
            </a:extLst>
          </p:cNvPr>
          <p:cNvSpPr txBox="1"/>
          <p:nvPr/>
        </p:nvSpPr>
        <p:spPr>
          <a:xfrm>
            <a:off x="6893670" y="60057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C71C47-31DE-1501-63C1-9C155269DD4C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C71C47-31DE-1501-63C1-9C155269D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4656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Decompose in 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6448037" y="795800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32EE23-5FE7-E3CF-83E5-02B6A2554B8D}"/>
              </a:ext>
            </a:extLst>
          </p:cNvPr>
          <p:cNvCxnSpPr>
            <a:cxnSpLocks/>
            <a:stCxn id="37" idx="2"/>
            <a:endCxn id="51" idx="0"/>
          </p:cNvCxnSpPr>
          <p:nvPr/>
        </p:nvCxnSpPr>
        <p:spPr>
          <a:xfrm flipH="1">
            <a:off x="1800527" y="1633514"/>
            <a:ext cx="1800898" cy="12085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8159F-21C4-A0C6-5786-481D5D84D389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>
            <a:off x="3601425" y="1633514"/>
            <a:ext cx="2116348" cy="118931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F8376E-E6D6-8639-2595-C2C564E50C5C}"/>
              </a:ext>
            </a:extLst>
          </p:cNvPr>
          <p:cNvSpPr txBox="1"/>
          <p:nvPr/>
        </p:nvSpPr>
        <p:spPr>
          <a:xfrm>
            <a:off x="401410" y="35192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/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Name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Name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18581-978A-D999-1DEF-6A9FDBB4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31" y="3363182"/>
                <a:ext cx="2472856" cy="70788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39981EF-4643-132B-DFDF-3E5A6B9663DB}"/>
              </a:ext>
            </a:extLst>
          </p:cNvPr>
          <p:cNvSpPr txBox="1"/>
          <p:nvPr/>
        </p:nvSpPr>
        <p:spPr>
          <a:xfrm>
            <a:off x="2006034" y="47744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90D843-5230-0D7B-80C9-2A3DA98F511D}"/>
              </a:ext>
            </a:extLst>
          </p:cNvPr>
          <p:cNvCxnSpPr>
            <a:cxnSpLocks/>
            <a:stCxn id="42" idx="2"/>
            <a:endCxn id="12" idx="0"/>
          </p:cNvCxnSpPr>
          <p:nvPr/>
        </p:nvCxnSpPr>
        <p:spPr>
          <a:xfrm flipH="1">
            <a:off x="3053211" y="3222943"/>
            <a:ext cx="2664562" cy="10084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46F2EB-A261-B116-4FB4-2242CA8F9B6F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>
            <a:off x="5717773" y="3222943"/>
            <a:ext cx="1582420" cy="9508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8FEA2AE-DA87-2592-4A24-B5F221117CC8}"/>
              </a:ext>
            </a:extLst>
          </p:cNvPr>
          <p:cNvSpPr txBox="1"/>
          <p:nvPr/>
        </p:nvSpPr>
        <p:spPr>
          <a:xfrm>
            <a:off x="5717772" y="4173765"/>
            <a:ext cx="31648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(Name, Category, Dept)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76AB5-A7DF-3017-F92F-9A3F8B43086D}"/>
              </a:ext>
            </a:extLst>
          </p:cNvPr>
          <p:cNvSpPr txBox="1"/>
          <p:nvPr/>
        </p:nvSpPr>
        <p:spPr>
          <a:xfrm>
            <a:off x="1332791" y="1233404"/>
            <a:ext cx="45372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R(Name, Color, Category, Dept, Price)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7B21ED-7526-03E4-82D9-1E734088A89C}"/>
              </a:ext>
            </a:extLst>
          </p:cNvPr>
          <p:cNvSpPr txBox="1"/>
          <p:nvPr/>
        </p:nvSpPr>
        <p:spPr>
          <a:xfrm>
            <a:off x="3764930" y="2822833"/>
            <a:ext cx="39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(Name, Category, Color, Dept)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329353-F16F-EB65-15F2-A49ADD7BB940}"/>
              </a:ext>
            </a:extLst>
          </p:cNvPr>
          <p:cNvSpPr txBox="1"/>
          <p:nvPr/>
        </p:nvSpPr>
        <p:spPr>
          <a:xfrm>
            <a:off x="415243" y="2842022"/>
            <a:ext cx="27705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1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Color, Dept</a:t>
            </a:r>
            <a:r>
              <a:rPr lang="en-US" sz="2000" b="1" dirty="0">
                <a:solidFill>
                  <a:srgbClr val="00B050"/>
                </a:solidFill>
              </a:rPr>
              <a:t>, Price)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CAF39-887A-7364-40A6-03E42B73C119}"/>
              </a:ext>
            </a:extLst>
          </p:cNvPr>
          <p:cNvSpPr txBox="1"/>
          <p:nvPr/>
        </p:nvSpPr>
        <p:spPr>
          <a:xfrm>
            <a:off x="4165478" y="60633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20B8-F518-50C3-F8F4-6B9275D24554}"/>
              </a:ext>
            </a:extLst>
          </p:cNvPr>
          <p:cNvSpPr txBox="1"/>
          <p:nvPr/>
        </p:nvSpPr>
        <p:spPr>
          <a:xfrm>
            <a:off x="140456" y="5513201"/>
            <a:ext cx="22236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Decomposition</a:t>
            </a:r>
            <a:br>
              <a:rPr lang="en-US" sz="2400" dirty="0"/>
            </a:br>
            <a:r>
              <a:rPr lang="en-US" sz="2400" dirty="0"/>
              <a:t>is not unique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0DFCF-FC4E-1EBF-53D1-15BE4BA073F0}"/>
              </a:ext>
            </a:extLst>
          </p:cNvPr>
          <p:cNvSpPr txBox="1"/>
          <p:nvPr/>
        </p:nvSpPr>
        <p:spPr>
          <a:xfrm>
            <a:off x="1980641" y="4231396"/>
            <a:ext cx="21451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3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Name</a:t>
            </a:r>
            <a:r>
              <a:rPr lang="en-US" sz="2000" b="1" dirty="0">
                <a:solidFill>
                  <a:srgbClr val="00B050"/>
                </a:solidFill>
              </a:rPr>
              <a:t>, Color)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3EA2D-3F61-67EB-5F82-4D5AAC582957}"/>
                  </a:ext>
                </a:extLst>
              </p:cNvPr>
              <p:cNvSpPr txBox="1"/>
              <p:nvPr/>
            </p:nvSpPr>
            <p:spPr>
              <a:xfrm>
                <a:off x="5570783" y="4697270"/>
                <a:ext cx="274536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Category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Category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3EA2D-3F61-67EB-5F82-4D5AAC582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83" y="4697270"/>
                <a:ext cx="2745367" cy="707886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BBCEE4D-6564-2B87-3CAF-5BC39CA4E782}"/>
              </a:ext>
            </a:extLst>
          </p:cNvPr>
          <p:cNvSpPr txBox="1"/>
          <p:nvPr/>
        </p:nvSpPr>
        <p:spPr>
          <a:xfrm>
            <a:off x="3706429" y="5663265"/>
            <a:ext cx="24402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5</a:t>
            </a:r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u="sng" dirty="0">
                <a:solidFill>
                  <a:srgbClr val="00B050"/>
                </a:solidFill>
              </a:rPr>
              <a:t>Category</a:t>
            </a:r>
            <a:r>
              <a:rPr lang="en-US" sz="2000" b="1" dirty="0">
                <a:solidFill>
                  <a:srgbClr val="00B050"/>
                </a:solidFill>
              </a:rPr>
              <a:t>, Dept)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12331-AE16-F0B7-73BE-C5013A4DF716}"/>
              </a:ext>
            </a:extLst>
          </p:cNvPr>
          <p:cNvSpPr txBox="1"/>
          <p:nvPr/>
        </p:nvSpPr>
        <p:spPr>
          <a:xfrm>
            <a:off x="6381607" y="5591926"/>
            <a:ext cx="25875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</a:rPr>
              <a:t>6</a:t>
            </a:r>
            <a:r>
              <a:rPr lang="en-US" sz="2000" b="1" dirty="0">
                <a:solidFill>
                  <a:srgbClr val="00B050"/>
                </a:solidFill>
              </a:rPr>
              <a:t>(Name, Category)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F7DD70-661B-C5B4-DD72-961B3E375A00}"/>
              </a:ext>
            </a:extLst>
          </p:cNvPr>
          <p:cNvCxnSpPr>
            <a:cxnSpLocks/>
            <a:stCxn id="34" idx="2"/>
            <a:endCxn id="23" idx="0"/>
          </p:cNvCxnSpPr>
          <p:nvPr/>
        </p:nvCxnSpPr>
        <p:spPr>
          <a:xfrm>
            <a:off x="7300193" y="4573875"/>
            <a:ext cx="375198" cy="101805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7D3938-50A1-9835-DF20-0D50803544C6}"/>
              </a:ext>
            </a:extLst>
          </p:cNvPr>
          <p:cNvCxnSpPr>
            <a:cxnSpLocks/>
            <a:stCxn id="34" idx="2"/>
            <a:endCxn id="21" idx="0"/>
          </p:cNvCxnSpPr>
          <p:nvPr/>
        </p:nvCxnSpPr>
        <p:spPr>
          <a:xfrm flipH="1">
            <a:off x="4926571" y="4573875"/>
            <a:ext cx="2373622" cy="108939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930751-7AED-C890-36F0-277576DAED21}"/>
              </a:ext>
            </a:extLst>
          </p:cNvPr>
          <p:cNvSpPr txBox="1"/>
          <p:nvPr/>
        </p:nvSpPr>
        <p:spPr>
          <a:xfrm>
            <a:off x="6893670" y="60057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BCNF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F0023-C030-E252-3446-B28D071E5382}"/>
              </a:ext>
            </a:extLst>
          </p:cNvPr>
          <p:cNvSpPr txBox="1"/>
          <p:nvPr/>
        </p:nvSpPr>
        <p:spPr>
          <a:xfrm>
            <a:off x="134044" y="5093816"/>
            <a:ext cx="22365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Final decomposition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AA30C-8DDD-CAD6-B141-104305C97D89}"/>
              </a:ext>
            </a:extLst>
          </p:cNvPr>
          <p:cNvSpPr txBox="1"/>
          <p:nvPr/>
        </p:nvSpPr>
        <p:spPr>
          <a:xfrm>
            <a:off x="6448037" y="2016480"/>
            <a:ext cx="24160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All FDs are recovered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B7644C-2E2C-06ED-CFDB-3B71C5227421}"/>
                  </a:ext>
                </a:extLst>
              </p:cNvPr>
              <p:cNvSpPr txBox="1"/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Dept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Price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B7644C-2E2C-06ED-CFDB-3B71C5227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77" y="1984067"/>
                <a:ext cx="3015762" cy="70788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52343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7ACB02-2B47-01F0-99DC-B05AA0AD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4F8E6-E5C7-137D-3F58-AD0C5D52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BCNF decomposition eliminates all anomalies</a:t>
            </a:r>
          </a:p>
          <a:p>
            <a:endParaRPr lang="en-US" dirty="0"/>
          </a:p>
          <a:p>
            <a:r>
              <a:rPr lang="en-US" dirty="0"/>
              <a:t>In general, we may not be able to recover all FDs</a:t>
            </a:r>
          </a:p>
          <a:p>
            <a:endParaRPr lang="en-US" dirty="0"/>
          </a:p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Normal Form is another kind of decomposition, which recovers all FDs, but does not eliminate all anomalies</a:t>
            </a:r>
          </a:p>
          <a:p>
            <a:endParaRPr lang="en-US" dirty="0"/>
          </a:p>
          <a:p>
            <a:r>
              <a:rPr lang="en-US" dirty="0"/>
              <a:t>We won’t discuss 3NF: it is very similar to BCNF but a lot more complicated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62244-0D23-2090-1435-1375092F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E0672-8801-1401-BDF7-C01B750E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F7F9F-557B-9FE7-6582-F45AB961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3FDB75-ECD4-9082-3764-43337774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E8311B-4EE0-0A43-A802-B2E6CC767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A Functional Dependency asserts that some attributes uniquely determine other attributes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Directory(UID, Name, Phone, City)</a:t>
                </a:r>
              </a:p>
              <a:p>
                <a:r>
                  <a:rPr lang="en-US" dirty="0"/>
                  <a:t>UID uniquely determines Name, City (not Phone)</a:t>
                </a:r>
              </a:p>
              <a:p>
                <a:r>
                  <a:rPr lang="en-US" dirty="0"/>
                  <a:t>We write:		</a:t>
                </a:r>
                <a:r>
                  <a:rPr lang="en-US" b="1" dirty="0">
                    <a:solidFill>
                      <a:srgbClr val="0432FF"/>
                    </a:solidFill>
                  </a:rPr>
                  <a:t>UID </a:t>
                </a:r>
                <a:r>
                  <a:rPr lang="en-US" b="1" dirty="0">
                    <a:solidFill>
                      <a:srgbClr val="0432FF"/>
                    </a:solidFill>
                    <a:sym typeface="Wingdings" pitchFamily="2" charset="2"/>
                  </a:rPr>
                  <a:t> Name, City</a:t>
                </a:r>
                <a:br>
                  <a:rPr lang="en-US" b="1" dirty="0">
                    <a:solidFill>
                      <a:srgbClr val="0432FF"/>
                    </a:solidFill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but not		</a:t>
                </a:r>
                <a:r>
                  <a:rPr lang="en-US" b="1" dirty="0">
                    <a:solidFill>
                      <a:srgbClr val="FF0000"/>
                    </a:solidFill>
                    <a:sym typeface="Wingdings" pitchFamily="2" charset="2"/>
                  </a:rPr>
                  <a:t>UID  Phone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E8311B-4EE0-0A43-A802-B2E6CC767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341D47-F1BD-79D4-5040-B01FE96E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D25-923F-934D-AF01-647A1832A00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4D0FF-5ED6-6759-61E6-94C7D287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20679-36D5-3B32-1BF9-AF42B8BB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C2C6-9FF4-AB87-AABB-6A5E3EAD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Informal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B5A35-C05E-3957-2417-28ED0CD24453}"/>
              </a:ext>
            </a:extLst>
          </p:cNvPr>
          <p:cNvSpPr txBox="1"/>
          <p:nvPr/>
        </p:nvSpPr>
        <p:spPr>
          <a:xfrm>
            <a:off x="469881" y="1080654"/>
            <a:ext cx="662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functional dependency is an assertion: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22050-D5FD-8C1F-3BF3-478C11FBFB7B}"/>
                  </a:ext>
                </a:extLst>
              </p:cNvPr>
              <p:cNvSpPr txBox="1"/>
              <p:nvPr/>
            </p:nvSpPr>
            <p:spPr>
              <a:xfrm>
                <a:off x="2784340" y="2037583"/>
                <a:ext cx="3628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… 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22050-D5FD-8C1F-3BF3-478C11FB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40" y="2037583"/>
                <a:ext cx="3628878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07CC063-638B-E668-E639-E7131381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6914-B9D4-FD48-90C8-E96BEA356EE9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550F50D-C908-BC6E-D177-E992BDE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AE06A6-5600-7F67-654D-8CA0CB4D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3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C2C6-9FF4-AB87-AABB-6A5E3EAD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Informal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B5A35-C05E-3957-2417-28ED0CD24453}"/>
              </a:ext>
            </a:extLst>
          </p:cNvPr>
          <p:cNvSpPr txBox="1"/>
          <p:nvPr/>
        </p:nvSpPr>
        <p:spPr>
          <a:xfrm>
            <a:off x="469881" y="1080654"/>
            <a:ext cx="662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functional dependency is an assertion: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22050-D5FD-8C1F-3BF3-478C11FBFB7B}"/>
                  </a:ext>
                </a:extLst>
              </p:cNvPr>
              <p:cNvSpPr txBox="1"/>
              <p:nvPr/>
            </p:nvSpPr>
            <p:spPr>
              <a:xfrm>
                <a:off x="2784340" y="2037583"/>
                <a:ext cx="3628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… 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22050-D5FD-8C1F-3BF3-478C11FB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40" y="2037583"/>
                <a:ext cx="3628878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79EE88-D1B2-BBC2-D6A2-0B4FAD59BBF4}"/>
              </a:ext>
            </a:extLst>
          </p:cNvPr>
          <p:cNvSpPr txBox="1"/>
          <p:nvPr/>
        </p:nvSpPr>
        <p:spPr>
          <a:xfrm>
            <a:off x="136115" y="3444167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 says: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67A9E3E-7939-BD75-F361-EF8652D7BDC3}"/>
                  </a:ext>
                </a:extLst>
              </p:cNvPr>
              <p:cNvSpPr/>
              <p:nvPr/>
            </p:nvSpPr>
            <p:spPr>
              <a:xfrm>
                <a:off x="134187" y="4200553"/>
                <a:ext cx="8868247" cy="10556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sz="2800" dirty="0"/>
                  <a:t>If two tuples have same values for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r>
                  <a:rPr lang="en-US" sz="2800" dirty="0"/>
                  <a:t>then they have the same values for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67A9E3E-7939-BD75-F361-EF8652D7B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7" y="4200553"/>
                <a:ext cx="8868247" cy="1055608"/>
              </a:xfrm>
              <a:prstGeom prst="roundRect">
                <a:avLst/>
              </a:prstGeom>
              <a:blipFill>
                <a:blip r:embed="rId3"/>
                <a:stretch>
                  <a:fillRect l="-857" t="-1176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B4EEC0-8C08-2724-A534-BC0B7024DF34}"/>
                  </a:ext>
                </a:extLst>
              </p:cNvPr>
              <p:cNvSpPr txBox="1"/>
              <p:nvPr/>
            </p:nvSpPr>
            <p:spPr>
              <a:xfrm>
                <a:off x="136115" y="5696581"/>
                <a:ext cx="6771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determine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B4EEC0-8C08-2724-A534-BC0B7024D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" y="5696581"/>
                <a:ext cx="6771021" cy="523220"/>
              </a:xfrm>
              <a:prstGeom prst="rect">
                <a:avLst/>
              </a:prstGeom>
              <a:blipFill>
                <a:blip r:embed="rId4"/>
                <a:stretch>
                  <a:fillRect l="-187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07CC063-638B-E668-E639-E7131381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6914-B9D4-FD48-90C8-E96BEA356EE9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550F50D-C908-BC6E-D177-E992BDE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AE06A6-5600-7F67-654D-8CA0CB4D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C2C6-9FF4-AB87-AABB-6A5E3EAD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Informal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B5A35-C05E-3957-2417-28ED0CD24453}"/>
              </a:ext>
            </a:extLst>
          </p:cNvPr>
          <p:cNvSpPr txBox="1"/>
          <p:nvPr/>
        </p:nvSpPr>
        <p:spPr>
          <a:xfrm>
            <a:off x="469881" y="1080654"/>
            <a:ext cx="662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functional dependency is an assertion: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22050-D5FD-8C1F-3BF3-478C11FBFB7B}"/>
                  </a:ext>
                </a:extLst>
              </p:cNvPr>
              <p:cNvSpPr txBox="1"/>
              <p:nvPr/>
            </p:nvSpPr>
            <p:spPr>
              <a:xfrm>
                <a:off x="2784340" y="2037583"/>
                <a:ext cx="3628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… 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022050-D5FD-8C1F-3BF3-478C11FB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40" y="2037583"/>
                <a:ext cx="3628878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79EE88-D1B2-BBC2-D6A2-0B4FAD59BBF4}"/>
              </a:ext>
            </a:extLst>
          </p:cNvPr>
          <p:cNvSpPr txBox="1"/>
          <p:nvPr/>
        </p:nvSpPr>
        <p:spPr>
          <a:xfrm>
            <a:off x="136115" y="3444167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 says: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875BD6B-FBC9-1162-6C27-EED73D14E8FC}"/>
              </a:ext>
            </a:extLst>
          </p:cNvPr>
          <p:cNvSpPr/>
          <p:nvPr/>
        </p:nvSpPr>
        <p:spPr>
          <a:xfrm rot="16200000">
            <a:off x="3083576" y="2054015"/>
            <a:ext cx="523220" cy="1506313"/>
          </a:xfrm>
          <a:prstGeom prst="leftBrace">
            <a:avLst>
              <a:gd name="adj1" fmla="val 2069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A2250-E9DF-7C85-39C3-5E4D06E997F2}"/>
              </a:ext>
            </a:extLst>
          </p:cNvPr>
          <p:cNvSpPr txBox="1"/>
          <p:nvPr/>
        </p:nvSpPr>
        <p:spPr>
          <a:xfrm>
            <a:off x="2682184" y="3129191"/>
            <a:ext cx="13260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antecedent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E39AC60-34AA-919D-46F5-825F0FFAF8B5}"/>
              </a:ext>
            </a:extLst>
          </p:cNvPr>
          <p:cNvSpPr/>
          <p:nvPr/>
        </p:nvSpPr>
        <p:spPr>
          <a:xfrm rot="16200000">
            <a:off x="5162333" y="2069257"/>
            <a:ext cx="523220" cy="1506313"/>
          </a:xfrm>
          <a:prstGeom prst="leftBrace">
            <a:avLst>
              <a:gd name="adj1" fmla="val 2069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FD85F-709E-71FD-84A0-E782DA212657}"/>
              </a:ext>
            </a:extLst>
          </p:cNvPr>
          <p:cNvSpPr txBox="1"/>
          <p:nvPr/>
        </p:nvSpPr>
        <p:spPr>
          <a:xfrm>
            <a:off x="4760941" y="3144433"/>
            <a:ext cx="13773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consequent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67A9E3E-7939-BD75-F361-EF8652D7BDC3}"/>
                  </a:ext>
                </a:extLst>
              </p:cNvPr>
              <p:cNvSpPr/>
              <p:nvPr/>
            </p:nvSpPr>
            <p:spPr>
              <a:xfrm>
                <a:off x="134187" y="4200553"/>
                <a:ext cx="8868247" cy="10556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sz="2800" dirty="0"/>
                  <a:t>If two tuples have same values for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r>
                  <a:rPr lang="en-US" sz="2800" dirty="0"/>
                  <a:t>then they have the same values for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67A9E3E-7939-BD75-F361-EF8652D7B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7" y="4200553"/>
                <a:ext cx="8868247" cy="1055608"/>
              </a:xfrm>
              <a:prstGeom prst="roundRect">
                <a:avLst/>
              </a:prstGeom>
              <a:blipFill>
                <a:blip r:embed="rId3"/>
                <a:stretch>
                  <a:fillRect l="-857" t="-1176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B4EEC0-8C08-2724-A534-BC0B7024DF34}"/>
                  </a:ext>
                </a:extLst>
              </p:cNvPr>
              <p:cNvSpPr txBox="1"/>
              <p:nvPr/>
            </p:nvSpPr>
            <p:spPr>
              <a:xfrm>
                <a:off x="136115" y="5696581"/>
                <a:ext cx="6771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determine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B4EEC0-8C08-2724-A534-BC0B7024D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" y="5696581"/>
                <a:ext cx="6771021" cy="523220"/>
              </a:xfrm>
              <a:prstGeom prst="rect">
                <a:avLst/>
              </a:prstGeom>
              <a:blipFill>
                <a:blip r:embed="rId4"/>
                <a:stretch>
                  <a:fillRect l="-187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07CC063-638B-E668-E639-E7131381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6914-B9D4-FD48-90C8-E96BEA356EE9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550F50D-C908-BC6E-D177-E992BDE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AE06A6-5600-7F67-654D-8CA0CB4D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/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1FAD03-1466-4DCD-740B-5998CE82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C7A1-00CA-BE40-BB3A-687C261DDE06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067C14-EB8E-EC44-7487-01B5E36B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4489D9-F0E7-1DAB-E0D3-7D3C62F7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58773"/>
              </p:ext>
            </p:extLst>
          </p:nvPr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73DB0-80B1-F63C-B3C2-79BE5ABAFB43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1FAD03-1466-4DCD-740B-5998CE82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C7A1-00CA-BE40-BB3A-687C261DDE06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067C14-EB8E-EC44-7487-01B5E36B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4489D9-F0E7-1DAB-E0D3-7D3C62F7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1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Database Design Process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8E6F0-13F3-4CFF-82F5-DD4969B6FE2E}"/>
              </a:ext>
            </a:extLst>
          </p:cNvPr>
          <p:cNvSpPr txBox="1"/>
          <p:nvPr/>
        </p:nvSpPr>
        <p:spPr>
          <a:xfrm>
            <a:off x="473552" y="1143225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71C95-18D0-4D88-B1AC-83A0373CA875}"/>
              </a:ext>
            </a:extLst>
          </p:cNvPr>
          <p:cNvSpPr txBox="1"/>
          <p:nvPr/>
        </p:nvSpPr>
        <p:spPr>
          <a:xfrm>
            <a:off x="473552" y="2315775"/>
            <a:ext cx="31373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Model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Constraints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E7D41-C1FE-4180-A7FA-B87F6426F9A7}"/>
              </a:ext>
            </a:extLst>
          </p:cNvPr>
          <p:cNvSpPr txBox="1"/>
          <p:nvPr/>
        </p:nvSpPr>
        <p:spPr>
          <a:xfrm>
            <a:off x="473552" y="3842304"/>
            <a:ext cx="3847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Normalization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3ED40-614A-4A70-A0E6-9310729CFA76}"/>
              </a:ext>
            </a:extLst>
          </p:cNvPr>
          <p:cNvSpPr txBox="1"/>
          <p:nvPr/>
        </p:nvSpPr>
        <p:spPr>
          <a:xfrm>
            <a:off x="473552" y="5006654"/>
            <a:ext cx="31181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Physical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Partitioning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Indexing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1723FC-6021-4BA1-9AFE-C292CF657EB3}"/>
              </a:ext>
            </a:extLst>
          </p:cNvPr>
          <p:cNvGrpSpPr/>
          <p:nvPr/>
        </p:nvGrpSpPr>
        <p:grpSpPr>
          <a:xfrm>
            <a:off x="5062289" y="953168"/>
            <a:ext cx="3086101" cy="903333"/>
            <a:chOff x="194567" y="4074868"/>
            <a:chExt cx="8831670" cy="22329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AE32B-9D9D-4F87-BA5E-7D97723A49C5}"/>
                </a:ext>
              </a:extLst>
            </p:cNvPr>
            <p:cNvSpPr/>
            <p:nvPr/>
          </p:nvSpPr>
          <p:spPr>
            <a:xfrm>
              <a:off x="442823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62FA86-C5B9-4B30-BBC3-0AB86D491A81}"/>
                </a:ext>
              </a:extLst>
            </p:cNvPr>
            <p:cNvSpPr/>
            <p:nvPr/>
          </p:nvSpPr>
          <p:spPr>
            <a:xfrm>
              <a:off x="6170759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FAF8B2E3-958B-4381-9898-6B447EF3EA53}"/>
                </a:ext>
              </a:extLst>
            </p:cNvPr>
            <p:cNvSpPr/>
            <p:nvPr/>
          </p:nvSpPr>
          <p:spPr>
            <a:xfrm>
              <a:off x="3401681" y="5309990"/>
              <a:ext cx="2035835" cy="9978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C54C9A-5355-4A31-B2DC-4200989A6569}"/>
                </a:ext>
              </a:extLst>
            </p:cNvPr>
            <p:cNvSpPr/>
            <p:nvPr/>
          </p:nvSpPr>
          <p:spPr>
            <a:xfrm>
              <a:off x="194567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1FAA23-1E9B-4FA2-939E-A3C8B3338270}"/>
                </a:ext>
              </a:extLst>
            </p:cNvPr>
            <p:cNvSpPr/>
            <p:nvPr/>
          </p:nvSpPr>
          <p:spPr>
            <a:xfrm>
              <a:off x="1644760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68A8A-6369-4B44-8317-7391BBD29061}"/>
                </a:ext>
              </a:extLst>
            </p:cNvPr>
            <p:cNvSpPr/>
            <p:nvPr/>
          </p:nvSpPr>
          <p:spPr>
            <a:xfrm>
              <a:off x="6614370" y="4074868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FB360C-8DB2-4B52-B2C0-3BC99D071D6E}"/>
                </a:ext>
              </a:extLst>
            </p:cNvPr>
            <p:cNvSpPr/>
            <p:nvPr/>
          </p:nvSpPr>
          <p:spPr>
            <a:xfrm>
              <a:off x="5758132" y="4663593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8A659C-C4CE-41DD-8A34-78E3812C9AE7}"/>
                </a:ext>
              </a:extLst>
            </p:cNvPr>
            <p:cNvSpPr/>
            <p:nvPr/>
          </p:nvSpPr>
          <p:spPr>
            <a:xfrm>
              <a:off x="7470607" y="4663593"/>
              <a:ext cx="1555630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901AF0-691C-43F4-BD9C-C95A3993DAED}"/>
                </a:ext>
              </a:extLst>
            </p:cNvPr>
            <p:cNvCxnSpPr>
              <a:stCxn id="13" idx="4"/>
              <a:endCxn id="10" idx="0"/>
            </p:cNvCxnSpPr>
            <p:nvPr/>
          </p:nvCxnSpPr>
          <p:spPr>
            <a:xfrm>
              <a:off x="858801" y="5166099"/>
              <a:ext cx="696830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E5E9FC-AF7E-4C19-A16D-25EB0014A805}"/>
                </a:ext>
              </a:extLst>
            </p:cNvPr>
            <p:cNvCxnSpPr>
              <a:stCxn id="14" idx="4"/>
              <a:endCxn id="10" idx="0"/>
            </p:cNvCxnSpPr>
            <p:nvPr/>
          </p:nvCxnSpPr>
          <p:spPr>
            <a:xfrm flipH="1">
              <a:off x="1555631" y="5166099"/>
              <a:ext cx="753363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06C159-0579-4D9A-92F9-B28E6F3C6851}"/>
                </a:ext>
              </a:extLst>
            </p:cNvPr>
            <p:cNvCxnSpPr>
              <a:stCxn id="16" idx="4"/>
              <a:endCxn id="11" idx="0"/>
            </p:cNvCxnSpPr>
            <p:nvPr/>
          </p:nvCxnSpPr>
          <p:spPr>
            <a:xfrm>
              <a:off x="6422366" y="5263127"/>
              <a:ext cx="861201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2C1F87-D670-4CC4-9997-93242236EC23}"/>
                </a:ext>
              </a:extLst>
            </p:cNvPr>
            <p:cNvCxnSpPr>
              <a:stCxn id="15" idx="4"/>
              <a:endCxn id="11" idx="0"/>
            </p:cNvCxnSpPr>
            <p:nvPr/>
          </p:nvCxnSpPr>
          <p:spPr>
            <a:xfrm>
              <a:off x="7278604" y="4674402"/>
              <a:ext cx="4963" cy="7290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D89D3-C3BA-40EA-8734-ADF55033BFAF}"/>
                </a:ext>
              </a:extLst>
            </p:cNvPr>
            <p:cNvCxnSpPr>
              <a:stCxn id="17" idx="4"/>
              <a:endCxn id="11" idx="0"/>
            </p:cNvCxnSpPr>
            <p:nvPr/>
          </p:nvCxnSpPr>
          <p:spPr>
            <a:xfrm flipH="1">
              <a:off x="7283567" y="5263127"/>
              <a:ext cx="964855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B36B00-DEA3-4E90-9470-D0686614BCD0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 flipV="1">
              <a:off x="2668438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A7E04B-3364-4603-A00D-C61A5341ADCF}"/>
                </a:ext>
              </a:extLst>
            </p:cNvPr>
            <p:cNvCxnSpPr>
              <a:stCxn id="12" idx="3"/>
              <a:endCxn id="11" idx="1"/>
            </p:cNvCxnSpPr>
            <p:nvPr/>
          </p:nvCxnSpPr>
          <p:spPr>
            <a:xfrm>
              <a:off x="5437516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2645704-C56D-469A-B404-76F0B6763D11}"/>
              </a:ext>
            </a:extLst>
          </p:cNvPr>
          <p:cNvGraphicFramePr>
            <a:graphicFrameLocks noGrp="1"/>
          </p:cNvGraphicFramePr>
          <p:nvPr/>
        </p:nvGraphicFramePr>
        <p:xfrm>
          <a:off x="5071753" y="2531648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CA3148C4-99C7-4D4F-8CC4-E5FA0DB1C6E5}"/>
              </a:ext>
            </a:extLst>
          </p:cNvPr>
          <p:cNvSpPr/>
          <p:nvPr/>
        </p:nvSpPr>
        <p:spPr>
          <a:xfrm rot="8105414">
            <a:off x="6267579" y="2483616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CF928EF-AEBC-4874-A1BA-A457B2FD72F9}"/>
              </a:ext>
            </a:extLst>
          </p:cNvPr>
          <p:cNvGraphicFramePr>
            <a:graphicFrameLocks noGrp="1"/>
          </p:cNvGraphicFramePr>
          <p:nvPr/>
        </p:nvGraphicFramePr>
        <p:xfrm>
          <a:off x="5074350" y="4032110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4EC191D-77A7-4DC3-9987-28E26A97EE89}"/>
              </a:ext>
            </a:extLst>
          </p:cNvPr>
          <p:cNvGraphicFramePr>
            <a:graphicFrameLocks noGrp="1"/>
          </p:cNvGraphicFramePr>
          <p:nvPr/>
        </p:nvGraphicFramePr>
        <p:xfrm>
          <a:off x="6627067" y="4032110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919DC036-D618-4FA3-99C5-0A9D416C09B7}"/>
              </a:ext>
            </a:extLst>
          </p:cNvPr>
          <p:cNvSpPr/>
          <p:nvPr/>
        </p:nvSpPr>
        <p:spPr>
          <a:xfrm>
            <a:off x="5947309" y="3772062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BE9B4CD-110C-42E9-8D25-386388D63056}"/>
              </a:ext>
            </a:extLst>
          </p:cNvPr>
          <p:cNvGraphicFramePr>
            <a:graphicFrameLocks noGrp="1"/>
          </p:cNvGraphicFramePr>
          <p:nvPr/>
        </p:nvGraphicFramePr>
        <p:xfrm>
          <a:off x="7467262" y="4026775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3B9745E-BD52-46F4-BD63-1ADD9B42AF0B}"/>
              </a:ext>
            </a:extLst>
          </p:cNvPr>
          <p:cNvGraphicFramePr>
            <a:graphicFrameLocks noGrp="1"/>
          </p:cNvGraphicFramePr>
          <p:nvPr/>
        </p:nvGraphicFramePr>
        <p:xfrm>
          <a:off x="5104517" y="5447158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93E2490-88A0-48FF-B9A0-1B0B9E2971DD}"/>
              </a:ext>
            </a:extLst>
          </p:cNvPr>
          <p:cNvGraphicFramePr>
            <a:graphicFrameLocks noGrp="1"/>
          </p:cNvGraphicFramePr>
          <p:nvPr/>
        </p:nvGraphicFramePr>
        <p:xfrm>
          <a:off x="5944712" y="5441823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8B0C664C-B347-4727-989F-2CCF7D17A193}"/>
              </a:ext>
            </a:extLst>
          </p:cNvPr>
          <p:cNvSpPr/>
          <p:nvPr/>
        </p:nvSpPr>
        <p:spPr>
          <a:xfrm rot="5400000">
            <a:off x="6615602" y="5735732"/>
            <a:ext cx="481486" cy="271213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EB811-AC88-41ED-A2C0-70C3816DCC61}"/>
              </a:ext>
            </a:extLst>
          </p:cNvPr>
          <p:cNvSpPr/>
          <p:nvPr/>
        </p:nvSpPr>
        <p:spPr>
          <a:xfrm>
            <a:off x="473552" y="810498"/>
            <a:ext cx="8196896" cy="29752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48E410-FA96-45C1-88BF-041E7003F1E4}"/>
              </a:ext>
            </a:extLst>
          </p:cNvPr>
          <p:cNvSpPr txBox="1"/>
          <p:nvPr/>
        </p:nvSpPr>
        <p:spPr>
          <a:xfrm rot="16200000">
            <a:off x="-79163" y="211880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B465CD-EF74-4B57-875E-6FA7ADBD3FE9}"/>
              </a:ext>
            </a:extLst>
          </p:cNvPr>
          <p:cNvSpPr/>
          <p:nvPr/>
        </p:nvSpPr>
        <p:spPr>
          <a:xfrm>
            <a:off x="473552" y="5006654"/>
            <a:ext cx="8196896" cy="151657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A99DC0-D885-48CD-8FC1-09723A1C7CA3}"/>
              </a:ext>
            </a:extLst>
          </p:cNvPr>
          <p:cNvSpPr txBox="1"/>
          <p:nvPr/>
        </p:nvSpPr>
        <p:spPr>
          <a:xfrm rot="16200000">
            <a:off x="-182555" y="558027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B92976-8D8C-4967-ACCC-D42E9EFB796A}"/>
              </a:ext>
            </a:extLst>
          </p:cNvPr>
          <p:cNvSpPr/>
          <p:nvPr/>
        </p:nvSpPr>
        <p:spPr>
          <a:xfrm flipV="1">
            <a:off x="473552" y="3785742"/>
            <a:ext cx="8196896" cy="12209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947613-F07D-433E-A056-CA6B5769E1B7}"/>
              </a:ext>
            </a:extLst>
          </p:cNvPr>
          <p:cNvSpPr txBox="1"/>
          <p:nvPr/>
        </p:nvSpPr>
        <p:spPr>
          <a:xfrm rot="16200000">
            <a:off x="-515178" y="42510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today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314CB6-9A2B-454B-BC62-4D399441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7" y="5108686"/>
            <a:ext cx="1611949" cy="15531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1869D-804F-A99C-2882-2189937E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607-4BE7-5D4C-90C1-030AF2B4080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CD493AE8-77B3-1916-C9A8-429982CF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B2F13ADB-4AF0-857A-33BF-87F49F86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/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73DB0-80B1-F63C-B3C2-79BE5ABAFB43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115A4-3ACE-52E6-3B67-E552ADB72E80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1FAD03-1466-4DCD-740B-5998CE82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C7A1-00CA-BE40-BB3A-687C261DDE06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067C14-EB8E-EC44-7487-01B5E36B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4489D9-F0E7-1DAB-E0D3-7D3C62F7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/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73DB0-80B1-F63C-B3C2-79BE5ABAFB43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7F29C-84A1-31C0-8868-E9505AC8A057}"/>
              </a:ext>
            </a:extLst>
          </p:cNvPr>
          <p:cNvSpPr txBox="1"/>
          <p:nvPr/>
        </p:nvSpPr>
        <p:spPr>
          <a:xfrm>
            <a:off x="6269211" y="4727757"/>
            <a:ext cx="23471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Maybe Examples:</a:t>
            </a:r>
          </a:p>
          <a:p>
            <a:endParaRPr lang="en-US" dirty="0"/>
          </a:p>
          <a:p>
            <a:r>
              <a:rPr lang="en-US" dirty="0"/>
              <a:t>Name, </a:t>
            </a:r>
            <a:r>
              <a:rPr lang="en-US" dirty="0">
                <a:sym typeface="Wingdings" pitchFamily="2" charset="2"/>
              </a:rPr>
              <a:t>Email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115A4-3ACE-52E6-3B67-E552ADB72E80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1FAD03-1466-4DCD-740B-5998CE82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C7A1-00CA-BE40-BB3A-687C261DDE06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067C14-EB8E-EC44-7487-01B5E36B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4489D9-F0E7-1DAB-E0D3-7D3C62F7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/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73DB0-80B1-F63C-B3C2-79BE5ABAFB43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7F29C-84A1-31C0-8868-E9505AC8A057}"/>
              </a:ext>
            </a:extLst>
          </p:cNvPr>
          <p:cNvSpPr txBox="1"/>
          <p:nvPr/>
        </p:nvSpPr>
        <p:spPr>
          <a:xfrm>
            <a:off x="6269211" y="4727757"/>
            <a:ext cx="23471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Maybe Examples:</a:t>
            </a:r>
          </a:p>
          <a:p>
            <a:endParaRPr lang="en-US" dirty="0"/>
          </a:p>
          <a:p>
            <a:r>
              <a:rPr lang="en-US" dirty="0"/>
              <a:t>Name, </a:t>
            </a:r>
            <a:r>
              <a:rPr lang="en-US" dirty="0">
                <a:sym typeface="Wingdings" pitchFamily="2" charset="2"/>
              </a:rPr>
              <a:t>Email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/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dirty="0"/>
                  <a:t>If two tuples have the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they have the 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95115A4-3ACE-52E6-3B67-E552ADB72E80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1FAD03-1466-4DCD-740B-5998CE82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C7A1-00CA-BE40-BB3A-687C261DDE06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067C14-EB8E-EC44-7487-01B5E36B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4489D9-F0E7-1DAB-E0D3-7D3C62F7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124EEC-3D81-75A6-5854-5948FB9139DB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84056"/>
              </p:ext>
            </p:extLst>
          </p:nvPr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law@abc.com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/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dirty="0"/>
                  <a:t>If two tuples have the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they have the 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28AD3-7B48-7AFB-113D-7089741552E7}"/>
              </a:ext>
            </a:extLst>
          </p:cNvPr>
          <p:cNvSpPr/>
          <p:nvPr/>
        </p:nvSpPr>
        <p:spPr>
          <a:xfrm>
            <a:off x="74249" y="5551847"/>
            <a:ext cx="2057399" cy="4677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06DF0B-60CD-B24B-9DDD-74BAAF1DC9ED}"/>
              </a:ext>
            </a:extLst>
          </p:cNvPr>
          <p:cNvSpPr/>
          <p:nvPr/>
        </p:nvSpPr>
        <p:spPr>
          <a:xfrm>
            <a:off x="2748176" y="3195114"/>
            <a:ext cx="3521035" cy="72110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F18E9-1F7E-274B-0642-8A9A4AA37AD2}"/>
              </a:ext>
            </a:extLst>
          </p:cNvPr>
          <p:cNvSpPr txBox="1"/>
          <p:nvPr/>
        </p:nvSpPr>
        <p:spPr>
          <a:xfrm>
            <a:off x="6269211" y="4727757"/>
            <a:ext cx="23471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Maybe Examples:</a:t>
            </a:r>
          </a:p>
          <a:p>
            <a:endParaRPr lang="en-US" dirty="0"/>
          </a:p>
          <a:p>
            <a:r>
              <a:rPr lang="en-US" dirty="0"/>
              <a:t>Name, </a:t>
            </a:r>
            <a:r>
              <a:rPr lang="en-US" dirty="0">
                <a:sym typeface="Wingdings" pitchFamily="2" charset="2"/>
              </a:rPr>
              <a:t>Email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071570-A1F1-C056-D950-3C67421D3503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5F8749D-6A76-2D4C-B350-313D89A7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D775-F159-3641-A7E9-9C3C34E5D2F2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DE5C1B-8441-8CBD-88CE-261A9509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D721E-493F-0E07-6306-51392A3E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42A3DBA-649E-35FA-F247-FBC4C05AD7B1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49BE7-0EF5-7366-E989-2B4528C84B8A}"/>
              </a:ext>
            </a:extLst>
          </p:cNvPr>
          <p:cNvSpPr txBox="1"/>
          <p:nvPr/>
        </p:nvSpPr>
        <p:spPr>
          <a:xfrm>
            <a:off x="6269211" y="4727757"/>
            <a:ext cx="23471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Maybe Examples:</a:t>
            </a:r>
          </a:p>
          <a:p>
            <a:endParaRPr lang="en-US" dirty="0"/>
          </a:p>
          <a:p>
            <a:r>
              <a:rPr lang="en-US" dirty="0"/>
              <a:t>Name, </a:t>
            </a:r>
            <a:r>
              <a:rPr lang="en-US" dirty="0">
                <a:sym typeface="Wingdings" pitchFamily="2" charset="2"/>
              </a:rPr>
              <a:t>Email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9323F-E77D-33AA-14E2-D60D26259609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85533"/>
              </p:ext>
            </p:extLst>
          </p:nvPr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/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dirty="0"/>
                  <a:t>If two tuples have the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they have the 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0A78BE2-F134-9EDA-DC3E-9A33965879D6}"/>
              </a:ext>
            </a:extLst>
          </p:cNvPr>
          <p:cNvSpPr/>
          <p:nvPr/>
        </p:nvSpPr>
        <p:spPr>
          <a:xfrm>
            <a:off x="3432910" y="5188286"/>
            <a:ext cx="1785636" cy="4677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7ABC0A-FEF3-4C2C-8BAD-1E45CB0A590C}"/>
              </a:ext>
            </a:extLst>
          </p:cNvPr>
          <p:cNvSpPr/>
          <p:nvPr/>
        </p:nvSpPr>
        <p:spPr>
          <a:xfrm>
            <a:off x="1627200" y="2417551"/>
            <a:ext cx="4561164" cy="1094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A3EAD70-EA08-55DD-1C60-2DA54CE5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024D-4590-CD4D-A3AA-7E6F4EF546C7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9C47EE-BCB0-97D1-7D04-3322A70F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558E4A-83E5-EE6F-35AE-FCF444A6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92739"/>
              </p:ext>
            </p:extLst>
          </p:nvPr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73DB0-80B1-F63C-B3C2-79BE5ABAFB43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7F29C-84A1-31C0-8868-E9505AC8A057}"/>
              </a:ext>
            </a:extLst>
          </p:cNvPr>
          <p:cNvSpPr txBox="1"/>
          <p:nvPr/>
        </p:nvSpPr>
        <p:spPr>
          <a:xfrm>
            <a:off x="6269211" y="4727757"/>
            <a:ext cx="23471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Maybe Examples:</a:t>
            </a:r>
          </a:p>
          <a:p>
            <a:endParaRPr lang="en-US" dirty="0"/>
          </a:p>
          <a:p>
            <a:r>
              <a:rPr lang="en-US" dirty="0"/>
              <a:t>Name, </a:t>
            </a:r>
            <a:r>
              <a:rPr lang="en-US" dirty="0">
                <a:sym typeface="Wingdings" pitchFamily="2" charset="2"/>
              </a:rPr>
              <a:t>Email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/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dirty="0"/>
                  <a:t>If two tuples have the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they have the 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95115A4-3ACE-52E6-3B67-E552ADB72E80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ADE893-6029-463E-A9C8-6CB782CE7FCF}"/>
              </a:ext>
            </a:extLst>
          </p:cNvPr>
          <p:cNvSpPr/>
          <p:nvPr/>
        </p:nvSpPr>
        <p:spPr>
          <a:xfrm>
            <a:off x="6316593" y="5147076"/>
            <a:ext cx="2244319" cy="494082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A1F5CEE7-197F-30D6-3CAA-B29B9AE2FEBC}"/>
              </a:ext>
            </a:extLst>
          </p:cNvPr>
          <p:cNvSpPr/>
          <p:nvPr/>
        </p:nvSpPr>
        <p:spPr>
          <a:xfrm>
            <a:off x="6943879" y="2575952"/>
            <a:ext cx="2026910" cy="1687890"/>
          </a:xfrm>
          <a:prstGeom prst="wedgeEllipseCallout">
            <a:avLst>
              <a:gd name="adj1" fmla="val -80984"/>
              <a:gd name="adj2" fmla="val 50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Name,Email</a:t>
            </a:r>
            <a:br>
              <a:rPr lang="en-US" dirty="0"/>
            </a:br>
            <a:r>
              <a:rPr lang="en-US" dirty="0"/>
              <a:t>happen to</a:t>
            </a:r>
            <a:br>
              <a:rPr lang="en-US" dirty="0"/>
            </a:br>
            <a:r>
              <a:rPr lang="en-US" dirty="0"/>
              <a:t>have unique</a:t>
            </a:r>
            <a:br>
              <a:rPr lang="en-US" dirty="0"/>
            </a:br>
            <a:r>
              <a:rPr lang="en-US" dirty="0"/>
              <a:t>values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2C918C4-C208-5869-2280-F2D43310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B2B8-3B2C-9949-B276-FB63DE94024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A87FD7-F185-4E25-EAAC-1D9B0EFE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4DB114-AF08-809F-46C3-69D321F5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F7BE34-D3EA-433C-D5E0-65CF7940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846C46-58A5-CAB6-31F8-8720E8D6B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48048"/>
              </p:ext>
            </p:extLst>
          </p:nvPr>
        </p:nvGraphicFramePr>
        <p:xfrm>
          <a:off x="173211" y="2040386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0999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77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B906DE-F3C7-FCC5-BBBC-5D88E669A6C6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73DB0-80B1-F63C-B3C2-79BE5ABAFB43}"/>
              </a:ext>
            </a:extLst>
          </p:cNvPr>
          <p:cNvSpPr txBox="1"/>
          <p:nvPr/>
        </p:nvSpPr>
        <p:spPr>
          <a:xfrm>
            <a:off x="27708" y="4727759"/>
            <a:ext cx="28600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Examples:</a:t>
            </a:r>
          </a:p>
          <a:p>
            <a:endParaRPr lang="en-US" dirty="0"/>
          </a:p>
          <a:p>
            <a:r>
              <a:rPr lang="en-US" dirty="0"/>
              <a:t>EID </a:t>
            </a:r>
            <a:r>
              <a:rPr lang="en-US" dirty="0">
                <a:sym typeface="Wingdings" pitchFamily="2" charset="2"/>
              </a:rPr>
              <a:t> Name, Email, Dept</a:t>
            </a:r>
          </a:p>
          <a:p>
            <a:r>
              <a:rPr lang="en-US" dirty="0">
                <a:sym typeface="Wingdings" pitchFamily="2" charset="2"/>
              </a:rPr>
              <a:t>Dept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Email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7F29C-84A1-31C0-8868-E9505AC8A057}"/>
              </a:ext>
            </a:extLst>
          </p:cNvPr>
          <p:cNvSpPr txBox="1"/>
          <p:nvPr/>
        </p:nvSpPr>
        <p:spPr>
          <a:xfrm>
            <a:off x="6269211" y="4727757"/>
            <a:ext cx="23471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Maybe Examples:</a:t>
            </a:r>
          </a:p>
          <a:p>
            <a:endParaRPr lang="en-US" dirty="0"/>
          </a:p>
          <a:p>
            <a:r>
              <a:rPr lang="en-US" dirty="0"/>
              <a:t>Name, </a:t>
            </a:r>
            <a:r>
              <a:rPr lang="en-US" dirty="0">
                <a:sym typeface="Wingdings" pitchFamily="2" charset="2"/>
              </a:rPr>
              <a:t>Email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/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en-US" dirty="0"/>
                  <a:t>If two tuples have the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they have the </a:t>
                </a:r>
                <a:br>
                  <a:rPr lang="en-US" dirty="0"/>
                </a:br>
                <a:r>
                  <a:rPr lang="en-US" dirty="0"/>
                  <a:t>same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80360AA-FBB0-C6DE-E1D3-60FF2657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13" y="712363"/>
                <a:ext cx="2707987" cy="1328023"/>
              </a:xfrm>
              <a:prstGeom prst="round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95115A4-3ACE-52E6-3B67-E552ADB72E80}"/>
              </a:ext>
            </a:extLst>
          </p:cNvPr>
          <p:cNvSpPr txBox="1"/>
          <p:nvPr/>
        </p:nvSpPr>
        <p:spPr>
          <a:xfrm>
            <a:off x="3646192" y="4727758"/>
            <a:ext cx="18646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Non-Examples:</a:t>
            </a:r>
          </a:p>
          <a:p>
            <a:endParaRPr lang="en-US" dirty="0"/>
          </a:p>
          <a:p>
            <a:r>
              <a:rPr lang="en-US" dirty="0"/>
              <a:t>Name </a:t>
            </a:r>
            <a:r>
              <a:rPr lang="en-US" dirty="0">
                <a:sym typeface="Wingdings" pitchFamily="2" charset="2"/>
              </a:rPr>
              <a:t> Dept</a:t>
            </a:r>
          </a:p>
          <a:p>
            <a:r>
              <a:rPr lang="en-US" dirty="0"/>
              <a:t>Email </a:t>
            </a:r>
            <a:r>
              <a:rPr lang="en-US" dirty="0">
                <a:sym typeface="Wingdings" pitchFamily="2" charset="2"/>
              </a:rPr>
              <a:t> Dept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ADE893-6029-463E-A9C8-6CB782CE7FCF}"/>
              </a:ext>
            </a:extLst>
          </p:cNvPr>
          <p:cNvSpPr/>
          <p:nvPr/>
        </p:nvSpPr>
        <p:spPr>
          <a:xfrm>
            <a:off x="6316593" y="5147076"/>
            <a:ext cx="2244319" cy="4940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A1F5CEE7-197F-30D6-3CAA-B29B9AE2FEBC}"/>
              </a:ext>
            </a:extLst>
          </p:cNvPr>
          <p:cNvSpPr/>
          <p:nvPr/>
        </p:nvSpPr>
        <p:spPr>
          <a:xfrm>
            <a:off x="6943879" y="2575952"/>
            <a:ext cx="2026910" cy="1687890"/>
          </a:xfrm>
          <a:prstGeom prst="wedgeEllipseCallout">
            <a:avLst>
              <a:gd name="adj1" fmla="val -80984"/>
              <a:gd name="adj2" fmla="val 50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Name,Email</a:t>
            </a:r>
            <a:br>
              <a:rPr lang="en-US" dirty="0"/>
            </a:br>
            <a:r>
              <a:rPr lang="en-US" dirty="0"/>
              <a:t>happen to</a:t>
            </a:r>
            <a:br>
              <a:rPr lang="en-US" dirty="0"/>
            </a:br>
            <a:r>
              <a:rPr lang="en-US" dirty="0"/>
              <a:t>have unique</a:t>
            </a:r>
            <a:br>
              <a:rPr lang="en-US" dirty="0"/>
            </a:br>
            <a:r>
              <a:rPr lang="en-US" dirty="0"/>
              <a:t>values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2C918C4-C208-5869-2280-F2D43310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B2B8-3B2C-9949-B276-FB63DE94024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A87FD7-F185-4E25-EAAC-1D9B0EFE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4DB114-AF08-809F-46C3-69D321F5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64150213-71BD-FE25-FC0E-7E3B1DDF075C}"/>
              </a:ext>
            </a:extLst>
          </p:cNvPr>
          <p:cNvSpPr/>
          <p:nvPr/>
        </p:nvSpPr>
        <p:spPr>
          <a:xfrm>
            <a:off x="6831286" y="4162660"/>
            <a:ext cx="1503954" cy="519351"/>
          </a:xfrm>
          <a:prstGeom prst="wedgeEllipseCallout">
            <a:avLst>
              <a:gd name="adj1" fmla="val -80984"/>
              <a:gd name="adj2" fmla="val 5043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 more</a:t>
            </a:r>
          </a:p>
        </p:txBody>
      </p:sp>
    </p:spTree>
    <p:extLst>
      <p:ext uri="{BB962C8B-B14F-4D97-AF65-F5344CB8AC3E}">
        <p14:creationId xmlns:p14="http://schemas.microsoft.com/office/powerpoint/2010/main" val="243490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ACE6DC-6230-C94E-1077-339A02FF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3C6D8-7209-C4B1-894A-4734B9F6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ways to interpret an FD A</a:t>
            </a:r>
            <a:r>
              <a:rPr lang="en-US" dirty="0">
                <a:sym typeface="Wingdings" pitchFamily="2" charset="2"/>
              </a:rPr>
              <a:t>B: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Given a concrete instance R(A,B,…) we can </a:t>
            </a:r>
            <a:r>
              <a:rPr lang="en-US" b="1" dirty="0">
                <a:solidFill>
                  <a:srgbClr val="0432FF"/>
                </a:solidFill>
              </a:rPr>
              <a:t>check</a:t>
            </a:r>
            <a:r>
              <a:rPr lang="en-US" dirty="0"/>
              <a:t> whether A</a:t>
            </a:r>
            <a:r>
              <a:rPr lang="en-US" dirty="0">
                <a:sym typeface="Wingdings" pitchFamily="2" charset="2"/>
              </a:rPr>
              <a:t>B holds or not.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We </a:t>
            </a:r>
            <a:r>
              <a:rPr lang="en-US" b="1" dirty="0">
                <a:solidFill>
                  <a:srgbClr val="0432FF"/>
                </a:solidFill>
                <a:sym typeface="Wingdings" pitchFamily="2" charset="2"/>
              </a:rPr>
              <a:t>assert</a:t>
            </a:r>
            <a:r>
              <a:rPr lang="en-US" dirty="0">
                <a:sym typeface="Wingdings" pitchFamily="2" charset="2"/>
              </a:rPr>
              <a:t> that </a:t>
            </a:r>
            <a:r>
              <a:rPr lang="en-US" dirty="0"/>
              <a:t>A</a:t>
            </a:r>
            <a:r>
              <a:rPr lang="en-US" dirty="0">
                <a:sym typeface="Wingdings" pitchFamily="2" charset="2"/>
              </a:rPr>
              <a:t>B shall hold on R, and will reject updates that violate this FD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09425-530B-7823-EEA7-FE7834AA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DF27-8A23-8D47-B47B-F2B4895AC71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B70180-7867-C8C9-94AF-64F2A56C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129A0-097D-94DD-9A29-6C4C9EE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8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FA9E5-9340-73B6-A91E-8BE23F73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55473"/>
              </p:ext>
            </p:extLst>
          </p:nvPr>
        </p:nvGraphicFramePr>
        <p:xfrm>
          <a:off x="591041" y="2646792"/>
          <a:ext cx="78543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10268-1BCA-3DA1-EEFD-0DA7A54B9A1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56CB-5C51-299E-C16E-0840BF625C1C}"/>
              </a:ext>
            </a:extLst>
          </p:cNvPr>
          <p:cNvSpPr txBox="1"/>
          <p:nvPr/>
        </p:nvSpPr>
        <p:spPr>
          <a:xfrm>
            <a:off x="5100738" y="1177462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29BF8-ABBF-FE4D-8E70-24DB2B85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231D-65BC-D545-A587-B2E66013D71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4F7E6-AE1A-E80A-8AA9-0E71913E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C1228-E6A3-E6E1-E6B0-0A50F15C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FA9E5-9340-73B6-A91E-8BE23F73C8D4}"/>
              </a:ext>
            </a:extLst>
          </p:cNvPr>
          <p:cNvGraphicFramePr>
            <a:graphicFrameLocks noGrp="1"/>
          </p:cNvGraphicFramePr>
          <p:nvPr/>
        </p:nvGraphicFramePr>
        <p:xfrm>
          <a:off x="591041" y="2646792"/>
          <a:ext cx="78543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10268-1BCA-3DA1-EEFD-0DA7A54B9A1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56CB-5C51-299E-C16E-0840BF625C1C}"/>
              </a:ext>
            </a:extLst>
          </p:cNvPr>
          <p:cNvSpPr txBox="1"/>
          <p:nvPr/>
        </p:nvSpPr>
        <p:spPr>
          <a:xfrm>
            <a:off x="5100738" y="1177462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E1346-892D-31B0-B459-642DFF26654E}"/>
              </a:ext>
            </a:extLst>
          </p:cNvPr>
          <p:cNvSpPr txBox="1"/>
          <p:nvPr/>
        </p:nvSpPr>
        <p:spPr>
          <a:xfrm>
            <a:off x="8227937" y="11808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4CF0E9-815F-FDB4-B513-B1AC8583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6616-1150-4E40-9BDC-72ED135BC14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8FB2B0-015D-55E8-D68D-C7D6DF6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39BD42-B8A2-7F16-45A1-7A0DFD9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7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356C-5B7E-4693-A5F8-333393A4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043C-84D9-49B5-B508-9BE36B48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poorly designed table may exhibit </a:t>
            </a:r>
            <a:r>
              <a:rPr lang="en-US" b="1" dirty="0">
                <a:solidFill>
                  <a:srgbClr val="0432FF"/>
                </a:solidFill>
              </a:rPr>
              <a:t>anomalies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432FF"/>
                </a:solidFill>
              </a:rPr>
              <a:t>Database normalization: </a:t>
            </a:r>
            <a:r>
              <a:rPr lang="en-US" dirty="0"/>
              <a:t>remove them by splitting the table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432FF"/>
                </a:solidFill>
              </a:rPr>
              <a:t>Functional Dependencies</a:t>
            </a:r>
            <a:r>
              <a:rPr lang="en-US" dirty="0"/>
              <a:t> (FD): mathematical tool for database normalization</a:t>
            </a:r>
            <a:endParaRPr lang="en-US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E3896-5D50-6B7E-3844-D28C8E3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6AFB-4980-C441-A33E-70DF0BAFBAD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9F84C-BAED-9228-9F77-EDDA578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5E269-BC17-C15A-8C4C-A3518AE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FA9E5-9340-73B6-A91E-8BE23F73C8D4}"/>
              </a:ext>
            </a:extLst>
          </p:cNvPr>
          <p:cNvGraphicFramePr>
            <a:graphicFrameLocks noGrp="1"/>
          </p:cNvGraphicFramePr>
          <p:nvPr/>
        </p:nvGraphicFramePr>
        <p:xfrm>
          <a:off x="591041" y="2646792"/>
          <a:ext cx="78543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10268-1BCA-3DA1-EEFD-0DA7A54B9A1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56CB-5C51-299E-C16E-0840BF625C1C}"/>
              </a:ext>
            </a:extLst>
          </p:cNvPr>
          <p:cNvSpPr txBox="1"/>
          <p:nvPr/>
        </p:nvSpPr>
        <p:spPr>
          <a:xfrm>
            <a:off x="5100738" y="1177462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FFE42-F274-5C93-8111-7389AD268908}"/>
              </a:ext>
            </a:extLst>
          </p:cNvPr>
          <p:cNvSpPr txBox="1"/>
          <p:nvPr/>
        </p:nvSpPr>
        <p:spPr>
          <a:xfrm>
            <a:off x="8227937" y="11808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AA6E6-34A5-B707-9D45-EC7871B49367}"/>
              </a:ext>
            </a:extLst>
          </p:cNvPr>
          <p:cNvSpPr txBox="1"/>
          <p:nvPr/>
        </p:nvSpPr>
        <p:spPr>
          <a:xfrm>
            <a:off x="8225068" y="15919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2C19975-971D-9FBC-2D63-4E485E5C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0C34-BE0A-EC4D-ADE5-7E7110B5CCB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8FD8E4-FCAF-977E-17BC-0DC5C44D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9EF2C6-4C1D-2551-E555-A4BC3C9D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1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FA9E5-9340-73B6-A91E-8BE23F73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87485"/>
              </p:ext>
            </p:extLst>
          </p:nvPr>
        </p:nvGraphicFramePr>
        <p:xfrm>
          <a:off x="591041" y="2646792"/>
          <a:ext cx="78543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10268-1BCA-3DA1-EEFD-0DA7A54B9A1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56CB-5C51-299E-C16E-0840BF625C1C}"/>
              </a:ext>
            </a:extLst>
          </p:cNvPr>
          <p:cNvSpPr txBox="1"/>
          <p:nvPr/>
        </p:nvSpPr>
        <p:spPr>
          <a:xfrm>
            <a:off x="5100738" y="1177462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4926-829C-F7B1-471D-1E4358B586FE}"/>
              </a:ext>
            </a:extLst>
          </p:cNvPr>
          <p:cNvSpPr txBox="1"/>
          <p:nvPr/>
        </p:nvSpPr>
        <p:spPr>
          <a:xfrm>
            <a:off x="8227937" y="11808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2C9D4-A8CD-CF33-F2F8-9DBACAD53D1A}"/>
              </a:ext>
            </a:extLst>
          </p:cNvPr>
          <p:cNvSpPr txBox="1"/>
          <p:nvPr/>
        </p:nvSpPr>
        <p:spPr>
          <a:xfrm>
            <a:off x="8225068" y="15919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B20CF-CDAB-170D-3729-79639EAB4832}"/>
              </a:ext>
            </a:extLst>
          </p:cNvPr>
          <p:cNvSpPr txBox="1"/>
          <p:nvPr/>
        </p:nvSpPr>
        <p:spPr>
          <a:xfrm>
            <a:off x="8225068" y="1961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6327328-59BA-C066-ED17-1549AFC1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2C20-CE9E-F94C-93B5-68D0B6DCBEB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D99EA8-2A0B-F25F-8004-75F4D193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1826A8-980F-DDB6-952B-033C5D98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7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A3B83-0021-0293-60EB-364565DA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22110510-81B3-6F32-4658-43B365BB5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76490-F13D-6049-6440-096589CC61E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3B267-4EAB-573E-E978-D2F1624C927E}"/>
              </a:ext>
            </a:extLst>
          </p:cNvPr>
          <p:cNvSpPr txBox="1"/>
          <p:nvPr/>
        </p:nvSpPr>
        <p:spPr>
          <a:xfrm>
            <a:off x="5100738" y="1177462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71CCC-F7A3-131B-3AFE-F1061C057BFE}"/>
              </a:ext>
            </a:extLst>
          </p:cNvPr>
          <p:cNvSpPr txBox="1"/>
          <p:nvPr/>
        </p:nvSpPr>
        <p:spPr>
          <a:xfrm>
            <a:off x="8227937" y="11808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4F4BF-BAA2-4523-3BDE-BF5292A0A2CD}"/>
              </a:ext>
            </a:extLst>
          </p:cNvPr>
          <p:cNvSpPr txBox="1"/>
          <p:nvPr/>
        </p:nvSpPr>
        <p:spPr>
          <a:xfrm>
            <a:off x="8225068" y="15919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F8452-5453-4D74-4D09-AD7FD4A677E8}"/>
              </a:ext>
            </a:extLst>
          </p:cNvPr>
          <p:cNvSpPr txBox="1"/>
          <p:nvPr/>
        </p:nvSpPr>
        <p:spPr>
          <a:xfrm>
            <a:off x="8225068" y="1961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C2C413-67C2-660C-DF24-63B7D410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2C20-CE9E-F94C-93B5-68D0B6DCBEB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A5868AD-D6D8-34BF-17CE-5F56D0BD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49838F-95F0-C0A6-D0BD-1A7E6B4E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1EE8EE-FC75-30A6-93C9-B0A60734A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7669"/>
              </p:ext>
            </p:extLst>
          </p:nvPr>
        </p:nvGraphicFramePr>
        <p:xfrm>
          <a:off x="591041" y="2646792"/>
          <a:ext cx="78543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Grill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Kitchen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8007CE-F865-82BB-15BE-BD5490A92E7C}"/>
              </a:ext>
            </a:extLst>
          </p:cNvPr>
          <p:cNvSpPr txBox="1"/>
          <p:nvPr/>
        </p:nvSpPr>
        <p:spPr>
          <a:xfrm>
            <a:off x="4128996" y="121470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1526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FA9E5-9340-73B6-A91E-8BE23F73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45311"/>
              </p:ext>
            </p:extLst>
          </p:nvPr>
        </p:nvGraphicFramePr>
        <p:xfrm>
          <a:off x="591041" y="2646792"/>
          <a:ext cx="78543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10268-1BCA-3DA1-EEFD-0DA7A54B9A1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56CB-5C51-299E-C16E-0840BF625C1C}"/>
              </a:ext>
            </a:extLst>
          </p:cNvPr>
          <p:cNvSpPr txBox="1"/>
          <p:nvPr/>
        </p:nvSpPr>
        <p:spPr>
          <a:xfrm>
            <a:off x="5100738" y="1177462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4926-829C-F7B1-471D-1E4358B586FE}"/>
              </a:ext>
            </a:extLst>
          </p:cNvPr>
          <p:cNvSpPr txBox="1"/>
          <p:nvPr/>
        </p:nvSpPr>
        <p:spPr>
          <a:xfrm>
            <a:off x="8227937" y="11808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2C9D4-A8CD-CF33-F2F8-9DBACAD53D1A}"/>
              </a:ext>
            </a:extLst>
          </p:cNvPr>
          <p:cNvSpPr txBox="1"/>
          <p:nvPr/>
        </p:nvSpPr>
        <p:spPr>
          <a:xfrm>
            <a:off x="8225068" y="1591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B20CF-CDAB-170D-3729-79639EAB4832}"/>
              </a:ext>
            </a:extLst>
          </p:cNvPr>
          <p:cNvSpPr txBox="1"/>
          <p:nvPr/>
        </p:nvSpPr>
        <p:spPr>
          <a:xfrm>
            <a:off x="8225068" y="1961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6D8165-E9B4-5DA7-71CF-890B5848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93EE-13E3-D74E-8673-5254998E95CE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57F9C1-D08B-7FB8-B15A-15B674B1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DD6F73-2E69-A4DC-FCB5-78E19145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2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2487-6F2F-1373-CDBA-B5F01388C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3540EAD2-2867-0FB4-DB4F-05FB193F6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DC53D-8AB5-1A72-DBA8-877252263B41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9B218-D914-2043-D804-172AA1083C60}"/>
              </a:ext>
            </a:extLst>
          </p:cNvPr>
          <p:cNvSpPr txBox="1"/>
          <p:nvPr/>
        </p:nvSpPr>
        <p:spPr>
          <a:xfrm>
            <a:off x="5100738" y="1177462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375DA-DF37-9305-BD2D-EE5E6701EBBC}"/>
              </a:ext>
            </a:extLst>
          </p:cNvPr>
          <p:cNvSpPr txBox="1"/>
          <p:nvPr/>
        </p:nvSpPr>
        <p:spPr>
          <a:xfrm>
            <a:off x="8227937" y="11808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F5E6D-5FC7-E00A-E8C9-D17A2E1B4D70}"/>
              </a:ext>
            </a:extLst>
          </p:cNvPr>
          <p:cNvSpPr txBox="1"/>
          <p:nvPr/>
        </p:nvSpPr>
        <p:spPr>
          <a:xfrm>
            <a:off x="8225068" y="1591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2A720-9581-F14B-35A4-0C0C27B56FE1}"/>
              </a:ext>
            </a:extLst>
          </p:cNvPr>
          <p:cNvSpPr txBox="1"/>
          <p:nvPr/>
        </p:nvSpPr>
        <p:spPr>
          <a:xfrm>
            <a:off x="8225068" y="1961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3EBBF0-8B50-7BD4-35D0-61452A97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93EE-13E3-D74E-8673-5254998E95CE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C060792-DD2B-6976-D93E-F2CD2665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D2028C2-E6EA-5688-E2C9-4C2AD424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FCDED1-6E8A-D90F-7680-D19998DC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75697"/>
              </p:ext>
            </p:extLst>
          </p:nvPr>
        </p:nvGraphicFramePr>
        <p:xfrm>
          <a:off x="591041" y="2646792"/>
          <a:ext cx="78543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Grill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Brown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Kitchen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823CE4-98C8-6C3D-607C-B810BF8125E7}"/>
              </a:ext>
            </a:extLst>
          </p:cNvPr>
          <p:cNvSpPr txBox="1"/>
          <p:nvPr/>
        </p:nvSpPr>
        <p:spPr>
          <a:xfrm>
            <a:off x="4128996" y="1214701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3920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FFA9E5-9340-73B6-A91E-8BE23F73C8D4}"/>
              </a:ext>
            </a:extLst>
          </p:cNvPr>
          <p:cNvGraphicFramePr>
            <a:graphicFrameLocks noGrp="1"/>
          </p:cNvGraphicFramePr>
          <p:nvPr/>
        </p:nvGraphicFramePr>
        <p:xfrm>
          <a:off x="591041" y="2646792"/>
          <a:ext cx="78543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75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570875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Gizmo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Tweaker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10268-1BCA-3DA1-EEFD-0DA7A54B9A12}"/>
              </a:ext>
            </a:extLst>
          </p:cNvPr>
          <p:cNvSpPr txBox="1"/>
          <p:nvPr/>
        </p:nvSpPr>
        <p:spPr>
          <a:xfrm>
            <a:off x="644193" y="108853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these FDs hold?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F56CB-5C51-299E-C16E-0840BF625C1C}"/>
              </a:ext>
            </a:extLst>
          </p:cNvPr>
          <p:cNvSpPr txBox="1"/>
          <p:nvPr/>
        </p:nvSpPr>
        <p:spPr>
          <a:xfrm>
            <a:off x="5100738" y="1177462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Name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4926-829C-F7B1-471D-1E4358B586FE}"/>
              </a:ext>
            </a:extLst>
          </p:cNvPr>
          <p:cNvSpPr txBox="1"/>
          <p:nvPr/>
        </p:nvSpPr>
        <p:spPr>
          <a:xfrm>
            <a:off x="8227937" y="11808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2C9D4-A8CD-CF33-F2F8-9DBACAD53D1A}"/>
              </a:ext>
            </a:extLst>
          </p:cNvPr>
          <p:cNvSpPr txBox="1"/>
          <p:nvPr/>
        </p:nvSpPr>
        <p:spPr>
          <a:xfrm>
            <a:off x="8225068" y="15919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B20CF-CDAB-170D-3729-79639EAB4832}"/>
              </a:ext>
            </a:extLst>
          </p:cNvPr>
          <p:cNvSpPr txBox="1"/>
          <p:nvPr/>
        </p:nvSpPr>
        <p:spPr>
          <a:xfrm>
            <a:off x="8225068" y="1961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436F0-A938-2A88-D00F-4B44CF9B0607}"/>
              </a:ext>
            </a:extLst>
          </p:cNvPr>
          <p:cNvSpPr txBox="1"/>
          <p:nvPr/>
        </p:nvSpPr>
        <p:spPr>
          <a:xfrm>
            <a:off x="1397020" y="5525021"/>
            <a:ext cx="624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more tuples we add, the fewer FDs hold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62C941-7F19-0497-342D-30D97F52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AEC7-DAFD-D444-B360-DEBCDE60CCDD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55467D7-5A3A-5EA1-8670-12AEFDA9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484A59B-DC3E-B88B-CD1E-CE3BD61C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D6042F-6E85-D3DF-9383-BCED3175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an FD in SQL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7E198D-8AEA-57AF-27DE-7F62BCF61A6B}"/>
              </a:ext>
            </a:extLst>
          </p:cNvPr>
          <p:cNvGraphicFramePr>
            <a:graphicFrameLocks noGrp="1"/>
          </p:cNvGraphicFramePr>
          <p:nvPr/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6D25CB-19C7-52E6-6D36-F07572999B49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35B25-730E-22AF-8A30-F979EED767D7}"/>
              </a:ext>
            </a:extLst>
          </p:cNvPr>
          <p:cNvSpPr txBox="1"/>
          <p:nvPr/>
        </p:nvSpPr>
        <p:spPr>
          <a:xfrm>
            <a:off x="6583219" y="2967335"/>
            <a:ext cx="21291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Dept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D96D2D76-3174-59B2-A324-E1BA2028586F}"/>
              </a:ext>
            </a:extLst>
          </p:cNvPr>
          <p:cNvSpPr/>
          <p:nvPr/>
        </p:nvSpPr>
        <p:spPr>
          <a:xfrm>
            <a:off x="6889782" y="1688323"/>
            <a:ext cx="1774448" cy="908864"/>
          </a:xfrm>
          <a:prstGeom prst="wedgeEllipseCallout">
            <a:avLst>
              <a:gd name="adj1" fmla="val -22380"/>
              <a:gd name="adj2" fmla="val 8689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Check this</a:t>
            </a:r>
            <a:br>
              <a:rPr lang="en-US" dirty="0"/>
            </a:br>
            <a:r>
              <a:rPr lang="en-US" dirty="0"/>
              <a:t>in SQL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CF3B3-87E8-B67B-7388-7A632F2ABCE1}"/>
              </a:ext>
            </a:extLst>
          </p:cNvPr>
          <p:cNvSpPr txBox="1"/>
          <p:nvPr/>
        </p:nvSpPr>
        <p:spPr>
          <a:xfrm>
            <a:off x="215678" y="4822006"/>
            <a:ext cx="58993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?????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4CC7FB-C9AD-0D0F-8155-94C17B37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5FCC-73D7-054A-A952-74C418691838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5BAE376-F98F-74A1-3202-FC396E42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6A3C61-592B-A56E-ED1B-22BABDCC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1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A92B7-CF9D-1EB4-6DEE-E51B933A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A03EC1-C893-7F79-D7A8-1601A44E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an FD in SQL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E5CD2E-77DB-0842-E2A4-9B03E8B46EE5}"/>
              </a:ext>
            </a:extLst>
          </p:cNvPr>
          <p:cNvGraphicFramePr>
            <a:graphicFrameLocks noGrp="1"/>
          </p:cNvGraphicFramePr>
          <p:nvPr/>
        </p:nvGraphicFramePr>
        <p:xfrm>
          <a:off x="173211" y="204038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20810921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454385370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26040271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2086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</a:t>
                      </a:r>
                      <a:r>
                        <a:rPr lang="en-US" b="0" err="1"/>
                        <a:t>abc</a:t>
                      </a:r>
                      <a:r>
                        <a:rPr lang="en-US" b="0"/>
                        <a:t>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clr@abc.com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Clerk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7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sales@abc.com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Sales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law@abc.com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20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64F03D-48AD-666B-A91A-2B65C682BAA1}"/>
              </a:ext>
            </a:extLst>
          </p:cNvPr>
          <p:cNvSpPr txBox="1"/>
          <p:nvPr/>
        </p:nvSpPr>
        <p:spPr>
          <a:xfrm>
            <a:off x="173211" y="14354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Employees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F6922-6DE4-C9C3-1724-2701184A61D6}"/>
              </a:ext>
            </a:extLst>
          </p:cNvPr>
          <p:cNvSpPr txBox="1"/>
          <p:nvPr/>
        </p:nvSpPr>
        <p:spPr>
          <a:xfrm>
            <a:off x="6583219" y="2967335"/>
            <a:ext cx="21291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Dept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899EB5E4-22A6-76A1-CBB3-05D40FC44026}"/>
              </a:ext>
            </a:extLst>
          </p:cNvPr>
          <p:cNvSpPr/>
          <p:nvPr/>
        </p:nvSpPr>
        <p:spPr>
          <a:xfrm>
            <a:off x="6889782" y="1688323"/>
            <a:ext cx="1774448" cy="908864"/>
          </a:xfrm>
          <a:prstGeom prst="wedgeEllipseCallout">
            <a:avLst>
              <a:gd name="adj1" fmla="val -22380"/>
              <a:gd name="adj2" fmla="val 8689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Check this</a:t>
            </a:r>
            <a:br>
              <a:rPr lang="en-US" dirty="0"/>
            </a:br>
            <a:r>
              <a:rPr lang="en-US" dirty="0"/>
              <a:t>in SQL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876F56-F0FB-3C72-20ED-22A0843B7873}"/>
              </a:ext>
            </a:extLst>
          </p:cNvPr>
          <p:cNvSpPr txBox="1"/>
          <p:nvPr/>
        </p:nvSpPr>
        <p:spPr>
          <a:xfrm>
            <a:off x="215678" y="4822006"/>
            <a:ext cx="58993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Employees E1, Employees E2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WHERE E1.Name = E2.Name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E1.Dept != E2.Dept;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624D78-F3DF-4793-17B1-F93C6B50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5FCC-73D7-054A-A952-74C418691838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9D650ED-254A-0D7D-1D4F-CC708F94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14BC1D-C8AE-B5EC-1C71-7FCE62A9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6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DC639-C0EE-C25C-59DC-CF96636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FC048-C53F-6921-11B1-D979429A1CEA}"/>
              </a:ext>
            </a:extLst>
          </p:cNvPr>
          <p:cNvSpPr txBox="1"/>
          <p:nvPr/>
        </p:nvSpPr>
        <p:spPr>
          <a:xfrm>
            <a:off x="3194059" y="3013501"/>
            <a:ext cx="275588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Inference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4F1A9-DCF1-40BB-5B2A-169524D2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70D7-52F8-F045-99E0-B06803A31E5E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206DF-DFAF-E5CA-54FA-F5BA61D6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ECECE-8176-A9EC-D3DB-45280ABA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1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1FE961-D04E-E4CC-62F6-8FBDBBC2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604-6B59-7246-8CAC-25BB3BFF4C7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16ED8E-F770-512A-C47A-BFFB7327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82E95-E2C1-0ADF-9638-2F472027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4726C-BA12-021A-CED9-EA68E2E0AB61}"/>
              </a:ext>
            </a:extLst>
          </p:cNvPr>
          <p:cNvSpPr txBox="1"/>
          <p:nvPr/>
        </p:nvSpPr>
        <p:spPr>
          <a:xfrm>
            <a:off x="344711" y="3756587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Notice that UID is not a key – </a:t>
            </a:r>
            <a:r>
              <a:rPr lang="en-US" sz="2400" b="1" dirty="0">
                <a:solidFill>
                  <a:srgbClr val="FF0000"/>
                </a:solidFill>
              </a:rPr>
              <a:t>why?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D861E86-EBCD-25B1-A057-11D929733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16002"/>
              </p:ext>
            </p:extLst>
          </p:nvPr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92D1C9-F0AF-9E37-619A-0AC5D5C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472D-B641-FD4E-A6B3-4F0981E818F9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D6037B4-9ED2-5B39-55BC-7D7148C7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E446DA-0090-D9D8-25FE-71AF429F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54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1FE961-D04E-E4CC-62F6-8FBDBBC2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3604-6B59-7246-8CAC-25BB3BFF4C7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16ED8E-F770-512A-C47A-BFFB7327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82E95-E2C1-0ADF-9638-2F472027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33FEF7-B205-B430-FF22-8D7D0D1D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7DB674-E67F-4EED-A2DC-0D4E222E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BB72-35F3-B943-B8AE-C5E8AF5403E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DC0CD9B-8194-B654-4C9E-DBDE800C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2AAF6C-E0B9-F34A-92A9-515E7F57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4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80616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7DB674-E67F-4EED-A2DC-0D4E222E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BB72-35F3-B943-B8AE-C5E8AF5403E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DC0CD9B-8194-B654-4C9E-DBDE800C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2AAF6C-E0B9-F34A-92A9-515E7F57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02629E2-8C0C-8565-F714-E813C14A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3984026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/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7DB674-E67F-4EED-A2DC-0D4E222E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BB72-35F3-B943-B8AE-C5E8AF5403E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DC0CD9B-8194-B654-4C9E-DBDE800C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2AAF6C-E0B9-F34A-92A9-515E7F57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02629E2-8C0C-8565-F714-E813C14A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496666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44402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A9FA64-5B5B-347F-7454-4570173A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4EC1-773F-4346-B3D5-52C59F23E7A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931299-8350-3716-4407-BCFCE1B4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6D44DE-B977-A27C-7204-394B97B1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1DC64C6-4A52-98F1-B426-91954662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1380513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Name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2718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70D98C-5A3E-701C-5F7A-4CB6DC67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59C9-C51D-1140-9714-99C519E2AD20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970326-0D39-293B-6DC5-23439456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660821-CB6D-F681-19E4-60EC3F53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081272A-FF49-D506-1569-BF5C1A3E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4229570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23585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91368A-6841-C92E-176B-748CE55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429B-878F-4C4D-B680-8B1474455D7D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A1C47C-EA95-4C49-91DE-6C11DDCD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52EDA0-4E81-E8C9-701D-F5E182BA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10715C7-9A6E-C108-EBC2-51546158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1931869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16074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10AAE9-ADD3-4EEC-CAFE-C38149B2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291-7DD6-B848-8836-49CC9D07E05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4BCE240-14AA-11E8-57F6-68BF1F90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6BB012-A556-EA51-D38A-3283FC9F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5E7F9AE-947A-A830-C6FE-B7AAB9A55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1714755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10035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869BE40-1B5E-2524-6F75-B96EAB04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2A00-6325-E447-B1ED-F8BF658AD204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616CC3-A50D-F2A0-F90E-6DC8EFEE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88D567-4681-180E-81C3-D46A3D52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1170B82-1FAD-B768-6240-BF01E23AE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3720811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3056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Color, Dept  Price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43983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52C20A-2536-2879-D649-C44C06CA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DF9C-7A9B-BA43-B424-1136C2D470DD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838AD4-35E9-DEB3-1B42-6EDD030A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F88623-0670-7951-DCDA-B1964F60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BD99FB8-1A46-C8EB-816B-2F1F3477B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</p:spTree>
    <p:extLst>
      <p:ext uri="{BB962C8B-B14F-4D97-AF65-F5344CB8AC3E}">
        <p14:creationId xmlns:p14="http://schemas.microsoft.com/office/powerpoint/2010/main" val="369031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4726C-BA12-021A-CED9-EA68E2E0AB61}"/>
              </a:ext>
            </a:extLst>
          </p:cNvPr>
          <p:cNvSpPr txBox="1"/>
          <p:nvPr/>
        </p:nvSpPr>
        <p:spPr>
          <a:xfrm>
            <a:off x="344711" y="3756587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Notice that UID is not a key – </a:t>
            </a:r>
            <a:r>
              <a:rPr lang="en-US" sz="2400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0A284-20F5-D7BC-37B6-F65449FAA051}"/>
              </a:ext>
            </a:extLst>
          </p:cNvPr>
          <p:cNvSpPr txBox="1"/>
          <p:nvPr/>
        </p:nvSpPr>
        <p:spPr>
          <a:xfrm>
            <a:off x="302241" y="4613754"/>
            <a:ext cx="694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Anomalies: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2FF"/>
                </a:solidFill>
              </a:rPr>
              <a:t>Redundancy anomaly</a:t>
            </a:r>
            <a:r>
              <a:rPr lang="en-US" sz="2400" dirty="0"/>
              <a:t>: Fred, Seattle repeated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D861E86-EBCD-25B1-A057-11D92973353A}"/>
              </a:ext>
            </a:extLst>
          </p:cNvPr>
          <p:cNvGraphicFramePr>
            <a:graphicFrameLocks noGrp="1"/>
          </p:cNvGraphicFramePr>
          <p:nvPr/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B60F45-F37C-0178-53C5-16D9F1E2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CF2D-01E3-7E43-938F-D7E2D8121E9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6CC1F3-24AF-9702-A1E0-BCBC281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F32C42-2C70-AE9D-6E9F-D526EFF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6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Interesting Observation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96455" y="89949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all these FDs are true: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96455" y="2407921"/>
            <a:ext cx="360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Then this FD is also true: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4767524" y="905813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4767524" y="2407921"/>
            <a:ext cx="37609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Name, Category  Price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A74ED2-356E-582C-DAD6-0E202611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68438"/>
              </p:ext>
            </p:extLst>
          </p:nvPr>
        </p:nvGraphicFramePr>
        <p:xfrm>
          <a:off x="579393" y="3965091"/>
          <a:ext cx="79852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96">
                  <a:extLst>
                    <a:ext uri="{9D8B030D-6E8A-4147-A177-3AD203B41FA5}">
                      <a16:colId xmlns:a16="http://schemas.microsoft.com/office/drawing/2014/main" val="128456526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832048283"/>
                    </a:ext>
                  </a:extLst>
                </a:gridCol>
                <a:gridCol w="1136072">
                  <a:extLst>
                    <a:ext uri="{9D8B030D-6E8A-4147-A177-3AD203B41FA5}">
                      <a16:colId xmlns:a16="http://schemas.microsoft.com/office/drawing/2014/main" val="327727845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0662841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604561454"/>
                    </a:ext>
                  </a:extLst>
                </a:gridCol>
                <a:gridCol w="1759153">
                  <a:extLst>
                    <a:ext uri="{9D8B030D-6E8A-4147-A177-3AD203B41FA5}">
                      <a16:colId xmlns:a16="http://schemas.microsoft.com/office/drawing/2014/main" val="2893210621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42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42798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93662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47645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841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82849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6514A7-B8D6-7007-F6FD-CD767737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2F52-B957-4C40-B979-EB9086B8193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0196F3-6AF3-3B7D-61AE-1DAC2260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2975CB-D57E-7CB0-73EB-3054657F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73A8B8ED-520D-FA9C-E3CA-2A2096E77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57" y="3277541"/>
            <a:ext cx="8842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Proof: tuples with same Name, Category must have same Price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4D2E43DD-05A6-BDC7-80D0-78D41F8CE2E0}"/>
              </a:ext>
            </a:extLst>
          </p:cNvPr>
          <p:cNvSpPr/>
          <p:nvPr/>
        </p:nvSpPr>
        <p:spPr>
          <a:xfrm>
            <a:off x="6877770" y="3169324"/>
            <a:ext cx="788946" cy="519351"/>
          </a:xfrm>
          <a:prstGeom prst="wedgeEllipseCallout">
            <a:avLst>
              <a:gd name="adj1" fmla="val -91076"/>
              <a:gd name="adj2" fmla="val -1011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091401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5A910-3C8B-057A-DEE2-D245D525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0234C-5C9F-A442-6923-4FEDDADE6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ways to infer new FDs: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Armstrong axioms</a:t>
            </a:r>
          </a:p>
          <a:p>
            <a:endParaRPr lang="en-US" dirty="0"/>
          </a:p>
          <a:p>
            <a:r>
              <a:rPr lang="en-US" dirty="0"/>
              <a:t>The closure operator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5B9CA-8269-F3C3-39A9-12480472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0C21-5370-2348-A4C5-4EE9FAD5BB0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68F57-651F-90EC-FCB3-74BC52A4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B9240-49FE-5225-ACD1-EAA68228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20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DC639-C0EE-C25C-59DC-CF96636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FC048-C53F-6921-11B1-D979429A1CEA}"/>
              </a:ext>
            </a:extLst>
          </p:cNvPr>
          <p:cNvSpPr txBox="1"/>
          <p:nvPr/>
        </p:nvSpPr>
        <p:spPr>
          <a:xfrm>
            <a:off x="1764282" y="3013501"/>
            <a:ext cx="561544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Armstrong’s Axioms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42D7F-DEAB-B08D-7C31-CFB69D38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EDCB-42FC-F945-82F6-39CF342F082B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9CECE-A52A-6E6A-B135-2340A4EA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6ADD4-CF55-AB55-5C72-AF5DB413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4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6C9D-6528-BB84-5105-8E42B842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Armstrong’s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6A0A05-2464-87B7-44A9-C8D596ED3293}"/>
                  </a:ext>
                </a:extLst>
              </p:cNvPr>
              <p:cNvSpPr txBox="1"/>
              <p:nvPr/>
            </p:nvSpPr>
            <p:spPr>
              <a:xfrm>
                <a:off x="443345" y="1191491"/>
                <a:ext cx="60306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Reflexivity: 			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6A0A05-2464-87B7-44A9-C8D596ED3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1191491"/>
                <a:ext cx="6030625" cy="523220"/>
              </a:xfrm>
              <a:prstGeom prst="rect">
                <a:avLst/>
              </a:prstGeom>
              <a:blipFill>
                <a:blip r:embed="rId2"/>
                <a:stretch>
                  <a:fillRect l="-23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4A98F-632B-57A0-CFFD-463E3E8F7AC7}"/>
                  </a:ext>
                </a:extLst>
              </p:cNvPr>
              <p:cNvSpPr txBox="1"/>
              <p:nvPr/>
            </p:nvSpPr>
            <p:spPr>
              <a:xfrm>
                <a:off x="443345" y="2785079"/>
                <a:ext cx="6490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Augmentation: 	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4A98F-632B-57A0-CFFD-463E3E8F7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2785079"/>
                <a:ext cx="6490688" cy="523220"/>
              </a:xfrm>
              <a:prstGeom prst="rect">
                <a:avLst/>
              </a:prstGeom>
              <a:blipFill>
                <a:blip r:embed="rId3"/>
                <a:stretch>
                  <a:fillRect l="-215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AFA77C-7C18-87CB-A047-129529437EC9}"/>
                  </a:ext>
                </a:extLst>
              </p:cNvPr>
              <p:cNvSpPr txBox="1"/>
              <p:nvPr/>
            </p:nvSpPr>
            <p:spPr>
              <a:xfrm>
                <a:off x="443345" y="4378666"/>
                <a:ext cx="78090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Transitivity: 		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AFA77C-7C18-87CB-A047-129529437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4378666"/>
                <a:ext cx="7809061" cy="523220"/>
              </a:xfrm>
              <a:prstGeom prst="rect">
                <a:avLst/>
              </a:prstGeom>
              <a:blipFill>
                <a:blip r:embed="rId4"/>
                <a:stretch>
                  <a:fillRect l="-178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76B96-3FEF-E194-35DD-621B34CD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56B7-10BC-A041-8112-6B580D30FF9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47FDA8-F488-9B0F-F0A5-79583A9F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F23A0E-43CA-E499-E95B-9B2DD767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64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Armstrong’s Axioms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129758" y="1651434"/>
            <a:ext cx="3360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5161944" y="2026972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/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Reflexivity: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Augmentation: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blipFill>
                <a:blip r:embed="rId3"/>
                <a:stretch>
                  <a:fillRect l="-985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4F2B346E-9C4D-3D47-8A64-095BE1BFDE0B}"/>
              </a:ext>
            </a:extLst>
          </p:cNvPr>
          <p:cNvSpPr/>
          <p:nvPr/>
        </p:nvSpPr>
        <p:spPr>
          <a:xfrm>
            <a:off x="3837075" y="197527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BDA3B-3123-783B-1B09-61597C03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688-5B6B-E443-A54A-F45F77B54A1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29D8E-06EA-1FB8-BF53-4A9BFB4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66CFF3-EA46-FC1C-5F2E-A585801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34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Armstrong’s Axioms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129758" y="1651434"/>
            <a:ext cx="3360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5161944" y="2026972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/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Reflexivity: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Augmentation: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blipFill>
                <a:blip r:embed="rId3"/>
                <a:stretch>
                  <a:fillRect l="-985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21EC0E1-58E6-80F0-82F4-6A07C3BB0C90}"/>
              </a:ext>
            </a:extLst>
          </p:cNvPr>
          <p:cNvSpPr txBox="1"/>
          <p:nvPr/>
        </p:nvSpPr>
        <p:spPr>
          <a:xfrm>
            <a:off x="259342" y="3776916"/>
            <a:ext cx="8428911" cy="57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Name, Category </a:t>
            </a:r>
            <a:r>
              <a:rPr lang="en-US" sz="2400" dirty="0">
                <a:sym typeface="Wingdings" pitchFamily="2" charset="2"/>
              </a:rPr>
              <a:t> Color, Category	(Augmentation of 1)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F2B346E-9C4D-3D47-8A64-095BE1BFDE0B}"/>
              </a:ext>
            </a:extLst>
          </p:cNvPr>
          <p:cNvSpPr/>
          <p:nvPr/>
        </p:nvSpPr>
        <p:spPr>
          <a:xfrm>
            <a:off x="3837075" y="197527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BDA3B-3123-783B-1B09-61597C03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688-5B6B-E443-A54A-F45F77B54A1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29D8E-06EA-1FB8-BF53-4A9BFB4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66CFF3-EA46-FC1C-5F2E-A585801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50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Armstrong’s Axioms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129758" y="1651434"/>
            <a:ext cx="3360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5161944" y="2026972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/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Reflexivity: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Augmentation: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blipFill>
                <a:blip r:embed="rId3"/>
                <a:stretch>
                  <a:fillRect l="-985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21EC0E1-58E6-80F0-82F4-6A07C3BB0C90}"/>
              </a:ext>
            </a:extLst>
          </p:cNvPr>
          <p:cNvSpPr txBox="1"/>
          <p:nvPr/>
        </p:nvSpPr>
        <p:spPr>
          <a:xfrm>
            <a:off x="259342" y="3776916"/>
            <a:ext cx="8428911" cy="113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Name, Category </a:t>
            </a:r>
            <a:r>
              <a:rPr lang="en-US" sz="2400" dirty="0">
                <a:sym typeface="Wingdings" pitchFamily="2" charset="2"/>
              </a:rPr>
              <a:t> Color, Category	(Augmentation of 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>
                <a:sym typeface="Wingdings" pitchFamily="2" charset="2"/>
              </a:rPr>
              <a:t>Color, Category  Color, Dept			(Augmentation of 2)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F2B346E-9C4D-3D47-8A64-095BE1BFDE0B}"/>
              </a:ext>
            </a:extLst>
          </p:cNvPr>
          <p:cNvSpPr/>
          <p:nvPr/>
        </p:nvSpPr>
        <p:spPr>
          <a:xfrm>
            <a:off x="3837075" y="197527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BDA3B-3123-783B-1B09-61597C03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688-5B6B-E443-A54A-F45F77B54A1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29D8E-06EA-1FB8-BF53-4A9BFB4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66CFF3-EA46-FC1C-5F2E-A585801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83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Armstrong’s Axioms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129758" y="1651434"/>
            <a:ext cx="3360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5161944" y="2026972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/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Reflexivity: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Augmentation: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blipFill>
                <a:blip r:embed="rId3"/>
                <a:stretch>
                  <a:fillRect l="-985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21EC0E1-58E6-80F0-82F4-6A07C3BB0C90}"/>
              </a:ext>
            </a:extLst>
          </p:cNvPr>
          <p:cNvSpPr txBox="1"/>
          <p:nvPr/>
        </p:nvSpPr>
        <p:spPr>
          <a:xfrm>
            <a:off x="259342" y="3776916"/>
            <a:ext cx="8502456" cy="1685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Name, Category </a:t>
            </a:r>
            <a:r>
              <a:rPr lang="en-US" sz="2400" dirty="0">
                <a:sym typeface="Wingdings" pitchFamily="2" charset="2"/>
              </a:rPr>
              <a:t> Color, Category	(Augmentation of 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>
                <a:sym typeface="Wingdings" pitchFamily="2" charset="2"/>
              </a:rPr>
              <a:t>Color, Category  Color, Dept			(Augmentation of 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>
                <a:sym typeface="Wingdings" pitchFamily="2" charset="2"/>
              </a:rPr>
              <a:t>Color, Category  Price				(Transitivity 5 and 3)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F2B346E-9C4D-3D47-8A64-095BE1BFDE0B}"/>
              </a:ext>
            </a:extLst>
          </p:cNvPr>
          <p:cNvSpPr/>
          <p:nvPr/>
        </p:nvSpPr>
        <p:spPr>
          <a:xfrm>
            <a:off x="3837075" y="197527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BDA3B-3123-783B-1B09-61597C03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688-5B6B-E443-A54A-F45F77B54A1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29D8E-06EA-1FB8-BF53-4A9BFB4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66CFF3-EA46-FC1C-5F2E-A585801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5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Armstrong’s Axioms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BB74B-0D3B-E4AE-8AE5-0197172E1D65}"/>
              </a:ext>
            </a:extLst>
          </p:cNvPr>
          <p:cNvSpPr txBox="1"/>
          <p:nvPr/>
        </p:nvSpPr>
        <p:spPr>
          <a:xfrm>
            <a:off x="129758" y="1651434"/>
            <a:ext cx="3360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DAFBC-E44D-A7BC-8C1A-D1E871014B85}"/>
              </a:ext>
            </a:extLst>
          </p:cNvPr>
          <p:cNvSpPr txBox="1"/>
          <p:nvPr/>
        </p:nvSpPr>
        <p:spPr>
          <a:xfrm>
            <a:off x="5161944" y="2026972"/>
            <a:ext cx="3600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Name, Category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/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Reflexivity: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Augmentation: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Transitivity: 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E130-5AB5-FCE6-F49D-2753C461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98" y="732738"/>
                <a:ext cx="5150962" cy="923330"/>
              </a:xfrm>
              <a:prstGeom prst="rect">
                <a:avLst/>
              </a:prstGeom>
              <a:blipFill>
                <a:blip r:embed="rId3"/>
                <a:stretch>
                  <a:fillRect l="-985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21EC0E1-58E6-80F0-82F4-6A07C3BB0C90}"/>
              </a:ext>
            </a:extLst>
          </p:cNvPr>
          <p:cNvSpPr txBox="1"/>
          <p:nvPr/>
        </p:nvSpPr>
        <p:spPr>
          <a:xfrm>
            <a:off x="259342" y="3776916"/>
            <a:ext cx="8428911" cy="2239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Name, Category </a:t>
            </a:r>
            <a:r>
              <a:rPr lang="en-US" sz="2400" dirty="0">
                <a:sym typeface="Wingdings" pitchFamily="2" charset="2"/>
              </a:rPr>
              <a:t> Color, Category	(Augmentation of 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>
                <a:sym typeface="Wingdings" pitchFamily="2" charset="2"/>
              </a:rPr>
              <a:t>Color, Category  Color, Dept			(Augmentation of 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>
                <a:sym typeface="Wingdings" pitchFamily="2" charset="2"/>
              </a:rPr>
              <a:t>Color, Category  Price				(Transitivity 5 and 3)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>
                <a:sym typeface="Wingdings" pitchFamily="2" charset="2"/>
              </a:rPr>
              <a:t>Name, Category  Price				(Transitivity 4 and 6)</a:t>
            </a:r>
            <a:endParaRPr lang="en-US" sz="2400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F2B346E-9C4D-3D47-8A64-095BE1BFDE0B}"/>
              </a:ext>
            </a:extLst>
          </p:cNvPr>
          <p:cNvSpPr/>
          <p:nvPr/>
        </p:nvSpPr>
        <p:spPr>
          <a:xfrm>
            <a:off x="3837075" y="197527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BDA3B-3123-783B-1B09-61597C03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7688-5B6B-E443-A54A-F45F77B54A1F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29D8E-06EA-1FB8-BF53-4A9BFB4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66CFF3-EA46-FC1C-5F2E-A585801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9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5929BD-5380-95AB-4680-8F66913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A08F7-ADB2-ABB2-FF8A-E0B4F7CD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Armstrong’s Axioms were introduced in the 70s, shortly after Codd’s relational model</a:t>
            </a:r>
          </a:p>
          <a:p>
            <a:endParaRPr lang="en-US" dirty="0"/>
          </a:p>
          <a:p>
            <a:r>
              <a:rPr lang="en-US" dirty="0"/>
              <a:t>They are widely known today</a:t>
            </a:r>
          </a:p>
          <a:p>
            <a:endParaRPr lang="en-US" dirty="0"/>
          </a:p>
          <a:p>
            <a:r>
              <a:rPr lang="en-US" dirty="0"/>
              <a:t>But they are cumbersome to use for inference</a:t>
            </a:r>
          </a:p>
          <a:p>
            <a:endParaRPr lang="en-US" dirty="0"/>
          </a:p>
          <a:p>
            <a:r>
              <a:rPr lang="en-US" dirty="0"/>
              <a:t>Instead, the efficient inference method uses the </a:t>
            </a:r>
            <a:r>
              <a:rPr lang="en-US" b="1" dirty="0">
                <a:solidFill>
                  <a:srgbClr val="0432FF"/>
                </a:solidFill>
              </a:rPr>
              <a:t>closure operator</a:t>
            </a:r>
            <a:r>
              <a:rPr lang="en-US" dirty="0"/>
              <a:t>: next.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14D33-A93A-B86A-019B-58617140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9CDC-E6BC-6548-A9C5-157AB63AC6B2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45ABB-7D17-AC51-7070-90DE21FF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EA679-61D0-CCE3-CBC4-A3BF8519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4726C-BA12-021A-CED9-EA68E2E0AB61}"/>
              </a:ext>
            </a:extLst>
          </p:cNvPr>
          <p:cNvSpPr txBox="1"/>
          <p:nvPr/>
        </p:nvSpPr>
        <p:spPr>
          <a:xfrm>
            <a:off x="344711" y="3756587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Notice that UID is not a key – </a:t>
            </a:r>
            <a:r>
              <a:rPr lang="en-US" sz="2400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0A284-20F5-D7BC-37B6-F65449FAA051}"/>
              </a:ext>
            </a:extLst>
          </p:cNvPr>
          <p:cNvSpPr txBox="1"/>
          <p:nvPr/>
        </p:nvSpPr>
        <p:spPr>
          <a:xfrm>
            <a:off x="302241" y="4613754"/>
            <a:ext cx="853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Anomalies: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2FF"/>
                </a:solidFill>
              </a:rPr>
              <a:t>Redundancy anomaly</a:t>
            </a:r>
            <a:r>
              <a:rPr lang="en-US" sz="2400" dirty="0"/>
              <a:t>: Fred, Seattle repeated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2FF"/>
                </a:solidFill>
              </a:rPr>
              <a:t>Update anomaly</a:t>
            </a:r>
            <a:r>
              <a:rPr lang="en-US" sz="2400" dirty="0"/>
              <a:t>: Fred to Portland needs multiple updates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D861E86-EBCD-25B1-A057-11D92973353A}"/>
              </a:ext>
            </a:extLst>
          </p:cNvPr>
          <p:cNvGraphicFramePr>
            <a:graphicFrameLocks noGrp="1"/>
          </p:cNvGraphicFramePr>
          <p:nvPr/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91E2D8-F3E9-A255-8AA4-E7F468EA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5B1-94FB-C046-9876-D7BDC9131B6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97173C-1C5C-CA6A-C696-C906DEB7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4A8FC2-FE1E-8540-484B-18EEBCB6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2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DC639-C0EE-C25C-59DC-CF96636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FC048-C53F-6921-11B1-D979429A1CEA}"/>
              </a:ext>
            </a:extLst>
          </p:cNvPr>
          <p:cNvSpPr txBox="1"/>
          <p:nvPr/>
        </p:nvSpPr>
        <p:spPr>
          <a:xfrm>
            <a:off x="1498894" y="3013501"/>
            <a:ext cx="614623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The Closure Operator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0368A-4E7A-F1A4-6D50-4B6AABCE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623-C8BF-F548-9789-DE5C5B04EB0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F3077-B597-B820-2062-C6F91833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A6154-1192-A254-34E5-F947CE60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042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1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1C218-643B-0911-E2BC-18E54E170130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1C218-643B-0911-E2BC-18E54E17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3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6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3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BE8F8-D0FC-53B9-39D4-2E2413E0C471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BE8F8-D0FC-53B9-39D4-2E2413E0C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4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276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3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319D0A-863D-BE7A-DAF9-3B96F99760CF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319D0A-863D-BE7A-DAF9-3B96F9976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4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247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3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923C9E-C845-32D6-71FB-6A15D04035E2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923C9E-C845-32D6-71FB-6A15D0403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4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823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3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409E2C-9161-915F-AD76-E2C2ABF26179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409E2C-9161-915F-AD76-E2C2ABF2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4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3142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4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9C59DD-EBDB-95D8-D643-C3A4153EA730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9C59DD-EBDB-95D8-D643-C3A4153EA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5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57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4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EB027A-645E-B8A5-5842-F3974BCF30D0}"/>
                  </a:ext>
                </a:extLst>
              </p:cNvPr>
              <p:cNvSpPr txBox="1"/>
              <p:nvPr/>
            </p:nvSpPr>
            <p:spPr>
              <a:xfrm>
                <a:off x="3390896" y="5747919"/>
                <a:ext cx="265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Color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EB027A-645E-B8A5-5842-F3974BCF3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5747919"/>
                <a:ext cx="2655342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ECD415-9637-8D46-C012-A012DDBD6112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ECD415-9637-8D46-C012-A012DDBD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6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09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E3F4B-1D16-EBF6-2A88-54C4E982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Closure of a set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01330-1721-6053-F03C-CE92E89E9933}"/>
              </a:ext>
            </a:extLst>
          </p:cNvPr>
          <p:cNvSpPr txBox="1"/>
          <p:nvPr/>
        </p:nvSpPr>
        <p:spPr>
          <a:xfrm>
            <a:off x="135577" y="969174"/>
            <a:ext cx="5251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 a set of Functional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/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closure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 </a:t>
                </a:r>
                <a:br>
                  <a:rPr lang="en-US" sz="2400" dirty="0"/>
                </a:br>
                <a:r>
                  <a:rPr lang="en-US" sz="2400" dirty="0"/>
                  <a:t>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is the set of attributes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D82EA-AA11-09E2-4A34-EEAFAED7F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" y="1718976"/>
                <a:ext cx="3385863" cy="1569660"/>
              </a:xfrm>
              <a:prstGeom prst="rect">
                <a:avLst/>
              </a:prstGeom>
              <a:blipFill>
                <a:blip r:embed="rId2"/>
                <a:stretch>
                  <a:fillRect l="-2996" t="-3226" b="-8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81ECD8-54D8-C58D-1BA6-030DD8E3CBAA}"/>
              </a:ext>
            </a:extLst>
          </p:cNvPr>
          <p:cNvSpPr txBox="1"/>
          <p:nvPr/>
        </p:nvSpPr>
        <p:spPr>
          <a:xfrm>
            <a:off x="129758" y="4392476"/>
            <a:ext cx="28991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Name </a:t>
            </a:r>
            <a:r>
              <a:rPr lang="en-US" sz="2400" dirty="0">
                <a:sym typeface="Wingdings" pitchFamily="2" charset="2"/>
              </a:rPr>
              <a:t> Color</a:t>
            </a:r>
          </a:p>
          <a:p>
            <a:r>
              <a:rPr lang="en-US" sz="2400" dirty="0">
                <a:sym typeface="Wingdings" pitchFamily="2" charset="2"/>
              </a:rPr>
              <a:t>Category  Dept</a:t>
            </a:r>
          </a:p>
          <a:p>
            <a:r>
              <a:rPr lang="en-US" sz="2400" dirty="0">
                <a:sym typeface="Wingdings" pitchFamily="2" charset="2"/>
              </a:rPr>
              <a:t>Color, Dept  Price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/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Name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Category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Category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C03DB-A178-F56E-F84B-E52D6BB8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4392476"/>
                <a:ext cx="5557740" cy="830997"/>
              </a:xfrm>
              <a:prstGeom prst="rect">
                <a:avLst/>
              </a:prstGeom>
              <a:blipFill>
                <a:blip r:embed="rId4"/>
                <a:stretch>
                  <a:fillRect l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EB027A-645E-B8A5-5842-F3974BCF30D0}"/>
                  </a:ext>
                </a:extLst>
              </p:cNvPr>
              <p:cNvSpPr txBox="1"/>
              <p:nvPr/>
            </p:nvSpPr>
            <p:spPr>
              <a:xfrm>
                <a:off x="3390896" y="5747919"/>
                <a:ext cx="265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Color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EB027A-645E-B8A5-5842-F3974BCF3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96" y="5747919"/>
                <a:ext cx="2655342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47C31C-8549-87F4-3F43-9B09CF10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712E-0EA3-5340-9171-53E91DC23D63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9C2306-25D7-19B1-CBE5-6F000DA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45C30C-874E-3AE4-BA55-6BE4B256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03AF69-5119-ABC5-67D4-A724191FFF74}"/>
                  </a:ext>
                </a:extLst>
              </p:cNvPr>
              <p:cNvSpPr txBox="1"/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Closure(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find a FD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</m:oMath>
                </a14:m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∪{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“no more change”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03AF69-5119-ABC5-67D4-A724191FF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86" y="1718976"/>
                <a:ext cx="5577617" cy="2308324"/>
              </a:xfrm>
              <a:prstGeom prst="rect">
                <a:avLst/>
              </a:prstGeom>
              <a:blipFill>
                <a:blip r:embed="rId6"/>
                <a:stretch>
                  <a:fillRect l="-1587" t="-1087" b="-48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3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4726C-BA12-021A-CED9-EA68E2E0AB61}"/>
              </a:ext>
            </a:extLst>
          </p:cNvPr>
          <p:cNvSpPr txBox="1"/>
          <p:nvPr/>
        </p:nvSpPr>
        <p:spPr>
          <a:xfrm>
            <a:off x="344711" y="3756587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Notice that UID is not a key – </a:t>
            </a:r>
            <a:r>
              <a:rPr lang="en-US" sz="2400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0A284-20F5-D7BC-37B6-F65449FAA051}"/>
              </a:ext>
            </a:extLst>
          </p:cNvPr>
          <p:cNvSpPr txBox="1"/>
          <p:nvPr/>
        </p:nvSpPr>
        <p:spPr>
          <a:xfrm>
            <a:off x="302241" y="4613754"/>
            <a:ext cx="8539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Anomalies: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2FF"/>
                </a:solidFill>
              </a:rPr>
              <a:t>Redundancy anomaly</a:t>
            </a:r>
            <a:r>
              <a:rPr lang="en-US" sz="2400" dirty="0"/>
              <a:t>: Fred, Seattle repeated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2FF"/>
                </a:solidFill>
              </a:rPr>
              <a:t>Update anomaly</a:t>
            </a:r>
            <a:r>
              <a:rPr lang="en-US" sz="2400" dirty="0"/>
              <a:t>: Fred to Portland needs multiple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2FF"/>
                </a:solidFill>
              </a:rPr>
              <a:t>Deletion anomaly</a:t>
            </a:r>
            <a:r>
              <a:rPr lang="en-US" sz="2400" dirty="0"/>
              <a:t>: deleting Joe’s phone number loses Joe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D861E86-EBCD-25B1-A057-11D92973353A}"/>
              </a:ext>
            </a:extLst>
          </p:cNvPr>
          <p:cNvGraphicFramePr>
            <a:graphicFrameLocks noGrp="1"/>
          </p:cNvGraphicFramePr>
          <p:nvPr/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E3948E-DF24-A09E-03F0-6F284CB9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EBC5-BA59-1A45-8011-0C1A27E1B004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2132EA4-8902-BC06-62F1-BB3CDF2D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36CCFF-6E35-AA00-46FF-E01932C6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23562-C09F-993A-F853-A4574ACD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0889C-4077-B5F9-6704-4CAB907B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 is to detect/remove anomalies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Anomalies are caused by unwanted FDs</a:t>
            </a:r>
            <a:br>
              <a:rPr lang="en-US" dirty="0"/>
            </a:br>
            <a:r>
              <a:rPr lang="en-US" dirty="0"/>
              <a:t>E.g. UID </a:t>
            </a:r>
            <a:r>
              <a:rPr lang="en-US" dirty="0">
                <a:sym typeface="Wingdings" pitchFamily="2" charset="2"/>
              </a:rPr>
              <a:t> Name, City;  but UID not a key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Next lecture: use FDs to decompose table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		</a:t>
            </a:r>
            <a:r>
              <a:rPr lang="en-US" b="1" dirty="0">
                <a:solidFill>
                  <a:srgbClr val="0432FF"/>
                </a:solidFill>
                <a:sym typeface="Wingdings" pitchFamily="2" charset="2"/>
              </a:rPr>
              <a:t>Database Normalization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9080F-9BEB-88E8-5833-B3F38C93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DAA0-14D7-7046-A8E3-9F5358A96027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1D9AA-2A05-4FF0-BE1E-10083E5B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A621F-4479-C9F5-F036-917897C9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1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9B09-DA7D-360E-AB9E-58044B7E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4902E-48D1-6F48-F5FB-21E2DD79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F4EA0-3D69-4478-FCB2-8C1A602D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9A3D1-721B-7E57-8265-FEA5B619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7F4E2C-4929-12FA-186F-81E7161619D2}"/>
              </a:ext>
            </a:extLst>
          </p:cNvPr>
          <p:cNvGraphicFramePr>
            <a:graphicFrameLocks noGrp="1"/>
          </p:cNvGraphicFramePr>
          <p:nvPr/>
        </p:nvGraphicFramePr>
        <p:xfrm>
          <a:off x="397163" y="1693245"/>
          <a:ext cx="390902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084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1557670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237724">
                <a:tc>
                  <a:txBody>
                    <a:bodyPr/>
                    <a:lstStyle/>
                    <a:p>
                      <a:r>
                        <a:rPr lang="en-US" sz="16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237724">
                <a:tc>
                  <a:txBody>
                    <a:bodyPr/>
                    <a:lstStyle/>
                    <a:p>
                      <a:r>
                        <a:rPr lang="en-US" sz="16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237724">
                <a:tc>
                  <a:txBody>
                    <a:bodyPr/>
                    <a:lstStyle/>
                    <a:p>
                      <a:r>
                        <a:rPr lang="en-US" sz="16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237724">
                <a:tc>
                  <a:txBody>
                    <a:bodyPr/>
                    <a:lstStyle/>
                    <a:p>
                      <a:r>
                        <a:rPr lang="en-US" sz="16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71D8A3-9FCA-D8FB-B357-1689CE18880A}"/>
              </a:ext>
            </a:extLst>
          </p:cNvPr>
          <p:cNvGraphicFramePr>
            <a:graphicFrameLocks noGrp="1"/>
          </p:cNvGraphicFramePr>
          <p:nvPr/>
        </p:nvGraphicFramePr>
        <p:xfrm>
          <a:off x="91787" y="4394433"/>
          <a:ext cx="2576985" cy="11060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5022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6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6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3E3136-52F0-2738-E805-F88CB60B6099}"/>
              </a:ext>
            </a:extLst>
          </p:cNvPr>
          <p:cNvGraphicFramePr>
            <a:graphicFrameLocks noGrp="1"/>
          </p:cNvGraphicFramePr>
          <p:nvPr/>
        </p:nvGraphicFramePr>
        <p:xfrm>
          <a:off x="2872941" y="4394433"/>
          <a:ext cx="2267901" cy="1474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3008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55489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16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6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206-555-9999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6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206-555-8888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16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415-555-7777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10" name="Left-Up Arrow 9">
            <a:extLst>
              <a:ext uri="{FF2B5EF4-FFF2-40B4-BE49-F238E27FC236}">
                <a16:creationId xmlns:a16="http://schemas.microsoft.com/office/drawing/2014/main" id="{1391DF13-260A-7BDF-1534-2DDA85E72754}"/>
              </a:ext>
            </a:extLst>
          </p:cNvPr>
          <p:cNvSpPr/>
          <p:nvPr/>
        </p:nvSpPr>
        <p:spPr>
          <a:xfrm rot="13500000">
            <a:off x="1926478" y="3398440"/>
            <a:ext cx="850392" cy="850392"/>
          </a:xfrm>
          <a:prstGeom prst="leftUpArrow">
            <a:avLst>
              <a:gd name="adj1" fmla="val 11176"/>
              <a:gd name="adj2" fmla="val 1271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6F51-F0E4-59CD-3556-9275B61EE3AC}"/>
              </a:ext>
            </a:extLst>
          </p:cNvPr>
          <p:cNvSpPr txBox="1"/>
          <p:nvPr/>
        </p:nvSpPr>
        <p:spPr>
          <a:xfrm>
            <a:off x="6202383" y="1163476"/>
            <a:ext cx="1768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Redundancy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Deletion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BF435-CF54-0846-C78B-7D0D43E8C35A}"/>
              </a:ext>
            </a:extLst>
          </p:cNvPr>
          <p:cNvSpPr txBox="1"/>
          <p:nvPr/>
        </p:nvSpPr>
        <p:spPr>
          <a:xfrm>
            <a:off x="6202383" y="3484680"/>
            <a:ext cx="274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UID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 Name,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UID ↛ Phone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308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23562-C09F-993A-F853-A4574ACD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0889C-4077-B5F9-6704-4CAB907B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Goal is to detect/remove anomalies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Anomalies are caused by unwanted FDs</a:t>
            </a:r>
          </a:p>
          <a:p>
            <a:pPr marL="742950" lvl="1" indent="-285750"/>
            <a:r>
              <a:rPr lang="en-US" b="1" dirty="0">
                <a:solidFill>
                  <a:srgbClr val="00B050"/>
                </a:solidFill>
              </a:rPr>
              <a:t>UID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 Name, City		</a:t>
            </a:r>
            <a:r>
              <a:rPr lang="en-US" dirty="0">
                <a:sym typeface="Wingdings" pitchFamily="2" charset="2"/>
              </a:rPr>
              <a:t>UID determines something</a:t>
            </a:r>
            <a:endParaRPr lang="en-US" b="1" dirty="0">
              <a:sym typeface="Wingdings" pitchFamily="2" charset="2"/>
            </a:endParaRPr>
          </a:p>
          <a:p>
            <a:pPr marL="742950" lvl="1" indent="-285750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UID ↛ Phone			</a:t>
            </a:r>
            <a:r>
              <a:rPr lang="en-US" dirty="0">
                <a:sym typeface="Wingdings" pitchFamily="2" charset="2"/>
              </a:rPr>
              <a:t>UID is not a key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Next : </a:t>
            </a:r>
            <a:r>
              <a:rPr lang="en-US" b="1" dirty="0">
                <a:solidFill>
                  <a:srgbClr val="0432FF"/>
                </a:solidFill>
                <a:sym typeface="Wingdings" pitchFamily="2" charset="2"/>
              </a:rPr>
              <a:t>Keys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9080F-9BEB-88E8-5833-B3F38C93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DAA0-14D7-7046-A8E3-9F5358A96027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1D9AA-2A05-4FF0-BE1E-10083E5B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A621F-4479-C9F5-F036-917897C9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8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DC639-C0EE-C25C-59DC-CF96636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FC048-C53F-6921-11B1-D979429A1CEA}"/>
              </a:ext>
            </a:extLst>
          </p:cNvPr>
          <p:cNvSpPr txBox="1"/>
          <p:nvPr/>
        </p:nvSpPr>
        <p:spPr>
          <a:xfrm>
            <a:off x="3795197" y="3013501"/>
            <a:ext cx="155363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Keys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0368A-4E7A-F1A4-6D50-4B6AABCE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623-C8BF-F548-9789-DE5C5B04EB05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F3077-B597-B820-2062-C6F91833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A6154-1192-A254-34E5-F947CE60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91317-5B29-2CBF-7C71-918E8106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and </a:t>
            </a:r>
            <a:r>
              <a:rPr lang="en-US" dirty="0" err="1"/>
              <a:t>Superkeys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a set of </a:t>
                </a:r>
                <a:r>
                  <a:rPr lang="en-US" dirty="0"/>
                  <a:t>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432FF"/>
                    </a:solidFill>
                  </a:rPr>
                  <a:t>super-key</a:t>
                </a:r>
                <a:r>
                  <a:rPr lang="en-US" dirty="0"/>
                  <a:t> is a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for every attribute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5182A-EFAB-07C9-AEE6-74F7D344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D610-19D5-B01C-56A8-26A67B8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DFA63-863E-6362-7935-AF4F00B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13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91317-5B29-2CBF-7C71-918E8106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and </a:t>
            </a:r>
            <a:r>
              <a:rPr lang="en-US" dirty="0" err="1"/>
              <a:t>Superkeys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a set of </a:t>
                </a:r>
                <a:r>
                  <a:rPr lang="en-US" dirty="0"/>
                  <a:t>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432FF"/>
                    </a:solidFill>
                  </a:rPr>
                  <a:t>super-key</a:t>
                </a:r>
                <a:r>
                  <a:rPr lang="en-US" dirty="0"/>
                  <a:t> is a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for every attribute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5182A-EFAB-07C9-AEE6-74F7D344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D610-19D5-B01C-56A8-26A67B8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DFA63-863E-6362-7935-AF4F00B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>
                <a:extLst>
                  <a:ext uri="{FF2B5EF4-FFF2-40B4-BE49-F238E27FC236}">
                    <a16:creationId xmlns:a16="http://schemas.microsoft.com/office/drawing/2014/main" id="{1A913037-AC10-2974-65D3-19678BF20399}"/>
                  </a:ext>
                </a:extLst>
              </p:cNvPr>
              <p:cNvSpPr/>
              <p:nvPr/>
            </p:nvSpPr>
            <p:spPr>
              <a:xfrm>
                <a:off x="5682368" y="3046748"/>
                <a:ext cx="3007727" cy="1168539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Equivalently: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Callout 7">
                <a:extLst>
                  <a:ext uri="{FF2B5EF4-FFF2-40B4-BE49-F238E27FC236}">
                    <a16:creationId xmlns:a16="http://schemas.microsoft.com/office/drawing/2014/main" id="{1A913037-AC10-2974-65D3-19678BF2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68" y="3046748"/>
                <a:ext cx="3007727" cy="1168539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2960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91317-5B29-2CBF-7C71-918E8106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and </a:t>
            </a:r>
            <a:r>
              <a:rPr lang="en-US" dirty="0" err="1"/>
              <a:t>Superkeys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a set of </a:t>
                </a:r>
                <a:r>
                  <a:rPr lang="en-US" dirty="0"/>
                  <a:t>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432FF"/>
                    </a:solidFill>
                  </a:rPr>
                  <a:t>super-key</a:t>
                </a:r>
                <a:r>
                  <a:rPr lang="en-US" dirty="0"/>
                  <a:t> is a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for every attribute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432FF"/>
                    </a:solidFill>
                  </a:rPr>
                  <a:t>key</a:t>
                </a:r>
                <a:r>
                  <a:rPr lang="en-US" dirty="0"/>
                  <a:t> is a minimal super-key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5182A-EFAB-07C9-AEE6-74F7D344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D610-19D5-B01C-56A8-26A67B8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DFA63-863E-6362-7935-AF4F00B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>
                <a:extLst>
                  <a:ext uri="{FF2B5EF4-FFF2-40B4-BE49-F238E27FC236}">
                    <a16:creationId xmlns:a16="http://schemas.microsoft.com/office/drawing/2014/main" id="{1A913037-AC10-2974-65D3-19678BF20399}"/>
                  </a:ext>
                </a:extLst>
              </p:cNvPr>
              <p:cNvSpPr/>
              <p:nvPr/>
            </p:nvSpPr>
            <p:spPr>
              <a:xfrm>
                <a:off x="5682368" y="3046748"/>
                <a:ext cx="3007727" cy="1168539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Equivalently: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Callout 7">
                <a:extLst>
                  <a:ext uri="{FF2B5EF4-FFF2-40B4-BE49-F238E27FC236}">
                    <a16:creationId xmlns:a16="http://schemas.microsoft.com/office/drawing/2014/main" id="{1A913037-AC10-2974-65D3-19678BF2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68" y="3046748"/>
                <a:ext cx="3007727" cy="1168539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7940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91317-5B29-2CBF-7C71-918E8106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and </a:t>
            </a:r>
            <a:r>
              <a:rPr lang="en-US" dirty="0" err="1"/>
              <a:t>Superkeys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relation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a set of </a:t>
                </a:r>
                <a:r>
                  <a:rPr lang="en-US" dirty="0"/>
                  <a:t>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432FF"/>
                    </a:solidFill>
                  </a:rPr>
                  <a:t>super-key</a:t>
                </a:r>
                <a:r>
                  <a:rPr lang="en-US" dirty="0"/>
                  <a:t> is a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for every attribute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432FF"/>
                    </a:solidFill>
                  </a:rPr>
                  <a:t>key</a:t>
                </a:r>
                <a:r>
                  <a:rPr lang="en-US" dirty="0"/>
                  <a:t> is a minimal super-key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BC6CD96-130E-ABCE-C9B7-8163BB14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5182A-EFAB-07C9-AEE6-74F7D344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D610-19D5-B01C-56A8-26A67B8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DFA63-863E-6362-7935-AF4F00B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>
                <a:extLst>
                  <a:ext uri="{FF2B5EF4-FFF2-40B4-BE49-F238E27FC236}">
                    <a16:creationId xmlns:a16="http://schemas.microsoft.com/office/drawing/2014/main" id="{1A913037-AC10-2974-65D3-19678BF20399}"/>
                  </a:ext>
                </a:extLst>
              </p:cNvPr>
              <p:cNvSpPr/>
              <p:nvPr/>
            </p:nvSpPr>
            <p:spPr>
              <a:xfrm>
                <a:off x="5682368" y="3046748"/>
                <a:ext cx="3007727" cy="1168539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Equivalently: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Callout 7">
                <a:extLst>
                  <a:ext uri="{FF2B5EF4-FFF2-40B4-BE49-F238E27FC236}">
                    <a16:creationId xmlns:a16="http://schemas.microsoft.com/office/drawing/2014/main" id="{1A913037-AC10-2974-65D3-19678BF2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68" y="3046748"/>
                <a:ext cx="3007727" cy="1168539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2DD744D8-26E0-581F-5CB6-E781E386CA08}"/>
                  </a:ext>
                </a:extLst>
              </p:cNvPr>
              <p:cNvSpPr/>
              <p:nvPr/>
            </p:nvSpPr>
            <p:spPr>
              <a:xfrm>
                <a:off x="5115546" y="4891026"/>
                <a:ext cx="3942105" cy="1687890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/>
                  <a:t>In other words,</a:t>
                </a:r>
                <a:br>
                  <a:rPr lang="en-US" sz="2400" dirty="0"/>
                </a:br>
                <a:r>
                  <a:rPr lang="en-US" sz="2400" dirty="0"/>
                  <a:t>no super-key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exists</a:t>
                </a:r>
              </a:p>
            </p:txBody>
          </p:sp>
        </mc:Choice>
        <mc:Fallback xmlns=""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2DD744D8-26E0-581F-5CB6-E781E386C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46" y="4891026"/>
                <a:ext cx="3942105" cy="1687890"/>
              </a:xfrm>
              <a:prstGeom prst="wedgeEllipseCallout">
                <a:avLst>
                  <a:gd name="adj1" fmla="val -52746"/>
                  <a:gd name="adj2" fmla="val -4945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6501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</p:spTree>
    <p:extLst>
      <p:ext uri="{BB962C8B-B14F-4D97-AF65-F5344CB8AC3E}">
        <p14:creationId xmlns:p14="http://schemas.microsoft.com/office/powerpoint/2010/main" val="684019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</p:spTree>
    <p:extLst>
      <p:ext uri="{BB962C8B-B14F-4D97-AF65-F5344CB8AC3E}">
        <p14:creationId xmlns:p14="http://schemas.microsoft.com/office/powerpoint/2010/main" val="187060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E96F58-C93D-CA58-DFA2-A41E3A208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61402"/>
              </p:ext>
            </p:extLst>
          </p:nvPr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7E1DC-6441-31F6-444D-4B33E747476B}"/>
              </a:ext>
            </a:extLst>
          </p:cNvPr>
          <p:cNvSpPr txBox="1"/>
          <p:nvPr/>
        </p:nvSpPr>
        <p:spPr>
          <a:xfrm>
            <a:off x="6879939" y="1673619"/>
            <a:ext cx="2105805" cy="1428214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How do</a:t>
            </a:r>
            <a:br>
              <a:rPr lang="en-US" sz="2000" dirty="0"/>
            </a:br>
            <a:r>
              <a:rPr lang="en-US" sz="2000" dirty="0"/>
              <a:t>we remove</a:t>
            </a:r>
            <a:br>
              <a:rPr lang="en-US" sz="2000" dirty="0"/>
            </a:br>
            <a:r>
              <a:rPr lang="en-US" sz="2000" dirty="0"/>
              <a:t>anomalies?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D49090-0367-8DE8-AF1B-9184CC5A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05EB-BA45-A840-8274-166FAD2D56C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1B04FF1-2E9B-DDD1-031C-F396293B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17AC50-8D69-DA2A-5B48-48F823EE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84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??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40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</p:spTree>
    <p:extLst>
      <p:ext uri="{BB962C8B-B14F-4D97-AF65-F5344CB8AC3E}">
        <p14:creationId xmlns:p14="http://schemas.microsoft.com/office/powerpoint/2010/main" val="36071536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DB9C2391-9A00-5835-03EB-D8E7C98C2107}"/>
              </a:ext>
            </a:extLst>
          </p:cNvPr>
          <p:cNvSpPr/>
          <p:nvPr/>
        </p:nvSpPr>
        <p:spPr>
          <a:xfrm>
            <a:off x="6672022" y="4001078"/>
            <a:ext cx="818700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42930418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DB9C2391-9A00-5835-03EB-D8E7C98C2107}"/>
              </a:ext>
            </a:extLst>
          </p:cNvPr>
          <p:cNvSpPr/>
          <p:nvPr/>
        </p:nvSpPr>
        <p:spPr>
          <a:xfrm>
            <a:off x="6672022" y="4001078"/>
            <a:ext cx="818700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A3762-DE91-E569-5CD9-85141ECE6E55}"/>
              </a:ext>
            </a:extLst>
          </p:cNvPr>
          <p:cNvSpPr txBox="1"/>
          <p:nvPr/>
        </p:nvSpPr>
        <p:spPr>
          <a:xfrm>
            <a:off x="218151" y="4910588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Name, Phone)</a:t>
            </a:r>
            <a:r>
              <a:rPr lang="en-US" sz="2400" baseline="30000" dirty="0"/>
              <a:t>+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636202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DB9C2391-9A00-5835-03EB-D8E7C98C2107}"/>
              </a:ext>
            </a:extLst>
          </p:cNvPr>
          <p:cNvSpPr/>
          <p:nvPr/>
        </p:nvSpPr>
        <p:spPr>
          <a:xfrm>
            <a:off x="6672022" y="4001078"/>
            <a:ext cx="818700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A3762-DE91-E569-5CD9-85141ECE6E55}"/>
              </a:ext>
            </a:extLst>
          </p:cNvPr>
          <p:cNvSpPr txBox="1"/>
          <p:nvPr/>
        </p:nvSpPr>
        <p:spPr>
          <a:xfrm>
            <a:off x="218151" y="4910588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Name,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</p:spTree>
    <p:extLst>
      <p:ext uri="{BB962C8B-B14F-4D97-AF65-F5344CB8AC3E}">
        <p14:creationId xmlns:p14="http://schemas.microsoft.com/office/powerpoint/2010/main" val="21246289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DB9C2391-9A00-5835-03EB-D8E7C98C2107}"/>
              </a:ext>
            </a:extLst>
          </p:cNvPr>
          <p:cNvSpPr/>
          <p:nvPr/>
        </p:nvSpPr>
        <p:spPr>
          <a:xfrm>
            <a:off x="6672022" y="4001078"/>
            <a:ext cx="818700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A3762-DE91-E569-5CD9-85141ECE6E55}"/>
              </a:ext>
            </a:extLst>
          </p:cNvPr>
          <p:cNvSpPr txBox="1"/>
          <p:nvPr/>
        </p:nvSpPr>
        <p:spPr>
          <a:xfrm>
            <a:off x="218151" y="4910588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Name,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EEB672A5-5D08-281A-4662-221491819AC4}"/>
              </a:ext>
            </a:extLst>
          </p:cNvPr>
          <p:cNvSpPr/>
          <p:nvPr/>
        </p:nvSpPr>
        <p:spPr>
          <a:xfrm>
            <a:off x="7133368" y="4788126"/>
            <a:ext cx="1792481" cy="519351"/>
          </a:xfrm>
          <a:prstGeom prst="wedgeEllipseCallout">
            <a:avLst>
              <a:gd name="adj1" fmla="val -65994"/>
              <a:gd name="adj2" fmla="val 121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Super-Key</a:t>
            </a:r>
          </a:p>
        </p:txBody>
      </p:sp>
    </p:spTree>
    <p:extLst>
      <p:ext uri="{BB962C8B-B14F-4D97-AF65-F5344CB8AC3E}">
        <p14:creationId xmlns:p14="http://schemas.microsoft.com/office/powerpoint/2010/main" val="41342213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DB9C2391-9A00-5835-03EB-D8E7C98C2107}"/>
              </a:ext>
            </a:extLst>
          </p:cNvPr>
          <p:cNvSpPr/>
          <p:nvPr/>
        </p:nvSpPr>
        <p:spPr>
          <a:xfrm>
            <a:off x="6672022" y="4001078"/>
            <a:ext cx="818700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A3762-DE91-E569-5CD9-85141ECE6E55}"/>
              </a:ext>
            </a:extLst>
          </p:cNvPr>
          <p:cNvSpPr txBox="1"/>
          <p:nvPr/>
        </p:nvSpPr>
        <p:spPr>
          <a:xfrm>
            <a:off x="218151" y="4910588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Name,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EEB672A5-5D08-281A-4662-221491819AC4}"/>
              </a:ext>
            </a:extLst>
          </p:cNvPr>
          <p:cNvSpPr/>
          <p:nvPr/>
        </p:nvSpPr>
        <p:spPr>
          <a:xfrm>
            <a:off x="7133368" y="4788126"/>
            <a:ext cx="1792481" cy="519351"/>
          </a:xfrm>
          <a:prstGeom prst="wedgeEllipseCallout">
            <a:avLst>
              <a:gd name="adj1" fmla="val -65994"/>
              <a:gd name="adj2" fmla="val 121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Super-Key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6937B-0AA1-9D9D-D037-960F8AF741BF}"/>
              </a:ext>
            </a:extLst>
          </p:cNvPr>
          <p:cNvSpPr txBox="1"/>
          <p:nvPr/>
        </p:nvSpPr>
        <p:spPr>
          <a:xfrm>
            <a:off x="218151" y="5791254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Phone</a:t>
            </a:r>
            <a:r>
              <a:rPr lang="en-US" sz="2400" baseline="30000" dirty="0"/>
              <a:t>+</a:t>
            </a:r>
            <a:r>
              <a:rPr lang="en-US" sz="2400" dirty="0"/>
              <a:t> = Phone</a:t>
            </a:r>
          </a:p>
        </p:txBody>
      </p:sp>
    </p:spTree>
    <p:extLst>
      <p:ext uri="{BB962C8B-B14F-4D97-AF65-F5344CB8AC3E}">
        <p14:creationId xmlns:p14="http://schemas.microsoft.com/office/powerpoint/2010/main" val="7429398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A5348-0738-A8FD-051C-C266E71F2DAE}"/>
              </a:ext>
            </a:extLst>
          </p:cNvPr>
          <p:cNvSpPr txBox="1"/>
          <p:nvPr/>
        </p:nvSpPr>
        <p:spPr>
          <a:xfrm>
            <a:off x="6319801" y="1348534"/>
            <a:ext cx="27093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UID </a:t>
            </a:r>
            <a:r>
              <a:rPr lang="en-US" sz="2400" dirty="0">
                <a:sym typeface="Wingdings" pitchFamily="2" charset="2"/>
              </a:rPr>
              <a:t> Name, City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AAFC14-18D7-6084-3CD7-884EA0B702E9}"/>
              </a:ext>
            </a:extLst>
          </p:cNvPr>
          <p:cNvGraphicFramePr>
            <a:graphicFrameLocks noGrp="1"/>
          </p:cNvGraphicFramePr>
          <p:nvPr/>
        </p:nvGraphicFramePr>
        <p:xfrm>
          <a:off x="232048" y="894290"/>
          <a:ext cx="570807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5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2D7F4C-5E55-B048-9121-6CBFE7E62870}"/>
              </a:ext>
            </a:extLst>
          </p:cNvPr>
          <p:cNvSpPr txBox="1"/>
          <p:nvPr/>
        </p:nvSpPr>
        <p:spPr>
          <a:xfrm>
            <a:off x="218151" y="3149256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UID</a:t>
            </a:r>
            <a:r>
              <a:rPr lang="en-US" sz="2400" baseline="30000" dirty="0"/>
              <a:t>+</a:t>
            </a:r>
            <a:r>
              <a:rPr lang="en-US" sz="2400" dirty="0"/>
              <a:t> = UID, Name, City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AA4801C-9F06-30D2-47E5-2306C5B95675}"/>
              </a:ext>
            </a:extLst>
          </p:cNvPr>
          <p:cNvSpPr/>
          <p:nvPr/>
        </p:nvSpPr>
        <p:spPr>
          <a:xfrm>
            <a:off x="6025275" y="2835931"/>
            <a:ext cx="2387570" cy="908864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key:</a:t>
            </a:r>
            <a:br>
              <a:rPr lang="en-US" dirty="0"/>
            </a:br>
            <a:r>
              <a:rPr lang="en-US" dirty="0"/>
              <a:t>missing 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B5C2B-A529-FFEB-7D4D-C5E05B4D1441}"/>
              </a:ext>
            </a:extLst>
          </p:cNvPr>
          <p:cNvSpPr txBox="1"/>
          <p:nvPr/>
        </p:nvSpPr>
        <p:spPr>
          <a:xfrm>
            <a:off x="218151" y="4029922"/>
            <a:ext cx="573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DB9C2391-9A00-5835-03EB-D8E7C98C2107}"/>
              </a:ext>
            </a:extLst>
          </p:cNvPr>
          <p:cNvSpPr/>
          <p:nvPr/>
        </p:nvSpPr>
        <p:spPr>
          <a:xfrm>
            <a:off x="6672022" y="4001078"/>
            <a:ext cx="818700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A3762-DE91-E569-5CD9-85141ECE6E55}"/>
              </a:ext>
            </a:extLst>
          </p:cNvPr>
          <p:cNvSpPr txBox="1"/>
          <p:nvPr/>
        </p:nvSpPr>
        <p:spPr>
          <a:xfrm>
            <a:off x="218151" y="4910588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(UID, Name, Phone)</a:t>
            </a:r>
            <a:r>
              <a:rPr lang="en-US" sz="2400" baseline="30000" dirty="0"/>
              <a:t>+</a:t>
            </a:r>
            <a:r>
              <a:rPr lang="en-US" sz="2400" dirty="0"/>
              <a:t> = UID, Name, Phone, City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EEB672A5-5D08-281A-4662-221491819AC4}"/>
              </a:ext>
            </a:extLst>
          </p:cNvPr>
          <p:cNvSpPr/>
          <p:nvPr/>
        </p:nvSpPr>
        <p:spPr>
          <a:xfrm>
            <a:off x="7133368" y="4788126"/>
            <a:ext cx="1792481" cy="519351"/>
          </a:xfrm>
          <a:prstGeom prst="wedgeEllipseCallout">
            <a:avLst>
              <a:gd name="adj1" fmla="val -65994"/>
              <a:gd name="adj2" fmla="val 121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Super-Key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6937B-0AA1-9D9D-D037-960F8AF741BF}"/>
              </a:ext>
            </a:extLst>
          </p:cNvPr>
          <p:cNvSpPr txBox="1"/>
          <p:nvPr/>
        </p:nvSpPr>
        <p:spPr>
          <a:xfrm>
            <a:off x="218151" y="5791254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Phone</a:t>
            </a:r>
            <a:r>
              <a:rPr lang="en-US" sz="2400" baseline="30000" dirty="0"/>
              <a:t>+</a:t>
            </a:r>
            <a:r>
              <a:rPr lang="en-US" sz="2400" dirty="0"/>
              <a:t> = Phone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006EBDF9-E2A3-4546-621A-DF9CCC302E21}"/>
              </a:ext>
            </a:extLst>
          </p:cNvPr>
          <p:cNvSpPr/>
          <p:nvPr/>
        </p:nvSpPr>
        <p:spPr>
          <a:xfrm>
            <a:off x="4206911" y="5725120"/>
            <a:ext cx="2874461" cy="519351"/>
          </a:xfrm>
          <a:prstGeom prst="wedgeEllipseCallout">
            <a:avLst>
              <a:gd name="adj1" fmla="val -82998"/>
              <a:gd name="adj2" fmla="val 7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 (Super-)Key</a:t>
            </a:r>
          </a:p>
        </p:txBody>
      </p:sp>
    </p:spTree>
    <p:extLst>
      <p:ext uri="{BB962C8B-B14F-4D97-AF65-F5344CB8AC3E}">
        <p14:creationId xmlns:p14="http://schemas.microsoft.com/office/powerpoint/2010/main" val="8484203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</p:spTree>
    <p:extLst>
      <p:ext uri="{BB962C8B-B14F-4D97-AF65-F5344CB8AC3E}">
        <p14:creationId xmlns:p14="http://schemas.microsoft.com/office/powerpoint/2010/main" val="3044639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</p:spTree>
    <p:extLst>
      <p:ext uri="{BB962C8B-B14F-4D97-AF65-F5344CB8AC3E}">
        <p14:creationId xmlns:p14="http://schemas.microsoft.com/office/powerpoint/2010/main" val="105131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BF91A2-13BA-A511-4929-062B49C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E96F58-C93D-CA58-DFA2-A41E3A208887}"/>
              </a:ext>
            </a:extLst>
          </p:cNvPr>
          <p:cNvGraphicFramePr>
            <a:graphicFrameLocks noGrp="1"/>
          </p:cNvGraphicFramePr>
          <p:nvPr/>
        </p:nvGraphicFramePr>
        <p:xfrm>
          <a:off x="397163" y="1693245"/>
          <a:ext cx="570807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268D11-456A-4AF1-666F-61F7E1413AAB}"/>
              </a:ext>
            </a:extLst>
          </p:cNvPr>
          <p:cNvSpPr txBox="1"/>
          <p:nvPr/>
        </p:nvSpPr>
        <p:spPr>
          <a:xfrm>
            <a:off x="302241" y="1011646"/>
            <a:ext cx="848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directory of people, their phone number, and their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7E1DC-6441-31F6-444D-4B33E747476B}"/>
              </a:ext>
            </a:extLst>
          </p:cNvPr>
          <p:cNvSpPr txBox="1"/>
          <p:nvPr/>
        </p:nvSpPr>
        <p:spPr>
          <a:xfrm>
            <a:off x="6879939" y="1673619"/>
            <a:ext cx="2105805" cy="1428214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How do</a:t>
            </a:r>
            <a:br>
              <a:rPr lang="en-US" sz="2000" dirty="0"/>
            </a:br>
            <a:r>
              <a:rPr lang="en-US" sz="2000" dirty="0"/>
              <a:t>we remove</a:t>
            </a:r>
            <a:br>
              <a:rPr lang="en-US" sz="2000" dirty="0"/>
            </a:br>
            <a:r>
              <a:rPr lang="en-US" sz="2000" dirty="0"/>
              <a:t>anomalies?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AC9EA35-AF33-02F5-CC44-51B0BA44B164}"/>
              </a:ext>
            </a:extLst>
          </p:cNvPr>
          <p:cNvGraphicFramePr>
            <a:graphicFrameLocks noGrp="1"/>
          </p:cNvGraphicFramePr>
          <p:nvPr/>
        </p:nvGraphicFramePr>
        <p:xfrm>
          <a:off x="91787" y="4394433"/>
          <a:ext cx="348211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1145164">
                  <a:extLst>
                    <a:ext uri="{9D8B030D-6E8A-4147-A177-3AD203B41FA5}">
                      <a16:colId xmlns:a16="http://schemas.microsoft.com/office/drawing/2014/main" val="137586135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888872003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u="sng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EF93DEF-857C-EDE3-C844-9A09E20BD931}"/>
              </a:ext>
            </a:extLst>
          </p:cNvPr>
          <p:cNvGraphicFramePr>
            <a:graphicFrameLocks noGrp="1"/>
          </p:cNvGraphicFramePr>
          <p:nvPr/>
        </p:nvGraphicFramePr>
        <p:xfrm>
          <a:off x="3678239" y="4410829"/>
          <a:ext cx="3242109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146">
                  <a:extLst>
                    <a:ext uri="{9D8B030D-6E8A-4147-A177-3AD203B41FA5}">
                      <a16:colId xmlns:a16="http://schemas.microsoft.com/office/drawing/2014/main" val="1291302310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3940517349"/>
                    </a:ext>
                  </a:extLst>
                </a:gridCol>
              </a:tblGrid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1375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80927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206-555-8888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4140"/>
                  </a:ext>
                </a:extLst>
              </a:tr>
              <a:tr h="368681">
                <a:tc>
                  <a:txBody>
                    <a:bodyPr/>
                    <a:lstStyle/>
                    <a:p>
                      <a:r>
                        <a:rPr lang="en-US" sz="2400" dirty="0"/>
                        <a:t>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415-555-7777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6135"/>
                  </a:ext>
                </a:extLst>
              </a:tr>
            </a:tbl>
          </a:graphicData>
        </a:graphic>
      </p:graphicFrame>
      <p:sp>
        <p:nvSpPr>
          <p:cNvPr id="15" name="Left-Up Arrow 14">
            <a:extLst>
              <a:ext uri="{FF2B5EF4-FFF2-40B4-BE49-F238E27FC236}">
                <a16:creationId xmlns:a16="http://schemas.microsoft.com/office/drawing/2014/main" id="{E2E359DB-1F3B-C170-A30E-C61288FB38DD}"/>
              </a:ext>
            </a:extLst>
          </p:cNvPr>
          <p:cNvSpPr/>
          <p:nvPr/>
        </p:nvSpPr>
        <p:spPr>
          <a:xfrm rot="13500000">
            <a:off x="3307088" y="3705326"/>
            <a:ext cx="850392" cy="850392"/>
          </a:xfrm>
          <a:prstGeom prst="leftUpArrow">
            <a:avLst>
              <a:gd name="adj1" fmla="val 11176"/>
              <a:gd name="adj2" fmla="val 1271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274975-8E88-5370-2D03-473496D8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767-6F00-C343-A544-DF14F602523C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0260A-4784-3364-BE18-AC749CFB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D3C16E-DDA6-63F1-EC6D-D028CA16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</p:spTree>
    <p:extLst>
      <p:ext uri="{BB962C8B-B14F-4D97-AF65-F5344CB8AC3E}">
        <p14:creationId xmlns:p14="http://schemas.microsoft.com/office/powerpoint/2010/main" val="328290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7B9A0-F430-14AD-A64A-07C6AB45D318}"/>
              </a:ext>
            </a:extLst>
          </p:cNvPr>
          <p:cNvSpPr txBox="1"/>
          <p:nvPr/>
        </p:nvSpPr>
        <p:spPr>
          <a:xfrm>
            <a:off x="111318" y="3897594"/>
            <a:ext cx="376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(Name, Color)</a:t>
            </a:r>
            <a:r>
              <a:rPr lang="en-US" sz="2000" baseline="30000" dirty="0"/>
              <a:t>+</a:t>
            </a:r>
            <a:r>
              <a:rPr lang="en-US" sz="2000" dirty="0"/>
              <a:t> = Name, Color; 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AEC0E6B-F528-5F41-6285-A0D3A8EB3066}"/>
              </a:ext>
            </a:extLst>
          </p:cNvPr>
          <p:cNvSpPr/>
          <p:nvPr/>
        </p:nvSpPr>
        <p:spPr>
          <a:xfrm>
            <a:off x="7487775" y="3846774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2</a:t>
            </a:r>
          </a:p>
        </p:txBody>
      </p:sp>
    </p:spTree>
    <p:extLst>
      <p:ext uri="{BB962C8B-B14F-4D97-AF65-F5344CB8AC3E}">
        <p14:creationId xmlns:p14="http://schemas.microsoft.com/office/powerpoint/2010/main" val="36557257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7B9A0-F430-14AD-A64A-07C6AB45D318}"/>
              </a:ext>
            </a:extLst>
          </p:cNvPr>
          <p:cNvSpPr txBox="1"/>
          <p:nvPr/>
        </p:nvSpPr>
        <p:spPr>
          <a:xfrm>
            <a:off x="111318" y="3897594"/>
            <a:ext cx="6677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(Name, Color)</a:t>
            </a:r>
            <a:r>
              <a:rPr lang="en-US" sz="2000" baseline="30000" dirty="0"/>
              <a:t>+</a:t>
            </a:r>
            <a:r>
              <a:rPr lang="en-US" sz="2000" dirty="0"/>
              <a:t> = Name, Color; </a:t>
            </a:r>
          </a:p>
          <a:p>
            <a:r>
              <a:rPr lang="en-US" sz="2000" dirty="0"/>
              <a:t>(Name, Category)</a:t>
            </a:r>
            <a:r>
              <a:rPr lang="en-US" sz="2000" baseline="30000" dirty="0"/>
              <a:t>+</a:t>
            </a:r>
            <a:r>
              <a:rPr lang="en-US" sz="2000" dirty="0"/>
              <a:t> = Name, Color, Category, Dept, Price;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AEC0E6B-F528-5F41-6285-A0D3A8EB3066}"/>
              </a:ext>
            </a:extLst>
          </p:cNvPr>
          <p:cNvSpPr/>
          <p:nvPr/>
        </p:nvSpPr>
        <p:spPr>
          <a:xfrm>
            <a:off x="7487775" y="3846774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2</a:t>
            </a:r>
          </a:p>
        </p:txBody>
      </p:sp>
    </p:spTree>
    <p:extLst>
      <p:ext uri="{BB962C8B-B14F-4D97-AF65-F5344CB8AC3E}">
        <p14:creationId xmlns:p14="http://schemas.microsoft.com/office/powerpoint/2010/main" val="30023455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7B9A0-F430-14AD-A64A-07C6AB45D318}"/>
              </a:ext>
            </a:extLst>
          </p:cNvPr>
          <p:cNvSpPr txBox="1"/>
          <p:nvPr/>
        </p:nvSpPr>
        <p:spPr>
          <a:xfrm>
            <a:off x="111318" y="3897594"/>
            <a:ext cx="678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(Name, Color)</a:t>
            </a:r>
            <a:r>
              <a:rPr lang="en-US" sz="2000" baseline="30000" dirty="0"/>
              <a:t>+</a:t>
            </a:r>
            <a:r>
              <a:rPr lang="en-US" sz="2000" dirty="0"/>
              <a:t> = Name, Color; </a:t>
            </a:r>
          </a:p>
          <a:p>
            <a:r>
              <a:rPr lang="en-US" sz="2000" dirty="0"/>
              <a:t>(Name, Category)</a:t>
            </a:r>
            <a:r>
              <a:rPr lang="en-US" sz="2000" baseline="30000" dirty="0"/>
              <a:t>+</a:t>
            </a:r>
            <a:r>
              <a:rPr lang="en-US" sz="2000" dirty="0"/>
              <a:t> = Name, Color, Category, Dept, Price;</a:t>
            </a:r>
          </a:p>
          <a:p>
            <a:r>
              <a:rPr lang="en-US" sz="2000" dirty="0"/>
              <a:t>		// no need to try (Name, Category, Dept)</a:t>
            </a:r>
            <a:r>
              <a:rPr lang="en-US" sz="2000" baseline="30000" dirty="0"/>
              <a:t>+</a:t>
            </a:r>
            <a:r>
              <a:rPr lang="en-US" sz="2000" dirty="0"/>
              <a:t> 	</a:t>
            </a:r>
            <a:r>
              <a:rPr lang="en-US" sz="2000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AEC0E6B-F528-5F41-6285-A0D3A8EB3066}"/>
              </a:ext>
            </a:extLst>
          </p:cNvPr>
          <p:cNvSpPr/>
          <p:nvPr/>
        </p:nvSpPr>
        <p:spPr>
          <a:xfrm>
            <a:off x="7487775" y="3846774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2</a:t>
            </a:r>
          </a:p>
        </p:txBody>
      </p:sp>
    </p:spTree>
    <p:extLst>
      <p:ext uri="{BB962C8B-B14F-4D97-AF65-F5344CB8AC3E}">
        <p14:creationId xmlns:p14="http://schemas.microsoft.com/office/powerpoint/2010/main" val="38499321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7B9A0-F430-14AD-A64A-07C6AB45D318}"/>
              </a:ext>
            </a:extLst>
          </p:cNvPr>
          <p:cNvSpPr txBox="1"/>
          <p:nvPr/>
        </p:nvSpPr>
        <p:spPr>
          <a:xfrm>
            <a:off x="111318" y="3897594"/>
            <a:ext cx="6785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(Name, Color)</a:t>
            </a:r>
            <a:r>
              <a:rPr lang="en-US" sz="2000" baseline="30000" dirty="0"/>
              <a:t>+</a:t>
            </a:r>
            <a:r>
              <a:rPr lang="en-US" sz="2000" dirty="0"/>
              <a:t> = Name, Color; </a:t>
            </a:r>
          </a:p>
          <a:p>
            <a:r>
              <a:rPr lang="en-US" sz="2000" dirty="0"/>
              <a:t>(Name, Category)</a:t>
            </a:r>
            <a:r>
              <a:rPr lang="en-US" sz="2000" baseline="30000" dirty="0"/>
              <a:t>+</a:t>
            </a:r>
            <a:r>
              <a:rPr lang="en-US" sz="2000" dirty="0"/>
              <a:t> = Name, Color, Category, Dept, Price;</a:t>
            </a:r>
          </a:p>
          <a:p>
            <a:r>
              <a:rPr lang="en-US" sz="2000" dirty="0"/>
              <a:t>		// no need to try (Name, Category, Dept)</a:t>
            </a:r>
            <a:r>
              <a:rPr lang="en-US" sz="2000" baseline="30000" dirty="0"/>
              <a:t>+</a:t>
            </a:r>
            <a:r>
              <a:rPr lang="en-US" sz="2000" dirty="0"/>
              <a:t> 	</a:t>
            </a:r>
            <a:r>
              <a:rPr lang="en-US" sz="2000" dirty="0">
                <a:solidFill>
                  <a:srgbClr val="FF0000"/>
                </a:solidFill>
              </a:rPr>
              <a:t>why?</a:t>
            </a:r>
          </a:p>
          <a:p>
            <a:r>
              <a:rPr lang="en-US" sz="2000" dirty="0"/>
              <a:t>(Name, Dept)</a:t>
            </a:r>
            <a:r>
              <a:rPr lang="en-US" sz="2000" baseline="30000" dirty="0"/>
              <a:t>+</a:t>
            </a:r>
            <a:r>
              <a:rPr lang="en-US" sz="2000" dirty="0"/>
              <a:t> = … … and so on until we find all keys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AEC0E6B-F528-5F41-6285-A0D3A8EB3066}"/>
              </a:ext>
            </a:extLst>
          </p:cNvPr>
          <p:cNvSpPr/>
          <p:nvPr/>
        </p:nvSpPr>
        <p:spPr>
          <a:xfrm>
            <a:off x="7487775" y="3846774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2</a:t>
            </a:r>
          </a:p>
        </p:txBody>
      </p:sp>
    </p:spTree>
    <p:extLst>
      <p:ext uri="{BB962C8B-B14F-4D97-AF65-F5344CB8AC3E}">
        <p14:creationId xmlns:p14="http://schemas.microsoft.com/office/powerpoint/2010/main" val="16061047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2B67-983A-E7C2-8BF6-7BCA45119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4EA5-94BB-E25B-512C-063FD95E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3315-ADFA-7B62-BF39-2B878CAA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9819-A88C-9AEF-7264-808B57E8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91FE9-C6FB-CFFC-5057-FD99B411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C0337-CC3E-8FC3-A8DC-0771036A2CAF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C90A7-C854-8367-A55E-EB8A4579522D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A69E3-6658-2ACC-29AF-BA1193556FBC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385DB-70C4-66A7-6BC0-F147DCE52225}"/>
              </a:ext>
            </a:extLst>
          </p:cNvPr>
          <p:cNvSpPr txBox="1"/>
          <p:nvPr/>
        </p:nvSpPr>
        <p:spPr>
          <a:xfrm>
            <a:off x="111318" y="3897594"/>
            <a:ext cx="6785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(Name, Color)</a:t>
            </a:r>
            <a:r>
              <a:rPr lang="en-US" sz="2000" baseline="30000" dirty="0"/>
              <a:t>+</a:t>
            </a:r>
            <a:r>
              <a:rPr lang="en-US" sz="2000" dirty="0"/>
              <a:t> = Name, Color; </a:t>
            </a:r>
          </a:p>
          <a:p>
            <a:r>
              <a:rPr lang="en-US" sz="2000" dirty="0"/>
              <a:t>(Name, Category)</a:t>
            </a:r>
            <a:r>
              <a:rPr lang="en-US" sz="2000" baseline="30000" dirty="0"/>
              <a:t>+</a:t>
            </a:r>
            <a:r>
              <a:rPr lang="en-US" sz="2000" dirty="0"/>
              <a:t> = Name, Color, Category, Dept, Price;</a:t>
            </a:r>
          </a:p>
          <a:p>
            <a:r>
              <a:rPr lang="en-US" sz="2000" dirty="0"/>
              <a:t>		// no need to try (Name, Category, Dept)</a:t>
            </a:r>
            <a:r>
              <a:rPr lang="en-US" sz="2000" baseline="30000" dirty="0"/>
              <a:t>+</a:t>
            </a:r>
            <a:r>
              <a:rPr lang="en-US" sz="2000" dirty="0"/>
              <a:t> 	</a:t>
            </a:r>
            <a:r>
              <a:rPr lang="en-US" sz="2000" dirty="0">
                <a:solidFill>
                  <a:srgbClr val="FF0000"/>
                </a:solidFill>
              </a:rPr>
              <a:t>why?</a:t>
            </a:r>
          </a:p>
          <a:p>
            <a:r>
              <a:rPr lang="en-US" sz="2000" dirty="0"/>
              <a:t>(Name, Dept)</a:t>
            </a:r>
            <a:r>
              <a:rPr lang="en-US" sz="2000" baseline="30000" dirty="0"/>
              <a:t>+</a:t>
            </a:r>
            <a:r>
              <a:rPr lang="en-US" sz="2000" dirty="0"/>
              <a:t> = … … and so on until we find all keys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F9A63062-8EFA-982E-00AE-0A83325D3DEB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F8960B6E-85FB-A510-EE59-BE2AE6F9D146}"/>
              </a:ext>
            </a:extLst>
          </p:cNvPr>
          <p:cNvSpPr/>
          <p:nvPr/>
        </p:nvSpPr>
        <p:spPr>
          <a:xfrm>
            <a:off x="7487775" y="3846774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E3AA-E693-6AEC-55AC-8B02CCAFE8CD}"/>
              </a:ext>
            </a:extLst>
          </p:cNvPr>
          <p:cNvSpPr txBox="1"/>
          <p:nvPr/>
        </p:nvSpPr>
        <p:spPr>
          <a:xfrm>
            <a:off x="2279594" y="5253706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is only one key: </a:t>
            </a:r>
            <a:r>
              <a:rPr lang="en-US" b="1" dirty="0">
                <a:solidFill>
                  <a:srgbClr val="00B050"/>
                </a:solidFill>
              </a:rPr>
              <a:t>Name, Category</a:t>
            </a:r>
          </a:p>
        </p:txBody>
      </p:sp>
    </p:spTree>
    <p:extLst>
      <p:ext uri="{BB962C8B-B14F-4D97-AF65-F5344CB8AC3E}">
        <p14:creationId xmlns:p14="http://schemas.microsoft.com/office/powerpoint/2010/main" val="10321645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8BF2-406B-D1A3-A276-2D6A0D8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A488-AFA7-463B-97F1-F0E4B8A8D531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F2B6-D010-E074-7266-733FF4AB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EC3C-1AED-F8C4-E986-21635FB4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A63-42B1-71D9-2422-C59C67AA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 the Keys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B6148-4B62-A6C4-55C7-54CFCD90F2B8}"/>
              </a:ext>
            </a:extLst>
          </p:cNvPr>
          <p:cNvSpPr txBox="1"/>
          <p:nvPr/>
        </p:nvSpPr>
        <p:spPr>
          <a:xfrm>
            <a:off x="5637004" y="1145657"/>
            <a:ext cx="24451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Name </a:t>
            </a:r>
            <a:r>
              <a:rPr lang="en-US" sz="2000" dirty="0">
                <a:sym typeface="Wingdings" pitchFamily="2" charset="2"/>
              </a:rPr>
              <a:t> Color</a:t>
            </a:r>
          </a:p>
          <a:p>
            <a:r>
              <a:rPr lang="en-US" sz="2000" dirty="0">
                <a:sym typeface="Wingdings" pitchFamily="2" charset="2"/>
              </a:rPr>
              <a:t>Category  Dept</a:t>
            </a:r>
          </a:p>
          <a:p>
            <a:r>
              <a:rPr lang="en-US" sz="2000" dirty="0">
                <a:sym typeface="Wingdings" pitchFamily="2" charset="2"/>
              </a:rPr>
              <a:t>Color, Dept  Price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D4DC-2DDF-0596-3AE8-BB6B019A7ADA}"/>
              </a:ext>
            </a:extLst>
          </p:cNvPr>
          <p:cNvSpPr txBox="1"/>
          <p:nvPr/>
        </p:nvSpPr>
        <p:spPr>
          <a:xfrm>
            <a:off x="111318" y="980023"/>
            <a:ext cx="47211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 X</a:t>
            </a:r>
            <a:r>
              <a:rPr lang="en-US" sz="2400" baseline="30000" dirty="0"/>
              <a:t>+</a:t>
            </a:r>
            <a:r>
              <a:rPr lang="en-US" sz="2400" dirty="0"/>
              <a:t>, for larger and larger</a:t>
            </a:r>
            <a:br>
              <a:rPr lang="en-US" sz="2400" dirty="0"/>
            </a:br>
            <a:r>
              <a:rPr lang="en-US" sz="2400" dirty="0"/>
              <a:t>sets X, until X</a:t>
            </a:r>
            <a:r>
              <a:rPr lang="en-US" sz="2400" baseline="30000" dirty="0"/>
              <a:t>+</a:t>
            </a:r>
            <a:r>
              <a:rPr lang="en-US" sz="2400" dirty="0"/>
              <a:t>= [all-attributes]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8ECE8-D578-6177-CE18-D9AD0D96CC58}"/>
              </a:ext>
            </a:extLst>
          </p:cNvPr>
          <p:cNvSpPr txBox="1"/>
          <p:nvPr/>
        </p:nvSpPr>
        <p:spPr>
          <a:xfrm>
            <a:off x="111318" y="2725558"/>
            <a:ext cx="662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</a:t>
            </a:r>
            <a:r>
              <a:rPr lang="en-US" sz="2000" baseline="30000" dirty="0"/>
              <a:t>+</a:t>
            </a:r>
            <a:r>
              <a:rPr lang="en-US" sz="2000" dirty="0"/>
              <a:t> = Name, Color;		Category</a:t>
            </a:r>
            <a:r>
              <a:rPr lang="en-US" sz="2000" baseline="30000" dirty="0"/>
              <a:t>+</a:t>
            </a:r>
            <a:r>
              <a:rPr lang="en-US" sz="2000" dirty="0"/>
              <a:t> = Category, Dept;</a:t>
            </a:r>
          </a:p>
          <a:p>
            <a:r>
              <a:rPr lang="en-US" sz="2000" dirty="0"/>
              <a:t>Color</a:t>
            </a:r>
            <a:r>
              <a:rPr lang="en-US" sz="2000" baseline="30000" dirty="0"/>
              <a:t>+</a:t>
            </a:r>
            <a:r>
              <a:rPr lang="en-US" sz="2000" dirty="0"/>
              <a:t> = Color;				Dept</a:t>
            </a:r>
            <a:r>
              <a:rPr lang="en-US" sz="2000" baseline="30000" dirty="0"/>
              <a:t>+</a:t>
            </a:r>
            <a:r>
              <a:rPr lang="en-US" sz="2000" dirty="0"/>
              <a:t> = Dept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7B9A0-F430-14AD-A64A-07C6AB45D318}"/>
              </a:ext>
            </a:extLst>
          </p:cNvPr>
          <p:cNvSpPr txBox="1"/>
          <p:nvPr/>
        </p:nvSpPr>
        <p:spPr>
          <a:xfrm>
            <a:off x="111318" y="3897594"/>
            <a:ext cx="6785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(Name, Color)</a:t>
            </a:r>
            <a:r>
              <a:rPr lang="en-US" sz="2000" baseline="30000" dirty="0"/>
              <a:t>+</a:t>
            </a:r>
            <a:r>
              <a:rPr lang="en-US" sz="2000" dirty="0"/>
              <a:t> = Name, Color; </a:t>
            </a:r>
          </a:p>
          <a:p>
            <a:r>
              <a:rPr lang="en-US" sz="2000" dirty="0"/>
              <a:t>(Name, Category)</a:t>
            </a:r>
            <a:r>
              <a:rPr lang="en-US" sz="2000" baseline="30000" dirty="0"/>
              <a:t>+</a:t>
            </a:r>
            <a:r>
              <a:rPr lang="en-US" sz="2000" dirty="0"/>
              <a:t> = Name, Color, Category, Dept, Price;</a:t>
            </a:r>
          </a:p>
          <a:p>
            <a:r>
              <a:rPr lang="en-US" sz="2000" dirty="0"/>
              <a:t>		// no need to try (Name, Category, Dept)</a:t>
            </a:r>
            <a:r>
              <a:rPr lang="en-US" sz="2000" baseline="30000" dirty="0"/>
              <a:t>+</a:t>
            </a:r>
            <a:r>
              <a:rPr lang="en-US" sz="2000" dirty="0"/>
              <a:t> 	</a:t>
            </a:r>
            <a:r>
              <a:rPr lang="en-US" sz="2000" dirty="0">
                <a:solidFill>
                  <a:srgbClr val="FF0000"/>
                </a:solidFill>
              </a:rPr>
              <a:t>why?</a:t>
            </a:r>
          </a:p>
          <a:p>
            <a:r>
              <a:rPr lang="en-US" sz="2000" dirty="0"/>
              <a:t>(Name, Dept)</a:t>
            </a:r>
            <a:r>
              <a:rPr lang="en-US" sz="2000" baseline="30000" dirty="0"/>
              <a:t>+</a:t>
            </a:r>
            <a:r>
              <a:rPr lang="en-US" sz="2000" dirty="0"/>
              <a:t> = … … and so on until we find all keys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CF737-AA4D-B0E8-E978-569BB4AA1043}"/>
              </a:ext>
            </a:extLst>
          </p:cNvPr>
          <p:cNvSpPr txBox="1"/>
          <p:nvPr/>
        </p:nvSpPr>
        <p:spPr>
          <a:xfrm>
            <a:off x="111318" y="5685183"/>
            <a:ext cx="8600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quicker way: any key X must contain Name (</a:t>
            </a:r>
            <a:r>
              <a:rPr lang="en-US" sz="2000" dirty="0">
                <a:solidFill>
                  <a:srgbClr val="FF0000"/>
                </a:solidFill>
              </a:rPr>
              <a:t>why?</a:t>
            </a:r>
            <a:r>
              <a:rPr lang="en-US" sz="2000" dirty="0"/>
              <a:t>) and Category (</a:t>
            </a:r>
            <a:r>
              <a:rPr lang="en-US" sz="2000" dirty="0">
                <a:solidFill>
                  <a:srgbClr val="FF0000"/>
                </a:solidFill>
              </a:rPr>
              <a:t>why?</a:t>
            </a:r>
            <a:r>
              <a:rPr lang="en-US" sz="2000" dirty="0"/>
              <a:t>)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1F78C38-C040-B9DE-EDC7-62D3DD7D7FA2}"/>
              </a:ext>
            </a:extLst>
          </p:cNvPr>
          <p:cNvSpPr/>
          <p:nvPr/>
        </p:nvSpPr>
        <p:spPr>
          <a:xfrm>
            <a:off x="7487775" y="2366491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1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AEC0E6B-F528-5F41-6285-A0D3A8EB3066}"/>
              </a:ext>
            </a:extLst>
          </p:cNvPr>
          <p:cNvSpPr/>
          <p:nvPr/>
        </p:nvSpPr>
        <p:spPr>
          <a:xfrm>
            <a:off x="7487775" y="3846774"/>
            <a:ext cx="1467888" cy="908864"/>
          </a:xfrm>
          <a:prstGeom prst="wedgeEllipseCallout">
            <a:avLst>
              <a:gd name="adj1" fmla="val -84201"/>
              <a:gd name="adj2" fmla="val 304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Sets X</a:t>
            </a:r>
            <a:br>
              <a:rPr lang="en-US" dirty="0"/>
            </a:br>
            <a:r>
              <a:rPr lang="en-US" dirty="0"/>
              <a:t>of size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D3894-7349-007D-94E3-EDF4F8240F56}"/>
              </a:ext>
            </a:extLst>
          </p:cNvPr>
          <p:cNvSpPr txBox="1"/>
          <p:nvPr/>
        </p:nvSpPr>
        <p:spPr>
          <a:xfrm>
            <a:off x="2279594" y="5253706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is only one key: </a:t>
            </a:r>
            <a:r>
              <a:rPr lang="en-US" b="1" dirty="0">
                <a:solidFill>
                  <a:srgbClr val="00B050"/>
                </a:solidFill>
              </a:rPr>
              <a:t>Name, Category</a:t>
            </a:r>
          </a:p>
        </p:txBody>
      </p:sp>
    </p:spTree>
    <p:extLst>
      <p:ext uri="{BB962C8B-B14F-4D97-AF65-F5344CB8AC3E}">
        <p14:creationId xmlns:p14="http://schemas.microsoft.com/office/powerpoint/2010/main" val="11770218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55F2E-8AFD-CC6A-29B3-DC86B1EE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D132-00A9-547B-310D-54935775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6C52-FC6C-C4B5-E0CB-94663979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2FFC47-947A-C370-6E5F-08F42034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are Not 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D0CD6-FA41-9512-7D04-7E6EA77BB83F}"/>
              </a:ext>
            </a:extLst>
          </p:cNvPr>
          <p:cNvSpPr txBox="1"/>
          <p:nvPr/>
        </p:nvSpPr>
        <p:spPr>
          <a:xfrm>
            <a:off x="468656" y="1805616"/>
            <a:ext cx="116275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ym typeface="Wingdings" pitchFamily="2" charset="2"/>
              </a:rPr>
              <a:t> B,C</a:t>
            </a:r>
          </a:p>
          <a:p>
            <a:r>
              <a:rPr lang="en-US" sz="2000" dirty="0">
                <a:sym typeface="Wingdings" pitchFamily="2" charset="2"/>
              </a:rPr>
              <a:t>B  A,C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D448D-20B5-BAEB-BD14-643542FA8DD0}"/>
              </a:ext>
            </a:extLst>
          </p:cNvPr>
          <p:cNvSpPr txBox="1"/>
          <p:nvPr/>
        </p:nvSpPr>
        <p:spPr>
          <a:xfrm>
            <a:off x="389614" y="10334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R(A,B,C)</a:t>
            </a:r>
          </a:p>
        </p:txBody>
      </p:sp>
    </p:spTree>
    <p:extLst>
      <p:ext uri="{BB962C8B-B14F-4D97-AF65-F5344CB8AC3E}">
        <p14:creationId xmlns:p14="http://schemas.microsoft.com/office/powerpoint/2010/main" val="40808035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54483-CA72-63AF-1643-934D5316F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C4D5F-EEE5-905D-F4B1-582EC92C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447C0-1D8D-8E20-2505-F0E65CC5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D474-1A26-A836-F7C9-FCBD70F9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8FCDC3-E6C0-2203-996E-7EEB0DAA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are Not 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F9421-DCB5-7C7B-F782-E6A8CA224D81}"/>
              </a:ext>
            </a:extLst>
          </p:cNvPr>
          <p:cNvSpPr txBox="1"/>
          <p:nvPr/>
        </p:nvSpPr>
        <p:spPr>
          <a:xfrm>
            <a:off x="468656" y="1805616"/>
            <a:ext cx="116275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ym typeface="Wingdings" pitchFamily="2" charset="2"/>
              </a:rPr>
              <a:t> B,C</a:t>
            </a:r>
          </a:p>
          <a:p>
            <a:r>
              <a:rPr lang="en-US" sz="2000" dirty="0">
                <a:sym typeface="Wingdings" pitchFamily="2" charset="2"/>
              </a:rPr>
              <a:t>B  A,C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D1282-F082-1D16-1EA8-6C5AD36F7D1C}"/>
              </a:ext>
            </a:extLst>
          </p:cNvPr>
          <p:cNvSpPr txBox="1"/>
          <p:nvPr/>
        </p:nvSpPr>
        <p:spPr>
          <a:xfrm>
            <a:off x="564543" y="3101009"/>
            <a:ext cx="161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+ </a:t>
            </a:r>
            <a:r>
              <a:rPr lang="en-US" dirty="0"/>
              <a:t>= B</a:t>
            </a:r>
            <a:r>
              <a:rPr lang="en-US" baseline="30000" dirty="0"/>
              <a:t>+ </a:t>
            </a:r>
            <a:r>
              <a:rPr lang="en-US" dirty="0"/>
              <a:t>= ABC</a:t>
            </a:r>
          </a:p>
          <a:p>
            <a:endParaRPr lang="en-US" dirty="0"/>
          </a:p>
          <a:p>
            <a:r>
              <a:rPr lang="en-US" dirty="0"/>
              <a:t>A is a key</a:t>
            </a:r>
          </a:p>
          <a:p>
            <a:r>
              <a:rPr lang="en-US" dirty="0"/>
              <a:t>B is a 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92C8D-D670-16D7-3B8A-2D617E351548}"/>
              </a:ext>
            </a:extLst>
          </p:cNvPr>
          <p:cNvSpPr txBox="1"/>
          <p:nvPr/>
        </p:nvSpPr>
        <p:spPr>
          <a:xfrm>
            <a:off x="389614" y="10334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R(A,B,C)</a:t>
            </a:r>
          </a:p>
        </p:txBody>
      </p:sp>
    </p:spTree>
    <p:extLst>
      <p:ext uri="{BB962C8B-B14F-4D97-AF65-F5344CB8AC3E}">
        <p14:creationId xmlns:p14="http://schemas.microsoft.com/office/powerpoint/2010/main" val="40539555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FF089-F909-DDC5-FC7C-823F04950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360CB-EB63-4658-D66C-F1E4588F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117B-A77F-4E43-8BF6-365A54A6588A}" type="datetime4">
              <a:rPr lang="en-US" smtClean="0"/>
              <a:t>February 10,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D85D7-F4E1-D0C8-17C5-137B3B38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BCNF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48799-9F0A-C33F-A1B3-53D02B4C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8BA925-7BAF-7010-162F-3C25D907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are Not 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9AFD1-9B4D-C65E-91C2-D3D26D9DC506}"/>
              </a:ext>
            </a:extLst>
          </p:cNvPr>
          <p:cNvSpPr txBox="1"/>
          <p:nvPr/>
        </p:nvSpPr>
        <p:spPr>
          <a:xfrm>
            <a:off x="468656" y="1805616"/>
            <a:ext cx="116275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ym typeface="Wingdings" pitchFamily="2" charset="2"/>
              </a:rPr>
              <a:t> B,C</a:t>
            </a:r>
          </a:p>
          <a:p>
            <a:r>
              <a:rPr lang="en-US" sz="2000" dirty="0">
                <a:sym typeface="Wingdings" pitchFamily="2" charset="2"/>
              </a:rPr>
              <a:t>B  A,C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4432A-F5DC-5E4A-6F68-55295265CD94}"/>
              </a:ext>
            </a:extLst>
          </p:cNvPr>
          <p:cNvSpPr txBox="1"/>
          <p:nvPr/>
        </p:nvSpPr>
        <p:spPr>
          <a:xfrm>
            <a:off x="564543" y="3101009"/>
            <a:ext cx="161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+ </a:t>
            </a:r>
            <a:r>
              <a:rPr lang="en-US" dirty="0"/>
              <a:t>= B</a:t>
            </a:r>
            <a:r>
              <a:rPr lang="en-US" baseline="30000" dirty="0"/>
              <a:t>+ </a:t>
            </a:r>
            <a:r>
              <a:rPr lang="en-US" dirty="0"/>
              <a:t>= ABC</a:t>
            </a:r>
          </a:p>
          <a:p>
            <a:endParaRPr lang="en-US" dirty="0"/>
          </a:p>
          <a:p>
            <a:r>
              <a:rPr lang="en-US" dirty="0"/>
              <a:t>A is a key</a:t>
            </a:r>
          </a:p>
          <a:p>
            <a:r>
              <a:rPr lang="en-US" dirty="0"/>
              <a:t>B is a 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F20BA-936A-E78E-9A7C-783D7F8FBD75}"/>
              </a:ext>
            </a:extLst>
          </p:cNvPr>
          <p:cNvSpPr txBox="1"/>
          <p:nvPr/>
        </p:nvSpPr>
        <p:spPr>
          <a:xfrm>
            <a:off x="389614" y="10334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R(A,B,C)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3791266-17D6-C513-1035-39A99AF3BFE0}"/>
              </a:ext>
            </a:extLst>
          </p:cNvPr>
          <p:cNvSpPr/>
          <p:nvPr/>
        </p:nvSpPr>
        <p:spPr>
          <a:xfrm>
            <a:off x="1659881" y="4516607"/>
            <a:ext cx="2603966" cy="1687890"/>
          </a:xfrm>
          <a:prstGeom prst="wedgeEllipseCallout">
            <a:avLst>
              <a:gd name="adj1" fmla="val -47704"/>
              <a:gd name="adj2" fmla="val -566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 SQL</a:t>
            </a:r>
            <a:br>
              <a:rPr lang="en-US" dirty="0"/>
            </a:br>
            <a:r>
              <a:rPr lang="en-US" dirty="0"/>
              <a:t>we must choose</a:t>
            </a:r>
            <a:br>
              <a:rPr lang="en-US" dirty="0"/>
            </a:br>
            <a:r>
              <a:rPr lang="en-US" dirty="0"/>
              <a:t>either A or B</a:t>
            </a:r>
            <a:br>
              <a:rPr lang="en-US" dirty="0"/>
            </a:br>
            <a:r>
              <a:rPr lang="en-US" dirty="0"/>
              <a:t>as primary key</a:t>
            </a:r>
          </a:p>
        </p:txBody>
      </p:sp>
    </p:spTree>
    <p:extLst>
      <p:ext uri="{BB962C8B-B14F-4D97-AF65-F5344CB8AC3E}">
        <p14:creationId xmlns:p14="http://schemas.microsoft.com/office/powerpoint/2010/main" val="2949158590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44676</TotalTime>
  <Words>9561</Words>
  <Application>Microsoft Macintosh PowerPoint</Application>
  <PresentationFormat>On-screen Show (4:3)</PresentationFormat>
  <Paragraphs>2913</Paragraphs>
  <Slides>136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2" baseType="lpstr">
      <vt:lpstr>Arial</vt:lpstr>
      <vt:lpstr>Calibri</vt:lpstr>
      <vt:lpstr>Cambria Math</vt:lpstr>
      <vt:lpstr>Courier New</vt:lpstr>
      <vt:lpstr>Wingdings</vt:lpstr>
      <vt:lpstr>Beamer</vt:lpstr>
      <vt:lpstr>PowerPoint Presentation</vt:lpstr>
      <vt:lpstr>The Database Design Process</vt:lpstr>
      <vt:lpstr>Outline</vt:lpstr>
      <vt:lpstr>Example</vt:lpstr>
      <vt:lpstr>Example</vt:lpstr>
      <vt:lpstr>Example</vt:lpstr>
      <vt:lpstr>Example</vt:lpstr>
      <vt:lpstr>Example</vt:lpstr>
      <vt:lpstr>Example</vt:lpstr>
      <vt:lpstr>Example</vt:lpstr>
      <vt:lpstr>Discussion</vt:lpstr>
      <vt:lpstr>PowerPoint Presentation</vt:lpstr>
      <vt:lpstr>Overview</vt:lpstr>
      <vt:lpstr>Overview</vt:lpstr>
      <vt:lpstr>Definition: Informal</vt:lpstr>
      <vt:lpstr>Definition: Informal</vt:lpstr>
      <vt:lpstr>Definition: Informal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Discussion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Checking an FD in SQL</vt:lpstr>
      <vt:lpstr>Checking an FD in SQL</vt:lpstr>
      <vt:lpstr>PowerPoint Presentation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An Interesting Observation</vt:lpstr>
      <vt:lpstr>Discussion</vt:lpstr>
      <vt:lpstr>PowerPoint Presentation</vt:lpstr>
      <vt:lpstr>Armstrong’s Axioms</vt:lpstr>
      <vt:lpstr>Using Armstrong’s Axioms</vt:lpstr>
      <vt:lpstr>Using Armstrong’s Axioms</vt:lpstr>
      <vt:lpstr>Using Armstrong’s Axioms</vt:lpstr>
      <vt:lpstr>Using Armstrong’s Axioms</vt:lpstr>
      <vt:lpstr>Using Armstrong’s Axioms</vt:lpstr>
      <vt:lpstr>Discussion</vt:lpstr>
      <vt:lpstr>PowerPoint Presentation</vt:lpstr>
      <vt:lpstr>The Closure of a set X</vt:lpstr>
      <vt:lpstr>The Closure of a set X</vt:lpstr>
      <vt:lpstr>The Closure of a set X</vt:lpstr>
      <vt:lpstr>The Closure of a set X</vt:lpstr>
      <vt:lpstr>The Closure of a set X</vt:lpstr>
      <vt:lpstr>The Closure of a set X</vt:lpstr>
      <vt:lpstr>The Closure of a set X</vt:lpstr>
      <vt:lpstr>The Closure of a set X</vt:lpstr>
      <vt:lpstr>The Closure of a set X</vt:lpstr>
      <vt:lpstr>Discussion so Far</vt:lpstr>
      <vt:lpstr>Recap</vt:lpstr>
      <vt:lpstr>Discussion so Far</vt:lpstr>
      <vt:lpstr>PowerPoint Presentation</vt:lpstr>
      <vt:lpstr>Keys and Superkeys</vt:lpstr>
      <vt:lpstr>Keys and Superkeys</vt:lpstr>
      <vt:lpstr>Keys and Superkeys</vt:lpstr>
      <vt:lpstr>Keys and Superkeys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Example: Find the Keys</vt:lpstr>
      <vt:lpstr>Keys are Not Unique</vt:lpstr>
      <vt:lpstr>Keys are Not Unique</vt:lpstr>
      <vt:lpstr>Keys are Not Unique</vt:lpstr>
      <vt:lpstr>Keys are Not Unique</vt:lpstr>
      <vt:lpstr>Keys are Not Unique</vt:lpstr>
      <vt:lpstr>Discussion</vt:lpstr>
      <vt:lpstr>PowerPoint Presentation</vt:lpstr>
      <vt:lpstr>BCNF</vt:lpstr>
      <vt:lpstr>Normalization</vt:lpstr>
      <vt:lpstr>Normalization</vt:lpstr>
      <vt:lpstr>Normalization</vt:lpstr>
      <vt:lpstr>Normalization</vt:lpstr>
      <vt:lpstr>Normalization</vt:lpstr>
      <vt:lpstr>Normalization</vt:lpstr>
      <vt:lpstr>Normalization</vt:lpstr>
      <vt:lpstr>Normalization</vt:lpstr>
      <vt:lpstr>Normalization</vt:lpstr>
      <vt:lpstr>Normalization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Example: Decompose in BCNF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335</cp:revision>
  <cp:lastPrinted>2023-07-17T21:18:38Z</cp:lastPrinted>
  <dcterms:created xsi:type="dcterms:W3CDTF">2018-12-30T01:22:30Z</dcterms:created>
  <dcterms:modified xsi:type="dcterms:W3CDTF">2025-02-11T01:29:23Z</dcterms:modified>
</cp:coreProperties>
</file>