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8"/>
  </p:notesMasterIdLst>
  <p:handoutMasterIdLst>
    <p:handoutMasterId r:id="rId149"/>
  </p:handoutMasterIdLst>
  <p:sldIdLst>
    <p:sldId id="982" r:id="rId2"/>
    <p:sldId id="1560" r:id="rId3"/>
    <p:sldId id="1559" r:id="rId4"/>
    <p:sldId id="1558" r:id="rId5"/>
    <p:sldId id="1441" r:id="rId6"/>
    <p:sldId id="1442" r:id="rId7"/>
    <p:sldId id="1495" r:id="rId8"/>
    <p:sldId id="1443" r:id="rId9"/>
    <p:sldId id="1445" r:id="rId10"/>
    <p:sldId id="1497" r:id="rId11"/>
    <p:sldId id="1496" r:id="rId12"/>
    <p:sldId id="1446" r:id="rId13"/>
    <p:sldId id="1499" r:id="rId14"/>
    <p:sldId id="1498" r:id="rId15"/>
    <p:sldId id="1500" r:id="rId16"/>
    <p:sldId id="1564" r:id="rId17"/>
    <p:sldId id="1563" r:id="rId18"/>
    <p:sldId id="1562" r:id="rId19"/>
    <p:sldId id="1561" r:id="rId20"/>
    <p:sldId id="1448" r:id="rId21"/>
    <p:sldId id="1449" r:id="rId22"/>
    <p:sldId id="1450" r:id="rId23"/>
    <p:sldId id="1451" r:id="rId24"/>
    <p:sldId id="1504" r:id="rId25"/>
    <p:sldId id="1503" r:id="rId26"/>
    <p:sldId id="1502" r:id="rId27"/>
    <p:sldId id="1452" r:id="rId28"/>
    <p:sldId id="1506" r:id="rId29"/>
    <p:sldId id="1505" r:id="rId30"/>
    <p:sldId id="1566" r:id="rId31"/>
    <p:sldId id="1509" r:id="rId32"/>
    <p:sldId id="1510" r:id="rId33"/>
    <p:sldId id="1511" r:id="rId34"/>
    <p:sldId id="1512" r:id="rId35"/>
    <p:sldId id="1455" r:id="rId36"/>
    <p:sldId id="1508" r:id="rId37"/>
    <p:sldId id="1507" r:id="rId38"/>
    <p:sldId id="1514" r:id="rId39"/>
    <p:sldId id="1513" r:id="rId40"/>
    <p:sldId id="1052" r:id="rId41"/>
    <p:sldId id="1054" r:id="rId42"/>
    <p:sldId id="1017" r:id="rId43"/>
    <p:sldId id="1016" r:id="rId44"/>
    <p:sldId id="1056" r:id="rId45"/>
    <p:sldId id="1018" r:id="rId46"/>
    <p:sldId id="1527" r:id="rId47"/>
    <p:sldId id="1526" r:id="rId48"/>
    <p:sldId id="1523" r:id="rId49"/>
    <p:sldId id="1525" r:id="rId50"/>
    <p:sldId id="1524" r:id="rId51"/>
    <p:sldId id="1528" r:id="rId52"/>
    <p:sldId id="1515" r:id="rId53"/>
    <p:sldId id="1522" r:id="rId54"/>
    <p:sldId id="1521" r:id="rId55"/>
    <p:sldId id="1520" r:id="rId56"/>
    <p:sldId id="1519" r:id="rId57"/>
    <p:sldId id="1518" r:id="rId58"/>
    <p:sldId id="1517" r:id="rId59"/>
    <p:sldId id="1516" r:id="rId60"/>
    <p:sldId id="1529" r:id="rId61"/>
    <p:sldId id="1570" r:id="rId62"/>
    <p:sldId id="1573" r:id="rId63"/>
    <p:sldId id="1572" r:id="rId64"/>
    <p:sldId id="1571" r:id="rId65"/>
    <p:sldId id="1568" r:id="rId66"/>
    <p:sldId id="1569" r:id="rId67"/>
    <p:sldId id="1565" r:id="rId68"/>
    <p:sldId id="1234" r:id="rId69"/>
    <p:sldId id="1615" r:id="rId70"/>
    <p:sldId id="1235" r:id="rId71"/>
    <p:sldId id="1539" r:id="rId72"/>
    <p:sldId id="1538" r:id="rId73"/>
    <p:sldId id="1540" r:id="rId74"/>
    <p:sldId id="1541" r:id="rId75"/>
    <p:sldId id="1616" r:id="rId76"/>
    <p:sldId id="1542" r:id="rId77"/>
    <p:sldId id="1543" r:id="rId78"/>
    <p:sldId id="1544" r:id="rId79"/>
    <p:sldId id="1546" r:id="rId80"/>
    <p:sldId id="1545" r:id="rId81"/>
    <p:sldId id="1548" r:id="rId82"/>
    <p:sldId id="1594" r:id="rId83"/>
    <p:sldId id="1618" r:id="rId84"/>
    <p:sldId id="986" r:id="rId85"/>
    <p:sldId id="1621" r:id="rId86"/>
    <p:sldId id="1620" r:id="rId87"/>
    <p:sldId id="1551" r:id="rId88"/>
    <p:sldId id="1623" r:id="rId89"/>
    <p:sldId id="1622" r:id="rId90"/>
    <p:sldId id="1628" r:id="rId91"/>
    <p:sldId id="1552" r:id="rId92"/>
    <p:sldId id="1625" r:id="rId93"/>
    <p:sldId id="1624" r:id="rId94"/>
    <p:sldId id="1555" r:id="rId95"/>
    <p:sldId id="1553" r:id="rId96"/>
    <p:sldId id="1554" r:id="rId97"/>
    <p:sldId id="1626" r:id="rId98"/>
    <p:sldId id="1632" r:id="rId99"/>
    <p:sldId id="1633" r:id="rId100"/>
    <p:sldId id="1630" r:id="rId101"/>
    <p:sldId id="1631" r:id="rId102"/>
    <p:sldId id="1634" r:id="rId103"/>
    <p:sldId id="1042" r:id="rId104"/>
    <p:sldId id="1614" r:id="rId105"/>
    <p:sldId id="1250" r:id="rId106"/>
    <p:sldId id="1635" r:id="rId107"/>
    <p:sldId id="1636" r:id="rId108"/>
    <p:sldId id="1281" r:id="rId109"/>
    <p:sldId id="1599" r:id="rId110"/>
    <p:sldId id="1613" r:id="rId111"/>
    <p:sldId id="1251" r:id="rId112"/>
    <p:sldId id="1575" r:id="rId113"/>
    <p:sldId id="1576" r:id="rId114"/>
    <p:sldId id="1578" r:id="rId115"/>
    <p:sldId id="1577" r:id="rId116"/>
    <p:sldId id="1273" r:id="rId117"/>
    <p:sldId id="1579" r:id="rId118"/>
    <p:sldId id="1580" r:id="rId119"/>
    <p:sldId id="1581" r:id="rId120"/>
    <p:sldId id="1584" r:id="rId121"/>
    <p:sldId id="1582" r:id="rId122"/>
    <p:sldId id="1629" r:id="rId123"/>
    <p:sldId id="1583" r:id="rId124"/>
    <p:sldId id="1585" r:id="rId125"/>
    <p:sldId id="1586" r:id="rId126"/>
    <p:sldId id="1556" r:id="rId127"/>
    <p:sldId id="1600" r:id="rId128"/>
    <p:sldId id="1276" r:id="rId129"/>
    <p:sldId id="1587" r:id="rId130"/>
    <p:sldId id="1588" r:id="rId131"/>
    <p:sldId id="1589" r:id="rId132"/>
    <p:sldId id="1602" r:id="rId133"/>
    <p:sldId id="1637" r:id="rId134"/>
    <p:sldId id="1601" r:id="rId135"/>
    <p:sldId id="1638" r:id="rId136"/>
    <p:sldId id="1639" r:id="rId137"/>
    <p:sldId id="1640" r:id="rId138"/>
    <p:sldId id="1590" r:id="rId139"/>
    <p:sldId id="1260" r:id="rId140"/>
    <p:sldId id="1603" r:id="rId141"/>
    <p:sldId id="1261" r:id="rId142"/>
    <p:sldId id="1255" r:id="rId143"/>
    <p:sldId id="1605" r:id="rId144"/>
    <p:sldId id="1604" r:id="rId145"/>
    <p:sldId id="1591" r:id="rId146"/>
    <p:sldId id="1619" r:id="rId147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F549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17" autoAdjust="0"/>
    <p:restoredTop sz="97623" autoAdjust="0"/>
  </p:normalViewPr>
  <p:slideViewPr>
    <p:cSldViewPr snapToGrid="0">
      <p:cViewPr varScale="1">
        <p:scale>
          <a:sx n="136" d="100"/>
          <a:sy n="136" d="100"/>
        </p:scale>
        <p:origin x="640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7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590760-6349-4916-AC87-1C38C2AD15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DBFCDC-241A-4540-AB80-2D9026796E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FA2B6-64DF-45A5-B0A6-2B79F9FBA106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ED3EA-E58B-41C8-8D20-85D1B090FB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8835F-593F-45E2-95FC-72DCDC5FC7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86C08-3663-49BF-9DEE-7B05BD104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2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021A2-133B-4ECE-BE34-64A3DFE76484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C2312-1407-45C9-99B7-1C2021C66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8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82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963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48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7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181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 switched examples!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77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66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4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71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37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7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95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9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86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270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45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18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F2BB1-CB7B-DF27-11D0-821FB00C3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921B22-86CC-F37D-1DFB-3011FB6C4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196845-F259-2CEB-CF4B-34E130FC5F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DED02-81D4-DE22-6BB9-35FE454D4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43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9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313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 arrow pointing to an entity set E means that if we select one entity from each of the OTHER sets in the relationship, those entities are related to at-most ONE entity in 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295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00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236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051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1281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821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145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98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9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44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89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9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6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Entity set: company</a:t>
            </a:r>
          </a:p>
          <a:p>
            <a:r>
              <a:rPr lang="en-US" dirty="0"/>
              <a:t>Attribute: address</a:t>
            </a:r>
          </a:p>
          <a:p>
            <a:r>
              <a:rPr lang="en-US" dirty="0"/>
              <a:t>Entity: Microsoft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C2312-1407-45C9-99B7-1C2021C66686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55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589F-D784-8A41-A243-78F38188992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8917"/>
            <a:ext cx="3086100" cy="274320"/>
          </a:xfrm>
        </p:spPr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CAEB64-B0CF-4D99-9545-E1625B331C26}"/>
              </a:ext>
            </a:extLst>
          </p:cNvPr>
          <p:cNvSpPr/>
          <p:nvPr userDrawn="1"/>
        </p:nvSpPr>
        <p:spPr>
          <a:xfrm>
            <a:off x="473149" y="3444959"/>
            <a:ext cx="8197702" cy="171715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93300"/>
            <a:ext cx="7772400" cy="73590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Google Shape;68;p12">
            <a:extLst>
              <a:ext uri="{FF2B5EF4-FFF2-40B4-BE49-F238E27FC236}">
                <a16:creationId xmlns:a16="http://schemas.microsoft.com/office/drawing/2014/main" id="{FCDCE15C-8225-4D8D-A903-E7D117EA55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r="24625"/>
          <a:stretch/>
        </p:blipFill>
        <p:spPr>
          <a:xfrm>
            <a:off x="913375" y="982072"/>
            <a:ext cx="21885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1;p12">
            <a:extLst>
              <a:ext uri="{FF2B5EF4-FFF2-40B4-BE49-F238E27FC236}">
                <a16:creationId xmlns:a16="http://schemas.microsoft.com/office/drawing/2014/main" id="{0E8CB617-0092-44A5-A9E8-3BBEECD0106B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14915" r="13446"/>
          <a:stretch/>
        </p:blipFill>
        <p:spPr>
          <a:xfrm>
            <a:off x="2591158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2;p12">
            <a:extLst>
              <a:ext uri="{FF2B5EF4-FFF2-40B4-BE49-F238E27FC236}">
                <a16:creationId xmlns:a16="http://schemas.microsoft.com/office/drawing/2014/main" id="{587682C2-512C-47F3-8851-EDF659BD9813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642" y="982072"/>
            <a:ext cx="2236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3;p12">
            <a:extLst>
              <a:ext uri="{FF2B5EF4-FFF2-40B4-BE49-F238E27FC236}">
                <a16:creationId xmlns:a16="http://schemas.microsoft.com/office/drawing/2014/main" id="{6DE8A822-950F-487A-9B20-F590509881AE}"/>
              </a:ext>
            </a:extLst>
          </p:cNvPr>
          <p:cNvPicPr preferRelativeResize="0"/>
          <p:nvPr userDrawn="1"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2125" y="982072"/>
            <a:ext cx="2143200" cy="2143200"/>
          </a:xfrm>
          <a:prstGeom prst="ellipse">
            <a:avLst/>
          </a:prstGeom>
          <a:noFill/>
          <a:ln w="38100" cap="flat" cmpd="sng">
            <a:solidFill>
              <a:schemeClr val="accent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DA43612-76EF-43EA-AE8F-215515F461DB}"/>
              </a:ext>
            </a:extLst>
          </p:cNvPr>
          <p:cNvSpPr txBox="1"/>
          <p:nvPr userDrawn="1"/>
        </p:nvSpPr>
        <p:spPr>
          <a:xfrm>
            <a:off x="685800" y="3604437"/>
            <a:ext cx="77724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Introduction to Data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18D921-320C-42CC-B12D-D33B2773A1F7}"/>
              </a:ext>
            </a:extLst>
          </p:cNvPr>
          <p:cNvSpPr txBox="1"/>
          <p:nvPr userDrawn="1"/>
        </p:nvSpPr>
        <p:spPr>
          <a:xfrm>
            <a:off x="685802" y="5270352"/>
            <a:ext cx="7772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Jonathan </a:t>
            </a:r>
            <a:r>
              <a:rPr lang="en-US" dirty="0" err="1"/>
              <a:t>Leang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Paul G. Allen School of Computer Science and Engineering</a:t>
            </a:r>
          </a:p>
          <a:p>
            <a:pPr algn="ctr"/>
            <a:r>
              <a:rPr lang="en-US" dirty="0"/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25923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6EBD3-265C-AD40-94DB-AE63B462BAD9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 and 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53FA2E1-FD3C-4991-8C01-290763445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929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25" y="1020725"/>
            <a:ext cx="8474149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2C4-C5D1-0646-AB6D-ED2C019C7E0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0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D9E2-2229-8648-BA5F-C6E1993AB6CD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910662-2471-4409-A85A-D7391CEE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6A7D46B-7033-4BA6-A980-AE900151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6" y="1020725"/>
            <a:ext cx="4120116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E2A6994-5056-4657-B6E8-CDFBAF7B5F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88960" y="1020725"/>
            <a:ext cx="4120117" cy="5220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4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25" y="776176"/>
            <a:ext cx="4120116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960" y="776176"/>
            <a:ext cx="412011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4FA5-03E1-3146-B27B-80E2598DC05B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9573DF-4902-4313-8F55-97F06B030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96B5560-FB33-4157-809F-3DACDFD3F91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34925" y="1552353"/>
            <a:ext cx="4120117" cy="46889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77EF24-5463-42AE-9CB6-1DD7E4E160B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8960" y="1552353"/>
            <a:ext cx="4120117" cy="46889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4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F47BD1-D2CE-4881-8329-CE0529821AF8}"/>
              </a:ext>
            </a:extLst>
          </p:cNvPr>
          <p:cNvSpPr/>
          <p:nvPr userDrawn="1"/>
        </p:nvSpPr>
        <p:spPr>
          <a:xfrm>
            <a:off x="0" y="6584316"/>
            <a:ext cx="2686050" cy="2743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EDA3AE-031D-4520-8EA5-3C8CC6CB0110}"/>
              </a:ext>
            </a:extLst>
          </p:cNvPr>
          <p:cNvSpPr/>
          <p:nvPr userDrawn="1"/>
        </p:nvSpPr>
        <p:spPr>
          <a:xfrm>
            <a:off x="6457950" y="6584316"/>
            <a:ext cx="268605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3BC64-8BEC-4026-87D2-09FBE0DD83C5}"/>
              </a:ext>
            </a:extLst>
          </p:cNvPr>
          <p:cNvSpPr/>
          <p:nvPr userDrawn="1"/>
        </p:nvSpPr>
        <p:spPr>
          <a:xfrm>
            <a:off x="2686051" y="6583680"/>
            <a:ext cx="3771899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B8A9A90-FB0B-1448-97D4-E7651695682A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578916"/>
            <a:ext cx="3086100" cy="2743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78917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F5A8679-A07E-414A-A745-969A7D0F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122162-7227-4E84-9C0F-71DCF51A4E14}"/>
              </a:ext>
            </a:extLst>
          </p:cNvPr>
          <p:cNvSpPr/>
          <p:nvPr userDrawn="1"/>
        </p:nvSpPr>
        <p:spPr>
          <a:xfrm>
            <a:off x="0" y="1"/>
            <a:ext cx="91440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10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34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4" r:id="rId4"/>
    <p:sldLayoutId id="214748366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FB5EE-580C-0E40-97D8-3F02AC10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C8249A-DEDC-E240-AED7-0CD1519A26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589171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7BB5-0B1F-E848-9265-6CA055E41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FAEE160-C5E8-244A-8287-F0BB89B57B62}"/>
              </a:ext>
            </a:extLst>
          </p:cNvPr>
          <p:cNvSpPr txBox="1">
            <a:spLocks/>
          </p:cNvSpPr>
          <p:nvPr/>
        </p:nvSpPr>
        <p:spPr>
          <a:xfrm>
            <a:off x="173620" y="4015508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/>
              <a:t>Database Design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2E519-20F4-E849-B28D-CC8D554B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8719-CC9C-0A4D-AC5A-EBFB74E65C37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CF428C-E6A7-EF44-91C2-E23CF47DC9EE}"/>
              </a:ext>
            </a:extLst>
          </p:cNvPr>
          <p:cNvSpPr/>
          <p:nvPr/>
        </p:nvSpPr>
        <p:spPr>
          <a:xfrm>
            <a:off x="769714" y="3697204"/>
            <a:ext cx="7604567" cy="636608"/>
          </a:xfrm>
          <a:prstGeom prst="rect">
            <a:avLst/>
          </a:prstGeom>
          <a:solidFill>
            <a:srgbClr val="2D5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51151D-17CE-8C4B-A695-410D9715F73E}"/>
              </a:ext>
            </a:extLst>
          </p:cNvPr>
          <p:cNvSpPr txBox="1">
            <a:spLocks/>
          </p:cNvSpPr>
          <p:nvPr/>
        </p:nvSpPr>
        <p:spPr>
          <a:xfrm>
            <a:off x="40508" y="3256457"/>
            <a:ext cx="9062977" cy="1019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Introduction to Data Management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C3B62-AD1F-1742-B811-8A3CE4776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5129"/>
    </mc:Choice>
    <mc:Fallback xmlns="">
      <p:transition spd="slow" advClick="0" advTm="9512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F6F41-83D9-9D4A-9337-7AD2DDD2C043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119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119217" cy="584775"/>
              </a:xfrm>
              <a:prstGeom prst="rect">
                <a:avLst/>
              </a:prstGeom>
              <a:blipFill>
                <a:blip r:embed="rId2"/>
                <a:stretch>
                  <a:fillRect r="-337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158690" y="2457100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Eliminates duplicates</a:t>
            </a:r>
            <a:br>
              <a:rPr lang="en-US" sz="2400" dirty="0"/>
            </a:br>
            <a:r>
              <a:rPr lang="en-US" sz="2400" dirty="0"/>
              <a:t>from the bag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/>
              <p:nvPr/>
            </p:nvSpPr>
            <p:spPr>
              <a:xfrm>
                <a:off x="6314098" y="3198167"/>
                <a:ext cx="120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98" y="3198167"/>
                <a:ext cx="12077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4036651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B9FB21-8FC1-37B9-07BC-E04C79D36BBF}"/>
              </a:ext>
            </a:extLst>
          </p:cNvPr>
          <p:cNvGraphicFramePr>
            <a:graphicFrameLocks noGrp="1"/>
          </p:cNvGraphicFramePr>
          <p:nvPr/>
        </p:nvGraphicFramePr>
        <p:xfrm>
          <a:off x="6839999" y="4452149"/>
          <a:ext cx="10872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0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56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267013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17099E-6FA2-4051-1697-2F6052AF7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53">
            <a:extLst>
              <a:ext uri="{FF2B5EF4-FFF2-40B4-BE49-F238E27FC236}">
                <a16:creationId xmlns:a16="http://schemas.microsoft.com/office/drawing/2014/main" id="{E69936D8-5471-5330-5906-5316E40A0883}"/>
              </a:ext>
            </a:extLst>
          </p:cNvPr>
          <p:cNvSpPr/>
          <p:nvPr/>
        </p:nvSpPr>
        <p:spPr>
          <a:xfrm>
            <a:off x="156747" y="2595247"/>
            <a:ext cx="5125695" cy="237027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/>
          <a:p>
            <a:r>
              <a:rPr lang="en-US" sz="2000" dirty="0">
                <a:solidFill>
                  <a:schemeClr val="tx1"/>
                </a:solidFill>
              </a:rPr>
              <a:t>Artisans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A3CFBC2-D7A1-7205-E181-EC5F49CB8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97F2EF0-2F39-3741-2B63-D41D39A34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5F65D146-3C6B-FBB5-47B7-EB75A6F9A300}"/>
              </a:ext>
            </a:extLst>
          </p:cNvPr>
          <p:cNvSpPr/>
          <p:nvPr/>
        </p:nvSpPr>
        <p:spPr>
          <a:xfrm>
            <a:off x="334925" y="2872502"/>
            <a:ext cx="2035835" cy="151494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7097BA07-FA32-FE08-C53D-B449D8609DA9}"/>
              </a:ext>
            </a:extLst>
          </p:cNvPr>
          <p:cNvSpPr/>
          <p:nvPr/>
        </p:nvSpPr>
        <p:spPr>
          <a:xfrm>
            <a:off x="2840581" y="2877372"/>
            <a:ext cx="2035835" cy="151007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Maker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7239DEC9-B3B9-BD0D-2486-C97A69E3CC9F}"/>
              </a:ext>
            </a:extLst>
          </p:cNvPr>
          <p:cNvSpPr/>
          <p:nvPr/>
        </p:nvSpPr>
        <p:spPr>
          <a:xfrm>
            <a:off x="475630" y="3495594"/>
            <a:ext cx="1754423" cy="36561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Beyblade, …</a:t>
            </a: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0AD50FDB-AECB-0496-26F9-366FC837DA44}"/>
              </a:ext>
            </a:extLst>
          </p:cNvPr>
          <p:cNvSpPr/>
          <p:nvPr/>
        </p:nvSpPr>
        <p:spPr>
          <a:xfrm>
            <a:off x="475630" y="3953758"/>
            <a:ext cx="1754423" cy="38295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Trolls, …</a:t>
            </a:r>
          </a:p>
        </p:txBody>
      </p:sp>
      <p:sp>
        <p:nvSpPr>
          <p:cNvPr id="61" name="Flowchart: Alternate Process 60">
            <a:extLst>
              <a:ext uri="{FF2B5EF4-FFF2-40B4-BE49-F238E27FC236}">
                <a16:creationId xmlns:a16="http://schemas.microsoft.com/office/drawing/2014/main" id="{AC5F768E-E728-4ED9-38FB-8886D30D6DBD}"/>
              </a:ext>
            </a:extLst>
          </p:cNvPr>
          <p:cNvSpPr/>
          <p:nvPr/>
        </p:nvSpPr>
        <p:spPr>
          <a:xfrm>
            <a:off x="2984684" y="3495593"/>
            <a:ext cx="1754423" cy="36010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Alice, …</a:t>
            </a:r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A4A1D033-E6CB-AF1B-4BE1-B2CB8D322F7D}"/>
              </a:ext>
            </a:extLst>
          </p:cNvPr>
          <p:cNvSpPr/>
          <p:nvPr/>
        </p:nvSpPr>
        <p:spPr>
          <a:xfrm>
            <a:off x="2981286" y="3953758"/>
            <a:ext cx="1754423" cy="37937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Bob, …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95CC70E-06B6-6CE3-3805-F300C7DB1269}"/>
              </a:ext>
            </a:extLst>
          </p:cNvPr>
          <p:cNvCxnSpPr>
            <a:cxnSpLocks/>
            <a:stCxn id="55" idx="3"/>
            <a:endCxn id="61" idx="1"/>
          </p:cNvCxnSpPr>
          <p:nvPr/>
        </p:nvCxnSpPr>
        <p:spPr>
          <a:xfrm flipV="1">
            <a:off x="2230053" y="3675648"/>
            <a:ext cx="754631" cy="275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AF98A64-1990-E197-DBDD-F0644412CDB5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 flipV="1">
            <a:off x="2230053" y="4143447"/>
            <a:ext cx="751233" cy="179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68C3B5AB-5E4A-EF53-3193-F902AC65FD5A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A79ACC8-BC7F-5E6F-F109-95EDC12422E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BA8C8127-09F8-B5FD-822C-1B460F5A2ADC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A76B3E-0500-9323-90A3-8DE6DDE4CD3F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4B31FFA-2184-1496-0D52-D0824CD31F8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074697DE-714F-E1C6-7662-9D3A751BDB07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FF60C4-B712-8F8D-08A3-0133D6F7FD6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030CF4B-F4CC-AC11-1F48-C2CF07624826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EBBCC32-91BA-60C7-5F97-56321F21D4D0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389D0C-E749-8CEA-AED8-5737D99BDC15}"/>
              </a:ext>
            </a:extLst>
          </p:cNvPr>
          <p:cNvSpPr/>
          <p:nvPr/>
        </p:nvSpPr>
        <p:spPr>
          <a:xfrm>
            <a:off x="6887641" y="5737496"/>
            <a:ext cx="1184940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Maker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019E7D54-1DA1-97A7-E640-D6A4E50F641F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6707E5-2BA5-9575-8F10-CF2EB3ED8447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261E2F-0F72-BE42-300F-53A1F7A7B54B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1035670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6A0D3C7-97D1-3935-F2B1-ABF1ED9685B5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FA6FDFC8-77E5-0D8C-EDC5-8957D5180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B6BE-DDA6-8B4A-A395-5B495FE8222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3D373E7-C3B5-D444-63E0-757897862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73BC761-3D5F-03F7-BAB0-E44C9663F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314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68B3E-3F7E-75C0-FE00-4D8DC6659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53">
            <a:extLst>
              <a:ext uri="{FF2B5EF4-FFF2-40B4-BE49-F238E27FC236}">
                <a16:creationId xmlns:a16="http://schemas.microsoft.com/office/drawing/2014/main" id="{A8220CBC-47EE-F01C-898E-8AE3FDC5E029}"/>
              </a:ext>
            </a:extLst>
          </p:cNvPr>
          <p:cNvSpPr/>
          <p:nvPr/>
        </p:nvSpPr>
        <p:spPr>
          <a:xfrm>
            <a:off x="156747" y="2595247"/>
            <a:ext cx="5125695" cy="237027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/>
          <a:p>
            <a:r>
              <a:rPr lang="en-US" sz="2000" dirty="0">
                <a:solidFill>
                  <a:schemeClr val="tx1"/>
                </a:solidFill>
              </a:rPr>
              <a:t>Artisans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53B83A-450B-F620-4930-2F09DD41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D661228-038F-FDBA-0710-DBF7C2489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1DC96277-149B-EF90-8BB9-B4CBD149A54B}"/>
              </a:ext>
            </a:extLst>
          </p:cNvPr>
          <p:cNvSpPr/>
          <p:nvPr/>
        </p:nvSpPr>
        <p:spPr>
          <a:xfrm>
            <a:off x="334925" y="2872502"/>
            <a:ext cx="2035835" cy="151494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0D1D4FA9-DB0C-0B53-7DC3-DC0F9881C3EF}"/>
              </a:ext>
            </a:extLst>
          </p:cNvPr>
          <p:cNvSpPr/>
          <p:nvPr/>
        </p:nvSpPr>
        <p:spPr>
          <a:xfrm>
            <a:off x="2840581" y="2877372"/>
            <a:ext cx="2035835" cy="151007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Maker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6586225A-71B4-574C-7D77-186B911FD391}"/>
              </a:ext>
            </a:extLst>
          </p:cNvPr>
          <p:cNvSpPr/>
          <p:nvPr/>
        </p:nvSpPr>
        <p:spPr>
          <a:xfrm>
            <a:off x="475630" y="3495594"/>
            <a:ext cx="1754423" cy="36561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Beyblade, …</a:t>
            </a: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BD30E468-91F8-7B3F-728B-2D62D1DC5B0F}"/>
              </a:ext>
            </a:extLst>
          </p:cNvPr>
          <p:cNvSpPr/>
          <p:nvPr/>
        </p:nvSpPr>
        <p:spPr>
          <a:xfrm>
            <a:off x="475630" y="3953758"/>
            <a:ext cx="1754423" cy="38295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Trolls, …</a:t>
            </a:r>
          </a:p>
        </p:txBody>
      </p:sp>
      <p:sp>
        <p:nvSpPr>
          <p:cNvPr id="61" name="Flowchart: Alternate Process 60">
            <a:extLst>
              <a:ext uri="{FF2B5EF4-FFF2-40B4-BE49-F238E27FC236}">
                <a16:creationId xmlns:a16="http://schemas.microsoft.com/office/drawing/2014/main" id="{ABF3DE3B-AD52-A89F-8E39-3ED06C9079F7}"/>
              </a:ext>
            </a:extLst>
          </p:cNvPr>
          <p:cNvSpPr/>
          <p:nvPr/>
        </p:nvSpPr>
        <p:spPr>
          <a:xfrm>
            <a:off x="2984684" y="3495593"/>
            <a:ext cx="1754423" cy="36010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Alice, …</a:t>
            </a:r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66B9C551-B974-FFD1-5A37-021512E034FD}"/>
              </a:ext>
            </a:extLst>
          </p:cNvPr>
          <p:cNvSpPr/>
          <p:nvPr/>
        </p:nvSpPr>
        <p:spPr>
          <a:xfrm>
            <a:off x="2981286" y="3953758"/>
            <a:ext cx="1754423" cy="37937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Bob, …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D5701BC-DA1D-F9E6-83F4-56165E466818}"/>
              </a:ext>
            </a:extLst>
          </p:cNvPr>
          <p:cNvCxnSpPr>
            <a:cxnSpLocks/>
            <a:stCxn id="55" idx="3"/>
            <a:endCxn id="61" idx="1"/>
          </p:cNvCxnSpPr>
          <p:nvPr/>
        </p:nvCxnSpPr>
        <p:spPr>
          <a:xfrm flipV="1">
            <a:off x="2230053" y="3675648"/>
            <a:ext cx="754631" cy="275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B3A9AC1-786F-0495-E65A-3B03B0DF5095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 flipV="1">
            <a:off x="2230053" y="4143447"/>
            <a:ext cx="751233" cy="179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BEB94D88-7B0C-DD9B-306A-C9EAF6D97480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0BA94B-629B-1135-F4AA-A0856B29C757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4C9504F8-98CC-19BC-80DC-C92F76FEFAD2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4EDDA8-6C50-5B4E-DAC5-3A67677E1E3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68CD14-1749-3DF5-FCE3-63FBA1D2273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49679111-767E-B1CE-7A6B-4B6D30B6E391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802B828-CCCE-31BD-98F7-716A1B7C1742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C2C727A-5AC7-9D09-7370-6F27ECDB51F7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075AEEC-B51C-5105-482D-5DBA1782DBD1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E1FBC0-DCC0-7B58-D342-61087A2B3EF1}"/>
              </a:ext>
            </a:extLst>
          </p:cNvPr>
          <p:cNvSpPr/>
          <p:nvPr/>
        </p:nvSpPr>
        <p:spPr>
          <a:xfrm>
            <a:off x="6887641" y="5737496"/>
            <a:ext cx="1184940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Maker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2084AAF1-77E8-6221-CBD6-25911BD6C325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B2C71E-9146-3F3F-CCC9-034C161F2C98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ADAD2-5631-DCCA-82F8-3E8C52141227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1035670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C1CFBA0-3A72-7DEF-AC94-C5DCC93AA7A2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B306FB01-4EFB-2233-7E77-D1DF587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B6BE-DDA6-8B4A-A395-5B495FE8222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C1E575B-73FB-D82A-C15F-74ACA586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C0A7B27-D20D-3FDF-7F86-FCD418739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101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4F8D27-524D-0BD4-985C-BD8186561F8D}"/>
              </a:ext>
            </a:extLst>
          </p:cNvPr>
          <p:cNvSpPr txBox="1"/>
          <p:nvPr/>
        </p:nvSpPr>
        <p:spPr>
          <a:xfrm>
            <a:off x="5613042" y="2473320"/>
            <a:ext cx="302358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Artisans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AID int PRIMARY 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ProductName text,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</p:txBody>
      </p:sp>
    </p:spTree>
    <p:extLst>
      <p:ext uri="{BB962C8B-B14F-4D97-AF65-F5344CB8AC3E}">
        <p14:creationId xmlns:p14="http://schemas.microsoft.com/office/powerpoint/2010/main" val="4348573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A8C1C-07F7-C7B4-E30B-1C4F417193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53">
            <a:extLst>
              <a:ext uri="{FF2B5EF4-FFF2-40B4-BE49-F238E27FC236}">
                <a16:creationId xmlns:a16="http://schemas.microsoft.com/office/drawing/2014/main" id="{E7153133-252A-92FD-1508-05ABDCC673B3}"/>
              </a:ext>
            </a:extLst>
          </p:cNvPr>
          <p:cNvSpPr/>
          <p:nvPr/>
        </p:nvSpPr>
        <p:spPr>
          <a:xfrm>
            <a:off x="156747" y="2595247"/>
            <a:ext cx="5125695" cy="2370275"/>
          </a:xfrm>
          <a:prstGeom prst="flowChartAlternateProcess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b"/>
          <a:lstStyle/>
          <a:p>
            <a:r>
              <a:rPr lang="en-US" sz="2000" dirty="0">
                <a:solidFill>
                  <a:schemeClr val="tx1"/>
                </a:solidFill>
              </a:rPr>
              <a:t>Artisans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F097758-9256-D9A6-9264-CCD7565FD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795697-F1BF-4528-21B2-D034C104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BD6DF826-EA61-7C59-8F4A-EEC858276546}"/>
              </a:ext>
            </a:extLst>
          </p:cNvPr>
          <p:cNvSpPr/>
          <p:nvPr/>
        </p:nvSpPr>
        <p:spPr>
          <a:xfrm>
            <a:off x="334925" y="2872502"/>
            <a:ext cx="2035835" cy="151494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Product</a:t>
            </a:r>
          </a:p>
        </p:txBody>
      </p:sp>
      <p:sp>
        <p:nvSpPr>
          <p:cNvPr id="54" name="Flowchart: Alternate Process 53">
            <a:extLst>
              <a:ext uri="{FF2B5EF4-FFF2-40B4-BE49-F238E27FC236}">
                <a16:creationId xmlns:a16="http://schemas.microsoft.com/office/drawing/2014/main" id="{DD77EB69-C3A6-3C70-30B5-8295B1AAF126}"/>
              </a:ext>
            </a:extLst>
          </p:cNvPr>
          <p:cNvSpPr/>
          <p:nvPr/>
        </p:nvSpPr>
        <p:spPr>
          <a:xfrm>
            <a:off x="2840581" y="2877372"/>
            <a:ext cx="2035835" cy="1510079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Maker</a:t>
            </a:r>
          </a:p>
        </p:txBody>
      </p:sp>
      <p:sp>
        <p:nvSpPr>
          <p:cNvPr id="55" name="Flowchart: Alternate Process 54">
            <a:extLst>
              <a:ext uri="{FF2B5EF4-FFF2-40B4-BE49-F238E27FC236}">
                <a16:creationId xmlns:a16="http://schemas.microsoft.com/office/drawing/2014/main" id="{E5094E5E-1FE7-4126-8DDD-C7FF5FD8DAB8}"/>
              </a:ext>
            </a:extLst>
          </p:cNvPr>
          <p:cNvSpPr/>
          <p:nvPr/>
        </p:nvSpPr>
        <p:spPr>
          <a:xfrm>
            <a:off x="475630" y="3495594"/>
            <a:ext cx="1754423" cy="36561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Beyblade, …</a:t>
            </a:r>
          </a:p>
        </p:txBody>
      </p:sp>
      <p:sp>
        <p:nvSpPr>
          <p:cNvPr id="60" name="Flowchart: Alternate Process 59">
            <a:extLst>
              <a:ext uri="{FF2B5EF4-FFF2-40B4-BE49-F238E27FC236}">
                <a16:creationId xmlns:a16="http://schemas.microsoft.com/office/drawing/2014/main" id="{6EF643BD-CBA8-3419-9D8C-43C3554BF506}"/>
              </a:ext>
            </a:extLst>
          </p:cNvPr>
          <p:cNvSpPr/>
          <p:nvPr/>
        </p:nvSpPr>
        <p:spPr>
          <a:xfrm>
            <a:off x="475630" y="3953758"/>
            <a:ext cx="1754423" cy="38295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Trolls, …</a:t>
            </a:r>
          </a:p>
        </p:txBody>
      </p:sp>
      <p:sp>
        <p:nvSpPr>
          <p:cNvPr id="61" name="Flowchart: Alternate Process 60">
            <a:extLst>
              <a:ext uri="{FF2B5EF4-FFF2-40B4-BE49-F238E27FC236}">
                <a16:creationId xmlns:a16="http://schemas.microsoft.com/office/drawing/2014/main" id="{117C4222-7617-6C44-A4C4-645C80D314D8}"/>
              </a:ext>
            </a:extLst>
          </p:cNvPr>
          <p:cNvSpPr/>
          <p:nvPr/>
        </p:nvSpPr>
        <p:spPr>
          <a:xfrm>
            <a:off x="2984684" y="3495593"/>
            <a:ext cx="1754423" cy="36010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Alice, …</a:t>
            </a:r>
          </a:p>
        </p:txBody>
      </p:sp>
      <p:sp>
        <p:nvSpPr>
          <p:cNvPr id="62" name="Flowchart: Alternate Process 61">
            <a:extLst>
              <a:ext uri="{FF2B5EF4-FFF2-40B4-BE49-F238E27FC236}">
                <a16:creationId xmlns:a16="http://schemas.microsoft.com/office/drawing/2014/main" id="{001097FB-DD5F-CC26-A9CA-4C1119BAFD91}"/>
              </a:ext>
            </a:extLst>
          </p:cNvPr>
          <p:cNvSpPr/>
          <p:nvPr/>
        </p:nvSpPr>
        <p:spPr>
          <a:xfrm>
            <a:off x="2981286" y="3953758"/>
            <a:ext cx="1754423" cy="379378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Bob, …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04D97651-BE24-E48F-9FE4-8386DC962E9A}"/>
              </a:ext>
            </a:extLst>
          </p:cNvPr>
          <p:cNvCxnSpPr>
            <a:cxnSpLocks/>
            <a:stCxn id="55" idx="3"/>
            <a:endCxn id="61" idx="1"/>
          </p:cNvCxnSpPr>
          <p:nvPr/>
        </p:nvCxnSpPr>
        <p:spPr>
          <a:xfrm flipV="1">
            <a:off x="2230053" y="3675648"/>
            <a:ext cx="754631" cy="2754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F48B997-059F-9C89-AD16-548B86C1102F}"/>
              </a:ext>
            </a:extLst>
          </p:cNvPr>
          <p:cNvCxnSpPr>
            <a:cxnSpLocks/>
            <a:stCxn id="60" idx="3"/>
            <a:endCxn id="62" idx="1"/>
          </p:cNvCxnSpPr>
          <p:nvPr/>
        </p:nvCxnSpPr>
        <p:spPr>
          <a:xfrm flipV="1">
            <a:off x="2230053" y="4143447"/>
            <a:ext cx="751233" cy="1790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iamond 1">
            <a:extLst>
              <a:ext uri="{FF2B5EF4-FFF2-40B4-BE49-F238E27FC236}">
                <a16:creationId xmlns:a16="http://schemas.microsoft.com/office/drawing/2014/main" id="{D7117432-0188-E012-E0CF-F029552BBC1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0A1FCA-DD0B-5490-BBD7-82109050432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EE6AD1B2-890B-6AD8-7116-3B07FC561325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FDAB20-7DCA-1E60-887D-9CE55DC2928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8310860-EA24-543D-22A0-B987E8E02275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013148FD-0D09-EC17-8432-B5DEBD671AE6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4A7492F-CE90-5065-446D-13E7E3E6151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F667BD-EBA9-C78A-818C-C9731B048660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AD5180D-ACD9-D0C2-6AB2-FB0AEEB18F17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931925-1665-2A47-FA6F-FE4990F81873}"/>
              </a:ext>
            </a:extLst>
          </p:cNvPr>
          <p:cNvSpPr/>
          <p:nvPr/>
        </p:nvSpPr>
        <p:spPr>
          <a:xfrm>
            <a:off x="6887641" y="5737496"/>
            <a:ext cx="1184940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Maker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526E3B9-A80F-629A-D623-48BA01A9CC9B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EB9C5E-D88B-0974-2BE1-F8577B49848F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443703-4EC5-75A0-3713-3472033E1171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1035670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A1DD6DF9-569E-DE96-F08A-F2C7CA1EEC35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DF7D6D00-D29B-730D-8DF4-200DD95CB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B6BE-DDA6-8B4A-A395-5B495FE8222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F285AB1-A32B-C307-2CB9-43951788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B7931518-9E49-9CEC-485A-FEC72EA4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102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33F493-EAC7-B25A-CC23-B488F15363B3}"/>
              </a:ext>
            </a:extLst>
          </p:cNvPr>
          <p:cNvSpPr txBox="1"/>
          <p:nvPr/>
        </p:nvSpPr>
        <p:spPr>
          <a:xfrm>
            <a:off x="5613042" y="2473320"/>
            <a:ext cx="3023585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Artisans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AID int PRIMARY KEY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ProductName text,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MakerName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</p:txBody>
      </p:sp>
      <p:sp>
        <p:nvSpPr>
          <p:cNvPr id="18" name="Oval Callout 17">
            <a:extLst>
              <a:ext uri="{FF2B5EF4-FFF2-40B4-BE49-F238E27FC236}">
                <a16:creationId xmlns:a16="http://schemas.microsoft.com/office/drawing/2014/main" id="{C23405EA-69E2-B3EE-8B26-9B49C30EC91F}"/>
              </a:ext>
            </a:extLst>
          </p:cNvPr>
          <p:cNvSpPr/>
          <p:nvPr/>
        </p:nvSpPr>
        <p:spPr>
          <a:xfrm>
            <a:off x="5851971" y="4505005"/>
            <a:ext cx="2820362" cy="908864"/>
          </a:xfrm>
          <a:prstGeom prst="wedgeEllipseCallout">
            <a:avLst>
              <a:gd name="adj1" fmla="val -37016"/>
              <a:gd name="adj2" fmla="val -11493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…and this is</a:t>
            </a:r>
            <a:br>
              <a:rPr lang="en-US" dirty="0"/>
            </a:br>
            <a:r>
              <a:rPr lang="en-US" dirty="0"/>
              <a:t>the second option</a:t>
            </a:r>
          </a:p>
        </p:txBody>
      </p:sp>
    </p:spTree>
    <p:extLst>
      <p:ext uri="{BB962C8B-B14F-4D97-AF65-F5344CB8AC3E}">
        <p14:creationId xmlns:p14="http://schemas.microsoft.com/office/powerpoint/2010/main" val="37038070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 Constraints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  <a:p>
            <a:endParaRPr lang="en-US" dirty="0"/>
          </a:p>
          <a:p>
            <a:r>
              <a:rPr lang="en-US" dirty="0"/>
              <a:t>Each company manufactures at most 20 products</a:t>
            </a:r>
          </a:p>
          <a:p>
            <a:r>
              <a:rPr lang="en-US" dirty="0"/>
              <a:t>OK in ER, but most SQL systems don’t support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FE0D9D4D-EA60-4B55-AE53-AD0CF0F98A22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26FF43-9052-4BF6-A5A4-1A82AA49C8B3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Diamond 46">
            <a:extLst>
              <a:ext uri="{FF2B5EF4-FFF2-40B4-BE49-F238E27FC236}">
                <a16:creationId xmlns:a16="http://schemas.microsoft.com/office/drawing/2014/main" id="{D9BE0120-938C-4E00-9ACD-6B6208752382}"/>
              </a:ext>
            </a:extLst>
          </p:cNvPr>
          <p:cNvSpPr/>
          <p:nvPr/>
        </p:nvSpPr>
        <p:spPr>
          <a:xfrm>
            <a:off x="3847424" y="1597535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E3555F-A964-492C-9127-3A960ED66003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3506636" y="1759633"/>
            <a:ext cx="34078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4E702E-97C3-4F4A-A04A-7EF1B50519A4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4658854" y="1759633"/>
            <a:ext cx="3908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Diamond 49">
            <a:extLst>
              <a:ext uri="{FF2B5EF4-FFF2-40B4-BE49-F238E27FC236}">
                <a16:creationId xmlns:a16="http://schemas.microsoft.com/office/drawing/2014/main" id="{A6E86907-0C54-4E07-B91B-2472B8338D57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660B5E3-1C89-4431-BEFF-E1B2F053E129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76856F9-6B7B-48EE-B751-EB50588C10F4}"/>
              </a:ext>
            </a:extLst>
          </p:cNvPr>
          <p:cNvCxnSpPr>
            <a:stCxn id="50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55DEBD-361B-4278-835A-B5B00B008A4D}"/>
              </a:ext>
            </a:extLst>
          </p:cNvPr>
          <p:cNvCxnSpPr>
            <a:stCxn id="41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A74B6A-ABE5-4742-86EC-6FF53013A8CD}"/>
                  </a:ext>
                </a:extLst>
              </p:cNvPr>
              <p:cNvSpPr txBox="1"/>
              <p:nvPr/>
            </p:nvSpPr>
            <p:spPr>
              <a:xfrm>
                <a:off x="2464069" y="5244343"/>
                <a:ext cx="10827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1A74B6A-ABE5-4742-86EC-6FF53013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69" y="5244343"/>
                <a:ext cx="1082732" cy="523220"/>
              </a:xfrm>
              <a:prstGeom prst="rect">
                <a:avLst/>
              </a:prstGeom>
              <a:blipFill>
                <a:blip r:embed="rId2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27E887-C69B-7FCE-5466-346C57BB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748C2-C119-DC47-AB18-EE55DD3AEB2E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4E716D-B211-47CE-5741-D81CF5EB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35E2B-B469-7C19-CE87-D1E64789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84BD22-8FF6-35B8-EE38-BFC134810CFD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B6D20EF-1F57-78AE-AD11-6B4A51ED4131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31F95BB-0521-C92B-6B76-6FDA5F2C82AF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763280-9E2D-1358-7253-A0435CDDB9AC}"/>
              </a:ext>
            </a:extLst>
          </p:cNvPr>
          <p:cNvCxnSpPr>
            <a:stCxn id="2" idx="3"/>
            <a:endCxn id="4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099FF5-0B75-AFDE-9B3D-EBCD47D2C6BC}"/>
              </a:ext>
            </a:extLst>
          </p:cNvPr>
          <p:cNvCxnSpPr>
            <a:stCxn id="4" idx="3"/>
            <a:endCxn id="3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own Arrow 11">
            <a:extLst>
              <a:ext uri="{FF2B5EF4-FFF2-40B4-BE49-F238E27FC236}">
                <a16:creationId xmlns:a16="http://schemas.microsoft.com/office/drawing/2014/main" id="{BEC65F68-1B94-18B6-091A-2901284AEA4D}"/>
              </a:ext>
            </a:extLst>
          </p:cNvPr>
          <p:cNvSpPr/>
          <p:nvPr/>
        </p:nvSpPr>
        <p:spPr>
          <a:xfrm rot="1663389">
            <a:off x="3397032" y="4157382"/>
            <a:ext cx="219206" cy="10049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68328398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915B-7A87-8FE4-BC2C-F040FDF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5996-858F-7FFD-2195-B1B4D0041D5F}"/>
              </a:ext>
            </a:extLst>
          </p:cNvPr>
          <p:cNvSpPr txBox="1"/>
          <p:nvPr/>
        </p:nvSpPr>
        <p:spPr>
          <a:xfrm>
            <a:off x="163594" y="3013501"/>
            <a:ext cx="8816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Referential Integrity Constraints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2F719-973A-387F-824B-EBA7E82C5C5C}"/>
              </a:ext>
            </a:extLst>
          </p:cNvPr>
          <p:cNvSpPr txBox="1"/>
          <p:nvPr/>
        </p:nvSpPr>
        <p:spPr>
          <a:xfrm>
            <a:off x="2023866" y="4553211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(a complicated name for something very simple)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741738-2B95-D615-270A-B637D5121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5B58A-5AA8-244C-9EFD-DFA26939A8BD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D57F72-7688-9F08-202D-2D64308D9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51050A7-0CEC-62AA-6567-B55FBF60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4997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arrow: at most one</a:t>
            </a:r>
          </a:p>
          <a:p>
            <a:r>
              <a:rPr lang="en-US" dirty="0"/>
              <a:t>Rounded arrow: exactly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98264-BCDB-A4CB-43E6-AB5F32AF71BF}"/>
              </a:ext>
            </a:extLst>
          </p:cNvPr>
          <p:cNvSpPr/>
          <p:nvPr/>
        </p:nvSpPr>
        <p:spPr>
          <a:xfrm>
            <a:off x="1622260" y="5811649"/>
            <a:ext cx="1067920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5772D-9FE2-A34E-162B-B30303581F87}"/>
              </a:ext>
            </a:extLst>
          </p:cNvPr>
          <p:cNvSpPr/>
          <p:nvPr/>
        </p:nvSpPr>
        <p:spPr>
          <a:xfrm>
            <a:off x="7242795" y="5811649"/>
            <a:ext cx="1282722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64A0D87-283C-B57A-D1AC-EAF6E3871AE6}"/>
              </a:ext>
            </a:extLst>
          </p:cNvPr>
          <p:cNvSpPr/>
          <p:nvPr/>
        </p:nvSpPr>
        <p:spPr>
          <a:xfrm>
            <a:off x="4086868" y="5614303"/>
            <a:ext cx="1866639" cy="794802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7282B-43E0-7CD8-4719-A04B3658D205}"/>
              </a:ext>
            </a:extLst>
          </p:cNvPr>
          <p:cNvSpPr/>
          <p:nvPr/>
        </p:nvSpPr>
        <p:spPr>
          <a:xfrm>
            <a:off x="257632" y="4872820"/>
            <a:ext cx="1082431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48700-19EA-C98B-8AAC-855F1EAE29C4}"/>
              </a:ext>
            </a:extLst>
          </p:cNvPr>
          <p:cNvSpPr/>
          <p:nvPr/>
        </p:nvSpPr>
        <p:spPr>
          <a:xfrm>
            <a:off x="1521743" y="4821299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958B4-9E10-B8FF-6AFC-79E08CF8AEFA}"/>
              </a:ext>
            </a:extLst>
          </p:cNvPr>
          <p:cNvSpPr/>
          <p:nvPr/>
        </p:nvSpPr>
        <p:spPr>
          <a:xfrm>
            <a:off x="7193537" y="5008902"/>
            <a:ext cx="9223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Ceo</a:t>
            </a: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674D4E-4610-01E7-758D-B0AAE9D383D9}"/>
              </a:ext>
            </a:extLst>
          </p:cNvPr>
          <p:cNvSpPr/>
          <p:nvPr/>
        </p:nvSpPr>
        <p:spPr>
          <a:xfrm>
            <a:off x="6037816" y="4687744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C45723-897A-2DC4-5E3E-B433789275EB}"/>
              </a:ext>
            </a:extLst>
          </p:cNvPr>
          <p:cNvSpPr/>
          <p:nvPr/>
        </p:nvSpPr>
        <p:spPr>
          <a:xfrm>
            <a:off x="7561152" y="4547368"/>
            <a:ext cx="158284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6A763F-5FFE-C943-4221-96776827288B}"/>
              </a:ext>
            </a:extLst>
          </p:cNvPr>
          <p:cNvCxnSpPr>
            <a:stCxn id="9" idx="4"/>
            <a:endCxn id="2" idx="0"/>
          </p:cNvCxnSpPr>
          <p:nvPr/>
        </p:nvCxnSpPr>
        <p:spPr>
          <a:xfrm>
            <a:off x="798848" y="5435450"/>
            <a:ext cx="1357372" cy="3761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8CCAE-0DBD-1AAF-CE62-01AD58FEEF33}"/>
              </a:ext>
            </a:extLst>
          </p:cNvPr>
          <p:cNvCxnSpPr>
            <a:stCxn id="11" idx="4"/>
            <a:endCxn id="2" idx="0"/>
          </p:cNvCxnSpPr>
          <p:nvPr/>
        </p:nvCxnSpPr>
        <p:spPr>
          <a:xfrm>
            <a:off x="2132837" y="5383929"/>
            <a:ext cx="23383" cy="42772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C1C36-63A7-3CDB-12D7-0590E413F96A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6648910" y="5250374"/>
            <a:ext cx="1235246" cy="5612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369CA-C209-A10F-EC04-F1CCEF582DE5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>
            <a:off x="7654731" y="5571532"/>
            <a:ext cx="229425" cy="24011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269E53-F8E7-CE5E-7720-3DDE2AC4D605}"/>
              </a:ext>
            </a:extLst>
          </p:cNvPr>
          <p:cNvCxnSpPr>
            <a:stCxn id="14" idx="4"/>
            <a:endCxn id="7" idx="0"/>
          </p:cNvCxnSpPr>
          <p:nvPr/>
        </p:nvCxnSpPr>
        <p:spPr>
          <a:xfrm flipH="1">
            <a:off x="7884156" y="5109998"/>
            <a:ext cx="468420" cy="7016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D81110-0198-202E-547A-222001D704C5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2690180" y="6011704"/>
            <a:ext cx="139668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CEB35-9694-3D9B-6EEA-9E2434C43E0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953507" y="6011704"/>
            <a:ext cx="1289288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AF27103-B1F2-ADB3-914B-93626013C5D7}"/>
              </a:ext>
            </a:extLst>
          </p:cNvPr>
          <p:cNvSpPr/>
          <p:nvPr/>
        </p:nvSpPr>
        <p:spPr>
          <a:xfrm>
            <a:off x="5230445" y="4969059"/>
            <a:ext cx="881814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CID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C7C43-9A1F-4FE0-C74D-3612BDD6D257}"/>
              </a:ext>
            </a:extLst>
          </p:cNvPr>
          <p:cNvCxnSpPr>
            <a:cxnSpLocks/>
            <a:stCxn id="22" idx="5"/>
            <a:endCxn id="7" idx="0"/>
          </p:cNvCxnSpPr>
          <p:nvPr/>
        </p:nvCxnSpPr>
        <p:spPr>
          <a:xfrm>
            <a:off x="5983120" y="5449294"/>
            <a:ext cx="1901036" cy="36235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FAD3562-33C2-BA22-C277-1E779453FD7C}"/>
              </a:ext>
            </a:extLst>
          </p:cNvPr>
          <p:cNvSpPr/>
          <p:nvPr/>
        </p:nvSpPr>
        <p:spPr>
          <a:xfrm>
            <a:off x="2957609" y="4826867"/>
            <a:ext cx="861526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PID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F16035-4115-EF7E-739F-C5B703D28A3B}"/>
              </a:ext>
            </a:extLst>
          </p:cNvPr>
          <p:cNvCxnSpPr>
            <a:cxnSpLocks/>
            <a:stCxn id="24" idx="3"/>
            <a:endCxn id="2" idx="0"/>
          </p:cNvCxnSpPr>
          <p:nvPr/>
        </p:nvCxnSpPr>
        <p:spPr>
          <a:xfrm flipH="1">
            <a:off x="2156220" y="5307102"/>
            <a:ext cx="927557" cy="50454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0D7520C6-E830-5FCE-A082-AB062CEC7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7282-812B-F546-B392-BC64B3E63FD8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DDDC211E-56C1-F54F-AAE9-CD2BE200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3A9608E-5E02-E489-F669-7A9957ED8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4878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Regular arrow</a:t>
            </a:r>
            <a:r>
              <a:rPr lang="en-US" dirty="0"/>
              <a:t>: at most one</a:t>
            </a:r>
          </a:p>
          <a:p>
            <a:r>
              <a:rPr lang="en-US" dirty="0"/>
              <a:t>Rounded arrow: exactly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98264-BCDB-A4CB-43E6-AB5F32AF71BF}"/>
              </a:ext>
            </a:extLst>
          </p:cNvPr>
          <p:cNvSpPr/>
          <p:nvPr/>
        </p:nvSpPr>
        <p:spPr>
          <a:xfrm>
            <a:off x="1622260" y="5811649"/>
            <a:ext cx="1067920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5772D-9FE2-A34E-162B-B30303581F87}"/>
              </a:ext>
            </a:extLst>
          </p:cNvPr>
          <p:cNvSpPr/>
          <p:nvPr/>
        </p:nvSpPr>
        <p:spPr>
          <a:xfrm>
            <a:off x="7242795" y="5811649"/>
            <a:ext cx="1282722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64A0D87-283C-B57A-D1AC-EAF6E3871AE6}"/>
              </a:ext>
            </a:extLst>
          </p:cNvPr>
          <p:cNvSpPr/>
          <p:nvPr/>
        </p:nvSpPr>
        <p:spPr>
          <a:xfrm>
            <a:off x="4086868" y="5614303"/>
            <a:ext cx="1866639" cy="794802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7282B-43E0-7CD8-4719-A04B3658D205}"/>
              </a:ext>
            </a:extLst>
          </p:cNvPr>
          <p:cNvSpPr/>
          <p:nvPr/>
        </p:nvSpPr>
        <p:spPr>
          <a:xfrm>
            <a:off x="257632" y="4872820"/>
            <a:ext cx="1082431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48700-19EA-C98B-8AAC-855F1EAE29C4}"/>
              </a:ext>
            </a:extLst>
          </p:cNvPr>
          <p:cNvSpPr/>
          <p:nvPr/>
        </p:nvSpPr>
        <p:spPr>
          <a:xfrm>
            <a:off x="1521743" y="4821299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958B4-9E10-B8FF-6AFC-79E08CF8AEFA}"/>
              </a:ext>
            </a:extLst>
          </p:cNvPr>
          <p:cNvSpPr/>
          <p:nvPr/>
        </p:nvSpPr>
        <p:spPr>
          <a:xfrm>
            <a:off x="7193537" y="5008902"/>
            <a:ext cx="9223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Ceo</a:t>
            </a: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674D4E-4610-01E7-758D-B0AAE9D383D9}"/>
              </a:ext>
            </a:extLst>
          </p:cNvPr>
          <p:cNvSpPr/>
          <p:nvPr/>
        </p:nvSpPr>
        <p:spPr>
          <a:xfrm>
            <a:off x="6037816" y="4687744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C45723-897A-2DC4-5E3E-B433789275EB}"/>
              </a:ext>
            </a:extLst>
          </p:cNvPr>
          <p:cNvSpPr/>
          <p:nvPr/>
        </p:nvSpPr>
        <p:spPr>
          <a:xfrm>
            <a:off x="7561152" y="4547368"/>
            <a:ext cx="158284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6A763F-5FFE-C943-4221-96776827288B}"/>
              </a:ext>
            </a:extLst>
          </p:cNvPr>
          <p:cNvCxnSpPr>
            <a:stCxn id="9" idx="4"/>
            <a:endCxn id="2" idx="0"/>
          </p:cNvCxnSpPr>
          <p:nvPr/>
        </p:nvCxnSpPr>
        <p:spPr>
          <a:xfrm>
            <a:off x="798848" y="5435450"/>
            <a:ext cx="1357372" cy="3761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8CCAE-0DBD-1AAF-CE62-01AD58FEEF33}"/>
              </a:ext>
            </a:extLst>
          </p:cNvPr>
          <p:cNvCxnSpPr>
            <a:stCxn id="11" idx="4"/>
            <a:endCxn id="2" idx="0"/>
          </p:cNvCxnSpPr>
          <p:nvPr/>
        </p:nvCxnSpPr>
        <p:spPr>
          <a:xfrm>
            <a:off x="2132837" y="5383929"/>
            <a:ext cx="23383" cy="42772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C1C36-63A7-3CDB-12D7-0590E413F96A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6648910" y="5250374"/>
            <a:ext cx="1235246" cy="5612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369CA-C209-A10F-EC04-F1CCEF582DE5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>
            <a:off x="7654731" y="5571532"/>
            <a:ext cx="229425" cy="24011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269E53-F8E7-CE5E-7720-3DDE2AC4D605}"/>
              </a:ext>
            </a:extLst>
          </p:cNvPr>
          <p:cNvCxnSpPr>
            <a:stCxn id="14" idx="4"/>
            <a:endCxn id="7" idx="0"/>
          </p:cNvCxnSpPr>
          <p:nvPr/>
        </p:nvCxnSpPr>
        <p:spPr>
          <a:xfrm flipH="1">
            <a:off x="7884156" y="5109998"/>
            <a:ext cx="468420" cy="7016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D81110-0198-202E-547A-222001D704C5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2690180" y="6011704"/>
            <a:ext cx="139668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CEB35-9694-3D9B-6EEA-9E2434C43E0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953507" y="6011704"/>
            <a:ext cx="1289288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AF27103-B1F2-ADB3-914B-93626013C5D7}"/>
              </a:ext>
            </a:extLst>
          </p:cNvPr>
          <p:cNvSpPr/>
          <p:nvPr/>
        </p:nvSpPr>
        <p:spPr>
          <a:xfrm>
            <a:off x="5230445" y="4969059"/>
            <a:ext cx="881814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CID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C7C43-9A1F-4FE0-C74D-3612BDD6D257}"/>
              </a:ext>
            </a:extLst>
          </p:cNvPr>
          <p:cNvCxnSpPr>
            <a:cxnSpLocks/>
            <a:stCxn id="22" idx="5"/>
            <a:endCxn id="7" idx="0"/>
          </p:cNvCxnSpPr>
          <p:nvPr/>
        </p:nvCxnSpPr>
        <p:spPr>
          <a:xfrm>
            <a:off x="5983120" y="5449294"/>
            <a:ext cx="1901036" cy="36235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FAD3562-33C2-BA22-C277-1E779453FD7C}"/>
              </a:ext>
            </a:extLst>
          </p:cNvPr>
          <p:cNvSpPr/>
          <p:nvPr/>
        </p:nvSpPr>
        <p:spPr>
          <a:xfrm>
            <a:off x="2957609" y="4826867"/>
            <a:ext cx="861526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PID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F16035-4115-EF7E-739F-C5B703D28A3B}"/>
              </a:ext>
            </a:extLst>
          </p:cNvPr>
          <p:cNvCxnSpPr>
            <a:cxnSpLocks/>
            <a:stCxn id="24" idx="3"/>
            <a:endCxn id="2" idx="0"/>
          </p:cNvCxnSpPr>
          <p:nvPr/>
        </p:nvCxnSpPr>
        <p:spPr>
          <a:xfrm flipH="1">
            <a:off x="2156220" y="5307102"/>
            <a:ext cx="927557" cy="50454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DF09C4B-C471-4520-10DD-5626F602F73E}"/>
              </a:ext>
            </a:extLst>
          </p:cNvPr>
          <p:cNvSpPr/>
          <p:nvPr/>
        </p:nvSpPr>
        <p:spPr>
          <a:xfrm>
            <a:off x="334925" y="857499"/>
            <a:ext cx="4895520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8E20788F-2A87-AC89-0A98-7BCD0D5EE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7D77-1E9B-344F-B254-C7CD8C35631D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A9D3BF40-7B16-E67C-36C7-3533F63C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515CFD4B-FBB6-8D37-2EF8-C691AA551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8737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Regular arrow</a:t>
            </a:r>
            <a:r>
              <a:rPr lang="en-US" dirty="0"/>
              <a:t>: at most one</a:t>
            </a:r>
          </a:p>
          <a:p>
            <a:r>
              <a:rPr lang="en-US" dirty="0"/>
              <a:t>Rounded arrow: exactly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98264-BCDB-A4CB-43E6-AB5F32AF71BF}"/>
              </a:ext>
            </a:extLst>
          </p:cNvPr>
          <p:cNvSpPr/>
          <p:nvPr/>
        </p:nvSpPr>
        <p:spPr>
          <a:xfrm>
            <a:off x="1622260" y="5811649"/>
            <a:ext cx="1067920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5772D-9FE2-A34E-162B-B30303581F87}"/>
              </a:ext>
            </a:extLst>
          </p:cNvPr>
          <p:cNvSpPr/>
          <p:nvPr/>
        </p:nvSpPr>
        <p:spPr>
          <a:xfrm>
            <a:off x="7242795" y="5811649"/>
            <a:ext cx="1282722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64A0D87-283C-B57A-D1AC-EAF6E3871AE6}"/>
              </a:ext>
            </a:extLst>
          </p:cNvPr>
          <p:cNvSpPr/>
          <p:nvPr/>
        </p:nvSpPr>
        <p:spPr>
          <a:xfrm>
            <a:off x="4086868" y="5614303"/>
            <a:ext cx="1866639" cy="794802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7282B-43E0-7CD8-4719-A04B3658D205}"/>
              </a:ext>
            </a:extLst>
          </p:cNvPr>
          <p:cNvSpPr/>
          <p:nvPr/>
        </p:nvSpPr>
        <p:spPr>
          <a:xfrm>
            <a:off x="257632" y="4872820"/>
            <a:ext cx="1082431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48700-19EA-C98B-8AAC-855F1EAE29C4}"/>
              </a:ext>
            </a:extLst>
          </p:cNvPr>
          <p:cNvSpPr/>
          <p:nvPr/>
        </p:nvSpPr>
        <p:spPr>
          <a:xfrm>
            <a:off x="1521743" y="4821299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958B4-9E10-B8FF-6AFC-79E08CF8AEFA}"/>
              </a:ext>
            </a:extLst>
          </p:cNvPr>
          <p:cNvSpPr/>
          <p:nvPr/>
        </p:nvSpPr>
        <p:spPr>
          <a:xfrm>
            <a:off x="7193537" y="5008902"/>
            <a:ext cx="9223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Ceo</a:t>
            </a: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674D4E-4610-01E7-758D-B0AAE9D383D9}"/>
              </a:ext>
            </a:extLst>
          </p:cNvPr>
          <p:cNvSpPr/>
          <p:nvPr/>
        </p:nvSpPr>
        <p:spPr>
          <a:xfrm>
            <a:off x="6037816" y="4687744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C45723-897A-2DC4-5E3E-B433789275EB}"/>
              </a:ext>
            </a:extLst>
          </p:cNvPr>
          <p:cNvSpPr/>
          <p:nvPr/>
        </p:nvSpPr>
        <p:spPr>
          <a:xfrm>
            <a:off x="7561152" y="4547368"/>
            <a:ext cx="158284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6A763F-5FFE-C943-4221-96776827288B}"/>
              </a:ext>
            </a:extLst>
          </p:cNvPr>
          <p:cNvCxnSpPr>
            <a:stCxn id="9" idx="4"/>
            <a:endCxn id="2" idx="0"/>
          </p:cNvCxnSpPr>
          <p:nvPr/>
        </p:nvCxnSpPr>
        <p:spPr>
          <a:xfrm>
            <a:off x="798848" y="5435450"/>
            <a:ext cx="1357372" cy="3761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8CCAE-0DBD-1AAF-CE62-01AD58FEEF33}"/>
              </a:ext>
            </a:extLst>
          </p:cNvPr>
          <p:cNvCxnSpPr>
            <a:stCxn id="11" idx="4"/>
            <a:endCxn id="2" idx="0"/>
          </p:cNvCxnSpPr>
          <p:nvPr/>
        </p:nvCxnSpPr>
        <p:spPr>
          <a:xfrm>
            <a:off x="2132837" y="5383929"/>
            <a:ext cx="23383" cy="42772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C1C36-63A7-3CDB-12D7-0590E413F96A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6648910" y="5250374"/>
            <a:ext cx="1235246" cy="5612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369CA-C209-A10F-EC04-F1CCEF582DE5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>
            <a:off x="7654731" y="5571532"/>
            <a:ext cx="229425" cy="24011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269E53-F8E7-CE5E-7720-3DDE2AC4D605}"/>
              </a:ext>
            </a:extLst>
          </p:cNvPr>
          <p:cNvCxnSpPr>
            <a:stCxn id="14" idx="4"/>
            <a:endCxn id="7" idx="0"/>
          </p:cNvCxnSpPr>
          <p:nvPr/>
        </p:nvCxnSpPr>
        <p:spPr>
          <a:xfrm flipH="1">
            <a:off x="7884156" y="5109998"/>
            <a:ext cx="468420" cy="7016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D81110-0198-202E-547A-222001D704C5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2690180" y="6011704"/>
            <a:ext cx="139668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CEB35-9694-3D9B-6EEA-9E2434C43E0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953507" y="6011704"/>
            <a:ext cx="1289288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AF27103-B1F2-ADB3-914B-93626013C5D7}"/>
              </a:ext>
            </a:extLst>
          </p:cNvPr>
          <p:cNvSpPr/>
          <p:nvPr/>
        </p:nvSpPr>
        <p:spPr>
          <a:xfrm>
            <a:off x="5230445" y="4969059"/>
            <a:ext cx="881814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CID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C7C43-9A1F-4FE0-C74D-3612BDD6D257}"/>
              </a:ext>
            </a:extLst>
          </p:cNvPr>
          <p:cNvCxnSpPr>
            <a:cxnSpLocks/>
            <a:stCxn id="22" idx="5"/>
            <a:endCxn id="7" idx="0"/>
          </p:cNvCxnSpPr>
          <p:nvPr/>
        </p:nvCxnSpPr>
        <p:spPr>
          <a:xfrm>
            <a:off x="5983120" y="5449294"/>
            <a:ext cx="1901036" cy="36235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FAD3562-33C2-BA22-C277-1E779453FD7C}"/>
              </a:ext>
            </a:extLst>
          </p:cNvPr>
          <p:cNvSpPr/>
          <p:nvPr/>
        </p:nvSpPr>
        <p:spPr>
          <a:xfrm>
            <a:off x="2957609" y="4826867"/>
            <a:ext cx="861526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PID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F16035-4115-EF7E-739F-C5B703D28A3B}"/>
              </a:ext>
            </a:extLst>
          </p:cNvPr>
          <p:cNvCxnSpPr>
            <a:cxnSpLocks/>
            <a:stCxn id="24" idx="3"/>
            <a:endCxn id="2" idx="0"/>
          </p:cNvCxnSpPr>
          <p:nvPr/>
        </p:nvCxnSpPr>
        <p:spPr>
          <a:xfrm flipH="1">
            <a:off x="2156220" y="5307102"/>
            <a:ext cx="927557" cy="50454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026C240-53C1-4136-45A0-1776A13D6FC2}"/>
              </a:ext>
            </a:extLst>
          </p:cNvPr>
          <p:cNvSpPr txBox="1"/>
          <p:nvPr/>
        </p:nvSpPr>
        <p:spPr>
          <a:xfrm>
            <a:off x="5098864" y="2456370"/>
            <a:ext cx="37641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5DF09C4B-C471-4520-10DD-5626F602F73E}"/>
              </a:ext>
            </a:extLst>
          </p:cNvPr>
          <p:cNvSpPr/>
          <p:nvPr/>
        </p:nvSpPr>
        <p:spPr>
          <a:xfrm>
            <a:off x="334925" y="857499"/>
            <a:ext cx="4895520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16DB4D6F-47D7-0333-DD53-73F3E82A5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41661-B91F-0447-BB5F-3F03057B3E26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DD86A2C3-6EFD-C1EA-0F78-DB9C09519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22DA92AE-4B92-8A81-085A-B59BE39D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136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arrow: at most one</a:t>
            </a:r>
          </a:p>
          <a:p>
            <a:r>
              <a:rPr lang="en-US" b="1" dirty="0">
                <a:solidFill>
                  <a:srgbClr val="0432FF"/>
                </a:solidFill>
              </a:rPr>
              <a:t>Rounded arrow</a:t>
            </a:r>
            <a:r>
              <a:rPr lang="en-US" dirty="0"/>
              <a:t>: exactly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98264-BCDB-A4CB-43E6-AB5F32AF71BF}"/>
              </a:ext>
            </a:extLst>
          </p:cNvPr>
          <p:cNvSpPr/>
          <p:nvPr/>
        </p:nvSpPr>
        <p:spPr>
          <a:xfrm>
            <a:off x="1622260" y="5811649"/>
            <a:ext cx="1067920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5772D-9FE2-A34E-162B-B30303581F87}"/>
              </a:ext>
            </a:extLst>
          </p:cNvPr>
          <p:cNvSpPr/>
          <p:nvPr/>
        </p:nvSpPr>
        <p:spPr>
          <a:xfrm>
            <a:off x="7242795" y="5811649"/>
            <a:ext cx="1282722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64A0D87-283C-B57A-D1AC-EAF6E3871AE6}"/>
              </a:ext>
            </a:extLst>
          </p:cNvPr>
          <p:cNvSpPr/>
          <p:nvPr/>
        </p:nvSpPr>
        <p:spPr>
          <a:xfrm>
            <a:off x="4086868" y="5614303"/>
            <a:ext cx="1866639" cy="794802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7282B-43E0-7CD8-4719-A04B3658D205}"/>
              </a:ext>
            </a:extLst>
          </p:cNvPr>
          <p:cNvSpPr/>
          <p:nvPr/>
        </p:nvSpPr>
        <p:spPr>
          <a:xfrm>
            <a:off x="257632" y="4872820"/>
            <a:ext cx="1082431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48700-19EA-C98B-8AAC-855F1EAE29C4}"/>
              </a:ext>
            </a:extLst>
          </p:cNvPr>
          <p:cNvSpPr/>
          <p:nvPr/>
        </p:nvSpPr>
        <p:spPr>
          <a:xfrm>
            <a:off x="1521743" y="4821299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958B4-9E10-B8FF-6AFC-79E08CF8AEFA}"/>
              </a:ext>
            </a:extLst>
          </p:cNvPr>
          <p:cNvSpPr/>
          <p:nvPr/>
        </p:nvSpPr>
        <p:spPr>
          <a:xfrm>
            <a:off x="7193537" y="5008902"/>
            <a:ext cx="9223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Ceo</a:t>
            </a: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674D4E-4610-01E7-758D-B0AAE9D383D9}"/>
              </a:ext>
            </a:extLst>
          </p:cNvPr>
          <p:cNvSpPr/>
          <p:nvPr/>
        </p:nvSpPr>
        <p:spPr>
          <a:xfrm>
            <a:off x="6037816" y="4687744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C45723-897A-2DC4-5E3E-B433789275EB}"/>
              </a:ext>
            </a:extLst>
          </p:cNvPr>
          <p:cNvSpPr/>
          <p:nvPr/>
        </p:nvSpPr>
        <p:spPr>
          <a:xfrm>
            <a:off x="7561152" y="4547368"/>
            <a:ext cx="158284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6A763F-5FFE-C943-4221-96776827288B}"/>
              </a:ext>
            </a:extLst>
          </p:cNvPr>
          <p:cNvCxnSpPr>
            <a:stCxn id="9" idx="4"/>
            <a:endCxn id="2" idx="0"/>
          </p:cNvCxnSpPr>
          <p:nvPr/>
        </p:nvCxnSpPr>
        <p:spPr>
          <a:xfrm>
            <a:off x="798848" y="5435450"/>
            <a:ext cx="1357372" cy="3761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8CCAE-0DBD-1AAF-CE62-01AD58FEEF33}"/>
              </a:ext>
            </a:extLst>
          </p:cNvPr>
          <p:cNvCxnSpPr>
            <a:stCxn id="11" idx="4"/>
            <a:endCxn id="2" idx="0"/>
          </p:cNvCxnSpPr>
          <p:nvPr/>
        </p:nvCxnSpPr>
        <p:spPr>
          <a:xfrm>
            <a:off x="2132837" y="5383929"/>
            <a:ext cx="23383" cy="42772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C1C36-63A7-3CDB-12D7-0590E413F96A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6648910" y="5250374"/>
            <a:ext cx="1235246" cy="5612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369CA-C209-A10F-EC04-F1CCEF582DE5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>
            <a:off x="7654731" y="5571532"/>
            <a:ext cx="229425" cy="24011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269E53-F8E7-CE5E-7720-3DDE2AC4D605}"/>
              </a:ext>
            </a:extLst>
          </p:cNvPr>
          <p:cNvCxnSpPr>
            <a:stCxn id="14" idx="4"/>
            <a:endCxn id="7" idx="0"/>
          </p:cNvCxnSpPr>
          <p:nvPr/>
        </p:nvCxnSpPr>
        <p:spPr>
          <a:xfrm flipH="1">
            <a:off x="7884156" y="5109998"/>
            <a:ext cx="468420" cy="7016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D81110-0198-202E-547A-222001D704C5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2690180" y="6011704"/>
            <a:ext cx="139668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CEB35-9694-3D9B-6EEA-9E2434C43E0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953507" y="6011704"/>
            <a:ext cx="1289288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AF27103-B1F2-ADB3-914B-93626013C5D7}"/>
              </a:ext>
            </a:extLst>
          </p:cNvPr>
          <p:cNvSpPr/>
          <p:nvPr/>
        </p:nvSpPr>
        <p:spPr>
          <a:xfrm>
            <a:off x="5230445" y="4969059"/>
            <a:ext cx="881814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CID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C7C43-9A1F-4FE0-C74D-3612BDD6D257}"/>
              </a:ext>
            </a:extLst>
          </p:cNvPr>
          <p:cNvCxnSpPr>
            <a:cxnSpLocks/>
            <a:stCxn id="22" idx="5"/>
            <a:endCxn id="7" idx="0"/>
          </p:cNvCxnSpPr>
          <p:nvPr/>
        </p:nvCxnSpPr>
        <p:spPr>
          <a:xfrm>
            <a:off x="5983120" y="5449294"/>
            <a:ext cx="1901036" cy="36235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FAD3562-33C2-BA22-C277-1E779453FD7C}"/>
              </a:ext>
            </a:extLst>
          </p:cNvPr>
          <p:cNvSpPr/>
          <p:nvPr/>
        </p:nvSpPr>
        <p:spPr>
          <a:xfrm>
            <a:off x="2957609" y="4826867"/>
            <a:ext cx="861526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PID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F16035-4115-EF7E-739F-C5B703D28A3B}"/>
              </a:ext>
            </a:extLst>
          </p:cNvPr>
          <p:cNvCxnSpPr>
            <a:cxnSpLocks/>
            <a:stCxn id="24" idx="3"/>
            <a:endCxn id="2" idx="0"/>
          </p:cNvCxnSpPr>
          <p:nvPr/>
        </p:nvCxnSpPr>
        <p:spPr>
          <a:xfrm flipH="1">
            <a:off x="2156220" y="5307102"/>
            <a:ext cx="927557" cy="50454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026C240-53C1-4136-45A0-1776A13D6FC2}"/>
              </a:ext>
            </a:extLst>
          </p:cNvPr>
          <p:cNvSpPr txBox="1"/>
          <p:nvPr/>
        </p:nvSpPr>
        <p:spPr>
          <a:xfrm>
            <a:off x="5098864" y="2456370"/>
            <a:ext cx="36407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3D78F1D-12F3-C8F8-AB8F-295A6618300E}"/>
              </a:ext>
            </a:extLst>
          </p:cNvPr>
          <p:cNvSpPr/>
          <p:nvPr/>
        </p:nvSpPr>
        <p:spPr>
          <a:xfrm>
            <a:off x="334924" y="1437751"/>
            <a:ext cx="5126423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D9E119A8-DFDA-0D85-FE1D-7A183ACB33E4}"/>
              </a:ext>
            </a:extLst>
          </p:cNvPr>
          <p:cNvSpPr/>
          <p:nvPr/>
        </p:nvSpPr>
        <p:spPr>
          <a:xfrm rot="5400000">
            <a:off x="6694331" y="5736032"/>
            <a:ext cx="562631" cy="557343"/>
          </a:xfrm>
          <a:prstGeom prst="blockArc">
            <a:avLst>
              <a:gd name="adj1" fmla="val 10800000"/>
              <a:gd name="adj2" fmla="val 1858"/>
              <a:gd name="adj3" fmla="val 185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Date Placeholder 27">
            <a:extLst>
              <a:ext uri="{FF2B5EF4-FFF2-40B4-BE49-F238E27FC236}">
                <a16:creationId xmlns:a16="http://schemas.microsoft.com/office/drawing/2014/main" id="{821C5FA7-6685-6892-3ACC-AF042ECD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43C0-48E8-E74A-99A7-373956C896E3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7CBCD4C-F302-1CC6-C212-991DCD980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7F57A6E-66BD-7DEE-0549-D96CE7B3E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1354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Referential Integrity Constraint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Regular arrow: at most one</a:t>
            </a:r>
          </a:p>
          <a:p>
            <a:r>
              <a:rPr lang="en-US" b="1" dirty="0">
                <a:solidFill>
                  <a:srgbClr val="0432FF"/>
                </a:solidFill>
              </a:rPr>
              <a:t>Rounded arrow</a:t>
            </a:r>
            <a:r>
              <a:rPr lang="en-US" dirty="0"/>
              <a:t>: exactly one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98264-BCDB-A4CB-43E6-AB5F32AF71BF}"/>
              </a:ext>
            </a:extLst>
          </p:cNvPr>
          <p:cNvSpPr/>
          <p:nvPr/>
        </p:nvSpPr>
        <p:spPr>
          <a:xfrm>
            <a:off x="1622260" y="5811649"/>
            <a:ext cx="1067920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45772D-9FE2-A34E-162B-B30303581F87}"/>
              </a:ext>
            </a:extLst>
          </p:cNvPr>
          <p:cNvSpPr/>
          <p:nvPr/>
        </p:nvSpPr>
        <p:spPr>
          <a:xfrm>
            <a:off x="7242795" y="5811649"/>
            <a:ext cx="1282722" cy="40011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964A0D87-283C-B57A-D1AC-EAF6E3871AE6}"/>
              </a:ext>
            </a:extLst>
          </p:cNvPr>
          <p:cNvSpPr/>
          <p:nvPr/>
        </p:nvSpPr>
        <p:spPr>
          <a:xfrm>
            <a:off x="4086868" y="5614303"/>
            <a:ext cx="1866639" cy="794802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7282B-43E0-7CD8-4719-A04B3658D205}"/>
              </a:ext>
            </a:extLst>
          </p:cNvPr>
          <p:cNvSpPr/>
          <p:nvPr/>
        </p:nvSpPr>
        <p:spPr>
          <a:xfrm>
            <a:off x="257632" y="4872820"/>
            <a:ext cx="1082431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D548700-19EA-C98B-8AAC-855F1EAE29C4}"/>
              </a:ext>
            </a:extLst>
          </p:cNvPr>
          <p:cNvSpPr/>
          <p:nvPr/>
        </p:nvSpPr>
        <p:spPr>
          <a:xfrm>
            <a:off x="1521743" y="4821299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E958B4-9E10-B8FF-6AFC-79E08CF8AEFA}"/>
              </a:ext>
            </a:extLst>
          </p:cNvPr>
          <p:cNvSpPr/>
          <p:nvPr/>
        </p:nvSpPr>
        <p:spPr>
          <a:xfrm>
            <a:off x="7193537" y="5008902"/>
            <a:ext cx="9223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Ceo</a:t>
            </a:r>
            <a:endParaRPr lang="en-US" sz="2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9674D4E-4610-01E7-758D-B0AAE9D383D9}"/>
              </a:ext>
            </a:extLst>
          </p:cNvPr>
          <p:cNvSpPr/>
          <p:nvPr/>
        </p:nvSpPr>
        <p:spPr>
          <a:xfrm>
            <a:off x="6037816" y="4687744"/>
            <a:ext cx="122218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CC45723-897A-2DC4-5E3E-B433789275EB}"/>
              </a:ext>
            </a:extLst>
          </p:cNvPr>
          <p:cNvSpPr/>
          <p:nvPr/>
        </p:nvSpPr>
        <p:spPr>
          <a:xfrm>
            <a:off x="7561152" y="4547368"/>
            <a:ext cx="1582848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6A763F-5FFE-C943-4221-96776827288B}"/>
              </a:ext>
            </a:extLst>
          </p:cNvPr>
          <p:cNvCxnSpPr>
            <a:stCxn id="9" idx="4"/>
            <a:endCxn id="2" idx="0"/>
          </p:cNvCxnSpPr>
          <p:nvPr/>
        </p:nvCxnSpPr>
        <p:spPr>
          <a:xfrm>
            <a:off x="798848" y="5435450"/>
            <a:ext cx="1357372" cy="376199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5C8CCAE-0DBD-1AAF-CE62-01AD58FEEF33}"/>
              </a:ext>
            </a:extLst>
          </p:cNvPr>
          <p:cNvCxnSpPr>
            <a:stCxn id="11" idx="4"/>
            <a:endCxn id="2" idx="0"/>
          </p:cNvCxnSpPr>
          <p:nvPr/>
        </p:nvCxnSpPr>
        <p:spPr>
          <a:xfrm>
            <a:off x="2132837" y="5383929"/>
            <a:ext cx="23383" cy="42772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8C1C36-63A7-3CDB-12D7-0590E413F96A}"/>
              </a:ext>
            </a:extLst>
          </p:cNvPr>
          <p:cNvCxnSpPr>
            <a:cxnSpLocks/>
            <a:stCxn id="13" idx="4"/>
            <a:endCxn id="7" idx="0"/>
          </p:cNvCxnSpPr>
          <p:nvPr/>
        </p:nvCxnSpPr>
        <p:spPr>
          <a:xfrm>
            <a:off x="6648910" y="5250374"/>
            <a:ext cx="1235246" cy="56127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9369CA-C209-A10F-EC04-F1CCEF582DE5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>
            <a:off x="7654731" y="5571532"/>
            <a:ext cx="229425" cy="24011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F269E53-F8E7-CE5E-7720-3DDE2AC4D605}"/>
              </a:ext>
            </a:extLst>
          </p:cNvPr>
          <p:cNvCxnSpPr>
            <a:stCxn id="14" idx="4"/>
            <a:endCxn id="7" idx="0"/>
          </p:cNvCxnSpPr>
          <p:nvPr/>
        </p:nvCxnSpPr>
        <p:spPr>
          <a:xfrm flipH="1">
            <a:off x="7884156" y="5109998"/>
            <a:ext cx="468420" cy="70165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D81110-0198-202E-547A-222001D704C5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2690180" y="6011704"/>
            <a:ext cx="1396688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84CEB35-9694-3D9B-6EEA-9E2434C43E0C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953507" y="6011704"/>
            <a:ext cx="1289288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AAF27103-B1F2-ADB3-914B-93626013C5D7}"/>
              </a:ext>
            </a:extLst>
          </p:cNvPr>
          <p:cNvSpPr/>
          <p:nvPr/>
        </p:nvSpPr>
        <p:spPr>
          <a:xfrm>
            <a:off x="5230445" y="4969059"/>
            <a:ext cx="881814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CID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F4C7C43-9A1F-4FE0-C74D-3612BDD6D257}"/>
              </a:ext>
            </a:extLst>
          </p:cNvPr>
          <p:cNvCxnSpPr>
            <a:cxnSpLocks/>
            <a:stCxn id="22" idx="5"/>
            <a:endCxn id="7" idx="0"/>
          </p:cNvCxnSpPr>
          <p:nvPr/>
        </p:nvCxnSpPr>
        <p:spPr>
          <a:xfrm>
            <a:off x="5983120" y="5449294"/>
            <a:ext cx="1901036" cy="36235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EFAD3562-33C2-BA22-C277-1E779453FD7C}"/>
              </a:ext>
            </a:extLst>
          </p:cNvPr>
          <p:cNvSpPr/>
          <p:nvPr/>
        </p:nvSpPr>
        <p:spPr>
          <a:xfrm>
            <a:off x="2957609" y="4826867"/>
            <a:ext cx="861526" cy="562630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PID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F16035-4115-EF7E-739F-C5B703D28A3B}"/>
              </a:ext>
            </a:extLst>
          </p:cNvPr>
          <p:cNvCxnSpPr>
            <a:cxnSpLocks/>
            <a:stCxn id="24" idx="3"/>
            <a:endCxn id="2" idx="0"/>
          </p:cNvCxnSpPr>
          <p:nvPr/>
        </p:nvCxnSpPr>
        <p:spPr>
          <a:xfrm flipH="1">
            <a:off x="2156220" y="5307102"/>
            <a:ext cx="927557" cy="50454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8026C240-53C1-4136-45A0-1776A13D6FC2}"/>
              </a:ext>
            </a:extLst>
          </p:cNvPr>
          <p:cNvSpPr txBox="1"/>
          <p:nvPr/>
        </p:nvSpPr>
        <p:spPr>
          <a:xfrm>
            <a:off x="5098864" y="2456370"/>
            <a:ext cx="36407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3D78F1D-12F3-C8F8-AB8F-295A6618300E}"/>
              </a:ext>
            </a:extLst>
          </p:cNvPr>
          <p:cNvSpPr/>
          <p:nvPr/>
        </p:nvSpPr>
        <p:spPr>
          <a:xfrm>
            <a:off x="334924" y="1437751"/>
            <a:ext cx="5126423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D9E119A8-DFDA-0D85-FE1D-7A183ACB33E4}"/>
              </a:ext>
            </a:extLst>
          </p:cNvPr>
          <p:cNvSpPr/>
          <p:nvPr/>
        </p:nvSpPr>
        <p:spPr>
          <a:xfrm rot="5400000">
            <a:off x="6694331" y="5736032"/>
            <a:ext cx="562631" cy="557343"/>
          </a:xfrm>
          <a:prstGeom prst="blockArc">
            <a:avLst>
              <a:gd name="adj1" fmla="val 10800000"/>
              <a:gd name="adj2" fmla="val 1858"/>
              <a:gd name="adj3" fmla="val 1853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17824F84-D47C-5C25-3F74-36418EAFE7E4}"/>
              </a:ext>
            </a:extLst>
          </p:cNvPr>
          <p:cNvSpPr/>
          <p:nvPr/>
        </p:nvSpPr>
        <p:spPr>
          <a:xfrm>
            <a:off x="68250" y="2544988"/>
            <a:ext cx="4648459" cy="908864"/>
          </a:xfrm>
          <a:prstGeom prst="wedgeEllipseCallout">
            <a:avLst>
              <a:gd name="adj1" fmla="val 50306"/>
              <a:gd name="adj2" fmla="val 4802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This is called a</a:t>
            </a:r>
            <a:br>
              <a:rPr lang="en-US" dirty="0"/>
            </a:br>
            <a:r>
              <a:rPr lang="en-US" dirty="0"/>
              <a:t>“referential integrity constraint”</a:t>
            </a:r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404527CF-98B8-D419-2493-B4A50307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6A5A9-709C-A540-8A94-BD967D2F3C91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2769C700-3CAD-383E-8C5D-071A6E12D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6B946FE-3E21-7407-A3C3-46079EB58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22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3436-B814-6742-8328-2C83210CE4E1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119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119217" cy="584775"/>
              </a:xfrm>
              <a:prstGeom prst="rect">
                <a:avLst/>
              </a:prstGeom>
              <a:blipFill>
                <a:blip r:embed="rId2"/>
                <a:stretch>
                  <a:fillRect r="-337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158690" y="2457100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Eliminates duplicates</a:t>
            </a:r>
            <a:br>
              <a:rPr lang="en-US" sz="2400" dirty="0"/>
            </a:br>
            <a:r>
              <a:rPr lang="en-US" sz="2400" dirty="0"/>
              <a:t>from the bag 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/>
              <p:nvPr/>
            </p:nvSpPr>
            <p:spPr>
              <a:xfrm>
                <a:off x="6314098" y="3198167"/>
                <a:ext cx="12077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AD36B9-6D06-AA16-E253-992F1216D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098" y="3198167"/>
                <a:ext cx="120770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ent Arrow 12">
            <a:extLst>
              <a:ext uri="{FF2B5EF4-FFF2-40B4-BE49-F238E27FC236}">
                <a16:creationId xmlns:a16="http://schemas.microsoft.com/office/drawing/2014/main" id="{145F251C-4596-E8B3-A8F6-1C89816FF1B6}"/>
              </a:ext>
            </a:extLst>
          </p:cNvPr>
          <p:cNvSpPr/>
          <p:nvPr/>
        </p:nvSpPr>
        <p:spPr>
          <a:xfrm rot="16200000" flipV="1">
            <a:off x="7612178" y="2907826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4036651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B9FB21-8FC1-37B9-07BC-E04C79D36BBF}"/>
              </a:ext>
            </a:extLst>
          </p:cNvPr>
          <p:cNvGraphicFramePr>
            <a:graphicFrameLocks noGrp="1"/>
          </p:cNvGraphicFramePr>
          <p:nvPr/>
        </p:nvGraphicFramePr>
        <p:xfrm>
          <a:off x="6839999" y="4452149"/>
          <a:ext cx="10872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01">
                  <a:extLst>
                    <a:ext uri="{9D8B030D-6E8A-4147-A177-3AD203B41FA5}">
                      <a16:colId xmlns:a16="http://schemas.microsoft.com/office/drawing/2014/main" val="2786276407"/>
                    </a:ext>
                  </a:extLst>
                </a:gridCol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09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3256375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D3333A-9D7E-C2F3-35F9-DA2D7BE8A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179675"/>
              </p:ext>
            </p:extLst>
          </p:nvPr>
        </p:nvGraphicFramePr>
        <p:xfrm>
          <a:off x="7086600" y="1267786"/>
          <a:ext cx="7776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00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4248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409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66393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915B-7A87-8FE4-BC2C-F040FDF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5996-858F-7FFD-2195-B1B4D0041D5F}"/>
              </a:ext>
            </a:extLst>
          </p:cNvPr>
          <p:cNvSpPr txBox="1"/>
          <p:nvPr/>
        </p:nvSpPr>
        <p:spPr>
          <a:xfrm>
            <a:off x="1244811" y="3013501"/>
            <a:ext cx="665438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Multi-way Relationships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4670A-C128-821E-4A8A-A58829FD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07822-9A0C-9946-B6C6-BDE0D88C434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F160B8-EF7E-9D69-AC54-5AE86F652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37782-4F86-E1D8-69EA-E2EC4F8C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6568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F93C-C30A-0A47-B416-8875794C7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DCD8-B78B-7B47-A186-11552EDB3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So far we saw </a:t>
            </a:r>
            <a:r>
              <a:rPr lang="en-US" b="1" dirty="0">
                <a:solidFill>
                  <a:srgbClr val="0432FF"/>
                </a:solidFill>
              </a:rPr>
              <a:t>binary relationships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they connect two entity sets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Also possible: </a:t>
            </a:r>
            <a:r>
              <a:rPr lang="en-US" b="1" dirty="0">
                <a:solidFill>
                  <a:srgbClr val="0432FF"/>
                </a:solidFill>
              </a:rPr>
              <a:t>multi-way relationships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they connect three or more entity sets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85C5ECC-92DF-4B28-C87E-873AE8A3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B7962-1E2E-F642-98B5-83022EE103E5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40EC4D-7FE4-B019-D5A1-7F66F5367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2BD5E2F-5E95-2D03-3E27-455B41D5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8640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C4C33-443F-8131-9370-245D8418738F}"/>
              </a:ext>
            </a:extLst>
          </p:cNvPr>
          <p:cNvSpPr/>
          <p:nvPr/>
        </p:nvSpPr>
        <p:spPr>
          <a:xfrm>
            <a:off x="979377" y="1957693"/>
            <a:ext cx="12109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  A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B76976-D16B-254B-0B2B-9FDAEA4204E0}"/>
              </a:ext>
            </a:extLst>
          </p:cNvPr>
          <p:cNvSpPr/>
          <p:nvPr/>
        </p:nvSpPr>
        <p:spPr>
          <a:xfrm>
            <a:off x="6542595" y="1957694"/>
            <a:ext cx="12618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  B   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3AFD101B-7792-100A-7DFD-5AB63FBC6E95}"/>
              </a:ext>
            </a:extLst>
          </p:cNvPr>
          <p:cNvSpPr/>
          <p:nvPr/>
        </p:nvSpPr>
        <p:spPr>
          <a:xfrm>
            <a:off x="3597144" y="1638906"/>
            <a:ext cx="1538657" cy="128391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R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C10268-6509-5A6C-C1E2-D7A8B3E82D9C}"/>
              </a:ext>
            </a:extLst>
          </p:cNvPr>
          <p:cNvCxnSpPr>
            <a:stCxn id="6" idx="3"/>
            <a:endCxn id="12" idx="1"/>
          </p:cNvCxnSpPr>
          <p:nvPr/>
        </p:nvCxnSpPr>
        <p:spPr>
          <a:xfrm>
            <a:off x="2190350" y="2280859"/>
            <a:ext cx="1406794" cy="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77B8AB-FCCB-2B40-ED88-A0E3A37113E9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 flipV="1">
            <a:off x="5135801" y="2280860"/>
            <a:ext cx="1406794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4DBEE5-FFEE-433E-5B3B-CADFFB2094F8}"/>
                  </a:ext>
                </a:extLst>
              </p:cNvPr>
              <p:cNvSpPr txBox="1"/>
              <p:nvPr/>
            </p:nvSpPr>
            <p:spPr>
              <a:xfrm>
                <a:off x="1300071" y="5403662"/>
                <a:ext cx="65044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R is a subset of the cross product: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4DBEE5-FFEE-433E-5B3B-CADFFB209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71" y="5403662"/>
                <a:ext cx="6504409" cy="461665"/>
              </a:xfrm>
              <a:prstGeom prst="rect">
                <a:avLst/>
              </a:prstGeom>
              <a:blipFill>
                <a:blip r:embed="rId3"/>
                <a:stretch>
                  <a:fillRect l="-1365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192FC68-15EB-D4D2-9FDB-0B70027CC669}"/>
              </a:ext>
            </a:extLst>
          </p:cNvPr>
          <p:cNvSpPr/>
          <p:nvPr/>
        </p:nvSpPr>
        <p:spPr>
          <a:xfrm>
            <a:off x="3722706" y="4185587"/>
            <a:ext cx="128753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  C  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245683-AE35-C54E-4B78-59E365F1A194}"/>
              </a:ext>
            </a:extLst>
          </p:cNvPr>
          <p:cNvCxnSpPr>
            <a:cxnSpLocks/>
            <a:stCxn id="12" idx="2"/>
            <a:endCxn id="2" idx="0"/>
          </p:cNvCxnSpPr>
          <p:nvPr/>
        </p:nvCxnSpPr>
        <p:spPr>
          <a:xfrm flipH="1">
            <a:off x="4366472" y="2922816"/>
            <a:ext cx="1" cy="126277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3D7FE44-0EFD-C3E7-4C01-13D73637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5235F-C55A-CE40-8A85-AFF03D2D25E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917FD2E6-7FB3-7936-572D-BD6BAEE46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6ACBF98A-6E80-9A0C-093C-058513170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251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BB5D403-2ED0-7D1F-D479-DAB90FA9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AC2A4-1346-C547-813F-C12A5DF24116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0310765-08F5-7F6A-1226-745236BD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A35E3C0-A4D1-6C87-F67E-9FF51A6C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5403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386DA6-6187-DA31-6BF2-EBB6DC4F3027}"/>
              </a:ext>
            </a:extLst>
          </p:cNvPr>
          <p:cNvSpPr txBox="1"/>
          <p:nvPr/>
        </p:nvSpPr>
        <p:spPr>
          <a:xfrm>
            <a:off x="4622041" y="796709"/>
            <a:ext cx="44582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B7B4ABD-4FA3-500B-4C4B-CD5D175F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5647B-BD00-D040-B8BE-9E8E934E59D5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DA127BD-A29F-37D8-37CC-3885AB95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C1D654C-3C22-78C9-2CD3-0FB43892E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3029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E300352-44B9-1F1C-385C-D447ABB1D865}"/>
              </a:ext>
            </a:extLst>
          </p:cNvPr>
          <p:cNvSpPr txBox="1"/>
          <p:nvPr/>
        </p:nvSpPr>
        <p:spPr>
          <a:xfrm>
            <a:off x="4622041" y="796709"/>
            <a:ext cx="44582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89A821E-C823-C0DD-AD13-036CED29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D4FA-E5E5-8540-A6C7-17985744C33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78DF232A-CBBB-ADF4-21A4-6F8EAA2BA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EAA2D52-27DD-1441-A98C-92375B86C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971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0240736-0186-C2C2-1646-E1904E10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E1998-D45C-3943-AC8B-31AE2E3CC32D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F30394-E15C-39C9-97F6-5398FB923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04BD248-675D-AD2B-3352-80BD998A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138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2170536" y="1478864"/>
            <a:ext cx="530170" cy="519351"/>
          </a:xfrm>
          <a:prstGeom prst="wedgeEllipseCallout">
            <a:avLst>
              <a:gd name="adj1" fmla="val 183290"/>
              <a:gd name="adj2" fmla="val -50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1AD7797-4039-90C9-5DD3-3AD912BC5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2BD-B519-714E-BB87-ABB3C30F050B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7CB2CFB-CB3E-1255-CF7B-8FEB4523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B1F4B1FA-CAE1-0D5B-CFFE-E82E7931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43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2170536" y="1478864"/>
            <a:ext cx="530170" cy="519351"/>
          </a:xfrm>
          <a:prstGeom prst="wedgeEllipseCallout">
            <a:avLst>
              <a:gd name="adj1" fmla="val 183290"/>
              <a:gd name="adj2" fmla="val -50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AE615-24E6-766A-F7A9-E0815513E706}"/>
              </a:ext>
            </a:extLst>
          </p:cNvPr>
          <p:cNvSpPr txBox="1"/>
          <p:nvPr/>
        </p:nvSpPr>
        <p:spPr>
          <a:xfrm>
            <a:off x="5325197" y="4772416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Arrow</a:t>
            </a:r>
            <a:r>
              <a:rPr lang="en-US" sz="2000" dirty="0"/>
              <a:t> means:</a:t>
            </a:r>
            <a:br>
              <a:rPr lang="en-US" sz="2000" dirty="0"/>
            </a:br>
            <a:r>
              <a:rPr lang="en-US" sz="2000" dirty="0"/>
              <a:t>a buyer always buys a product</a:t>
            </a:r>
            <a:br>
              <a:rPr lang="en-US" sz="2000" dirty="0"/>
            </a:br>
            <a:r>
              <a:rPr lang="en-US" sz="2000" dirty="0"/>
              <a:t>from the same company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5D6A4E0-E45F-E15D-C3D3-97CB56F3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60EB-C4ED-734E-BEA1-4E2705A86793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97DED84-56E9-B340-77D8-F6274290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10B0234-18C1-C0B8-A6AD-B73CC0AA0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5496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2170536" y="1478864"/>
            <a:ext cx="530170" cy="519351"/>
          </a:xfrm>
          <a:prstGeom prst="wedgeEllipseCallout">
            <a:avLst>
              <a:gd name="adj1" fmla="val 183290"/>
              <a:gd name="adj2" fmla="val -50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01A6A1B-8D30-79B7-41BC-B1A5D4AA0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1E07A-4420-1B4F-9088-A09342D3D106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6EE73C1-3743-C951-6CFE-2D091C9D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65B1997-B6AF-6D56-4A0A-651FB7B44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38D56-2F27-B41B-C051-1B877668B85F}"/>
              </a:ext>
            </a:extLst>
          </p:cNvPr>
          <p:cNvSpPr txBox="1"/>
          <p:nvPr/>
        </p:nvSpPr>
        <p:spPr>
          <a:xfrm>
            <a:off x="5325197" y="4772416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Arrow</a:t>
            </a:r>
            <a:r>
              <a:rPr lang="en-US" sz="2000" dirty="0"/>
              <a:t> means:</a:t>
            </a:r>
            <a:br>
              <a:rPr lang="en-US" sz="2000" dirty="0"/>
            </a:br>
            <a:r>
              <a:rPr lang="en-US" sz="2000" dirty="0"/>
              <a:t>a buyer always buys a product</a:t>
            </a:r>
            <a:br>
              <a:rPr lang="en-US" sz="2000" dirty="0"/>
            </a:br>
            <a:r>
              <a:rPr lang="en-US" sz="2000" dirty="0"/>
              <a:t>from the same company</a:t>
            </a:r>
          </a:p>
        </p:txBody>
      </p:sp>
    </p:spTree>
    <p:extLst>
      <p:ext uri="{BB962C8B-B14F-4D97-AF65-F5344CB8AC3E}">
        <p14:creationId xmlns:p14="http://schemas.microsoft.com/office/powerpoint/2010/main" val="203466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BF1D0-6E04-7342-BE6B-1199401A4B2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411708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𝑎𝑡𝑡𝑟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𝑎𝑡𝑡𝑟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2, …,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𝑎𝑔𝑔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 …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4117089" cy="624786"/>
              </a:xfrm>
              <a:prstGeom prst="rect">
                <a:avLst/>
              </a:prstGeom>
              <a:blipFill>
                <a:blip r:embed="rId2"/>
                <a:stretch>
                  <a:fillRect r="-30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288000" y="2460465"/>
            <a:ext cx="368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Group-by, then aggregate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4206234"/>
            <a:ext cx="4793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attr1,...,agg1,...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attr1,...;</a:t>
            </a:r>
          </a:p>
        </p:txBody>
      </p:sp>
    </p:spTree>
    <p:extLst>
      <p:ext uri="{BB962C8B-B14F-4D97-AF65-F5344CB8AC3E}">
        <p14:creationId xmlns:p14="http://schemas.microsoft.com/office/powerpoint/2010/main" val="298006597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456 (Dove)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2170536" y="1478864"/>
            <a:ext cx="530170" cy="519351"/>
          </a:xfrm>
          <a:prstGeom prst="wedgeEllipseCallout">
            <a:avLst>
              <a:gd name="adj1" fmla="val 183290"/>
              <a:gd name="adj2" fmla="val -506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4C1BE0D5-04D7-A7AA-2481-4C574AA1DB09}"/>
              </a:ext>
            </a:extLst>
          </p:cNvPr>
          <p:cNvSpPr/>
          <p:nvPr/>
        </p:nvSpPr>
        <p:spPr>
          <a:xfrm>
            <a:off x="5873788" y="5880605"/>
            <a:ext cx="1954778" cy="519351"/>
          </a:xfrm>
          <a:prstGeom prst="wedgeEllipseCallout">
            <a:avLst>
              <a:gd name="adj1" fmla="val -90782"/>
              <a:gd name="adj2" fmla="val 33523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Not allowed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20FD2EF-8B7C-F692-265D-46410A3E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DC5B9-1B35-C044-AEEA-ED2DC65F66EC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0671FE3-8A82-533E-0CAB-B5786F4EC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267451DA-B760-C2CE-6348-9E908EE4E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7DAE12-8004-13BA-FF2E-A6A3A45A591C}"/>
              </a:ext>
            </a:extLst>
          </p:cNvPr>
          <p:cNvSpPr txBox="1"/>
          <p:nvPr/>
        </p:nvSpPr>
        <p:spPr>
          <a:xfrm>
            <a:off x="5325197" y="4772416"/>
            <a:ext cx="36455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Arrow</a:t>
            </a:r>
            <a:r>
              <a:rPr lang="en-US" sz="2000" dirty="0"/>
              <a:t> means:</a:t>
            </a:r>
            <a:br>
              <a:rPr lang="en-US" sz="2000" dirty="0"/>
            </a:br>
            <a:r>
              <a:rPr lang="en-US" sz="2000" dirty="0"/>
              <a:t>a buyer always buys a product</a:t>
            </a:r>
            <a:br>
              <a:rPr lang="en-US" sz="2000" dirty="0"/>
            </a:br>
            <a:r>
              <a:rPr lang="en-US" sz="2000" dirty="0"/>
              <a:t>from the same company</a:t>
            </a:r>
          </a:p>
        </p:txBody>
      </p:sp>
    </p:spTree>
    <p:extLst>
      <p:ext uri="{BB962C8B-B14F-4D97-AF65-F5344CB8AC3E}">
        <p14:creationId xmlns:p14="http://schemas.microsoft.com/office/powerpoint/2010/main" val="770639274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1976389" y="1430749"/>
            <a:ext cx="530170" cy="519351"/>
          </a:xfrm>
          <a:prstGeom prst="wedgeEllipseCallout">
            <a:avLst>
              <a:gd name="adj1" fmla="val -227810"/>
              <a:gd name="adj2" fmla="val 1664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7418CFC-24D5-703F-754A-337EEAE9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E6082-486B-7541-A6F0-DE2943DA447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04BC9BD-F9E6-86EC-1C17-B7C90756F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9FC8DE2-76EC-4907-076D-A66B5A37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6C418-AE78-B05D-CDA3-D3B047019741}"/>
              </a:ext>
            </a:extLst>
          </p:cNvPr>
          <p:cNvSpPr txBox="1"/>
          <p:nvPr/>
        </p:nvSpPr>
        <p:spPr>
          <a:xfrm>
            <a:off x="5259603" y="4863815"/>
            <a:ext cx="3884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do </a:t>
            </a:r>
            <a:r>
              <a:rPr lang="en-US" sz="2000" b="1" dirty="0">
                <a:solidFill>
                  <a:srgbClr val="FF0000"/>
                </a:solidFill>
              </a:rPr>
              <a:t>two arrows</a:t>
            </a:r>
            <a:r>
              <a:rPr lang="en-US" sz="2000" dirty="0"/>
              <a:t> this mean?</a:t>
            </a:r>
          </a:p>
        </p:txBody>
      </p:sp>
    </p:spTree>
    <p:extLst>
      <p:ext uri="{BB962C8B-B14F-4D97-AF65-F5344CB8AC3E}">
        <p14:creationId xmlns:p14="http://schemas.microsoft.com/office/powerpoint/2010/main" val="191646891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F07ED-1471-59BF-1932-FA8223393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4AEED4-8918-8216-4253-BC74735B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5510DB-A949-18FE-ED6E-14AD4349F824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F5E813-DE9A-1E60-E2A4-E0724567457D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3CC767-0DBB-D73C-20D1-4CFA111D039E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4CC9DFD1-3000-5000-E3A7-659FF9665D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5A4A5CE-E670-161F-A039-358E70368030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9B2580-8226-844B-CF22-E93F861F2B65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78F3001-7FF9-606D-75DD-3976DA05C92E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72D05BB-182B-8E44-A0E3-06532F76ADEF}"/>
              </a:ext>
            </a:extLst>
          </p:cNvPr>
          <p:cNvSpPr txBox="1"/>
          <p:nvPr/>
        </p:nvSpPr>
        <p:spPr>
          <a:xfrm>
            <a:off x="4622041" y="796709"/>
            <a:ext cx="4458272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EF003530-7945-176C-16CA-9ACC8AF8459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6A8174F8-C0E3-50CA-26C6-2D80B0711463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F9692085-CB7C-33B2-10EE-D1D4BDA91E89}"/>
              </a:ext>
            </a:extLst>
          </p:cNvPr>
          <p:cNvSpPr/>
          <p:nvPr/>
        </p:nvSpPr>
        <p:spPr>
          <a:xfrm>
            <a:off x="1976389" y="1430749"/>
            <a:ext cx="530170" cy="519351"/>
          </a:xfrm>
          <a:prstGeom prst="wedgeEllipseCallout">
            <a:avLst>
              <a:gd name="adj1" fmla="val -227810"/>
              <a:gd name="adj2" fmla="val 1664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7DE9394-69BE-151D-AD42-23D544F9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D3842-6A27-9149-A9E3-84A63C578E6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5B626D7E-9BEE-16C8-1D49-FFB721FA1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CFE1964-B2F6-5CAF-7895-824D907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C1E53-0CDB-F1EB-27F4-3570FE9C50F8}"/>
              </a:ext>
            </a:extLst>
          </p:cNvPr>
          <p:cNvSpPr txBox="1"/>
          <p:nvPr/>
        </p:nvSpPr>
        <p:spPr>
          <a:xfrm>
            <a:off x="5259603" y="4863815"/>
            <a:ext cx="3884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do </a:t>
            </a:r>
            <a:r>
              <a:rPr lang="en-US" sz="2000" b="1" dirty="0">
                <a:solidFill>
                  <a:srgbClr val="FF0000"/>
                </a:solidFill>
              </a:rPr>
              <a:t>two arrows</a:t>
            </a:r>
            <a:r>
              <a:rPr lang="en-US" sz="2000" dirty="0"/>
              <a:t> this mean?</a:t>
            </a:r>
          </a:p>
          <a:p>
            <a:r>
              <a:rPr lang="en-US" sz="2000" dirty="0"/>
              <a:t>We read each arrow separately:</a:t>
            </a:r>
          </a:p>
        </p:txBody>
      </p:sp>
    </p:spTree>
    <p:extLst>
      <p:ext uri="{BB962C8B-B14F-4D97-AF65-F5344CB8AC3E}">
        <p14:creationId xmlns:p14="http://schemas.microsoft.com/office/powerpoint/2010/main" val="218751145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(BID, CID)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1976389" y="1430749"/>
            <a:ext cx="530170" cy="519351"/>
          </a:xfrm>
          <a:prstGeom prst="wedgeEllipseCallout">
            <a:avLst>
              <a:gd name="adj1" fmla="val -227810"/>
              <a:gd name="adj2" fmla="val 1664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6154779-382F-CC9D-3154-F1E92CB52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42E1-1026-9143-9465-BC96492988C4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01B9772-8351-540C-06C3-BF31D76B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4F6C072-D0E3-FEB3-13E8-2137EBCA9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9080C5-3C8B-CFB4-19E0-855839873BE8}"/>
              </a:ext>
            </a:extLst>
          </p:cNvPr>
          <p:cNvSpPr txBox="1"/>
          <p:nvPr/>
        </p:nvSpPr>
        <p:spPr>
          <a:xfrm>
            <a:off x="5259603" y="4863815"/>
            <a:ext cx="3884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do </a:t>
            </a:r>
            <a:r>
              <a:rPr lang="en-US" sz="2000" b="1" dirty="0">
                <a:solidFill>
                  <a:srgbClr val="FF0000"/>
                </a:solidFill>
              </a:rPr>
              <a:t>two arrows</a:t>
            </a:r>
            <a:r>
              <a:rPr lang="en-US" sz="2000" dirty="0"/>
              <a:t> this mean?</a:t>
            </a:r>
          </a:p>
          <a:p>
            <a:r>
              <a:rPr lang="en-US" sz="2000" dirty="0"/>
              <a:t>We read each arrow separately:</a:t>
            </a:r>
          </a:p>
        </p:txBody>
      </p:sp>
    </p:spTree>
    <p:extLst>
      <p:ext uri="{BB962C8B-B14F-4D97-AF65-F5344CB8AC3E}">
        <p14:creationId xmlns:p14="http://schemas.microsoft.com/office/powerpoint/2010/main" val="370597915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(BID, CID)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1976389" y="1430749"/>
            <a:ext cx="530170" cy="519351"/>
          </a:xfrm>
          <a:prstGeom prst="wedgeEllipseCallout">
            <a:avLst>
              <a:gd name="adj1" fmla="val -227810"/>
              <a:gd name="adj2" fmla="val 1664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9321241-E1B6-4BE6-A855-D745A4E9B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4ADE-AE10-934F-9141-6B3675A17EB5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7BF4055-D8E0-47E6-1E33-64DFB91F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C10A97E-25A2-0619-8058-EDE8406EA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443729-9DCF-F0C6-ECCC-8065E005F458}"/>
              </a:ext>
            </a:extLst>
          </p:cNvPr>
          <p:cNvSpPr txBox="1"/>
          <p:nvPr/>
        </p:nvSpPr>
        <p:spPr>
          <a:xfrm>
            <a:off x="5259603" y="4863815"/>
            <a:ext cx="3884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do </a:t>
            </a:r>
            <a:r>
              <a:rPr lang="en-US" sz="2000" b="1" dirty="0">
                <a:solidFill>
                  <a:srgbClr val="FF0000"/>
                </a:solidFill>
              </a:rPr>
              <a:t>two arrows</a:t>
            </a:r>
            <a:r>
              <a:rPr lang="en-US" sz="2000" dirty="0"/>
              <a:t> this mean?</a:t>
            </a:r>
          </a:p>
          <a:p>
            <a:r>
              <a:rPr lang="en-US" sz="2000" dirty="0"/>
              <a:t>We read each arrow separately:</a:t>
            </a:r>
          </a:p>
          <a:p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and every buyer buys at most</a:t>
            </a:r>
            <a:br>
              <a:rPr lang="en-US" sz="2000" dirty="0"/>
            </a:br>
            <a:r>
              <a:rPr lang="en-US" sz="2000" dirty="0"/>
              <a:t>one product from each company</a:t>
            </a:r>
          </a:p>
        </p:txBody>
      </p:sp>
    </p:spTree>
    <p:extLst>
      <p:ext uri="{BB962C8B-B14F-4D97-AF65-F5344CB8AC3E}">
        <p14:creationId xmlns:p14="http://schemas.microsoft.com/office/powerpoint/2010/main" val="282779802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Multi-Way Relationships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ACCFD5-B96F-4F80-97A8-0495E7C62697}"/>
              </a:ext>
            </a:extLst>
          </p:cNvPr>
          <p:cNvSpPr/>
          <p:nvPr/>
        </p:nvSpPr>
        <p:spPr>
          <a:xfrm>
            <a:off x="63687" y="1163927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1144D6-D977-4AB0-9D8A-6EE081865DE8}"/>
              </a:ext>
            </a:extLst>
          </p:cNvPr>
          <p:cNvSpPr/>
          <p:nvPr/>
        </p:nvSpPr>
        <p:spPr>
          <a:xfrm>
            <a:off x="2887130" y="1187841"/>
            <a:ext cx="150393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3EFAE9-E4AB-4B43-96B8-70484B720562}"/>
              </a:ext>
            </a:extLst>
          </p:cNvPr>
          <p:cNvSpPr/>
          <p:nvPr/>
        </p:nvSpPr>
        <p:spPr>
          <a:xfrm>
            <a:off x="1668169" y="3302055"/>
            <a:ext cx="989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Buyer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890BD092-679A-496E-809B-2161BD246C1A}"/>
              </a:ext>
            </a:extLst>
          </p:cNvPr>
          <p:cNvSpPr/>
          <p:nvPr/>
        </p:nvSpPr>
        <p:spPr>
          <a:xfrm>
            <a:off x="686614" y="2046330"/>
            <a:ext cx="2952485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Purchase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01E0594-41BC-45CF-AF39-00012757CDDC}"/>
              </a:ext>
            </a:extLst>
          </p:cNvPr>
          <p:cNvCxnSpPr>
            <a:cxnSpLocks/>
            <a:stCxn id="7" idx="2"/>
            <a:endCxn id="12" idx="1"/>
          </p:cNvCxnSpPr>
          <p:nvPr/>
        </p:nvCxnSpPr>
        <p:spPr>
          <a:xfrm>
            <a:off x="686614" y="1625592"/>
            <a:ext cx="0" cy="879278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225B9-C261-4A79-BE5C-45408564CD9E}"/>
              </a:ext>
            </a:extLst>
          </p:cNvPr>
          <p:cNvCxnSpPr>
            <a:cxnSpLocks/>
            <a:stCxn id="8" idx="2"/>
            <a:endCxn id="12" idx="3"/>
          </p:cNvCxnSpPr>
          <p:nvPr/>
        </p:nvCxnSpPr>
        <p:spPr>
          <a:xfrm>
            <a:off x="3639099" y="1649506"/>
            <a:ext cx="0" cy="855364"/>
          </a:xfrm>
          <a:prstGeom prst="line">
            <a:avLst/>
          </a:prstGeom>
          <a:ln w="12700">
            <a:head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3A7CF7-7E0C-4BA6-B0F9-3B49AE857A25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 flipH="1">
            <a:off x="2162856" y="2963409"/>
            <a:ext cx="1" cy="33864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E44E2CB-52F5-4A4E-917C-9182B84ADAB7}"/>
              </a:ext>
            </a:extLst>
          </p:cNvPr>
          <p:cNvSpPr txBox="1"/>
          <p:nvPr/>
        </p:nvSpPr>
        <p:spPr>
          <a:xfrm>
            <a:off x="4622041" y="796709"/>
            <a:ext cx="4458272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Company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PRIMARY KEY,...);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Buyer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PRIMARY KEY,...);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Purchase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BID INT REFERENCES Buyer,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(BID, PID)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 (BID, CID)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...);</a:t>
            </a:r>
          </a:p>
        </p:txBody>
      </p: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FC2EBB56-67C7-482E-801C-FDE15D4F8EC9}"/>
              </a:ext>
            </a:extLst>
          </p:cNvPr>
          <p:cNvGraphicFramePr>
            <a:graphicFrameLocks noGrp="1"/>
          </p:cNvGraphicFramePr>
          <p:nvPr/>
        </p:nvGraphicFramePr>
        <p:xfrm>
          <a:off x="173253" y="4633008"/>
          <a:ext cx="4968578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588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167966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391742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u="none" dirty="0"/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CID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none" dirty="0"/>
                        <a:t>BID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0035 (soap)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666 (Bob)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0041 (lotion)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123 (Nivea)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83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06 (soft soap)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345 (Dial)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555 (Alice)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04303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07394BF2-6CAA-43A3-8CEB-BF2E8E68FA76}"/>
              </a:ext>
            </a:extLst>
          </p:cNvPr>
          <p:cNvSpPr txBox="1"/>
          <p:nvPr/>
        </p:nvSpPr>
        <p:spPr>
          <a:xfrm>
            <a:off x="114699" y="4263676"/>
            <a:ext cx="151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Purchase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2EF4FA42-F301-025A-44CB-815B3824AE8E}"/>
              </a:ext>
            </a:extLst>
          </p:cNvPr>
          <p:cNvSpPr/>
          <p:nvPr/>
        </p:nvSpPr>
        <p:spPr>
          <a:xfrm>
            <a:off x="1976389" y="1430749"/>
            <a:ext cx="530170" cy="519351"/>
          </a:xfrm>
          <a:prstGeom prst="wedgeEllipseCallout">
            <a:avLst>
              <a:gd name="adj1" fmla="val -227810"/>
              <a:gd name="adj2" fmla="val 16640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 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AE615-24E6-766A-F7A9-E0815513E706}"/>
              </a:ext>
            </a:extLst>
          </p:cNvPr>
          <p:cNvSpPr txBox="1"/>
          <p:nvPr/>
        </p:nvSpPr>
        <p:spPr>
          <a:xfrm>
            <a:off x="5259603" y="4863815"/>
            <a:ext cx="388439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do </a:t>
            </a:r>
            <a:r>
              <a:rPr lang="en-US" sz="2000" b="1" dirty="0">
                <a:solidFill>
                  <a:srgbClr val="FF0000"/>
                </a:solidFill>
              </a:rPr>
              <a:t>two arrows</a:t>
            </a:r>
            <a:r>
              <a:rPr lang="en-US" sz="2000" dirty="0"/>
              <a:t> this mean?</a:t>
            </a:r>
          </a:p>
          <a:p>
            <a:r>
              <a:rPr lang="en-US" sz="2000" dirty="0"/>
              <a:t>We read each arrow separately:</a:t>
            </a:r>
          </a:p>
          <a:p>
            <a:r>
              <a:rPr lang="en-US" sz="2000" dirty="0"/>
              <a:t>…</a:t>
            </a:r>
            <a:br>
              <a:rPr lang="en-US" sz="2000" dirty="0"/>
            </a:br>
            <a:r>
              <a:rPr lang="en-US" sz="2000" dirty="0"/>
              <a:t>and every buyer buys at most</a:t>
            </a:r>
            <a:br>
              <a:rPr lang="en-US" sz="2000" dirty="0"/>
            </a:br>
            <a:r>
              <a:rPr lang="en-US" sz="2000" dirty="0"/>
              <a:t>one product from each company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F0B39B9-470D-F847-3AA3-7AB5E322B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642BA-819E-E146-845E-85ED8CD974AD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E8BEB6A-A293-8012-9972-71BC066F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638B8E7-0458-0DD3-D4C6-C1C84659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3322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761EB-3750-8A9D-1883-8C44C508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86DF1-9A42-72CA-2129-BE63636D8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Multiplicity constraints:</a:t>
            </a:r>
          </a:p>
          <a:p>
            <a:pPr lvl="1"/>
            <a:r>
              <a:rPr lang="en-US" dirty="0"/>
              <a:t>Many-many: separate table</a:t>
            </a:r>
          </a:p>
          <a:p>
            <a:pPr lvl="1"/>
            <a:r>
              <a:rPr lang="en-US" dirty="0"/>
              <a:t>Many-one: no separate table</a:t>
            </a:r>
          </a:p>
          <a:p>
            <a:pPr lvl="1"/>
            <a:r>
              <a:rPr lang="en-US" dirty="0"/>
              <a:t>Multiplicity constraints: only in ER</a:t>
            </a:r>
          </a:p>
          <a:p>
            <a:endParaRPr lang="en-US" dirty="0"/>
          </a:p>
          <a:p>
            <a:r>
              <a:rPr lang="en-US" dirty="0"/>
              <a:t>Referential integrity: foreign key NOT NULL</a:t>
            </a:r>
          </a:p>
          <a:p>
            <a:endParaRPr lang="en-US" dirty="0"/>
          </a:p>
          <a:p>
            <a:r>
              <a:rPr lang="en-US" dirty="0"/>
              <a:t>Multi-way relationships: foreign key to each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C70FB3-3E2F-CE5B-6357-FBFE6B14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66BE2-4432-E147-9C92-E2438DA9B4F5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40D054-FED4-43B9-F2C5-6742899B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3785B7-B166-D0CE-99AC-3A09A8C2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9129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915B-7A87-8FE4-BC2C-F040FDF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5996-858F-7FFD-2195-B1B4D0041D5F}"/>
              </a:ext>
            </a:extLst>
          </p:cNvPr>
          <p:cNvSpPr txBox="1"/>
          <p:nvPr/>
        </p:nvSpPr>
        <p:spPr>
          <a:xfrm>
            <a:off x="2904719" y="3013501"/>
            <a:ext cx="333456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Subclasses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D9DD50-EE48-33D0-AD9F-00215A56B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69D9D-1376-DA41-A80E-8DBFA956061B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3D00E-900B-17EA-550F-2CE54391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6292D1-93EC-0C08-AD0B-4A7F00ACD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469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Subclassing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set may be a </a:t>
            </a:r>
            <a:r>
              <a:rPr lang="en-US" b="1" dirty="0">
                <a:solidFill>
                  <a:srgbClr val="0432FF"/>
                </a:solidFill>
              </a:rPr>
              <a:t>subclass</a:t>
            </a:r>
            <a:r>
              <a:rPr lang="en-US" dirty="0"/>
              <a:t> of another entity set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2244D-448F-4ED0-B435-739D21D8CB5D}"/>
              </a:ext>
            </a:extLst>
          </p:cNvPr>
          <p:cNvSpPr/>
          <p:nvPr/>
        </p:nvSpPr>
        <p:spPr>
          <a:xfrm>
            <a:off x="7520303" y="3376737"/>
            <a:ext cx="15039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BED6FDA3-F0B0-4BA8-9CAD-AA25E85FB119}"/>
              </a:ext>
            </a:extLst>
          </p:cNvPr>
          <p:cNvSpPr/>
          <p:nvPr/>
        </p:nvSpPr>
        <p:spPr>
          <a:xfrm>
            <a:off x="4716821" y="3149030"/>
            <a:ext cx="2169146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makes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5F8929-063A-48EB-BE8A-395207BAB90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09321" y="3605619"/>
            <a:ext cx="1707500" cy="1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3CC56B-132B-49F8-8091-F41C13C571BE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6885967" y="3607570"/>
            <a:ext cx="6343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39C22302-EB16-8E94-ACBB-738ECF0528A0}"/>
              </a:ext>
            </a:extLst>
          </p:cNvPr>
          <p:cNvSpPr/>
          <p:nvPr/>
        </p:nvSpPr>
        <p:spPr>
          <a:xfrm>
            <a:off x="7943749" y="2520982"/>
            <a:ext cx="814192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cid</a:t>
            </a:r>
            <a:endParaRPr lang="en-US" sz="2400" u="sng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B81C875-DA07-CCCF-D2AD-282B355AA777}"/>
              </a:ext>
            </a:extLst>
          </p:cNvPr>
          <p:cNvCxnSpPr>
            <a:cxnSpLocks/>
            <a:stCxn id="49" idx="4"/>
            <a:endCxn id="10" idx="0"/>
          </p:cNvCxnSpPr>
          <p:nvPr/>
        </p:nvCxnSpPr>
        <p:spPr>
          <a:xfrm flipH="1">
            <a:off x="8272272" y="3170170"/>
            <a:ext cx="78573" cy="206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D3801A4-5981-EAEF-0526-3905854A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49DCD-4E6E-6343-B1C1-BE7FCCCB64A5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AF6FA99E-3608-9B09-A46D-DB702FFF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5695D82-8136-BC39-6A64-655AA12A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082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Subclassing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set may be a subclass of another entity set</a:t>
            </a:r>
          </a:p>
          <a:p>
            <a:r>
              <a:rPr lang="en-US" b="1" dirty="0">
                <a:solidFill>
                  <a:srgbClr val="0432FF"/>
                </a:solidFill>
              </a:rPr>
              <a:t>Inherits</a:t>
            </a:r>
            <a:r>
              <a:rPr lang="en-US" dirty="0"/>
              <a:t> attributes of superclass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62244D-448F-4ED0-B435-739D21D8CB5D}"/>
              </a:ext>
            </a:extLst>
          </p:cNvPr>
          <p:cNvSpPr/>
          <p:nvPr/>
        </p:nvSpPr>
        <p:spPr>
          <a:xfrm>
            <a:off x="7520303" y="3376737"/>
            <a:ext cx="1503937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Company</a:t>
            </a:r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BED6FDA3-F0B0-4BA8-9CAD-AA25E85FB119}"/>
              </a:ext>
            </a:extLst>
          </p:cNvPr>
          <p:cNvSpPr/>
          <p:nvPr/>
        </p:nvSpPr>
        <p:spPr>
          <a:xfrm>
            <a:off x="4716821" y="3149030"/>
            <a:ext cx="2169146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makes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5F8929-063A-48EB-BE8A-395207BAB909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009321" y="3605619"/>
            <a:ext cx="1707500" cy="19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3CC56B-132B-49F8-8091-F41C13C571BE}"/>
              </a:ext>
            </a:extLst>
          </p:cNvPr>
          <p:cNvCxnSpPr>
            <a:cxnSpLocks/>
            <a:stCxn id="11" idx="3"/>
            <a:endCxn id="10" idx="1"/>
          </p:cNvCxnSpPr>
          <p:nvPr/>
        </p:nvCxnSpPr>
        <p:spPr>
          <a:xfrm>
            <a:off x="6885967" y="3607570"/>
            <a:ext cx="63433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39C22302-EB16-8E94-ACBB-738ECF0528A0}"/>
              </a:ext>
            </a:extLst>
          </p:cNvPr>
          <p:cNvSpPr/>
          <p:nvPr/>
        </p:nvSpPr>
        <p:spPr>
          <a:xfrm>
            <a:off x="7943749" y="2520982"/>
            <a:ext cx="814192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cid</a:t>
            </a:r>
            <a:endParaRPr lang="en-US" sz="2400" u="sng" dirty="0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B81C875-DA07-CCCF-D2AD-282B355AA777}"/>
              </a:ext>
            </a:extLst>
          </p:cNvPr>
          <p:cNvCxnSpPr>
            <a:cxnSpLocks/>
            <a:stCxn id="49" idx="4"/>
            <a:endCxn id="10" idx="0"/>
          </p:cNvCxnSpPr>
          <p:nvPr/>
        </p:nvCxnSpPr>
        <p:spPr>
          <a:xfrm flipH="1">
            <a:off x="8272272" y="3170170"/>
            <a:ext cx="78573" cy="2065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424C8DFC-E08A-4B5C-C1C0-E3051DD7FC56}"/>
              </a:ext>
            </a:extLst>
          </p:cNvPr>
          <p:cNvSpPr/>
          <p:nvPr/>
        </p:nvSpPr>
        <p:spPr>
          <a:xfrm>
            <a:off x="1266139" y="6030914"/>
            <a:ext cx="884069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price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7D4241-B734-DFB9-A549-3E36637809CA}"/>
              </a:ext>
            </a:extLst>
          </p:cNvPr>
          <p:cNvSpPr/>
          <p:nvPr/>
        </p:nvSpPr>
        <p:spPr>
          <a:xfrm>
            <a:off x="1787015" y="5562168"/>
            <a:ext cx="980996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name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020EB7-DDDB-08D7-8DB0-7A2685B0A197}"/>
              </a:ext>
            </a:extLst>
          </p:cNvPr>
          <p:cNvSpPr/>
          <p:nvPr/>
        </p:nvSpPr>
        <p:spPr>
          <a:xfrm>
            <a:off x="2244601" y="5051952"/>
            <a:ext cx="642877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u="sng" dirty="0" err="1"/>
              <a:t>pid</a:t>
            </a:r>
            <a:endParaRPr lang="en-US" sz="1600" u="sng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DF2AB6-06DC-578B-82D9-75E53857D19F}"/>
              </a:ext>
            </a:extLst>
          </p:cNvPr>
          <p:cNvCxnSpPr>
            <a:cxnSpLocks/>
            <a:stCxn id="25" idx="3"/>
            <a:endCxn id="3" idx="0"/>
          </p:cNvCxnSpPr>
          <p:nvPr/>
        </p:nvCxnSpPr>
        <p:spPr>
          <a:xfrm>
            <a:off x="1109925" y="5102705"/>
            <a:ext cx="598249" cy="9282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A90E2B-337E-2158-2635-4CF1FEBBE15D}"/>
              </a:ext>
            </a:extLst>
          </p:cNvPr>
          <p:cNvCxnSpPr>
            <a:cxnSpLocks/>
            <a:stCxn id="25" idx="3"/>
            <a:endCxn id="6" idx="1"/>
          </p:cNvCxnSpPr>
          <p:nvPr/>
        </p:nvCxnSpPr>
        <p:spPr>
          <a:xfrm>
            <a:off x="1109925" y="5102705"/>
            <a:ext cx="820754" cy="5291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395357-2B86-FEAF-1D1F-4790867BF4D7}"/>
              </a:ext>
            </a:extLst>
          </p:cNvPr>
          <p:cNvCxnSpPr>
            <a:cxnSpLocks/>
            <a:stCxn id="25" idx="3"/>
            <a:endCxn id="7" idx="2"/>
          </p:cNvCxnSpPr>
          <p:nvPr/>
        </p:nvCxnSpPr>
        <p:spPr>
          <a:xfrm>
            <a:off x="1109925" y="5102705"/>
            <a:ext cx="1134676" cy="1872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53E1EA8F-2466-6C75-01EF-C164B3800965}"/>
              </a:ext>
            </a:extLst>
          </p:cNvPr>
          <p:cNvSpPr/>
          <p:nvPr/>
        </p:nvSpPr>
        <p:spPr>
          <a:xfrm>
            <a:off x="5371503" y="5973775"/>
            <a:ext cx="884069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price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0C6ED538-9A7C-6697-8816-57C73A356199}"/>
              </a:ext>
            </a:extLst>
          </p:cNvPr>
          <p:cNvSpPr/>
          <p:nvPr/>
        </p:nvSpPr>
        <p:spPr>
          <a:xfrm>
            <a:off x="5892379" y="5505029"/>
            <a:ext cx="980996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name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8A082C7-629B-9139-AB3A-3E2BC7A8A368}"/>
              </a:ext>
            </a:extLst>
          </p:cNvPr>
          <p:cNvSpPr/>
          <p:nvPr/>
        </p:nvSpPr>
        <p:spPr>
          <a:xfrm>
            <a:off x="6349965" y="4994813"/>
            <a:ext cx="642877" cy="47607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u="sng" dirty="0" err="1"/>
              <a:t>pid</a:t>
            </a:r>
            <a:endParaRPr lang="en-US" sz="1600" u="sng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6BDC896-F3A0-46D1-BAA0-7E1F753DB07F}"/>
              </a:ext>
            </a:extLst>
          </p:cNvPr>
          <p:cNvCxnSpPr>
            <a:cxnSpLocks/>
            <a:stCxn id="26" idx="3"/>
            <a:endCxn id="45" idx="0"/>
          </p:cNvCxnSpPr>
          <p:nvPr/>
        </p:nvCxnSpPr>
        <p:spPr>
          <a:xfrm>
            <a:off x="4526311" y="5102012"/>
            <a:ext cx="1287227" cy="871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2DB54BC-352E-7A2E-3EFE-3B1DCA28A251}"/>
              </a:ext>
            </a:extLst>
          </p:cNvPr>
          <p:cNvCxnSpPr>
            <a:cxnSpLocks/>
            <a:stCxn id="26" idx="3"/>
            <a:endCxn id="46" idx="1"/>
          </p:cNvCxnSpPr>
          <p:nvPr/>
        </p:nvCxnSpPr>
        <p:spPr>
          <a:xfrm>
            <a:off x="4526311" y="5102012"/>
            <a:ext cx="1509732" cy="4727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37E705FE-56CA-89EC-2BC0-06B244A642F5}"/>
              </a:ext>
            </a:extLst>
          </p:cNvPr>
          <p:cNvCxnSpPr>
            <a:cxnSpLocks/>
            <a:stCxn id="26" idx="3"/>
            <a:endCxn id="47" idx="2"/>
          </p:cNvCxnSpPr>
          <p:nvPr/>
        </p:nvCxnSpPr>
        <p:spPr>
          <a:xfrm>
            <a:off x="4526311" y="5102012"/>
            <a:ext cx="1823654" cy="130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C916F53-4717-4AB9-E6A1-5AB5E6DC5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31498-337D-A446-B9D8-04E7E0987F75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D188CF99-5DA0-C413-7A3A-6781A206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C01230F-A0FA-31F8-B78D-72BDF593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70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FC2E7-1EFB-9247-9C3D-B35564088470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411708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𝑎𝑡𝑡𝑟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𝑎𝑡𝑡𝑟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2, …,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𝑎𝑔𝑔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 …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4117089" cy="624786"/>
              </a:xfrm>
              <a:prstGeom prst="rect">
                <a:avLst/>
              </a:prstGeom>
              <a:blipFill>
                <a:blip r:embed="rId2"/>
                <a:stretch>
                  <a:fillRect r="-30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4206234"/>
            <a:ext cx="4793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attr1,...,agg1,...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attr1,...;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9DEF859-3A1B-CD42-83CF-8F5FF1807A2F}"/>
              </a:ext>
            </a:extLst>
          </p:cNvPr>
          <p:cNvSpPr txBox="1"/>
          <p:nvPr/>
        </p:nvSpPr>
        <p:spPr>
          <a:xfrm>
            <a:off x="288000" y="2460465"/>
            <a:ext cx="368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Group-by, then aggregate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A94DA-79DE-1C5A-6D75-46F3BA0DF34A}"/>
                  </a:ext>
                </a:extLst>
              </p:cNvPr>
              <p:cNvSpPr txBox="1"/>
              <p:nvPr/>
            </p:nvSpPr>
            <p:spPr>
              <a:xfrm>
                <a:off x="4659996" y="3221534"/>
                <a:ext cx="3889142" cy="496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4A94DA-79DE-1C5A-6D75-46F3BA0D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96" y="3221534"/>
                <a:ext cx="3889142" cy="496546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04298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6FBF93-95BA-78D1-D160-80E9F4F1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49C-1A0E-134E-B355-5033D368133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E9020B4-D924-710C-68EF-19748F944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C7C599-0E5E-5924-6B2D-E4550BB41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467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2058D6-AB11-E9D4-2289-75E38D9F441D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004F8C-BF94-7442-86F6-9B8DA004B1A5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EB4908-1E58-A2C3-A0FB-A49068101B89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21043B4D-A49B-D23B-DD3B-18DD22CE5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3B8CB-AC66-B544-9CD9-BF37988266CC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85C99AE-7D4B-C6EB-445F-1F738C850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EC1C6B29-1ED4-4B47-76C8-5A69E802D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6041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B6B4DB-F55A-597C-6168-6982911BCFB1}"/>
              </a:ext>
            </a:extLst>
          </p:cNvPr>
          <p:cNvGraphicFramePr>
            <a:graphicFrameLocks noGrp="1"/>
          </p:cNvGraphicFramePr>
          <p:nvPr/>
        </p:nvGraphicFramePr>
        <p:xfrm>
          <a:off x="5267967" y="4004419"/>
          <a:ext cx="1805003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19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284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28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FE7A9A-F9ED-DA73-D894-B0D71F030C96}"/>
              </a:ext>
            </a:extLst>
          </p:cNvPr>
          <p:cNvSpPr txBox="1"/>
          <p:nvPr/>
        </p:nvSpPr>
        <p:spPr>
          <a:xfrm>
            <a:off x="5267967" y="369664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2058D6-AB11-E9D4-2289-75E38D9F441D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004F8C-BF94-7442-86F6-9B8DA004B1A5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EB4908-1E58-A2C3-A0FB-A49068101B89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5F79E43-49DB-90C4-143D-533A981CE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4ED-8CFA-CE4A-83BE-426BCA9B435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4888464-9EC7-925F-32D2-59CFE6DE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D0D8B2-AEB5-5941-08B9-F57253DB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221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3B278B-3AD4-2187-75EE-B8E11D53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C1422-CA88-CE06-B125-B91207B41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3BCF1-986B-CACF-9943-000DD3A7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A67493-A9F9-6200-C1CE-415F98084D0C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D6D26D-0809-2DF5-C10F-60A638D058EA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7C71F3-D6B4-EECF-DBF1-DD5AFE479BF0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7A4CC8-B0C7-830B-8D31-9A8C55D964F9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748ADC-BD4D-6CBA-F847-0E416911E860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B153EA49-1492-E627-8856-4AF40D18ACA7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36794A-CC4C-52C8-A300-5241E4C95E31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FCB555-FB16-A02E-5987-6CF6EABB769D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D6346D-856A-C9F7-5705-A56C60AC7481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039093-83B6-DA88-5117-E557EB654A0E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5E4118A0-768F-8EF1-2978-0F811DCAEC12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2E22709-10E1-8C93-C7B4-50E77F2538CE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53B47E-460D-8AFC-794F-1FC2F15523D9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75BA31-5D94-4364-31C9-7224A142B3AB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2920377-7EA0-7060-266F-0F3940E1F376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2A006E6F-27E1-5CCE-0FD8-E6A6FE00559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97AB44B-3C64-8C78-C869-0A595616E392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292B0C15-A077-8100-6F4C-B70EF63B10BB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128FD6BD-5955-1BBE-73E3-8BD579C2B5E8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1EEE11-F21C-2D8F-F91C-B5C82B431995}"/>
              </a:ext>
            </a:extLst>
          </p:cNvPr>
          <p:cNvGraphicFramePr>
            <a:graphicFrameLocks noGrp="1"/>
          </p:cNvGraphicFramePr>
          <p:nvPr/>
        </p:nvGraphicFramePr>
        <p:xfrm>
          <a:off x="5267967" y="4004419"/>
          <a:ext cx="1805003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19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284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8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D9F9B79-01EC-1EE2-CD17-145B23F7B552}"/>
              </a:ext>
            </a:extLst>
          </p:cNvPr>
          <p:cNvSpPr txBox="1"/>
          <p:nvPr/>
        </p:nvSpPr>
        <p:spPr>
          <a:xfrm>
            <a:off x="5267967" y="369664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8C6A6A0-9533-66BA-397F-83FE9B7FEB03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2215A69-66D2-23DF-657B-6AF68726C34C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8FD05CB-C7BC-E796-22F7-4B67226F19AB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74079D-D6FF-1F60-CD27-41C0E9CAF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4ED-8CFA-CE4A-83BE-426BCA9B435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B977D5B9-BB9F-5109-4EEC-A0CA9A11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97391A1-1077-D3E1-635D-1888CBA6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5925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AE732-3AE5-C2ED-AE82-63042650DB7E}"/>
              </a:ext>
            </a:extLst>
          </p:cNvPr>
          <p:cNvGraphicFramePr>
            <a:graphicFrameLocks noGrp="1"/>
          </p:cNvGraphicFramePr>
          <p:nvPr/>
        </p:nvGraphicFramePr>
        <p:xfrm>
          <a:off x="7373221" y="3979935"/>
          <a:ext cx="1601732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84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isChoc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4522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C1A6F6-347A-BC7B-7DFD-D4368BC9B030}"/>
              </a:ext>
            </a:extLst>
          </p:cNvPr>
          <p:cNvSpPr txBox="1"/>
          <p:nvPr/>
        </p:nvSpPr>
        <p:spPr>
          <a:xfrm>
            <a:off x="7310572" y="367252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Candy</a:t>
            </a:r>
            <a:endParaRPr lang="en-US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3B6B4DB-F55A-597C-6168-6982911BCFB1}"/>
              </a:ext>
            </a:extLst>
          </p:cNvPr>
          <p:cNvGraphicFramePr>
            <a:graphicFrameLocks noGrp="1"/>
          </p:cNvGraphicFramePr>
          <p:nvPr/>
        </p:nvGraphicFramePr>
        <p:xfrm>
          <a:off x="5267967" y="4004419"/>
          <a:ext cx="1805003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19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284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728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6FE7A9A-F9ED-DA73-D894-B0D71F030C96}"/>
              </a:ext>
            </a:extLst>
          </p:cNvPr>
          <p:cNvSpPr txBox="1"/>
          <p:nvPr/>
        </p:nvSpPr>
        <p:spPr>
          <a:xfrm>
            <a:off x="5267967" y="369664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2058D6-AB11-E9D4-2289-75E38D9F441D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004F8C-BF94-7442-86F6-9B8DA004B1A5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6EB4908-1E58-A2C3-A0FB-A49068101B89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E55146AF-E41F-9AAE-EFE0-726B0FE4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A7B3-65BA-CD4B-8C53-8CADCA5317BA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D74C231-C5FF-405F-597D-A9BD738F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11BF491D-FEAF-964B-5AAB-93839D232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244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2E6DD-E61B-62CD-6591-6F0F1D4A6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D30B1-61AB-83F4-B34C-6BA05C71F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8EC37-F8A5-DE37-3497-ADC8BDF48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5099EC-22FD-333C-B830-124D0177BD8C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1607CCF-2F9F-3CEC-DE70-2007FE411D9B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5355A-87EF-0586-EF2A-7DC424479F04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538A96-B790-4404-7E06-193E397D8CFC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26541B-F614-0745-FD21-4720916FA4E5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D3F498C-2291-7139-E69A-A81DA7ABB3AE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9D2FF89-E578-3F19-4812-2169E5CEAAD2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3416FA-8B95-AA3C-0384-92C0829436A0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BE9CCBB-C827-EE54-177A-D5BF9046DA6A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551F0EC-BB81-D794-4123-55254F1A31D6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3C861E65-E8D9-74FE-870A-64C1EB3D671A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6A8108C-77D7-7617-8BC8-FCF411B8767D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5E249F-ECAF-BE78-FFA8-3F4C9CFA18B3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FA68C09-5938-B17C-2310-DB0A2D5FB857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BB955C3-5416-60B1-1828-D63223A92163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4D80CF6-D400-9B3E-3AEB-FD71DA6D5CEF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3918DDC-0C11-7028-887B-8EC1A11441D4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6F9A62FC-8D96-9B5A-9D96-8CDE8EEBEDF3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FB1D42B-47D3-9C08-BE59-6077DC6D28C2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48DA98F-B152-4505-C46A-000C34FF4402}"/>
              </a:ext>
            </a:extLst>
          </p:cNvPr>
          <p:cNvGraphicFramePr>
            <a:graphicFrameLocks noGrp="1"/>
          </p:cNvGraphicFramePr>
          <p:nvPr/>
        </p:nvGraphicFramePr>
        <p:xfrm>
          <a:off x="5267967" y="4004419"/>
          <a:ext cx="1805003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19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284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8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2961373-C2AC-1406-EE08-BB4936A4D8BB}"/>
              </a:ext>
            </a:extLst>
          </p:cNvPr>
          <p:cNvSpPr txBox="1"/>
          <p:nvPr/>
        </p:nvSpPr>
        <p:spPr>
          <a:xfrm>
            <a:off x="5267967" y="369664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522A5C3-1AAC-72A9-E6D0-20352D7F6E29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1C5442E5-97AF-62E2-236C-497364D2698B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F92B3E3-3A7E-D9CE-9AB2-F4DCB718A131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0CC36A0-1C1D-AA40-803F-717813E11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4ED-8CFA-CE4A-83BE-426BCA9B435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AD84BE4F-E5DC-52F2-ACA6-F5031BFF1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07801B6-718D-42CA-F6C2-E81F499EB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135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23A934-107F-C7F2-0DB9-96399117671A}"/>
              </a:ext>
            </a:extLst>
          </p:cNvPr>
          <p:cNvGraphicFramePr>
            <a:graphicFrameLocks noGrp="1"/>
          </p:cNvGraphicFramePr>
          <p:nvPr/>
        </p:nvGraphicFramePr>
        <p:xfrm>
          <a:off x="7373221" y="3979935"/>
          <a:ext cx="1601732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84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isChoc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45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640D1C9-9E84-A03A-D15B-03743DEE4638}"/>
              </a:ext>
            </a:extLst>
          </p:cNvPr>
          <p:cNvSpPr txBox="1"/>
          <p:nvPr/>
        </p:nvSpPr>
        <p:spPr>
          <a:xfrm>
            <a:off x="7310572" y="367252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Candy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554756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FF559-9685-21AE-BB9D-0DFE601B59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D7A3-3CAB-62CA-0592-B7C9BB13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91A87-8FF3-6E77-9474-ABC5E989C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E6CD72-8F19-CC8C-62C6-644298BB5F86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6062B46-10FF-A500-5970-5E6409841374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D7ADA8-4D61-5964-7013-2FB46301BADD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98179A-1FCA-19C4-ED9A-41EC670BEE80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5BD093E-2E46-8744-2EC6-F252AD6145F0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8F50A2FC-72CC-3210-B550-ABFD4F16A18C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F42D2E7-B8F8-83A3-5037-CC479E7306F9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03DE1F-212B-3DEB-5970-B63CA8571DDF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D5E155-54D5-F465-A878-DE04CE25C1E0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B8A4D0-2AEB-8464-1490-8EE88210AF41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AE7D7122-2E5B-9DDA-76AF-7A942937A7E5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46182F0-0A0C-1D53-ADAA-A4485EA01FA4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1D20C8B-7636-1E7D-F4FF-9541D75CB2DE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51754C0-9E8C-171A-5257-AD9C9647AB34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990A97C-AF94-F7BD-A678-738F21D424F4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F1E9A653-EFCD-0749-F834-E61710F66CD7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665890C-07A8-A11A-D7DE-A7F6B0EADC70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0D90BC65-9589-6257-7E72-3E7F5B13246D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DEB055B-7E05-0DBA-5581-8B55A38B3E8D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5E37B3C-079F-849F-D14C-1437AF70BDCC}"/>
              </a:ext>
            </a:extLst>
          </p:cNvPr>
          <p:cNvGraphicFramePr>
            <a:graphicFrameLocks noGrp="1"/>
          </p:cNvGraphicFramePr>
          <p:nvPr/>
        </p:nvGraphicFramePr>
        <p:xfrm>
          <a:off x="5267967" y="4004419"/>
          <a:ext cx="1805003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19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284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8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D4118B8-0DF8-D765-C495-1CBC24002A8E}"/>
              </a:ext>
            </a:extLst>
          </p:cNvPr>
          <p:cNvSpPr txBox="1"/>
          <p:nvPr/>
        </p:nvSpPr>
        <p:spPr>
          <a:xfrm>
            <a:off x="5267967" y="369664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4075EBC-838E-2992-1385-2C31A592D3D5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753BB6C-F313-7AD3-BE43-E9BB4564638E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2D24BBF-E5F3-877D-0A8A-EED90AA6D7AD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8ECA0F-C8EE-3CA1-1EE7-391C7EA93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4ED-8CFA-CE4A-83BE-426BCA9B435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639EFAD-0CD1-20CA-C6F2-6CA631842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16A2057-BF21-67FA-7C2F-A75900795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136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2770A78-A10D-228B-2726-C2CA1FABE51F}"/>
              </a:ext>
            </a:extLst>
          </p:cNvPr>
          <p:cNvGraphicFramePr>
            <a:graphicFrameLocks noGrp="1"/>
          </p:cNvGraphicFramePr>
          <p:nvPr/>
        </p:nvGraphicFramePr>
        <p:xfrm>
          <a:off x="7373221" y="3979935"/>
          <a:ext cx="1601732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84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isChoc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45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370765F-D29C-E46B-D120-CF735DAE624A}"/>
              </a:ext>
            </a:extLst>
          </p:cNvPr>
          <p:cNvSpPr txBox="1"/>
          <p:nvPr/>
        </p:nvSpPr>
        <p:spPr>
          <a:xfrm>
            <a:off x="7310572" y="367252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Candy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302244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AB586-AA57-3005-D755-89FAB32F0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AE499-8850-14CD-67DB-7A55E236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ED8B9-FA46-4A5D-6D28-CF1CA7685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E0D77-FDB4-A3E2-32E0-0C00B44474E8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1CD4E2-65A2-AAC0-861C-595B15AB3BBC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A59C2FB-AC49-B841-3FD1-2DD9EDB64428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131CC3A-0B8F-2664-BAA0-4821BB30EFD5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FA4CD5-07F8-2810-C32E-44119C2259B6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ED9D76-5FDD-6121-380E-2CBB2C62D325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D6E32-167F-E7B1-DA65-F88274BDE1AE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5C16B2-5338-3E17-CDC4-179A0DA54FA6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D10B61B-CBA0-3AED-FD80-24B50257DBDD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81268C-F13A-0179-EA1F-FB53C646B6B8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D5967FEB-34C9-A22A-C3A0-A4ECAA9156F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0B5EA4A-6E31-E3D0-2C3D-3C335B4F42FD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E003944-FAA9-AB9C-9690-79AB27557E14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553D14-F2C4-6389-2684-45FEF43DD3A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AF36BF8-CA67-936E-14FD-A8CDFE3F181D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DD5263D9-E822-38C1-8A1B-851AA474C2F2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30B57DF-C576-5675-FF36-83C6D97804D0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70BBCD5-E8FF-BF2A-8E83-B0163D71DE1F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B34397FD-2AB0-C264-CFA9-2AB2BC50D4E8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9307E7-56F2-3965-99F0-0C0D57549927}"/>
              </a:ext>
            </a:extLst>
          </p:cNvPr>
          <p:cNvGraphicFramePr>
            <a:graphicFrameLocks noGrp="1"/>
          </p:cNvGraphicFramePr>
          <p:nvPr/>
        </p:nvGraphicFramePr>
        <p:xfrm>
          <a:off x="5267967" y="4004419"/>
          <a:ext cx="1805003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719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284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7280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B2433B-EDA9-A77E-ABE8-19AFD61F25EA}"/>
              </a:ext>
            </a:extLst>
          </p:cNvPr>
          <p:cNvSpPr txBox="1"/>
          <p:nvPr/>
        </p:nvSpPr>
        <p:spPr>
          <a:xfrm>
            <a:off x="5267967" y="3696642"/>
            <a:ext cx="4796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Toy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F1CC0E9-4E8D-CB00-17A3-233664A4D9FF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37806"/>
          <a:ext cx="1805003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872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09131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pname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0CEAF7-97B0-DDB1-64BD-C0EF3A847BA4}"/>
              </a:ext>
            </a:extLst>
          </p:cNvPr>
          <p:cNvSpPr txBox="1"/>
          <p:nvPr/>
        </p:nvSpPr>
        <p:spPr>
          <a:xfrm>
            <a:off x="6641383" y="930029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Product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CE60CD6-4708-9DB1-B445-861D61471ACF}"/>
              </a:ext>
            </a:extLst>
          </p:cNvPr>
          <p:cNvGraphicFramePr>
            <a:graphicFrameLocks noGrp="1"/>
          </p:cNvGraphicFramePr>
          <p:nvPr/>
        </p:nvGraphicFramePr>
        <p:xfrm>
          <a:off x="6641383" y="1221920"/>
          <a:ext cx="2411259" cy="2144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5089">
                  <a:extLst>
                    <a:ext uri="{9D8B030D-6E8A-4147-A177-3AD203B41FA5}">
                      <a16:colId xmlns:a16="http://schemas.microsoft.com/office/drawing/2014/main" val="4094936347"/>
                    </a:ext>
                  </a:extLst>
                </a:gridCol>
                <a:gridCol w="1045923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720247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u="none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012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Lego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99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M&amp;M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24593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2999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440928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345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818163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Skittles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024355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M&amp;M toy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3259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277B84B-94C2-AE54-5F60-55573F51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634ED-8CFA-CE4A-83BE-426BCA9B435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D92D6A8-25E8-817A-4C69-59EEA774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C44496-3F5B-F39B-8D7C-6081ABC5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137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6D732F1-A3F8-28FD-B8EB-5A664EF9E762}"/>
              </a:ext>
            </a:extLst>
          </p:cNvPr>
          <p:cNvGraphicFramePr>
            <a:graphicFrameLocks noGrp="1"/>
          </p:cNvGraphicFramePr>
          <p:nvPr/>
        </p:nvGraphicFramePr>
        <p:xfrm>
          <a:off x="7373221" y="3979935"/>
          <a:ext cx="1601732" cy="1224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384">
                  <a:extLst>
                    <a:ext uri="{9D8B030D-6E8A-4147-A177-3AD203B41FA5}">
                      <a16:colId xmlns:a16="http://schemas.microsoft.com/office/drawing/2014/main" val="3152152919"/>
                    </a:ext>
                  </a:extLst>
                </a:gridCol>
                <a:gridCol w="889348">
                  <a:extLst>
                    <a:ext uri="{9D8B030D-6E8A-4147-A177-3AD203B41FA5}">
                      <a16:colId xmlns:a16="http://schemas.microsoft.com/office/drawing/2014/main" val="173324828"/>
                    </a:ext>
                  </a:extLst>
                </a:gridCol>
              </a:tblGrid>
              <a:tr h="252070">
                <a:tc>
                  <a:txBody>
                    <a:bodyPr/>
                    <a:lstStyle/>
                    <a:p>
                      <a:r>
                        <a:rPr lang="en-US" sz="1400" u="sng" dirty="0" err="1"/>
                        <a:t>pid</a:t>
                      </a:r>
                      <a:endParaRPr lang="en-US" sz="14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isChoc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744437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123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yes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625836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456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41280"/>
                  </a:ext>
                </a:extLst>
              </a:tr>
              <a:tr h="306685">
                <a:tc>
                  <a:txBody>
                    <a:bodyPr/>
                    <a:lstStyle/>
                    <a:p>
                      <a:r>
                        <a:rPr lang="en-US" sz="1400" dirty="0"/>
                        <a:t>567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no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7452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5D3B32D-C86A-5857-4E51-AF1F1EB35E75}"/>
              </a:ext>
            </a:extLst>
          </p:cNvPr>
          <p:cNvSpPr txBox="1"/>
          <p:nvPr/>
        </p:nvSpPr>
        <p:spPr>
          <a:xfrm>
            <a:off x="7310572" y="3672524"/>
            <a:ext cx="7729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Candy</a:t>
            </a:r>
            <a:endParaRPr lang="en-US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576589-E7E0-14AE-3CE0-B0EF190488C9}"/>
              </a:ext>
            </a:extLst>
          </p:cNvPr>
          <p:cNvSpPr txBox="1"/>
          <p:nvPr/>
        </p:nvSpPr>
        <p:spPr>
          <a:xfrm>
            <a:off x="6164529" y="5602924"/>
            <a:ext cx="2296526" cy="6463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567 MM&amp; toy is</a:t>
            </a:r>
            <a:br>
              <a:rPr lang="en-US" dirty="0"/>
            </a:br>
            <a:r>
              <a:rPr lang="en-US" dirty="0"/>
              <a:t>both Toy and Candy!</a:t>
            </a:r>
          </a:p>
        </p:txBody>
      </p:sp>
    </p:spTree>
    <p:extLst>
      <p:ext uri="{BB962C8B-B14F-4D97-AF65-F5344CB8AC3E}">
        <p14:creationId xmlns:p14="http://schemas.microsoft.com/office/powerpoint/2010/main" val="257453408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30CAC-AD4F-49FD-954F-9E5385C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Subclasses in SQL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4A1A61-F244-4205-A57D-BC23E9920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entity set becomes a relation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F41FF9-413F-411D-B734-14FB68F80A62}"/>
              </a:ext>
            </a:extLst>
          </p:cNvPr>
          <p:cNvSpPr/>
          <p:nvPr/>
        </p:nvSpPr>
        <p:spPr>
          <a:xfrm>
            <a:off x="1763467" y="3374786"/>
            <a:ext cx="12458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Product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6308D-FC19-45D2-9678-83FDAE771E69}"/>
              </a:ext>
            </a:extLst>
          </p:cNvPr>
          <p:cNvSpPr/>
          <p:nvPr/>
        </p:nvSpPr>
        <p:spPr>
          <a:xfrm>
            <a:off x="521221" y="2655915"/>
            <a:ext cx="1199647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price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6214EE-1A77-4ECB-B2DC-A09F3B126E03}"/>
              </a:ext>
            </a:extLst>
          </p:cNvPr>
          <p:cNvSpPr/>
          <p:nvPr/>
        </p:nvSpPr>
        <p:spPr>
          <a:xfrm>
            <a:off x="1887614" y="2419114"/>
            <a:ext cx="134391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name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C669D3-FA91-44A4-9025-469B8340B028}"/>
              </a:ext>
            </a:extLst>
          </p:cNvPr>
          <p:cNvCxnSpPr>
            <a:cxnSpLocks/>
            <a:stCxn id="12" idx="5"/>
            <a:endCxn id="9" idx="0"/>
          </p:cNvCxnSpPr>
          <p:nvPr/>
        </p:nvCxnSpPr>
        <p:spPr>
          <a:xfrm>
            <a:off x="1545184" y="3210032"/>
            <a:ext cx="841210" cy="164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B8CE54-022A-4F29-9925-167CF54F21F3}"/>
              </a:ext>
            </a:extLst>
          </p:cNvPr>
          <p:cNvCxnSpPr>
            <a:cxnSpLocks/>
            <a:stCxn id="13" idx="4"/>
            <a:endCxn id="9" idx="0"/>
          </p:cNvCxnSpPr>
          <p:nvPr/>
        </p:nvCxnSpPr>
        <p:spPr>
          <a:xfrm flipH="1">
            <a:off x="2386394" y="3068302"/>
            <a:ext cx="173176" cy="30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12717EB-C19B-40F1-92D8-0012800E2166}"/>
              </a:ext>
            </a:extLst>
          </p:cNvPr>
          <p:cNvSpPr/>
          <p:nvPr/>
        </p:nvSpPr>
        <p:spPr>
          <a:xfrm>
            <a:off x="288716" y="4093112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F905FB-32EF-491F-838A-87E0E6727374}"/>
              </a:ext>
            </a:extLst>
          </p:cNvPr>
          <p:cNvSpPr/>
          <p:nvPr/>
        </p:nvSpPr>
        <p:spPr>
          <a:xfrm>
            <a:off x="446410" y="4871872"/>
            <a:ext cx="663515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Toy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A12F07C-E991-4130-929E-C7F0F89E8895}"/>
              </a:ext>
            </a:extLst>
          </p:cNvPr>
          <p:cNvSpPr/>
          <p:nvPr/>
        </p:nvSpPr>
        <p:spPr>
          <a:xfrm>
            <a:off x="3450375" y="4871179"/>
            <a:ext cx="107593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Candy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0658A19-C7B9-4A5C-B5BC-B6DB508E204E}"/>
              </a:ext>
            </a:extLst>
          </p:cNvPr>
          <p:cNvCxnSpPr>
            <a:cxnSpLocks/>
            <a:stCxn id="25" idx="0"/>
            <a:endCxn id="24" idx="3"/>
          </p:cNvCxnSpPr>
          <p:nvPr/>
        </p:nvCxnSpPr>
        <p:spPr>
          <a:xfrm flipH="1" flipV="1">
            <a:off x="777428" y="4592363"/>
            <a:ext cx="740" cy="279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A2AA52A-F325-4D9F-9613-FEBD46BDF40C}"/>
              </a:ext>
            </a:extLst>
          </p:cNvPr>
          <p:cNvCxnSpPr>
            <a:cxnSpLocks/>
            <a:stCxn id="66" idx="3"/>
            <a:endCxn id="26" idx="0"/>
          </p:cNvCxnSpPr>
          <p:nvPr/>
        </p:nvCxnSpPr>
        <p:spPr>
          <a:xfrm flipH="1">
            <a:off x="3988343" y="4579312"/>
            <a:ext cx="1" cy="2918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7D6C4C94-8585-4A3E-B283-91335E15DE1C}"/>
              </a:ext>
            </a:extLst>
          </p:cNvPr>
          <p:cNvSpPr/>
          <p:nvPr/>
        </p:nvSpPr>
        <p:spPr>
          <a:xfrm>
            <a:off x="282889" y="5795610"/>
            <a:ext cx="983250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age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0ED2556-E91F-4301-94DB-0BB46AC26BA7}"/>
              </a:ext>
            </a:extLst>
          </p:cNvPr>
          <p:cNvSpPr/>
          <p:nvPr/>
        </p:nvSpPr>
        <p:spPr>
          <a:xfrm>
            <a:off x="2725807" y="5795610"/>
            <a:ext cx="2525073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 err="1"/>
              <a:t>isChocolate</a:t>
            </a:r>
            <a:endParaRPr lang="en-US" sz="24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4084D8D-5EE6-4FC9-95F8-80024BF921E5}"/>
              </a:ext>
            </a:extLst>
          </p:cNvPr>
          <p:cNvCxnSpPr>
            <a:cxnSpLocks/>
            <a:stCxn id="25" idx="2"/>
            <a:endCxn id="29" idx="0"/>
          </p:cNvCxnSpPr>
          <p:nvPr/>
        </p:nvCxnSpPr>
        <p:spPr>
          <a:xfrm flipH="1">
            <a:off x="774514" y="5333537"/>
            <a:ext cx="3654" cy="4620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21F20E-0379-41D3-A0E0-ED293509BCEA}"/>
              </a:ext>
            </a:extLst>
          </p:cNvPr>
          <p:cNvCxnSpPr>
            <a:cxnSpLocks/>
            <a:stCxn id="26" idx="2"/>
            <a:endCxn id="30" idx="0"/>
          </p:cNvCxnSpPr>
          <p:nvPr/>
        </p:nvCxnSpPr>
        <p:spPr>
          <a:xfrm>
            <a:off x="3988343" y="5332844"/>
            <a:ext cx="1" cy="462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CC6DF-E389-453B-B66B-65E494211F29}"/>
              </a:ext>
            </a:extLst>
          </p:cNvPr>
          <p:cNvCxnSpPr>
            <a:cxnSpLocks/>
            <a:stCxn id="9" idx="2"/>
            <a:endCxn id="24" idx="0"/>
          </p:cNvCxnSpPr>
          <p:nvPr/>
        </p:nvCxnSpPr>
        <p:spPr>
          <a:xfrm flipH="1">
            <a:off x="777428" y="3836451"/>
            <a:ext cx="1608966" cy="2566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CE5737B0-E6FD-343E-4EE5-EB48FD892C49}"/>
              </a:ext>
            </a:extLst>
          </p:cNvPr>
          <p:cNvSpPr/>
          <p:nvPr/>
        </p:nvSpPr>
        <p:spPr>
          <a:xfrm>
            <a:off x="3443578" y="2590072"/>
            <a:ext cx="838986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pid</a:t>
            </a:r>
            <a:endParaRPr lang="en-US" sz="2400" u="sng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47E044C-6705-A545-EE75-58E4094C1E95}"/>
              </a:ext>
            </a:extLst>
          </p:cNvPr>
          <p:cNvCxnSpPr>
            <a:cxnSpLocks/>
            <a:stCxn id="41" idx="3"/>
            <a:endCxn id="9" idx="0"/>
          </p:cNvCxnSpPr>
          <p:nvPr/>
        </p:nvCxnSpPr>
        <p:spPr>
          <a:xfrm flipH="1">
            <a:off x="2386394" y="3144189"/>
            <a:ext cx="1180051" cy="23059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Isosceles Triangle 23">
            <a:extLst>
              <a:ext uri="{FF2B5EF4-FFF2-40B4-BE49-F238E27FC236}">
                <a16:creationId xmlns:a16="http://schemas.microsoft.com/office/drawing/2014/main" id="{9C9DB34D-BDEA-1D2F-3F06-06B561273E50}"/>
              </a:ext>
            </a:extLst>
          </p:cNvPr>
          <p:cNvSpPr/>
          <p:nvPr/>
        </p:nvSpPr>
        <p:spPr>
          <a:xfrm>
            <a:off x="3499632" y="4080061"/>
            <a:ext cx="977423" cy="499251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400" dirty="0"/>
              <a:t>is a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292F0F03-1018-BC3D-287F-C04645F8FFF9}"/>
              </a:ext>
            </a:extLst>
          </p:cNvPr>
          <p:cNvCxnSpPr>
            <a:cxnSpLocks/>
            <a:stCxn id="9" idx="2"/>
            <a:endCxn id="66" idx="0"/>
          </p:cNvCxnSpPr>
          <p:nvPr/>
        </p:nvCxnSpPr>
        <p:spPr>
          <a:xfrm>
            <a:off x="2386394" y="3836451"/>
            <a:ext cx="1601950" cy="243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94AE33-0922-4609-8A3D-FCFAD57E3389}"/>
              </a:ext>
            </a:extLst>
          </p:cNvPr>
          <p:cNvSpPr txBox="1"/>
          <p:nvPr/>
        </p:nvSpPr>
        <p:spPr>
          <a:xfrm>
            <a:off x="5055016" y="1437830"/>
            <a:ext cx="321754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Product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PRIMARY KEY,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name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price FLOAT);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E153A1-9F9C-1026-EC22-92C0AED86E27}"/>
              </a:ext>
            </a:extLst>
          </p:cNvPr>
          <p:cNvSpPr txBox="1"/>
          <p:nvPr/>
        </p:nvSpPr>
        <p:spPr>
          <a:xfrm>
            <a:off x="5051200" y="2931634"/>
            <a:ext cx="36311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Toy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PRIMARY KEY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age INT);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E0D17E-17F2-1DE3-D669-692976C5FB40}"/>
              </a:ext>
            </a:extLst>
          </p:cNvPr>
          <p:cNvSpPr txBox="1"/>
          <p:nvPr/>
        </p:nvSpPr>
        <p:spPr>
          <a:xfrm>
            <a:off x="5051200" y="4425437"/>
            <a:ext cx="363112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Candy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 PRIMARY KEY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REFERENCES Product,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isChocolate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INT);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2BE8D6-F360-5E89-C697-F9045B42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55B60-064E-584B-A398-E051EC4DAE6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A9CEE91-E85B-3B83-91F2-85538850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1D7E45-D18C-A9CA-91DB-0CDA41BC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7733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BE35F7-C8EE-C140-BE1F-B5864F76A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</a:t>
            </a:r>
            <a:r>
              <a:rPr lang="en-US" dirty="0" err="1"/>
              <a:t>Subclassing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FA3679-2792-7F4E-B2CA-D26F47A3D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Entity set may be a subclass of another entity set</a:t>
            </a:r>
          </a:p>
          <a:p>
            <a:pPr lvl="1"/>
            <a:r>
              <a:rPr lang="en-US" dirty="0"/>
              <a:t>Inherits </a:t>
            </a:r>
            <a:r>
              <a:rPr lang="en-US" u="sng" dirty="0"/>
              <a:t>all</a:t>
            </a:r>
            <a:r>
              <a:rPr lang="en-US" dirty="0"/>
              <a:t> the attributes of the superclass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DBMSs support inheritance</a:t>
            </a:r>
          </a:p>
          <a:p>
            <a:pPr lvl="1"/>
            <a:r>
              <a:rPr lang="en-US" dirty="0"/>
              <a:t>However, we will simply represent inheritance using foreign keys and joins with the subclass and superclass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4D48D1-552B-CB96-D9A1-F11AAF89B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1F73-B745-ED4A-BCFD-F835E21461FD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CC710D-C046-A243-2F58-66A2435AB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E46201-0A97-7B96-3B2A-AAF87425A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3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E5E75-EC6C-B54A-BD62-A252CA68FE15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4117089" cy="6247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𝑎𝑡𝑡𝑟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𝑎𝑡𝑡𝑟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2, …,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𝑎𝑔𝑔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1, …</m:t>
                          </m:r>
                        </m:sub>
                      </m:sSub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4117089" cy="624786"/>
              </a:xfrm>
              <a:prstGeom prst="rect">
                <a:avLst/>
              </a:prstGeom>
              <a:blipFill>
                <a:blip r:embed="rId2"/>
                <a:stretch>
                  <a:fillRect r="-30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Bent Arrow 12">
            <a:extLst>
              <a:ext uri="{FF2B5EF4-FFF2-40B4-BE49-F238E27FC236}">
                <a16:creationId xmlns:a16="http://schemas.microsoft.com/office/drawing/2014/main" id="{145F251C-4596-E8B3-A8F6-1C89816FF1B6}"/>
              </a:ext>
            </a:extLst>
          </p:cNvPr>
          <p:cNvSpPr/>
          <p:nvPr/>
        </p:nvSpPr>
        <p:spPr>
          <a:xfrm rot="16200000" flipV="1">
            <a:off x="8452403" y="2909225"/>
            <a:ext cx="630043" cy="580680"/>
          </a:xfrm>
          <a:prstGeom prst="bentArrow">
            <a:avLst>
              <a:gd name="adj1" fmla="val 13840"/>
              <a:gd name="adj2" fmla="val 1694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4206234"/>
            <a:ext cx="47933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attr1,...,agg1,...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attr1,...;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A404C75-E64C-0BD2-30FF-A26189AEDE22}"/>
              </a:ext>
            </a:extLst>
          </p:cNvPr>
          <p:cNvGraphicFramePr>
            <a:graphicFrameLocks noGrp="1"/>
          </p:cNvGraphicFramePr>
          <p:nvPr/>
        </p:nvGraphicFramePr>
        <p:xfrm>
          <a:off x="6841984" y="1243577"/>
          <a:ext cx="153051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97ACC03-5512-7CEA-1BED-822CF423AA39}"/>
              </a:ext>
            </a:extLst>
          </p:cNvPr>
          <p:cNvSpPr txBox="1"/>
          <p:nvPr/>
        </p:nvSpPr>
        <p:spPr>
          <a:xfrm>
            <a:off x="288000" y="2460465"/>
            <a:ext cx="3688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Group-by, then aggregate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704B38-E33B-48A8-5A94-D44FE159F6F5}"/>
                  </a:ext>
                </a:extLst>
              </p:cNvPr>
              <p:cNvSpPr txBox="1"/>
              <p:nvPr/>
            </p:nvSpPr>
            <p:spPr>
              <a:xfrm>
                <a:off x="4659996" y="3221534"/>
                <a:ext cx="3889142" cy="496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Payroll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704B38-E33B-48A8-5A94-D44FE159F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996" y="3221534"/>
                <a:ext cx="3889142" cy="496546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0955331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915B-7A87-8FE4-BC2C-F040FDF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5996-858F-7FFD-2195-B1B4D0041D5F}"/>
              </a:ext>
            </a:extLst>
          </p:cNvPr>
          <p:cNvSpPr txBox="1"/>
          <p:nvPr/>
        </p:nvSpPr>
        <p:spPr>
          <a:xfrm>
            <a:off x="2140025" y="3013501"/>
            <a:ext cx="486396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Weak Entity Sets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974D1-5AC8-0022-8505-98B62758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BF24-7503-0545-B984-40E16549957D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F11B83-CCBC-BCB8-D8B4-606D6174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E131C-F3FD-40BB-BCA2-44F7B3F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5710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705C-385D-4C83-9BE1-362BBCF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Set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B7EE4-3D58-4737-B7DA-A8DBB81D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Weak entity set: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key includes key from another entity set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F2DDD-2521-455A-089F-9B8C6C22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45AC-8D3A-FD4C-924B-21D63A7BD660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556D73-42E2-E283-29F3-2C043DB7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B23A9-7E9C-042D-7343-AE3CE52DB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2227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705C-385D-4C83-9BE1-362BBCF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Set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B7EE4-3D58-4737-B7DA-A8DBB81D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Weak entity set: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key includes key from another entity set</a:t>
            </a:r>
            <a:endParaRPr lang="en-US" sz="20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30311E-BFC2-4777-8470-98A4E928C627}"/>
              </a:ext>
            </a:extLst>
          </p:cNvPr>
          <p:cNvSpPr/>
          <p:nvPr/>
        </p:nvSpPr>
        <p:spPr>
          <a:xfrm>
            <a:off x="999306" y="1952096"/>
            <a:ext cx="1720336" cy="512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2535B-8AA1-4329-894B-BC73C882F7E0}"/>
              </a:ext>
            </a:extLst>
          </p:cNvPr>
          <p:cNvSpPr/>
          <p:nvPr/>
        </p:nvSpPr>
        <p:spPr>
          <a:xfrm>
            <a:off x="1054582" y="1980641"/>
            <a:ext cx="16117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  Team    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5BA400A3-95F1-4CEA-B7DF-3E90E5B1CA06}"/>
              </a:ext>
            </a:extLst>
          </p:cNvPr>
          <p:cNvSpPr/>
          <p:nvPr/>
        </p:nvSpPr>
        <p:spPr>
          <a:xfrm>
            <a:off x="3041317" y="1708690"/>
            <a:ext cx="3063807" cy="1016069"/>
          </a:xfrm>
          <a:prstGeom prst="diamond">
            <a:avLst/>
          </a:prstGeom>
          <a:noFill/>
          <a:ln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8C857981-ACAB-4624-90D1-A6A43891C29E}"/>
              </a:ext>
            </a:extLst>
          </p:cNvPr>
          <p:cNvSpPr/>
          <p:nvPr/>
        </p:nvSpPr>
        <p:spPr>
          <a:xfrm>
            <a:off x="3162921" y="1752935"/>
            <a:ext cx="2839507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Affiliation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2994C-FAB0-403E-95E3-636B9CB2B7B8}"/>
              </a:ext>
            </a:extLst>
          </p:cNvPr>
          <p:cNvCxnSpPr>
            <a:cxnSpLocks/>
            <a:stCxn id="24" idx="3"/>
            <a:endCxn id="22" idx="1"/>
          </p:cNvCxnSpPr>
          <p:nvPr/>
        </p:nvCxnSpPr>
        <p:spPr>
          <a:xfrm>
            <a:off x="2719642" y="2208482"/>
            <a:ext cx="321675" cy="8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5DF38-150D-4C33-9930-74AFBB052B26}"/>
              </a:ext>
            </a:extLst>
          </p:cNvPr>
          <p:cNvSpPr/>
          <p:nvPr/>
        </p:nvSpPr>
        <p:spPr>
          <a:xfrm>
            <a:off x="6456279" y="1980641"/>
            <a:ext cx="1854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University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5E978-4356-46E4-B1AE-9483718E43C0}"/>
              </a:ext>
            </a:extLst>
          </p:cNvPr>
          <p:cNvSpPr/>
          <p:nvPr/>
        </p:nvSpPr>
        <p:spPr>
          <a:xfrm>
            <a:off x="785715" y="2866062"/>
            <a:ext cx="921576" cy="476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DB7CC3-C4A3-48BD-A7B9-13D8EE3E4947}"/>
              </a:ext>
            </a:extLst>
          </p:cNvPr>
          <p:cNvSpPr/>
          <p:nvPr/>
        </p:nvSpPr>
        <p:spPr>
          <a:xfrm>
            <a:off x="2037485" y="2769004"/>
            <a:ext cx="1463379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tname</a:t>
            </a:r>
            <a:endParaRPr lang="en-US" sz="2400" u="sng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A780F-BF93-4FF1-B375-2D627C2E4023}"/>
              </a:ext>
            </a:extLst>
          </p:cNvPr>
          <p:cNvSpPr/>
          <p:nvPr/>
        </p:nvSpPr>
        <p:spPr>
          <a:xfrm>
            <a:off x="7054687" y="2777978"/>
            <a:ext cx="158510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uname</a:t>
            </a:r>
            <a:endParaRPr lang="en-US" sz="2400" u="sn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8DD4CB-D7D8-40FF-BBF0-E553CA77AF9E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1859474" y="2464868"/>
            <a:ext cx="909701" cy="30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0C7C36-1F2F-4A6F-A55B-0C22737F625E}"/>
              </a:ext>
            </a:extLst>
          </p:cNvPr>
          <p:cNvCxnSpPr>
            <a:cxnSpLocks/>
            <a:stCxn id="24" idx="2"/>
            <a:endCxn id="14" idx="0"/>
          </p:cNvCxnSpPr>
          <p:nvPr/>
        </p:nvCxnSpPr>
        <p:spPr>
          <a:xfrm flipH="1">
            <a:off x="1246503" y="2464868"/>
            <a:ext cx="612971" cy="314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0F591-FAE7-4331-BCDD-62C6F5AC862A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7383585" y="2442306"/>
            <a:ext cx="463653" cy="335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2FF84B7-76FD-4F96-9391-80006FE8AA9E}"/>
              </a:ext>
            </a:extLst>
          </p:cNvPr>
          <p:cNvSpPr/>
          <p:nvPr/>
        </p:nvSpPr>
        <p:spPr>
          <a:xfrm>
            <a:off x="5935034" y="2781029"/>
            <a:ext cx="1030588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size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FA74F-22C9-4CF8-AA4F-E0BAFD57717B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flipH="1">
            <a:off x="6450328" y="2442306"/>
            <a:ext cx="933257" cy="338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8C774A-E1E9-16D7-42F8-FF49B2635FA2}"/>
              </a:ext>
            </a:extLst>
          </p:cNvPr>
          <p:cNvCxnSpPr>
            <a:cxnSpLocks/>
            <a:stCxn id="22" idx="3"/>
            <a:endCxn id="13" idx="1"/>
          </p:cNvCxnSpPr>
          <p:nvPr/>
        </p:nvCxnSpPr>
        <p:spPr>
          <a:xfrm flipV="1">
            <a:off x="6105124" y="2211474"/>
            <a:ext cx="351155" cy="5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C56827-DDD2-2C0A-34D9-40107F16F9D5}"/>
              </a:ext>
            </a:extLst>
          </p:cNvPr>
          <p:cNvSpPr txBox="1"/>
          <p:nvPr/>
        </p:nvSpPr>
        <p:spPr>
          <a:xfrm rot="16200000">
            <a:off x="6180284" y="198464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∪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BA4007B-52CB-54C4-84DC-184782D07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3C8AB-2ADC-B347-BBE5-31C1525BC466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570B6A7-22BB-C38C-22CB-16C383271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FD1545B-FF86-AB6E-EC3E-86BEA959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6183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705C-385D-4C83-9BE1-362BBCF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Set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B7EE4-3D58-4737-B7DA-A8DBB81D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Weak entity set: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key includes key from another entity set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key of Team is (</a:t>
            </a:r>
            <a:r>
              <a:rPr lang="en-US" sz="2400" dirty="0" err="1"/>
              <a:t>tname</a:t>
            </a:r>
            <a:r>
              <a:rPr lang="en-US" sz="2400" dirty="0"/>
              <a:t>, </a:t>
            </a:r>
            <a:r>
              <a:rPr lang="en-US" sz="2400" dirty="0" err="1"/>
              <a:t>uname</a:t>
            </a:r>
            <a:r>
              <a:rPr lang="en-US" sz="2400" dirty="0"/>
              <a:t>) together</a:t>
            </a:r>
          </a:p>
          <a:p>
            <a:pPr lvl="1"/>
            <a:r>
              <a:rPr lang="en-US" sz="2000" dirty="0" err="1"/>
              <a:t>tname</a:t>
            </a:r>
            <a:r>
              <a:rPr lang="en-US" sz="2000" dirty="0"/>
              <a:t> is not enough e.g. “Huskies” could be UCONN or UW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30311E-BFC2-4777-8470-98A4E928C627}"/>
              </a:ext>
            </a:extLst>
          </p:cNvPr>
          <p:cNvSpPr/>
          <p:nvPr/>
        </p:nvSpPr>
        <p:spPr>
          <a:xfrm>
            <a:off x="999306" y="1952096"/>
            <a:ext cx="1720336" cy="512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2535B-8AA1-4329-894B-BC73C882F7E0}"/>
              </a:ext>
            </a:extLst>
          </p:cNvPr>
          <p:cNvSpPr/>
          <p:nvPr/>
        </p:nvSpPr>
        <p:spPr>
          <a:xfrm>
            <a:off x="1054582" y="1980641"/>
            <a:ext cx="16117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  Team    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5BA400A3-95F1-4CEA-B7DF-3E90E5B1CA06}"/>
              </a:ext>
            </a:extLst>
          </p:cNvPr>
          <p:cNvSpPr/>
          <p:nvPr/>
        </p:nvSpPr>
        <p:spPr>
          <a:xfrm>
            <a:off x="3041317" y="1708690"/>
            <a:ext cx="3063807" cy="1016069"/>
          </a:xfrm>
          <a:prstGeom prst="diamond">
            <a:avLst/>
          </a:prstGeom>
          <a:noFill/>
          <a:ln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8C857981-ACAB-4624-90D1-A6A43891C29E}"/>
              </a:ext>
            </a:extLst>
          </p:cNvPr>
          <p:cNvSpPr/>
          <p:nvPr/>
        </p:nvSpPr>
        <p:spPr>
          <a:xfrm>
            <a:off x="3162921" y="1752935"/>
            <a:ext cx="2839507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Affiliation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2994C-FAB0-403E-95E3-636B9CB2B7B8}"/>
              </a:ext>
            </a:extLst>
          </p:cNvPr>
          <p:cNvCxnSpPr>
            <a:cxnSpLocks/>
            <a:stCxn id="24" idx="3"/>
            <a:endCxn id="22" idx="1"/>
          </p:cNvCxnSpPr>
          <p:nvPr/>
        </p:nvCxnSpPr>
        <p:spPr>
          <a:xfrm>
            <a:off x="2719642" y="2208482"/>
            <a:ext cx="321675" cy="8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5DF38-150D-4C33-9930-74AFBB052B26}"/>
              </a:ext>
            </a:extLst>
          </p:cNvPr>
          <p:cNvSpPr/>
          <p:nvPr/>
        </p:nvSpPr>
        <p:spPr>
          <a:xfrm>
            <a:off x="6456279" y="1980641"/>
            <a:ext cx="1854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University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5E978-4356-46E4-B1AE-9483718E43C0}"/>
              </a:ext>
            </a:extLst>
          </p:cNvPr>
          <p:cNvSpPr/>
          <p:nvPr/>
        </p:nvSpPr>
        <p:spPr>
          <a:xfrm>
            <a:off x="785715" y="2866062"/>
            <a:ext cx="921576" cy="476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DB7CC3-C4A3-48BD-A7B9-13D8EE3E4947}"/>
              </a:ext>
            </a:extLst>
          </p:cNvPr>
          <p:cNvSpPr/>
          <p:nvPr/>
        </p:nvSpPr>
        <p:spPr>
          <a:xfrm>
            <a:off x="2037485" y="2769004"/>
            <a:ext cx="1463379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tname</a:t>
            </a:r>
            <a:endParaRPr lang="en-US" sz="2400" u="sng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A780F-BF93-4FF1-B375-2D627C2E4023}"/>
              </a:ext>
            </a:extLst>
          </p:cNvPr>
          <p:cNvSpPr/>
          <p:nvPr/>
        </p:nvSpPr>
        <p:spPr>
          <a:xfrm>
            <a:off x="7054687" y="2777978"/>
            <a:ext cx="158510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uname</a:t>
            </a:r>
            <a:endParaRPr lang="en-US" sz="2400" u="sn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8DD4CB-D7D8-40FF-BBF0-E553CA77AF9E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1859474" y="2464868"/>
            <a:ext cx="909701" cy="30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0C7C36-1F2F-4A6F-A55B-0C22737F625E}"/>
              </a:ext>
            </a:extLst>
          </p:cNvPr>
          <p:cNvCxnSpPr>
            <a:cxnSpLocks/>
            <a:stCxn id="24" idx="2"/>
            <a:endCxn id="14" idx="0"/>
          </p:cNvCxnSpPr>
          <p:nvPr/>
        </p:nvCxnSpPr>
        <p:spPr>
          <a:xfrm flipH="1">
            <a:off x="1246503" y="2464868"/>
            <a:ext cx="612971" cy="314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0F591-FAE7-4331-BCDD-62C6F5AC862A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7383585" y="2442306"/>
            <a:ext cx="463653" cy="335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2FF84B7-76FD-4F96-9391-80006FE8AA9E}"/>
              </a:ext>
            </a:extLst>
          </p:cNvPr>
          <p:cNvSpPr/>
          <p:nvPr/>
        </p:nvSpPr>
        <p:spPr>
          <a:xfrm>
            <a:off x="5935034" y="2781029"/>
            <a:ext cx="1030588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size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FA74F-22C9-4CF8-AA4F-E0BAFD57717B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flipH="1">
            <a:off x="6450328" y="2442306"/>
            <a:ext cx="933257" cy="338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8C774A-E1E9-16D7-42F8-FF49B2635FA2}"/>
              </a:ext>
            </a:extLst>
          </p:cNvPr>
          <p:cNvCxnSpPr>
            <a:cxnSpLocks/>
            <a:stCxn id="22" idx="3"/>
            <a:endCxn id="13" idx="1"/>
          </p:cNvCxnSpPr>
          <p:nvPr/>
        </p:nvCxnSpPr>
        <p:spPr>
          <a:xfrm flipV="1">
            <a:off x="6105124" y="2211474"/>
            <a:ext cx="351155" cy="5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C56827-DDD2-2C0A-34D9-40107F16F9D5}"/>
              </a:ext>
            </a:extLst>
          </p:cNvPr>
          <p:cNvSpPr txBox="1"/>
          <p:nvPr/>
        </p:nvSpPr>
        <p:spPr>
          <a:xfrm rot="16200000">
            <a:off x="6180284" y="198464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∪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0B914F1-6E05-DB54-A8E0-F2377FE5C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27EC-EF74-9246-B478-BC6225D60C56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FACF33-D873-91E4-AF5E-1E034F1E5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F319104-0811-B0E7-48EC-9E0D06A6D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57538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705C-385D-4C83-9BE1-362BBCF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Set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B7EE4-3D58-4737-B7DA-A8DBB81D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Weak entity set: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key includes key from another entity set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key of Team is (</a:t>
            </a:r>
            <a:r>
              <a:rPr lang="en-US" sz="2400" dirty="0" err="1"/>
              <a:t>tname</a:t>
            </a:r>
            <a:r>
              <a:rPr lang="en-US" sz="2400" dirty="0"/>
              <a:t>, </a:t>
            </a:r>
            <a:r>
              <a:rPr lang="en-US" sz="2400" dirty="0" err="1"/>
              <a:t>uname</a:t>
            </a:r>
            <a:r>
              <a:rPr lang="en-US" sz="2400" dirty="0"/>
              <a:t>) together</a:t>
            </a:r>
          </a:p>
          <a:p>
            <a:pPr lvl="1"/>
            <a:r>
              <a:rPr lang="en-US" sz="2000" dirty="0" err="1"/>
              <a:t>tname</a:t>
            </a:r>
            <a:r>
              <a:rPr lang="en-US" sz="2000" dirty="0"/>
              <a:t> is not enough e.g. “Huskies” could be UCONN or UW</a:t>
            </a:r>
          </a:p>
          <a:p>
            <a:pPr lvl="1"/>
            <a:endParaRPr lang="en-US" sz="2000" dirty="0"/>
          </a:p>
          <a:p>
            <a:r>
              <a:rPr lang="en-US" sz="2400" dirty="0"/>
              <a:t>The weak entity set and its relationship to the other (entity set's) key are both depicted with double-outlines</a:t>
            </a:r>
          </a:p>
          <a:p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30311E-BFC2-4777-8470-98A4E928C627}"/>
              </a:ext>
            </a:extLst>
          </p:cNvPr>
          <p:cNvSpPr/>
          <p:nvPr/>
        </p:nvSpPr>
        <p:spPr>
          <a:xfrm>
            <a:off x="999306" y="1952096"/>
            <a:ext cx="1720336" cy="512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2535B-8AA1-4329-894B-BC73C882F7E0}"/>
              </a:ext>
            </a:extLst>
          </p:cNvPr>
          <p:cNvSpPr/>
          <p:nvPr/>
        </p:nvSpPr>
        <p:spPr>
          <a:xfrm>
            <a:off x="1054582" y="1980641"/>
            <a:ext cx="16117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  Team    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5BA400A3-95F1-4CEA-B7DF-3E90E5B1CA06}"/>
              </a:ext>
            </a:extLst>
          </p:cNvPr>
          <p:cNvSpPr/>
          <p:nvPr/>
        </p:nvSpPr>
        <p:spPr>
          <a:xfrm>
            <a:off x="3041317" y="1708690"/>
            <a:ext cx="3063807" cy="1016069"/>
          </a:xfrm>
          <a:prstGeom prst="diamond">
            <a:avLst/>
          </a:prstGeom>
          <a:noFill/>
          <a:ln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8C857981-ACAB-4624-90D1-A6A43891C29E}"/>
              </a:ext>
            </a:extLst>
          </p:cNvPr>
          <p:cNvSpPr/>
          <p:nvPr/>
        </p:nvSpPr>
        <p:spPr>
          <a:xfrm>
            <a:off x="3162921" y="1752935"/>
            <a:ext cx="2839507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Affiliation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2994C-FAB0-403E-95E3-636B9CB2B7B8}"/>
              </a:ext>
            </a:extLst>
          </p:cNvPr>
          <p:cNvCxnSpPr>
            <a:cxnSpLocks/>
            <a:stCxn id="24" idx="3"/>
            <a:endCxn id="22" idx="1"/>
          </p:cNvCxnSpPr>
          <p:nvPr/>
        </p:nvCxnSpPr>
        <p:spPr>
          <a:xfrm>
            <a:off x="2719642" y="2208482"/>
            <a:ext cx="321675" cy="8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5DF38-150D-4C33-9930-74AFBB052B26}"/>
              </a:ext>
            </a:extLst>
          </p:cNvPr>
          <p:cNvSpPr/>
          <p:nvPr/>
        </p:nvSpPr>
        <p:spPr>
          <a:xfrm>
            <a:off x="6456279" y="1980641"/>
            <a:ext cx="1854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University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5E978-4356-46E4-B1AE-9483718E43C0}"/>
              </a:ext>
            </a:extLst>
          </p:cNvPr>
          <p:cNvSpPr/>
          <p:nvPr/>
        </p:nvSpPr>
        <p:spPr>
          <a:xfrm>
            <a:off x="785715" y="2866062"/>
            <a:ext cx="921576" cy="476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DB7CC3-C4A3-48BD-A7B9-13D8EE3E4947}"/>
              </a:ext>
            </a:extLst>
          </p:cNvPr>
          <p:cNvSpPr/>
          <p:nvPr/>
        </p:nvSpPr>
        <p:spPr>
          <a:xfrm>
            <a:off x="2037485" y="2769004"/>
            <a:ext cx="1463379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tname</a:t>
            </a:r>
            <a:endParaRPr lang="en-US" sz="2400" u="sng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A780F-BF93-4FF1-B375-2D627C2E4023}"/>
              </a:ext>
            </a:extLst>
          </p:cNvPr>
          <p:cNvSpPr/>
          <p:nvPr/>
        </p:nvSpPr>
        <p:spPr>
          <a:xfrm>
            <a:off x="7054687" y="2777978"/>
            <a:ext cx="158510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uname</a:t>
            </a:r>
            <a:endParaRPr lang="en-US" sz="2400" u="sn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8DD4CB-D7D8-40FF-BBF0-E553CA77AF9E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1859474" y="2464868"/>
            <a:ext cx="909701" cy="30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0C7C36-1F2F-4A6F-A55B-0C22737F625E}"/>
              </a:ext>
            </a:extLst>
          </p:cNvPr>
          <p:cNvCxnSpPr>
            <a:cxnSpLocks/>
            <a:stCxn id="24" idx="2"/>
            <a:endCxn id="14" idx="0"/>
          </p:cNvCxnSpPr>
          <p:nvPr/>
        </p:nvCxnSpPr>
        <p:spPr>
          <a:xfrm flipH="1">
            <a:off x="1246503" y="2464868"/>
            <a:ext cx="612971" cy="314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0F591-FAE7-4331-BCDD-62C6F5AC862A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7383585" y="2442306"/>
            <a:ext cx="463653" cy="335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2FF84B7-76FD-4F96-9391-80006FE8AA9E}"/>
              </a:ext>
            </a:extLst>
          </p:cNvPr>
          <p:cNvSpPr/>
          <p:nvPr/>
        </p:nvSpPr>
        <p:spPr>
          <a:xfrm>
            <a:off x="5935034" y="2781029"/>
            <a:ext cx="1030588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size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FA74F-22C9-4CF8-AA4F-E0BAFD57717B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flipH="1">
            <a:off x="6450328" y="2442306"/>
            <a:ext cx="933257" cy="338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8C774A-E1E9-16D7-42F8-FF49B2635FA2}"/>
              </a:ext>
            </a:extLst>
          </p:cNvPr>
          <p:cNvCxnSpPr>
            <a:cxnSpLocks/>
            <a:stCxn id="22" idx="3"/>
            <a:endCxn id="13" idx="1"/>
          </p:cNvCxnSpPr>
          <p:nvPr/>
        </p:nvCxnSpPr>
        <p:spPr>
          <a:xfrm flipV="1">
            <a:off x="6105124" y="2211474"/>
            <a:ext cx="351155" cy="5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C56827-DDD2-2C0A-34D9-40107F16F9D5}"/>
              </a:ext>
            </a:extLst>
          </p:cNvPr>
          <p:cNvSpPr txBox="1"/>
          <p:nvPr/>
        </p:nvSpPr>
        <p:spPr>
          <a:xfrm rot="16200000">
            <a:off x="6180284" y="198464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∪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EA7A43-A6F3-2639-B724-77F51EC5A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44131-3E9B-D745-9FB6-46A161CA534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7A3B9B3-46C3-CF45-3D52-E67311111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F481A7F-9DDA-FDDE-AC40-A4A15FC32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799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705C-385D-4C83-9BE1-362BBCF4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 Entity Set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DB7EE4-3D58-4737-B7DA-A8DBB81D9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Weak entity set:</a:t>
            </a:r>
            <a:r>
              <a:rPr lang="en-US" sz="2400" dirty="0">
                <a:solidFill>
                  <a:srgbClr val="0432FF"/>
                </a:solidFill>
              </a:rPr>
              <a:t> </a:t>
            </a:r>
            <a:r>
              <a:rPr lang="en-US" sz="2400" dirty="0"/>
              <a:t>key includes key from another entity set</a:t>
            </a:r>
          </a:p>
          <a:p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C30311E-BFC2-4777-8470-98A4E928C627}"/>
              </a:ext>
            </a:extLst>
          </p:cNvPr>
          <p:cNvSpPr/>
          <p:nvPr/>
        </p:nvSpPr>
        <p:spPr>
          <a:xfrm>
            <a:off x="999306" y="1952096"/>
            <a:ext cx="1720336" cy="5127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2535B-8AA1-4329-894B-BC73C882F7E0}"/>
              </a:ext>
            </a:extLst>
          </p:cNvPr>
          <p:cNvSpPr/>
          <p:nvPr/>
        </p:nvSpPr>
        <p:spPr>
          <a:xfrm>
            <a:off x="1054582" y="1980641"/>
            <a:ext cx="161172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  Team    </a:t>
            </a:r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5BA400A3-95F1-4CEA-B7DF-3E90E5B1CA06}"/>
              </a:ext>
            </a:extLst>
          </p:cNvPr>
          <p:cNvSpPr/>
          <p:nvPr/>
        </p:nvSpPr>
        <p:spPr>
          <a:xfrm>
            <a:off x="3041317" y="1708690"/>
            <a:ext cx="3063807" cy="1016069"/>
          </a:xfrm>
          <a:prstGeom prst="diamond">
            <a:avLst/>
          </a:prstGeom>
          <a:noFill/>
          <a:ln>
            <a:solidFill>
              <a:srgbClr val="0432FF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sz="2400" dirty="0">
              <a:solidFill>
                <a:schemeClr val="lt1"/>
              </a:solidFill>
            </a:endParaRPr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8C857981-ACAB-4624-90D1-A6A43891C29E}"/>
              </a:ext>
            </a:extLst>
          </p:cNvPr>
          <p:cNvSpPr/>
          <p:nvPr/>
        </p:nvSpPr>
        <p:spPr>
          <a:xfrm>
            <a:off x="3162921" y="1752935"/>
            <a:ext cx="2839507" cy="917079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Affiliation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D42994C-FAB0-403E-95E3-636B9CB2B7B8}"/>
              </a:ext>
            </a:extLst>
          </p:cNvPr>
          <p:cNvCxnSpPr>
            <a:cxnSpLocks/>
            <a:stCxn id="24" idx="3"/>
            <a:endCxn id="22" idx="1"/>
          </p:cNvCxnSpPr>
          <p:nvPr/>
        </p:nvCxnSpPr>
        <p:spPr>
          <a:xfrm>
            <a:off x="2719642" y="2208482"/>
            <a:ext cx="321675" cy="8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5DF38-150D-4C33-9930-74AFBB052B26}"/>
              </a:ext>
            </a:extLst>
          </p:cNvPr>
          <p:cNvSpPr/>
          <p:nvPr/>
        </p:nvSpPr>
        <p:spPr>
          <a:xfrm>
            <a:off x="6456279" y="1980641"/>
            <a:ext cx="18546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  University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5E978-4356-46E4-B1AE-9483718E43C0}"/>
              </a:ext>
            </a:extLst>
          </p:cNvPr>
          <p:cNvSpPr/>
          <p:nvPr/>
        </p:nvSpPr>
        <p:spPr>
          <a:xfrm>
            <a:off x="785715" y="2866062"/>
            <a:ext cx="921576" cy="47607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sport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DB7CC3-C4A3-48BD-A7B9-13D8EE3E4947}"/>
              </a:ext>
            </a:extLst>
          </p:cNvPr>
          <p:cNvSpPr/>
          <p:nvPr/>
        </p:nvSpPr>
        <p:spPr>
          <a:xfrm>
            <a:off x="2037485" y="2769004"/>
            <a:ext cx="1463379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tname</a:t>
            </a:r>
            <a:endParaRPr lang="en-US" sz="2400" u="sng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0A780F-BF93-4FF1-B375-2D627C2E4023}"/>
              </a:ext>
            </a:extLst>
          </p:cNvPr>
          <p:cNvSpPr/>
          <p:nvPr/>
        </p:nvSpPr>
        <p:spPr>
          <a:xfrm>
            <a:off x="7054687" y="2777978"/>
            <a:ext cx="1585101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u="sng" dirty="0" err="1"/>
              <a:t>uname</a:t>
            </a:r>
            <a:endParaRPr lang="en-US" sz="2400" u="sng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A8DD4CB-D7D8-40FF-BBF0-E553CA77AF9E}"/>
              </a:ext>
            </a:extLst>
          </p:cNvPr>
          <p:cNvCxnSpPr>
            <a:cxnSpLocks/>
            <a:stCxn id="24" idx="2"/>
            <a:endCxn id="15" idx="0"/>
          </p:cNvCxnSpPr>
          <p:nvPr/>
        </p:nvCxnSpPr>
        <p:spPr>
          <a:xfrm>
            <a:off x="1859474" y="2464868"/>
            <a:ext cx="909701" cy="304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00C7C36-1F2F-4A6F-A55B-0C22737F625E}"/>
              </a:ext>
            </a:extLst>
          </p:cNvPr>
          <p:cNvCxnSpPr>
            <a:cxnSpLocks/>
            <a:stCxn id="24" idx="2"/>
            <a:endCxn id="14" idx="0"/>
          </p:cNvCxnSpPr>
          <p:nvPr/>
        </p:nvCxnSpPr>
        <p:spPr>
          <a:xfrm flipH="1">
            <a:off x="1246503" y="2464868"/>
            <a:ext cx="612971" cy="3146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60F591-FAE7-4331-BCDD-62C6F5AC862A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>
            <a:off x="7383585" y="2442306"/>
            <a:ext cx="463653" cy="335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E2FF84B7-76FD-4F96-9391-80006FE8AA9E}"/>
              </a:ext>
            </a:extLst>
          </p:cNvPr>
          <p:cNvSpPr/>
          <p:nvPr/>
        </p:nvSpPr>
        <p:spPr>
          <a:xfrm>
            <a:off x="5935034" y="2781029"/>
            <a:ext cx="1030588" cy="6491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400" dirty="0"/>
              <a:t>size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4FA74F-22C9-4CF8-AA4F-E0BAFD57717B}"/>
              </a:ext>
            </a:extLst>
          </p:cNvPr>
          <p:cNvCxnSpPr>
            <a:cxnSpLocks/>
            <a:stCxn id="13" idx="2"/>
            <a:endCxn id="20" idx="0"/>
          </p:cNvCxnSpPr>
          <p:nvPr/>
        </p:nvCxnSpPr>
        <p:spPr>
          <a:xfrm flipH="1">
            <a:off x="6450328" y="2442306"/>
            <a:ext cx="933257" cy="3387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D8C774A-E1E9-16D7-42F8-FF49B2635FA2}"/>
              </a:ext>
            </a:extLst>
          </p:cNvPr>
          <p:cNvCxnSpPr>
            <a:cxnSpLocks/>
            <a:stCxn id="22" idx="3"/>
            <a:endCxn id="13" idx="1"/>
          </p:cNvCxnSpPr>
          <p:nvPr/>
        </p:nvCxnSpPr>
        <p:spPr>
          <a:xfrm flipV="1">
            <a:off x="6105124" y="2211474"/>
            <a:ext cx="351155" cy="52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1C56827-DDD2-2C0A-34D9-40107F16F9D5}"/>
              </a:ext>
            </a:extLst>
          </p:cNvPr>
          <p:cNvSpPr txBox="1"/>
          <p:nvPr/>
        </p:nvSpPr>
        <p:spPr>
          <a:xfrm rot="16200000">
            <a:off x="6180284" y="1984649"/>
            <a:ext cx="394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∪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D9A9B0-C21D-896C-8BE8-1B28F02BDEB8}"/>
              </a:ext>
            </a:extLst>
          </p:cNvPr>
          <p:cNvSpPr txBox="1"/>
          <p:nvPr/>
        </p:nvSpPr>
        <p:spPr>
          <a:xfrm>
            <a:off x="2314324" y="3643822"/>
            <a:ext cx="363112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University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TEXT PRIMARY KEY,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size INT);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366425-C050-3F3B-EBC0-3FDD1233BD0C}"/>
              </a:ext>
            </a:extLst>
          </p:cNvPr>
          <p:cNvSpPr txBox="1"/>
          <p:nvPr/>
        </p:nvSpPr>
        <p:spPr>
          <a:xfrm>
            <a:off x="2314324" y="4820254"/>
            <a:ext cx="500970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Team (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TEXT REFERENCES University,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sport TEXT,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uname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tname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F175730-58BE-9D4D-AE20-4E5EFF328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7F338-6408-E643-91FD-1477517C2E0D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C3FA779F-5CAB-3ABD-90DB-67F1EF3E5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3A1BFFF-BC68-9454-B36C-1ECF46E3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9911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C79327A-C29A-BFEC-70AD-6EC219A7D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2711C-3A09-1099-2610-E7CFBC156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you should know:</a:t>
            </a:r>
          </a:p>
          <a:p>
            <a:endParaRPr lang="en-US" dirty="0"/>
          </a:p>
          <a:p>
            <a:r>
              <a:rPr lang="en-US" dirty="0"/>
              <a:t>Design simple ER diagrams</a:t>
            </a:r>
          </a:p>
          <a:p>
            <a:endParaRPr lang="en-US" dirty="0"/>
          </a:p>
          <a:p>
            <a:r>
              <a:rPr lang="en-US" dirty="0"/>
              <a:t>Understand:</a:t>
            </a:r>
            <a:br>
              <a:rPr lang="en-US" dirty="0"/>
            </a:br>
            <a:r>
              <a:rPr lang="en-US" dirty="0"/>
              <a:t>	relationships, inheritance, weak entity sets</a:t>
            </a:r>
          </a:p>
          <a:p>
            <a:endParaRPr lang="en-US" dirty="0"/>
          </a:p>
          <a:p>
            <a:r>
              <a:rPr lang="en-US" dirty="0"/>
              <a:t>Convert (correctly!) ER diagrams to SQL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FA2256-3925-B42F-F695-C1DFDC5BF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5CE27-C815-224E-907C-64A72ADA1814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8F3122-83D3-2103-6C97-F09791F3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40ED-20D9-8457-6124-EA5158EA9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18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968A2-BE5A-7E44-B258-780381FDE5C0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253061" y="1012744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need for a HAVING operator!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ED378A-A056-A1E7-30E3-418558412F9C}"/>
              </a:ext>
            </a:extLst>
          </p:cNvPr>
          <p:cNvSpPr txBox="1"/>
          <p:nvPr/>
        </p:nvSpPr>
        <p:spPr>
          <a:xfrm>
            <a:off x="248522" y="1944971"/>
            <a:ext cx="412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jobs where the</a:t>
            </a:r>
            <a:br>
              <a:rPr lang="en-US" sz="2400" dirty="0"/>
            </a:br>
            <a:r>
              <a:rPr lang="en-US" sz="2400" dirty="0"/>
              <a:t>average salary of employees</a:t>
            </a:r>
            <a:br>
              <a:rPr lang="en-US" sz="2400" dirty="0"/>
            </a:br>
            <a:r>
              <a:rPr lang="en-US" sz="2400" dirty="0"/>
              <a:t>earning over 55000</a:t>
            </a:r>
            <a:br>
              <a:rPr lang="en-US" sz="2400" dirty="0"/>
            </a:br>
            <a:r>
              <a:rPr lang="en-US" sz="2400" dirty="0"/>
              <a:t>is &lt; 70000</a:t>
            </a:r>
          </a:p>
        </p:txBody>
      </p:sp>
    </p:spTree>
    <p:extLst>
      <p:ext uri="{BB962C8B-B14F-4D97-AF65-F5344CB8AC3E}">
        <p14:creationId xmlns:p14="http://schemas.microsoft.com/office/powerpoint/2010/main" val="255950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FD4F-C3BD-BF41-B16E-068CA5026483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253061" y="1012744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need for a HAVING operator!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248522" y="3994207"/>
            <a:ext cx="47933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55000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avg(Salary)&lt;70000;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ED378A-A056-A1E7-30E3-418558412F9C}"/>
              </a:ext>
            </a:extLst>
          </p:cNvPr>
          <p:cNvSpPr txBox="1"/>
          <p:nvPr/>
        </p:nvSpPr>
        <p:spPr>
          <a:xfrm>
            <a:off x="248522" y="1944971"/>
            <a:ext cx="412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jobs where the</a:t>
            </a:r>
            <a:br>
              <a:rPr lang="en-US" sz="2400" dirty="0"/>
            </a:br>
            <a:r>
              <a:rPr lang="en-US" sz="2400" dirty="0"/>
              <a:t>average salary of employees</a:t>
            </a:r>
            <a:br>
              <a:rPr lang="en-US" sz="2400" dirty="0"/>
            </a:br>
            <a:r>
              <a:rPr lang="en-US" sz="2400" dirty="0"/>
              <a:t>earning over 55000</a:t>
            </a:r>
            <a:br>
              <a:rPr lang="en-US" sz="2400" dirty="0"/>
            </a:br>
            <a:r>
              <a:rPr lang="en-US" sz="2400" dirty="0"/>
              <a:t>is &lt; 70000</a:t>
            </a:r>
          </a:p>
        </p:txBody>
      </p:sp>
    </p:spTree>
    <p:extLst>
      <p:ext uri="{BB962C8B-B14F-4D97-AF65-F5344CB8AC3E}">
        <p14:creationId xmlns:p14="http://schemas.microsoft.com/office/powerpoint/2010/main" val="140098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35828-F9D3-9E45-9431-E9103EC06CA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253061" y="1012744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need for a HAVING operator!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248522" y="3994207"/>
            <a:ext cx="47933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55000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avg(Salary)&lt;70000;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ED378A-A056-A1E7-30E3-418558412F9C}"/>
              </a:ext>
            </a:extLst>
          </p:cNvPr>
          <p:cNvSpPr txBox="1"/>
          <p:nvPr/>
        </p:nvSpPr>
        <p:spPr>
          <a:xfrm>
            <a:off x="248522" y="1944971"/>
            <a:ext cx="412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jobs where the</a:t>
            </a:r>
            <a:br>
              <a:rPr lang="en-US" sz="2400" dirty="0"/>
            </a:br>
            <a:r>
              <a:rPr lang="en-US" sz="2400" dirty="0"/>
              <a:t>average salary of employees</a:t>
            </a:r>
            <a:br>
              <a:rPr lang="en-US" sz="2400" dirty="0"/>
            </a:br>
            <a:r>
              <a:rPr lang="en-US" sz="2400" dirty="0"/>
              <a:t>earning over 55000</a:t>
            </a:r>
            <a:br>
              <a:rPr lang="en-US" sz="2400" dirty="0"/>
            </a:br>
            <a:r>
              <a:rPr lang="en-US" sz="2400" dirty="0"/>
              <a:t>is &lt; 70000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944327-7880-BB1D-2541-05F00C84FF71}"/>
                  </a:ext>
                </a:extLst>
              </p:cNvPr>
              <p:cNvSpPr txBox="1"/>
              <p:nvPr/>
            </p:nvSpPr>
            <p:spPr>
              <a:xfrm>
                <a:off x="7202675" y="1809299"/>
                <a:ext cx="1240468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&lt;70000’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944327-7880-BB1D-2541-05F00C84F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75" y="1809299"/>
                <a:ext cx="1240468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28E024-4E19-30DC-BB0C-CD77C4E9EFF2}"/>
                  </a:ext>
                </a:extLst>
              </p:cNvPr>
              <p:cNvSpPr txBox="1"/>
              <p:nvPr/>
            </p:nvSpPr>
            <p:spPr>
              <a:xfrm>
                <a:off x="7456751" y="1062405"/>
                <a:ext cx="732316" cy="4238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028E024-4E19-30DC-BB0C-CD77C4E9EF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51" y="1062405"/>
                <a:ext cx="732316" cy="423899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E109C5C-B110-B155-5BEE-48ADD1FB340B}"/>
              </a:ext>
            </a:extLst>
          </p:cNvPr>
          <p:cNvCxnSpPr>
            <a:cxnSpLocks/>
            <a:stCxn id="14" idx="0"/>
            <a:endCxn id="16" idx="2"/>
          </p:cNvCxnSpPr>
          <p:nvPr/>
        </p:nvCxnSpPr>
        <p:spPr>
          <a:xfrm flipV="1">
            <a:off x="7822909" y="1486304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B3200F-F0A9-B89C-1ECC-C5BB26AEE492}"/>
                  </a:ext>
                </a:extLst>
              </p:cNvPr>
              <p:cNvSpPr txBox="1"/>
              <p:nvPr/>
            </p:nvSpPr>
            <p:spPr>
              <a:xfrm>
                <a:off x="6810773" y="2532404"/>
                <a:ext cx="2024272" cy="429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9B3200F-F0A9-B89C-1ECC-C5BB26AEE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73" y="2532404"/>
                <a:ext cx="2024272" cy="429092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273EF38-C0E9-2A41-683B-493051D2ED70}"/>
              </a:ext>
            </a:extLst>
          </p:cNvPr>
          <p:cNvCxnSpPr>
            <a:cxnSpLocks/>
            <a:stCxn id="18" idx="0"/>
            <a:endCxn id="14" idx="2"/>
          </p:cNvCxnSpPr>
          <p:nvPr/>
        </p:nvCxnSpPr>
        <p:spPr>
          <a:xfrm flipV="1">
            <a:off x="7822909" y="2209409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550750-35A7-044C-D210-E6CC30A5CBA9}"/>
              </a:ext>
            </a:extLst>
          </p:cNvPr>
          <p:cNvCxnSpPr>
            <a:cxnSpLocks/>
            <a:stCxn id="25" idx="0"/>
            <a:endCxn id="7" idx="2"/>
          </p:cNvCxnSpPr>
          <p:nvPr/>
        </p:nvCxnSpPr>
        <p:spPr>
          <a:xfrm flipH="1" flipV="1">
            <a:off x="7822909" y="3712813"/>
            <a:ext cx="1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4DAA6BA-2F2F-0F89-C6FE-99B3B612A019}"/>
              </a:ext>
            </a:extLst>
          </p:cNvPr>
          <p:cNvSpPr txBox="1"/>
          <p:nvPr/>
        </p:nvSpPr>
        <p:spPr>
          <a:xfrm>
            <a:off x="7337841" y="4035808"/>
            <a:ext cx="9701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457073-5AF1-3C57-EE85-5233447D1FFE}"/>
                  </a:ext>
                </a:extLst>
              </p:cNvPr>
              <p:cNvSpPr txBox="1"/>
              <p:nvPr/>
            </p:nvSpPr>
            <p:spPr>
              <a:xfrm>
                <a:off x="6972644" y="3284491"/>
                <a:ext cx="1700530" cy="42832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&gt;55000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6457073-5AF1-3C57-EE85-5233447D1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44" y="3284491"/>
                <a:ext cx="1700530" cy="428322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D6FB61C-463D-AE1E-6AE9-7FD70FF3B1FC}"/>
              </a:ext>
            </a:extLst>
          </p:cNvPr>
          <p:cNvCxnSpPr>
            <a:cxnSpLocks/>
            <a:stCxn id="7" idx="0"/>
            <a:endCxn id="18" idx="2"/>
          </p:cNvCxnSpPr>
          <p:nvPr/>
        </p:nvCxnSpPr>
        <p:spPr>
          <a:xfrm flipV="1">
            <a:off x="7822909" y="2961496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27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883E-C25C-C847-AF27-7D4E9517B308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253061" y="1012744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need for a HAVING operator!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248522" y="3994207"/>
            <a:ext cx="47933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55000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avg(Salary)&lt;70000;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ED378A-A056-A1E7-30E3-418558412F9C}"/>
              </a:ext>
            </a:extLst>
          </p:cNvPr>
          <p:cNvSpPr txBox="1"/>
          <p:nvPr/>
        </p:nvSpPr>
        <p:spPr>
          <a:xfrm>
            <a:off x="248522" y="1944971"/>
            <a:ext cx="412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jobs where the</a:t>
            </a:r>
            <a:br>
              <a:rPr lang="en-US" sz="2400" dirty="0"/>
            </a:br>
            <a:r>
              <a:rPr lang="en-US" sz="2400" dirty="0"/>
              <a:t>average salary of employees</a:t>
            </a:r>
            <a:br>
              <a:rPr lang="en-US" sz="2400" dirty="0"/>
            </a:br>
            <a:r>
              <a:rPr lang="en-US" sz="2400" dirty="0"/>
              <a:t>earning over 55000</a:t>
            </a:r>
            <a:br>
              <a:rPr lang="en-US" sz="2400" dirty="0"/>
            </a:br>
            <a:r>
              <a:rPr lang="en-US" sz="2400" dirty="0"/>
              <a:t>is &lt; 70000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30465F7F-4A37-9CCF-6216-2C553163C945}"/>
              </a:ext>
            </a:extLst>
          </p:cNvPr>
          <p:cNvSpPr/>
          <p:nvPr/>
        </p:nvSpPr>
        <p:spPr>
          <a:xfrm>
            <a:off x="5336890" y="3052825"/>
            <a:ext cx="1467888" cy="519351"/>
          </a:xfrm>
          <a:prstGeom prst="wedgeEllipseCallout">
            <a:avLst>
              <a:gd name="adj1" fmla="val 58157"/>
              <a:gd name="adj2" fmla="val 252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060900-E91D-0C49-1CAA-C49C7F30FF8F}"/>
                  </a:ext>
                </a:extLst>
              </p:cNvPr>
              <p:cNvSpPr txBox="1"/>
              <p:nvPr/>
            </p:nvSpPr>
            <p:spPr>
              <a:xfrm>
                <a:off x="7202675" y="1809299"/>
                <a:ext cx="1240468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&lt;70000’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E060900-E91D-0C49-1CAA-C49C7F30F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75" y="1809299"/>
                <a:ext cx="1240468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AFCD83-96D4-7BF0-52C3-F5C34C30CD13}"/>
                  </a:ext>
                </a:extLst>
              </p:cNvPr>
              <p:cNvSpPr txBox="1"/>
              <p:nvPr/>
            </p:nvSpPr>
            <p:spPr>
              <a:xfrm>
                <a:off x="7456751" y="1062405"/>
                <a:ext cx="732316" cy="4238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AFCD83-96D4-7BF0-52C3-F5C34C30C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51" y="1062405"/>
                <a:ext cx="732316" cy="423899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6759A8-BF3E-875F-A81D-FBA6D5B15AAE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7822909" y="1486304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06A13A-1499-540A-C9A0-B072F876CC68}"/>
                  </a:ext>
                </a:extLst>
              </p:cNvPr>
              <p:cNvSpPr txBox="1"/>
              <p:nvPr/>
            </p:nvSpPr>
            <p:spPr>
              <a:xfrm>
                <a:off x="6810773" y="2532404"/>
                <a:ext cx="2024272" cy="429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06A13A-1499-540A-C9A0-B072F876C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73" y="2532404"/>
                <a:ext cx="2024272" cy="429092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32D58FA-8D57-CB79-4415-7A45AABF039C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7822909" y="2209409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03E6BC3-B14B-E7D5-802B-8BC3C438CC48}"/>
              </a:ext>
            </a:extLst>
          </p:cNvPr>
          <p:cNvCxnSpPr>
            <a:cxnSpLocks/>
            <a:stCxn id="27" idx="0"/>
            <a:endCxn id="28" idx="2"/>
          </p:cNvCxnSpPr>
          <p:nvPr/>
        </p:nvCxnSpPr>
        <p:spPr>
          <a:xfrm flipH="1" flipV="1">
            <a:off x="7822909" y="3712813"/>
            <a:ext cx="1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20EF399-DDC7-62E8-2389-ACE87080D8C6}"/>
              </a:ext>
            </a:extLst>
          </p:cNvPr>
          <p:cNvSpPr txBox="1"/>
          <p:nvPr/>
        </p:nvSpPr>
        <p:spPr>
          <a:xfrm>
            <a:off x="7337841" y="4035808"/>
            <a:ext cx="9701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C5F64A-C116-CC18-AAED-4E444DA418C1}"/>
                  </a:ext>
                </a:extLst>
              </p:cNvPr>
              <p:cNvSpPr txBox="1"/>
              <p:nvPr/>
            </p:nvSpPr>
            <p:spPr>
              <a:xfrm>
                <a:off x="6972644" y="3284491"/>
                <a:ext cx="1700530" cy="42832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&gt;55000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C5F64A-C116-CC18-AAED-4E444DA41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44" y="3284491"/>
                <a:ext cx="1700530" cy="428322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F63330-E42D-D785-8DD5-0D0B7221FFD1}"/>
              </a:ext>
            </a:extLst>
          </p:cNvPr>
          <p:cNvCxnSpPr>
            <a:cxnSpLocks/>
            <a:stCxn id="28" idx="0"/>
            <a:endCxn id="21" idx="2"/>
          </p:cNvCxnSpPr>
          <p:nvPr/>
        </p:nvCxnSpPr>
        <p:spPr>
          <a:xfrm flipV="1">
            <a:off x="7822909" y="2961496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56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64CE-9B03-ED42-A23B-07F3157D249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19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GroupBy</a:t>
            </a:r>
            <a:r>
              <a:rPr lang="en-US" dirty="0"/>
              <a:t>-Aggregate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253061" y="1012744"/>
            <a:ext cx="461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 need for a HAVING operator!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248522" y="3994207"/>
            <a:ext cx="47933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</a:t>
            </a:r>
            <a:b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Salary &gt; 55000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GROUP BY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Job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HAVING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avg(Salary)&lt;70000;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66B767-0FA8-90B3-4930-987D365464FF}"/>
              </a:ext>
            </a:extLst>
          </p:cNvPr>
          <p:cNvSpPr txBox="1"/>
          <p:nvPr/>
        </p:nvSpPr>
        <p:spPr>
          <a:xfrm>
            <a:off x="5984117" y="4277480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Payroll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BED7585-D1BB-C3F1-F1C5-0EB1C7210810}"/>
              </a:ext>
            </a:extLst>
          </p:cNvPr>
          <p:cNvGraphicFramePr>
            <a:graphicFrameLocks noGrp="1"/>
          </p:cNvGraphicFramePr>
          <p:nvPr/>
        </p:nvGraphicFramePr>
        <p:xfrm>
          <a:off x="5985837" y="4633387"/>
          <a:ext cx="307192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1012">
                  <a:extLst>
                    <a:ext uri="{9D8B030D-6E8A-4147-A177-3AD203B41FA5}">
                      <a16:colId xmlns:a16="http://schemas.microsoft.com/office/drawing/2014/main" val="3943957936"/>
                    </a:ext>
                  </a:extLst>
                </a:gridCol>
                <a:gridCol w="770400">
                  <a:extLst>
                    <a:ext uri="{9D8B030D-6E8A-4147-A177-3AD203B41FA5}">
                      <a16:colId xmlns:a16="http://schemas.microsoft.com/office/drawing/2014/main" val="1653262560"/>
                    </a:ext>
                  </a:extLst>
                </a:gridCol>
                <a:gridCol w="640800">
                  <a:extLst>
                    <a:ext uri="{9D8B030D-6E8A-4147-A177-3AD203B41FA5}">
                      <a16:colId xmlns:a16="http://schemas.microsoft.com/office/drawing/2014/main" val="2220343923"/>
                    </a:ext>
                  </a:extLst>
                </a:gridCol>
                <a:gridCol w="889715">
                  <a:extLst>
                    <a:ext uri="{9D8B030D-6E8A-4147-A177-3AD203B41FA5}">
                      <a16:colId xmlns:a16="http://schemas.microsoft.com/office/drawing/2014/main" val="6360262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/>
                        <a:t>UserID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Salary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093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62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551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98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BED378A-A056-A1E7-30E3-418558412F9C}"/>
              </a:ext>
            </a:extLst>
          </p:cNvPr>
          <p:cNvSpPr txBox="1"/>
          <p:nvPr/>
        </p:nvSpPr>
        <p:spPr>
          <a:xfrm>
            <a:off x="248522" y="1944971"/>
            <a:ext cx="41232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Find all jobs where the</a:t>
            </a:r>
            <a:br>
              <a:rPr lang="en-US" sz="2400" dirty="0"/>
            </a:br>
            <a:r>
              <a:rPr lang="en-US" sz="2400" dirty="0"/>
              <a:t>average salary of employees</a:t>
            </a:r>
            <a:br>
              <a:rPr lang="en-US" sz="2400" dirty="0"/>
            </a:br>
            <a:r>
              <a:rPr lang="en-US" sz="2400" dirty="0"/>
              <a:t>earning over 55000</a:t>
            </a:r>
            <a:br>
              <a:rPr lang="en-US" sz="2400" dirty="0"/>
            </a:br>
            <a:r>
              <a:rPr lang="en-US" sz="2400" dirty="0"/>
              <a:t>is &lt; 70000</a:t>
            </a:r>
          </a:p>
        </p:txBody>
      </p: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FD7FEA79-298C-F0E5-CCED-CC31CF7BE3CA}"/>
              </a:ext>
            </a:extLst>
          </p:cNvPr>
          <p:cNvSpPr/>
          <p:nvPr/>
        </p:nvSpPr>
        <p:spPr>
          <a:xfrm>
            <a:off x="5375110" y="1577894"/>
            <a:ext cx="1479879" cy="519351"/>
          </a:xfrm>
          <a:prstGeom prst="wedgeEllipseCallout">
            <a:avLst>
              <a:gd name="adj1" fmla="val 58157"/>
              <a:gd name="adj2" fmla="val 252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HAVING</a:t>
            </a:r>
          </a:p>
        </p:txBody>
      </p:sp>
      <p:sp>
        <p:nvSpPr>
          <p:cNvPr id="23" name="Oval Callout 22">
            <a:extLst>
              <a:ext uri="{FF2B5EF4-FFF2-40B4-BE49-F238E27FC236}">
                <a16:creationId xmlns:a16="http://schemas.microsoft.com/office/drawing/2014/main" id="{30465F7F-4A37-9CCF-6216-2C553163C945}"/>
              </a:ext>
            </a:extLst>
          </p:cNvPr>
          <p:cNvSpPr/>
          <p:nvPr/>
        </p:nvSpPr>
        <p:spPr>
          <a:xfrm>
            <a:off x="5336890" y="3052825"/>
            <a:ext cx="1467888" cy="519351"/>
          </a:xfrm>
          <a:prstGeom prst="wedgeEllipseCallout">
            <a:avLst>
              <a:gd name="adj1" fmla="val 58157"/>
              <a:gd name="adj2" fmla="val 252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F23D19-3E97-39D1-788D-FF108A2C969D}"/>
                  </a:ext>
                </a:extLst>
              </p:cNvPr>
              <p:cNvSpPr txBox="1"/>
              <p:nvPr/>
            </p:nvSpPr>
            <p:spPr>
              <a:xfrm>
                <a:off x="7202675" y="1809299"/>
                <a:ext cx="1240468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&lt;70000’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F23D19-3E97-39D1-788D-FF108A2C9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2675" y="1809299"/>
                <a:ext cx="1240468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384885-6344-67BD-BC46-333BA2FA8E15}"/>
                  </a:ext>
                </a:extLst>
              </p:cNvPr>
              <p:cNvSpPr txBox="1"/>
              <p:nvPr/>
            </p:nvSpPr>
            <p:spPr>
              <a:xfrm>
                <a:off x="7456751" y="1062405"/>
                <a:ext cx="732316" cy="42389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384885-6344-67BD-BC46-333BA2FA8E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751" y="1062405"/>
                <a:ext cx="732316" cy="423899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E7CB85-B35B-4A39-56AF-4B414BAA9B74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7822909" y="1486304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4170B-82EC-CE0C-40CD-AAA32C0A3A8C}"/>
                  </a:ext>
                </a:extLst>
              </p:cNvPr>
              <p:cNvSpPr txBox="1"/>
              <p:nvPr/>
            </p:nvSpPr>
            <p:spPr>
              <a:xfrm>
                <a:off x="6810773" y="2532404"/>
                <a:ext cx="2024272" cy="429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Job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Salary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04170B-82EC-CE0C-40CD-AAA32C0A3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773" y="2532404"/>
                <a:ext cx="2024272" cy="429092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EB52413-57D5-6A36-8618-C7E5E8BBFC9D}"/>
              </a:ext>
            </a:extLst>
          </p:cNvPr>
          <p:cNvCxnSpPr>
            <a:cxnSpLocks/>
            <a:stCxn id="21" idx="0"/>
            <a:endCxn id="11" idx="2"/>
          </p:cNvCxnSpPr>
          <p:nvPr/>
        </p:nvCxnSpPr>
        <p:spPr>
          <a:xfrm flipV="1">
            <a:off x="7822909" y="2209409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8D3FF30-E55D-8F87-5FDA-DCA073ADCA94}"/>
              </a:ext>
            </a:extLst>
          </p:cNvPr>
          <p:cNvCxnSpPr>
            <a:cxnSpLocks/>
            <a:stCxn id="27" idx="0"/>
            <a:endCxn id="28" idx="2"/>
          </p:cNvCxnSpPr>
          <p:nvPr/>
        </p:nvCxnSpPr>
        <p:spPr>
          <a:xfrm flipH="1" flipV="1">
            <a:off x="7822909" y="3712813"/>
            <a:ext cx="1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AC5CE5-4E57-2DE4-1FD2-C590A7896FC0}"/>
              </a:ext>
            </a:extLst>
          </p:cNvPr>
          <p:cNvSpPr txBox="1"/>
          <p:nvPr/>
        </p:nvSpPr>
        <p:spPr>
          <a:xfrm>
            <a:off x="7337841" y="4035808"/>
            <a:ext cx="970137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0D6A39-AC37-9454-458F-C875D034A3AD}"/>
                  </a:ext>
                </a:extLst>
              </p:cNvPr>
              <p:cNvSpPr txBox="1"/>
              <p:nvPr/>
            </p:nvSpPr>
            <p:spPr>
              <a:xfrm>
                <a:off x="6972644" y="3284491"/>
                <a:ext cx="1700530" cy="42832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&gt;55000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50D6A39-AC37-9454-458F-C875D034A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644" y="3284491"/>
                <a:ext cx="1700530" cy="428322"/>
              </a:xfrm>
              <a:prstGeom prst="rect">
                <a:avLst/>
              </a:prstGeom>
              <a:blipFill>
                <a:blip r:embed="rId5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7E6760F-3C82-52FA-3CA0-C6A3B92D9CC5}"/>
              </a:ext>
            </a:extLst>
          </p:cNvPr>
          <p:cNvCxnSpPr>
            <a:cxnSpLocks/>
            <a:stCxn id="28" idx="0"/>
            <a:endCxn id="21" idx="2"/>
          </p:cNvCxnSpPr>
          <p:nvPr/>
        </p:nvCxnSpPr>
        <p:spPr>
          <a:xfrm flipV="1">
            <a:off x="7822909" y="2961496"/>
            <a:ext cx="0" cy="3229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28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6BD3C-87A0-D512-B32A-3509CCBB5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D4A82-D915-B7EE-E1A2-DCBE182A3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SQL: declarative language; we say </a:t>
            </a:r>
            <a:r>
              <a:rPr lang="en-US" b="1" dirty="0">
                <a:solidFill>
                  <a:srgbClr val="0432FF"/>
                </a:solidFill>
              </a:rPr>
              <a:t>what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RA: an algebra for saying </a:t>
            </a:r>
            <a:r>
              <a:rPr lang="en-US" b="1" dirty="0">
                <a:solidFill>
                  <a:srgbClr val="0432FF"/>
                </a:solidFill>
              </a:rPr>
              <a:t>how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Optimizer converts SQL to RA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6AFE5-BE12-A71F-EE38-3AEE2B95D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0307-8055-EC48-BC35-39ADBBBE379C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C0C83-FDEE-F38A-F8AB-042F3DD9E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AF536-0C2D-8F54-5168-3EA4AC85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0454C45-E975-44E8-1A6C-DFBEC3469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492018-1277-F0A5-2D53-0E329FA9ED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 Greek alphabet soup: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They are standard RA symbols, get used to them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Next: converting nested SQL queries to RA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492018-1277-F0A5-2D53-0E329FA9ED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6BD806-0082-BCE2-791F-4B0B05A7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ED845-305B-9A46-A5B1-A67F3262DB4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47D2DD-9B24-1B08-4BD8-409A9EEE4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64CB2-32C5-1EB0-A641-7F645346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52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D28E2-E847-DBAF-B376-14C18D53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DE9B-794D-074A-BA52-253CA19FD88B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9CD09-49DB-67C1-7FEC-9CE6CD3A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DBD5-4B9A-9FE6-8ACA-61F5CC47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E76804-55A9-AAC0-16A2-BC7CF08E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9E28B-A02D-83D2-C0F0-FABF2CE927E5}"/>
              </a:ext>
            </a:extLst>
          </p:cNvPr>
          <p:cNvSpPr txBox="1"/>
          <p:nvPr/>
        </p:nvSpPr>
        <p:spPr>
          <a:xfrm>
            <a:off x="1956735" y="3013502"/>
            <a:ext cx="523053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Nested SQL to RA</a:t>
            </a:r>
          </a:p>
        </p:txBody>
      </p:sp>
    </p:spTree>
    <p:extLst>
      <p:ext uri="{BB962C8B-B14F-4D97-AF65-F5344CB8AC3E}">
        <p14:creationId xmlns:p14="http://schemas.microsoft.com/office/powerpoint/2010/main" val="630925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6DA455-948B-8DA8-3BCE-E58337D9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Queries to 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44DF16-9082-BB39-BB73-FA3F021AED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RA is an algebra: has no nested expressions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cannot write EXISTS or NOT EXISTS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First unnest SQL query, then convert to RA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A44DF16-9082-BB39-BB73-FA3F021AED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 t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B56B24-6AF0-1386-C5A8-F6AB1F35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3C671-7D1A-B54F-92A7-BF8EC4483C5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AA20AC-DF01-17B2-139C-71A4294DA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6466B-2A3F-5297-04C5-182C35D3A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91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3FE46-3DB1-9046-8AE2-ACB398574FB4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F70A9-B585-580F-4A76-EBA5176FB868}"/>
              </a:ext>
            </a:extLst>
          </p:cNvPr>
          <p:cNvSpPr txBox="1"/>
          <p:nvPr/>
        </p:nvSpPr>
        <p:spPr>
          <a:xfrm>
            <a:off x="44710" y="826125"/>
            <a:ext cx="51619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14877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A864-D6D2-7440-B3BA-15BF8CBC34C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F70A9-B585-580F-4A76-EBA5176FB868}"/>
              </a:ext>
            </a:extLst>
          </p:cNvPr>
          <p:cNvSpPr txBox="1"/>
          <p:nvPr/>
        </p:nvSpPr>
        <p:spPr>
          <a:xfrm>
            <a:off x="44710" y="826125"/>
            <a:ext cx="51619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80108A-93B1-91D2-ABD1-5EF40C3FA5D2}"/>
              </a:ext>
            </a:extLst>
          </p:cNvPr>
          <p:cNvSpPr txBox="1"/>
          <p:nvPr/>
        </p:nvSpPr>
        <p:spPr>
          <a:xfrm>
            <a:off x="4017224" y="5631765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4451CD-F0CA-BA85-C0B2-FB11B1BDAB1F}"/>
              </a:ext>
            </a:extLst>
          </p:cNvPr>
          <p:cNvSpPr txBox="1"/>
          <p:nvPr/>
        </p:nvSpPr>
        <p:spPr>
          <a:xfrm>
            <a:off x="7523554" y="5631765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AEE461-48F8-F6D6-26A6-6B290CF7A10E}"/>
                  </a:ext>
                </a:extLst>
              </p:cNvPr>
              <p:cNvSpPr txBox="1"/>
              <p:nvPr/>
            </p:nvSpPr>
            <p:spPr>
              <a:xfrm>
                <a:off x="5297367" y="4519982"/>
                <a:ext cx="222618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AAEE461-48F8-F6D6-26A6-6B290CF7A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67" y="4519982"/>
                <a:ext cx="222618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40C024-CCF8-605C-D02D-4A9E28BECA78}"/>
                  </a:ext>
                </a:extLst>
              </p:cNvPr>
              <p:cNvSpPr txBox="1"/>
              <p:nvPr/>
            </p:nvSpPr>
            <p:spPr>
              <a:xfrm>
                <a:off x="6063762" y="3528928"/>
                <a:ext cx="69339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F40C024-CCF8-605C-D02D-4A9E28BEC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762" y="3528928"/>
                <a:ext cx="693395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4537E8-6366-D311-9540-7C36CBEF5AEE}"/>
                  </a:ext>
                </a:extLst>
              </p:cNvPr>
              <p:cNvSpPr txBox="1"/>
              <p:nvPr/>
            </p:nvSpPr>
            <p:spPr>
              <a:xfrm>
                <a:off x="5617104" y="1312581"/>
                <a:ext cx="1586716" cy="4296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4537E8-6366-D311-9540-7C36CBEF5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04" y="1312581"/>
                <a:ext cx="1586716" cy="429669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51DBA9C-E3DA-FB69-2513-759075117BAB}"/>
              </a:ext>
            </a:extLst>
          </p:cNvPr>
          <p:cNvCxnSpPr>
            <a:stCxn id="18" idx="0"/>
            <a:endCxn id="20" idx="1"/>
          </p:cNvCxnSpPr>
          <p:nvPr/>
        </p:nvCxnSpPr>
        <p:spPr>
          <a:xfrm flipV="1">
            <a:off x="4623320" y="4720037"/>
            <a:ext cx="674047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D2F9A8E-5C3D-E444-1D15-EF81FDF3086B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7523554" y="4720037"/>
            <a:ext cx="584456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37D895B-20EB-BF4D-E9D4-6A38F9AA2F24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H="1" flipV="1">
            <a:off x="6410460" y="3929038"/>
            <a:ext cx="1" cy="590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FF27DB-0256-0FDC-828A-6B1380B2B56F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H="1" flipV="1">
            <a:off x="6410458" y="2982391"/>
            <a:ext cx="2" cy="546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881785-BE9A-BBB1-95B0-60F7D5DE5F34}"/>
                  </a:ext>
                </a:extLst>
              </p:cNvPr>
              <p:cNvSpPr txBox="1"/>
              <p:nvPr/>
            </p:nvSpPr>
            <p:spPr>
              <a:xfrm>
                <a:off x="6208928" y="2582281"/>
                <a:ext cx="403059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3881785-BE9A-BBB1-95B0-60F7D5DE5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28" y="2582281"/>
                <a:ext cx="40305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4E1588-CCED-C492-420F-FB3D86D863AA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6410458" y="1742250"/>
            <a:ext cx="4" cy="840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4392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E286-6F8D-8D4D-906E-731FAB67949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F70A9-B585-580F-4A76-EBA5176FB868}"/>
              </a:ext>
            </a:extLst>
          </p:cNvPr>
          <p:cNvSpPr txBox="1"/>
          <p:nvPr/>
        </p:nvSpPr>
        <p:spPr>
          <a:xfrm>
            <a:off x="44710" y="826125"/>
            <a:ext cx="51619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DC97FB84-D969-8BF9-158D-2E62BC239148}"/>
              </a:ext>
            </a:extLst>
          </p:cNvPr>
          <p:cNvSpPr/>
          <p:nvPr/>
        </p:nvSpPr>
        <p:spPr>
          <a:xfrm>
            <a:off x="1966992" y="3528928"/>
            <a:ext cx="1756415" cy="908864"/>
          </a:xfrm>
          <a:prstGeom prst="wedgeEllipseCallout">
            <a:avLst>
              <a:gd name="adj1" fmla="val 87797"/>
              <a:gd name="adj2" fmla="val 799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Computes</a:t>
            </a:r>
            <a:br>
              <a:rPr lang="en-US" dirty="0"/>
            </a:br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403D22B6-FAC5-6A5A-86DD-3D51B1F741F6}"/>
              </a:ext>
            </a:extLst>
          </p:cNvPr>
          <p:cNvSpPr/>
          <p:nvPr/>
        </p:nvSpPr>
        <p:spPr>
          <a:xfrm>
            <a:off x="3829465" y="2510137"/>
            <a:ext cx="5161987" cy="3780105"/>
          </a:xfrm>
          <a:custGeom>
            <a:avLst/>
            <a:gdLst>
              <a:gd name="connsiteX0" fmla="*/ 0 w 5161987"/>
              <a:gd name="connsiteY0" fmla="*/ 3780105 h 3780105"/>
              <a:gd name="connsiteX1" fmla="*/ 216817 w 5161987"/>
              <a:gd name="connsiteY1" fmla="*/ 3353493 h 3780105"/>
              <a:gd name="connsiteX2" fmla="*/ 529692 w 5161987"/>
              <a:gd name="connsiteY2" fmla="*/ 2737876 h 3780105"/>
              <a:gd name="connsiteX3" fmla="*/ 823356 w 5161987"/>
              <a:gd name="connsiteY3" fmla="*/ 2160060 h 3780105"/>
              <a:gd name="connsiteX4" fmla="*/ 1040173 w 5161987"/>
              <a:gd name="connsiteY4" fmla="*/ 1733448 h 3780105"/>
              <a:gd name="connsiteX5" fmla="*/ 1295413 w 5161987"/>
              <a:gd name="connsiteY5" fmla="*/ 1231234 h 3780105"/>
              <a:gd name="connsiteX6" fmla="*/ 1608288 w 5161987"/>
              <a:gd name="connsiteY6" fmla="*/ 615617 h 3780105"/>
              <a:gd name="connsiteX7" fmla="*/ 1921163 w 5161987"/>
              <a:gd name="connsiteY7" fmla="*/ 0 h 3780105"/>
              <a:gd name="connsiteX8" fmla="*/ 2594190 w 5161987"/>
              <a:gd name="connsiteY8" fmla="*/ 0 h 3780105"/>
              <a:gd name="connsiteX9" fmla="*/ 3240824 w 5161987"/>
              <a:gd name="connsiteY9" fmla="*/ 0 h 3780105"/>
              <a:gd name="connsiteX10" fmla="*/ 3476853 w 5161987"/>
              <a:gd name="connsiteY10" fmla="*/ 464413 h 3780105"/>
              <a:gd name="connsiteX11" fmla="*/ 3789728 w 5161987"/>
              <a:gd name="connsiteY11" fmla="*/ 1080030 h 3780105"/>
              <a:gd name="connsiteX12" fmla="*/ 4025756 w 5161987"/>
              <a:gd name="connsiteY12" fmla="*/ 1544443 h 3780105"/>
              <a:gd name="connsiteX13" fmla="*/ 4242573 w 5161987"/>
              <a:gd name="connsiteY13" fmla="*/ 1971055 h 3780105"/>
              <a:gd name="connsiteX14" fmla="*/ 4459390 w 5161987"/>
              <a:gd name="connsiteY14" fmla="*/ 2397667 h 3780105"/>
              <a:gd name="connsiteX15" fmla="*/ 4753054 w 5161987"/>
              <a:gd name="connsiteY15" fmla="*/ 2975483 h 3780105"/>
              <a:gd name="connsiteX16" fmla="*/ 5161987 w 5161987"/>
              <a:gd name="connsiteY16" fmla="*/ 3780105 h 3780105"/>
              <a:gd name="connsiteX17" fmla="*/ 4516739 w 5161987"/>
              <a:gd name="connsiteY17" fmla="*/ 3780105 h 3780105"/>
              <a:gd name="connsiteX18" fmla="*/ 3871490 w 5161987"/>
              <a:gd name="connsiteY18" fmla="*/ 3780105 h 3780105"/>
              <a:gd name="connsiteX19" fmla="*/ 3381101 w 5161987"/>
              <a:gd name="connsiteY19" fmla="*/ 3780105 h 3780105"/>
              <a:gd name="connsiteX20" fmla="*/ 2735853 w 5161987"/>
              <a:gd name="connsiteY20" fmla="*/ 3780105 h 3780105"/>
              <a:gd name="connsiteX21" fmla="*/ 1987365 w 5161987"/>
              <a:gd name="connsiteY21" fmla="*/ 3780105 h 3780105"/>
              <a:gd name="connsiteX22" fmla="*/ 1393736 w 5161987"/>
              <a:gd name="connsiteY22" fmla="*/ 3780105 h 3780105"/>
              <a:gd name="connsiteX23" fmla="*/ 800108 w 5161987"/>
              <a:gd name="connsiteY23" fmla="*/ 3780105 h 3780105"/>
              <a:gd name="connsiteX24" fmla="*/ 0 w 5161987"/>
              <a:gd name="connsiteY24" fmla="*/ 3780105 h 37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61987" h="3780105" fill="none" extrusionOk="0">
                <a:moveTo>
                  <a:pt x="0" y="3780105"/>
                </a:moveTo>
                <a:cubicBezTo>
                  <a:pt x="120502" y="3587713"/>
                  <a:pt x="171905" y="3485497"/>
                  <a:pt x="216817" y="3353493"/>
                </a:cubicBezTo>
                <a:cubicBezTo>
                  <a:pt x="261729" y="3221489"/>
                  <a:pt x="390654" y="3016086"/>
                  <a:pt x="529692" y="2737876"/>
                </a:cubicBezTo>
                <a:cubicBezTo>
                  <a:pt x="668731" y="2459666"/>
                  <a:pt x="701090" y="2403687"/>
                  <a:pt x="823356" y="2160060"/>
                </a:cubicBezTo>
                <a:cubicBezTo>
                  <a:pt x="945621" y="1916433"/>
                  <a:pt x="984967" y="1820558"/>
                  <a:pt x="1040173" y="1733448"/>
                </a:cubicBezTo>
                <a:cubicBezTo>
                  <a:pt x="1095379" y="1646338"/>
                  <a:pt x="1161488" y="1475180"/>
                  <a:pt x="1295413" y="1231234"/>
                </a:cubicBezTo>
                <a:cubicBezTo>
                  <a:pt x="1429338" y="987288"/>
                  <a:pt x="1542667" y="766855"/>
                  <a:pt x="1608288" y="615617"/>
                </a:cubicBezTo>
                <a:cubicBezTo>
                  <a:pt x="1673909" y="464379"/>
                  <a:pt x="1810434" y="145577"/>
                  <a:pt x="1921163" y="0"/>
                </a:cubicBezTo>
                <a:cubicBezTo>
                  <a:pt x="2186726" y="-18715"/>
                  <a:pt x="2308870" y="32951"/>
                  <a:pt x="2594190" y="0"/>
                </a:cubicBezTo>
                <a:cubicBezTo>
                  <a:pt x="2879510" y="-32951"/>
                  <a:pt x="3089582" y="23637"/>
                  <a:pt x="3240824" y="0"/>
                </a:cubicBezTo>
                <a:cubicBezTo>
                  <a:pt x="3312723" y="148291"/>
                  <a:pt x="3400119" y="292565"/>
                  <a:pt x="3476853" y="464413"/>
                </a:cubicBezTo>
                <a:cubicBezTo>
                  <a:pt x="3553587" y="636261"/>
                  <a:pt x="3701528" y="957806"/>
                  <a:pt x="3789728" y="1080030"/>
                </a:cubicBezTo>
                <a:cubicBezTo>
                  <a:pt x="3877928" y="1202254"/>
                  <a:pt x="3912087" y="1361654"/>
                  <a:pt x="4025756" y="1544443"/>
                </a:cubicBezTo>
                <a:cubicBezTo>
                  <a:pt x="4139425" y="1727232"/>
                  <a:pt x="4154270" y="1848065"/>
                  <a:pt x="4242573" y="1971055"/>
                </a:cubicBezTo>
                <a:cubicBezTo>
                  <a:pt x="4330876" y="2094045"/>
                  <a:pt x="4389775" y="2273973"/>
                  <a:pt x="4459390" y="2397667"/>
                </a:cubicBezTo>
                <a:cubicBezTo>
                  <a:pt x="4529005" y="2521361"/>
                  <a:pt x="4681296" y="2806722"/>
                  <a:pt x="4753054" y="2975483"/>
                </a:cubicBezTo>
                <a:cubicBezTo>
                  <a:pt x="4824812" y="3144244"/>
                  <a:pt x="5039496" y="3504395"/>
                  <a:pt x="5161987" y="3780105"/>
                </a:cubicBezTo>
                <a:cubicBezTo>
                  <a:pt x="5017683" y="3766122"/>
                  <a:pt x="4700237" y="3776184"/>
                  <a:pt x="4516739" y="3780105"/>
                </a:cubicBezTo>
                <a:cubicBezTo>
                  <a:pt x="4333241" y="3784026"/>
                  <a:pt x="4091757" y="3801421"/>
                  <a:pt x="3871490" y="3780105"/>
                </a:cubicBezTo>
                <a:cubicBezTo>
                  <a:pt x="3651223" y="3758789"/>
                  <a:pt x="3561854" y="3799930"/>
                  <a:pt x="3381101" y="3780105"/>
                </a:cubicBezTo>
                <a:cubicBezTo>
                  <a:pt x="3200348" y="3760280"/>
                  <a:pt x="3021429" y="3803417"/>
                  <a:pt x="2735853" y="3780105"/>
                </a:cubicBezTo>
                <a:cubicBezTo>
                  <a:pt x="2450277" y="3756793"/>
                  <a:pt x="2343510" y="3795828"/>
                  <a:pt x="1987365" y="3780105"/>
                </a:cubicBezTo>
                <a:cubicBezTo>
                  <a:pt x="1631220" y="3764382"/>
                  <a:pt x="1567794" y="3756978"/>
                  <a:pt x="1393736" y="3780105"/>
                </a:cubicBezTo>
                <a:cubicBezTo>
                  <a:pt x="1219678" y="3803232"/>
                  <a:pt x="974378" y="3806530"/>
                  <a:pt x="800108" y="3780105"/>
                </a:cubicBezTo>
                <a:cubicBezTo>
                  <a:pt x="625838" y="3753680"/>
                  <a:pt x="279848" y="3795963"/>
                  <a:pt x="0" y="3780105"/>
                </a:cubicBezTo>
                <a:close/>
              </a:path>
              <a:path w="5161987" h="3780105" stroke="0" extrusionOk="0">
                <a:moveTo>
                  <a:pt x="0" y="3780105"/>
                </a:moveTo>
                <a:cubicBezTo>
                  <a:pt x="99966" y="3547270"/>
                  <a:pt x="166172" y="3430176"/>
                  <a:pt x="255240" y="3277891"/>
                </a:cubicBezTo>
                <a:cubicBezTo>
                  <a:pt x="344308" y="3125606"/>
                  <a:pt x="412960" y="3001715"/>
                  <a:pt x="472057" y="2851279"/>
                </a:cubicBezTo>
                <a:cubicBezTo>
                  <a:pt x="531154" y="2700843"/>
                  <a:pt x="684636" y="2406311"/>
                  <a:pt x="784932" y="2235662"/>
                </a:cubicBezTo>
                <a:cubicBezTo>
                  <a:pt x="885228" y="2065013"/>
                  <a:pt x="987701" y="1868186"/>
                  <a:pt x="1040173" y="1733448"/>
                </a:cubicBezTo>
                <a:cubicBezTo>
                  <a:pt x="1092645" y="1598710"/>
                  <a:pt x="1206572" y="1424409"/>
                  <a:pt x="1295413" y="1231234"/>
                </a:cubicBezTo>
                <a:cubicBezTo>
                  <a:pt x="1384254" y="1038059"/>
                  <a:pt x="1502672" y="875719"/>
                  <a:pt x="1608288" y="615617"/>
                </a:cubicBezTo>
                <a:cubicBezTo>
                  <a:pt x="1713904" y="355515"/>
                  <a:pt x="1782122" y="265359"/>
                  <a:pt x="1921163" y="0"/>
                </a:cubicBezTo>
                <a:cubicBezTo>
                  <a:pt x="2246467" y="-18043"/>
                  <a:pt x="2265303" y="19826"/>
                  <a:pt x="2607387" y="0"/>
                </a:cubicBezTo>
                <a:cubicBezTo>
                  <a:pt x="2949471" y="-19826"/>
                  <a:pt x="3053470" y="-268"/>
                  <a:pt x="3240824" y="0"/>
                </a:cubicBezTo>
                <a:cubicBezTo>
                  <a:pt x="3343702" y="213714"/>
                  <a:pt x="3376029" y="244834"/>
                  <a:pt x="3476853" y="464413"/>
                </a:cubicBezTo>
                <a:cubicBezTo>
                  <a:pt x="3577676" y="683992"/>
                  <a:pt x="3695747" y="854046"/>
                  <a:pt x="3751304" y="1004428"/>
                </a:cubicBezTo>
                <a:cubicBezTo>
                  <a:pt x="3806861" y="1154809"/>
                  <a:pt x="3920262" y="1354151"/>
                  <a:pt x="4006545" y="1506642"/>
                </a:cubicBezTo>
                <a:cubicBezTo>
                  <a:pt x="4092828" y="1659134"/>
                  <a:pt x="4255013" y="1966153"/>
                  <a:pt x="4319420" y="2122259"/>
                </a:cubicBezTo>
                <a:cubicBezTo>
                  <a:pt x="4383827" y="2278365"/>
                  <a:pt x="4515700" y="2559872"/>
                  <a:pt x="4632295" y="2737876"/>
                </a:cubicBezTo>
                <a:cubicBezTo>
                  <a:pt x="4748890" y="2915880"/>
                  <a:pt x="4793691" y="3100314"/>
                  <a:pt x="4868324" y="3202289"/>
                </a:cubicBezTo>
                <a:cubicBezTo>
                  <a:pt x="4942957" y="3304265"/>
                  <a:pt x="5111711" y="3635753"/>
                  <a:pt x="5161987" y="3780105"/>
                </a:cubicBezTo>
                <a:cubicBezTo>
                  <a:pt x="4996422" y="3749594"/>
                  <a:pt x="4678119" y="3746442"/>
                  <a:pt x="4413499" y="3780105"/>
                </a:cubicBezTo>
                <a:cubicBezTo>
                  <a:pt x="4148879" y="3813768"/>
                  <a:pt x="4040338" y="3779611"/>
                  <a:pt x="3923110" y="3780105"/>
                </a:cubicBezTo>
                <a:cubicBezTo>
                  <a:pt x="3805882" y="3780599"/>
                  <a:pt x="3640140" y="3803678"/>
                  <a:pt x="3381101" y="3780105"/>
                </a:cubicBezTo>
                <a:cubicBezTo>
                  <a:pt x="3122062" y="3756532"/>
                  <a:pt x="3049239" y="3794362"/>
                  <a:pt x="2839093" y="3780105"/>
                </a:cubicBezTo>
                <a:cubicBezTo>
                  <a:pt x="2628947" y="3765848"/>
                  <a:pt x="2411980" y="3782902"/>
                  <a:pt x="2245464" y="3780105"/>
                </a:cubicBezTo>
                <a:cubicBezTo>
                  <a:pt x="2078948" y="3777308"/>
                  <a:pt x="1794848" y="3759554"/>
                  <a:pt x="1496976" y="3780105"/>
                </a:cubicBezTo>
                <a:cubicBezTo>
                  <a:pt x="1199104" y="3800656"/>
                  <a:pt x="1086874" y="3751634"/>
                  <a:pt x="851728" y="3780105"/>
                </a:cubicBezTo>
                <a:cubicBezTo>
                  <a:pt x="616582" y="3808576"/>
                  <a:pt x="359087" y="3804959"/>
                  <a:pt x="0" y="378010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9000"/>
            </a:schemeClr>
          </a:solidFill>
          <a:ln>
            <a:solidFill>
              <a:schemeClr val="bg1">
                <a:lumMod val="8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>
                      <a:gd name="adj" fmla="val 5082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944FFD-7B55-8E95-5A78-B9353FE87DD0}"/>
              </a:ext>
            </a:extLst>
          </p:cNvPr>
          <p:cNvSpPr txBox="1"/>
          <p:nvPr/>
        </p:nvSpPr>
        <p:spPr>
          <a:xfrm>
            <a:off x="4017224" y="5631765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7831B9-8FE4-38BE-3E09-A91348B0DA36}"/>
              </a:ext>
            </a:extLst>
          </p:cNvPr>
          <p:cNvSpPr txBox="1"/>
          <p:nvPr/>
        </p:nvSpPr>
        <p:spPr>
          <a:xfrm>
            <a:off x="7523554" y="5631765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62C4F-4BD8-5E9C-1CC0-94EF492EAFA9}"/>
                  </a:ext>
                </a:extLst>
              </p:cNvPr>
              <p:cNvSpPr txBox="1"/>
              <p:nvPr/>
            </p:nvSpPr>
            <p:spPr>
              <a:xfrm>
                <a:off x="5297367" y="4519982"/>
                <a:ext cx="222618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962C4F-4BD8-5E9C-1CC0-94EF492EA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67" y="4519982"/>
                <a:ext cx="222618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8F67DE-7F58-5B83-B3AB-D876F624F7AE}"/>
                  </a:ext>
                </a:extLst>
              </p:cNvPr>
              <p:cNvSpPr txBox="1"/>
              <p:nvPr/>
            </p:nvSpPr>
            <p:spPr>
              <a:xfrm>
                <a:off x="6063762" y="3528928"/>
                <a:ext cx="69339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8F67DE-7F58-5B83-B3AB-D876F624F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762" y="3528928"/>
                <a:ext cx="693395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D92372-2F5F-6853-1B6C-71DA8C471C41}"/>
                  </a:ext>
                </a:extLst>
              </p:cNvPr>
              <p:cNvSpPr txBox="1"/>
              <p:nvPr/>
            </p:nvSpPr>
            <p:spPr>
              <a:xfrm>
                <a:off x="5617104" y="1312581"/>
                <a:ext cx="1586716" cy="4296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1D92372-2F5F-6853-1B6C-71DA8C471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04" y="1312581"/>
                <a:ext cx="1586716" cy="429669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9D1CD22-CAA7-B185-7FBA-32A4ACA34B6E}"/>
              </a:ext>
            </a:extLst>
          </p:cNvPr>
          <p:cNvCxnSpPr>
            <a:stCxn id="18" idx="0"/>
            <a:endCxn id="20" idx="1"/>
          </p:cNvCxnSpPr>
          <p:nvPr/>
        </p:nvCxnSpPr>
        <p:spPr>
          <a:xfrm flipV="1">
            <a:off x="4623320" y="4720037"/>
            <a:ext cx="674047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34A53D4-2FD3-143B-B07B-58315B5429CE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7523554" y="4720037"/>
            <a:ext cx="584456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2714E4A-73A9-3F93-EDB8-A93EE0CD3C50}"/>
              </a:ext>
            </a:extLst>
          </p:cNvPr>
          <p:cNvCxnSpPr>
            <a:cxnSpLocks/>
            <a:stCxn id="20" idx="0"/>
            <a:endCxn id="21" idx="2"/>
          </p:cNvCxnSpPr>
          <p:nvPr/>
        </p:nvCxnSpPr>
        <p:spPr>
          <a:xfrm flipH="1" flipV="1">
            <a:off x="6410460" y="3929038"/>
            <a:ext cx="1" cy="590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EA007E1-6AA3-DF53-C99D-C1097B0D912D}"/>
              </a:ext>
            </a:extLst>
          </p:cNvPr>
          <p:cNvCxnSpPr>
            <a:cxnSpLocks/>
            <a:stCxn id="21" idx="0"/>
            <a:endCxn id="27" idx="2"/>
          </p:cNvCxnSpPr>
          <p:nvPr/>
        </p:nvCxnSpPr>
        <p:spPr>
          <a:xfrm flipH="1" flipV="1">
            <a:off x="6410458" y="2982391"/>
            <a:ext cx="2" cy="546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311AE-2B9C-DF53-FE56-CBD30CC88E03}"/>
                  </a:ext>
                </a:extLst>
              </p:cNvPr>
              <p:cNvSpPr txBox="1"/>
              <p:nvPr/>
            </p:nvSpPr>
            <p:spPr>
              <a:xfrm>
                <a:off x="6208928" y="2582281"/>
                <a:ext cx="403059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99311AE-2B9C-DF53-FE56-CBD30CC88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28" y="2582281"/>
                <a:ext cx="40305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E426603-0EEA-A483-AC0E-95A97EBD9A48}"/>
              </a:ext>
            </a:extLst>
          </p:cNvPr>
          <p:cNvCxnSpPr>
            <a:cxnSpLocks/>
            <a:stCxn id="27" idx="0"/>
            <a:endCxn id="22" idx="2"/>
          </p:cNvCxnSpPr>
          <p:nvPr/>
        </p:nvCxnSpPr>
        <p:spPr>
          <a:xfrm flipV="1">
            <a:off x="6410458" y="1742250"/>
            <a:ext cx="4" cy="840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353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apezoid 2">
            <a:extLst>
              <a:ext uri="{FF2B5EF4-FFF2-40B4-BE49-F238E27FC236}">
                <a16:creationId xmlns:a16="http://schemas.microsoft.com/office/drawing/2014/main" id="{224E1383-3445-CE82-0AFC-FE3BE81F357D}"/>
              </a:ext>
            </a:extLst>
          </p:cNvPr>
          <p:cNvSpPr/>
          <p:nvPr/>
        </p:nvSpPr>
        <p:spPr>
          <a:xfrm>
            <a:off x="3829465" y="2510137"/>
            <a:ext cx="5161987" cy="3780105"/>
          </a:xfrm>
          <a:custGeom>
            <a:avLst/>
            <a:gdLst>
              <a:gd name="connsiteX0" fmla="*/ 0 w 5161987"/>
              <a:gd name="connsiteY0" fmla="*/ 3780105 h 3780105"/>
              <a:gd name="connsiteX1" fmla="*/ 216817 w 5161987"/>
              <a:gd name="connsiteY1" fmla="*/ 3353493 h 3780105"/>
              <a:gd name="connsiteX2" fmla="*/ 529692 w 5161987"/>
              <a:gd name="connsiteY2" fmla="*/ 2737876 h 3780105"/>
              <a:gd name="connsiteX3" fmla="*/ 823356 w 5161987"/>
              <a:gd name="connsiteY3" fmla="*/ 2160060 h 3780105"/>
              <a:gd name="connsiteX4" fmla="*/ 1040173 w 5161987"/>
              <a:gd name="connsiteY4" fmla="*/ 1733448 h 3780105"/>
              <a:gd name="connsiteX5" fmla="*/ 1295413 w 5161987"/>
              <a:gd name="connsiteY5" fmla="*/ 1231234 h 3780105"/>
              <a:gd name="connsiteX6" fmla="*/ 1608288 w 5161987"/>
              <a:gd name="connsiteY6" fmla="*/ 615617 h 3780105"/>
              <a:gd name="connsiteX7" fmla="*/ 1921163 w 5161987"/>
              <a:gd name="connsiteY7" fmla="*/ 0 h 3780105"/>
              <a:gd name="connsiteX8" fmla="*/ 2594190 w 5161987"/>
              <a:gd name="connsiteY8" fmla="*/ 0 h 3780105"/>
              <a:gd name="connsiteX9" fmla="*/ 3240824 w 5161987"/>
              <a:gd name="connsiteY9" fmla="*/ 0 h 3780105"/>
              <a:gd name="connsiteX10" fmla="*/ 3476853 w 5161987"/>
              <a:gd name="connsiteY10" fmla="*/ 464413 h 3780105"/>
              <a:gd name="connsiteX11" fmla="*/ 3789728 w 5161987"/>
              <a:gd name="connsiteY11" fmla="*/ 1080030 h 3780105"/>
              <a:gd name="connsiteX12" fmla="*/ 4025756 w 5161987"/>
              <a:gd name="connsiteY12" fmla="*/ 1544443 h 3780105"/>
              <a:gd name="connsiteX13" fmla="*/ 4242573 w 5161987"/>
              <a:gd name="connsiteY13" fmla="*/ 1971055 h 3780105"/>
              <a:gd name="connsiteX14" fmla="*/ 4459390 w 5161987"/>
              <a:gd name="connsiteY14" fmla="*/ 2397667 h 3780105"/>
              <a:gd name="connsiteX15" fmla="*/ 4753054 w 5161987"/>
              <a:gd name="connsiteY15" fmla="*/ 2975483 h 3780105"/>
              <a:gd name="connsiteX16" fmla="*/ 5161987 w 5161987"/>
              <a:gd name="connsiteY16" fmla="*/ 3780105 h 3780105"/>
              <a:gd name="connsiteX17" fmla="*/ 4516739 w 5161987"/>
              <a:gd name="connsiteY17" fmla="*/ 3780105 h 3780105"/>
              <a:gd name="connsiteX18" fmla="*/ 3871490 w 5161987"/>
              <a:gd name="connsiteY18" fmla="*/ 3780105 h 3780105"/>
              <a:gd name="connsiteX19" fmla="*/ 3381101 w 5161987"/>
              <a:gd name="connsiteY19" fmla="*/ 3780105 h 3780105"/>
              <a:gd name="connsiteX20" fmla="*/ 2735853 w 5161987"/>
              <a:gd name="connsiteY20" fmla="*/ 3780105 h 3780105"/>
              <a:gd name="connsiteX21" fmla="*/ 1987365 w 5161987"/>
              <a:gd name="connsiteY21" fmla="*/ 3780105 h 3780105"/>
              <a:gd name="connsiteX22" fmla="*/ 1393736 w 5161987"/>
              <a:gd name="connsiteY22" fmla="*/ 3780105 h 3780105"/>
              <a:gd name="connsiteX23" fmla="*/ 800108 w 5161987"/>
              <a:gd name="connsiteY23" fmla="*/ 3780105 h 3780105"/>
              <a:gd name="connsiteX24" fmla="*/ 0 w 5161987"/>
              <a:gd name="connsiteY24" fmla="*/ 3780105 h 37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161987" h="3780105" fill="none" extrusionOk="0">
                <a:moveTo>
                  <a:pt x="0" y="3780105"/>
                </a:moveTo>
                <a:cubicBezTo>
                  <a:pt x="120502" y="3587713"/>
                  <a:pt x="171905" y="3485497"/>
                  <a:pt x="216817" y="3353493"/>
                </a:cubicBezTo>
                <a:cubicBezTo>
                  <a:pt x="261729" y="3221489"/>
                  <a:pt x="390654" y="3016086"/>
                  <a:pt x="529692" y="2737876"/>
                </a:cubicBezTo>
                <a:cubicBezTo>
                  <a:pt x="668731" y="2459666"/>
                  <a:pt x="701090" y="2403687"/>
                  <a:pt x="823356" y="2160060"/>
                </a:cubicBezTo>
                <a:cubicBezTo>
                  <a:pt x="945621" y="1916433"/>
                  <a:pt x="984967" y="1820558"/>
                  <a:pt x="1040173" y="1733448"/>
                </a:cubicBezTo>
                <a:cubicBezTo>
                  <a:pt x="1095379" y="1646338"/>
                  <a:pt x="1161488" y="1475180"/>
                  <a:pt x="1295413" y="1231234"/>
                </a:cubicBezTo>
                <a:cubicBezTo>
                  <a:pt x="1429338" y="987288"/>
                  <a:pt x="1542667" y="766855"/>
                  <a:pt x="1608288" y="615617"/>
                </a:cubicBezTo>
                <a:cubicBezTo>
                  <a:pt x="1673909" y="464379"/>
                  <a:pt x="1810434" y="145577"/>
                  <a:pt x="1921163" y="0"/>
                </a:cubicBezTo>
                <a:cubicBezTo>
                  <a:pt x="2186726" y="-18715"/>
                  <a:pt x="2308870" y="32951"/>
                  <a:pt x="2594190" y="0"/>
                </a:cubicBezTo>
                <a:cubicBezTo>
                  <a:pt x="2879510" y="-32951"/>
                  <a:pt x="3089582" y="23637"/>
                  <a:pt x="3240824" y="0"/>
                </a:cubicBezTo>
                <a:cubicBezTo>
                  <a:pt x="3312723" y="148291"/>
                  <a:pt x="3400119" y="292565"/>
                  <a:pt x="3476853" y="464413"/>
                </a:cubicBezTo>
                <a:cubicBezTo>
                  <a:pt x="3553587" y="636261"/>
                  <a:pt x="3701528" y="957806"/>
                  <a:pt x="3789728" y="1080030"/>
                </a:cubicBezTo>
                <a:cubicBezTo>
                  <a:pt x="3877928" y="1202254"/>
                  <a:pt x="3912087" y="1361654"/>
                  <a:pt x="4025756" y="1544443"/>
                </a:cubicBezTo>
                <a:cubicBezTo>
                  <a:pt x="4139425" y="1727232"/>
                  <a:pt x="4154270" y="1848065"/>
                  <a:pt x="4242573" y="1971055"/>
                </a:cubicBezTo>
                <a:cubicBezTo>
                  <a:pt x="4330876" y="2094045"/>
                  <a:pt x="4389775" y="2273973"/>
                  <a:pt x="4459390" y="2397667"/>
                </a:cubicBezTo>
                <a:cubicBezTo>
                  <a:pt x="4529005" y="2521361"/>
                  <a:pt x="4681296" y="2806722"/>
                  <a:pt x="4753054" y="2975483"/>
                </a:cubicBezTo>
                <a:cubicBezTo>
                  <a:pt x="4824812" y="3144244"/>
                  <a:pt x="5039496" y="3504395"/>
                  <a:pt x="5161987" y="3780105"/>
                </a:cubicBezTo>
                <a:cubicBezTo>
                  <a:pt x="5017683" y="3766122"/>
                  <a:pt x="4700237" y="3776184"/>
                  <a:pt x="4516739" y="3780105"/>
                </a:cubicBezTo>
                <a:cubicBezTo>
                  <a:pt x="4333241" y="3784026"/>
                  <a:pt x="4091757" y="3801421"/>
                  <a:pt x="3871490" y="3780105"/>
                </a:cubicBezTo>
                <a:cubicBezTo>
                  <a:pt x="3651223" y="3758789"/>
                  <a:pt x="3561854" y="3799930"/>
                  <a:pt x="3381101" y="3780105"/>
                </a:cubicBezTo>
                <a:cubicBezTo>
                  <a:pt x="3200348" y="3760280"/>
                  <a:pt x="3021429" y="3803417"/>
                  <a:pt x="2735853" y="3780105"/>
                </a:cubicBezTo>
                <a:cubicBezTo>
                  <a:pt x="2450277" y="3756793"/>
                  <a:pt x="2343510" y="3795828"/>
                  <a:pt x="1987365" y="3780105"/>
                </a:cubicBezTo>
                <a:cubicBezTo>
                  <a:pt x="1631220" y="3764382"/>
                  <a:pt x="1567794" y="3756978"/>
                  <a:pt x="1393736" y="3780105"/>
                </a:cubicBezTo>
                <a:cubicBezTo>
                  <a:pt x="1219678" y="3803232"/>
                  <a:pt x="974378" y="3806530"/>
                  <a:pt x="800108" y="3780105"/>
                </a:cubicBezTo>
                <a:cubicBezTo>
                  <a:pt x="625838" y="3753680"/>
                  <a:pt x="279848" y="3795963"/>
                  <a:pt x="0" y="3780105"/>
                </a:cubicBezTo>
                <a:close/>
              </a:path>
              <a:path w="5161987" h="3780105" stroke="0" extrusionOk="0">
                <a:moveTo>
                  <a:pt x="0" y="3780105"/>
                </a:moveTo>
                <a:cubicBezTo>
                  <a:pt x="99966" y="3547270"/>
                  <a:pt x="166172" y="3430176"/>
                  <a:pt x="255240" y="3277891"/>
                </a:cubicBezTo>
                <a:cubicBezTo>
                  <a:pt x="344308" y="3125606"/>
                  <a:pt x="412960" y="3001715"/>
                  <a:pt x="472057" y="2851279"/>
                </a:cubicBezTo>
                <a:cubicBezTo>
                  <a:pt x="531154" y="2700843"/>
                  <a:pt x="684636" y="2406311"/>
                  <a:pt x="784932" y="2235662"/>
                </a:cubicBezTo>
                <a:cubicBezTo>
                  <a:pt x="885228" y="2065013"/>
                  <a:pt x="987701" y="1868186"/>
                  <a:pt x="1040173" y="1733448"/>
                </a:cubicBezTo>
                <a:cubicBezTo>
                  <a:pt x="1092645" y="1598710"/>
                  <a:pt x="1206572" y="1424409"/>
                  <a:pt x="1295413" y="1231234"/>
                </a:cubicBezTo>
                <a:cubicBezTo>
                  <a:pt x="1384254" y="1038059"/>
                  <a:pt x="1502672" y="875719"/>
                  <a:pt x="1608288" y="615617"/>
                </a:cubicBezTo>
                <a:cubicBezTo>
                  <a:pt x="1713904" y="355515"/>
                  <a:pt x="1782122" y="265359"/>
                  <a:pt x="1921163" y="0"/>
                </a:cubicBezTo>
                <a:cubicBezTo>
                  <a:pt x="2246467" y="-18043"/>
                  <a:pt x="2265303" y="19826"/>
                  <a:pt x="2607387" y="0"/>
                </a:cubicBezTo>
                <a:cubicBezTo>
                  <a:pt x="2949471" y="-19826"/>
                  <a:pt x="3053470" y="-268"/>
                  <a:pt x="3240824" y="0"/>
                </a:cubicBezTo>
                <a:cubicBezTo>
                  <a:pt x="3343702" y="213714"/>
                  <a:pt x="3376029" y="244834"/>
                  <a:pt x="3476853" y="464413"/>
                </a:cubicBezTo>
                <a:cubicBezTo>
                  <a:pt x="3577676" y="683992"/>
                  <a:pt x="3695747" y="854046"/>
                  <a:pt x="3751304" y="1004428"/>
                </a:cubicBezTo>
                <a:cubicBezTo>
                  <a:pt x="3806861" y="1154809"/>
                  <a:pt x="3920262" y="1354151"/>
                  <a:pt x="4006545" y="1506642"/>
                </a:cubicBezTo>
                <a:cubicBezTo>
                  <a:pt x="4092828" y="1659134"/>
                  <a:pt x="4255013" y="1966153"/>
                  <a:pt x="4319420" y="2122259"/>
                </a:cubicBezTo>
                <a:cubicBezTo>
                  <a:pt x="4383827" y="2278365"/>
                  <a:pt x="4515700" y="2559872"/>
                  <a:pt x="4632295" y="2737876"/>
                </a:cubicBezTo>
                <a:cubicBezTo>
                  <a:pt x="4748890" y="2915880"/>
                  <a:pt x="4793691" y="3100314"/>
                  <a:pt x="4868324" y="3202289"/>
                </a:cubicBezTo>
                <a:cubicBezTo>
                  <a:pt x="4942957" y="3304265"/>
                  <a:pt x="5111711" y="3635753"/>
                  <a:pt x="5161987" y="3780105"/>
                </a:cubicBezTo>
                <a:cubicBezTo>
                  <a:pt x="4996422" y="3749594"/>
                  <a:pt x="4678119" y="3746442"/>
                  <a:pt x="4413499" y="3780105"/>
                </a:cubicBezTo>
                <a:cubicBezTo>
                  <a:pt x="4148879" y="3813768"/>
                  <a:pt x="4040338" y="3779611"/>
                  <a:pt x="3923110" y="3780105"/>
                </a:cubicBezTo>
                <a:cubicBezTo>
                  <a:pt x="3805882" y="3780599"/>
                  <a:pt x="3640140" y="3803678"/>
                  <a:pt x="3381101" y="3780105"/>
                </a:cubicBezTo>
                <a:cubicBezTo>
                  <a:pt x="3122062" y="3756532"/>
                  <a:pt x="3049239" y="3794362"/>
                  <a:pt x="2839093" y="3780105"/>
                </a:cubicBezTo>
                <a:cubicBezTo>
                  <a:pt x="2628947" y="3765848"/>
                  <a:pt x="2411980" y="3782902"/>
                  <a:pt x="2245464" y="3780105"/>
                </a:cubicBezTo>
                <a:cubicBezTo>
                  <a:pt x="2078948" y="3777308"/>
                  <a:pt x="1794848" y="3759554"/>
                  <a:pt x="1496976" y="3780105"/>
                </a:cubicBezTo>
                <a:cubicBezTo>
                  <a:pt x="1199104" y="3800656"/>
                  <a:pt x="1086874" y="3751634"/>
                  <a:pt x="851728" y="3780105"/>
                </a:cubicBezTo>
                <a:cubicBezTo>
                  <a:pt x="616582" y="3808576"/>
                  <a:pt x="359087" y="3804959"/>
                  <a:pt x="0" y="378010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59000"/>
            </a:schemeClr>
          </a:solidFill>
          <a:ln>
            <a:solidFill>
              <a:schemeClr val="bg1">
                <a:lumMod val="8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219033472">
                  <a:prstGeom prst="trapezoid">
                    <a:avLst>
                      <a:gd name="adj" fmla="val 5082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F7E2EEE-CF58-1420-7854-9940719FC584}"/>
              </a:ext>
            </a:extLst>
          </p:cNvPr>
          <p:cNvSpPr/>
          <p:nvPr/>
        </p:nvSpPr>
        <p:spPr>
          <a:xfrm>
            <a:off x="5426192" y="1166068"/>
            <a:ext cx="1968536" cy="914400"/>
          </a:xfrm>
          <a:custGeom>
            <a:avLst/>
            <a:gdLst>
              <a:gd name="connsiteX0" fmla="*/ 0 w 1968536"/>
              <a:gd name="connsiteY0" fmla="*/ 457200 h 914400"/>
              <a:gd name="connsiteX1" fmla="*/ 984268 w 1968536"/>
              <a:gd name="connsiteY1" fmla="*/ 0 h 914400"/>
              <a:gd name="connsiteX2" fmla="*/ 1968536 w 1968536"/>
              <a:gd name="connsiteY2" fmla="*/ 457200 h 914400"/>
              <a:gd name="connsiteX3" fmla="*/ 984268 w 1968536"/>
              <a:gd name="connsiteY3" fmla="*/ 914400 h 914400"/>
              <a:gd name="connsiteX4" fmla="*/ 0 w 1968536"/>
              <a:gd name="connsiteY4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536" h="914400" fill="none" extrusionOk="0">
                <a:moveTo>
                  <a:pt x="0" y="457200"/>
                </a:moveTo>
                <a:cubicBezTo>
                  <a:pt x="-48401" y="285497"/>
                  <a:pt x="421486" y="25316"/>
                  <a:pt x="984268" y="0"/>
                </a:cubicBezTo>
                <a:cubicBezTo>
                  <a:pt x="1517500" y="-11676"/>
                  <a:pt x="1988664" y="231332"/>
                  <a:pt x="1968536" y="457200"/>
                </a:cubicBezTo>
                <a:cubicBezTo>
                  <a:pt x="1924593" y="734537"/>
                  <a:pt x="1496629" y="898572"/>
                  <a:pt x="984268" y="914400"/>
                </a:cubicBezTo>
                <a:cubicBezTo>
                  <a:pt x="474342" y="871487"/>
                  <a:pt x="-36229" y="698560"/>
                  <a:pt x="0" y="457200"/>
                </a:cubicBezTo>
                <a:close/>
              </a:path>
              <a:path w="1968536" h="914400" stroke="0" extrusionOk="0">
                <a:moveTo>
                  <a:pt x="0" y="457200"/>
                </a:moveTo>
                <a:cubicBezTo>
                  <a:pt x="36800" y="105822"/>
                  <a:pt x="457458" y="42777"/>
                  <a:pt x="984268" y="0"/>
                </a:cubicBezTo>
                <a:cubicBezTo>
                  <a:pt x="1521426" y="22632"/>
                  <a:pt x="1989825" y="196484"/>
                  <a:pt x="1968536" y="457200"/>
                </a:cubicBezTo>
                <a:cubicBezTo>
                  <a:pt x="1903086" y="656678"/>
                  <a:pt x="1527213" y="933120"/>
                  <a:pt x="984268" y="914400"/>
                </a:cubicBezTo>
                <a:cubicBezTo>
                  <a:pt x="456567" y="917048"/>
                  <a:pt x="7342" y="688479"/>
                  <a:pt x="0" y="45720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  <a:alpha val="65383"/>
            </a:schemeClr>
          </a:solidFill>
          <a:ln>
            <a:solidFill>
              <a:schemeClr val="bg1">
                <a:lumMod val="85000"/>
              </a:schemeClr>
            </a:solidFill>
            <a:prstDash val="lgDash"/>
            <a:extLst>
              <a:ext uri="{C807C97D-BFC1-408E-A445-0C87EB9F89A2}">
                <ask:lineSketchStyleProps xmlns:ask="http://schemas.microsoft.com/office/drawing/2018/sketchyshapes" sd="1066159514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E39A-09E4-144B-B2F2-8F2CAD6065F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the WITH Clause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F70A9-B585-580F-4A76-EBA5176FB868}"/>
              </a:ext>
            </a:extLst>
          </p:cNvPr>
          <p:cNvSpPr txBox="1"/>
          <p:nvPr/>
        </p:nvSpPr>
        <p:spPr>
          <a:xfrm>
            <a:off x="44710" y="826125"/>
            <a:ext cx="516199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AS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(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P.*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avg(Salary)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Cardrivers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ED04F-1F4B-D6A5-BAB0-2BD7EE0FEE1B}"/>
              </a:ext>
            </a:extLst>
          </p:cNvPr>
          <p:cNvSpPr txBox="1"/>
          <p:nvPr/>
        </p:nvSpPr>
        <p:spPr>
          <a:xfrm>
            <a:off x="4017224" y="5631765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5791D-743F-54E8-88DD-384B6EFDF04E}"/>
              </a:ext>
            </a:extLst>
          </p:cNvPr>
          <p:cNvSpPr txBox="1"/>
          <p:nvPr/>
        </p:nvSpPr>
        <p:spPr>
          <a:xfrm>
            <a:off x="7523554" y="5631765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2F120-972C-A688-D078-8E2D6D095C0E}"/>
                  </a:ext>
                </a:extLst>
              </p:cNvPr>
              <p:cNvSpPr txBox="1"/>
              <p:nvPr/>
            </p:nvSpPr>
            <p:spPr>
              <a:xfrm>
                <a:off x="5297367" y="4519982"/>
                <a:ext cx="222618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22F120-972C-A688-D078-8E2D6D095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367" y="4519982"/>
                <a:ext cx="222618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17E132-CFCB-8A59-3FAD-65F95BACCDBF}"/>
                  </a:ext>
                </a:extLst>
              </p:cNvPr>
              <p:cNvSpPr txBox="1"/>
              <p:nvPr/>
            </p:nvSpPr>
            <p:spPr>
              <a:xfrm>
                <a:off x="6063762" y="3528928"/>
                <a:ext cx="69339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.∗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17E132-CFCB-8A59-3FAD-65F95BAC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762" y="3528928"/>
                <a:ext cx="693395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746835-60C9-5F9E-8842-F821658F305D}"/>
                  </a:ext>
                </a:extLst>
              </p:cNvPr>
              <p:cNvSpPr txBox="1"/>
              <p:nvPr/>
            </p:nvSpPr>
            <p:spPr>
              <a:xfrm>
                <a:off x="5617104" y="1312581"/>
                <a:ext cx="1586716" cy="4296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avg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Salary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2746835-60C9-5F9E-8842-F821658F30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104" y="1312581"/>
                <a:ext cx="1586716" cy="429669"/>
              </a:xfrm>
              <a:prstGeom prst="rect">
                <a:avLst/>
              </a:prstGeom>
              <a:blipFill>
                <a:blip r:embed="rId4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C6C27D3-B45F-93A4-D965-91DC9FEAD56A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4623320" y="4720037"/>
            <a:ext cx="674047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6241B6-29E2-1EE8-EE2A-4832D4DDD310}"/>
              </a:ext>
            </a:extLst>
          </p:cNvPr>
          <p:cNvCxnSpPr>
            <a:cxnSpLocks/>
            <a:stCxn id="9" idx="0"/>
            <a:endCxn id="10" idx="3"/>
          </p:cNvCxnSpPr>
          <p:nvPr/>
        </p:nvCxnSpPr>
        <p:spPr>
          <a:xfrm flipH="1" flipV="1">
            <a:off x="7523554" y="4720037"/>
            <a:ext cx="584456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6D70741-6CBA-56F7-2C65-D09515B650BD}"/>
              </a:ext>
            </a:extLst>
          </p:cNvPr>
          <p:cNvCxnSpPr>
            <a:cxnSpLocks/>
            <a:stCxn id="10" idx="0"/>
            <a:endCxn id="11" idx="2"/>
          </p:cNvCxnSpPr>
          <p:nvPr/>
        </p:nvCxnSpPr>
        <p:spPr>
          <a:xfrm flipH="1" flipV="1">
            <a:off x="6410460" y="3929038"/>
            <a:ext cx="1" cy="590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47BBD4-BD5F-9C99-4DF6-D64F7D7ADB7C}"/>
              </a:ext>
            </a:extLst>
          </p:cNvPr>
          <p:cNvCxnSpPr>
            <a:cxnSpLocks/>
            <a:stCxn id="11" idx="0"/>
            <a:endCxn id="18" idx="2"/>
          </p:cNvCxnSpPr>
          <p:nvPr/>
        </p:nvCxnSpPr>
        <p:spPr>
          <a:xfrm flipH="1" flipV="1">
            <a:off x="6410458" y="2982391"/>
            <a:ext cx="2" cy="546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Callout 34">
            <a:extLst>
              <a:ext uri="{FF2B5EF4-FFF2-40B4-BE49-F238E27FC236}">
                <a16:creationId xmlns:a16="http://schemas.microsoft.com/office/drawing/2014/main" id="{DC97FB84-D969-8BF9-158D-2E62BC239148}"/>
              </a:ext>
            </a:extLst>
          </p:cNvPr>
          <p:cNvSpPr/>
          <p:nvPr/>
        </p:nvSpPr>
        <p:spPr>
          <a:xfrm>
            <a:off x="1966992" y="3528928"/>
            <a:ext cx="1756415" cy="908864"/>
          </a:xfrm>
          <a:prstGeom prst="wedgeEllipseCallout">
            <a:avLst>
              <a:gd name="adj1" fmla="val 87797"/>
              <a:gd name="adj2" fmla="val 7992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Computes</a:t>
            </a:r>
            <a:br>
              <a:rPr lang="en-US" dirty="0"/>
            </a:br>
            <a:r>
              <a:rPr lang="en-US" dirty="0" err="1"/>
              <a:t>Cardrivers</a:t>
            </a:r>
            <a:endParaRPr lang="en-US" dirty="0"/>
          </a:p>
        </p:txBody>
      </p:sp>
      <p:sp>
        <p:nvSpPr>
          <p:cNvPr id="36" name="Oval Callout 35">
            <a:extLst>
              <a:ext uri="{FF2B5EF4-FFF2-40B4-BE49-F238E27FC236}">
                <a16:creationId xmlns:a16="http://schemas.microsoft.com/office/drawing/2014/main" id="{2AE2619E-95C8-797C-41BB-778F3EA82691}"/>
              </a:ext>
            </a:extLst>
          </p:cNvPr>
          <p:cNvSpPr/>
          <p:nvPr/>
        </p:nvSpPr>
        <p:spPr>
          <a:xfrm>
            <a:off x="6954793" y="706884"/>
            <a:ext cx="2189207" cy="519351"/>
          </a:xfrm>
          <a:prstGeom prst="wedgeEllipseCallout">
            <a:avLst>
              <a:gd name="adj1" fmla="val -40253"/>
              <a:gd name="adj2" fmla="val 772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Does the 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075A4-AC8A-6F6A-7D3C-694B8F127B36}"/>
                  </a:ext>
                </a:extLst>
              </p:cNvPr>
              <p:cNvSpPr txBox="1"/>
              <p:nvPr/>
            </p:nvSpPr>
            <p:spPr>
              <a:xfrm>
                <a:off x="6208928" y="2582281"/>
                <a:ext cx="403059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5075A4-AC8A-6F6A-7D3C-694B8F127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928" y="2582281"/>
                <a:ext cx="403059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5F5734-EC8D-64C6-9F77-285E64F52767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flipV="1">
            <a:off x="6410458" y="1742250"/>
            <a:ext cx="4" cy="840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54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4CBD-BC2C-DA4E-A582-B72B12918000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a Monotone Query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7708-FE2D-9DE3-F746-06268BE505E7}"/>
              </a:ext>
            </a:extLst>
          </p:cNvPr>
          <p:cNvSpPr txBox="1"/>
          <p:nvPr/>
        </p:nvSpPr>
        <p:spPr>
          <a:xfrm>
            <a:off x="36000" y="828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6418892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9B9A8-1BEF-D143-97FB-F9FEFAD888DB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a Monotone Query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7708-FE2D-9DE3-F746-06268BE505E7}"/>
              </a:ext>
            </a:extLst>
          </p:cNvPr>
          <p:cNvSpPr txBox="1"/>
          <p:nvPr/>
        </p:nvSpPr>
        <p:spPr>
          <a:xfrm>
            <a:off x="36000" y="828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3DB97-EBAF-1F26-2032-98EAB7B6F068}"/>
              </a:ext>
            </a:extLst>
          </p:cNvPr>
          <p:cNvSpPr txBox="1"/>
          <p:nvPr/>
        </p:nvSpPr>
        <p:spPr>
          <a:xfrm>
            <a:off x="116785" y="5296205"/>
            <a:ext cx="510909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1AD9F07-D119-BB61-9F01-C49C1531F97A}"/>
              </a:ext>
            </a:extLst>
          </p:cNvPr>
          <p:cNvSpPr/>
          <p:nvPr/>
        </p:nvSpPr>
        <p:spPr>
          <a:xfrm>
            <a:off x="1195885" y="3449123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A8F67-FB1D-CC5B-AA71-5846BDBCF374}"/>
              </a:ext>
            </a:extLst>
          </p:cNvPr>
          <p:cNvSpPr txBox="1"/>
          <p:nvPr/>
        </p:nvSpPr>
        <p:spPr>
          <a:xfrm>
            <a:off x="116785" y="33982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  <a:br>
              <a:rPr lang="en-US" dirty="0"/>
            </a:br>
            <a:r>
              <a:rPr lang="en-US" dirty="0"/>
              <a:t>unnest</a:t>
            </a:r>
          </a:p>
        </p:txBody>
      </p:sp>
    </p:spTree>
    <p:extLst>
      <p:ext uri="{BB962C8B-B14F-4D97-AF65-F5344CB8AC3E}">
        <p14:creationId xmlns:p14="http://schemas.microsoft.com/office/powerpoint/2010/main" val="922787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0FD-3C04-F044-9BAB-4B18197C288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29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a Monotone Query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7708-FE2D-9DE3-F746-06268BE505E7}"/>
              </a:ext>
            </a:extLst>
          </p:cNvPr>
          <p:cNvSpPr txBox="1"/>
          <p:nvPr/>
        </p:nvSpPr>
        <p:spPr>
          <a:xfrm>
            <a:off x="36000" y="828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3DB97-EBAF-1F26-2032-98EAB7B6F068}"/>
              </a:ext>
            </a:extLst>
          </p:cNvPr>
          <p:cNvSpPr txBox="1"/>
          <p:nvPr/>
        </p:nvSpPr>
        <p:spPr>
          <a:xfrm>
            <a:off x="116785" y="5296205"/>
            <a:ext cx="510909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1AD9F07-D119-BB61-9F01-C49C1531F97A}"/>
              </a:ext>
            </a:extLst>
          </p:cNvPr>
          <p:cNvSpPr/>
          <p:nvPr/>
        </p:nvSpPr>
        <p:spPr>
          <a:xfrm>
            <a:off x="1195885" y="3449123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A8F67-FB1D-CC5B-AA71-5846BDBCF374}"/>
              </a:ext>
            </a:extLst>
          </p:cNvPr>
          <p:cNvSpPr txBox="1"/>
          <p:nvPr/>
        </p:nvSpPr>
        <p:spPr>
          <a:xfrm>
            <a:off x="116785" y="33982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  <a:br>
              <a:rPr lang="en-US" dirty="0"/>
            </a:br>
            <a:r>
              <a:rPr lang="en-US" dirty="0"/>
              <a:t>unnest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36FCBF-89FF-D2B8-B2FF-6DDBFEA9C785}"/>
              </a:ext>
            </a:extLst>
          </p:cNvPr>
          <p:cNvSpPr txBox="1"/>
          <p:nvPr/>
        </p:nvSpPr>
        <p:spPr>
          <a:xfrm>
            <a:off x="4454359" y="4204078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CDD621-9A86-B400-F3EE-84486F5FCB00}"/>
              </a:ext>
            </a:extLst>
          </p:cNvPr>
          <p:cNvSpPr txBox="1"/>
          <p:nvPr/>
        </p:nvSpPr>
        <p:spPr>
          <a:xfrm>
            <a:off x="7975089" y="4204078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DB7D52-5143-2D31-9CE9-6729C2C25573}"/>
                  </a:ext>
                </a:extLst>
              </p:cNvPr>
              <p:cNvSpPr txBox="1"/>
              <p:nvPr/>
            </p:nvSpPr>
            <p:spPr>
              <a:xfrm>
                <a:off x="5748902" y="3326105"/>
                <a:ext cx="222618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DB7D52-5143-2D31-9CE9-6729C2C25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02" y="3326105"/>
                <a:ext cx="222618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B0865-99AF-6DD9-AEFD-BD48526B36B1}"/>
                  </a:ext>
                </a:extLst>
              </p:cNvPr>
              <p:cNvSpPr txBox="1"/>
              <p:nvPr/>
            </p:nvSpPr>
            <p:spPr>
              <a:xfrm>
                <a:off x="5851432" y="2328351"/>
                <a:ext cx="2021130" cy="41351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B0865-99AF-6DD9-AEFD-BD48526B3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32" y="2328351"/>
                <a:ext cx="2021130" cy="413511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A26D00-E64F-E790-C4AB-C53DE220B232}"/>
              </a:ext>
            </a:extLst>
          </p:cNvPr>
          <p:cNvCxnSpPr>
            <a:cxnSpLocks/>
            <a:stCxn id="29" idx="0"/>
            <a:endCxn id="31" idx="1"/>
          </p:cNvCxnSpPr>
          <p:nvPr/>
        </p:nvCxnSpPr>
        <p:spPr>
          <a:xfrm flipV="1">
            <a:off x="5060455" y="3526160"/>
            <a:ext cx="688447" cy="677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3407BC4-19A2-1142-2F9C-F6895DD9CB49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H="1" flipV="1">
            <a:off x="7975089" y="3526160"/>
            <a:ext cx="584456" cy="677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9CFFD5-8DD5-FF77-93ED-BBC023B8D69C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V="1">
            <a:off x="6861996" y="2741862"/>
            <a:ext cx="1" cy="584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Bent Arrow 43">
            <a:extLst>
              <a:ext uri="{FF2B5EF4-FFF2-40B4-BE49-F238E27FC236}">
                <a16:creationId xmlns:a16="http://schemas.microsoft.com/office/drawing/2014/main" id="{97CDE148-A0F9-4919-CC2B-8657DBFCCE15}"/>
              </a:ext>
            </a:extLst>
          </p:cNvPr>
          <p:cNvSpPr/>
          <p:nvPr/>
        </p:nvSpPr>
        <p:spPr>
          <a:xfrm rot="5400000" flipH="1">
            <a:off x="6140916" y="4949241"/>
            <a:ext cx="813816" cy="1230048"/>
          </a:xfrm>
          <a:prstGeom prst="bentArrow">
            <a:avLst>
              <a:gd name="adj1" fmla="val 13499"/>
              <a:gd name="adj2" fmla="val 1924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F6D3E7-9B24-F920-E7E4-4DD621226CA6}"/>
              </a:ext>
            </a:extLst>
          </p:cNvPr>
          <p:cNvSpPr txBox="1"/>
          <p:nvPr/>
        </p:nvSpPr>
        <p:spPr>
          <a:xfrm>
            <a:off x="7123500" y="547545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convert</a:t>
            </a:r>
            <a:br>
              <a:rPr lang="en-US" dirty="0"/>
            </a:br>
            <a:r>
              <a:rPr lang="en-US" dirty="0"/>
              <a:t>to 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67B614-1AE7-3788-D448-443522D22F51}"/>
                  </a:ext>
                </a:extLst>
              </p:cNvPr>
              <p:cNvSpPr txBox="1"/>
              <p:nvPr/>
            </p:nvSpPr>
            <p:spPr>
              <a:xfrm>
                <a:off x="6660465" y="1217626"/>
                <a:ext cx="403059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67B614-1AE7-3788-D448-443522D22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465" y="1217626"/>
                <a:ext cx="4030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FDAEE1-2D50-D93A-C081-56E0B06814BB}"/>
              </a:ext>
            </a:extLst>
          </p:cNvPr>
          <p:cNvCxnSpPr>
            <a:cxnSpLocks/>
            <a:stCxn id="32" idx="0"/>
            <a:endCxn id="7" idx="2"/>
          </p:cNvCxnSpPr>
          <p:nvPr/>
        </p:nvCxnSpPr>
        <p:spPr>
          <a:xfrm flipH="1" flipV="1">
            <a:off x="6861995" y="1617736"/>
            <a:ext cx="2" cy="710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97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FA2D-8720-7048-1147-9F31DE10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condition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attrs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Join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Union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Set difference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Rename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4AA-03DD-D8F0-B6F9-8429DDDB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D0360-C74B-A34C-A560-D392ED02528C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AFDE-DF01-0D81-ACD0-6A5B4F2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93B7-AEF0-4DF5-BA02-97F5F9FF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51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40FD-3C04-F044-9BAB-4B18197C288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30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Case: a Monotone Query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C57708-FE2D-9DE3-F746-06268BE505E7}"/>
              </a:ext>
            </a:extLst>
          </p:cNvPr>
          <p:cNvSpPr txBox="1"/>
          <p:nvPr/>
        </p:nvSpPr>
        <p:spPr>
          <a:xfrm>
            <a:off x="36000" y="828226"/>
            <a:ext cx="541686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exists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43DB97-EBAF-1F26-2032-98EAB7B6F068}"/>
              </a:ext>
            </a:extLst>
          </p:cNvPr>
          <p:cNvSpPr txBox="1"/>
          <p:nvPr/>
        </p:nvSpPr>
        <p:spPr>
          <a:xfrm>
            <a:off x="116785" y="5296205"/>
            <a:ext cx="5109091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DISTINCT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P.Name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P,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71AD9F07-D119-BB61-9F01-C49C1531F97A}"/>
              </a:ext>
            </a:extLst>
          </p:cNvPr>
          <p:cNvSpPr/>
          <p:nvPr/>
        </p:nvSpPr>
        <p:spPr>
          <a:xfrm>
            <a:off x="1195885" y="3449123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4DA8F67-FB1D-CC5B-AA71-5846BDBCF374}"/>
              </a:ext>
            </a:extLst>
          </p:cNvPr>
          <p:cNvSpPr txBox="1"/>
          <p:nvPr/>
        </p:nvSpPr>
        <p:spPr>
          <a:xfrm>
            <a:off x="116785" y="3398285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  <a:br>
              <a:rPr lang="en-US" dirty="0"/>
            </a:br>
            <a:r>
              <a:rPr lang="en-US" dirty="0"/>
              <a:t>unnest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36FCBF-89FF-D2B8-B2FF-6DDBFEA9C785}"/>
              </a:ext>
            </a:extLst>
          </p:cNvPr>
          <p:cNvSpPr txBox="1"/>
          <p:nvPr/>
        </p:nvSpPr>
        <p:spPr>
          <a:xfrm>
            <a:off x="4454359" y="4204078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3CDD621-9A86-B400-F3EE-84486F5FCB00}"/>
              </a:ext>
            </a:extLst>
          </p:cNvPr>
          <p:cNvSpPr txBox="1"/>
          <p:nvPr/>
        </p:nvSpPr>
        <p:spPr>
          <a:xfrm>
            <a:off x="7975089" y="4204078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DB7D52-5143-2D31-9CE9-6729C2C25573}"/>
                  </a:ext>
                </a:extLst>
              </p:cNvPr>
              <p:cNvSpPr txBox="1"/>
              <p:nvPr/>
            </p:nvSpPr>
            <p:spPr>
              <a:xfrm>
                <a:off x="5748902" y="3326105"/>
                <a:ext cx="222618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BDB7D52-5143-2D31-9CE9-6729C2C25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902" y="3326105"/>
                <a:ext cx="222618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B0865-99AF-6DD9-AEFD-BD48526B36B1}"/>
                  </a:ext>
                </a:extLst>
              </p:cNvPr>
              <p:cNvSpPr txBox="1"/>
              <p:nvPr/>
            </p:nvSpPr>
            <p:spPr>
              <a:xfrm>
                <a:off x="5851432" y="2328351"/>
                <a:ext cx="2021130" cy="413511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Name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B0865-99AF-6DD9-AEFD-BD48526B36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432" y="2328351"/>
                <a:ext cx="2021130" cy="413511"/>
              </a:xfrm>
              <a:prstGeom prst="rect">
                <a:avLst/>
              </a:prstGeom>
              <a:blipFill>
                <a:blip r:embed="rId3"/>
                <a:stretch>
                  <a:fillRect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A26D00-E64F-E790-C4AB-C53DE220B232}"/>
              </a:ext>
            </a:extLst>
          </p:cNvPr>
          <p:cNvCxnSpPr>
            <a:cxnSpLocks/>
            <a:stCxn id="29" idx="0"/>
            <a:endCxn id="31" idx="1"/>
          </p:cNvCxnSpPr>
          <p:nvPr/>
        </p:nvCxnSpPr>
        <p:spPr>
          <a:xfrm flipV="1">
            <a:off x="5060455" y="3526160"/>
            <a:ext cx="688447" cy="677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83407BC4-19A2-1142-2F9C-F6895DD9CB49}"/>
              </a:ext>
            </a:extLst>
          </p:cNvPr>
          <p:cNvCxnSpPr>
            <a:cxnSpLocks/>
            <a:stCxn id="30" idx="0"/>
            <a:endCxn id="31" idx="3"/>
          </p:cNvCxnSpPr>
          <p:nvPr/>
        </p:nvCxnSpPr>
        <p:spPr>
          <a:xfrm flipH="1" flipV="1">
            <a:off x="7975089" y="3526160"/>
            <a:ext cx="584456" cy="6779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89CFFD5-8DD5-FF77-93ED-BBC023B8D69C}"/>
              </a:ext>
            </a:extLst>
          </p:cNvPr>
          <p:cNvCxnSpPr>
            <a:cxnSpLocks/>
            <a:stCxn id="31" idx="0"/>
            <a:endCxn id="32" idx="2"/>
          </p:cNvCxnSpPr>
          <p:nvPr/>
        </p:nvCxnSpPr>
        <p:spPr>
          <a:xfrm flipV="1">
            <a:off x="6861996" y="2741862"/>
            <a:ext cx="1" cy="5842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Bent Arrow 43">
            <a:extLst>
              <a:ext uri="{FF2B5EF4-FFF2-40B4-BE49-F238E27FC236}">
                <a16:creationId xmlns:a16="http://schemas.microsoft.com/office/drawing/2014/main" id="{97CDE148-A0F9-4919-CC2B-8657DBFCCE15}"/>
              </a:ext>
            </a:extLst>
          </p:cNvPr>
          <p:cNvSpPr/>
          <p:nvPr/>
        </p:nvSpPr>
        <p:spPr>
          <a:xfrm rot="5400000" flipH="1">
            <a:off x="6140916" y="4949241"/>
            <a:ext cx="813816" cy="1230048"/>
          </a:xfrm>
          <a:prstGeom prst="bentArrow">
            <a:avLst>
              <a:gd name="adj1" fmla="val 13499"/>
              <a:gd name="adj2" fmla="val 19249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F6D3E7-9B24-F920-E7E4-4DD621226CA6}"/>
              </a:ext>
            </a:extLst>
          </p:cNvPr>
          <p:cNvSpPr txBox="1"/>
          <p:nvPr/>
        </p:nvSpPr>
        <p:spPr>
          <a:xfrm>
            <a:off x="7123500" y="5475455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convert</a:t>
            </a:r>
            <a:br>
              <a:rPr lang="en-US" dirty="0"/>
            </a:br>
            <a:r>
              <a:rPr lang="en-US" dirty="0"/>
              <a:t>to 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67B614-1AE7-3788-D448-443522D22F51}"/>
                  </a:ext>
                </a:extLst>
              </p:cNvPr>
              <p:cNvSpPr txBox="1"/>
              <p:nvPr/>
            </p:nvSpPr>
            <p:spPr>
              <a:xfrm>
                <a:off x="6660465" y="1217626"/>
                <a:ext cx="403059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67B614-1AE7-3788-D448-443522D22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465" y="1217626"/>
                <a:ext cx="403059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FDAEE1-2D50-D93A-C081-56E0B06814BB}"/>
              </a:ext>
            </a:extLst>
          </p:cNvPr>
          <p:cNvCxnSpPr>
            <a:cxnSpLocks/>
            <a:stCxn id="32" idx="0"/>
            <a:endCxn id="7" idx="2"/>
          </p:cNvCxnSpPr>
          <p:nvPr/>
        </p:nvCxnSpPr>
        <p:spPr>
          <a:xfrm flipH="1" flipV="1">
            <a:off x="6861995" y="1617736"/>
            <a:ext cx="2" cy="710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Oval Callout 8">
            <a:extLst>
              <a:ext uri="{FF2B5EF4-FFF2-40B4-BE49-F238E27FC236}">
                <a16:creationId xmlns:a16="http://schemas.microsoft.com/office/drawing/2014/main" id="{651B5384-3EDB-D73B-C5E6-5A810047C51C}"/>
              </a:ext>
            </a:extLst>
          </p:cNvPr>
          <p:cNvSpPr/>
          <p:nvPr/>
        </p:nvSpPr>
        <p:spPr>
          <a:xfrm>
            <a:off x="7265054" y="1136932"/>
            <a:ext cx="1756416" cy="519351"/>
          </a:xfrm>
          <a:prstGeom prst="wedgeEllipseCallout">
            <a:avLst>
              <a:gd name="adj1" fmla="val -63597"/>
              <a:gd name="adj2" fmla="val -247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DISTINCT</a:t>
            </a:r>
          </a:p>
        </p:txBody>
      </p:sp>
    </p:spTree>
    <p:extLst>
      <p:ext uri="{BB962C8B-B14F-4D97-AF65-F5344CB8AC3E}">
        <p14:creationId xmlns:p14="http://schemas.microsoft.com/office/powerpoint/2010/main" val="3170321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D369-65EB-E643-B8D6-E246594EFF79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477074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EB322-17F3-D046-936F-C35D4E9151AC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6A1BF-8381-A8BA-BD5D-667E1B18461B}"/>
              </a:ext>
            </a:extLst>
          </p:cNvPr>
          <p:cNvSpPr txBox="1"/>
          <p:nvPr/>
        </p:nvSpPr>
        <p:spPr>
          <a:xfrm>
            <a:off x="4807159" y="5122917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EF791-99E4-543C-E680-3B1991A206CD}"/>
              </a:ext>
            </a:extLst>
          </p:cNvPr>
          <p:cNvSpPr txBox="1"/>
          <p:nvPr/>
        </p:nvSpPr>
        <p:spPr>
          <a:xfrm>
            <a:off x="7334289" y="4922862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86852-3DFF-21FC-8AAC-DDA50D8047C7}"/>
                  </a:ext>
                </a:extLst>
              </p:cNvPr>
              <p:cNvSpPr txBox="1"/>
              <p:nvPr/>
            </p:nvSpPr>
            <p:spPr>
              <a:xfrm>
                <a:off x="4572000" y="3622580"/>
                <a:ext cx="1778051" cy="4296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𝑒𝑥𝑖𝑠𝑡𝑠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86852-3DFF-21FC-8AAC-DDA50D80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22580"/>
                <a:ext cx="1778051" cy="429669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F12E0-767B-FBF5-3698-A8B7B8CBD1CD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5413255" y="4052249"/>
            <a:ext cx="47771" cy="1070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CFEE1F-8259-B6D4-0150-313330212816}"/>
              </a:ext>
            </a:extLst>
          </p:cNvPr>
          <p:cNvCxnSpPr>
            <a:cxnSpLocks/>
            <a:stCxn id="8" idx="0"/>
            <a:endCxn id="9" idx="3"/>
          </p:cNvCxnSpPr>
          <p:nvPr/>
        </p:nvCxnSpPr>
        <p:spPr>
          <a:xfrm flipH="1" flipV="1">
            <a:off x="6350051" y="3837415"/>
            <a:ext cx="1568694" cy="1085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6543440F-E0E4-E59B-5B86-26A17BF6E8DE}"/>
              </a:ext>
            </a:extLst>
          </p:cNvPr>
          <p:cNvSpPr/>
          <p:nvPr/>
        </p:nvSpPr>
        <p:spPr>
          <a:xfrm>
            <a:off x="5581426" y="2264515"/>
            <a:ext cx="2183256" cy="908864"/>
          </a:xfrm>
          <a:prstGeom prst="wedgeEllipseCallout">
            <a:avLst>
              <a:gd name="adj1" fmla="val -35093"/>
              <a:gd name="adj2" fmla="val 7517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Totally, totally</a:t>
            </a:r>
            <a:br>
              <a:rPr lang="en-US" dirty="0"/>
            </a:br>
            <a:r>
              <a:rPr lang="en-US" dirty="0"/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1316725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40CB-0898-BE47-A094-1F5C25686578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6A1BF-8381-A8BA-BD5D-667E1B18461B}"/>
              </a:ext>
            </a:extLst>
          </p:cNvPr>
          <p:cNvSpPr txBox="1"/>
          <p:nvPr/>
        </p:nvSpPr>
        <p:spPr>
          <a:xfrm>
            <a:off x="4807159" y="5122917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EF791-99E4-543C-E680-3B1991A206CD}"/>
              </a:ext>
            </a:extLst>
          </p:cNvPr>
          <p:cNvSpPr txBox="1"/>
          <p:nvPr/>
        </p:nvSpPr>
        <p:spPr>
          <a:xfrm>
            <a:off x="7334289" y="4922862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86852-3DFF-21FC-8AAC-DDA50D8047C7}"/>
                  </a:ext>
                </a:extLst>
              </p:cNvPr>
              <p:cNvSpPr txBox="1"/>
              <p:nvPr/>
            </p:nvSpPr>
            <p:spPr>
              <a:xfrm>
                <a:off x="4572000" y="3622580"/>
                <a:ext cx="1778051" cy="4296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𝑒𝑥𝑖𝑠𝑡𝑠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86852-3DFF-21FC-8AAC-DDA50D80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22580"/>
                <a:ext cx="1778051" cy="429669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F12E0-767B-FBF5-3698-A8B7B8CBD1CD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5413255" y="4052249"/>
            <a:ext cx="47771" cy="1070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CFEE1F-8259-B6D4-0150-313330212816}"/>
              </a:ext>
            </a:extLst>
          </p:cNvPr>
          <p:cNvCxnSpPr>
            <a:cxnSpLocks/>
            <a:stCxn id="8" idx="0"/>
            <a:endCxn id="9" idx="3"/>
          </p:cNvCxnSpPr>
          <p:nvPr/>
        </p:nvCxnSpPr>
        <p:spPr>
          <a:xfrm flipH="1" flipV="1">
            <a:off x="6350051" y="3837415"/>
            <a:ext cx="1568694" cy="1085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6543440F-E0E4-E59B-5B86-26A17BF6E8DE}"/>
              </a:ext>
            </a:extLst>
          </p:cNvPr>
          <p:cNvSpPr/>
          <p:nvPr/>
        </p:nvSpPr>
        <p:spPr>
          <a:xfrm>
            <a:off x="5581426" y="2264515"/>
            <a:ext cx="2183256" cy="908864"/>
          </a:xfrm>
          <a:prstGeom prst="wedgeEllipseCallout">
            <a:avLst>
              <a:gd name="adj1" fmla="val -35093"/>
              <a:gd name="adj2" fmla="val 7517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Totally, totally</a:t>
            </a:r>
            <a:br>
              <a:rPr lang="en-US" dirty="0"/>
            </a:br>
            <a:r>
              <a:rPr lang="en-US" dirty="0"/>
              <a:t>wrong!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2F40E7B1-E76B-8A09-2051-506C3C7D2C68}"/>
              </a:ext>
            </a:extLst>
          </p:cNvPr>
          <p:cNvSpPr/>
          <p:nvPr/>
        </p:nvSpPr>
        <p:spPr>
          <a:xfrm>
            <a:off x="1040851" y="3783470"/>
            <a:ext cx="2820362" cy="908864"/>
          </a:xfrm>
          <a:prstGeom prst="wedgeEllipseCallout">
            <a:avLst>
              <a:gd name="adj1" fmla="val 68155"/>
              <a:gd name="adj2" fmla="val 5616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There are no</a:t>
            </a:r>
            <a:br>
              <a:rPr lang="en-US" dirty="0"/>
            </a:br>
            <a:r>
              <a:rPr lang="en-US" dirty="0"/>
              <a:t>subqueries in RA.</a:t>
            </a:r>
          </a:p>
        </p:txBody>
      </p:sp>
    </p:spTree>
    <p:extLst>
      <p:ext uri="{BB962C8B-B14F-4D97-AF65-F5344CB8AC3E}">
        <p14:creationId xmlns:p14="http://schemas.microsoft.com/office/powerpoint/2010/main" val="1729760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4B331-26BF-7840-911C-C95622A49120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D6A1BF-8381-A8BA-BD5D-667E1B18461B}"/>
              </a:ext>
            </a:extLst>
          </p:cNvPr>
          <p:cNvSpPr txBox="1"/>
          <p:nvPr/>
        </p:nvSpPr>
        <p:spPr>
          <a:xfrm>
            <a:off x="4807159" y="5122917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8EF791-99E4-543C-E680-3B1991A206CD}"/>
              </a:ext>
            </a:extLst>
          </p:cNvPr>
          <p:cNvSpPr txBox="1"/>
          <p:nvPr/>
        </p:nvSpPr>
        <p:spPr>
          <a:xfrm>
            <a:off x="7334289" y="4922862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86852-3DFF-21FC-8AAC-DDA50D8047C7}"/>
                  </a:ext>
                </a:extLst>
              </p:cNvPr>
              <p:cNvSpPr txBox="1"/>
              <p:nvPr/>
            </p:nvSpPr>
            <p:spPr>
              <a:xfrm>
                <a:off x="4572000" y="3622580"/>
                <a:ext cx="1778051" cy="42966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𝑛𝑜𝑡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𝑒𝑥𝑖𝑠𝑡𝑠</m:t>
                          </m:r>
                          <m:d>
                            <m:d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d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0186852-3DFF-21FC-8AAC-DDA50D804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622580"/>
                <a:ext cx="1778051" cy="429669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AF12E0-767B-FBF5-3698-A8B7B8CBD1CD}"/>
              </a:ext>
            </a:extLst>
          </p:cNvPr>
          <p:cNvCxnSpPr>
            <a:cxnSpLocks/>
            <a:stCxn id="3" idx="0"/>
            <a:endCxn id="9" idx="2"/>
          </p:cNvCxnSpPr>
          <p:nvPr/>
        </p:nvCxnSpPr>
        <p:spPr>
          <a:xfrm flipV="1">
            <a:off x="5413255" y="4052249"/>
            <a:ext cx="47771" cy="10706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CFEE1F-8259-B6D4-0150-313330212816}"/>
              </a:ext>
            </a:extLst>
          </p:cNvPr>
          <p:cNvCxnSpPr>
            <a:cxnSpLocks/>
            <a:stCxn id="8" idx="0"/>
            <a:endCxn id="9" idx="3"/>
          </p:cNvCxnSpPr>
          <p:nvPr/>
        </p:nvCxnSpPr>
        <p:spPr>
          <a:xfrm flipH="1" flipV="1">
            <a:off x="6350051" y="3837415"/>
            <a:ext cx="1568694" cy="108544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Callout 18">
            <a:extLst>
              <a:ext uri="{FF2B5EF4-FFF2-40B4-BE49-F238E27FC236}">
                <a16:creationId xmlns:a16="http://schemas.microsoft.com/office/drawing/2014/main" id="{6543440F-E0E4-E59B-5B86-26A17BF6E8DE}"/>
              </a:ext>
            </a:extLst>
          </p:cNvPr>
          <p:cNvSpPr/>
          <p:nvPr/>
        </p:nvSpPr>
        <p:spPr>
          <a:xfrm>
            <a:off x="5581426" y="2264515"/>
            <a:ext cx="2183256" cy="908864"/>
          </a:xfrm>
          <a:prstGeom prst="wedgeEllipseCallout">
            <a:avLst>
              <a:gd name="adj1" fmla="val -35093"/>
              <a:gd name="adj2" fmla="val 75175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Totally, totally</a:t>
            </a:r>
            <a:br>
              <a:rPr lang="en-US" dirty="0"/>
            </a:br>
            <a:r>
              <a:rPr lang="en-US" dirty="0"/>
              <a:t>wrong!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2F40E7B1-E76B-8A09-2051-506C3C7D2C68}"/>
              </a:ext>
            </a:extLst>
          </p:cNvPr>
          <p:cNvSpPr/>
          <p:nvPr/>
        </p:nvSpPr>
        <p:spPr>
          <a:xfrm>
            <a:off x="1040851" y="3783470"/>
            <a:ext cx="2820362" cy="908864"/>
          </a:xfrm>
          <a:prstGeom prst="wedgeEllipseCallout">
            <a:avLst>
              <a:gd name="adj1" fmla="val 68155"/>
              <a:gd name="adj2" fmla="val 56162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There are no</a:t>
            </a:r>
            <a:br>
              <a:rPr lang="en-US" dirty="0"/>
            </a:br>
            <a:r>
              <a:rPr lang="en-US" dirty="0"/>
              <a:t>subqueries in RA.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697255-B5F1-54DB-896E-FB5923A161C7}"/>
              </a:ext>
            </a:extLst>
          </p:cNvPr>
          <p:cNvSpPr txBox="1"/>
          <p:nvPr/>
        </p:nvSpPr>
        <p:spPr>
          <a:xfrm>
            <a:off x="358029" y="5199861"/>
            <a:ext cx="34563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Need to unnest,</a:t>
            </a:r>
            <a:br>
              <a:rPr lang="en-US" sz="2000" dirty="0"/>
            </a:br>
            <a:r>
              <a:rPr lang="en-US" sz="2000" dirty="0"/>
              <a:t>but first need to de-correlate.</a:t>
            </a:r>
          </a:p>
        </p:txBody>
      </p:sp>
    </p:spTree>
    <p:extLst>
      <p:ext uri="{BB962C8B-B14F-4D97-AF65-F5344CB8AC3E}">
        <p14:creationId xmlns:p14="http://schemas.microsoft.com/office/powerpoint/2010/main" val="24623742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37C44-B4A0-3842-8F09-532416519EA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D2803-76AC-C2B5-41E2-5AA655C9DD0A}"/>
              </a:ext>
            </a:extLst>
          </p:cNvPr>
          <p:cNvSpPr txBox="1"/>
          <p:nvPr/>
        </p:nvSpPr>
        <p:spPr>
          <a:xfrm>
            <a:off x="240515" y="4782660"/>
            <a:ext cx="321754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3A1877CC-1503-2877-76F4-74D48EC61088}"/>
              </a:ext>
            </a:extLst>
          </p:cNvPr>
          <p:cNvSpPr/>
          <p:nvPr/>
        </p:nvSpPr>
        <p:spPr>
          <a:xfrm>
            <a:off x="1949743" y="3327574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2C2D08-2BF3-E38A-E512-176FDEF9888E}"/>
              </a:ext>
            </a:extLst>
          </p:cNvPr>
          <p:cNvSpPr txBox="1"/>
          <p:nvPr/>
        </p:nvSpPr>
        <p:spPr>
          <a:xfrm>
            <a:off x="347185" y="312530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  <a:br>
              <a:rPr lang="en-US" dirty="0"/>
            </a:br>
            <a:r>
              <a:rPr lang="en-US" dirty="0"/>
              <a:t>de-correlate</a:t>
            </a:r>
          </a:p>
        </p:txBody>
      </p:sp>
    </p:spTree>
    <p:extLst>
      <p:ext uri="{BB962C8B-B14F-4D97-AF65-F5344CB8AC3E}">
        <p14:creationId xmlns:p14="http://schemas.microsoft.com/office/powerpoint/2010/main" val="2349932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DB12A-6884-8140-B957-BA9E51DA187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36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D2803-76AC-C2B5-41E2-5AA655C9DD0A}"/>
              </a:ext>
            </a:extLst>
          </p:cNvPr>
          <p:cNvSpPr txBox="1"/>
          <p:nvPr/>
        </p:nvSpPr>
        <p:spPr>
          <a:xfrm>
            <a:off x="240515" y="4782660"/>
            <a:ext cx="321754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EDF3A-7102-81B5-5EC4-4992B7069D04}"/>
              </a:ext>
            </a:extLst>
          </p:cNvPr>
          <p:cNvSpPr txBox="1"/>
          <p:nvPr/>
        </p:nvSpPr>
        <p:spPr>
          <a:xfrm>
            <a:off x="6440915" y="4789549"/>
            <a:ext cx="22525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3A1877CC-1503-2877-76F4-74D48EC61088}"/>
              </a:ext>
            </a:extLst>
          </p:cNvPr>
          <p:cNvSpPr/>
          <p:nvPr/>
        </p:nvSpPr>
        <p:spPr>
          <a:xfrm>
            <a:off x="1949743" y="3327574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2C2D08-2BF3-E38A-E512-176FDEF9888E}"/>
              </a:ext>
            </a:extLst>
          </p:cNvPr>
          <p:cNvSpPr txBox="1"/>
          <p:nvPr/>
        </p:nvSpPr>
        <p:spPr>
          <a:xfrm>
            <a:off x="347185" y="312530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  <a:br>
              <a:rPr lang="en-US" dirty="0"/>
            </a:br>
            <a:r>
              <a:rPr lang="en-US" dirty="0"/>
              <a:t>de-correlate</a:t>
            </a:r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666B4447-4D3F-23FA-39C2-E21EE3588D4F}"/>
              </a:ext>
            </a:extLst>
          </p:cNvPr>
          <p:cNvSpPr/>
          <p:nvPr/>
        </p:nvSpPr>
        <p:spPr>
          <a:xfrm rot="16200000">
            <a:off x="4996747" y="5358628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123D85-8E9D-CB16-8A33-5EE02FE3451B}"/>
              </a:ext>
            </a:extLst>
          </p:cNvPr>
          <p:cNvSpPr txBox="1"/>
          <p:nvPr/>
        </p:nvSpPr>
        <p:spPr>
          <a:xfrm>
            <a:off x="3836216" y="5093843"/>
            <a:ext cx="218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unnest</a:t>
            </a:r>
            <a:br>
              <a:rPr lang="en-US" dirty="0"/>
            </a:br>
            <a:r>
              <a:rPr lang="en-US" dirty="0"/>
              <a:t>using set difference</a:t>
            </a:r>
          </a:p>
        </p:txBody>
      </p:sp>
    </p:spTree>
    <p:extLst>
      <p:ext uri="{BB962C8B-B14F-4D97-AF65-F5344CB8AC3E}">
        <p14:creationId xmlns:p14="http://schemas.microsoft.com/office/powerpoint/2010/main" val="20361414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1EC8E-AF6C-EB83-889F-93BF5DE8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13FC5-A94D-AD44-95C0-FC3D8918C18C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13B97-2C27-858D-3DC6-25CD7F6F9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4BFCD-9AD6-7247-26C7-78F329DE3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37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C56C5-2AE4-AB96-5F4A-C9F0DF92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Difficult Case: a Non-Monotone Query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213CDA-D458-0E83-CFFE-884656308443}"/>
              </a:ext>
            </a:extLst>
          </p:cNvPr>
          <p:cNvSpPr txBox="1"/>
          <p:nvPr/>
        </p:nvSpPr>
        <p:spPr>
          <a:xfrm>
            <a:off x="126013" y="1051426"/>
            <a:ext cx="48718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exists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D2803-76AC-C2B5-41E2-5AA655C9DD0A}"/>
              </a:ext>
            </a:extLst>
          </p:cNvPr>
          <p:cNvSpPr txBox="1"/>
          <p:nvPr/>
        </p:nvSpPr>
        <p:spPr>
          <a:xfrm>
            <a:off x="240515" y="4782660"/>
            <a:ext cx="321754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in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EDF3A-7102-81B5-5EC4-4992B7069D04}"/>
              </a:ext>
            </a:extLst>
          </p:cNvPr>
          <p:cNvSpPr txBox="1"/>
          <p:nvPr/>
        </p:nvSpPr>
        <p:spPr>
          <a:xfrm>
            <a:off x="6440915" y="4789549"/>
            <a:ext cx="22525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Payroll P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EXCEPT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R.UserID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Regist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72AE6-8DCA-4FEC-EF65-CAAFA10D46A6}"/>
              </a:ext>
            </a:extLst>
          </p:cNvPr>
          <p:cNvSpPr txBox="1"/>
          <p:nvPr/>
        </p:nvSpPr>
        <p:spPr>
          <a:xfrm>
            <a:off x="5831238" y="2763462"/>
            <a:ext cx="121219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Payroll 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151FE0-5F3F-0660-AAE8-7EBB8B2DA57C}"/>
              </a:ext>
            </a:extLst>
          </p:cNvPr>
          <p:cNvSpPr txBox="1"/>
          <p:nvPr/>
        </p:nvSpPr>
        <p:spPr>
          <a:xfrm>
            <a:off x="7741076" y="2763462"/>
            <a:ext cx="1168911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000" dirty="0" err="1"/>
              <a:t>Regist</a:t>
            </a:r>
            <a:r>
              <a:rPr lang="en-US" sz="2000" dirty="0"/>
              <a:t> 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8FF7AE-E68C-B90F-0BFF-9D1D23743DB4}"/>
                  </a:ext>
                </a:extLst>
              </p:cNvPr>
              <p:cNvSpPr txBox="1"/>
              <p:nvPr/>
            </p:nvSpPr>
            <p:spPr>
              <a:xfrm>
                <a:off x="5831238" y="1885489"/>
                <a:ext cx="122123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8FF7AE-E68C-B90F-0BFF-9D1D23743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238" y="1885489"/>
                <a:ext cx="1221232" cy="400110"/>
              </a:xfrm>
              <a:prstGeom prst="rect">
                <a:avLst/>
              </a:prstGeom>
              <a:blipFill>
                <a:blip r:embed="rId2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1E07D3-8038-8167-F87F-03DF9C38182A}"/>
              </a:ext>
            </a:extLst>
          </p:cNvPr>
          <p:cNvCxnSpPr>
            <a:cxnSpLocks/>
            <a:stCxn id="10" idx="0"/>
            <a:endCxn id="13" idx="2"/>
          </p:cNvCxnSpPr>
          <p:nvPr/>
        </p:nvCxnSpPr>
        <p:spPr>
          <a:xfrm flipV="1">
            <a:off x="6437334" y="2285599"/>
            <a:ext cx="4520" cy="4778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06AA855-41AF-875B-D060-06CB586CD4E5}"/>
              </a:ext>
            </a:extLst>
          </p:cNvPr>
          <p:cNvCxnSpPr>
            <a:cxnSpLocks/>
            <a:stCxn id="11" idx="0"/>
            <a:endCxn id="22" idx="2"/>
          </p:cNvCxnSpPr>
          <p:nvPr/>
        </p:nvCxnSpPr>
        <p:spPr>
          <a:xfrm flipH="1" flipV="1">
            <a:off x="8299371" y="2303706"/>
            <a:ext cx="26161" cy="4597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002DF-9339-5E47-0C35-BE2CE79FA773}"/>
                  </a:ext>
                </a:extLst>
              </p:cNvPr>
              <p:cNvSpPr txBox="1"/>
              <p:nvPr/>
            </p:nvSpPr>
            <p:spPr>
              <a:xfrm>
                <a:off x="7688755" y="1903596"/>
                <a:ext cx="1221232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UserID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93002DF-9339-5E47-0C35-BE2CE79FA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8755" y="1903596"/>
                <a:ext cx="1221232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6AB80E-2D6C-9F91-FEBF-D84C7F7199E6}"/>
                  </a:ext>
                </a:extLst>
              </p:cNvPr>
              <p:cNvSpPr txBox="1"/>
              <p:nvPr/>
            </p:nvSpPr>
            <p:spPr>
              <a:xfrm>
                <a:off x="7174775" y="956352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F6AB80E-2D6C-9F91-FEBF-D84C7F719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775" y="956352"/>
                <a:ext cx="44755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2A9EA83-6C02-1786-F987-DE2F1F86FA44}"/>
              </a:ext>
            </a:extLst>
          </p:cNvPr>
          <p:cNvCxnSpPr>
            <a:cxnSpLocks/>
            <a:stCxn id="13" idx="0"/>
            <a:endCxn id="28" idx="1"/>
          </p:cNvCxnSpPr>
          <p:nvPr/>
        </p:nvCxnSpPr>
        <p:spPr>
          <a:xfrm flipV="1">
            <a:off x="6441854" y="1156407"/>
            <a:ext cx="732921" cy="729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04319E9-11E4-498F-7B88-53E29604A823}"/>
              </a:ext>
            </a:extLst>
          </p:cNvPr>
          <p:cNvCxnSpPr>
            <a:cxnSpLocks/>
            <a:stCxn id="22" idx="0"/>
            <a:endCxn id="28" idx="3"/>
          </p:cNvCxnSpPr>
          <p:nvPr/>
        </p:nvCxnSpPr>
        <p:spPr>
          <a:xfrm flipH="1" flipV="1">
            <a:off x="7622333" y="1156407"/>
            <a:ext cx="677038" cy="747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Down Arrow 41">
            <a:extLst>
              <a:ext uri="{FF2B5EF4-FFF2-40B4-BE49-F238E27FC236}">
                <a16:creationId xmlns:a16="http://schemas.microsoft.com/office/drawing/2014/main" id="{3A1877CC-1503-2877-76F4-74D48EC61088}"/>
              </a:ext>
            </a:extLst>
          </p:cNvPr>
          <p:cNvSpPr/>
          <p:nvPr/>
        </p:nvSpPr>
        <p:spPr>
          <a:xfrm>
            <a:off x="1949743" y="3327574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2C2D08-2BF3-E38A-E512-176FDEF9888E}"/>
              </a:ext>
            </a:extLst>
          </p:cNvPr>
          <p:cNvSpPr txBox="1"/>
          <p:nvPr/>
        </p:nvSpPr>
        <p:spPr>
          <a:xfrm>
            <a:off x="347185" y="3125303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</a:t>
            </a:r>
            <a:br>
              <a:rPr lang="en-US" dirty="0"/>
            </a:br>
            <a:r>
              <a:rPr lang="en-US" dirty="0"/>
              <a:t>de-correlate</a:t>
            </a:r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666B4447-4D3F-23FA-39C2-E21EE3588D4F}"/>
              </a:ext>
            </a:extLst>
          </p:cNvPr>
          <p:cNvSpPr/>
          <p:nvPr/>
        </p:nvSpPr>
        <p:spPr>
          <a:xfrm rot="16200000">
            <a:off x="4996747" y="5358628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E123D85-8E9D-CB16-8A33-5EE02FE3451B}"/>
              </a:ext>
            </a:extLst>
          </p:cNvPr>
          <p:cNvSpPr txBox="1"/>
          <p:nvPr/>
        </p:nvSpPr>
        <p:spPr>
          <a:xfrm>
            <a:off x="3836216" y="5093843"/>
            <a:ext cx="2181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unnest</a:t>
            </a:r>
            <a:br>
              <a:rPr lang="en-US" dirty="0"/>
            </a:br>
            <a:r>
              <a:rPr lang="en-US" dirty="0"/>
              <a:t>using set difference</a:t>
            </a:r>
          </a:p>
        </p:txBody>
      </p:sp>
      <p:sp>
        <p:nvSpPr>
          <p:cNvPr id="48" name="Down Arrow 47">
            <a:extLst>
              <a:ext uri="{FF2B5EF4-FFF2-40B4-BE49-F238E27FC236}">
                <a16:creationId xmlns:a16="http://schemas.microsoft.com/office/drawing/2014/main" id="{24F8E616-3488-6822-7A7D-0E6F0AF566C8}"/>
              </a:ext>
            </a:extLst>
          </p:cNvPr>
          <p:cNvSpPr/>
          <p:nvPr/>
        </p:nvSpPr>
        <p:spPr>
          <a:xfrm rot="10800000">
            <a:off x="7960852" y="3466615"/>
            <a:ext cx="215315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A9D05E4-0D97-CDED-38C9-E413E64C1451}"/>
              </a:ext>
            </a:extLst>
          </p:cNvPr>
          <p:cNvSpPr txBox="1"/>
          <p:nvPr/>
        </p:nvSpPr>
        <p:spPr>
          <a:xfrm>
            <a:off x="6442487" y="3725001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Finally,</a:t>
            </a:r>
            <a:br>
              <a:rPr lang="en-US" dirty="0"/>
            </a:br>
            <a:r>
              <a:rPr lang="en-US" dirty="0"/>
              <a:t>rewrite to RA</a:t>
            </a:r>
          </a:p>
        </p:txBody>
      </p:sp>
    </p:spTree>
    <p:extLst>
      <p:ext uri="{BB962C8B-B14F-4D97-AF65-F5344CB8AC3E}">
        <p14:creationId xmlns:p14="http://schemas.microsoft.com/office/powerpoint/2010/main" val="419001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D5DF57-8D6D-7156-EA49-5838C576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6D3B75-962E-2D9B-859E-88015A112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= declarative language; </a:t>
            </a:r>
            <a:r>
              <a:rPr lang="en-US" dirty="0">
                <a:solidFill>
                  <a:srgbClr val="0432FF"/>
                </a:solidFill>
              </a:rPr>
              <a:t>what</a:t>
            </a:r>
            <a:r>
              <a:rPr lang="en-US" dirty="0"/>
              <a:t> we want</a:t>
            </a:r>
            <a:br>
              <a:rPr lang="en-US" dirty="0"/>
            </a:br>
            <a:r>
              <a:rPr lang="en-US" dirty="0"/>
              <a:t>RA = an algebra; </a:t>
            </a:r>
            <a:r>
              <a:rPr lang="en-US" dirty="0">
                <a:solidFill>
                  <a:srgbClr val="0432FF"/>
                </a:solidFill>
              </a:rPr>
              <a:t>how</a:t>
            </a:r>
            <a:r>
              <a:rPr lang="en-US" dirty="0"/>
              <a:t> to get it</a:t>
            </a:r>
          </a:p>
          <a:p>
            <a:endParaRPr lang="en-US" dirty="0"/>
          </a:p>
          <a:p>
            <a:r>
              <a:rPr lang="en-US" dirty="0"/>
              <a:t>We write in SQL, optimizers generates RA</a:t>
            </a:r>
          </a:p>
          <a:p>
            <a:endParaRPr lang="en-US" dirty="0"/>
          </a:p>
          <a:p>
            <a:r>
              <a:rPr lang="en-US" dirty="0"/>
              <a:t>Some language resemble RA more than SQL,</a:t>
            </a:r>
            <a:br>
              <a:rPr lang="en-US" dirty="0"/>
            </a:br>
            <a:r>
              <a:rPr lang="en-US" dirty="0"/>
              <a:t>e.g. Spark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Next topic: how to design a database from scratch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8D5B6A-9BE5-104A-F387-35EC98BC8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0FE33-D535-A54A-A8E6-E226CCDFC1B8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A1639-BAF2-D5B4-CA7D-DBD479EBF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8C6FB-F73B-66E9-53F9-4B2EFA01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78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11E79F-294F-1C01-02DF-D1D161EA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FFF07-8C8F-8048-9B94-3131EA550394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C5AFFD-3EB4-C34E-3A6F-5BEB6561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3F541-77F7-10B7-CD5C-DE1854447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71E1081-5529-D0CB-EDE6-444BCF37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5EC410-FE0C-4F0F-FD63-CA8238AA87ED}"/>
              </a:ext>
            </a:extLst>
          </p:cNvPr>
          <p:cNvSpPr txBox="1"/>
          <p:nvPr/>
        </p:nvSpPr>
        <p:spPr>
          <a:xfrm>
            <a:off x="2116042" y="3013501"/>
            <a:ext cx="491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/>
              <a:t>Database Design</a:t>
            </a:r>
          </a:p>
        </p:txBody>
      </p:sp>
    </p:spTree>
    <p:extLst>
      <p:ext uri="{BB962C8B-B14F-4D97-AF65-F5344CB8AC3E}">
        <p14:creationId xmlns:p14="http://schemas.microsoft.com/office/powerpoint/2010/main" val="2579138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8FA2D-8720-7048-1147-9F31DE10C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Selection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condition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Projection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attrs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dirty="0"/>
                  <a:t>Join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θ</m:t>
                        </m:r>
                      </m:sub>
                    </m:sSub>
                    <m:r>
                      <a:rPr lang="en-US" i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 ×</m:t>
                    </m:r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Union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∪</m:t>
                    </m:r>
                  </m:oMath>
                </a14:m>
                <a:endParaRPr lang="en-US" sz="2800" dirty="0"/>
              </a:p>
              <a:p>
                <a:pPr marL="514350" indent="-51435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sz="2800" dirty="0"/>
                  <a:t>Set difference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dirty="0"/>
                  <a:t>Rename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ρ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C624D-978C-E847-24FD-1DA2AC7FD5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464AA-03DD-D8F0-B6F9-8429DDDB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ADC57-1A54-B745-BF26-528645E1553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AAFDE-DF01-0D81-ACD0-6A5B4F2B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193B7-AEF0-4DF5-BA02-97F5F9FF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4</a:t>
            </a:fld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3D3841C-4086-5601-D8A7-EE2201DC5B40}"/>
              </a:ext>
            </a:extLst>
          </p:cNvPr>
          <p:cNvSpPr/>
          <p:nvPr/>
        </p:nvSpPr>
        <p:spPr>
          <a:xfrm>
            <a:off x="4910400" y="1346400"/>
            <a:ext cx="357048" cy="2534399"/>
          </a:xfrm>
          <a:prstGeom prst="rightBrace">
            <a:avLst>
              <a:gd name="adj1" fmla="val 48664"/>
              <a:gd name="adj2" fmla="val 5000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3C593-D40D-B7D7-D55F-93353A148E36}"/>
              </a:ext>
            </a:extLst>
          </p:cNvPr>
          <p:cNvSpPr txBox="1"/>
          <p:nvPr/>
        </p:nvSpPr>
        <p:spPr>
          <a:xfrm>
            <a:off x="5410771" y="2526808"/>
            <a:ext cx="121058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Monotone</a:t>
            </a: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4038C3A6-132A-2228-53C2-F45382254C92}"/>
              </a:ext>
            </a:extLst>
          </p:cNvPr>
          <p:cNvSpPr/>
          <p:nvPr/>
        </p:nvSpPr>
        <p:spPr>
          <a:xfrm>
            <a:off x="4910400" y="4206474"/>
            <a:ext cx="357048" cy="489725"/>
          </a:xfrm>
          <a:prstGeom prst="rightBrace">
            <a:avLst>
              <a:gd name="adj1" fmla="val 4866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1CD2F-2528-CCFE-60CF-318E5F346FC3}"/>
              </a:ext>
            </a:extLst>
          </p:cNvPr>
          <p:cNvSpPr txBox="1"/>
          <p:nvPr/>
        </p:nvSpPr>
        <p:spPr>
          <a:xfrm>
            <a:off x="5509756" y="4254968"/>
            <a:ext cx="1710725" cy="369332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Non-monotone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790671-772D-67AE-C27A-68F1883E0414}"/>
              </a:ext>
            </a:extLst>
          </p:cNvPr>
          <p:cNvSpPr txBox="1"/>
          <p:nvPr/>
        </p:nvSpPr>
        <p:spPr>
          <a:xfrm>
            <a:off x="2466856" y="5054961"/>
            <a:ext cx="37240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Monotone, but doesn’t do anything</a:t>
            </a:r>
          </a:p>
        </p:txBody>
      </p:sp>
    </p:spTree>
    <p:extLst>
      <p:ext uri="{BB962C8B-B14F-4D97-AF65-F5344CB8AC3E}">
        <p14:creationId xmlns:p14="http://schemas.microsoft.com/office/powerpoint/2010/main" val="28173137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830508-C9FF-45D5-964A-70C0524D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 Design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732ABD-848B-A6F3-12F5-EAE934DE6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application needs persistent database.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database will persist for a long period of time. We need a good design from day 1.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Incorporate feedback from many stakeholders</a:t>
            </a:r>
          </a:p>
          <a:p>
            <a:pPr lvl="1"/>
            <a:r>
              <a:rPr lang="en-US" dirty="0"/>
              <a:t>Programmers, business teams, analysts, data scientists, product managers, …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A98648-B8A8-05AF-3253-DB949E31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A85E-5701-3C42-AF49-F91FEC787317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56AC217-3625-4A42-92CB-0EAAEA11A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91FCE4-D72B-4DE5-9C3A-53A9EC49E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8818B-F367-4842-B768-10EA3D963F69}"/>
              </a:ext>
            </a:extLst>
          </p:cNvPr>
          <p:cNvSpPr txBox="1">
            <a:spLocks/>
          </p:cNvSpPr>
          <p:nvPr/>
        </p:nvSpPr>
        <p:spPr>
          <a:xfrm>
            <a:off x="334925" y="1020725"/>
            <a:ext cx="8474149" cy="52205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0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493FAA-E31D-A4D7-0E41-8689B463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7CEC-8513-BC49-A279-EF019ECEF850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Database Design Process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8E6F0-13F3-4CFF-82F5-DD4969B6FE2E}"/>
              </a:ext>
            </a:extLst>
          </p:cNvPr>
          <p:cNvSpPr txBox="1"/>
          <p:nvPr/>
        </p:nvSpPr>
        <p:spPr>
          <a:xfrm>
            <a:off x="473552" y="1143225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71C95-18D0-4D88-B1AC-83A0373CA875}"/>
              </a:ext>
            </a:extLst>
          </p:cNvPr>
          <p:cNvSpPr txBox="1"/>
          <p:nvPr/>
        </p:nvSpPr>
        <p:spPr>
          <a:xfrm>
            <a:off x="473552" y="2315775"/>
            <a:ext cx="31373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Model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Constraints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1723FC-6021-4BA1-9AFE-C292CF657EB3}"/>
              </a:ext>
            </a:extLst>
          </p:cNvPr>
          <p:cNvGrpSpPr/>
          <p:nvPr/>
        </p:nvGrpSpPr>
        <p:grpSpPr>
          <a:xfrm>
            <a:off x="5062289" y="953168"/>
            <a:ext cx="3086101" cy="903333"/>
            <a:chOff x="194567" y="4074868"/>
            <a:chExt cx="8831670" cy="22329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AE32B-9D9D-4F87-BA5E-7D97723A49C5}"/>
                </a:ext>
              </a:extLst>
            </p:cNvPr>
            <p:cNvSpPr/>
            <p:nvPr/>
          </p:nvSpPr>
          <p:spPr>
            <a:xfrm>
              <a:off x="442823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62FA86-C5B9-4B30-BBC3-0AB86D491A81}"/>
                </a:ext>
              </a:extLst>
            </p:cNvPr>
            <p:cNvSpPr/>
            <p:nvPr/>
          </p:nvSpPr>
          <p:spPr>
            <a:xfrm>
              <a:off x="6170759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FAF8B2E3-958B-4381-9898-6B447EF3EA53}"/>
                </a:ext>
              </a:extLst>
            </p:cNvPr>
            <p:cNvSpPr/>
            <p:nvPr/>
          </p:nvSpPr>
          <p:spPr>
            <a:xfrm>
              <a:off x="3401681" y="5309990"/>
              <a:ext cx="2035835" cy="9978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C54C9A-5355-4A31-B2DC-4200989A6569}"/>
                </a:ext>
              </a:extLst>
            </p:cNvPr>
            <p:cNvSpPr/>
            <p:nvPr/>
          </p:nvSpPr>
          <p:spPr>
            <a:xfrm>
              <a:off x="194567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1FAA23-1E9B-4FA2-939E-A3C8B3338270}"/>
                </a:ext>
              </a:extLst>
            </p:cNvPr>
            <p:cNvSpPr/>
            <p:nvPr/>
          </p:nvSpPr>
          <p:spPr>
            <a:xfrm>
              <a:off x="1644760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68A8A-6369-4B44-8317-7391BBD29061}"/>
                </a:ext>
              </a:extLst>
            </p:cNvPr>
            <p:cNvSpPr/>
            <p:nvPr/>
          </p:nvSpPr>
          <p:spPr>
            <a:xfrm>
              <a:off x="6614370" y="4074868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FB360C-8DB2-4B52-B2C0-3BC99D071D6E}"/>
                </a:ext>
              </a:extLst>
            </p:cNvPr>
            <p:cNvSpPr/>
            <p:nvPr/>
          </p:nvSpPr>
          <p:spPr>
            <a:xfrm>
              <a:off x="5758132" y="4663593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8A659C-C4CE-41DD-8A34-78E3812C9AE7}"/>
                </a:ext>
              </a:extLst>
            </p:cNvPr>
            <p:cNvSpPr/>
            <p:nvPr/>
          </p:nvSpPr>
          <p:spPr>
            <a:xfrm>
              <a:off x="7470607" y="4663593"/>
              <a:ext cx="1555630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901AF0-691C-43F4-BD9C-C95A3993DAED}"/>
                </a:ext>
              </a:extLst>
            </p:cNvPr>
            <p:cNvCxnSpPr>
              <a:stCxn id="13" idx="4"/>
              <a:endCxn id="10" idx="0"/>
            </p:cNvCxnSpPr>
            <p:nvPr/>
          </p:nvCxnSpPr>
          <p:spPr>
            <a:xfrm>
              <a:off x="858801" y="5166099"/>
              <a:ext cx="696830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E5E9FC-AF7E-4C19-A16D-25EB0014A805}"/>
                </a:ext>
              </a:extLst>
            </p:cNvPr>
            <p:cNvCxnSpPr>
              <a:stCxn id="14" idx="4"/>
              <a:endCxn id="10" idx="0"/>
            </p:cNvCxnSpPr>
            <p:nvPr/>
          </p:nvCxnSpPr>
          <p:spPr>
            <a:xfrm flipH="1">
              <a:off x="1555631" y="5166099"/>
              <a:ext cx="753363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06C159-0579-4D9A-92F9-B28E6F3C6851}"/>
                </a:ext>
              </a:extLst>
            </p:cNvPr>
            <p:cNvCxnSpPr>
              <a:stCxn id="16" idx="4"/>
              <a:endCxn id="11" idx="0"/>
            </p:cNvCxnSpPr>
            <p:nvPr/>
          </p:nvCxnSpPr>
          <p:spPr>
            <a:xfrm>
              <a:off x="6422366" y="5263127"/>
              <a:ext cx="861201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2C1F87-D670-4CC4-9997-93242236EC23}"/>
                </a:ext>
              </a:extLst>
            </p:cNvPr>
            <p:cNvCxnSpPr>
              <a:stCxn id="15" idx="4"/>
              <a:endCxn id="11" idx="0"/>
            </p:cNvCxnSpPr>
            <p:nvPr/>
          </p:nvCxnSpPr>
          <p:spPr>
            <a:xfrm>
              <a:off x="7278604" y="4674402"/>
              <a:ext cx="4963" cy="7290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D89D3-C3BA-40EA-8734-ADF55033BFAF}"/>
                </a:ext>
              </a:extLst>
            </p:cNvPr>
            <p:cNvCxnSpPr>
              <a:stCxn id="17" idx="4"/>
              <a:endCxn id="11" idx="0"/>
            </p:cNvCxnSpPr>
            <p:nvPr/>
          </p:nvCxnSpPr>
          <p:spPr>
            <a:xfrm flipH="1">
              <a:off x="7283567" y="5263127"/>
              <a:ext cx="964855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B36B00-DEA3-4E90-9470-D0686614BCD0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 flipV="1">
              <a:off x="2668438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A7E04B-3364-4603-A00D-C61A5341ADCF}"/>
                </a:ext>
              </a:extLst>
            </p:cNvPr>
            <p:cNvCxnSpPr>
              <a:stCxn id="12" idx="3"/>
              <a:endCxn id="11" idx="1"/>
            </p:cNvCxnSpPr>
            <p:nvPr/>
          </p:nvCxnSpPr>
          <p:spPr>
            <a:xfrm>
              <a:off x="5437516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2645704-C56D-469A-B404-76F0B6763D11}"/>
              </a:ext>
            </a:extLst>
          </p:cNvPr>
          <p:cNvGraphicFramePr>
            <a:graphicFrameLocks noGrp="1"/>
          </p:cNvGraphicFramePr>
          <p:nvPr/>
        </p:nvGraphicFramePr>
        <p:xfrm>
          <a:off x="5071753" y="2531648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CA3148C4-99C7-4D4F-8CC4-E5FA0DB1C6E5}"/>
              </a:ext>
            </a:extLst>
          </p:cNvPr>
          <p:cNvSpPr/>
          <p:nvPr/>
        </p:nvSpPr>
        <p:spPr>
          <a:xfrm rot="8105414">
            <a:off x="6267579" y="2483616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EB811-AC88-41ED-A2C0-70C3816DCC61}"/>
              </a:ext>
            </a:extLst>
          </p:cNvPr>
          <p:cNvSpPr/>
          <p:nvPr/>
        </p:nvSpPr>
        <p:spPr>
          <a:xfrm>
            <a:off x="473552" y="810498"/>
            <a:ext cx="8196896" cy="29752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48E410-FA96-45C1-88BF-041E7003F1E4}"/>
              </a:ext>
            </a:extLst>
          </p:cNvPr>
          <p:cNvSpPr txBox="1"/>
          <p:nvPr/>
        </p:nvSpPr>
        <p:spPr>
          <a:xfrm rot="16200000">
            <a:off x="-107633" y="2118806"/>
            <a:ext cx="79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034AC0-6DA7-E659-C304-8F31BFA9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</p:spTree>
    <p:extLst>
      <p:ext uri="{BB962C8B-B14F-4D97-AF65-F5344CB8AC3E}">
        <p14:creationId xmlns:p14="http://schemas.microsoft.com/office/powerpoint/2010/main" val="27627188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4">
            <a:extLst>
              <a:ext uri="{FF2B5EF4-FFF2-40B4-BE49-F238E27FC236}">
                <a16:creationId xmlns:a16="http://schemas.microsoft.com/office/drawing/2014/main" id="{6A2B454B-5BFA-47EC-B7B4-E5E5E05D6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Database Design Process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8E6F0-13F3-4CFF-82F5-DD4969B6FE2E}"/>
              </a:ext>
            </a:extLst>
          </p:cNvPr>
          <p:cNvSpPr txBox="1"/>
          <p:nvPr/>
        </p:nvSpPr>
        <p:spPr>
          <a:xfrm>
            <a:off x="473552" y="1143225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71C95-18D0-4D88-B1AC-83A0373CA875}"/>
              </a:ext>
            </a:extLst>
          </p:cNvPr>
          <p:cNvSpPr txBox="1"/>
          <p:nvPr/>
        </p:nvSpPr>
        <p:spPr>
          <a:xfrm>
            <a:off x="473552" y="2315775"/>
            <a:ext cx="31373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Model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Constraints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E7D41-C1FE-4180-A7FA-B87F6426F9A7}"/>
              </a:ext>
            </a:extLst>
          </p:cNvPr>
          <p:cNvSpPr txBox="1"/>
          <p:nvPr/>
        </p:nvSpPr>
        <p:spPr>
          <a:xfrm>
            <a:off x="473552" y="3842304"/>
            <a:ext cx="3847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Normalization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1723FC-6021-4BA1-9AFE-C292CF657EB3}"/>
              </a:ext>
            </a:extLst>
          </p:cNvPr>
          <p:cNvGrpSpPr/>
          <p:nvPr/>
        </p:nvGrpSpPr>
        <p:grpSpPr>
          <a:xfrm>
            <a:off x="5062289" y="953168"/>
            <a:ext cx="3086101" cy="903333"/>
            <a:chOff x="194567" y="4074868"/>
            <a:chExt cx="8831670" cy="22329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AE32B-9D9D-4F87-BA5E-7D97723A49C5}"/>
                </a:ext>
              </a:extLst>
            </p:cNvPr>
            <p:cNvSpPr/>
            <p:nvPr/>
          </p:nvSpPr>
          <p:spPr>
            <a:xfrm>
              <a:off x="442823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62FA86-C5B9-4B30-BBC3-0AB86D491A81}"/>
                </a:ext>
              </a:extLst>
            </p:cNvPr>
            <p:cNvSpPr/>
            <p:nvPr/>
          </p:nvSpPr>
          <p:spPr>
            <a:xfrm>
              <a:off x="6170759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FAF8B2E3-958B-4381-9898-6B447EF3EA53}"/>
                </a:ext>
              </a:extLst>
            </p:cNvPr>
            <p:cNvSpPr/>
            <p:nvPr/>
          </p:nvSpPr>
          <p:spPr>
            <a:xfrm>
              <a:off x="3401681" y="5309990"/>
              <a:ext cx="2035835" cy="9978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C54C9A-5355-4A31-B2DC-4200989A6569}"/>
                </a:ext>
              </a:extLst>
            </p:cNvPr>
            <p:cNvSpPr/>
            <p:nvPr/>
          </p:nvSpPr>
          <p:spPr>
            <a:xfrm>
              <a:off x="194567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1FAA23-1E9B-4FA2-939E-A3C8B3338270}"/>
                </a:ext>
              </a:extLst>
            </p:cNvPr>
            <p:cNvSpPr/>
            <p:nvPr/>
          </p:nvSpPr>
          <p:spPr>
            <a:xfrm>
              <a:off x="1644760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68A8A-6369-4B44-8317-7391BBD29061}"/>
                </a:ext>
              </a:extLst>
            </p:cNvPr>
            <p:cNvSpPr/>
            <p:nvPr/>
          </p:nvSpPr>
          <p:spPr>
            <a:xfrm>
              <a:off x="6614370" y="4074868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FB360C-8DB2-4B52-B2C0-3BC99D071D6E}"/>
                </a:ext>
              </a:extLst>
            </p:cNvPr>
            <p:cNvSpPr/>
            <p:nvPr/>
          </p:nvSpPr>
          <p:spPr>
            <a:xfrm>
              <a:off x="5758132" y="4663593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8A659C-C4CE-41DD-8A34-78E3812C9AE7}"/>
                </a:ext>
              </a:extLst>
            </p:cNvPr>
            <p:cNvSpPr/>
            <p:nvPr/>
          </p:nvSpPr>
          <p:spPr>
            <a:xfrm>
              <a:off x="7470607" y="4663593"/>
              <a:ext cx="1555630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901AF0-691C-43F4-BD9C-C95A3993DAED}"/>
                </a:ext>
              </a:extLst>
            </p:cNvPr>
            <p:cNvCxnSpPr>
              <a:stCxn id="13" idx="4"/>
              <a:endCxn id="10" idx="0"/>
            </p:cNvCxnSpPr>
            <p:nvPr/>
          </p:nvCxnSpPr>
          <p:spPr>
            <a:xfrm>
              <a:off x="858801" y="5166099"/>
              <a:ext cx="696830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E5E9FC-AF7E-4C19-A16D-25EB0014A805}"/>
                </a:ext>
              </a:extLst>
            </p:cNvPr>
            <p:cNvCxnSpPr>
              <a:stCxn id="14" idx="4"/>
              <a:endCxn id="10" idx="0"/>
            </p:cNvCxnSpPr>
            <p:nvPr/>
          </p:nvCxnSpPr>
          <p:spPr>
            <a:xfrm flipH="1">
              <a:off x="1555631" y="5166099"/>
              <a:ext cx="753363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06C159-0579-4D9A-92F9-B28E6F3C6851}"/>
                </a:ext>
              </a:extLst>
            </p:cNvPr>
            <p:cNvCxnSpPr>
              <a:stCxn id="16" idx="4"/>
              <a:endCxn id="11" idx="0"/>
            </p:cNvCxnSpPr>
            <p:nvPr/>
          </p:nvCxnSpPr>
          <p:spPr>
            <a:xfrm>
              <a:off x="6422366" y="5263127"/>
              <a:ext cx="861201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2C1F87-D670-4CC4-9997-93242236EC23}"/>
                </a:ext>
              </a:extLst>
            </p:cNvPr>
            <p:cNvCxnSpPr>
              <a:stCxn id="15" idx="4"/>
              <a:endCxn id="11" idx="0"/>
            </p:cNvCxnSpPr>
            <p:nvPr/>
          </p:nvCxnSpPr>
          <p:spPr>
            <a:xfrm>
              <a:off x="7278604" y="4674402"/>
              <a:ext cx="4963" cy="7290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D89D3-C3BA-40EA-8734-ADF55033BFAF}"/>
                </a:ext>
              </a:extLst>
            </p:cNvPr>
            <p:cNvCxnSpPr>
              <a:stCxn id="17" idx="4"/>
              <a:endCxn id="11" idx="0"/>
            </p:cNvCxnSpPr>
            <p:nvPr/>
          </p:nvCxnSpPr>
          <p:spPr>
            <a:xfrm flipH="1">
              <a:off x="7283567" y="5263127"/>
              <a:ext cx="964855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B36B00-DEA3-4E90-9470-D0686614BCD0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 flipV="1">
              <a:off x="2668438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A7E04B-3364-4603-A00D-C61A5341ADCF}"/>
                </a:ext>
              </a:extLst>
            </p:cNvPr>
            <p:cNvCxnSpPr>
              <a:stCxn id="12" idx="3"/>
              <a:endCxn id="11" idx="1"/>
            </p:cNvCxnSpPr>
            <p:nvPr/>
          </p:nvCxnSpPr>
          <p:spPr>
            <a:xfrm>
              <a:off x="5437516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2645704-C56D-469A-B404-76F0B6763D11}"/>
              </a:ext>
            </a:extLst>
          </p:cNvPr>
          <p:cNvGraphicFramePr>
            <a:graphicFrameLocks noGrp="1"/>
          </p:cNvGraphicFramePr>
          <p:nvPr/>
        </p:nvGraphicFramePr>
        <p:xfrm>
          <a:off x="5071753" y="2531648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CA3148C4-99C7-4D4F-8CC4-E5FA0DB1C6E5}"/>
              </a:ext>
            </a:extLst>
          </p:cNvPr>
          <p:cNvSpPr/>
          <p:nvPr/>
        </p:nvSpPr>
        <p:spPr>
          <a:xfrm rot="8105414">
            <a:off x="6267579" y="2483616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CF928EF-AEBC-4874-A1BA-A457B2FD72F9}"/>
              </a:ext>
            </a:extLst>
          </p:cNvPr>
          <p:cNvGraphicFramePr>
            <a:graphicFrameLocks noGrp="1"/>
          </p:cNvGraphicFramePr>
          <p:nvPr/>
        </p:nvGraphicFramePr>
        <p:xfrm>
          <a:off x="5074350" y="4032110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4EC191D-77A7-4DC3-9987-28E26A97EE89}"/>
              </a:ext>
            </a:extLst>
          </p:cNvPr>
          <p:cNvGraphicFramePr>
            <a:graphicFrameLocks noGrp="1"/>
          </p:cNvGraphicFramePr>
          <p:nvPr/>
        </p:nvGraphicFramePr>
        <p:xfrm>
          <a:off x="6627067" y="4032110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919DC036-D618-4FA3-99C5-0A9D416C09B7}"/>
              </a:ext>
            </a:extLst>
          </p:cNvPr>
          <p:cNvSpPr/>
          <p:nvPr/>
        </p:nvSpPr>
        <p:spPr>
          <a:xfrm>
            <a:off x="5947309" y="3772062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BE9B4CD-110C-42E9-8D25-386388D63056}"/>
              </a:ext>
            </a:extLst>
          </p:cNvPr>
          <p:cNvGraphicFramePr>
            <a:graphicFrameLocks noGrp="1"/>
          </p:cNvGraphicFramePr>
          <p:nvPr/>
        </p:nvGraphicFramePr>
        <p:xfrm>
          <a:off x="7467262" y="4026775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40" name="Rectangle 39">
            <a:extLst>
              <a:ext uri="{FF2B5EF4-FFF2-40B4-BE49-F238E27FC236}">
                <a16:creationId xmlns:a16="http://schemas.microsoft.com/office/drawing/2014/main" id="{EE5EB811-AC88-41ED-A2C0-70C3816DCC61}"/>
              </a:ext>
            </a:extLst>
          </p:cNvPr>
          <p:cNvSpPr/>
          <p:nvPr/>
        </p:nvSpPr>
        <p:spPr>
          <a:xfrm>
            <a:off x="473552" y="810498"/>
            <a:ext cx="8196896" cy="29752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48E410-FA96-45C1-88BF-041E7003F1E4}"/>
              </a:ext>
            </a:extLst>
          </p:cNvPr>
          <p:cNvSpPr txBox="1"/>
          <p:nvPr/>
        </p:nvSpPr>
        <p:spPr>
          <a:xfrm rot="16200000">
            <a:off x="-107633" y="2118806"/>
            <a:ext cx="79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B92976-8D8C-4967-ACCC-D42E9EFB796A}"/>
              </a:ext>
            </a:extLst>
          </p:cNvPr>
          <p:cNvSpPr/>
          <p:nvPr/>
        </p:nvSpPr>
        <p:spPr>
          <a:xfrm flipV="1">
            <a:off x="473552" y="3785742"/>
            <a:ext cx="8196896" cy="12209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947613-F07D-433E-A056-CA6B5769E1B7}"/>
              </a:ext>
            </a:extLst>
          </p:cNvPr>
          <p:cNvSpPr txBox="1"/>
          <p:nvPr/>
        </p:nvSpPr>
        <p:spPr>
          <a:xfrm rot="16200000">
            <a:off x="-515179" y="42510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Lectures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1393C1-A777-E590-8912-7F321DC19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44C3-F1DE-F74A-874C-34B4744F140C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1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Database Design Process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28E6F0-13F3-4CFF-82F5-DD4969B6FE2E}"/>
              </a:ext>
            </a:extLst>
          </p:cNvPr>
          <p:cNvSpPr txBox="1"/>
          <p:nvPr/>
        </p:nvSpPr>
        <p:spPr>
          <a:xfrm>
            <a:off x="473552" y="1143225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Model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C71C95-18D0-4D88-B1AC-83A0373CA875}"/>
              </a:ext>
            </a:extLst>
          </p:cNvPr>
          <p:cNvSpPr txBox="1"/>
          <p:nvPr/>
        </p:nvSpPr>
        <p:spPr>
          <a:xfrm>
            <a:off x="473552" y="2315775"/>
            <a:ext cx="313739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Model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Constraints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9E7D41-C1FE-4180-A7FA-B87F6426F9A7}"/>
              </a:ext>
            </a:extLst>
          </p:cNvPr>
          <p:cNvSpPr txBox="1"/>
          <p:nvPr/>
        </p:nvSpPr>
        <p:spPr>
          <a:xfrm>
            <a:off x="473552" y="3842304"/>
            <a:ext cx="384752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Conceptual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Normalization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73ED40-614A-4A70-A0E6-9310729CFA76}"/>
              </a:ext>
            </a:extLst>
          </p:cNvPr>
          <p:cNvSpPr txBox="1"/>
          <p:nvPr/>
        </p:nvSpPr>
        <p:spPr>
          <a:xfrm>
            <a:off x="473552" y="5006654"/>
            <a:ext cx="3118161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Physical Schema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Partitioning</a:t>
            </a:r>
          </a:p>
          <a:p>
            <a:r>
              <a:rPr lang="en-US" sz="2400" dirty="0">
                <a:sym typeface="Wingdings" panose="05000000000000000000" pitchFamily="2" charset="2"/>
              </a:rPr>
              <a:t>+ Indexing</a:t>
            </a:r>
            <a:endParaRPr lang="en-US" sz="24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1723FC-6021-4BA1-9AFE-C292CF657EB3}"/>
              </a:ext>
            </a:extLst>
          </p:cNvPr>
          <p:cNvGrpSpPr/>
          <p:nvPr/>
        </p:nvGrpSpPr>
        <p:grpSpPr>
          <a:xfrm>
            <a:off x="5062289" y="953168"/>
            <a:ext cx="3086101" cy="903333"/>
            <a:chOff x="194567" y="4074868"/>
            <a:chExt cx="8831670" cy="223297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21AE32B-9D9D-4F87-BA5E-7D97723A49C5}"/>
                </a:ext>
              </a:extLst>
            </p:cNvPr>
            <p:cNvSpPr/>
            <p:nvPr/>
          </p:nvSpPr>
          <p:spPr>
            <a:xfrm>
              <a:off x="442823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62FA86-C5B9-4B30-BBC3-0AB86D491A81}"/>
                </a:ext>
              </a:extLst>
            </p:cNvPr>
            <p:cNvSpPr/>
            <p:nvPr/>
          </p:nvSpPr>
          <p:spPr>
            <a:xfrm>
              <a:off x="6170759" y="5403477"/>
              <a:ext cx="2225615" cy="81088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FAF8B2E3-958B-4381-9898-6B447EF3EA53}"/>
                </a:ext>
              </a:extLst>
            </p:cNvPr>
            <p:cNvSpPr/>
            <p:nvPr/>
          </p:nvSpPr>
          <p:spPr>
            <a:xfrm>
              <a:off x="3401681" y="5309990"/>
              <a:ext cx="2035835" cy="997856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C54C9A-5355-4A31-B2DC-4200989A6569}"/>
                </a:ext>
              </a:extLst>
            </p:cNvPr>
            <p:cNvSpPr/>
            <p:nvPr/>
          </p:nvSpPr>
          <p:spPr>
            <a:xfrm>
              <a:off x="194567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1FAA23-1E9B-4FA2-939E-A3C8B3338270}"/>
                </a:ext>
              </a:extLst>
            </p:cNvPr>
            <p:cNvSpPr/>
            <p:nvPr/>
          </p:nvSpPr>
          <p:spPr>
            <a:xfrm>
              <a:off x="1644760" y="4566565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E68A8A-6369-4B44-8317-7391BBD29061}"/>
                </a:ext>
              </a:extLst>
            </p:cNvPr>
            <p:cNvSpPr/>
            <p:nvPr/>
          </p:nvSpPr>
          <p:spPr>
            <a:xfrm>
              <a:off x="6614370" y="4074868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4FB360C-8DB2-4B52-B2C0-3BC99D071D6E}"/>
                </a:ext>
              </a:extLst>
            </p:cNvPr>
            <p:cNvSpPr/>
            <p:nvPr/>
          </p:nvSpPr>
          <p:spPr>
            <a:xfrm>
              <a:off x="5758132" y="4663593"/>
              <a:ext cx="1328468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8A659C-C4CE-41DD-8A34-78E3812C9AE7}"/>
                </a:ext>
              </a:extLst>
            </p:cNvPr>
            <p:cNvSpPr/>
            <p:nvPr/>
          </p:nvSpPr>
          <p:spPr>
            <a:xfrm>
              <a:off x="7470607" y="4663593"/>
              <a:ext cx="1555630" cy="599534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A901AF0-691C-43F4-BD9C-C95A3993DAED}"/>
                </a:ext>
              </a:extLst>
            </p:cNvPr>
            <p:cNvCxnSpPr>
              <a:stCxn id="13" idx="4"/>
              <a:endCxn id="10" idx="0"/>
            </p:cNvCxnSpPr>
            <p:nvPr/>
          </p:nvCxnSpPr>
          <p:spPr>
            <a:xfrm>
              <a:off x="858801" y="5166099"/>
              <a:ext cx="696830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CE5E9FC-AF7E-4C19-A16D-25EB0014A805}"/>
                </a:ext>
              </a:extLst>
            </p:cNvPr>
            <p:cNvCxnSpPr>
              <a:stCxn id="14" idx="4"/>
              <a:endCxn id="10" idx="0"/>
            </p:cNvCxnSpPr>
            <p:nvPr/>
          </p:nvCxnSpPr>
          <p:spPr>
            <a:xfrm flipH="1">
              <a:off x="1555631" y="5166099"/>
              <a:ext cx="753363" cy="23737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606C159-0579-4D9A-92F9-B28E6F3C6851}"/>
                </a:ext>
              </a:extLst>
            </p:cNvPr>
            <p:cNvCxnSpPr>
              <a:stCxn id="16" idx="4"/>
              <a:endCxn id="11" idx="0"/>
            </p:cNvCxnSpPr>
            <p:nvPr/>
          </p:nvCxnSpPr>
          <p:spPr>
            <a:xfrm>
              <a:off x="6422366" y="5263127"/>
              <a:ext cx="861201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2C1F87-D670-4CC4-9997-93242236EC23}"/>
                </a:ext>
              </a:extLst>
            </p:cNvPr>
            <p:cNvCxnSpPr>
              <a:stCxn id="15" idx="4"/>
              <a:endCxn id="11" idx="0"/>
            </p:cNvCxnSpPr>
            <p:nvPr/>
          </p:nvCxnSpPr>
          <p:spPr>
            <a:xfrm>
              <a:off x="7278604" y="4674402"/>
              <a:ext cx="4963" cy="7290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B3D89D3-C3BA-40EA-8734-ADF55033BFAF}"/>
                </a:ext>
              </a:extLst>
            </p:cNvPr>
            <p:cNvCxnSpPr>
              <a:stCxn id="17" idx="4"/>
              <a:endCxn id="11" idx="0"/>
            </p:cNvCxnSpPr>
            <p:nvPr/>
          </p:nvCxnSpPr>
          <p:spPr>
            <a:xfrm flipH="1">
              <a:off x="7283567" y="5263127"/>
              <a:ext cx="964855" cy="1403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B36B00-DEA3-4E90-9470-D0686614BCD0}"/>
                </a:ext>
              </a:extLst>
            </p:cNvPr>
            <p:cNvCxnSpPr>
              <a:stCxn id="10" idx="3"/>
              <a:endCxn id="12" idx="1"/>
            </p:cNvCxnSpPr>
            <p:nvPr/>
          </p:nvCxnSpPr>
          <p:spPr>
            <a:xfrm flipV="1">
              <a:off x="2668438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6A7E04B-3364-4603-A00D-C61A5341ADCF}"/>
                </a:ext>
              </a:extLst>
            </p:cNvPr>
            <p:cNvCxnSpPr>
              <a:stCxn id="12" idx="3"/>
              <a:endCxn id="11" idx="1"/>
            </p:cNvCxnSpPr>
            <p:nvPr/>
          </p:nvCxnSpPr>
          <p:spPr>
            <a:xfrm>
              <a:off x="5437516" y="5808918"/>
              <a:ext cx="733243" cy="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62645704-C56D-469A-B404-76F0B6763D11}"/>
              </a:ext>
            </a:extLst>
          </p:cNvPr>
          <p:cNvGraphicFramePr>
            <a:graphicFrameLocks noGrp="1"/>
          </p:cNvGraphicFramePr>
          <p:nvPr/>
        </p:nvGraphicFramePr>
        <p:xfrm>
          <a:off x="5071753" y="2531648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CA3148C4-99C7-4D4F-8CC4-E5FA0DB1C6E5}"/>
              </a:ext>
            </a:extLst>
          </p:cNvPr>
          <p:cNvSpPr/>
          <p:nvPr/>
        </p:nvSpPr>
        <p:spPr>
          <a:xfrm rot="8105414">
            <a:off x="6267579" y="2483616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8CF928EF-AEBC-4874-A1BA-A457B2FD72F9}"/>
              </a:ext>
            </a:extLst>
          </p:cNvPr>
          <p:cNvGraphicFramePr>
            <a:graphicFrameLocks noGrp="1"/>
          </p:cNvGraphicFramePr>
          <p:nvPr/>
        </p:nvGraphicFramePr>
        <p:xfrm>
          <a:off x="5074350" y="4032110"/>
          <a:ext cx="1124073" cy="713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91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  <a:gridCol w="374691">
                  <a:extLst>
                    <a:ext uri="{9D8B030D-6E8A-4147-A177-3AD203B41FA5}">
                      <a16:colId xmlns:a16="http://schemas.microsoft.com/office/drawing/2014/main" val="2287051992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54EC191D-77A7-4DC3-9987-28E26A97EE89}"/>
              </a:ext>
            </a:extLst>
          </p:cNvPr>
          <p:cNvGraphicFramePr>
            <a:graphicFrameLocks noGrp="1"/>
          </p:cNvGraphicFramePr>
          <p:nvPr/>
        </p:nvGraphicFramePr>
        <p:xfrm>
          <a:off x="6627067" y="4032110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31" name="Arrow: Curved Down 30">
            <a:extLst>
              <a:ext uri="{FF2B5EF4-FFF2-40B4-BE49-F238E27FC236}">
                <a16:creationId xmlns:a16="http://schemas.microsoft.com/office/drawing/2014/main" id="{919DC036-D618-4FA3-99C5-0A9D416C09B7}"/>
              </a:ext>
            </a:extLst>
          </p:cNvPr>
          <p:cNvSpPr/>
          <p:nvPr/>
        </p:nvSpPr>
        <p:spPr>
          <a:xfrm>
            <a:off x="5947309" y="3772062"/>
            <a:ext cx="949650" cy="22078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BBE9B4CD-110C-42E9-8D25-386388D63056}"/>
              </a:ext>
            </a:extLst>
          </p:cNvPr>
          <p:cNvGraphicFramePr>
            <a:graphicFrameLocks noGrp="1"/>
          </p:cNvGraphicFramePr>
          <p:nvPr/>
        </p:nvGraphicFramePr>
        <p:xfrm>
          <a:off x="7467262" y="4026775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03B9745E-BD52-46F4-BD63-1ADD9B42AF0B}"/>
              </a:ext>
            </a:extLst>
          </p:cNvPr>
          <p:cNvGraphicFramePr>
            <a:graphicFrameLocks noGrp="1"/>
          </p:cNvGraphicFramePr>
          <p:nvPr/>
        </p:nvGraphicFramePr>
        <p:xfrm>
          <a:off x="5104517" y="5447158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293E2490-88A0-48FF-B9A0-1B0B9E2971DD}"/>
              </a:ext>
            </a:extLst>
          </p:cNvPr>
          <p:cNvGraphicFramePr>
            <a:graphicFrameLocks noGrp="1"/>
          </p:cNvGraphicFramePr>
          <p:nvPr/>
        </p:nvGraphicFramePr>
        <p:xfrm>
          <a:off x="5944712" y="5441823"/>
          <a:ext cx="681128" cy="713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564">
                  <a:extLst>
                    <a:ext uri="{9D8B030D-6E8A-4147-A177-3AD203B41FA5}">
                      <a16:colId xmlns:a16="http://schemas.microsoft.com/office/drawing/2014/main" val="119568561"/>
                    </a:ext>
                  </a:extLst>
                </a:gridCol>
                <a:gridCol w="340564">
                  <a:extLst>
                    <a:ext uri="{9D8B030D-6E8A-4147-A177-3AD203B41FA5}">
                      <a16:colId xmlns:a16="http://schemas.microsoft.com/office/drawing/2014/main" val="1077441326"/>
                    </a:ext>
                  </a:extLst>
                </a:gridCol>
              </a:tblGrid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868941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560232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462910"/>
                  </a:ext>
                </a:extLst>
              </a:tr>
              <a:tr h="178488"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59606"/>
                  </a:ext>
                </a:extLst>
              </a:tr>
            </a:tbl>
          </a:graphicData>
        </a:graphic>
      </p:graphicFrame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8B0C664C-B347-4727-989F-2CCF7D17A193}"/>
              </a:ext>
            </a:extLst>
          </p:cNvPr>
          <p:cNvSpPr/>
          <p:nvPr/>
        </p:nvSpPr>
        <p:spPr>
          <a:xfrm rot="5400000">
            <a:off x="6615602" y="5735732"/>
            <a:ext cx="481486" cy="271213"/>
          </a:xfrm>
          <a:prstGeom prst="triangl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E5EB811-AC88-41ED-A2C0-70C3816DCC61}"/>
              </a:ext>
            </a:extLst>
          </p:cNvPr>
          <p:cNvSpPr/>
          <p:nvPr/>
        </p:nvSpPr>
        <p:spPr>
          <a:xfrm>
            <a:off x="473552" y="810498"/>
            <a:ext cx="8196896" cy="29752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48E410-FA96-45C1-88BF-041E7003F1E4}"/>
              </a:ext>
            </a:extLst>
          </p:cNvPr>
          <p:cNvSpPr txBox="1"/>
          <p:nvPr/>
        </p:nvSpPr>
        <p:spPr>
          <a:xfrm rot="16200000">
            <a:off x="-107633" y="2118806"/>
            <a:ext cx="793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Today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B465CD-EF74-4B57-875E-6FA7ADBD3FE9}"/>
              </a:ext>
            </a:extLst>
          </p:cNvPr>
          <p:cNvSpPr/>
          <p:nvPr/>
        </p:nvSpPr>
        <p:spPr>
          <a:xfrm>
            <a:off x="473552" y="5006654"/>
            <a:ext cx="8196896" cy="151657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6A99DC0-D885-48CD-8FC1-09723A1C7CA3}"/>
              </a:ext>
            </a:extLst>
          </p:cNvPr>
          <p:cNvSpPr txBox="1"/>
          <p:nvPr/>
        </p:nvSpPr>
        <p:spPr>
          <a:xfrm rot="16200000">
            <a:off x="-182555" y="5580277"/>
            <a:ext cx="94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Later…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3B92976-8D8C-4967-ACCC-D42E9EFB796A}"/>
              </a:ext>
            </a:extLst>
          </p:cNvPr>
          <p:cNvSpPr/>
          <p:nvPr/>
        </p:nvSpPr>
        <p:spPr>
          <a:xfrm flipV="1">
            <a:off x="473552" y="3785742"/>
            <a:ext cx="8196896" cy="122091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B947613-F07D-433E-A056-CA6B5769E1B7}"/>
              </a:ext>
            </a:extLst>
          </p:cNvPr>
          <p:cNvSpPr txBox="1"/>
          <p:nvPr/>
        </p:nvSpPr>
        <p:spPr>
          <a:xfrm rot="16200000">
            <a:off x="-515179" y="4251013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Next Lectures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D314CB6-9A2B-454B-BC62-4D3994411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807" y="5108686"/>
            <a:ext cx="1611949" cy="155319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DAA375-163A-6441-777F-2EA82D5E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F567-19D4-AD41-BD58-825C7635A639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27" name="Footer Placeholder 26">
            <a:extLst>
              <a:ext uri="{FF2B5EF4-FFF2-40B4-BE49-F238E27FC236}">
                <a16:creationId xmlns:a16="http://schemas.microsoft.com/office/drawing/2014/main" id="{BCB7AC19-324C-50CF-296C-8D2D6BDD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</p:spTree>
    <p:extLst>
      <p:ext uri="{BB962C8B-B14F-4D97-AF65-F5344CB8AC3E}">
        <p14:creationId xmlns:p14="http://schemas.microsoft.com/office/powerpoint/2010/main" val="3558938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520A8-8360-4F22-BDA8-4DE6D85F8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0EB5A8-962D-B6A2-5CE9-0D2DC6241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Entity-Relationship (ER) Diagrams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visual way to describe the schema of a database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Language independent: may implement in SQL, or some other data model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89A47-9DBA-BCA0-8DF6-07D626D2D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E01D4-F54F-DF4C-9726-6E4AE2D37D7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07CE5B2-6236-454A-97F4-ECD499D9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 and 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23209-74CC-49A5-809B-E1B874ED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5323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E4F7-90E4-1945-A7D6-F385034A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7499A-D680-DC4C-A83E-5CE7281B3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Application to track the lifetime of products</a:t>
            </a:r>
          </a:p>
          <a:p>
            <a:endParaRPr lang="en-US" dirty="0"/>
          </a:p>
          <a:p>
            <a:r>
              <a:rPr lang="en-US" dirty="0"/>
              <a:t>Keep information about Products: name, price, …</a:t>
            </a:r>
          </a:p>
          <a:p>
            <a:endParaRPr lang="en-US" dirty="0"/>
          </a:p>
          <a:p>
            <a:r>
              <a:rPr lang="en-US" dirty="0"/>
              <a:t>Who manufactures them?  Company name, address, their workers, …</a:t>
            </a:r>
          </a:p>
          <a:p>
            <a:endParaRPr lang="en-US" dirty="0"/>
          </a:p>
          <a:p>
            <a:r>
              <a:rPr lang="en-US" dirty="0"/>
              <a:t>Who buys them? Customers with their names,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780C9-012A-7551-1988-773FE77C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5DEDB-2DC4-084C-BCA5-ADC470520E1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FFF2B3-FA90-48A7-9482-7A466082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RA and 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8C6C32-B74A-694E-847C-D0233D771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59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designing the Entity Sets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5CCA-3DC7-2152-6C73-03B11FBE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D7D4A-7A1D-C441-86DE-2ACE395439B1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22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designing the Entity Sets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5755819" y="4432269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AA38CFC-831C-47FF-EB37-5605EEBE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8E29-9057-0B4F-AA7B-6FBC25B704DE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37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designing the Entity Sets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5755819" y="4432269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9FF339-1AA8-EA01-8091-698890150AC9}"/>
              </a:ext>
            </a:extLst>
          </p:cNvPr>
          <p:cNvSpPr/>
          <p:nvPr/>
        </p:nvSpPr>
        <p:spPr>
          <a:xfrm>
            <a:off x="2574902" y="4432269"/>
            <a:ext cx="112402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Buyer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38AA16D-C21B-0308-2395-617D8AE93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E1F90-5329-F843-B8D8-A04EC110FB3D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9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designing the Entity Sets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5755819" y="4432269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9FF339-1AA8-EA01-8091-698890150AC9}"/>
              </a:ext>
            </a:extLst>
          </p:cNvPr>
          <p:cNvSpPr/>
          <p:nvPr/>
        </p:nvSpPr>
        <p:spPr>
          <a:xfrm>
            <a:off x="2574902" y="4432269"/>
            <a:ext cx="1124026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Buyer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8B425666-EC58-354A-7EEA-60075611DECA}"/>
              </a:ext>
            </a:extLst>
          </p:cNvPr>
          <p:cNvSpPr/>
          <p:nvPr/>
        </p:nvSpPr>
        <p:spPr>
          <a:xfrm>
            <a:off x="3108670" y="5297387"/>
            <a:ext cx="3474330" cy="995422"/>
          </a:xfrm>
          <a:prstGeom prst="wedgeEllipseCallout">
            <a:avLst>
              <a:gd name="adj1" fmla="val -7386"/>
              <a:gd name="adj2" fmla="val -8601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Should these be</a:t>
            </a:r>
            <a:br>
              <a:rPr lang="en-US" sz="2000" dirty="0"/>
            </a:br>
            <a:r>
              <a:rPr lang="en-US" sz="2000" dirty="0"/>
              <a:t>different entity sets?</a:t>
            </a:r>
          </a:p>
        </p:txBody>
      </p:sp>
      <p:sp>
        <p:nvSpPr>
          <p:cNvPr id="7" name="Up-Down Arrow 6">
            <a:extLst>
              <a:ext uri="{FF2B5EF4-FFF2-40B4-BE49-F238E27FC236}">
                <a16:creationId xmlns:a16="http://schemas.microsoft.com/office/drawing/2014/main" id="{7C507444-498E-D703-46B6-49D541ABA6B2}"/>
              </a:ext>
            </a:extLst>
          </p:cNvPr>
          <p:cNvSpPr/>
          <p:nvPr/>
        </p:nvSpPr>
        <p:spPr>
          <a:xfrm rot="5400000">
            <a:off x="4567604" y="4085803"/>
            <a:ext cx="319537" cy="1216152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6C395AFF-DD41-3AB8-B159-D060E0E7C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74C84-3884-0C4B-BB83-FD87D68CD4A8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D28E2-E847-DBAF-B376-14C18D535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E890-CE97-6F4B-BEC4-933E015937FA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39CD09-49DB-67C1-7FEC-9CE6CD3A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7DBD5-4B9A-9FE6-8ACA-61F5CC47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5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0E76804-55A9-AAC0-16A2-BC7CF08E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9E28B-A02D-83D2-C0F0-FABF2CE927E5}"/>
              </a:ext>
            </a:extLst>
          </p:cNvPr>
          <p:cNvSpPr txBox="1"/>
          <p:nvPr/>
        </p:nvSpPr>
        <p:spPr>
          <a:xfrm>
            <a:off x="1992001" y="3013502"/>
            <a:ext cx="5160003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Simple SQL to RA</a:t>
            </a:r>
          </a:p>
        </p:txBody>
      </p:sp>
    </p:spTree>
    <p:extLst>
      <p:ext uri="{BB962C8B-B14F-4D97-AF65-F5344CB8AC3E}">
        <p14:creationId xmlns:p14="http://schemas.microsoft.com/office/powerpoint/2010/main" val="2298148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designing the Entity Sets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2" name="Oval Callout 1">
            <a:extLst>
              <a:ext uri="{FF2B5EF4-FFF2-40B4-BE49-F238E27FC236}">
                <a16:creationId xmlns:a16="http://schemas.microsoft.com/office/drawing/2014/main" id="{3CA7AF05-2D98-DD83-54CD-2821A4ECFCD7}"/>
              </a:ext>
            </a:extLst>
          </p:cNvPr>
          <p:cNvSpPr/>
          <p:nvPr/>
        </p:nvSpPr>
        <p:spPr>
          <a:xfrm>
            <a:off x="4899072" y="4829301"/>
            <a:ext cx="2958135" cy="995422"/>
          </a:xfrm>
          <a:prstGeom prst="wedgeEllipseCallout">
            <a:avLst>
              <a:gd name="adj1" fmla="val -41241"/>
              <a:gd name="adj2" fmla="val -80550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Let’s keep things</a:t>
            </a:r>
            <a:br>
              <a:rPr lang="en-US" sz="2000" dirty="0"/>
            </a:br>
            <a:r>
              <a:rPr lang="en-US" sz="2000" dirty="0"/>
              <a:t>simple for now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3593965-DE16-0339-0D17-02E684D6B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129F9-DDDA-D648-AA3B-336A8C3B0F98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79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3B5F44D-2A40-B4E4-AB70-0112C549CBFA}"/>
              </a:ext>
            </a:extLst>
          </p:cNvPr>
          <p:cNvSpPr/>
          <p:nvPr/>
        </p:nvSpPr>
        <p:spPr>
          <a:xfrm>
            <a:off x="2521692" y="951871"/>
            <a:ext cx="4100615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Next, let’s design</a:t>
            </a:r>
            <a:br>
              <a:rPr lang="en-US" sz="2800" dirty="0"/>
            </a:br>
            <a:r>
              <a:rPr lang="en-US" sz="2800" dirty="0"/>
              <a:t>their attributes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1BA696-E601-FD20-2E6A-66AB34A62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430B-254C-BC4F-BC75-7762BD9B2429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9287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06CD7E65-3D7B-3A08-91B4-C3218F085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B6B2D-A153-D844-8946-C78E23FA7C03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261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C8028-9591-0975-80BE-0CF936E4F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8D2C-A897-034C-A56C-FCC2527BC904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5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Callout 1">
            <a:extLst>
              <a:ext uri="{FF2B5EF4-FFF2-40B4-BE49-F238E27FC236}">
                <a16:creationId xmlns:a16="http://schemas.microsoft.com/office/drawing/2014/main" id="{B0211524-7373-E22C-1E30-D1238145DC11}"/>
              </a:ext>
            </a:extLst>
          </p:cNvPr>
          <p:cNvSpPr/>
          <p:nvPr/>
        </p:nvSpPr>
        <p:spPr>
          <a:xfrm>
            <a:off x="6073967" y="3758135"/>
            <a:ext cx="2786551" cy="1861006"/>
          </a:xfrm>
          <a:prstGeom prst="wedgeEllipseCallout">
            <a:avLst>
              <a:gd name="adj1" fmla="val 17824"/>
              <a:gd name="adj2" fmla="val -6440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Determine ALL</a:t>
            </a:r>
            <a:br>
              <a:rPr lang="en-US" sz="2000" dirty="0"/>
            </a:br>
            <a:r>
              <a:rPr lang="en-US" sz="2000" dirty="0"/>
              <a:t>attributes that</a:t>
            </a:r>
            <a:br>
              <a:rPr lang="en-US" sz="2000" dirty="0"/>
            </a:br>
            <a:r>
              <a:rPr lang="en-US" sz="2000" dirty="0"/>
              <a:t>your application</a:t>
            </a:r>
            <a:br>
              <a:rPr lang="en-US" sz="2000" dirty="0"/>
            </a:br>
            <a:r>
              <a:rPr lang="en-US" sz="2000" dirty="0"/>
              <a:t>needs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EAAD064-12A8-1A1A-EA1F-195D44436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2CF8-BF80-4546-A33E-01D21F2D85EB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896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Attributes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0EB297-0001-427C-9BC7-F7B257970A3A}"/>
              </a:ext>
            </a:extLst>
          </p:cNvPr>
          <p:cNvSpPr/>
          <p:nvPr/>
        </p:nvSpPr>
        <p:spPr>
          <a:xfrm>
            <a:off x="1324979" y="5224768"/>
            <a:ext cx="2060723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D7303C-D095-4EDF-BAF4-5CE118503DD6}"/>
              </a:ext>
            </a:extLst>
          </p:cNvPr>
          <p:cNvSpPr/>
          <p:nvPr/>
        </p:nvSpPr>
        <p:spPr>
          <a:xfrm>
            <a:off x="3989889" y="5314976"/>
            <a:ext cx="1526496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A0A1CE-82CF-48B1-8DFA-94ED68C48EC6}"/>
              </a:ext>
            </a:extLst>
          </p:cNvPr>
          <p:cNvSpPr/>
          <p:nvPr/>
        </p:nvSpPr>
        <p:spPr>
          <a:xfrm>
            <a:off x="6521715" y="5295487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26B8E-6500-478D-ACFD-A35FCD780AB7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2355341" y="4489737"/>
            <a:ext cx="2182022" cy="735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645E80-4AD9-4B48-8D32-A84E7FC3C692}"/>
              </a:ext>
            </a:extLst>
          </p:cNvPr>
          <p:cNvCxnSpPr>
            <a:stCxn id="13" idx="2"/>
            <a:endCxn id="23" idx="0"/>
          </p:cNvCxnSpPr>
          <p:nvPr/>
        </p:nvCxnSpPr>
        <p:spPr>
          <a:xfrm>
            <a:off x="4537363" y="4489737"/>
            <a:ext cx="215774" cy="82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372BC2-72F3-4CD0-8869-2E2EF4729D37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537363" y="4489737"/>
            <a:ext cx="2549236" cy="80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36D43-B6CB-54B9-3009-6FEEFAC1E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A6E63-BF79-A740-B72E-672829AC52AD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03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0EB297-0001-427C-9BC7-F7B257970A3A}"/>
              </a:ext>
            </a:extLst>
          </p:cNvPr>
          <p:cNvSpPr/>
          <p:nvPr/>
        </p:nvSpPr>
        <p:spPr>
          <a:xfrm>
            <a:off x="1324979" y="5224768"/>
            <a:ext cx="2060723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D7303C-D095-4EDF-BAF4-5CE118503DD6}"/>
              </a:ext>
            </a:extLst>
          </p:cNvPr>
          <p:cNvSpPr/>
          <p:nvPr/>
        </p:nvSpPr>
        <p:spPr>
          <a:xfrm>
            <a:off x="3989889" y="5314976"/>
            <a:ext cx="1526496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A0A1CE-82CF-48B1-8DFA-94ED68C48EC6}"/>
              </a:ext>
            </a:extLst>
          </p:cNvPr>
          <p:cNvSpPr/>
          <p:nvPr/>
        </p:nvSpPr>
        <p:spPr>
          <a:xfrm>
            <a:off x="6521715" y="5295487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26B8E-6500-478D-ACFD-A35FCD780AB7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2355341" y="4489737"/>
            <a:ext cx="2182022" cy="735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645E80-4AD9-4B48-8D32-A84E7FC3C692}"/>
              </a:ext>
            </a:extLst>
          </p:cNvPr>
          <p:cNvCxnSpPr>
            <a:stCxn id="13" idx="2"/>
            <a:endCxn id="23" idx="0"/>
          </p:cNvCxnSpPr>
          <p:nvPr/>
        </p:nvCxnSpPr>
        <p:spPr>
          <a:xfrm>
            <a:off x="4537363" y="4489737"/>
            <a:ext cx="215774" cy="82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372BC2-72F3-4CD0-8869-2E2EF4729D37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537363" y="4489737"/>
            <a:ext cx="2549236" cy="80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85D2459-76E8-90D7-0B0E-D9F19A51BC92}"/>
              </a:ext>
            </a:extLst>
          </p:cNvPr>
          <p:cNvSpPr/>
          <p:nvPr/>
        </p:nvSpPr>
        <p:spPr>
          <a:xfrm>
            <a:off x="5172370" y="3881261"/>
            <a:ext cx="3913613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Next, design the</a:t>
            </a:r>
            <a:br>
              <a:rPr lang="en-US" sz="2800" dirty="0"/>
            </a:br>
            <a:r>
              <a:rPr lang="en-US" sz="2800" dirty="0"/>
              <a:t>relationships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93DFB64-DB9F-B734-2696-3FAFFF21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A52BD-FC9A-A64B-99A0-C2603D96B84F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852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0EB297-0001-427C-9BC7-F7B257970A3A}"/>
              </a:ext>
            </a:extLst>
          </p:cNvPr>
          <p:cNvSpPr/>
          <p:nvPr/>
        </p:nvSpPr>
        <p:spPr>
          <a:xfrm>
            <a:off x="1324979" y="5224768"/>
            <a:ext cx="2060723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D7303C-D095-4EDF-BAF4-5CE118503DD6}"/>
              </a:ext>
            </a:extLst>
          </p:cNvPr>
          <p:cNvSpPr/>
          <p:nvPr/>
        </p:nvSpPr>
        <p:spPr>
          <a:xfrm>
            <a:off x="3989889" y="5314976"/>
            <a:ext cx="1526496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A0A1CE-82CF-48B1-8DFA-94ED68C48EC6}"/>
              </a:ext>
            </a:extLst>
          </p:cNvPr>
          <p:cNvSpPr/>
          <p:nvPr/>
        </p:nvSpPr>
        <p:spPr>
          <a:xfrm>
            <a:off x="6521715" y="5295487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26B8E-6500-478D-ACFD-A35FCD780AB7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2355341" y="4489737"/>
            <a:ext cx="2182022" cy="735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645E80-4AD9-4B48-8D32-A84E7FC3C692}"/>
              </a:ext>
            </a:extLst>
          </p:cNvPr>
          <p:cNvCxnSpPr>
            <a:stCxn id="13" idx="2"/>
            <a:endCxn id="23" idx="0"/>
          </p:cNvCxnSpPr>
          <p:nvPr/>
        </p:nvCxnSpPr>
        <p:spPr>
          <a:xfrm>
            <a:off x="4537363" y="4489737"/>
            <a:ext cx="215774" cy="82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372BC2-72F3-4CD0-8869-2E2EF4729D37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537363" y="4489737"/>
            <a:ext cx="2549236" cy="80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2EDAAD-12AA-EE19-586E-4BCDAACA6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0A0D-5B3B-3A41-92BE-EF185157A90B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33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0EB297-0001-427C-9BC7-F7B257970A3A}"/>
              </a:ext>
            </a:extLst>
          </p:cNvPr>
          <p:cNvSpPr/>
          <p:nvPr/>
        </p:nvSpPr>
        <p:spPr>
          <a:xfrm>
            <a:off x="1324979" y="5224768"/>
            <a:ext cx="2060723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D7303C-D095-4EDF-BAF4-5CE118503DD6}"/>
              </a:ext>
            </a:extLst>
          </p:cNvPr>
          <p:cNvSpPr/>
          <p:nvPr/>
        </p:nvSpPr>
        <p:spPr>
          <a:xfrm>
            <a:off x="3989889" y="5314976"/>
            <a:ext cx="1526496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A0A1CE-82CF-48B1-8DFA-94ED68C48EC6}"/>
              </a:ext>
            </a:extLst>
          </p:cNvPr>
          <p:cNvSpPr/>
          <p:nvPr/>
        </p:nvSpPr>
        <p:spPr>
          <a:xfrm>
            <a:off x="6521715" y="5295487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6BECB-F399-4787-8008-832791754C5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5199564" y="4228127"/>
            <a:ext cx="648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26B8E-6500-478D-ACFD-A35FCD780AB7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2355341" y="4489737"/>
            <a:ext cx="2182022" cy="735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645E80-4AD9-4B48-8D32-A84E7FC3C692}"/>
              </a:ext>
            </a:extLst>
          </p:cNvPr>
          <p:cNvCxnSpPr>
            <a:stCxn id="13" idx="2"/>
            <a:endCxn id="23" idx="0"/>
          </p:cNvCxnSpPr>
          <p:nvPr/>
        </p:nvCxnSpPr>
        <p:spPr>
          <a:xfrm>
            <a:off x="4537363" y="4489737"/>
            <a:ext cx="215774" cy="82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372BC2-72F3-4CD0-8869-2E2EF4729D37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537363" y="4489737"/>
            <a:ext cx="2549236" cy="80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BC6ACE-6E91-77EC-1F4F-75746D853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9D66-89A7-B848-871B-D3CBD893CB21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8315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adding Relationships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0EB297-0001-427C-9BC7-F7B257970A3A}"/>
              </a:ext>
            </a:extLst>
          </p:cNvPr>
          <p:cNvSpPr/>
          <p:nvPr/>
        </p:nvSpPr>
        <p:spPr>
          <a:xfrm>
            <a:off x="1324979" y="5224768"/>
            <a:ext cx="2060723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D7303C-D095-4EDF-BAF4-5CE118503DD6}"/>
              </a:ext>
            </a:extLst>
          </p:cNvPr>
          <p:cNvSpPr/>
          <p:nvPr/>
        </p:nvSpPr>
        <p:spPr>
          <a:xfrm>
            <a:off x="3989889" y="5314976"/>
            <a:ext cx="1526496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A0A1CE-82CF-48B1-8DFA-94ED68C48EC6}"/>
              </a:ext>
            </a:extLst>
          </p:cNvPr>
          <p:cNvSpPr/>
          <p:nvPr/>
        </p:nvSpPr>
        <p:spPr>
          <a:xfrm>
            <a:off x="6521715" y="5295487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E96CE1-C94F-4300-9B49-911A55D8DA77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2649702" y="4228127"/>
            <a:ext cx="12254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6BECB-F399-4787-8008-832791754C5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5199564" y="4228127"/>
            <a:ext cx="648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26B8E-6500-478D-ACFD-A35FCD780AB7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2355341" y="4489737"/>
            <a:ext cx="2182022" cy="735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645E80-4AD9-4B48-8D32-A84E7FC3C692}"/>
              </a:ext>
            </a:extLst>
          </p:cNvPr>
          <p:cNvCxnSpPr>
            <a:stCxn id="13" idx="2"/>
            <a:endCxn id="23" idx="0"/>
          </p:cNvCxnSpPr>
          <p:nvPr/>
        </p:nvCxnSpPr>
        <p:spPr>
          <a:xfrm>
            <a:off x="4537363" y="4489737"/>
            <a:ext cx="215774" cy="82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372BC2-72F3-4CD0-8869-2E2EF4729D37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537363" y="4489737"/>
            <a:ext cx="2549236" cy="80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17E4BE-C181-D01B-4AB8-6936A890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D478-C1CC-D041-BD71-85AC18145A51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8E97C-C079-0CEF-3F51-B7543B8F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4047-74D5-054F-8F13-6EEEAA583CAE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D3AE8-D009-CFFD-F94D-B89C8AAD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A362-886B-FDB9-F7BF-82456D9A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D70C27-F6BA-6B7E-31F2-94E1462D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SQL to RA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7102F-CAAD-506B-3E50-7F1D160D6954}"/>
              </a:ext>
            </a:extLst>
          </p:cNvPr>
          <p:cNvSpPr txBox="1"/>
          <p:nvPr/>
        </p:nvSpPr>
        <p:spPr>
          <a:xfrm>
            <a:off x="208800" y="986400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SELECT-FROM-WHERE query: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10DBD-C2F5-977B-A988-C2AF6C2FD5A5}"/>
              </a:ext>
            </a:extLst>
          </p:cNvPr>
          <p:cNvSpPr txBox="1"/>
          <p:nvPr/>
        </p:nvSpPr>
        <p:spPr>
          <a:xfrm>
            <a:off x="324000" y="1902969"/>
            <a:ext cx="31357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,...,T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D5102D-1545-88A8-02B9-614DEDF85EC8}"/>
                  </a:ext>
                </a:extLst>
              </p:cNvPr>
              <p:cNvSpPr txBox="1"/>
              <p:nvPr/>
            </p:nvSpPr>
            <p:spPr>
              <a:xfrm>
                <a:off x="3203058" y="5591380"/>
                <a:ext cx="4935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D5102D-1545-88A8-02B9-614DEDF85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58" y="5591380"/>
                <a:ext cx="4935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E9BAA1-2523-325F-5CA3-BEFE9561E64E}"/>
                  </a:ext>
                </a:extLst>
              </p:cNvPr>
              <p:cNvSpPr txBox="1"/>
              <p:nvPr/>
            </p:nvSpPr>
            <p:spPr>
              <a:xfrm>
                <a:off x="3985236" y="467965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E9BAA1-2523-325F-5CA3-BEFE9561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36" y="4679652"/>
                <a:ext cx="46839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474D1C-2683-C8BC-9B03-683F1EDE803F}"/>
                  </a:ext>
                </a:extLst>
              </p:cNvPr>
              <p:cNvSpPr txBox="1"/>
              <p:nvPr/>
            </p:nvSpPr>
            <p:spPr>
              <a:xfrm>
                <a:off x="6115050" y="1837134"/>
                <a:ext cx="127733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474D1C-2683-C8BC-9B03-683F1EDE8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1837134"/>
                <a:ext cx="127733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DA987-7966-A220-5B03-17205BA1C161}"/>
                  </a:ext>
                </a:extLst>
              </p:cNvPr>
              <p:cNvSpPr txBox="1"/>
              <p:nvPr/>
            </p:nvSpPr>
            <p:spPr>
              <a:xfrm>
                <a:off x="6318630" y="990171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DA987-7966-A220-5B03-17205BA1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630" y="990171"/>
                <a:ext cx="87017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3D2FB9-49CC-48F2-A0D5-7CC0FB0429D1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3449857" y="4879707"/>
            <a:ext cx="535379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46738E-E698-3D48-CCB0-402C8D3B01C6}"/>
              </a:ext>
            </a:extLst>
          </p:cNvPr>
          <p:cNvCxnSpPr>
            <a:cxnSpLocks/>
            <a:stCxn id="18" idx="0"/>
            <a:endCxn id="10" idx="3"/>
          </p:cNvCxnSpPr>
          <p:nvPr/>
        </p:nvCxnSpPr>
        <p:spPr>
          <a:xfrm flipH="1" flipV="1">
            <a:off x="4453633" y="4879707"/>
            <a:ext cx="402742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1A1C9B-C053-476B-1393-2DD928ABC1DB}"/>
              </a:ext>
            </a:extLst>
          </p:cNvPr>
          <p:cNvCxnSpPr>
            <a:cxnSpLocks/>
            <a:stCxn id="10" idx="0"/>
            <a:endCxn id="20" idx="1"/>
          </p:cNvCxnSpPr>
          <p:nvPr/>
        </p:nvCxnSpPr>
        <p:spPr>
          <a:xfrm flipV="1">
            <a:off x="4219435" y="3870107"/>
            <a:ext cx="966196" cy="809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B6342-3210-28E4-C720-94F65C4213C4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H="1" flipV="1">
            <a:off x="6753718" y="1390281"/>
            <a:ext cx="1" cy="446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5D06BC-6693-AF20-96A4-4FBF35CF7A4A}"/>
                  </a:ext>
                </a:extLst>
              </p:cNvPr>
              <p:cNvSpPr txBox="1"/>
              <p:nvPr/>
            </p:nvSpPr>
            <p:spPr>
              <a:xfrm>
                <a:off x="4604832" y="5591380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5D06BC-6693-AF20-96A4-4FBF35CF7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32" y="5591380"/>
                <a:ext cx="50308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688400-AC86-113D-A728-1FB3BC906579}"/>
                  </a:ext>
                </a:extLst>
              </p:cNvPr>
              <p:cNvSpPr txBox="1"/>
              <p:nvPr/>
            </p:nvSpPr>
            <p:spPr>
              <a:xfrm>
                <a:off x="6016095" y="4781835"/>
                <a:ext cx="50308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688400-AC86-113D-A728-1FB3BC90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095" y="4781835"/>
                <a:ext cx="5030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993BB8-BF06-CA13-4438-8BF5294A51BB}"/>
                  </a:ext>
                </a:extLst>
              </p:cNvPr>
              <p:cNvSpPr txBox="1"/>
              <p:nvPr/>
            </p:nvSpPr>
            <p:spPr>
              <a:xfrm>
                <a:off x="5185631" y="367005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993BB8-BF06-CA13-4438-8BF5294A5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31" y="3670052"/>
                <a:ext cx="46839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4B093B-D346-6253-C272-C51C4AFB90EF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5654028" y="3870107"/>
            <a:ext cx="613610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A197F7-A4B1-F2A8-90B3-7B5650C4D8F0}"/>
              </a:ext>
            </a:extLst>
          </p:cNvPr>
          <p:cNvSpPr txBox="1"/>
          <p:nvPr/>
        </p:nvSpPr>
        <p:spPr>
          <a:xfrm rot="20700000">
            <a:off x="5713924" y="3147968"/>
            <a:ext cx="50526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87A111-1DBA-F4B4-99FE-FF02233CA880}"/>
                  </a:ext>
                </a:extLst>
              </p:cNvPr>
              <p:cNvSpPr txBox="1"/>
              <p:nvPr/>
            </p:nvSpPr>
            <p:spPr>
              <a:xfrm>
                <a:off x="7392387" y="4074824"/>
                <a:ext cx="50308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87A111-1DBA-F4B4-99FE-FF02233CA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387" y="4074824"/>
                <a:ext cx="50308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52CCC0-EE85-753E-C895-E26242C171FD}"/>
                  </a:ext>
                </a:extLst>
              </p:cNvPr>
              <p:cNvSpPr txBox="1"/>
              <p:nvPr/>
            </p:nvSpPr>
            <p:spPr>
              <a:xfrm>
                <a:off x="6499214" y="2946488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52CCC0-EE85-753E-C895-E26242C1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14" y="2946488"/>
                <a:ext cx="46839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F3FFD9-2DDA-FDAD-7FCE-BDFB8401AA25}"/>
              </a:ext>
            </a:extLst>
          </p:cNvPr>
          <p:cNvCxnSpPr>
            <a:cxnSpLocks/>
            <a:stCxn id="31" idx="0"/>
            <a:endCxn id="32" idx="3"/>
          </p:cNvCxnSpPr>
          <p:nvPr/>
        </p:nvCxnSpPr>
        <p:spPr>
          <a:xfrm flipH="1" flipV="1">
            <a:off x="6967611" y="3146543"/>
            <a:ext cx="676319" cy="928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F9792E-D300-151A-10AF-98BB3054FDBB}"/>
              </a:ext>
            </a:extLst>
          </p:cNvPr>
          <p:cNvCxnSpPr>
            <a:cxnSpLocks/>
            <a:stCxn id="32" idx="0"/>
            <a:endCxn id="11" idx="2"/>
          </p:cNvCxnSpPr>
          <p:nvPr/>
        </p:nvCxnSpPr>
        <p:spPr>
          <a:xfrm flipV="1">
            <a:off x="6733413" y="2237244"/>
            <a:ext cx="20306" cy="709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7F92967-860E-7689-B644-56D29B5C1B52}"/>
              </a:ext>
            </a:extLst>
          </p:cNvPr>
          <p:cNvSpPr/>
          <p:nvPr/>
        </p:nvSpPr>
        <p:spPr>
          <a:xfrm>
            <a:off x="4298218" y="2190645"/>
            <a:ext cx="978408" cy="3078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270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3875162" y="3966517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C0EB297-0001-427C-9BC7-F7B257970A3A}"/>
              </a:ext>
            </a:extLst>
          </p:cNvPr>
          <p:cNvSpPr/>
          <p:nvPr/>
        </p:nvSpPr>
        <p:spPr>
          <a:xfrm>
            <a:off x="1324979" y="5224768"/>
            <a:ext cx="2060723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FD7303C-D095-4EDF-BAF4-5CE118503DD6}"/>
              </a:ext>
            </a:extLst>
          </p:cNvPr>
          <p:cNvSpPr/>
          <p:nvPr/>
        </p:nvSpPr>
        <p:spPr>
          <a:xfrm>
            <a:off x="3989889" y="5314976"/>
            <a:ext cx="1526496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0A0A1CE-82CF-48B1-8DFA-94ED68C48EC6}"/>
              </a:ext>
            </a:extLst>
          </p:cNvPr>
          <p:cNvSpPr/>
          <p:nvPr/>
        </p:nvSpPr>
        <p:spPr>
          <a:xfrm>
            <a:off x="6521715" y="5295487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FE96CE1-C94F-4300-9B49-911A55D8DA77}"/>
              </a:ext>
            </a:extLst>
          </p:cNvPr>
          <p:cNvCxnSpPr>
            <a:stCxn id="15" idx="3"/>
            <a:endCxn id="13" idx="1"/>
          </p:cNvCxnSpPr>
          <p:nvPr/>
        </p:nvCxnSpPr>
        <p:spPr>
          <a:xfrm>
            <a:off x="2649702" y="4228127"/>
            <a:ext cx="12254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F06BECB-F399-4787-8008-832791754C5F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5199564" y="4228127"/>
            <a:ext cx="6487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0A26B8E-6500-478D-ACFD-A35FCD780AB7}"/>
              </a:ext>
            </a:extLst>
          </p:cNvPr>
          <p:cNvCxnSpPr>
            <a:stCxn id="13" idx="2"/>
            <a:endCxn id="22" idx="0"/>
          </p:cNvCxnSpPr>
          <p:nvPr/>
        </p:nvCxnSpPr>
        <p:spPr>
          <a:xfrm flipH="1">
            <a:off x="2355341" y="4489737"/>
            <a:ext cx="2182022" cy="7350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8645E80-4AD9-4B48-8D32-A84E7FC3C692}"/>
              </a:ext>
            </a:extLst>
          </p:cNvPr>
          <p:cNvCxnSpPr>
            <a:stCxn id="13" idx="2"/>
            <a:endCxn id="23" idx="0"/>
          </p:cNvCxnSpPr>
          <p:nvPr/>
        </p:nvCxnSpPr>
        <p:spPr>
          <a:xfrm>
            <a:off x="4537363" y="4489737"/>
            <a:ext cx="215774" cy="8252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9372BC2-72F3-4CD0-8869-2E2EF4729D37}"/>
              </a:ext>
            </a:extLst>
          </p:cNvPr>
          <p:cNvCxnSpPr>
            <a:stCxn id="13" idx="2"/>
            <a:endCxn id="24" idx="0"/>
          </p:cNvCxnSpPr>
          <p:nvPr/>
        </p:nvCxnSpPr>
        <p:spPr>
          <a:xfrm>
            <a:off x="4537363" y="4489737"/>
            <a:ext cx="2549236" cy="8057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C75A1A4-60B0-40E1-0751-533DF8C9A2D0}"/>
              </a:ext>
            </a:extLst>
          </p:cNvPr>
          <p:cNvSpPr/>
          <p:nvPr/>
        </p:nvSpPr>
        <p:spPr>
          <a:xfrm>
            <a:off x="723161" y="1207553"/>
            <a:ext cx="6236176" cy="1341656"/>
          </a:xfrm>
          <a:prstGeom prst="ellipse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Actually, we want separate</a:t>
            </a:r>
            <a:br>
              <a:rPr lang="en-US" sz="2800" dirty="0"/>
            </a:br>
            <a:r>
              <a:rPr lang="en-US" sz="2800" dirty="0"/>
              <a:t>Buyers and Workers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92E4F4-6EC1-450F-A3DD-E3A19AD1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793EC-E2E4-0A41-8A30-D6A9FF3898C1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15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801203" y="5775556"/>
            <a:ext cx="17443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Customer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2FF164-21F0-ED06-4DB5-17B7B13EE3EB}"/>
              </a:ext>
            </a:extLst>
          </p:cNvPr>
          <p:cNvSpPr/>
          <p:nvPr/>
        </p:nvSpPr>
        <p:spPr>
          <a:xfrm>
            <a:off x="6732396" y="5775556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DF422-2449-B2D8-DB5C-635D7F412941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1673394" y="4747805"/>
            <a:ext cx="3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575F3-524D-9914-C0BF-9F597D309DED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>
            <a:off x="7400977" y="4747805"/>
            <a:ext cx="0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249D5-D09B-8091-714B-FBA7C5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059-4B4D-7F40-94FB-86EEFEA00D17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598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801203" y="5775556"/>
            <a:ext cx="17443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Customer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2FF164-21F0-ED06-4DB5-17B7B13EE3EB}"/>
              </a:ext>
            </a:extLst>
          </p:cNvPr>
          <p:cNvSpPr/>
          <p:nvPr/>
        </p:nvSpPr>
        <p:spPr>
          <a:xfrm>
            <a:off x="6732396" y="5775556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DF422-2449-B2D8-DB5C-635D7F412941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1673394" y="4747805"/>
            <a:ext cx="3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575F3-524D-9914-C0BF-9F597D309DED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>
            <a:off x="7400977" y="4747805"/>
            <a:ext cx="0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9D0A35-FC26-577F-7A53-9FC7716AC1FE}"/>
              </a:ext>
            </a:extLst>
          </p:cNvPr>
          <p:cNvSpPr/>
          <p:nvPr/>
        </p:nvSpPr>
        <p:spPr>
          <a:xfrm>
            <a:off x="3010559" y="5152145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B465E8-369D-DB12-5FB0-BA3F13611C35}"/>
              </a:ext>
            </a:extLst>
          </p:cNvPr>
          <p:cNvSpPr/>
          <p:nvPr/>
        </p:nvSpPr>
        <p:spPr>
          <a:xfrm>
            <a:off x="2905546" y="5884824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7A016F-EF47-1B03-C0D3-BD761982277B}"/>
              </a:ext>
            </a:extLst>
          </p:cNvPr>
          <p:cNvSpPr/>
          <p:nvPr/>
        </p:nvSpPr>
        <p:spPr>
          <a:xfrm>
            <a:off x="2649702" y="4349519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54D724C-97B8-9239-627F-B5F9BAB29455}"/>
              </a:ext>
            </a:extLst>
          </p:cNvPr>
          <p:cNvCxnSpPr>
            <a:cxnSpLocks/>
            <a:stCxn id="67" idx="3"/>
            <a:endCxn id="13" idx="3"/>
          </p:cNvCxnSpPr>
          <p:nvPr/>
        </p:nvCxnSpPr>
        <p:spPr>
          <a:xfrm flipH="1">
            <a:off x="2545591" y="4829754"/>
            <a:ext cx="329972" cy="1207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CD989F-8699-39D3-B1C5-8CD70091AA1F}"/>
              </a:ext>
            </a:extLst>
          </p:cNvPr>
          <p:cNvCxnSpPr>
            <a:cxnSpLocks/>
            <a:stCxn id="65" idx="2"/>
            <a:endCxn id="13" idx="3"/>
          </p:cNvCxnSpPr>
          <p:nvPr/>
        </p:nvCxnSpPr>
        <p:spPr>
          <a:xfrm flipH="1">
            <a:off x="2545591" y="5433460"/>
            <a:ext cx="464968" cy="603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DA8C5B3-ED44-C384-F9D8-975698A77A16}"/>
              </a:ext>
            </a:extLst>
          </p:cNvPr>
          <p:cNvCxnSpPr>
            <a:cxnSpLocks/>
            <a:stCxn id="66" idx="2"/>
            <a:endCxn id="13" idx="3"/>
          </p:cNvCxnSpPr>
          <p:nvPr/>
        </p:nvCxnSpPr>
        <p:spPr>
          <a:xfrm flipH="1" flipV="1">
            <a:off x="2545591" y="6037166"/>
            <a:ext cx="359955" cy="128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249D5-D09B-8091-714B-FBA7C5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059-4B4D-7F40-94FB-86EEFEA00D1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DA6281-DC83-805B-1DD2-75D27E9389C2}"/>
              </a:ext>
            </a:extLst>
          </p:cNvPr>
          <p:cNvSpPr/>
          <p:nvPr/>
        </p:nvSpPr>
        <p:spPr>
          <a:xfrm>
            <a:off x="4989053" y="5230259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AD9064-D3C6-1F95-F14C-1DBDAAD08E2C}"/>
              </a:ext>
            </a:extLst>
          </p:cNvPr>
          <p:cNvSpPr/>
          <p:nvPr/>
        </p:nvSpPr>
        <p:spPr>
          <a:xfrm>
            <a:off x="5555273" y="5838468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9204C05-C49E-21F5-DCF3-EA377B37B8A2}"/>
              </a:ext>
            </a:extLst>
          </p:cNvPr>
          <p:cNvSpPr/>
          <p:nvPr/>
        </p:nvSpPr>
        <p:spPr>
          <a:xfrm>
            <a:off x="5384835" y="4532482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72C38E-3CFF-783F-7ABD-FE1EDD9ED99B}"/>
              </a:ext>
            </a:extLst>
          </p:cNvPr>
          <p:cNvCxnSpPr>
            <a:cxnSpLocks/>
            <a:stCxn id="44" idx="4"/>
            <a:endCxn id="2" idx="1"/>
          </p:cNvCxnSpPr>
          <p:nvPr/>
        </p:nvCxnSpPr>
        <p:spPr>
          <a:xfrm>
            <a:off x="6155972" y="5095112"/>
            <a:ext cx="576424" cy="94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B4C2B5-2FE8-5DEE-6517-8D49ABA7297C}"/>
              </a:ext>
            </a:extLst>
          </p:cNvPr>
          <p:cNvCxnSpPr>
            <a:cxnSpLocks/>
            <a:stCxn id="42" idx="6"/>
            <a:endCxn id="2" idx="1"/>
          </p:cNvCxnSpPr>
          <p:nvPr/>
        </p:nvCxnSpPr>
        <p:spPr>
          <a:xfrm>
            <a:off x="6150380" y="5511574"/>
            <a:ext cx="582016" cy="525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744D9A-E5C5-FF96-062D-765DD1A6764F}"/>
              </a:ext>
            </a:extLst>
          </p:cNvPr>
          <p:cNvCxnSpPr>
            <a:cxnSpLocks/>
            <a:stCxn id="43" idx="6"/>
            <a:endCxn id="2" idx="1"/>
          </p:cNvCxnSpPr>
          <p:nvPr/>
        </p:nvCxnSpPr>
        <p:spPr>
          <a:xfrm flipV="1">
            <a:off x="6437089" y="6037166"/>
            <a:ext cx="295307" cy="82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0228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801203" y="5775556"/>
            <a:ext cx="17443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Customer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2FF164-21F0-ED06-4DB5-17B7B13EE3EB}"/>
              </a:ext>
            </a:extLst>
          </p:cNvPr>
          <p:cNvSpPr/>
          <p:nvPr/>
        </p:nvSpPr>
        <p:spPr>
          <a:xfrm>
            <a:off x="6732396" y="5775556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DF422-2449-B2D8-DB5C-635D7F412941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1673394" y="4747805"/>
            <a:ext cx="3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575F3-524D-9914-C0BF-9F597D309DED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>
            <a:off x="7400977" y="4747805"/>
            <a:ext cx="0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9D0A35-FC26-577F-7A53-9FC7716AC1FE}"/>
              </a:ext>
            </a:extLst>
          </p:cNvPr>
          <p:cNvSpPr/>
          <p:nvPr/>
        </p:nvSpPr>
        <p:spPr>
          <a:xfrm>
            <a:off x="3010559" y="5152145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B465E8-369D-DB12-5FB0-BA3F13611C35}"/>
              </a:ext>
            </a:extLst>
          </p:cNvPr>
          <p:cNvSpPr/>
          <p:nvPr/>
        </p:nvSpPr>
        <p:spPr>
          <a:xfrm>
            <a:off x="2905546" y="5884824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7A016F-EF47-1B03-C0D3-BD761982277B}"/>
              </a:ext>
            </a:extLst>
          </p:cNvPr>
          <p:cNvSpPr/>
          <p:nvPr/>
        </p:nvSpPr>
        <p:spPr>
          <a:xfrm>
            <a:off x="2649702" y="4349519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54D724C-97B8-9239-627F-B5F9BAB29455}"/>
              </a:ext>
            </a:extLst>
          </p:cNvPr>
          <p:cNvCxnSpPr>
            <a:cxnSpLocks/>
            <a:stCxn id="67" idx="3"/>
            <a:endCxn id="13" idx="3"/>
          </p:cNvCxnSpPr>
          <p:nvPr/>
        </p:nvCxnSpPr>
        <p:spPr>
          <a:xfrm flipH="1">
            <a:off x="2545591" y="4829754"/>
            <a:ext cx="329972" cy="1207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CD989F-8699-39D3-B1C5-8CD70091AA1F}"/>
              </a:ext>
            </a:extLst>
          </p:cNvPr>
          <p:cNvCxnSpPr>
            <a:cxnSpLocks/>
            <a:stCxn id="65" idx="2"/>
            <a:endCxn id="13" idx="3"/>
          </p:cNvCxnSpPr>
          <p:nvPr/>
        </p:nvCxnSpPr>
        <p:spPr>
          <a:xfrm flipH="1">
            <a:off x="2545591" y="5433460"/>
            <a:ext cx="464968" cy="603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DA8C5B3-ED44-C384-F9D8-975698A77A16}"/>
              </a:ext>
            </a:extLst>
          </p:cNvPr>
          <p:cNvCxnSpPr>
            <a:cxnSpLocks/>
            <a:stCxn id="66" idx="2"/>
            <a:endCxn id="13" idx="3"/>
          </p:cNvCxnSpPr>
          <p:nvPr/>
        </p:nvCxnSpPr>
        <p:spPr>
          <a:xfrm flipH="1" flipV="1">
            <a:off x="2545591" y="6037166"/>
            <a:ext cx="359955" cy="128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AB147-BC9F-12AC-6107-5D31BF2497F5}"/>
              </a:ext>
            </a:extLst>
          </p:cNvPr>
          <p:cNvSpPr/>
          <p:nvPr/>
        </p:nvSpPr>
        <p:spPr>
          <a:xfrm>
            <a:off x="8001087" y="4887668"/>
            <a:ext cx="115907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Unit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011334-61F5-6D35-8200-1BE03B84EEF6}"/>
              </a:ext>
            </a:extLst>
          </p:cNvPr>
          <p:cNvCxnSpPr>
            <a:cxnSpLocks/>
            <a:stCxn id="92" idx="4"/>
            <a:endCxn id="2" idx="3"/>
          </p:cNvCxnSpPr>
          <p:nvPr/>
        </p:nvCxnSpPr>
        <p:spPr>
          <a:xfrm flipH="1">
            <a:off x="8069558" y="5623415"/>
            <a:ext cx="511065" cy="413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249D5-D09B-8091-714B-FBA7C5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059-4B4D-7F40-94FB-86EEFEA00D1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DA6281-DC83-805B-1DD2-75D27E9389C2}"/>
              </a:ext>
            </a:extLst>
          </p:cNvPr>
          <p:cNvSpPr/>
          <p:nvPr/>
        </p:nvSpPr>
        <p:spPr>
          <a:xfrm>
            <a:off x="4989053" y="5230259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AD9064-D3C6-1F95-F14C-1DBDAAD08E2C}"/>
              </a:ext>
            </a:extLst>
          </p:cNvPr>
          <p:cNvSpPr/>
          <p:nvPr/>
        </p:nvSpPr>
        <p:spPr>
          <a:xfrm>
            <a:off x="5555273" y="5838468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9204C05-C49E-21F5-DCF3-EA377B37B8A2}"/>
              </a:ext>
            </a:extLst>
          </p:cNvPr>
          <p:cNvSpPr/>
          <p:nvPr/>
        </p:nvSpPr>
        <p:spPr>
          <a:xfrm>
            <a:off x="5384835" y="4532482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72C38E-3CFF-783F-7ABD-FE1EDD9ED99B}"/>
              </a:ext>
            </a:extLst>
          </p:cNvPr>
          <p:cNvCxnSpPr>
            <a:cxnSpLocks/>
            <a:stCxn id="44" idx="4"/>
            <a:endCxn id="2" idx="1"/>
          </p:cNvCxnSpPr>
          <p:nvPr/>
        </p:nvCxnSpPr>
        <p:spPr>
          <a:xfrm>
            <a:off x="6155972" y="5095112"/>
            <a:ext cx="576424" cy="94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B4C2B5-2FE8-5DEE-6517-8D49ABA7297C}"/>
              </a:ext>
            </a:extLst>
          </p:cNvPr>
          <p:cNvCxnSpPr>
            <a:cxnSpLocks/>
            <a:stCxn id="42" idx="6"/>
            <a:endCxn id="2" idx="1"/>
          </p:cNvCxnSpPr>
          <p:nvPr/>
        </p:nvCxnSpPr>
        <p:spPr>
          <a:xfrm>
            <a:off x="6150380" y="5511574"/>
            <a:ext cx="582016" cy="525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744D9A-E5C5-FF96-062D-765DD1A6764F}"/>
              </a:ext>
            </a:extLst>
          </p:cNvPr>
          <p:cNvCxnSpPr>
            <a:cxnSpLocks/>
            <a:stCxn id="43" idx="6"/>
            <a:endCxn id="2" idx="1"/>
          </p:cNvCxnSpPr>
          <p:nvPr/>
        </p:nvCxnSpPr>
        <p:spPr>
          <a:xfrm flipV="1">
            <a:off x="6437089" y="6037166"/>
            <a:ext cx="295307" cy="82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0109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801203" y="5775556"/>
            <a:ext cx="17443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Customer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2FF164-21F0-ED06-4DB5-17B7B13EE3EB}"/>
              </a:ext>
            </a:extLst>
          </p:cNvPr>
          <p:cNvSpPr/>
          <p:nvPr/>
        </p:nvSpPr>
        <p:spPr>
          <a:xfrm>
            <a:off x="6732396" y="5775556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DF422-2449-B2D8-DB5C-635D7F412941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1673394" y="4747805"/>
            <a:ext cx="3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575F3-524D-9914-C0BF-9F597D309DED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>
            <a:off x="7400977" y="4747805"/>
            <a:ext cx="0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9D0A35-FC26-577F-7A53-9FC7716AC1FE}"/>
              </a:ext>
            </a:extLst>
          </p:cNvPr>
          <p:cNvSpPr/>
          <p:nvPr/>
        </p:nvSpPr>
        <p:spPr>
          <a:xfrm>
            <a:off x="3010559" y="5152145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B465E8-369D-DB12-5FB0-BA3F13611C35}"/>
              </a:ext>
            </a:extLst>
          </p:cNvPr>
          <p:cNvSpPr/>
          <p:nvPr/>
        </p:nvSpPr>
        <p:spPr>
          <a:xfrm>
            <a:off x="2905546" y="5884824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7A016F-EF47-1B03-C0D3-BD761982277B}"/>
              </a:ext>
            </a:extLst>
          </p:cNvPr>
          <p:cNvSpPr/>
          <p:nvPr/>
        </p:nvSpPr>
        <p:spPr>
          <a:xfrm>
            <a:off x="2649702" y="4349519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54D724C-97B8-9239-627F-B5F9BAB29455}"/>
              </a:ext>
            </a:extLst>
          </p:cNvPr>
          <p:cNvCxnSpPr>
            <a:cxnSpLocks/>
            <a:stCxn id="67" idx="3"/>
            <a:endCxn id="13" idx="3"/>
          </p:cNvCxnSpPr>
          <p:nvPr/>
        </p:nvCxnSpPr>
        <p:spPr>
          <a:xfrm flipH="1">
            <a:off x="2545591" y="4829754"/>
            <a:ext cx="329972" cy="1207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CD989F-8699-39D3-B1C5-8CD70091AA1F}"/>
              </a:ext>
            </a:extLst>
          </p:cNvPr>
          <p:cNvCxnSpPr>
            <a:cxnSpLocks/>
            <a:stCxn id="65" idx="2"/>
            <a:endCxn id="13" idx="3"/>
          </p:cNvCxnSpPr>
          <p:nvPr/>
        </p:nvCxnSpPr>
        <p:spPr>
          <a:xfrm flipH="1">
            <a:off x="2545591" y="5433460"/>
            <a:ext cx="464968" cy="603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DA8C5B3-ED44-C384-F9D8-975698A77A16}"/>
              </a:ext>
            </a:extLst>
          </p:cNvPr>
          <p:cNvCxnSpPr>
            <a:cxnSpLocks/>
            <a:stCxn id="66" idx="2"/>
            <a:endCxn id="13" idx="3"/>
          </p:cNvCxnSpPr>
          <p:nvPr/>
        </p:nvCxnSpPr>
        <p:spPr>
          <a:xfrm flipH="1" flipV="1">
            <a:off x="2545591" y="6037166"/>
            <a:ext cx="359955" cy="128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AB147-BC9F-12AC-6107-5D31BF2497F5}"/>
              </a:ext>
            </a:extLst>
          </p:cNvPr>
          <p:cNvSpPr/>
          <p:nvPr/>
        </p:nvSpPr>
        <p:spPr>
          <a:xfrm>
            <a:off x="8001087" y="4887668"/>
            <a:ext cx="115907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Unit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011334-61F5-6D35-8200-1BE03B84EEF6}"/>
              </a:ext>
            </a:extLst>
          </p:cNvPr>
          <p:cNvCxnSpPr>
            <a:cxnSpLocks/>
            <a:stCxn id="92" idx="4"/>
            <a:endCxn id="2" idx="3"/>
          </p:cNvCxnSpPr>
          <p:nvPr/>
        </p:nvCxnSpPr>
        <p:spPr>
          <a:xfrm flipH="1">
            <a:off x="8069558" y="5623415"/>
            <a:ext cx="511065" cy="413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F80AC5F0-17CC-7B87-7571-93766C26FB3A}"/>
              </a:ext>
            </a:extLst>
          </p:cNvPr>
          <p:cNvSpPr/>
          <p:nvPr/>
        </p:nvSpPr>
        <p:spPr>
          <a:xfrm>
            <a:off x="-97638" y="4747804"/>
            <a:ext cx="172260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Rating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2169F41-F410-9C8B-FF14-ED6CA4F73A22}"/>
              </a:ext>
            </a:extLst>
          </p:cNvPr>
          <p:cNvCxnSpPr>
            <a:cxnSpLocks/>
            <a:stCxn id="103" idx="3"/>
            <a:endCxn id="13" idx="1"/>
          </p:cNvCxnSpPr>
          <p:nvPr/>
        </p:nvCxnSpPr>
        <p:spPr>
          <a:xfrm>
            <a:off x="154632" y="5375803"/>
            <a:ext cx="646571" cy="66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249D5-D09B-8091-714B-FBA7C5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059-4B4D-7F40-94FB-86EEFEA00D1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DA6281-DC83-805B-1DD2-75D27E9389C2}"/>
              </a:ext>
            </a:extLst>
          </p:cNvPr>
          <p:cNvSpPr/>
          <p:nvPr/>
        </p:nvSpPr>
        <p:spPr>
          <a:xfrm>
            <a:off x="4989053" y="5230259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AD9064-D3C6-1F95-F14C-1DBDAAD08E2C}"/>
              </a:ext>
            </a:extLst>
          </p:cNvPr>
          <p:cNvSpPr/>
          <p:nvPr/>
        </p:nvSpPr>
        <p:spPr>
          <a:xfrm>
            <a:off x="5555273" y="5838468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9204C05-C49E-21F5-DCF3-EA377B37B8A2}"/>
              </a:ext>
            </a:extLst>
          </p:cNvPr>
          <p:cNvSpPr/>
          <p:nvPr/>
        </p:nvSpPr>
        <p:spPr>
          <a:xfrm>
            <a:off x="5384835" y="4532482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72C38E-3CFF-783F-7ABD-FE1EDD9ED99B}"/>
              </a:ext>
            </a:extLst>
          </p:cNvPr>
          <p:cNvCxnSpPr>
            <a:cxnSpLocks/>
            <a:stCxn id="44" idx="4"/>
            <a:endCxn id="2" idx="1"/>
          </p:cNvCxnSpPr>
          <p:nvPr/>
        </p:nvCxnSpPr>
        <p:spPr>
          <a:xfrm>
            <a:off x="6155972" y="5095112"/>
            <a:ext cx="576424" cy="94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B4C2B5-2FE8-5DEE-6517-8D49ABA7297C}"/>
              </a:ext>
            </a:extLst>
          </p:cNvPr>
          <p:cNvCxnSpPr>
            <a:cxnSpLocks/>
            <a:stCxn id="42" idx="6"/>
            <a:endCxn id="2" idx="1"/>
          </p:cNvCxnSpPr>
          <p:nvPr/>
        </p:nvCxnSpPr>
        <p:spPr>
          <a:xfrm>
            <a:off x="6150380" y="5511574"/>
            <a:ext cx="582016" cy="525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744D9A-E5C5-FF96-062D-765DD1A6764F}"/>
              </a:ext>
            </a:extLst>
          </p:cNvPr>
          <p:cNvCxnSpPr>
            <a:cxnSpLocks/>
            <a:stCxn id="43" idx="6"/>
            <a:endCxn id="2" idx="1"/>
          </p:cNvCxnSpPr>
          <p:nvPr/>
        </p:nvCxnSpPr>
        <p:spPr>
          <a:xfrm flipV="1">
            <a:off x="6437089" y="6037166"/>
            <a:ext cx="295307" cy="82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046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801203" y="5775556"/>
            <a:ext cx="17443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Customer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2FF164-21F0-ED06-4DB5-17B7B13EE3EB}"/>
              </a:ext>
            </a:extLst>
          </p:cNvPr>
          <p:cNvSpPr/>
          <p:nvPr/>
        </p:nvSpPr>
        <p:spPr>
          <a:xfrm>
            <a:off x="6732396" y="5775556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DF422-2449-B2D8-DB5C-635D7F412941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1673394" y="4747805"/>
            <a:ext cx="3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575F3-524D-9914-C0BF-9F597D309DED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>
            <a:off x="7400977" y="4747805"/>
            <a:ext cx="0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9D0A35-FC26-577F-7A53-9FC7716AC1FE}"/>
              </a:ext>
            </a:extLst>
          </p:cNvPr>
          <p:cNvSpPr/>
          <p:nvPr/>
        </p:nvSpPr>
        <p:spPr>
          <a:xfrm>
            <a:off x="3010559" y="5152145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B465E8-369D-DB12-5FB0-BA3F13611C35}"/>
              </a:ext>
            </a:extLst>
          </p:cNvPr>
          <p:cNvSpPr/>
          <p:nvPr/>
        </p:nvSpPr>
        <p:spPr>
          <a:xfrm>
            <a:off x="2905546" y="5884824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7A016F-EF47-1B03-C0D3-BD761982277B}"/>
              </a:ext>
            </a:extLst>
          </p:cNvPr>
          <p:cNvSpPr/>
          <p:nvPr/>
        </p:nvSpPr>
        <p:spPr>
          <a:xfrm>
            <a:off x="2649702" y="4349519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54D724C-97B8-9239-627F-B5F9BAB29455}"/>
              </a:ext>
            </a:extLst>
          </p:cNvPr>
          <p:cNvCxnSpPr>
            <a:cxnSpLocks/>
            <a:stCxn id="67" idx="3"/>
            <a:endCxn id="13" idx="3"/>
          </p:cNvCxnSpPr>
          <p:nvPr/>
        </p:nvCxnSpPr>
        <p:spPr>
          <a:xfrm flipH="1">
            <a:off x="2545591" y="4829754"/>
            <a:ext cx="329972" cy="12074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CD989F-8699-39D3-B1C5-8CD70091AA1F}"/>
              </a:ext>
            </a:extLst>
          </p:cNvPr>
          <p:cNvCxnSpPr>
            <a:cxnSpLocks/>
            <a:stCxn id="65" idx="2"/>
            <a:endCxn id="13" idx="3"/>
          </p:cNvCxnSpPr>
          <p:nvPr/>
        </p:nvCxnSpPr>
        <p:spPr>
          <a:xfrm flipH="1">
            <a:off x="2545591" y="5433460"/>
            <a:ext cx="464968" cy="6037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DA8C5B3-ED44-C384-F9D8-975698A77A16}"/>
              </a:ext>
            </a:extLst>
          </p:cNvPr>
          <p:cNvCxnSpPr>
            <a:cxnSpLocks/>
            <a:stCxn id="66" idx="2"/>
            <a:endCxn id="13" idx="3"/>
          </p:cNvCxnSpPr>
          <p:nvPr/>
        </p:nvCxnSpPr>
        <p:spPr>
          <a:xfrm flipH="1" flipV="1">
            <a:off x="2545591" y="6037166"/>
            <a:ext cx="359955" cy="1289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AB147-BC9F-12AC-6107-5D31BF2497F5}"/>
              </a:ext>
            </a:extLst>
          </p:cNvPr>
          <p:cNvSpPr/>
          <p:nvPr/>
        </p:nvSpPr>
        <p:spPr>
          <a:xfrm>
            <a:off x="8001087" y="4887668"/>
            <a:ext cx="115907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Unit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011334-61F5-6D35-8200-1BE03B84EEF6}"/>
              </a:ext>
            </a:extLst>
          </p:cNvPr>
          <p:cNvCxnSpPr>
            <a:cxnSpLocks/>
            <a:stCxn id="92" idx="4"/>
            <a:endCxn id="2" idx="3"/>
          </p:cNvCxnSpPr>
          <p:nvPr/>
        </p:nvCxnSpPr>
        <p:spPr>
          <a:xfrm flipH="1">
            <a:off x="8069558" y="5623415"/>
            <a:ext cx="511065" cy="413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F80AC5F0-17CC-7B87-7571-93766C26FB3A}"/>
              </a:ext>
            </a:extLst>
          </p:cNvPr>
          <p:cNvSpPr/>
          <p:nvPr/>
        </p:nvSpPr>
        <p:spPr>
          <a:xfrm>
            <a:off x="-97638" y="4747804"/>
            <a:ext cx="172260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Rating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2169F41-F410-9C8B-FF14-ED6CA4F73A22}"/>
              </a:ext>
            </a:extLst>
          </p:cNvPr>
          <p:cNvCxnSpPr>
            <a:cxnSpLocks/>
            <a:stCxn id="103" idx="3"/>
            <a:endCxn id="13" idx="1"/>
          </p:cNvCxnSpPr>
          <p:nvPr/>
        </p:nvCxnSpPr>
        <p:spPr>
          <a:xfrm>
            <a:off x="154632" y="5375803"/>
            <a:ext cx="646571" cy="66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249D5-D09B-8091-714B-FBA7C5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059-4B4D-7F40-94FB-86EEFEA00D1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DDA6281-DC83-805B-1DD2-75D27E9389C2}"/>
              </a:ext>
            </a:extLst>
          </p:cNvPr>
          <p:cNvSpPr/>
          <p:nvPr/>
        </p:nvSpPr>
        <p:spPr>
          <a:xfrm>
            <a:off x="4989053" y="5230259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4AD9064-D3C6-1F95-F14C-1DBDAAD08E2C}"/>
              </a:ext>
            </a:extLst>
          </p:cNvPr>
          <p:cNvSpPr/>
          <p:nvPr/>
        </p:nvSpPr>
        <p:spPr>
          <a:xfrm>
            <a:off x="5555273" y="5838468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9204C05-C49E-21F5-DCF3-EA377B37B8A2}"/>
              </a:ext>
            </a:extLst>
          </p:cNvPr>
          <p:cNvSpPr/>
          <p:nvPr/>
        </p:nvSpPr>
        <p:spPr>
          <a:xfrm>
            <a:off x="5384835" y="4532482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72C38E-3CFF-783F-7ABD-FE1EDD9ED99B}"/>
              </a:ext>
            </a:extLst>
          </p:cNvPr>
          <p:cNvCxnSpPr>
            <a:cxnSpLocks/>
            <a:stCxn id="44" idx="4"/>
            <a:endCxn id="2" idx="1"/>
          </p:cNvCxnSpPr>
          <p:nvPr/>
        </p:nvCxnSpPr>
        <p:spPr>
          <a:xfrm>
            <a:off x="6155972" y="5095112"/>
            <a:ext cx="576424" cy="9420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8B4C2B5-2FE8-5DEE-6517-8D49ABA7297C}"/>
              </a:ext>
            </a:extLst>
          </p:cNvPr>
          <p:cNvCxnSpPr>
            <a:cxnSpLocks/>
            <a:stCxn id="42" idx="6"/>
            <a:endCxn id="2" idx="1"/>
          </p:cNvCxnSpPr>
          <p:nvPr/>
        </p:nvCxnSpPr>
        <p:spPr>
          <a:xfrm>
            <a:off x="6150380" y="5511574"/>
            <a:ext cx="582016" cy="5255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0744D9A-E5C5-FF96-062D-765DD1A6764F}"/>
              </a:ext>
            </a:extLst>
          </p:cNvPr>
          <p:cNvCxnSpPr>
            <a:cxnSpLocks/>
            <a:stCxn id="43" idx="6"/>
            <a:endCxn id="2" idx="1"/>
          </p:cNvCxnSpPr>
          <p:nvPr/>
        </p:nvCxnSpPr>
        <p:spPr>
          <a:xfrm flipV="1">
            <a:off x="6437089" y="6037166"/>
            <a:ext cx="295307" cy="826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Up-Down Arrow 61">
            <a:extLst>
              <a:ext uri="{FF2B5EF4-FFF2-40B4-BE49-F238E27FC236}">
                <a16:creationId xmlns:a16="http://schemas.microsoft.com/office/drawing/2014/main" id="{0F59C2B4-4B06-0A76-D196-92E31E379F54}"/>
              </a:ext>
            </a:extLst>
          </p:cNvPr>
          <p:cNvSpPr/>
          <p:nvPr/>
        </p:nvSpPr>
        <p:spPr>
          <a:xfrm rot="5400000">
            <a:off x="4423528" y="4544069"/>
            <a:ext cx="484632" cy="1216152"/>
          </a:xfrm>
          <a:prstGeom prst="upDown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3" name="Oval Callout 62">
            <a:extLst>
              <a:ext uri="{FF2B5EF4-FFF2-40B4-BE49-F238E27FC236}">
                <a16:creationId xmlns:a16="http://schemas.microsoft.com/office/drawing/2014/main" id="{03350A44-6353-DABB-E893-1BF3919068E5}"/>
              </a:ext>
            </a:extLst>
          </p:cNvPr>
          <p:cNvSpPr/>
          <p:nvPr/>
        </p:nvSpPr>
        <p:spPr>
          <a:xfrm>
            <a:off x="3960710" y="3952492"/>
            <a:ext cx="1864613" cy="519351"/>
          </a:xfrm>
          <a:prstGeom prst="wedgeEllipseCallout">
            <a:avLst>
              <a:gd name="adj1" fmla="val -20833"/>
              <a:gd name="adj2" fmla="val 119093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Duplication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DF20A029-90B1-1C71-524C-442870EA784A}"/>
              </a:ext>
            </a:extLst>
          </p:cNvPr>
          <p:cNvSpPr/>
          <p:nvPr/>
        </p:nvSpPr>
        <p:spPr>
          <a:xfrm>
            <a:off x="2601271" y="3947339"/>
            <a:ext cx="1486480" cy="250010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832632F-2062-4D13-1B04-7211003EE851}"/>
              </a:ext>
            </a:extLst>
          </p:cNvPr>
          <p:cNvSpPr/>
          <p:nvPr/>
        </p:nvSpPr>
        <p:spPr>
          <a:xfrm>
            <a:off x="5084980" y="4376157"/>
            <a:ext cx="1804932" cy="21294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0785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76F9E6-C27D-449A-B609-E3483823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92732-A463-4BB1-8496-345083C74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Refining the Schema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961500" y="2808842"/>
            <a:ext cx="14237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870FD-B585-4C91-9621-BEBF4B611B86}"/>
              </a:ext>
            </a:extLst>
          </p:cNvPr>
          <p:cNvSpPr/>
          <p:nvPr/>
        </p:nvSpPr>
        <p:spPr>
          <a:xfrm>
            <a:off x="6538754" y="2808842"/>
            <a:ext cx="172515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6A0CE1-4490-4FDC-A20E-1EB09DB19B10}"/>
              </a:ext>
            </a:extLst>
          </p:cNvPr>
          <p:cNvSpPr/>
          <p:nvPr/>
        </p:nvSpPr>
        <p:spPr>
          <a:xfrm>
            <a:off x="801203" y="5775556"/>
            <a:ext cx="1744388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Customer</a:t>
            </a: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47A60338-640A-4D91-B985-2372081C914B}"/>
              </a:ext>
            </a:extLst>
          </p:cNvPr>
          <p:cNvSpPr/>
          <p:nvPr/>
        </p:nvSpPr>
        <p:spPr>
          <a:xfrm>
            <a:off x="5848310" y="3708449"/>
            <a:ext cx="3105333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Employs</a:t>
            </a:r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697086" y="3708449"/>
            <a:ext cx="195261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Buys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FD0B452E-CA40-448C-A68A-1E5C4671F60E}"/>
              </a:ext>
            </a:extLst>
          </p:cNvPr>
          <p:cNvSpPr/>
          <p:nvPr/>
        </p:nvSpPr>
        <p:spPr>
          <a:xfrm>
            <a:off x="3301534" y="2550774"/>
            <a:ext cx="2471656" cy="1039356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7897" y="1544297"/>
            <a:ext cx="141153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4CACEDF-862F-4195-981A-4AC557347957}"/>
              </a:ext>
            </a:extLst>
          </p:cNvPr>
          <p:cNvSpPr/>
          <p:nvPr/>
        </p:nvSpPr>
        <p:spPr>
          <a:xfrm>
            <a:off x="1425771" y="906301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0A9788B-DA74-4EF9-97FA-9832503AEA12}"/>
              </a:ext>
            </a:extLst>
          </p:cNvPr>
          <p:cNvSpPr/>
          <p:nvPr/>
        </p:nvSpPr>
        <p:spPr>
          <a:xfrm>
            <a:off x="6262836" y="773682"/>
            <a:ext cx="118837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44D899-1FC0-439B-9C60-1B173B576383}"/>
              </a:ext>
            </a:extLst>
          </p:cNvPr>
          <p:cNvSpPr/>
          <p:nvPr/>
        </p:nvSpPr>
        <p:spPr>
          <a:xfrm>
            <a:off x="4827192" y="1161832"/>
            <a:ext cx="1609897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F90E98-49AE-447C-AA60-3DC9C55EAB68}"/>
              </a:ext>
            </a:extLst>
          </p:cNvPr>
          <p:cNvSpPr/>
          <p:nvPr/>
        </p:nvSpPr>
        <p:spPr>
          <a:xfrm>
            <a:off x="7036788" y="1549981"/>
            <a:ext cx="211482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20136A-C12C-4F95-B2A3-DFB2A4F58FF3}"/>
              </a:ext>
            </a:extLst>
          </p:cNvPr>
          <p:cNvCxnSpPr>
            <a:stCxn id="17" idx="4"/>
            <a:endCxn id="11" idx="0"/>
          </p:cNvCxnSpPr>
          <p:nvPr/>
        </p:nvCxnSpPr>
        <p:spPr>
          <a:xfrm>
            <a:off x="763664" y="2280044"/>
            <a:ext cx="909730" cy="5287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81E8CBA-3BC4-44AF-BECE-3DBA87559244}"/>
              </a:ext>
            </a:extLst>
          </p:cNvPr>
          <p:cNvCxnSpPr>
            <a:stCxn id="18" idx="4"/>
            <a:endCxn id="11" idx="0"/>
          </p:cNvCxnSpPr>
          <p:nvPr/>
        </p:nvCxnSpPr>
        <p:spPr>
          <a:xfrm flipH="1">
            <a:off x="1673394" y="1642048"/>
            <a:ext cx="557326" cy="11667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037BC1-D5DF-4ACA-B91F-330CA693297B}"/>
              </a:ext>
            </a:extLst>
          </p:cNvPr>
          <p:cNvCxnSpPr>
            <a:cxnSpLocks/>
            <a:stCxn id="20" idx="5"/>
            <a:endCxn id="12" idx="0"/>
          </p:cNvCxnSpPr>
          <p:nvPr/>
        </p:nvCxnSpPr>
        <p:spPr>
          <a:xfrm>
            <a:off x="6201325" y="1789831"/>
            <a:ext cx="1200005" cy="1019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954D15A-6751-4BE6-9D12-A79B1040298F}"/>
              </a:ext>
            </a:extLst>
          </p:cNvPr>
          <p:cNvCxnSpPr>
            <a:cxnSpLocks/>
            <a:stCxn id="19" idx="4"/>
            <a:endCxn id="12" idx="0"/>
          </p:cNvCxnSpPr>
          <p:nvPr/>
        </p:nvCxnSpPr>
        <p:spPr>
          <a:xfrm>
            <a:off x="6857024" y="1509429"/>
            <a:ext cx="544306" cy="1299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ABE766A-04AC-4046-91D4-71F2B5D88BBF}"/>
              </a:ext>
            </a:extLst>
          </p:cNvPr>
          <p:cNvCxnSpPr>
            <a:stCxn id="21" idx="4"/>
            <a:endCxn id="12" idx="0"/>
          </p:cNvCxnSpPr>
          <p:nvPr/>
        </p:nvCxnSpPr>
        <p:spPr>
          <a:xfrm flipH="1">
            <a:off x="7401330" y="2285728"/>
            <a:ext cx="692869" cy="5231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FB193A-D0C8-472E-8CDB-BD435865DB50}"/>
              </a:ext>
            </a:extLst>
          </p:cNvPr>
          <p:cNvCxnSpPr>
            <a:stCxn id="11" idx="3"/>
            <a:endCxn id="16" idx="1"/>
          </p:cNvCxnSpPr>
          <p:nvPr/>
        </p:nvCxnSpPr>
        <p:spPr>
          <a:xfrm>
            <a:off x="2385288" y="3070452"/>
            <a:ext cx="916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2D2E469-E551-432D-ACEC-947C235FCC4D}"/>
              </a:ext>
            </a:extLst>
          </p:cNvPr>
          <p:cNvCxnSpPr>
            <a:stCxn id="16" idx="3"/>
            <a:endCxn id="12" idx="1"/>
          </p:cNvCxnSpPr>
          <p:nvPr/>
        </p:nvCxnSpPr>
        <p:spPr>
          <a:xfrm>
            <a:off x="5773190" y="3070452"/>
            <a:ext cx="7655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412C332-40CE-42D1-B921-56B21BA695F2}"/>
              </a:ext>
            </a:extLst>
          </p:cNvPr>
          <p:cNvCxnSpPr>
            <a:stCxn id="11" idx="2"/>
            <a:endCxn id="15" idx="0"/>
          </p:cNvCxnSpPr>
          <p:nvPr/>
        </p:nvCxnSpPr>
        <p:spPr>
          <a:xfrm>
            <a:off x="1673394" y="3332062"/>
            <a:ext cx="0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0E2312D-AE6C-4FBD-9805-2BB278567E06}"/>
              </a:ext>
            </a:extLst>
          </p:cNvPr>
          <p:cNvCxnSpPr>
            <a:stCxn id="14" idx="0"/>
            <a:endCxn id="12" idx="2"/>
          </p:cNvCxnSpPr>
          <p:nvPr/>
        </p:nvCxnSpPr>
        <p:spPr>
          <a:xfrm flipV="1">
            <a:off x="7400977" y="3332062"/>
            <a:ext cx="353" cy="3763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8C973576-D6B1-AE9C-81DB-0B9F5299D6AF}"/>
              </a:ext>
            </a:extLst>
          </p:cNvPr>
          <p:cNvSpPr/>
          <p:nvPr/>
        </p:nvSpPr>
        <p:spPr>
          <a:xfrm>
            <a:off x="5247097" y="1967053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B142FBC-ABDA-F41F-2580-B53FD8195368}"/>
              </a:ext>
            </a:extLst>
          </p:cNvPr>
          <p:cNvCxnSpPr>
            <a:cxnSpLocks/>
            <a:stCxn id="55" idx="5"/>
            <a:endCxn id="12" idx="0"/>
          </p:cNvCxnSpPr>
          <p:nvPr/>
        </p:nvCxnSpPr>
        <p:spPr>
          <a:xfrm>
            <a:off x="6211414" y="2595052"/>
            <a:ext cx="1189916" cy="2137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Oval 59">
            <a:extLst>
              <a:ext uri="{FF2B5EF4-FFF2-40B4-BE49-F238E27FC236}">
                <a16:creationId xmlns:a16="http://schemas.microsoft.com/office/drawing/2014/main" id="{926526E5-EF7E-506B-8543-7ABE69B9FA2B}"/>
              </a:ext>
            </a:extLst>
          </p:cNvPr>
          <p:cNvSpPr/>
          <p:nvPr/>
        </p:nvSpPr>
        <p:spPr>
          <a:xfrm>
            <a:off x="2355314" y="1799056"/>
            <a:ext cx="1100465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62952CA-0F31-981E-8C53-885CBAE440F5}"/>
              </a:ext>
            </a:extLst>
          </p:cNvPr>
          <p:cNvCxnSpPr>
            <a:cxnSpLocks/>
            <a:stCxn id="60" idx="3"/>
            <a:endCxn id="11" idx="0"/>
          </p:cNvCxnSpPr>
          <p:nvPr/>
        </p:nvCxnSpPr>
        <p:spPr>
          <a:xfrm flipH="1">
            <a:off x="1673394" y="2427055"/>
            <a:ext cx="843079" cy="3817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82FF164-21F0-ED06-4DB5-17B7B13EE3EB}"/>
              </a:ext>
            </a:extLst>
          </p:cNvPr>
          <p:cNvSpPr/>
          <p:nvPr/>
        </p:nvSpPr>
        <p:spPr>
          <a:xfrm>
            <a:off x="6732396" y="5775556"/>
            <a:ext cx="133716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Worker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4DF422-2449-B2D8-DB5C-635D7F412941}"/>
              </a:ext>
            </a:extLst>
          </p:cNvPr>
          <p:cNvCxnSpPr>
            <a:cxnSpLocks/>
            <a:stCxn id="15" idx="2"/>
            <a:endCxn id="13" idx="0"/>
          </p:cNvCxnSpPr>
          <p:nvPr/>
        </p:nvCxnSpPr>
        <p:spPr>
          <a:xfrm>
            <a:off x="1673394" y="4747805"/>
            <a:ext cx="3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0575F3-524D-9914-C0BF-9F597D309DED}"/>
              </a:ext>
            </a:extLst>
          </p:cNvPr>
          <p:cNvCxnSpPr>
            <a:cxnSpLocks/>
            <a:stCxn id="14" idx="2"/>
            <a:endCxn id="2" idx="0"/>
          </p:cNvCxnSpPr>
          <p:nvPr/>
        </p:nvCxnSpPr>
        <p:spPr>
          <a:xfrm>
            <a:off x="7400977" y="4747805"/>
            <a:ext cx="0" cy="1027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riangle 28">
            <a:extLst>
              <a:ext uri="{FF2B5EF4-FFF2-40B4-BE49-F238E27FC236}">
                <a16:creationId xmlns:a16="http://schemas.microsoft.com/office/drawing/2014/main" id="{E55EC7C7-C4FD-9B19-EF51-FE843E690944}"/>
              </a:ext>
            </a:extLst>
          </p:cNvPr>
          <p:cNvSpPr/>
          <p:nvPr/>
        </p:nvSpPr>
        <p:spPr>
          <a:xfrm>
            <a:off x="2921179" y="5036976"/>
            <a:ext cx="916247" cy="6729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800" dirty="0" err="1"/>
              <a:t>isA</a:t>
            </a:r>
            <a:endParaRPr lang="en-US" sz="28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9C806F7-5D16-BD78-A7B1-E6A0BB7D59E9}"/>
              </a:ext>
            </a:extLst>
          </p:cNvPr>
          <p:cNvSpPr/>
          <p:nvPr/>
        </p:nvSpPr>
        <p:spPr>
          <a:xfrm>
            <a:off x="3793883" y="4486195"/>
            <a:ext cx="1324402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BB06371F-98B8-8CE2-DB45-5388E4BE02CE}"/>
              </a:ext>
            </a:extLst>
          </p:cNvPr>
          <p:cNvSpPr/>
          <p:nvPr/>
        </p:nvSpPr>
        <p:spPr>
          <a:xfrm>
            <a:off x="5195383" y="5076585"/>
            <a:ext cx="916247" cy="672988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en-US" sz="2800" dirty="0" err="1"/>
              <a:t>isA</a:t>
            </a:r>
            <a:endParaRPr lang="en-US" sz="28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DA65E55-F48E-A387-337E-6A5D87F56F02}"/>
              </a:ext>
            </a:extLst>
          </p:cNvPr>
          <p:cNvCxnSpPr>
            <a:cxnSpLocks/>
            <a:stCxn id="29" idx="3"/>
            <a:endCxn id="13" idx="3"/>
          </p:cNvCxnSpPr>
          <p:nvPr/>
        </p:nvCxnSpPr>
        <p:spPr>
          <a:xfrm rot="5400000">
            <a:off x="2798846" y="5456709"/>
            <a:ext cx="327202" cy="833712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4">
            <a:extLst>
              <a:ext uri="{FF2B5EF4-FFF2-40B4-BE49-F238E27FC236}">
                <a16:creationId xmlns:a16="http://schemas.microsoft.com/office/drawing/2014/main" id="{5E146ED1-7EC5-22D8-9674-0C15B20A93AF}"/>
              </a:ext>
            </a:extLst>
          </p:cNvPr>
          <p:cNvCxnSpPr>
            <a:cxnSpLocks/>
            <a:stCxn id="33" idx="3"/>
            <a:endCxn id="2" idx="1"/>
          </p:cNvCxnSpPr>
          <p:nvPr/>
        </p:nvCxnSpPr>
        <p:spPr>
          <a:xfrm rot="16200000" flipH="1">
            <a:off x="6049155" y="5353924"/>
            <a:ext cx="287593" cy="1078889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34">
            <a:extLst>
              <a:ext uri="{FF2B5EF4-FFF2-40B4-BE49-F238E27FC236}">
                <a16:creationId xmlns:a16="http://schemas.microsoft.com/office/drawing/2014/main" id="{2FB072DB-61F5-42B2-3E94-FF4690782BE3}"/>
              </a:ext>
            </a:extLst>
          </p:cNvPr>
          <p:cNvCxnSpPr>
            <a:cxnSpLocks/>
            <a:stCxn id="31" idx="1"/>
            <a:endCxn id="29" idx="0"/>
          </p:cNvCxnSpPr>
          <p:nvPr/>
        </p:nvCxnSpPr>
        <p:spPr>
          <a:xfrm rot="10800000" flipV="1">
            <a:off x="3379303" y="4747804"/>
            <a:ext cx="414580" cy="289171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34">
            <a:extLst>
              <a:ext uri="{FF2B5EF4-FFF2-40B4-BE49-F238E27FC236}">
                <a16:creationId xmlns:a16="http://schemas.microsoft.com/office/drawing/2014/main" id="{A4F1E50F-5CC1-80C9-64F0-9A56FCF5E9F4}"/>
              </a:ext>
            </a:extLst>
          </p:cNvPr>
          <p:cNvCxnSpPr>
            <a:cxnSpLocks/>
            <a:stCxn id="31" idx="3"/>
            <a:endCxn id="33" idx="0"/>
          </p:cNvCxnSpPr>
          <p:nvPr/>
        </p:nvCxnSpPr>
        <p:spPr>
          <a:xfrm>
            <a:off x="5118285" y="4747805"/>
            <a:ext cx="535222" cy="328780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009D0A35-FC26-577F-7A53-9FC7716AC1FE}"/>
              </a:ext>
            </a:extLst>
          </p:cNvPr>
          <p:cNvSpPr/>
          <p:nvPr/>
        </p:nvSpPr>
        <p:spPr>
          <a:xfrm>
            <a:off x="3921184" y="3652690"/>
            <a:ext cx="1161327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name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B465E8-369D-DB12-5FB0-BA3F13611C35}"/>
              </a:ext>
            </a:extLst>
          </p:cNvPr>
          <p:cNvSpPr/>
          <p:nvPr/>
        </p:nvSpPr>
        <p:spPr>
          <a:xfrm>
            <a:off x="5487984" y="3541375"/>
            <a:ext cx="881816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u="sng" dirty="0"/>
              <a:t>UID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E7A016F-EF47-1B03-C0D3-BD761982277B}"/>
              </a:ext>
            </a:extLst>
          </p:cNvPr>
          <p:cNvSpPr/>
          <p:nvPr/>
        </p:nvSpPr>
        <p:spPr>
          <a:xfrm>
            <a:off x="2328726" y="3510788"/>
            <a:ext cx="1542274" cy="5626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address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54D724C-97B8-9239-627F-B5F9BAB29455}"/>
              </a:ext>
            </a:extLst>
          </p:cNvPr>
          <p:cNvCxnSpPr>
            <a:cxnSpLocks/>
            <a:stCxn id="67" idx="5"/>
            <a:endCxn id="31" idx="0"/>
          </p:cNvCxnSpPr>
          <p:nvPr/>
        </p:nvCxnSpPr>
        <p:spPr>
          <a:xfrm>
            <a:off x="3645139" y="3991023"/>
            <a:ext cx="810945" cy="495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CD989F-8699-39D3-B1C5-8CD70091AA1F}"/>
              </a:ext>
            </a:extLst>
          </p:cNvPr>
          <p:cNvCxnSpPr>
            <a:cxnSpLocks/>
            <a:stCxn id="65" idx="4"/>
            <a:endCxn id="31" idx="0"/>
          </p:cNvCxnSpPr>
          <p:nvPr/>
        </p:nvCxnSpPr>
        <p:spPr>
          <a:xfrm flipH="1">
            <a:off x="4456084" y="4215320"/>
            <a:ext cx="45764" cy="2708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FDA8C5B3-ED44-C384-F9D8-975698A77A16}"/>
              </a:ext>
            </a:extLst>
          </p:cNvPr>
          <p:cNvCxnSpPr>
            <a:cxnSpLocks/>
            <a:stCxn id="66" idx="2"/>
            <a:endCxn id="31" idx="0"/>
          </p:cNvCxnSpPr>
          <p:nvPr/>
        </p:nvCxnSpPr>
        <p:spPr>
          <a:xfrm flipH="1">
            <a:off x="4456084" y="3822690"/>
            <a:ext cx="1031900" cy="663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E27AB147-BC9F-12AC-6107-5D31BF2497F5}"/>
              </a:ext>
            </a:extLst>
          </p:cNvPr>
          <p:cNvSpPr/>
          <p:nvPr/>
        </p:nvSpPr>
        <p:spPr>
          <a:xfrm>
            <a:off x="8001087" y="4887668"/>
            <a:ext cx="1159072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Unit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3011334-61F5-6D35-8200-1BE03B84EEF6}"/>
              </a:ext>
            </a:extLst>
          </p:cNvPr>
          <p:cNvCxnSpPr>
            <a:cxnSpLocks/>
            <a:stCxn id="92" idx="4"/>
            <a:endCxn id="2" idx="3"/>
          </p:cNvCxnSpPr>
          <p:nvPr/>
        </p:nvCxnSpPr>
        <p:spPr>
          <a:xfrm flipH="1">
            <a:off x="8069558" y="5623415"/>
            <a:ext cx="511065" cy="4137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Oval 102">
            <a:extLst>
              <a:ext uri="{FF2B5EF4-FFF2-40B4-BE49-F238E27FC236}">
                <a16:creationId xmlns:a16="http://schemas.microsoft.com/office/drawing/2014/main" id="{F80AC5F0-17CC-7B87-7571-93766C26FB3A}"/>
              </a:ext>
            </a:extLst>
          </p:cNvPr>
          <p:cNvSpPr/>
          <p:nvPr/>
        </p:nvSpPr>
        <p:spPr>
          <a:xfrm>
            <a:off x="-97638" y="4747804"/>
            <a:ext cx="172260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Rating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2169F41-F410-9C8B-FF14-ED6CA4F73A22}"/>
              </a:ext>
            </a:extLst>
          </p:cNvPr>
          <p:cNvCxnSpPr>
            <a:cxnSpLocks/>
            <a:stCxn id="103" idx="3"/>
            <a:endCxn id="13" idx="1"/>
          </p:cNvCxnSpPr>
          <p:nvPr/>
        </p:nvCxnSpPr>
        <p:spPr>
          <a:xfrm>
            <a:off x="154632" y="5375803"/>
            <a:ext cx="646571" cy="66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ED249D5-D09B-8091-714B-FBA7C56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059-4B4D-7F40-94FB-86EEFEA00D17}" type="datetime4">
              <a:rPr lang="en-US" smtClean="0"/>
              <a:t>February 3, 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70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A193-8313-05C3-511B-FFCD01E1C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BEF1A-9854-C010-D4BB-789A6FA95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 diagram are easy to design,</a:t>
            </a:r>
            <a:br>
              <a:rPr lang="en-US" dirty="0"/>
            </a:br>
            <a:r>
              <a:rPr lang="en-US" dirty="0"/>
              <a:t>yet rigorous enough to convert to SQL</a:t>
            </a:r>
          </a:p>
          <a:p>
            <a:endParaRPr lang="en-US" dirty="0"/>
          </a:p>
          <a:p>
            <a:r>
              <a:rPr lang="en-US" dirty="0"/>
              <a:t>Lots of ER diagram "dialects"</a:t>
            </a:r>
          </a:p>
          <a:p>
            <a:pPr lvl="1"/>
            <a:r>
              <a:rPr lang="en-US" dirty="0"/>
              <a:t>Textbook use rectangles/diamonds/ovals</a:t>
            </a:r>
          </a:p>
          <a:p>
            <a:pPr lvl="1"/>
            <a:r>
              <a:rPr lang="en-US" dirty="0"/>
              <a:t>Industry uses other standards </a:t>
            </a:r>
          </a:p>
          <a:p>
            <a:endParaRPr lang="en-US" dirty="0"/>
          </a:p>
          <a:p>
            <a:r>
              <a:rPr lang="en-US" dirty="0"/>
              <a:t>In class we use the textbook version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Next: E/R diagrams in detail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4D59-44A6-74C7-B54B-0274FE01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942C4-C5D1-0646-AB6D-ED2C019C7E0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1F0EB-BD44-A31E-93BE-85A66185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991A7-8FDD-7060-9F32-E15B9660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54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Diagrams: Building Blocks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These are all the components we will learn about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A97EAA-6905-4DF0-AC25-D034E40679D9}"/>
              </a:ext>
            </a:extLst>
          </p:cNvPr>
          <p:cNvSpPr/>
          <p:nvPr/>
        </p:nvSpPr>
        <p:spPr>
          <a:xfrm>
            <a:off x="1195512" y="2027444"/>
            <a:ext cx="2225615" cy="8108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5" name="Diamond 14">
            <a:extLst>
              <a:ext uri="{FF2B5EF4-FFF2-40B4-BE49-F238E27FC236}">
                <a16:creationId xmlns:a16="http://schemas.microsoft.com/office/drawing/2014/main" id="{65BC9470-FB05-4ACD-8503-9B84939E8EA0}"/>
              </a:ext>
            </a:extLst>
          </p:cNvPr>
          <p:cNvSpPr/>
          <p:nvPr/>
        </p:nvSpPr>
        <p:spPr>
          <a:xfrm>
            <a:off x="830980" y="3572126"/>
            <a:ext cx="2954681" cy="810883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E72284-DDB2-43F9-97F3-2244E4C51A2E}"/>
              </a:ext>
            </a:extLst>
          </p:cNvPr>
          <p:cNvSpPr/>
          <p:nvPr/>
        </p:nvSpPr>
        <p:spPr>
          <a:xfrm>
            <a:off x="5692578" y="2174790"/>
            <a:ext cx="2338236" cy="5995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1D585655-1E69-428E-BCFA-274A29609A2E}"/>
              </a:ext>
            </a:extLst>
          </p:cNvPr>
          <p:cNvSpPr/>
          <p:nvPr/>
        </p:nvSpPr>
        <p:spPr>
          <a:xfrm>
            <a:off x="6245709" y="3611217"/>
            <a:ext cx="1231973" cy="763846"/>
          </a:xfrm>
          <a:prstGeom prst="triangl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3200" dirty="0" err="1"/>
              <a:t>isA</a:t>
            </a:r>
            <a:endParaRPr lang="en-US" sz="3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D69E7B-D090-4CA0-A5EA-70220B191534}"/>
              </a:ext>
            </a:extLst>
          </p:cNvPr>
          <p:cNvGrpSpPr/>
          <p:nvPr/>
        </p:nvGrpSpPr>
        <p:grpSpPr>
          <a:xfrm>
            <a:off x="1195512" y="5190233"/>
            <a:ext cx="2453309" cy="1030889"/>
            <a:chOff x="466448" y="5159585"/>
            <a:chExt cx="2453309" cy="103088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19E7E5E-D1F4-43AD-8D67-545516CDFB18}"/>
                </a:ext>
              </a:extLst>
            </p:cNvPr>
            <p:cNvSpPr/>
            <p:nvPr/>
          </p:nvSpPr>
          <p:spPr>
            <a:xfrm>
              <a:off x="466448" y="5159585"/>
              <a:ext cx="2453309" cy="1030889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1E3ED46-8B38-441F-857D-E1B928141E9C}"/>
                </a:ext>
              </a:extLst>
            </p:cNvPr>
            <p:cNvSpPr/>
            <p:nvPr/>
          </p:nvSpPr>
          <p:spPr>
            <a:xfrm>
              <a:off x="580294" y="5269588"/>
              <a:ext cx="2225615" cy="81088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130D79-B01B-4F12-8422-10B99178EC2B}"/>
              </a:ext>
            </a:extLst>
          </p:cNvPr>
          <p:cNvGrpSpPr/>
          <p:nvPr/>
        </p:nvGrpSpPr>
        <p:grpSpPr>
          <a:xfrm>
            <a:off x="4140024" y="5041549"/>
            <a:ext cx="3413218" cy="1328256"/>
            <a:chOff x="3476142" y="4976768"/>
            <a:chExt cx="3413218" cy="1328256"/>
          </a:xfrm>
        </p:grpSpPr>
        <p:sp>
          <p:nvSpPr>
            <p:cNvPr id="29" name="Diamond 28">
              <a:extLst>
                <a:ext uri="{FF2B5EF4-FFF2-40B4-BE49-F238E27FC236}">
                  <a16:creationId xmlns:a16="http://schemas.microsoft.com/office/drawing/2014/main" id="{34823089-E188-475A-BC3E-60C545A362AB}"/>
                </a:ext>
              </a:extLst>
            </p:cNvPr>
            <p:cNvSpPr/>
            <p:nvPr/>
          </p:nvSpPr>
          <p:spPr>
            <a:xfrm>
              <a:off x="3476142" y="4976768"/>
              <a:ext cx="3413218" cy="1328256"/>
            </a:xfrm>
            <a:prstGeom prst="diamond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Diamond 27">
              <a:extLst>
                <a:ext uri="{FF2B5EF4-FFF2-40B4-BE49-F238E27FC236}">
                  <a16:creationId xmlns:a16="http://schemas.microsoft.com/office/drawing/2014/main" id="{C74366E9-045E-4CD4-80EF-018C6DB91056}"/>
                </a:ext>
              </a:extLst>
            </p:cNvPr>
            <p:cNvSpPr/>
            <p:nvPr/>
          </p:nvSpPr>
          <p:spPr>
            <a:xfrm>
              <a:off x="3705410" y="5080788"/>
              <a:ext cx="2954681" cy="1120215"/>
            </a:xfrm>
            <a:prstGeom prst="diamond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A6BE5B0-F995-4A6E-A46B-FDC3902521F5}"/>
              </a:ext>
            </a:extLst>
          </p:cNvPr>
          <p:cNvCxnSpPr>
            <a:stCxn id="27" idx="3"/>
            <a:endCxn id="29" idx="1"/>
          </p:cNvCxnSpPr>
          <p:nvPr/>
        </p:nvCxnSpPr>
        <p:spPr>
          <a:xfrm flipV="1">
            <a:off x="3648821" y="5705677"/>
            <a:ext cx="49120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10BB37C-20CC-4D85-A7CE-D3FA23C17853}"/>
              </a:ext>
            </a:extLst>
          </p:cNvPr>
          <p:cNvCxnSpPr>
            <a:stCxn id="29" idx="3"/>
          </p:cNvCxnSpPr>
          <p:nvPr/>
        </p:nvCxnSpPr>
        <p:spPr>
          <a:xfrm flipV="1">
            <a:off x="7553242" y="5705676"/>
            <a:ext cx="50755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86BAB7A-8A98-4DE7-91A5-B7D79FFB8A60}"/>
              </a:ext>
            </a:extLst>
          </p:cNvPr>
          <p:cNvCxnSpPr/>
          <p:nvPr/>
        </p:nvCxnSpPr>
        <p:spPr>
          <a:xfrm>
            <a:off x="0" y="471777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7667A7D-DF20-40E5-A835-F8D69D2EC9CF}"/>
              </a:ext>
            </a:extLst>
          </p:cNvPr>
          <p:cNvCxnSpPr/>
          <p:nvPr/>
        </p:nvCxnSpPr>
        <p:spPr>
          <a:xfrm>
            <a:off x="0" y="3246783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E36B2B2-7787-41A6-975B-96AEA01CFB21}"/>
              </a:ext>
            </a:extLst>
          </p:cNvPr>
          <p:cNvCxnSpPr/>
          <p:nvPr/>
        </p:nvCxnSpPr>
        <p:spPr>
          <a:xfrm>
            <a:off x="0" y="168206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91FBDD0-8FF0-4408-B0AA-4701912217CF}"/>
              </a:ext>
            </a:extLst>
          </p:cNvPr>
          <p:cNvCxnSpPr>
            <a:cxnSpLocks/>
          </p:cNvCxnSpPr>
          <p:nvPr/>
        </p:nvCxnSpPr>
        <p:spPr>
          <a:xfrm flipH="1">
            <a:off x="4571998" y="1689036"/>
            <a:ext cx="1" cy="3028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C5D33C2-4880-4578-B794-04C9C066C22B}"/>
              </a:ext>
            </a:extLst>
          </p:cNvPr>
          <p:cNvSpPr txBox="1"/>
          <p:nvPr/>
        </p:nvSpPr>
        <p:spPr>
          <a:xfrm>
            <a:off x="4571997" y="3246783"/>
            <a:ext cx="134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Subclass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1D2EDE-28D5-466E-B9C2-12C94EAF348B}"/>
              </a:ext>
            </a:extLst>
          </p:cNvPr>
          <p:cNvSpPr txBox="1"/>
          <p:nvPr/>
        </p:nvSpPr>
        <p:spPr>
          <a:xfrm>
            <a:off x="4593944" y="1677498"/>
            <a:ext cx="132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Attribute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F95058-B26F-4565-A5D5-E4A6506E4251}"/>
              </a:ext>
            </a:extLst>
          </p:cNvPr>
          <p:cNvSpPr txBox="1"/>
          <p:nvPr/>
        </p:nvSpPr>
        <p:spPr>
          <a:xfrm>
            <a:off x="-1" y="1677498"/>
            <a:ext cx="1559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Entity set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4840CBC-44CA-468B-9357-550ECD4F2BC4}"/>
              </a:ext>
            </a:extLst>
          </p:cNvPr>
          <p:cNvSpPr txBox="1"/>
          <p:nvPr/>
        </p:nvSpPr>
        <p:spPr>
          <a:xfrm>
            <a:off x="-1" y="3241885"/>
            <a:ext cx="1721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6670D35-E059-4AD4-A3C2-174C0AA3508B}"/>
              </a:ext>
            </a:extLst>
          </p:cNvPr>
          <p:cNvSpPr txBox="1"/>
          <p:nvPr/>
        </p:nvSpPr>
        <p:spPr>
          <a:xfrm>
            <a:off x="-3" y="4708350"/>
            <a:ext cx="149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 Entity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CAB5CF-C084-16C8-1632-0BB0DA4CB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D1F4A-71D3-2145-B260-4DB22AA68573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D121F-243C-B506-1928-D1F632CFB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7806BB-AB11-008C-9E0B-99EFFF7B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29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915B-7A87-8FE4-BC2C-F040FDF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5996-858F-7FFD-2195-B1B4D0041D5F}"/>
              </a:ext>
            </a:extLst>
          </p:cNvPr>
          <p:cNvSpPr txBox="1"/>
          <p:nvPr/>
        </p:nvSpPr>
        <p:spPr>
          <a:xfrm>
            <a:off x="3007319" y="3013501"/>
            <a:ext cx="312938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Entity Sets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025D11-D787-21C7-ABF7-1964A729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6A19-76E4-234A-A753-ABD0E02CD568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88CF0-9B31-7A96-7B3A-4EFCC9057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B6021D-DBF6-6AEE-B70E-0983F90D9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3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38E97C-C079-0CEF-3F51-B7543B8F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5F913-64D3-6C4B-A3B8-4EF4A70C03B1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4D3AE8-D009-CFFD-F94D-B89C8AAD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1A362-886B-FDB9-F7BF-82456D9AC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D70C27-F6BA-6B7E-31F2-94E1462D0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SQL to RA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47102F-CAAD-506B-3E50-7F1D160D6954}"/>
              </a:ext>
            </a:extLst>
          </p:cNvPr>
          <p:cNvSpPr txBox="1"/>
          <p:nvPr/>
        </p:nvSpPr>
        <p:spPr>
          <a:xfrm>
            <a:off x="208800" y="986400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SELECT-FROM-WHERE query: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10DBD-C2F5-977B-A988-C2AF6C2FD5A5}"/>
              </a:ext>
            </a:extLst>
          </p:cNvPr>
          <p:cNvSpPr txBox="1"/>
          <p:nvPr/>
        </p:nvSpPr>
        <p:spPr>
          <a:xfrm>
            <a:off x="324000" y="1902969"/>
            <a:ext cx="313579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attrs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,...,T</a:t>
            </a:r>
            <a:r>
              <a: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condition;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D5102D-1545-88A8-02B9-614DEDF85EC8}"/>
                  </a:ext>
                </a:extLst>
              </p:cNvPr>
              <p:cNvSpPr txBox="1"/>
              <p:nvPr/>
            </p:nvSpPr>
            <p:spPr>
              <a:xfrm>
                <a:off x="3203058" y="5591380"/>
                <a:ext cx="4935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2D5102D-1545-88A8-02B9-614DEDF85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058" y="5591380"/>
                <a:ext cx="493597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E9BAA1-2523-325F-5CA3-BEFE9561E64E}"/>
                  </a:ext>
                </a:extLst>
              </p:cNvPr>
              <p:cNvSpPr txBox="1"/>
              <p:nvPr/>
            </p:nvSpPr>
            <p:spPr>
              <a:xfrm>
                <a:off x="3985236" y="467965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E9BAA1-2523-325F-5CA3-BEFE9561E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236" y="4679652"/>
                <a:ext cx="468397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474D1C-2683-C8BC-9B03-683F1EDE803F}"/>
                  </a:ext>
                </a:extLst>
              </p:cNvPr>
              <p:cNvSpPr txBox="1"/>
              <p:nvPr/>
            </p:nvSpPr>
            <p:spPr>
              <a:xfrm>
                <a:off x="6115050" y="1837134"/>
                <a:ext cx="127733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condition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474D1C-2683-C8BC-9B03-683F1EDE8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050" y="1837134"/>
                <a:ext cx="1277337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DA987-7966-A220-5B03-17205BA1C161}"/>
                  </a:ext>
                </a:extLst>
              </p:cNvPr>
              <p:cNvSpPr txBox="1"/>
              <p:nvPr/>
            </p:nvSpPr>
            <p:spPr>
              <a:xfrm>
                <a:off x="6318630" y="990171"/>
                <a:ext cx="870175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attrs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DA987-7966-A220-5B03-17205BA1C1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630" y="990171"/>
                <a:ext cx="870175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3D2FB9-49CC-48F2-A0D5-7CC0FB0429D1}"/>
              </a:ext>
            </a:extLst>
          </p:cNvPr>
          <p:cNvCxnSpPr>
            <a:stCxn id="8" idx="0"/>
            <a:endCxn id="10" idx="1"/>
          </p:cNvCxnSpPr>
          <p:nvPr/>
        </p:nvCxnSpPr>
        <p:spPr>
          <a:xfrm flipV="1">
            <a:off x="3449857" y="4879707"/>
            <a:ext cx="535379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646738E-E698-3D48-CCB0-402C8D3B01C6}"/>
              </a:ext>
            </a:extLst>
          </p:cNvPr>
          <p:cNvCxnSpPr>
            <a:cxnSpLocks/>
            <a:stCxn id="18" idx="0"/>
            <a:endCxn id="10" idx="3"/>
          </p:cNvCxnSpPr>
          <p:nvPr/>
        </p:nvCxnSpPr>
        <p:spPr>
          <a:xfrm flipH="1" flipV="1">
            <a:off x="4453633" y="4879707"/>
            <a:ext cx="402742" cy="711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1A1C9B-C053-476B-1393-2DD928ABC1DB}"/>
              </a:ext>
            </a:extLst>
          </p:cNvPr>
          <p:cNvCxnSpPr>
            <a:cxnSpLocks/>
            <a:stCxn id="10" idx="0"/>
            <a:endCxn id="20" idx="1"/>
          </p:cNvCxnSpPr>
          <p:nvPr/>
        </p:nvCxnSpPr>
        <p:spPr>
          <a:xfrm flipV="1">
            <a:off x="4219435" y="3870107"/>
            <a:ext cx="966196" cy="809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DB6342-3210-28E4-C720-94F65C4213C4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H="1" flipV="1">
            <a:off x="6753718" y="1390281"/>
            <a:ext cx="1" cy="4468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5D06BC-6693-AF20-96A4-4FBF35CF7A4A}"/>
                  </a:ext>
                </a:extLst>
              </p:cNvPr>
              <p:cNvSpPr txBox="1"/>
              <p:nvPr/>
            </p:nvSpPr>
            <p:spPr>
              <a:xfrm>
                <a:off x="4604832" y="5591380"/>
                <a:ext cx="503086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5D06BC-6693-AF20-96A4-4FBF35CF7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4832" y="5591380"/>
                <a:ext cx="50308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688400-AC86-113D-A728-1FB3BC906579}"/>
                  </a:ext>
                </a:extLst>
              </p:cNvPr>
              <p:cNvSpPr txBox="1"/>
              <p:nvPr/>
            </p:nvSpPr>
            <p:spPr>
              <a:xfrm>
                <a:off x="6016095" y="4781835"/>
                <a:ext cx="50308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D688400-AC86-113D-A728-1FB3BC9065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095" y="4781835"/>
                <a:ext cx="5030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993BB8-BF06-CA13-4438-8BF5294A51BB}"/>
                  </a:ext>
                </a:extLst>
              </p:cNvPr>
              <p:cNvSpPr txBox="1"/>
              <p:nvPr/>
            </p:nvSpPr>
            <p:spPr>
              <a:xfrm>
                <a:off x="5185631" y="3670052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5993BB8-BF06-CA13-4438-8BF5294A5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631" y="3670052"/>
                <a:ext cx="468397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4B093B-D346-6253-C272-C51C4AFB90EF}"/>
              </a:ext>
            </a:extLst>
          </p:cNvPr>
          <p:cNvCxnSpPr>
            <a:cxnSpLocks/>
            <a:stCxn id="19" idx="0"/>
            <a:endCxn id="20" idx="3"/>
          </p:cNvCxnSpPr>
          <p:nvPr/>
        </p:nvCxnSpPr>
        <p:spPr>
          <a:xfrm flipH="1" flipV="1">
            <a:off x="5654028" y="3870107"/>
            <a:ext cx="613610" cy="9117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AA197F7-A4B1-F2A8-90B3-7B5650C4D8F0}"/>
              </a:ext>
            </a:extLst>
          </p:cNvPr>
          <p:cNvSpPr txBox="1"/>
          <p:nvPr/>
        </p:nvSpPr>
        <p:spPr>
          <a:xfrm rot="20700000">
            <a:off x="5713924" y="3147968"/>
            <a:ext cx="50526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. .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87A111-1DBA-F4B4-99FE-FF02233CA880}"/>
                  </a:ext>
                </a:extLst>
              </p:cNvPr>
              <p:cNvSpPr txBox="1"/>
              <p:nvPr/>
            </p:nvSpPr>
            <p:spPr>
              <a:xfrm>
                <a:off x="7392387" y="4074824"/>
                <a:ext cx="503086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187A111-1DBA-F4B4-99FE-FF02233CA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387" y="4074824"/>
                <a:ext cx="503086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52CCC0-EE85-753E-C895-E26242C171FD}"/>
                  </a:ext>
                </a:extLst>
              </p:cNvPr>
              <p:cNvSpPr txBox="1"/>
              <p:nvPr/>
            </p:nvSpPr>
            <p:spPr>
              <a:xfrm>
                <a:off x="6499214" y="2946488"/>
                <a:ext cx="468397" cy="40011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⋈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052CCC0-EE85-753E-C895-E26242C17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214" y="2946488"/>
                <a:ext cx="468397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FF3FFD9-2DDA-FDAD-7FCE-BDFB8401AA25}"/>
              </a:ext>
            </a:extLst>
          </p:cNvPr>
          <p:cNvCxnSpPr>
            <a:cxnSpLocks/>
            <a:stCxn id="31" idx="0"/>
            <a:endCxn id="32" idx="3"/>
          </p:cNvCxnSpPr>
          <p:nvPr/>
        </p:nvCxnSpPr>
        <p:spPr>
          <a:xfrm flipH="1" flipV="1">
            <a:off x="6967611" y="3146543"/>
            <a:ext cx="676319" cy="9282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7F9792E-D300-151A-10AF-98BB3054FDBB}"/>
              </a:ext>
            </a:extLst>
          </p:cNvPr>
          <p:cNvCxnSpPr>
            <a:cxnSpLocks/>
            <a:stCxn id="32" idx="0"/>
            <a:endCxn id="11" idx="2"/>
          </p:cNvCxnSpPr>
          <p:nvPr/>
        </p:nvCxnSpPr>
        <p:spPr>
          <a:xfrm flipV="1">
            <a:off x="6733413" y="2237244"/>
            <a:ext cx="20306" cy="709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7ED3F3EB-7959-55BE-5AB1-424423DE22D7}"/>
              </a:ext>
            </a:extLst>
          </p:cNvPr>
          <p:cNvSpPr txBox="1"/>
          <p:nvPr/>
        </p:nvSpPr>
        <p:spPr>
          <a:xfrm>
            <a:off x="140650" y="5268214"/>
            <a:ext cx="2775119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Next: to convert group-by</a:t>
            </a:r>
            <a:br>
              <a:rPr lang="en-US" dirty="0"/>
            </a:br>
            <a:r>
              <a:rPr lang="en-US" dirty="0"/>
              <a:t>we need to extend RA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27F92967-860E-7689-B644-56D29B5C1B52}"/>
              </a:ext>
            </a:extLst>
          </p:cNvPr>
          <p:cNvSpPr/>
          <p:nvPr/>
        </p:nvSpPr>
        <p:spPr>
          <a:xfrm>
            <a:off x="4298218" y="2190645"/>
            <a:ext cx="978408" cy="3078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3353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Set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Entity set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class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entity</a:t>
            </a:r>
            <a:r>
              <a:rPr lang="en-US" sz="2400" dirty="0"/>
              <a:t> is the same as an </a:t>
            </a:r>
            <a:r>
              <a:rPr lang="en-US" sz="2400" b="1" dirty="0">
                <a:solidFill>
                  <a:srgbClr val="0432FF"/>
                </a:solidFill>
              </a:rPr>
              <a:t>object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attribute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field</a:t>
            </a:r>
            <a:r>
              <a:rPr lang="en-US" sz="2400" dirty="0"/>
              <a:t> of a class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32433B-4800-45B0-97ED-77407AEB4DB1}"/>
              </a:ext>
            </a:extLst>
          </p:cNvPr>
          <p:cNvSpPr/>
          <p:nvPr/>
        </p:nvSpPr>
        <p:spPr>
          <a:xfrm>
            <a:off x="1207370" y="5283277"/>
            <a:ext cx="22256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D50C1A-7C56-4129-9B95-96C18F2B0848}"/>
              </a:ext>
            </a:extLst>
          </p:cNvPr>
          <p:cNvSpPr/>
          <p:nvPr/>
        </p:nvSpPr>
        <p:spPr>
          <a:xfrm>
            <a:off x="-1659" y="3792244"/>
            <a:ext cx="206072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0FFEBA-A998-47A6-ACED-BD62B9ACAC64}"/>
              </a:ext>
            </a:extLst>
          </p:cNvPr>
          <p:cNvSpPr/>
          <p:nvPr/>
        </p:nvSpPr>
        <p:spPr>
          <a:xfrm>
            <a:off x="1727684" y="3152314"/>
            <a:ext cx="152649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B6D8E6-F499-4F63-9044-D360E85EC75B}"/>
              </a:ext>
            </a:extLst>
          </p:cNvPr>
          <p:cNvSpPr/>
          <p:nvPr/>
        </p:nvSpPr>
        <p:spPr>
          <a:xfrm>
            <a:off x="3027480" y="3792244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FAD58-9C83-43D4-8A75-19A2D0FBC1D9}"/>
              </a:ext>
            </a:extLst>
          </p:cNvPr>
          <p:cNvCxnSpPr>
            <a:stCxn id="26" idx="4"/>
            <a:endCxn id="25" idx="0"/>
          </p:cNvCxnSpPr>
          <p:nvPr/>
        </p:nvCxnSpPr>
        <p:spPr>
          <a:xfrm>
            <a:off x="1028702" y="4527991"/>
            <a:ext cx="129147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9980C7-E067-4688-82A6-F3EF1109665A}"/>
              </a:ext>
            </a:extLst>
          </p:cNvPr>
          <p:cNvCxnSpPr>
            <a:stCxn id="27" idx="4"/>
            <a:endCxn id="25" idx="0"/>
          </p:cNvCxnSpPr>
          <p:nvPr/>
        </p:nvCxnSpPr>
        <p:spPr>
          <a:xfrm flipH="1">
            <a:off x="2320178" y="3888061"/>
            <a:ext cx="170753" cy="1395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A92AE2-F6F8-411C-AEF1-23B337B07BBF}"/>
              </a:ext>
            </a:extLst>
          </p:cNvPr>
          <p:cNvCxnSpPr>
            <a:stCxn id="28" idx="4"/>
            <a:endCxn id="25" idx="0"/>
          </p:cNvCxnSpPr>
          <p:nvPr/>
        </p:nvCxnSpPr>
        <p:spPr>
          <a:xfrm flipH="1">
            <a:off x="2320178" y="4527991"/>
            <a:ext cx="127218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C647A-2FB6-3455-AE16-7EE21045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C0BA-5B0D-5F43-8242-E2BDC1CC1B0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3A37A-F0D9-464C-DDD5-0D72429E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D08517F-2322-2E28-3650-DA453453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631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Set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Entity set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class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entity</a:t>
            </a:r>
            <a:r>
              <a:rPr lang="en-US" sz="2400" dirty="0"/>
              <a:t> is the same as an </a:t>
            </a:r>
            <a:r>
              <a:rPr lang="en-US" sz="2400" b="1" dirty="0">
                <a:solidFill>
                  <a:srgbClr val="0432FF"/>
                </a:solidFill>
              </a:rPr>
              <a:t>object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attribute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field</a:t>
            </a:r>
            <a:r>
              <a:rPr lang="en-US" sz="2400" dirty="0"/>
              <a:t> of a class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32433B-4800-45B0-97ED-77407AEB4DB1}"/>
              </a:ext>
            </a:extLst>
          </p:cNvPr>
          <p:cNvSpPr/>
          <p:nvPr/>
        </p:nvSpPr>
        <p:spPr>
          <a:xfrm>
            <a:off x="1207370" y="5283277"/>
            <a:ext cx="22256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D50C1A-7C56-4129-9B95-96C18F2B0848}"/>
              </a:ext>
            </a:extLst>
          </p:cNvPr>
          <p:cNvSpPr/>
          <p:nvPr/>
        </p:nvSpPr>
        <p:spPr>
          <a:xfrm>
            <a:off x="-1659" y="3792244"/>
            <a:ext cx="206072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0FFEBA-A998-47A6-ACED-BD62B9ACAC64}"/>
              </a:ext>
            </a:extLst>
          </p:cNvPr>
          <p:cNvSpPr/>
          <p:nvPr/>
        </p:nvSpPr>
        <p:spPr>
          <a:xfrm>
            <a:off x="1727684" y="3152314"/>
            <a:ext cx="152649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B6D8E6-F499-4F63-9044-D360E85EC75B}"/>
              </a:ext>
            </a:extLst>
          </p:cNvPr>
          <p:cNvSpPr/>
          <p:nvPr/>
        </p:nvSpPr>
        <p:spPr>
          <a:xfrm>
            <a:off x="3027480" y="3792244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FAD58-9C83-43D4-8A75-19A2D0FBC1D9}"/>
              </a:ext>
            </a:extLst>
          </p:cNvPr>
          <p:cNvCxnSpPr>
            <a:stCxn id="26" idx="4"/>
            <a:endCxn id="25" idx="0"/>
          </p:cNvCxnSpPr>
          <p:nvPr/>
        </p:nvCxnSpPr>
        <p:spPr>
          <a:xfrm>
            <a:off x="1028702" y="4527991"/>
            <a:ext cx="129147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9980C7-E067-4688-82A6-F3EF1109665A}"/>
              </a:ext>
            </a:extLst>
          </p:cNvPr>
          <p:cNvCxnSpPr>
            <a:stCxn id="27" idx="4"/>
            <a:endCxn id="25" idx="0"/>
          </p:cNvCxnSpPr>
          <p:nvPr/>
        </p:nvCxnSpPr>
        <p:spPr>
          <a:xfrm flipH="1">
            <a:off x="2320178" y="3888061"/>
            <a:ext cx="170753" cy="1395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A92AE2-F6F8-411C-AEF1-23B337B07BBF}"/>
              </a:ext>
            </a:extLst>
          </p:cNvPr>
          <p:cNvCxnSpPr>
            <a:stCxn id="28" idx="4"/>
            <a:endCxn id="25" idx="0"/>
          </p:cNvCxnSpPr>
          <p:nvPr/>
        </p:nvCxnSpPr>
        <p:spPr>
          <a:xfrm flipH="1">
            <a:off x="2320178" y="4527991"/>
            <a:ext cx="127218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Callout 1">
            <a:extLst>
              <a:ext uri="{FF2B5EF4-FFF2-40B4-BE49-F238E27FC236}">
                <a16:creationId xmlns:a16="http://schemas.microsoft.com/office/drawing/2014/main" id="{C078BB0C-0E70-0F8E-C952-FDBB841E3024}"/>
              </a:ext>
            </a:extLst>
          </p:cNvPr>
          <p:cNvSpPr/>
          <p:nvPr/>
        </p:nvSpPr>
        <p:spPr>
          <a:xfrm>
            <a:off x="3801525" y="2895271"/>
            <a:ext cx="2928562" cy="735747"/>
          </a:xfrm>
          <a:prstGeom prst="wedgeEllipseCallout">
            <a:avLst>
              <a:gd name="adj1" fmla="val -48339"/>
              <a:gd name="adj2" fmla="val 7285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Primary key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BDAC936-0CB3-8448-6467-C8A50C56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F565A-F1F8-B348-82B9-C6CF7DF67147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B8DBAB0-A0EB-74C7-FCFA-7FEA3DFAE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1F23DE-3445-9B9E-96C7-92DDC69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862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Set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Entity set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class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entity</a:t>
            </a:r>
            <a:r>
              <a:rPr lang="en-US" sz="2400" dirty="0"/>
              <a:t> is the same as an </a:t>
            </a:r>
            <a:r>
              <a:rPr lang="en-US" sz="2400" b="1" dirty="0">
                <a:solidFill>
                  <a:srgbClr val="0432FF"/>
                </a:solidFill>
              </a:rPr>
              <a:t>object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attribute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field</a:t>
            </a:r>
            <a:r>
              <a:rPr lang="en-US" sz="2400" dirty="0"/>
              <a:t> of a class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32433B-4800-45B0-97ED-77407AEB4DB1}"/>
              </a:ext>
            </a:extLst>
          </p:cNvPr>
          <p:cNvSpPr/>
          <p:nvPr/>
        </p:nvSpPr>
        <p:spPr>
          <a:xfrm>
            <a:off x="1207370" y="5283277"/>
            <a:ext cx="22256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D50C1A-7C56-4129-9B95-96C18F2B0848}"/>
              </a:ext>
            </a:extLst>
          </p:cNvPr>
          <p:cNvSpPr/>
          <p:nvPr/>
        </p:nvSpPr>
        <p:spPr>
          <a:xfrm>
            <a:off x="-1659" y="3792244"/>
            <a:ext cx="206072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0FFEBA-A998-47A6-ACED-BD62B9ACAC64}"/>
              </a:ext>
            </a:extLst>
          </p:cNvPr>
          <p:cNvSpPr/>
          <p:nvPr/>
        </p:nvSpPr>
        <p:spPr>
          <a:xfrm>
            <a:off x="1727684" y="3152314"/>
            <a:ext cx="152649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B6D8E6-F499-4F63-9044-D360E85EC75B}"/>
              </a:ext>
            </a:extLst>
          </p:cNvPr>
          <p:cNvSpPr/>
          <p:nvPr/>
        </p:nvSpPr>
        <p:spPr>
          <a:xfrm>
            <a:off x="3027480" y="3792244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FAD58-9C83-43D4-8A75-19A2D0FBC1D9}"/>
              </a:ext>
            </a:extLst>
          </p:cNvPr>
          <p:cNvCxnSpPr>
            <a:stCxn id="26" idx="4"/>
            <a:endCxn id="25" idx="0"/>
          </p:cNvCxnSpPr>
          <p:nvPr/>
        </p:nvCxnSpPr>
        <p:spPr>
          <a:xfrm>
            <a:off x="1028702" y="4527991"/>
            <a:ext cx="129147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9980C7-E067-4688-82A6-F3EF1109665A}"/>
              </a:ext>
            </a:extLst>
          </p:cNvPr>
          <p:cNvCxnSpPr>
            <a:stCxn id="27" idx="4"/>
            <a:endCxn id="25" idx="0"/>
          </p:cNvCxnSpPr>
          <p:nvPr/>
        </p:nvCxnSpPr>
        <p:spPr>
          <a:xfrm flipH="1">
            <a:off x="2320178" y="3888061"/>
            <a:ext cx="170753" cy="1395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A92AE2-F6F8-411C-AEF1-23B337B07BBF}"/>
              </a:ext>
            </a:extLst>
          </p:cNvPr>
          <p:cNvCxnSpPr>
            <a:stCxn id="28" idx="4"/>
            <a:endCxn id="25" idx="0"/>
          </p:cNvCxnSpPr>
          <p:nvPr/>
        </p:nvCxnSpPr>
        <p:spPr>
          <a:xfrm flipH="1">
            <a:off x="2320178" y="4527991"/>
            <a:ext cx="127218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Callout 1">
            <a:extLst>
              <a:ext uri="{FF2B5EF4-FFF2-40B4-BE49-F238E27FC236}">
                <a16:creationId xmlns:a16="http://schemas.microsoft.com/office/drawing/2014/main" id="{C078BB0C-0E70-0F8E-C952-FDBB841E3024}"/>
              </a:ext>
            </a:extLst>
          </p:cNvPr>
          <p:cNvSpPr/>
          <p:nvPr/>
        </p:nvSpPr>
        <p:spPr>
          <a:xfrm>
            <a:off x="3801525" y="2895271"/>
            <a:ext cx="2928562" cy="735747"/>
          </a:xfrm>
          <a:prstGeom prst="wedgeEllipseCallout">
            <a:avLst>
              <a:gd name="adj1" fmla="val -48339"/>
              <a:gd name="adj2" fmla="val 7285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Primary key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9F9EA0A-9528-CD5B-3A4B-D746D8B2CAFC}"/>
              </a:ext>
            </a:extLst>
          </p:cNvPr>
          <p:cNvSpPr/>
          <p:nvPr/>
        </p:nvSpPr>
        <p:spPr>
          <a:xfrm>
            <a:off x="4512822" y="4708978"/>
            <a:ext cx="4296252" cy="1532334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Every entity set</a:t>
            </a:r>
            <a:br>
              <a:rPr lang="en-US" sz="2800" dirty="0"/>
            </a:br>
            <a:r>
              <a:rPr lang="en-US" sz="2800" dirty="0"/>
              <a:t>must have a primary key,</a:t>
            </a:r>
            <a:br>
              <a:rPr lang="en-US" sz="2800" dirty="0"/>
            </a:br>
            <a:r>
              <a:rPr lang="en-US" sz="2800" dirty="0"/>
              <a:t>or a derived one.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33A93F-F8FB-3F1B-66DC-EE59992A7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A7974-3989-AA4A-B13C-5588395F3F1E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BDC287B-2779-7CBA-2875-A37E3CB2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BF6E00-1F25-63F4-9265-CD7828BF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90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Set to SQL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Entity set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class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entity</a:t>
            </a:r>
            <a:r>
              <a:rPr lang="en-US" sz="2400" dirty="0"/>
              <a:t> is the same as an </a:t>
            </a:r>
            <a:r>
              <a:rPr lang="en-US" sz="2400" b="1" dirty="0">
                <a:solidFill>
                  <a:srgbClr val="0432FF"/>
                </a:solidFill>
              </a:rPr>
              <a:t>object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attribute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field</a:t>
            </a:r>
            <a:r>
              <a:rPr lang="en-US" sz="2400" dirty="0"/>
              <a:t> of a class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32433B-4800-45B0-97ED-77407AEB4DB1}"/>
              </a:ext>
            </a:extLst>
          </p:cNvPr>
          <p:cNvSpPr/>
          <p:nvPr/>
        </p:nvSpPr>
        <p:spPr>
          <a:xfrm>
            <a:off x="1207370" y="5283277"/>
            <a:ext cx="22256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D50C1A-7C56-4129-9B95-96C18F2B0848}"/>
              </a:ext>
            </a:extLst>
          </p:cNvPr>
          <p:cNvSpPr/>
          <p:nvPr/>
        </p:nvSpPr>
        <p:spPr>
          <a:xfrm>
            <a:off x="-1659" y="3792244"/>
            <a:ext cx="206072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0FFEBA-A998-47A6-ACED-BD62B9ACAC64}"/>
              </a:ext>
            </a:extLst>
          </p:cNvPr>
          <p:cNvSpPr/>
          <p:nvPr/>
        </p:nvSpPr>
        <p:spPr>
          <a:xfrm>
            <a:off x="1727684" y="3152314"/>
            <a:ext cx="152649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B6D8E6-F499-4F63-9044-D360E85EC75B}"/>
              </a:ext>
            </a:extLst>
          </p:cNvPr>
          <p:cNvSpPr/>
          <p:nvPr/>
        </p:nvSpPr>
        <p:spPr>
          <a:xfrm>
            <a:off x="3027480" y="3792244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FAD58-9C83-43D4-8A75-19A2D0FBC1D9}"/>
              </a:ext>
            </a:extLst>
          </p:cNvPr>
          <p:cNvCxnSpPr>
            <a:stCxn id="26" idx="4"/>
            <a:endCxn id="25" idx="0"/>
          </p:cNvCxnSpPr>
          <p:nvPr/>
        </p:nvCxnSpPr>
        <p:spPr>
          <a:xfrm>
            <a:off x="1028702" y="4527991"/>
            <a:ext cx="129147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9980C7-E067-4688-82A6-F3EF1109665A}"/>
              </a:ext>
            </a:extLst>
          </p:cNvPr>
          <p:cNvCxnSpPr>
            <a:stCxn id="27" idx="4"/>
            <a:endCxn id="25" idx="0"/>
          </p:cNvCxnSpPr>
          <p:nvPr/>
        </p:nvCxnSpPr>
        <p:spPr>
          <a:xfrm flipH="1">
            <a:off x="2320178" y="3888061"/>
            <a:ext cx="170753" cy="1395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A92AE2-F6F8-411C-AEF1-23B337B07BBF}"/>
              </a:ext>
            </a:extLst>
          </p:cNvPr>
          <p:cNvCxnSpPr>
            <a:stCxn id="28" idx="4"/>
            <a:endCxn id="25" idx="0"/>
          </p:cNvCxnSpPr>
          <p:nvPr/>
        </p:nvCxnSpPr>
        <p:spPr>
          <a:xfrm flipH="1">
            <a:off x="2320178" y="4527991"/>
            <a:ext cx="127218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A21694AA-9F4C-119E-2356-7413A10FC6E1}"/>
              </a:ext>
            </a:extLst>
          </p:cNvPr>
          <p:cNvSpPr/>
          <p:nvPr/>
        </p:nvSpPr>
        <p:spPr>
          <a:xfrm>
            <a:off x="5823550" y="2178531"/>
            <a:ext cx="3185532" cy="1947565"/>
          </a:xfrm>
          <a:prstGeom prst="wedgeEllipseCallout">
            <a:avLst>
              <a:gd name="adj1" fmla="val -85583"/>
              <a:gd name="adj2" fmla="val 4405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How do</a:t>
            </a:r>
            <a:br>
              <a:rPr lang="en-US" sz="2800" dirty="0"/>
            </a:br>
            <a:r>
              <a:rPr lang="en-US" sz="2800" dirty="0"/>
              <a:t>we represent</a:t>
            </a:r>
            <a:br>
              <a:rPr lang="en-US" sz="2800" dirty="0"/>
            </a:br>
            <a:r>
              <a:rPr lang="en-US" sz="2800" dirty="0"/>
              <a:t>in SQL?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BF174B-61A7-6E35-54C6-BC9CF7A0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0856-579D-B240-9416-7D8FD0EFA18D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948B8-D0E4-A098-BC77-419863CF7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A8EE83A-CB38-04AE-8F7D-51615CE47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22207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Set to SQL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Entity set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class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entity</a:t>
            </a:r>
            <a:r>
              <a:rPr lang="en-US" sz="2400" dirty="0"/>
              <a:t> is the same as an </a:t>
            </a:r>
            <a:r>
              <a:rPr lang="en-US" sz="2400" b="1" dirty="0">
                <a:solidFill>
                  <a:srgbClr val="0432FF"/>
                </a:solidFill>
              </a:rPr>
              <a:t>object</a:t>
            </a:r>
          </a:p>
          <a:p>
            <a:r>
              <a:rPr lang="en-US" sz="2400" dirty="0"/>
              <a:t>An </a:t>
            </a:r>
            <a:r>
              <a:rPr lang="en-US" sz="2400" b="1" dirty="0">
                <a:solidFill>
                  <a:srgbClr val="0432FF"/>
                </a:solidFill>
              </a:rPr>
              <a:t>attribute</a:t>
            </a:r>
            <a:r>
              <a:rPr lang="en-US" sz="2400" dirty="0"/>
              <a:t> is the same as a </a:t>
            </a:r>
            <a:r>
              <a:rPr lang="en-US" sz="2400" b="1" dirty="0">
                <a:solidFill>
                  <a:srgbClr val="0432FF"/>
                </a:solidFill>
              </a:rPr>
              <a:t>field</a:t>
            </a:r>
            <a:r>
              <a:rPr lang="en-US" sz="2400" dirty="0"/>
              <a:t> of a class</a:t>
            </a:r>
            <a:endParaRPr lang="en-US" sz="20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132433B-4800-45B0-97ED-77407AEB4DB1}"/>
              </a:ext>
            </a:extLst>
          </p:cNvPr>
          <p:cNvSpPr/>
          <p:nvPr/>
        </p:nvSpPr>
        <p:spPr>
          <a:xfrm>
            <a:off x="1207370" y="5283277"/>
            <a:ext cx="222561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/>
              <a:t>Person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2D50C1A-7C56-4129-9B95-96C18F2B0848}"/>
              </a:ext>
            </a:extLst>
          </p:cNvPr>
          <p:cNvSpPr/>
          <p:nvPr/>
        </p:nvSpPr>
        <p:spPr>
          <a:xfrm>
            <a:off x="-1659" y="3792244"/>
            <a:ext cx="206072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70FFEBA-A998-47A6-ACED-BD62B9ACAC64}"/>
              </a:ext>
            </a:extLst>
          </p:cNvPr>
          <p:cNvSpPr/>
          <p:nvPr/>
        </p:nvSpPr>
        <p:spPr>
          <a:xfrm>
            <a:off x="1727684" y="3152314"/>
            <a:ext cx="1526494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6B6D8E6-F499-4F63-9044-D360E85EC75B}"/>
              </a:ext>
            </a:extLst>
          </p:cNvPr>
          <p:cNvSpPr/>
          <p:nvPr/>
        </p:nvSpPr>
        <p:spPr>
          <a:xfrm>
            <a:off x="3027480" y="3792244"/>
            <a:ext cx="1129768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UID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ECFAD58-9C83-43D4-8A75-19A2D0FBC1D9}"/>
              </a:ext>
            </a:extLst>
          </p:cNvPr>
          <p:cNvCxnSpPr>
            <a:stCxn id="26" idx="4"/>
            <a:endCxn id="25" idx="0"/>
          </p:cNvCxnSpPr>
          <p:nvPr/>
        </p:nvCxnSpPr>
        <p:spPr>
          <a:xfrm>
            <a:off x="1028702" y="4527991"/>
            <a:ext cx="129147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9980C7-E067-4688-82A6-F3EF1109665A}"/>
              </a:ext>
            </a:extLst>
          </p:cNvPr>
          <p:cNvCxnSpPr>
            <a:stCxn id="27" idx="4"/>
            <a:endCxn id="25" idx="0"/>
          </p:cNvCxnSpPr>
          <p:nvPr/>
        </p:nvCxnSpPr>
        <p:spPr>
          <a:xfrm flipH="1">
            <a:off x="2320178" y="3888061"/>
            <a:ext cx="170753" cy="1395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5A92AE2-F6F8-411C-AEF1-23B337B07BBF}"/>
              </a:ext>
            </a:extLst>
          </p:cNvPr>
          <p:cNvCxnSpPr>
            <a:stCxn id="28" idx="4"/>
            <a:endCxn id="25" idx="0"/>
          </p:cNvCxnSpPr>
          <p:nvPr/>
        </p:nvCxnSpPr>
        <p:spPr>
          <a:xfrm flipH="1">
            <a:off x="2320178" y="4527991"/>
            <a:ext cx="1272186" cy="7552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Oval Callout 7">
            <a:extLst>
              <a:ext uri="{FF2B5EF4-FFF2-40B4-BE49-F238E27FC236}">
                <a16:creationId xmlns:a16="http://schemas.microsoft.com/office/drawing/2014/main" id="{A21694AA-9F4C-119E-2356-7413A10FC6E1}"/>
              </a:ext>
            </a:extLst>
          </p:cNvPr>
          <p:cNvSpPr/>
          <p:nvPr/>
        </p:nvSpPr>
        <p:spPr>
          <a:xfrm>
            <a:off x="5823550" y="2178531"/>
            <a:ext cx="3185532" cy="1947565"/>
          </a:xfrm>
          <a:prstGeom prst="wedgeEllipseCallout">
            <a:avLst>
              <a:gd name="adj1" fmla="val -85583"/>
              <a:gd name="adj2" fmla="val 44055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How do</a:t>
            </a:r>
            <a:br>
              <a:rPr lang="en-US" sz="2800" dirty="0"/>
            </a:br>
            <a:r>
              <a:rPr lang="en-US" sz="2800" dirty="0"/>
              <a:t>we represent</a:t>
            </a:r>
            <a:br>
              <a:rPr lang="en-US" sz="2800" dirty="0"/>
            </a:br>
            <a:r>
              <a:rPr lang="en-US" sz="2800" dirty="0"/>
              <a:t>in SQL?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845B07-52E1-9D44-590B-6B2AF13C6EEE}"/>
              </a:ext>
            </a:extLst>
          </p:cNvPr>
          <p:cNvSpPr txBox="1"/>
          <p:nvPr/>
        </p:nvSpPr>
        <p:spPr>
          <a:xfrm>
            <a:off x="4440409" y="4401875"/>
            <a:ext cx="460895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Person (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UID INT PRIMARY KEY,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name TEXT,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address TEXT);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5A3FA67-6737-0ED0-B394-F3F71002D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9EFFC-CFAE-FE44-8F73-251D9B27939B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C8CEDCD-5AB7-B1F3-6A43-762AECB3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9EFCE9E-B52E-94A0-FE22-0659309F8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428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F3915B-7A87-8FE4-BC2C-F040FDF8A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D15996-858F-7FFD-2195-B1B4D0041D5F}"/>
              </a:ext>
            </a:extLst>
          </p:cNvPr>
          <p:cNvSpPr txBox="1"/>
          <p:nvPr/>
        </p:nvSpPr>
        <p:spPr>
          <a:xfrm>
            <a:off x="2630616" y="3013501"/>
            <a:ext cx="388279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dirty="0"/>
              <a:t>Relationships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DF5BC-4CE8-6535-697F-19D967B4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E647D-35B9-E843-AD29-E171AC89687B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0E038-FBB7-A8FF-3455-FA3C8CB7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18E0E2-3159-767E-8B30-26B500A56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287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5C4C33-443F-8131-9370-245D8418738F}"/>
              </a:ext>
            </a:extLst>
          </p:cNvPr>
          <p:cNvSpPr/>
          <p:nvPr/>
        </p:nvSpPr>
        <p:spPr>
          <a:xfrm>
            <a:off x="503212" y="2308725"/>
            <a:ext cx="12109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  A 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B76976-D16B-254B-0B2B-9FDAEA4204E0}"/>
              </a:ext>
            </a:extLst>
          </p:cNvPr>
          <p:cNvSpPr/>
          <p:nvPr/>
        </p:nvSpPr>
        <p:spPr>
          <a:xfrm>
            <a:off x="7547189" y="2308725"/>
            <a:ext cx="126188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  B   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3AFD101B-7792-100A-7DFD-5AB63FBC6E95}"/>
              </a:ext>
            </a:extLst>
          </p:cNvPr>
          <p:cNvSpPr/>
          <p:nvPr/>
        </p:nvSpPr>
        <p:spPr>
          <a:xfrm>
            <a:off x="3358235" y="1989935"/>
            <a:ext cx="2557633" cy="1283910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3600" dirty="0"/>
              <a:t>   R 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C10268-6509-5A6C-C1E2-D7A8B3E82D9C}"/>
              </a:ext>
            </a:extLst>
          </p:cNvPr>
          <p:cNvCxnSpPr>
            <a:stCxn id="6" idx="3"/>
            <a:endCxn id="12" idx="1"/>
          </p:cNvCxnSpPr>
          <p:nvPr/>
        </p:nvCxnSpPr>
        <p:spPr>
          <a:xfrm flipV="1">
            <a:off x="1714185" y="2631890"/>
            <a:ext cx="1644050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77B8AB-FCCB-2B40-ED88-A0E3A37113E9}"/>
              </a:ext>
            </a:extLst>
          </p:cNvPr>
          <p:cNvCxnSpPr>
            <a:stCxn id="12" idx="3"/>
            <a:endCxn id="11" idx="1"/>
          </p:cNvCxnSpPr>
          <p:nvPr/>
        </p:nvCxnSpPr>
        <p:spPr>
          <a:xfrm>
            <a:off x="5915868" y="2631890"/>
            <a:ext cx="1631321" cy="1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4DBEE5-FFEE-433E-5B3B-CADFFB2094F8}"/>
                  </a:ext>
                </a:extLst>
              </p:cNvPr>
              <p:cNvSpPr txBox="1"/>
              <p:nvPr/>
            </p:nvSpPr>
            <p:spPr>
              <a:xfrm>
                <a:off x="1710711" y="4243051"/>
                <a:ext cx="551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/>
                  <a:t>A subset of the cross product: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34DBEE5-FFEE-433E-5B3B-CADFFB2094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711" y="4243051"/>
                <a:ext cx="5513112" cy="461665"/>
              </a:xfrm>
              <a:prstGeom prst="rect">
                <a:avLst/>
              </a:prstGeom>
              <a:blipFill>
                <a:blip r:embed="rId3"/>
                <a:stretch>
                  <a:fillRect l="-1609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5DF65484-5BC5-9CF9-B811-7683B298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21A6C-1771-F941-9911-F146BCBF94EE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12491D9-38AD-427F-890F-FFF07E56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233A94E-8705-8191-65C5-B0640429E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385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  <a:endParaRPr lang="en-US" sz="2000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A8199FD-77E3-59E5-3468-5B60A5A65D1F}"/>
              </a:ext>
            </a:extLst>
          </p:cNvPr>
          <p:cNvSpPr/>
          <p:nvPr/>
        </p:nvSpPr>
        <p:spPr>
          <a:xfrm>
            <a:off x="1085837" y="374358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E0AEDB6-9C66-C6A4-62BB-B0959F76BAB2}"/>
              </a:ext>
            </a:extLst>
          </p:cNvPr>
          <p:cNvSpPr/>
          <p:nvPr/>
        </p:nvSpPr>
        <p:spPr>
          <a:xfrm>
            <a:off x="6663091" y="374358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53" name="Diamond 52">
            <a:extLst>
              <a:ext uri="{FF2B5EF4-FFF2-40B4-BE49-F238E27FC236}">
                <a16:creationId xmlns:a16="http://schemas.microsoft.com/office/drawing/2014/main" id="{B1E65868-0FBB-CAD1-2509-9A20B824ECB0}"/>
              </a:ext>
            </a:extLst>
          </p:cNvPr>
          <p:cNvSpPr/>
          <p:nvPr/>
        </p:nvSpPr>
        <p:spPr>
          <a:xfrm>
            <a:off x="3425871" y="348551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A79ED5E-2901-04B9-C772-6B27860F5308}"/>
              </a:ext>
            </a:extLst>
          </p:cNvPr>
          <p:cNvSpPr/>
          <p:nvPr/>
        </p:nvSpPr>
        <p:spPr>
          <a:xfrm>
            <a:off x="182234" y="2479041"/>
            <a:ext cx="1411534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668A151-F2E4-531F-239F-4683A64AC429}"/>
              </a:ext>
            </a:extLst>
          </p:cNvPr>
          <p:cNvSpPr/>
          <p:nvPr/>
        </p:nvSpPr>
        <p:spPr>
          <a:xfrm>
            <a:off x="1375238" y="2091887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35F33E2-B2D9-5EE9-4555-459DCB26F9A1}"/>
              </a:ext>
            </a:extLst>
          </p:cNvPr>
          <p:cNvSpPr/>
          <p:nvPr/>
        </p:nvSpPr>
        <p:spPr>
          <a:xfrm>
            <a:off x="6387173" y="1708426"/>
            <a:ext cx="118837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920A9A9-44A9-07CE-626D-3625D55ED5EC}"/>
              </a:ext>
            </a:extLst>
          </p:cNvPr>
          <p:cNvSpPr/>
          <p:nvPr/>
        </p:nvSpPr>
        <p:spPr>
          <a:xfrm>
            <a:off x="4951529" y="2096576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E9123CC9-F154-6DAC-368E-F9A4280CE2FC}"/>
              </a:ext>
            </a:extLst>
          </p:cNvPr>
          <p:cNvSpPr/>
          <p:nvPr/>
        </p:nvSpPr>
        <p:spPr>
          <a:xfrm>
            <a:off x="7057889" y="2483994"/>
            <a:ext cx="2114822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C4BCFB5-8857-FF28-F934-DCDAD31FAD35}"/>
              </a:ext>
            </a:extLst>
          </p:cNvPr>
          <p:cNvCxnSpPr>
            <a:stCxn id="54" idx="4"/>
            <a:endCxn id="51" idx="0"/>
          </p:cNvCxnSpPr>
          <p:nvPr/>
        </p:nvCxnSpPr>
        <p:spPr>
          <a:xfrm>
            <a:off x="888001" y="3214788"/>
            <a:ext cx="909730" cy="52879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509C8B1-AC2B-A635-929E-DF8B0D6C4C93}"/>
              </a:ext>
            </a:extLst>
          </p:cNvPr>
          <p:cNvCxnSpPr>
            <a:stCxn id="55" idx="4"/>
            <a:endCxn id="51" idx="0"/>
          </p:cNvCxnSpPr>
          <p:nvPr/>
        </p:nvCxnSpPr>
        <p:spPr>
          <a:xfrm flipH="1">
            <a:off x="1797731" y="2827634"/>
            <a:ext cx="382456" cy="91595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44E8EA8-748F-A5A1-6D07-6C937ADFF70F}"/>
              </a:ext>
            </a:extLst>
          </p:cNvPr>
          <p:cNvCxnSpPr>
            <a:cxnSpLocks/>
            <a:stCxn id="57" idx="5"/>
            <a:endCxn id="52" idx="0"/>
          </p:cNvCxnSpPr>
          <p:nvPr/>
        </p:nvCxnSpPr>
        <p:spPr>
          <a:xfrm>
            <a:off x="6325662" y="2724575"/>
            <a:ext cx="1200005" cy="1019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61B5BA1-730F-5947-C7FF-7F75AB4CDC57}"/>
              </a:ext>
            </a:extLst>
          </p:cNvPr>
          <p:cNvCxnSpPr>
            <a:cxnSpLocks/>
            <a:stCxn id="56" idx="4"/>
            <a:endCxn id="52" idx="0"/>
          </p:cNvCxnSpPr>
          <p:nvPr/>
        </p:nvCxnSpPr>
        <p:spPr>
          <a:xfrm>
            <a:off x="6981361" y="2444173"/>
            <a:ext cx="544306" cy="129941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BDF6093-C4B6-BB53-0DD2-4D9C7F5305CF}"/>
              </a:ext>
            </a:extLst>
          </p:cNvPr>
          <p:cNvCxnSpPr>
            <a:stCxn id="58" idx="4"/>
            <a:endCxn id="52" idx="0"/>
          </p:cNvCxnSpPr>
          <p:nvPr/>
        </p:nvCxnSpPr>
        <p:spPr>
          <a:xfrm flipH="1">
            <a:off x="7525667" y="3219741"/>
            <a:ext cx="589633" cy="523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25C171C-FF2F-D91F-EE10-82B84D42007A}"/>
              </a:ext>
            </a:extLst>
          </p:cNvPr>
          <p:cNvCxnSpPr>
            <a:stCxn id="51" idx="3"/>
            <a:endCxn id="53" idx="1"/>
          </p:cNvCxnSpPr>
          <p:nvPr/>
        </p:nvCxnSpPr>
        <p:spPr>
          <a:xfrm>
            <a:off x="2509625" y="400519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CA02D2F-3C9C-DECE-8A4C-BF3D7B128966}"/>
              </a:ext>
            </a:extLst>
          </p:cNvPr>
          <p:cNvCxnSpPr>
            <a:stCxn id="53" idx="3"/>
            <a:endCxn id="52" idx="1"/>
          </p:cNvCxnSpPr>
          <p:nvPr/>
        </p:nvCxnSpPr>
        <p:spPr>
          <a:xfrm>
            <a:off x="5897527" y="400519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387811AD-C7D8-FE13-3B2A-726059569048}"/>
              </a:ext>
            </a:extLst>
          </p:cNvPr>
          <p:cNvSpPr/>
          <p:nvPr/>
        </p:nvSpPr>
        <p:spPr>
          <a:xfrm>
            <a:off x="5371434" y="2901797"/>
            <a:ext cx="1129768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3F90018-3DAE-727B-8625-BC8FA18C0A9C}"/>
              </a:ext>
            </a:extLst>
          </p:cNvPr>
          <p:cNvCxnSpPr>
            <a:cxnSpLocks/>
            <a:stCxn id="66" idx="5"/>
            <a:endCxn id="52" idx="0"/>
          </p:cNvCxnSpPr>
          <p:nvPr/>
        </p:nvCxnSpPr>
        <p:spPr>
          <a:xfrm>
            <a:off x="6335751" y="3529796"/>
            <a:ext cx="1189916" cy="2137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5FD28C11-7C12-0B48-986C-FA96962258A9}"/>
              </a:ext>
            </a:extLst>
          </p:cNvPr>
          <p:cNvSpPr/>
          <p:nvPr/>
        </p:nvSpPr>
        <p:spPr>
          <a:xfrm>
            <a:off x="2479651" y="2733800"/>
            <a:ext cx="110046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DB4D040-339C-5C0B-A84A-69D6C47D4671}"/>
              </a:ext>
            </a:extLst>
          </p:cNvPr>
          <p:cNvCxnSpPr>
            <a:cxnSpLocks/>
            <a:stCxn id="68" idx="3"/>
            <a:endCxn id="51" idx="0"/>
          </p:cNvCxnSpPr>
          <p:nvPr/>
        </p:nvCxnSpPr>
        <p:spPr>
          <a:xfrm flipH="1">
            <a:off x="1797731" y="3361799"/>
            <a:ext cx="843079" cy="38178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5D43B-AE80-523E-B59C-01D434F42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C97C7-4FD3-2B41-BDC2-F92DDE193968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93E6F-AB62-FCAE-768F-2AF8647E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DF068-138F-6E14-A660-CA3B84C0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140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  <a:endParaRPr lang="en-US" sz="2000" dirty="0"/>
          </a:p>
        </p:txBody>
      </p:sp>
      <p:sp>
        <p:nvSpPr>
          <p:cNvPr id="46" name="Oval Callout 45">
            <a:extLst>
              <a:ext uri="{FF2B5EF4-FFF2-40B4-BE49-F238E27FC236}">
                <a16:creationId xmlns:a16="http://schemas.microsoft.com/office/drawing/2014/main" id="{7AC697AE-B694-1BB5-3F7A-B1536667E19E}"/>
              </a:ext>
            </a:extLst>
          </p:cNvPr>
          <p:cNvSpPr/>
          <p:nvPr/>
        </p:nvSpPr>
        <p:spPr>
          <a:xfrm>
            <a:off x="298322" y="4786484"/>
            <a:ext cx="2342488" cy="1428214"/>
          </a:xfrm>
          <a:prstGeom prst="wedgeEllipseCallout">
            <a:avLst>
              <a:gd name="adj1" fmla="val 52147"/>
              <a:gd name="adj2" fmla="val -66514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How do</a:t>
            </a:r>
            <a:br>
              <a:rPr lang="en-US" sz="2000" dirty="0"/>
            </a:br>
            <a:r>
              <a:rPr lang="en-US" sz="2000" dirty="0"/>
              <a:t>we represent</a:t>
            </a:r>
            <a:br>
              <a:rPr lang="en-US" sz="2000" dirty="0"/>
            </a:br>
            <a:r>
              <a:rPr lang="en-US" sz="2000" dirty="0"/>
              <a:t>in SQL?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C6FC6E0-C948-7FD1-276C-11970A516E56}"/>
              </a:ext>
            </a:extLst>
          </p:cNvPr>
          <p:cNvSpPr/>
          <p:nvPr/>
        </p:nvSpPr>
        <p:spPr>
          <a:xfrm>
            <a:off x="1085837" y="374358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D1D094A-A67E-F41D-33D6-ABFA15FDF511}"/>
              </a:ext>
            </a:extLst>
          </p:cNvPr>
          <p:cNvSpPr/>
          <p:nvPr/>
        </p:nvSpPr>
        <p:spPr>
          <a:xfrm>
            <a:off x="6663091" y="374358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49" name="Diamond 48">
            <a:extLst>
              <a:ext uri="{FF2B5EF4-FFF2-40B4-BE49-F238E27FC236}">
                <a16:creationId xmlns:a16="http://schemas.microsoft.com/office/drawing/2014/main" id="{689C1304-A08B-85B4-7598-7614FEB27D2B}"/>
              </a:ext>
            </a:extLst>
          </p:cNvPr>
          <p:cNvSpPr/>
          <p:nvPr/>
        </p:nvSpPr>
        <p:spPr>
          <a:xfrm>
            <a:off x="3425871" y="348551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09B27A1-3FC9-5FDF-9C22-BE7DCA869FF2}"/>
              </a:ext>
            </a:extLst>
          </p:cNvPr>
          <p:cNvSpPr/>
          <p:nvPr/>
        </p:nvSpPr>
        <p:spPr>
          <a:xfrm>
            <a:off x="182234" y="2479041"/>
            <a:ext cx="1411534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92B64DC-E0A7-9B7B-75FB-7B74296527BB}"/>
              </a:ext>
            </a:extLst>
          </p:cNvPr>
          <p:cNvSpPr/>
          <p:nvPr/>
        </p:nvSpPr>
        <p:spPr>
          <a:xfrm>
            <a:off x="1375238" y="2091887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FE78996-7DF8-CE5D-05BC-FA16C96F73A7}"/>
              </a:ext>
            </a:extLst>
          </p:cNvPr>
          <p:cNvSpPr/>
          <p:nvPr/>
        </p:nvSpPr>
        <p:spPr>
          <a:xfrm>
            <a:off x="6387173" y="1708426"/>
            <a:ext cx="118837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553D639-197D-1D06-15AE-CE86A1EF6C0C}"/>
              </a:ext>
            </a:extLst>
          </p:cNvPr>
          <p:cNvSpPr/>
          <p:nvPr/>
        </p:nvSpPr>
        <p:spPr>
          <a:xfrm>
            <a:off x="4951529" y="2096576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6BBE30-5C61-0B51-C137-62DE1DF734B3}"/>
              </a:ext>
            </a:extLst>
          </p:cNvPr>
          <p:cNvSpPr/>
          <p:nvPr/>
        </p:nvSpPr>
        <p:spPr>
          <a:xfrm>
            <a:off x="7057889" y="2483994"/>
            <a:ext cx="2114822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E2840AC-B1F0-1708-1D6D-2370923A7C26}"/>
              </a:ext>
            </a:extLst>
          </p:cNvPr>
          <p:cNvCxnSpPr>
            <a:stCxn id="50" idx="4"/>
            <a:endCxn id="47" idx="0"/>
          </p:cNvCxnSpPr>
          <p:nvPr/>
        </p:nvCxnSpPr>
        <p:spPr>
          <a:xfrm>
            <a:off x="888001" y="3214788"/>
            <a:ext cx="909730" cy="52879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AEF1040-7431-5966-FFC5-318262D38365}"/>
              </a:ext>
            </a:extLst>
          </p:cNvPr>
          <p:cNvCxnSpPr>
            <a:stCxn id="51" idx="4"/>
            <a:endCxn id="47" idx="0"/>
          </p:cNvCxnSpPr>
          <p:nvPr/>
        </p:nvCxnSpPr>
        <p:spPr>
          <a:xfrm flipH="1">
            <a:off x="1797731" y="2827634"/>
            <a:ext cx="382456" cy="91595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8587020-5034-8756-853D-8B5CA3BE6ED8}"/>
              </a:ext>
            </a:extLst>
          </p:cNvPr>
          <p:cNvCxnSpPr>
            <a:cxnSpLocks/>
            <a:stCxn id="53" idx="5"/>
            <a:endCxn id="48" idx="0"/>
          </p:cNvCxnSpPr>
          <p:nvPr/>
        </p:nvCxnSpPr>
        <p:spPr>
          <a:xfrm>
            <a:off x="6325662" y="2724575"/>
            <a:ext cx="1200005" cy="1019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221FFA7-CEE2-7AD7-2A1B-2BD7B57B9B61}"/>
              </a:ext>
            </a:extLst>
          </p:cNvPr>
          <p:cNvCxnSpPr>
            <a:cxnSpLocks/>
            <a:stCxn id="52" idx="4"/>
            <a:endCxn id="48" idx="0"/>
          </p:cNvCxnSpPr>
          <p:nvPr/>
        </p:nvCxnSpPr>
        <p:spPr>
          <a:xfrm>
            <a:off x="6981361" y="2444173"/>
            <a:ext cx="544306" cy="129941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548F41C-3D57-C89B-4F00-18AB7A25DD94}"/>
              </a:ext>
            </a:extLst>
          </p:cNvPr>
          <p:cNvCxnSpPr>
            <a:stCxn id="54" idx="4"/>
            <a:endCxn id="48" idx="0"/>
          </p:cNvCxnSpPr>
          <p:nvPr/>
        </p:nvCxnSpPr>
        <p:spPr>
          <a:xfrm flipH="1">
            <a:off x="7525667" y="3219741"/>
            <a:ext cx="589633" cy="523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15B4A47-7117-3BBA-4D1B-554E8C6617FC}"/>
              </a:ext>
            </a:extLst>
          </p:cNvPr>
          <p:cNvCxnSpPr>
            <a:stCxn id="47" idx="3"/>
            <a:endCxn id="49" idx="1"/>
          </p:cNvCxnSpPr>
          <p:nvPr/>
        </p:nvCxnSpPr>
        <p:spPr>
          <a:xfrm>
            <a:off x="2509625" y="400519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EF76698-BB5E-7F84-FE1D-98A3A1551597}"/>
              </a:ext>
            </a:extLst>
          </p:cNvPr>
          <p:cNvCxnSpPr>
            <a:stCxn id="49" idx="3"/>
            <a:endCxn id="48" idx="1"/>
          </p:cNvCxnSpPr>
          <p:nvPr/>
        </p:nvCxnSpPr>
        <p:spPr>
          <a:xfrm>
            <a:off x="5897527" y="400519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55644B2A-768E-F4B7-44F4-5896F6D2C730}"/>
              </a:ext>
            </a:extLst>
          </p:cNvPr>
          <p:cNvSpPr/>
          <p:nvPr/>
        </p:nvSpPr>
        <p:spPr>
          <a:xfrm>
            <a:off x="5371434" y="2901797"/>
            <a:ext cx="1129768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22D569-96EF-3BA5-0ED7-522DECB18468}"/>
              </a:ext>
            </a:extLst>
          </p:cNvPr>
          <p:cNvCxnSpPr>
            <a:cxnSpLocks/>
            <a:stCxn id="62" idx="5"/>
            <a:endCxn id="48" idx="0"/>
          </p:cNvCxnSpPr>
          <p:nvPr/>
        </p:nvCxnSpPr>
        <p:spPr>
          <a:xfrm>
            <a:off x="6335751" y="3529796"/>
            <a:ext cx="1189916" cy="2137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F103B2EA-C9CD-08AC-3C5E-27DE6990DEF0}"/>
              </a:ext>
            </a:extLst>
          </p:cNvPr>
          <p:cNvSpPr/>
          <p:nvPr/>
        </p:nvSpPr>
        <p:spPr>
          <a:xfrm>
            <a:off x="2479651" y="2733800"/>
            <a:ext cx="110046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914596-00B6-8E2D-3993-01961D3287E0}"/>
              </a:ext>
            </a:extLst>
          </p:cNvPr>
          <p:cNvCxnSpPr>
            <a:cxnSpLocks/>
            <a:stCxn id="64" idx="3"/>
            <a:endCxn id="47" idx="0"/>
          </p:cNvCxnSpPr>
          <p:nvPr/>
        </p:nvCxnSpPr>
        <p:spPr>
          <a:xfrm flipH="1">
            <a:off x="1797731" y="3361799"/>
            <a:ext cx="843079" cy="38178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ED1D68-A771-35E2-6651-84544420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5FC28-312F-C040-8F78-8F792AB5A05B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51D3E6-DF6B-7A7D-0625-59E0BB648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F0F08-2E0D-7280-A65C-F68411030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980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  <a:endParaRPr lang="en-US" sz="2000" dirty="0"/>
          </a:p>
        </p:txBody>
      </p:sp>
      <p:sp>
        <p:nvSpPr>
          <p:cNvPr id="46" name="Oval Callout 45">
            <a:extLst>
              <a:ext uri="{FF2B5EF4-FFF2-40B4-BE49-F238E27FC236}">
                <a16:creationId xmlns:a16="http://schemas.microsoft.com/office/drawing/2014/main" id="{7AC697AE-B694-1BB5-3F7A-B1536667E19E}"/>
              </a:ext>
            </a:extLst>
          </p:cNvPr>
          <p:cNvSpPr/>
          <p:nvPr/>
        </p:nvSpPr>
        <p:spPr>
          <a:xfrm>
            <a:off x="298322" y="4786484"/>
            <a:ext cx="2342488" cy="1428214"/>
          </a:xfrm>
          <a:prstGeom prst="wedgeEllipseCallout">
            <a:avLst>
              <a:gd name="adj1" fmla="val 52147"/>
              <a:gd name="adj2" fmla="val -66514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000" dirty="0"/>
              <a:t>How do</a:t>
            </a:r>
            <a:br>
              <a:rPr lang="en-US" sz="2000" dirty="0"/>
            </a:br>
            <a:r>
              <a:rPr lang="en-US" sz="2000" dirty="0"/>
              <a:t>we represent</a:t>
            </a:r>
            <a:br>
              <a:rPr lang="en-US" sz="2000" dirty="0"/>
            </a:br>
            <a:r>
              <a:rPr lang="en-US" sz="2000" dirty="0"/>
              <a:t>in SQL?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790BC1-C3DB-120E-553E-7F3A2B09D389}"/>
              </a:ext>
            </a:extLst>
          </p:cNvPr>
          <p:cNvSpPr txBox="1"/>
          <p:nvPr/>
        </p:nvSpPr>
        <p:spPr>
          <a:xfrm>
            <a:off x="2878049" y="4825792"/>
            <a:ext cx="608371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b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Company);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62BF91-D574-94A8-2D0B-BA3A61375762}"/>
              </a:ext>
            </a:extLst>
          </p:cNvPr>
          <p:cNvSpPr/>
          <p:nvPr/>
        </p:nvSpPr>
        <p:spPr>
          <a:xfrm>
            <a:off x="1085837" y="374358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93A373-94B6-82BB-D551-D375AF3652A8}"/>
              </a:ext>
            </a:extLst>
          </p:cNvPr>
          <p:cNvSpPr/>
          <p:nvPr/>
        </p:nvSpPr>
        <p:spPr>
          <a:xfrm>
            <a:off x="6663091" y="374358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31F66E7D-82A6-E1B1-B1BC-99484E3321B0}"/>
              </a:ext>
            </a:extLst>
          </p:cNvPr>
          <p:cNvSpPr/>
          <p:nvPr/>
        </p:nvSpPr>
        <p:spPr>
          <a:xfrm>
            <a:off x="3425871" y="348551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A9360D4-30C9-7903-7D63-D1CF596BE0F9}"/>
              </a:ext>
            </a:extLst>
          </p:cNvPr>
          <p:cNvSpPr/>
          <p:nvPr/>
        </p:nvSpPr>
        <p:spPr>
          <a:xfrm>
            <a:off x="182234" y="2479041"/>
            <a:ext cx="1411534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D509AC-C6DF-33CC-00BD-733884E0B9F0}"/>
              </a:ext>
            </a:extLst>
          </p:cNvPr>
          <p:cNvSpPr/>
          <p:nvPr/>
        </p:nvSpPr>
        <p:spPr>
          <a:xfrm>
            <a:off x="1375238" y="2091887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CD9C1F-6BF7-DA8E-47A1-9AE9B57E9B8A}"/>
              </a:ext>
            </a:extLst>
          </p:cNvPr>
          <p:cNvSpPr/>
          <p:nvPr/>
        </p:nvSpPr>
        <p:spPr>
          <a:xfrm>
            <a:off x="6387173" y="1708426"/>
            <a:ext cx="118837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447BD2-6E29-6CD4-80E0-26EFEFF50F16}"/>
              </a:ext>
            </a:extLst>
          </p:cNvPr>
          <p:cNvSpPr/>
          <p:nvPr/>
        </p:nvSpPr>
        <p:spPr>
          <a:xfrm>
            <a:off x="4951529" y="2096576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361DA74-237D-590F-ED50-ED1282DA56CB}"/>
              </a:ext>
            </a:extLst>
          </p:cNvPr>
          <p:cNvSpPr/>
          <p:nvPr/>
        </p:nvSpPr>
        <p:spPr>
          <a:xfrm>
            <a:off x="7057889" y="2483994"/>
            <a:ext cx="2114822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118334-C6A9-B9E2-F0B4-EBF3F998A91B}"/>
              </a:ext>
            </a:extLst>
          </p:cNvPr>
          <p:cNvCxnSpPr>
            <a:stCxn id="9" idx="4"/>
            <a:endCxn id="6" idx="0"/>
          </p:cNvCxnSpPr>
          <p:nvPr/>
        </p:nvCxnSpPr>
        <p:spPr>
          <a:xfrm>
            <a:off x="888001" y="3214788"/>
            <a:ext cx="909730" cy="52879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6B0F1A-AA29-DFDB-33A8-09C0C3E69C6B}"/>
              </a:ext>
            </a:extLst>
          </p:cNvPr>
          <p:cNvCxnSpPr>
            <a:stCxn id="11" idx="4"/>
            <a:endCxn id="6" idx="0"/>
          </p:cNvCxnSpPr>
          <p:nvPr/>
        </p:nvCxnSpPr>
        <p:spPr>
          <a:xfrm flipH="1">
            <a:off x="1797731" y="2827634"/>
            <a:ext cx="382456" cy="91595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49BB9CE-0806-5D30-021E-3364693BC035}"/>
              </a:ext>
            </a:extLst>
          </p:cNvPr>
          <p:cNvCxnSpPr>
            <a:cxnSpLocks/>
            <a:stCxn id="16" idx="5"/>
            <a:endCxn id="7" idx="0"/>
          </p:cNvCxnSpPr>
          <p:nvPr/>
        </p:nvCxnSpPr>
        <p:spPr>
          <a:xfrm>
            <a:off x="6325662" y="2724575"/>
            <a:ext cx="1200005" cy="1019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360202A-41E5-4777-8EC3-3E09C96EE557}"/>
              </a:ext>
            </a:extLst>
          </p:cNvPr>
          <p:cNvCxnSpPr>
            <a:cxnSpLocks/>
            <a:stCxn id="15" idx="4"/>
            <a:endCxn id="7" idx="0"/>
          </p:cNvCxnSpPr>
          <p:nvPr/>
        </p:nvCxnSpPr>
        <p:spPr>
          <a:xfrm>
            <a:off x="6981361" y="2444173"/>
            <a:ext cx="544306" cy="129941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2C853E-EA25-F44F-7710-15DB3332D476}"/>
              </a:ext>
            </a:extLst>
          </p:cNvPr>
          <p:cNvCxnSpPr>
            <a:stCxn id="18" idx="4"/>
            <a:endCxn id="7" idx="0"/>
          </p:cNvCxnSpPr>
          <p:nvPr/>
        </p:nvCxnSpPr>
        <p:spPr>
          <a:xfrm flipH="1">
            <a:off x="7525667" y="3219741"/>
            <a:ext cx="589633" cy="523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FDAAA4-0105-F047-02E3-B95F223D6FC1}"/>
              </a:ext>
            </a:extLst>
          </p:cNvPr>
          <p:cNvCxnSpPr>
            <a:stCxn id="6" idx="3"/>
            <a:endCxn id="8" idx="1"/>
          </p:cNvCxnSpPr>
          <p:nvPr/>
        </p:nvCxnSpPr>
        <p:spPr>
          <a:xfrm>
            <a:off x="2509625" y="400519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D75B42-CCFC-A143-0D52-E447CA0DD2B0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897527" y="400519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00348BD-454A-8E17-EBE0-8736E3F1CFBD}"/>
              </a:ext>
            </a:extLst>
          </p:cNvPr>
          <p:cNvSpPr/>
          <p:nvPr/>
        </p:nvSpPr>
        <p:spPr>
          <a:xfrm>
            <a:off x="5371434" y="2901797"/>
            <a:ext cx="1129768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33FDFF-E9F9-0374-D8F0-91EA4605ABF9}"/>
              </a:ext>
            </a:extLst>
          </p:cNvPr>
          <p:cNvCxnSpPr>
            <a:cxnSpLocks/>
            <a:stCxn id="26" idx="5"/>
            <a:endCxn id="7" idx="0"/>
          </p:cNvCxnSpPr>
          <p:nvPr/>
        </p:nvCxnSpPr>
        <p:spPr>
          <a:xfrm>
            <a:off x="6335751" y="3529796"/>
            <a:ext cx="1189916" cy="2137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07114C80-814D-C3EA-E56B-24F6DF089D15}"/>
              </a:ext>
            </a:extLst>
          </p:cNvPr>
          <p:cNvSpPr/>
          <p:nvPr/>
        </p:nvSpPr>
        <p:spPr>
          <a:xfrm>
            <a:off x="2479651" y="2733800"/>
            <a:ext cx="110046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10A3CB7-F9F4-23BF-AC35-6DB83DE46C4C}"/>
              </a:ext>
            </a:extLst>
          </p:cNvPr>
          <p:cNvCxnSpPr>
            <a:cxnSpLocks/>
            <a:stCxn id="28" idx="3"/>
            <a:endCxn id="6" idx="0"/>
          </p:cNvCxnSpPr>
          <p:nvPr/>
        </p:nvCxnSpPr>
        <p:spPr>
          <a:xfrm flipH="1">
            <a:off x="1797731" y="3361799"/>
            <a:ext cx="843079" cy="38178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FD8B1745-6DA5-4F21-3456-D18468B8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8625-819E-F14E-A95D-DE04C6A652D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E42D6A4-F6FC-E141-D77C-8367C499B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11B9483-6569-CD68-D15A-BF3B52A97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D82F-4B31-79EC-3D7C-28123071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C5ED84-399D-1185-040F-6D65B2978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Duplicate elimination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Group-by aggregate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attr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2, …,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agg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1, …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C5ED84-399D-1185-040F-6D65B2978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9F7A5-23E2-8E38-1577-A4A2DC62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0947A-3CA1-A648-8E08-7D6C19654437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1A4B7-E8DD-83D8-38F3-2BBDD9F7F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DDA6D-818D-8B0C-DD7B-D283CFC4A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660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</a:p>
          <a:p>
            <a:r>
              <a:rPr lang="en-US" sz="2400" dirty="0"/>
              <a:t>A relationship can have attributes too!</a:t>
            </a:r>
            <a:endParaRPr lang="en-US" sz="20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08AE5C6-D9DC-5B0E-9F32-5910C6DEE5BC}"/>
              </a:ext>
            </a:extLst>
          </p:cNvPr>
          <p:cNvSpPr/>
          <p:nvPr/>
        </p:nvSpPr>
        <p:spPr>
          <a:xfrm>
            <a:off x="1085837" y="374358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A979F8A-6D55-4F40-EAED-50C6085EAC21}"/>
              </a:ext>
            </a:extLst>
          </p:cNvPr>
          <p:cNvSpPr/>
          <p:nvPr/>
        </p:nvSpPr>
        <p:spPr>
          <a:xfrm>
            <a:off x="6663091" y="374358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DA93DF22-E42F-F234-3FFC-75A183A91B93}"/>
              </a:ext>
            </a:extLst>
          </p:cNvPr>
          <p:cNvSpPr/>
          <p:nvPr/>
        </p:nvSpPr>
        <p:spPr>
          <a:xfrm>
            <a:off x="3425871" y="348551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E965170-ADB8-13F8-7353-19D2E7CB55E4}"/>
              </a:ext>
            </a:extLst>
          </p:cNvPr>
          <p:cNvSpPr/>
          <p:nvPr/>
        </p:nvSpPr>
        <p:spPr>
          <a:xfrm>
            <a:off x="182234" y="2479041"/>
            <a:ext cx="1411534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BBDC6206-FFC3-DE5C-4C92-784463F5BB14}"/>
              </a:ext>
            </a:extLst>
          </p:cNvPr>
          <p:cNvSpPr/>
          <p:nvPr/>
        </p:nvSpPr>
        <p:spPr>
          <a:xfrm>
            <a:off x="1375238" y="2091887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F562910-C542-8F44-6603-8C45DA0DB759}"/>
              </a:ext>
            </a:extLst>
          </p:cNvPr>
          <p:cNvSpPr/>
          <p:nvPr/>
        </p:nvSpPr>
        <p:spPr>
          <a:xfrm>
            <a:off x="6387173" y="1708426"/>
            <a:ext cx="118837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346B5B9-F8D5-316E-6478-9449E147977D}"/>
              </a:ext>
            </a:extLst>
          </p:cNvPr>
          <p:cNvSpPr/>
          <p:nvPr/>
        </p:nvSpPr>
        <p:spPr>
          <a:xfrm>
            <a:off x="4951529" y="2096576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A8949F9-E588-600E-103D-FE6704EC62A7}"/>
              </a:ext>
            </a:extLst>
          </p:cNvPr>
          <p:cNvSpPr/>
          <p:nvPr/>
        </p:nvSpPr>
        <p:spPr>
          <a:xfrm>
            <a:off x="7057889" y="2483994"/>
            <a:ext cx="2114822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4B92D7C-8C45-C655-68D7-B7C8FC7ED55C}"/>
              </a:ext>
            </a:extLst>
          </p:cNvPr>
          <p:cNvCxnSpPr>
            <a:stCxn id="41" idx="4"/>
            <a:endCxn id="38" idx="0"/>
          </p:cNvCxnSpPr>
          <p:nvPr/>
        </p:nvCxnSpPr>
        <p:spPr>
          <a:xfrm>
            <a:off x="888001" y="3214788"/>
            <a:ext cx="909730" cy="52879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B2D3500-D97A-8FC7-ABF6-5DC7DB27CE10}"/>
              </a:ext>
            </a:extLst>
          </p:cNvPr>
          <p:cNvCxnSpPr>
            <a:stCxn id="42" idx="4"/>
            <a:endCxn id="38" idx="0"/>
          </p:cNvCxnSpPr>
          <p:nvPr/>
        </p:nvCxnSpPr>
        <p:spPr>
          <a:xfrm flipH="1">
            <a:off x="1797731" y="2827634"/>
            <a:ext cx="382456" cy="91595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A514FEE-20E1-A5B8-AEAF-21DFBE862723}"/>
              </a:ext>
            </a:extLst>
          </p:cNvPr>
          <p:cNvCxnSpPr>
            <a:cxnSpLocks/>
            <a:stCxn id="44" idx="5"/>
            <a:endCxn id="39" idx="0"/>
          </p:cNvCxnSpPr>
          <p:nvPr/>
        </p:nvCxnSpPr>
        <p:spPr>
          <a:xfrm>
            <a:off x="6325662" y="2724575"/>
            <a:ext cx="1200005" cy="1019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FF2D27-9419-F3C3-1433-D557976068A7}"/>
              </a:ext>
            </a:extLst>
          </p:cNvPr>
          <p:cNvCxnSpPr>
            <a:cxnSpLocks/>
            <a:stCxn id="43" idx="4"/>
            <a:endCxn id="39" idx="0"/>
          </p:cNvCxnSpPr>
          <p:nvPr/>
        </p:nvCxnSpPr>
        <p:spPr>
          <a:xfrm>
            <a:off x="6981361" y="2444173"/>
            <a:ext cx="544306" cy="129941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5FE7B01-877B-4C91-C7A7-EAB9CACE7E5E}"/>
              </a:ext>
            </a:extLst>
          </p:cNvPr>
          <p:cNvCxnSpPr>
            <a:stCxn id="45" idx="4"/>
            <a:endCxn id="39" idx="0"/>
          </p:cNvCxnSpPr>
          <p:nvPr/>
        </p:nvCxnSpPr>
        <p:spPr>
          <a:xfrm flipH="1">
            <a:off x="7525667" y="3219741"/>
            <a:ext cx="589633" cy="523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89F966E-735E-1E23-E318-02194C3A1F46}"/>
              </a:ext>
            </a:extLst>
          </p:cNvPr>
          <p:cNvCxnSpPr>
            <a:stCxn id="38" idx="3"/>
            <a:endCxn id="40" idx="1"/>
          </p:cNvCxnSpPr>
          <p:nvPr/>
        </p:nvCxnSpPr>
        <p:spPr>
          <a:xfrm>
            <a:off x="2509625" y="400519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57B3FC0-C9AD-6D79-56F2-E69A3B55EF61}"/>
              </a:ext>
            </a:extLst>
          </p:cNvPr>
          <p:cNvCxnSpPr>
            <a:stCxn id="40" idx="3"/>
            <a:endCxn id="39" idx="1"/>
          </p:cNvCxnSpPr>
          <p:nvPr/>
        </p:nvCxnSpPr>
        <p:spPr>
          <a:xfrm>
            <a:off x="5897527" y="400519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F071D586-DF20-A661-BB7D-9145E584566D}"/>
              </a:ext>
            </a:extLst>
          </p:cNvPr>
          <p:cNvSpPr/>
          <p:nvPr/>
        </p:nvSpPr>
        <p:spPr>
          <a:xfrm>
            <a:off x="5371434" y="2901797"/>
            <a:ext cx="1129768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4A7B98-3A30-6947-D082-7B44E29464C1}"/>
              </a:ext>
            </a:extLst>
          </p:cNvPr>
          <p:cNvCxnSpPr>
            <a:cxnSpLocks/>
            <a:stCxn id="53" idx="5"/>
            <a:endCxn id="39" idx="0"/>
          </p:cNvCxnSpPr>
          <p:nvPr/>
        </p:nvCxnSpPr>
        <p:spPr>
          <a:xfrm>
            <a:off x="6335751" y="3529796"/>
            <a:ext cx="1189916" cy="2137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Oval 54">
            <a:extLst>
              <a:ext uri="{FF2B5EF4-FFF2-40B4-BE49-F238E27FC236}">
                <a16:creationId xmlns:a16="http://schemas.microsoft.com/office/drawing/2014/main" id="{A8DD5F0E-65AD-37ED-39C8-630D5DE6A4B8}"/>
              </a:ext>
            </a:extLst>
          </p:cNvPr>
          <p:cNvSpPr/>
          <p:nvPr/>
        </p:nvSpPr>
        <p:spPr>
          <a:xfrm>
            <a:off x="2479651" y="2733800"/>
            <a:ext cx="110046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6B03E4C-0FAA-0E2F-970D-C8E654696F44}"/>
              </a:ext>
            </a:extLst>
          </p:cNvPr>
          <p:cNvCxnSpPr>
            <a:cxnSpLocks/>
            <a:stCxn id="55" idx="3"/>
            <a:endCxn id="38" idx="0"/>
          </p:cNvCxnSpPr>
          <p:nvPr/>
        </p:nvCxnSpPr>
        <p:spPr>
          <a:xfrm flipH="1">
            <a:off x="1797731" y="3361799"/>
            <a:ext cx="843079" cy="38178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58CB03F-1032-FCCE-AB71-C65342E476D3}"/>
              </a:ext>
            </a:extLst>
          </p:cNvPr>
          <p:cNvSpPr/>
          <p:nvPr/>
        </p:nvSpPr>
        <p:spPr>
          <a:xfrm>
            <a:off x="5316237" y="4713803"/>
            <a:ext cx="214187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Quantity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F51619-8996-57F4-D500-D975943F63AB}"/>
              </a:ext>
            </a:extLst>
          </p:cNvPr>
          <p:cNvCxnSpPr>
            <a:cxnSpLocks/>
            <a:stCxn id="57" idx="1"/>
            <a:endCxn id="40" idx="2"/>
          </p:cNvCxnSpPr>
          <p:nvPr/>
        </p:nvCxnSpPr>
        <p:spPr>
          <a:xfrm flipH="1" flipV="1">
            <a:off x="4661699" y="4524874"/>
            <a:ext cx="968208" cy="29667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A185638-2F1C-7189-9122-F62F6D6A4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4E4CB-DDA6-8C44-9E2E-D5ACD3EB336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00F9670-0A1E-F831-2CC6-EDE7B1D69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BAD6CC8-DBF8-3C19-D8D0-CAC03A69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63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D8D59F-7738-7D50-4F9C-710D1D55A8DA}"/>
              </a:ext>
            </a:extLst>
          </p:cNvPr>
          <p:cNvSpPr txBox="1"/>
          <p:nvPr/>
        </p:nvSpPr>
        <p:spPr>
          <a:xfrm>
            <a:off x="163208" y="4862478"/>
            <a:ext cx="4955203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Quantity Int);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</a:p>
          <a:p>
            <a:r>
              <a:rPr lang="en-US" sz="2400" dirty="0"/>
              <a:t>A relationship can have attributes too!</a:t>
            </a:r>
            <a:endParaRPr lang="en-US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03426-E7B5-D9F0-083A-A9147A51CFEA}"/>
              </a:ext>
            </a:extLst>
          </p:cNvPr>
          <p:cNvSpPr/>
          <p:nvPr/>
        </p:nvSpPr>
        <p:spPr>
          <a:xfrm>
            <a:off x="1085837" y="374358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F44CC8-5019-0078-A3AD-AACF0B5528EE}"/>
              </a:ext>
            </a:extLst>
          </p:cNvPr>
          <p:cNvSpPr/>
          <p:nvPr/>
        </p:nvSpPr>
        <p:spPr>
          <a:xfrm>
            <a:off x="6663091" y="374358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883CEAB3-8D6F-3893-8AC1-1F6232EF73B7}"/>
              </a:ext>
            </a:extLst>
          </p:cNvPr>
          <p:cNvSpPr/>
          <p:nvPr/>
        </p:nvSpPr>
        <p:spPr>
          <a:xfrm>
            <a:off x="3425871" y="348551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662412-E038-35B5-988C-C26C4F819794}"/>
              </a:ext>
            </a:extLst>
          </p:cNvPr>
          <p:cNvSpPr/>
          <p:nvPr/>
        </p:nvSpPr>
        <p:spPr>
          <a:xfrm>
            <a:off x="182234" y="2479041"/>
            <a:ext cx="1411534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489FD64-7C61-3190-2024-697FBE52D701}"/>
              </a:ext>
            </a:extLst>
          </p:cNvPr>
          <p:cNvSpPr/>
          <p:nvPr/>
        </p:nvSpPr>
        <p:spPr>
          <a:xfrm>
            <a:off x="1375238" y="2091887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89E85C-6C3F-3CE2-8159-FB06AACB0A6E}"/>
              </a:ext>
            </a:extLst>
          </p:cNvPr>
          <p:cNvSpPr/>
          <p:nvPr/>
        </p:nvSpPr>
        <p:spPr>
          <a:xfrm>
            <a:off x="6387173" y="1708426"/>
            <a:ext cx="118837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1D1D04E-1739-D467-2E19-2E9E4297728C}"/>
              </a:ext>
            </a:extLst>
          </p:cNvPr>
          <p:cNvSpPr/>
          <p:nvPr/>
        </p:nvSpPr>
        <p:spPr>
          <a:xfrm>
            <a:off x="4951529" y="2096576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E7533E3-2614-7D8E-A47D-90F606DF770A}"/>
              </a:ext>
            </a:extLst>
          </p:cNvPr>
          <p:cNvSpPr/>
          <p:nvPr/>
        </p:nvSpPr>
        <p:spPr>
          <a:xfrm>
            <a:off x="7057889" y="2483994"/>
            <a:ext cx="2114822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625380-2E5B-2F5E-70E6-5B7CBD4E4776}"/>
              </a:ext>
            </a:extLst>
          </p:cNvPr>
          <p:cNvCxnSpPr>
            <a:stCxn id="9" idx="4"/>
            <a:endCxn id="2" idx="0"/>
          </p:cNvCxnSpPr>
          <p:nvPr/>
        </p:nvCxnSpPr>
        <p:spPr>
          <a:xfrm>
            <a:off x="888001" y="3214788"/>
            <a:ext cx="909730" cy="52879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1B00CD-24BD-A918-0963-A221C3BC4FD5}"/>
              </a:ext>
            </a:extLst>
          </p:cNvPr>
          <p:cNvCxnSpPr>
            <a:stCxn id="11" idx="4"/>
            <a:endCxn id="2" idx="0"/>
          </p:cNvCxnSpPr>
          <p:nvPr/>
        </p:nvCxnSpPr>
        <p:spPr>
          <a:xfrm flipH="1">
            <a:off x="1797731" y="2827634"/>
            <a:ext cx="382456" cy="91595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85821F-58AE-F477-08F3-47FDDA1EA7A9}"/>
              </a:ext>
            </a:extLst>
          </p:cNvPr>
          <p:cNvCxnSpPr>
            <a:cxnSpLocks/>
            <a:stCxn id="14" idx="5"/>
            <a:endCxn id="7" idx="0"/>
          </p:cNvCxnSpPr>
          <p:nvPr/>
        </p:nvCxnSpPr>
        <p:spPr>
          <a:xfrm>
            <a:off x="6325662" y="2724575"/>
            <a:ext cx="1200005" cy="1019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B0CEA7F-6D02-AB8D-AE4B-E2B35ADA58F6}"/>
              </a:ext>
            </a:extLst>
          </p:cNvPr>
          <p:cNvCxnSpPr>
            <a:cxnSpLocks/>
            <a:stCxn id="12" idx="4"/>
            <a:endCxn id="7" idx="0"/>
          </p:cNvCxnSpPr>
          <p:nvPr/>
        </p:nvCxnSpPr>
        <p:spPr>
          <a:xfrm>
            <a:off x="6981361" y="2444173"/>
            <a:ext cx="544306" cy="129941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3F8DF1A-535F-497A-A815-E8074174D3B8}"/>
              </a:ext>
            </a:extLst>
          </p:cNvPr>
          <p:cNvCxnSpPr>
            <a:stCxn id="15" idx="4"/>
            <a:endCxn id="7" idx="0"/>
          </p:cNvCxnSpPr>
          <p:nvPr/>
        </p:nvCxnSpPr>
        <p:spPr>
          <a:xfrm flipH="1">
            <a:off x="7525667" y="3219741"/>
            <a:ext cx="589633" cy="523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254EB8F-AE98-4AE4-A80E-2A66E53B68C9}"/>
              </a:ext>
            </a:extLst>
          </p:cNvPr>
          <p:cNvCxnSpPr>
            <a:stCxn id="2" idx="3"/>
            <a:endCxn id="8" idx="1"/>
          </p:cNvCxnSpPr>
          <p:nvPr/>
        </p:nvCxnSpPr>
        <p:spPr>
          <a:xfrm>
            <a:off x="2509625" y="400519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CCA643-A196-A096-8698-8ECE9FA303CA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5897527" y="400519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158227F3-83C2-51B9-7978-56A65FCE8253}"/>
              </a:ext>
            </a:extLst>
          </p:cNvPr>
          <p:cNvSpPr/>
          <p:nvPr/>
        </p:nvSpPr>
        <p:spPr>
          <a:xfrm>
            <a:off x="5371434" y="2901797"/>
            <a:ext cx="1129768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F295545-096B-C30D-2E2E-4CFA54EF109D}"/>
              </a:ext>
            </a:extLst>
          </p:cNvPr>
          <p:cNvCxnSpPr>
            <a:cxnSpLocks/>
            <a:stCxn id="23" idx="5"/>
            <a:endCxn id="7" idx="0"/>
          </p:cNvCxnSpPr>
          <p:nvPr/>
        </p:nvCxnSpPr>
        <p:spPr>
          <a:xfrm>
            <a:off x="6335751" y="3529796"/>
            <a:ext cx="1189916" cy="2137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53F174E7-9D99-07D2-F343-991E7EF4C391}"/>
              </a:ext>
            </a:extLst>
          </p:cNvPr>
          <p:cNvSpPr/>
          <p:nvPr/>
        </p:nvSpPr>
        <p:spPr>
          <a:xfrm>
            <a:off x="2479651" y="2733800"/>
            <a:ext cx="110046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4A71B3E-99E8-11EE-AB4C-D30727158A0C}"/>
              </a:ext>
            </a:extLst>
          </p:cNvPr>
          <p:cNvCxnSpPr>
            <a:cxnSpLocks/>
            <a:stCxn id="25" idx="3"/>
            <a:endCxn id="2" idx="0"/>
          </p:cNvCxnSpPr>
          <p:nvPr/>
        </p:nvCxnSpPr>
        <p:spPr>
          <a:xfrm flipH="1">
            <a:off x="1797731" y="3361799"/>
            <a:ext cx="843079" cy="38178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FFB5F02B-3EA4-0FD8-BC1B-A993DB4D0E42}"/>
              </a:ext>
            </a:extLst>
          </p:cNvPr>
          <p:cNvSpPr/>
          <p:nvPr/>
        </p:nvSpPr>
        <p:spPr>
          <a:xfrm>
            <a:off x="5316237" y="4713803"/>
            <a:ext cx="214187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Quantity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585446-394E-9B24-A7B2-F04056958E73}"/>
              </a:ext>
            </a:extLst>
          </p:cNvPr>
          <p:cNvCxnSpPr>
            <a:cxnSpLocks/>
            <a:stCxn id="27" idx="1"/>
            <a:endCxn id="8" idx="2"/>
          </p:cNvCxnSpPr>
          <p:nvPr/>
        </p:nvCxnSpPr>
        <p:spPr>
          <a:xfrm flipH="1" flipV="1">
            <a:off x="4661699" y="4524874"/>
            <a:ext cx="968208" cy="29667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F99E103F-7729-ABA9-AF7D-41D52379D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3BAB8-1BDE-8B4C-BAB5-397D5BCDDF9F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53ADEB16-C4B6-5D68-9B65-A12E3531B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52" name="Slide Number Placeholder 51">
            <a:extLst>
              <a:ext uri="{FF2B5EF4-FFF2-40B4-BE49-F238E27FC236}">
                <a16:creationId xmlns:a16="http://schemas.microsoft.com/office/drawing/2014/main" id="{E2EB443B-34F6-6E06-CF68-887FD0895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69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D8D59F-7738-7D50-4F9C-710D1D55A8DA}"/>
              </a:ext>
            </a:extLst>
          </p:cNvPr>
          <p:cNvSpPr txBox="1"/>
          <p:nvPr/>
        </p:nvSpPr>
        <p:spPr>
          <a:xfrm>
            <a:off x="163208" y="4554702"/>
            <a:ext cx="495520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</a:t>
            </a:r>
            <a:b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PID INT References Product,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CID INT References Company,</a:t>
            </a:r>
            <a:b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Quantity Int,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 (PID, CID)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b="1" dirty="0">
                <a:solidFill>
                  <a:srgbClr val="0432FF"/>
                </a:solidFill>
              </a:rPr>
              <a:t>relationship</a:t>
            </a:r>
            <a:r>
              <a:rPr lang="en-US" sz="2400" dirty="0"/>
              <a:t> relates entities from two entity sets</a:t>
            </a:r>
          </a:p>
          <a:p>
            <a:r>
              <a:rPr lang="en-US" sz="2400" dirty="0"/>
              <a:t>A relationship can have attributes too!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442646-E17F-034D-BD3F-3EF48EEBF820}"/>
              </a:ext>
            </a:extLst>
          </p:cNvPr>
          <p:cNvSpPr/>
          <p:nvPr/>
        </p:nvSpPr>
        <p:spPr>
          <a:xfrm>
            <a:off x="1085837" y="374358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92EFF5-AF46-8417-ECE0-160093C4D5C7}"/>
              </a:ext>
            </a:extLst>
          </p:cNvPr>
          <p:cNvSpPr/>
          <p:nvPr/>
        </p:nvSpPr>
        <p:spPr>
          <a:xfrm>
            <a:off x="6663091" y="374358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3B321B0C-0F13-2E39-2EE2-55C6C70D6F86}"/>
              </a:ext>
            </a:extLst>
          </p:cNvPr>
          <p:cNvSpPr/>
          <p:nvPr/>
        </p:nvSpPr>
        <p:spPr>
          <a:xfrm>
            <a:off x="3425871" y="348551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FF1C7E1-5F86-82A0-619B-78CD87684C97}"/>
              </a:ext>
            </a:extLst>
          </p:cNvPr>
          <p:cNvSpPr/>
          <p:nvPr/>
        </p:nvSpPr>
        <p:spPr>
          <a:xfrm>
            <a:off x="182234" y="2479041"/>
            <a:ext cx="1411534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Price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C3E9F58-4743-4351-0E7C-64013EBAE34A}"/>
              </a:ext>
            </a:extLst>
          </p:cNvPr>
          <p:cNvSpPr/>
          <p:nvPr/>
        </p:nvSpPr>
        <p:spPr>
          <a:xfrm>
            <a:off x="1375238" y="2091887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4C62C15-5B9F-AD49-FC81-3ACE88F1C838}"/>
              </a:ext>
            </a:extLst>
          </p:cNvPr>
          <p:cNvSpPr/>
          <p:nvPr/>
        </p:nvSpPr>
        <p:spPr>
          <a:xfrm>
            <a:off x="6387173" y="1708426"/>
            <a:ext cx="118837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 err="1"/>
              <a:t>Ceo</a:t>
            </a:r>
            <a:endParaRPr lang="en-US" sz="28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DCE5163-6EBC-FEBC-6862-DC5784ACB293}"/>
              </a:ext>
            </a:extLst>
          </p:cNvPr>
          <p:cNvSpPr/>
          <p:nvPr/>
        </p:nvSpPr>
        <p:spPr>
          <a:xfrm>
            <a:off x="4951529" y="2096576"/>
            <a:ext cx="1609897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Name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0EC3DB4-2B39-7EA6-518B-9B02A8F81A64}"/>
              </a:ext>
            </a:extLst>
          </p:cNvPr>
          <p:cNvSpPr/>
          <p:nvPr/>
        </p:nvSpPr>
        <p:spPr>
          <a:xfrm>
            <a:off x="7057889" y="2483994"/>
            <a:ext cx="2114822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Address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E5E0CBD-A59F-7280-0C63-0FD762D2DAD0}"/>
              </a:ext>
            </a:extLst>
          </p:cNvPr>
          <p:cNvCxnSpPr>
            <a:stCxn id="33" idx="4"/>
            <a:endCxn id="13" idx="0"/>
          </p:cNvCxnSpPr>
          <p:nvPr/>
        </p:nvCxnSpPr>
        <p:spPr>
          <a:xfrm>
            <a:off x="888001" y="3214788"/>
            <a:ext cx="909730" cy="52879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780D95A-DC9F-BB3D-8B44-0D84604C64F2}"/>
              </a:ext>
            </a:extLst>
          </p:cNvPr>
          <p:cNvCxnSpPr>
            <a:stCxn id="34" idx="4"/>
            <a:endCxn id="13" idx="0"/>
          </p:cNvCxnSpPr>
          <p:nvPr/>
        </p:nvCxnSpPr>
        <p:spPr>
          <a:xfrm flipH="1">
            <a:off x="1797731" y="2827634"/>
            <a:ext cx="382456" cy="915952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4E500E8-9A0D-FB5D-43AC-5E1BA70FAEC5}"/>
              </a:ext>
            </a:extLst>
          </p:cNvPr>
          <p:cNvCxnSpPr>
            <a:cxnSpLocks/>
            <a:stCxn id="36" idx="5"/>
            <a:endCxn id="31" idx="0"/>
          </p:cNvCxnSpPr>
          <p:nvPr/>
        </p:nvCxnSpPr>
        <p:spPr>
          <a:xfrm>
            <a:off x="6325662" y="2724575"/>
            <a:ext cx="1200005" cy="10190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2F04783-2700-7993-7C23-D33AC3E4D542}"/>
              </a:ext>
            </a:extLst>
          </p:cNvPr>
          <p:cNvCxnSpPr>
            <a:cxnSpLocks/>
            <a:stCxn id="35" idx="4"/>
            <a:endCxn id="31" idx="0"/>
          </p:cNvCxnSpPr>
          <p:nvPr/>
        </p:nvCxnSpPr>
        <p:spPr>
          <a:xfrm>
            <a:off x="6981361" y="2444173"/>
            <a:ext cx="544306" cy="1299413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1D5C93C-AE13-FE33-19FE-D2ABFFCF5951}"/>
              </a:ext>
            </a:extLst>
          </p:cNvPr>
          <p:cNvCxnSpPr>
            <a:stCxn id="37" idx="4"/>
            <a:endCxn id="31" idx="0"/>
          </p:cNvCxnSpPr>
          <p:nvPr/>
        </p:nvCxnSpPr>
        <p:spPr>
          <a:xfrm flipH="1">
            <a:off x="7525667" y="3219741"/>
            <a:ext cx="589633" cy="523845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8DD1D1E-B154-A6DC-F54D-9F06148B605F}"/>
              </a:ext>
            </a:extLst>
          </p:cNvPr>
          <p:cNvCxnSpPr>
            <a:stCxn id="13" idx="3"/>
            <a:endCxn id="32" idx="1"/>
          </p:cNvCxnSpPr>
          <p:nvPr/>
        </p:nvCxnSpPr>
        <p:spPr>
          <a:xfrm>
            <a:off x="2509625" y="400519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BAB13E-6CA8-AB21-A2C8-BFE3868D9007}"/>
              </a:ext>
            </a:extLst>
          </p:cNvPr>
          <p:cNvCxnSpPr>
            <a:stCxn id="32" idx="3"/>
            <a:endCxn id="31" idx="1"/>
          </p:cNvCxnSpPr>
          <p:nvPr/>
        </p:nvCxnSpPr>
        <p:spPr>
          <a:xfrm>
            <a:off x="5897527" y="400519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4FA6792A-E6F6-9349-75D0-BF8447EBDDEC}"/>
              </a:ext>
            </a:extLst>
          </p:cNvPr>
          <p:cNvSpPr/>
          <p:nvPr/>
        </p:nvSpPr>
        <p:spPr>
          <a:xfrm>
            <a:off x="5371434" y="2901797"/>
            <a:ext cx="1129768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CID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0663A36-C582-4953-6ADA-94ED74562A47}"/>
              </a:ext>
            </a:extLst>
          </p:cNvPr>
          <p:cNvCxnSpPr>
            <a:cxnSpLocks/>
            <a:stCxn id="45" idx="5"/>
            <a:endCxn id="31" idx="0"/>
          </p:cNvCxnSpPr>
          <p:nvPr/>
        </p:nvCxnSpPr>
        <p:spPr>
          <a:xfrm>
            <a:off x="6335751" y="3529796"/>
            <a:ext cx="1189916" cy="21379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6E4E0B08-8CF8-C9E2-11C5-7F5242335C5E}"/>
              </a:ext>
            </a:extLst>
          </p:cNvPr>
          <p:cNvSpPr/>
          <p:nvPr/>
        </p:nvSpPr>
        <p:spPr>
          <a:xfrm>
            <a:off x="2479651" y="2733800"/>
            <a:ext cx="1100465" cy="735747"/>
          </a:xfrm>
          <a:prstGeom prst="ellipse">
            <a:avLst/>
          </a:prstGeom>
          <a:ln w="9525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u="sng" dirty="0"/>
              <a:t>PID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DC5DAEE-A471-B937-7EDC-CB2F5E15598C}"/>
              </a:ext>
            </a:extLst>
          </p:cNvPr>
          <p:cNvCxnSpPr>
            <a:cxnSpLocks/>
            <a:stCxn id="47" idx="3"/>
            <a:endCxn id="13" idx="0"/>
          </p:cNvCxnSpPr>
          <p:nvPr/>
        </p:nvCxnSpPr>
        <p:spPr>
          <a:xfrm flipH="1">
            <a:off x="1797731" y="3361799"/>
            <a:ext cx="843079" cy="38178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EBEDE820-8C8C-A87D-1671-0E463A237D5D}"/>
              </a:ext>
            </a:extLst>
          </p:cNvPr>
          <p:cNvSpPr/>
          <p:nvPr/>
        </p:nvSpPr>
        <p:spPr>
          <a:xfrm>
            <a:off x="5316237" y="4713803"/>
            <a:ext cx="2141871" cy="73574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Quantity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C56771-0C34-13AC-D2B4-4F9F4CD3FE44}"/>
              </a:ext>
            </a:extLst>
          </p:cNvPr>
          <p:cNvCxnSpPr>
            <a:cxnSpLocks/>
            <a:stCxn id="49" idx="1"/>
            <a:endCxn id="32" idx="2"/>
          </p:cNvCxnSpPr>
          <p:nvPr/>
        </p:nvCxnSpPr>
        <p:spPr>
          <a:xfrm flipH="1" flipV="1">
            <a:off x="4661699" y="4524874"/>
            <a:ext cx="968208" cy="296677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Callout 50">
            <a:extLst>
              <a:ext uri="{FF2B5EF4-FFF2-40B4-BE49-F238E27FC236}">
                <a16:creationId xmlns:a16="http://schemas.microsoft.com/office/drawing/2014/main" id="{89B4D7C4-A557-6FA0-D349-1E26BEDDCDE0}"/>
              </a:ext>
            </a:extLst>
          </p:cNvPr>
          <p:cNvSpPr/>
          <p:nvPr/>
        </p:nvSpPr>
        <p:spPr>
          <a:xfrm>
            <a:off x="5316237" y="5584830"/>
            <a:ext cx="3595783" cy="908864"/>
          </a:xfrm>
          <a:prstGeom prst="wedgeEllipseCallout">
            <a:avLst>
              <a:gd name="adj1" fmla="val -62461"/>
              <a:gd name="adj2" fmla="val 27356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Key in a relationships</a:t>
            </a:r>
            <a:br>
              <a:rPr lang="en-US" dirty="0"/>
            </a:br>
            <a:r>
              <a:rPr lang="en-US" dirty="0"/>
              <a:t>consists of entities only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1729E6-7548-E586-739F-9E136932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69A-F405-4A48-A867-931F832CA365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EB58EB7-B26B-A5A2-03FA-36196CF4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165B43-69BE-FCAF-1111-FB2CDA4E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24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FE0D9D4D-EA60-4B55-AE53-AD0CF0F98A22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926FF43-9052-4BF6-A5A4-1A82AA49C8B3}"/>
              </a:ext>
            </a:extLst>
          </p:cNvPr>
          <p:cNvCxnSpPr>
            <a:cxnSpLocks/>
            <a:stCxn id="41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Diamond 46">
            <a:extLst>
              <a:ext uri="{FF2B5EF4-FFF2-40B4-BE49-F238E27FC236}">
                <a16:creationId xmlns:a16="http://schemas.microsoft.com/office/drawing/2014/main" id="{D9BE0120-938C-4E00-9ACD-6B6208752382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BE3555F-A964-492C-9127-3A960ED66003}"/>
              </a:ext>
            </a:extLst>
          </p:cNvPr>
          <p:cNvCxnSpPr>
            <a:cxnSpLocks/>
            <a:stCxn id="47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54E702E-97C3-4F4A-A04A-7EF1B50519A4}"/>
              </a:ext>
            </a:extLst>
          </p:cNvPr>
          <p:cNvCxnSpPr>
            <a:cxnSpLocks/>
            <a:stCxn id="47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Diamond 49">
            <a:extLst>
              <a:ext uri="{FF2B5EF4-FFF2-40B4-BE49-F238E27FC236}">
                <a16:creationId xmlns:a16="http://schemas.microsoft.com/office/drawing/2014/main" id="{A6E86907-0C54-4E07-B91B-2472B8338D57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660B5E3-1C89-4431-BEFF-E1B2F053E129}"/>
              </a:ext>
            </a:extLst>
          </p:cNvPr>
          <p:cNvCxnSpPr>
            <a:cxnSpLocks/>
            <a:stCxn id="50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76856F9-6B7B-48EE-B751-EB50588C10F4}"/>
              </a:ext>
            </a:extLst>
          </p:cNvPr>
          <p:cNvCxnSpPr>
            <a:cxnSpLocks/>
            <a:stCxn id="50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455DEBD-361B-4278-835A-B5B00B008A4D}"/>
              </a:ext>
            </a:extLst>
          </p:cNvPr>
          <p:cNvCxnSpPr>
            <a:stCxn id="41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AF1E5-0F2C-A2C8-DF27-3EAEE848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69F2C-B940-B245-87D5-B23551787901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2024C4-E7F3-4112-BFF2-74F5E49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B9399-3904-7CD4-BFD1-2D6948160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371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Many-to-many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75D79D2-22BC-C26B-394B-631516924A7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E9A23-D3C6-AD6E-BEC8-B909CA3FB3B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D1DA614D-8B8A-AE2F-9143-F69888EF0D7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BBD29-ADE8-D860-FEEE-73F3EFE876A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F4168-9132-C26E-A617-22F28CEA949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9DB3A3A-518C-20F0-229B-7BE1A03E2450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94CD3-B056-FEF9-6D6F-CDB1129473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32C11-B994-21BA-DDC5-93C034D96D0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57A84-1C64-9E66-8866-5912468EA4FB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3C301-E4DD-791A-FAEA-DFE49557C3DF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90455-E440-19B7-C355-EAFCF45B6CFA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7486BCA-A4C4-CD6D-798B-CCC6935E5104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EE18D6-E333-10B6-5EC5-A39FB059E12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0D1D4-8DEA-89D3-E777-D6F7C239176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2BF29CC-7903-8836-3464-4FC6999B7C4B}"/>
              </a:ext>
            </a:extLst>
          </p:cNvPr>
          <p:cNvSpPr/>
          <p:nvPr/>
        </p:nvSpPr>
        <p:spPr>
          <a:xfrm>
            <a:off x="340326" y="1989842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9AD1F79-1E5A-C007-3B02-372FFF70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CFD8-1095-B24D-8820-75A5B874DCB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CA2DA82-35EE-40EF-B86B-CC3A344E3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F957B22A-58E2-BDCE-1899-FC65EAD9C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5008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B14DA-0059-5F7B-7834-1138DFAFD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FCBC18-ABEF-F32A-FF02-E8AE1902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44F080C-BC54-EB40-7243-4D5BAD2AF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Many-to-many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157B1DF-9466-17CD-B6F7-DD88C3DDA046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E69348EF-2B8E-CD63-9032-4A5E6CD7E9DC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A4701F57-CF0C-5343-E4BA-08B5862FCB62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09F42448-32B1-35EF-F5C8-8E28816BA4B4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18B46F32-E8B2-DC2E-CE2C-DEA7804A8529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0337EDEA-C0FF-8379-F55B-78F59622A15C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1E12AA61-D036-6C1B-9BB6-D8471FEA3F26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7E43F85-F10F-1D06-0C1A-E404B7280B58}"/>
                </a:ext>
              </a:extLst>
            </p:cNvPr>
            <p:cNvCxnSpPr>
              <a:cxnSpLocks/>
              <a:stCxn id="61" idx="1"/>
              <a:endCxn id="60" idx="3"/>
            </p:cNvCxnSpPr>
            <p:nvPr/>
          </p:nvCxnSpPr>
          <p:spPr>
            <a:xfrm flipH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5006B10-01A1-8D88-50B2-8DFBEF5C501C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BF73AEC-AFDE-0BA5-EBA2-A9064972F91F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6CDF2CD7-D3E6-6CBB-C60B-7A0A29FA56B5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860B60-65A6-C0E9-8E3E-089BC3BA9A24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7885CC5C-7809-14CD-B778-96E140A6A4FE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FA4C0D-2189-210A-38DA-D3BF1634B286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3626F89-8973-E563-3491-29FC3DD5D0A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45EF89B0-D629-2F68-92C6-8C7C3936B201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50B915E-0474-F8F9-5E02-CC312781406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6B7C83-03D5-8DA1-9291-3D713E3D6366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668FDA-68BE-E83A-8A66-56805A6B45D4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5055E13-3383-9B65-F941-90CA5C3D83C6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028E74A-3F50-9257-D3E5-1E50F4AF0E39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342FC70-1008-E6C1-A664-F61CE437029A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6AAEB4-8B01-836A-D94E-8148437825B2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59C7933-F0D7-ABAD-5716-7688BABC0ED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1CB8EFA0-1D53-21A2-F1BA-5FF20E9BD555}"/>
              </a:ext>
            </a:extLst>
          </p:cNvPr>
          <p:cNvSpPr/>
          <p:nvPr/>
        </p:nvSpPr>
        <p:spPr>
          <a:xfrm>
            <a:off x="340326" y="1989842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C47C44CF-6F92-5DDA-912A-98665B06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57FD-3503-B64D-A0C2-F81FF046E893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9FCA593-19A0-734F-4580-D6E3D511A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004DEC8-B571-7F99-6986-A124A635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8468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42846-2D20-915E-1704-735E705FB3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A2E797-D1D7-955F-A1FB-ECB44117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9F888D3-E6E7-2C21-553B-8A9FE2841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7E592E-D1AD-B2F9-63BE-50788386B826}"/>
              </a:ext>
            </a:extLst>
          </p:cNvPr>
          <p:cNvSpPr txBox="1"/>
          <p:nvPr/>
        </p:nvSpPr>
        <p:spPr>
          <a:xfrm>
            <a:off x="5098864" y="2456370"/>
            <a:ext cx="3887603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REFERENCES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Company);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7346212-AA26-F0FD-4495-3EFEA7BE0748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E2C4118C-21A3-2A90-B9F2-9ED94BFA65AA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42ACB559-D86C-6EAE-6185-6519EDD4C7F5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EC24948D-F7A3-08F0-0132-B89AA22263F3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C7BE16BD-1168-0667-09B0-8536E2791F47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A9042D65-04A4-66A6-5955-9AEA4A18FDD8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04D29C5A-ADF1-EDD3-668A-338B2E22F3C7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6644C75-466F-57B5-3678-FB69568B6353}"/>
                </a:ext>
              </a:extLst>
            </p:cNvPr>
            <p:cNvCxnSpPr>
              <a:cxnSpLocks/>
              <a:stCxn id="61" idx="1"/>
              <a:endCxn id="60" idx="3"/>
            </p:cNvCxnSpPr>
            <p:nvPr/>
          </p:nvCxnSpPr>
          <p:spPr>
            <a:xfrm flipH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99E5DB0-DE25-45B2-6F90-D86399A06540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ACFF487-2CF8-0B74-CF2E-7D0F985C2AB0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2959E88B-791A-B34A-213D-FE86711461D4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4EF463-C932-9FBE-7990-27D213675B91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437AE5DC-206B-8878-7266-28BBF741EEA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874CEC-76DE-A116-7E75-6AA39270880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30E012-CCA4-CE37-F1DF-69486E4B0423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EE63F72D-38F3-02A8-DBF9-8FE523F46483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EAF47B8-9EAF-7A6D-54F8-410E94BC491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9F3FB5-C868-F0DC-303D-A0E4159E21D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286916-E6D8-029B-6D36-C00D32767DC8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BAA06CA-2F09-765F-AD86-A74DB64F4A0E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A143FA-1281-BAFE-1571-9E48EABAE037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554F1B5F-A51E-26A5-E93F-6E4EE6AC74F5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289E88C-ED3F-D06F-8221-E81283A594EF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A52BC5C-DCCE-91EB-5A6D-8727FCCFD3FF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276A0E2-3F88-15FF-7D61-9413588CE054}"/>
              </a:ext>
            </a:extLst>
          </p:cNvPr>
          <p:cNvSpPr/>
          <p:nvPr/>
        </p:nvSpPr>
        <p:spPr>
          <a:xfrm>
            <a:off x="340326" y="1989842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84A5205-A1B3-598C-098F-D0820326E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ED287-9FF8-174D-A031-AEC6790BEC2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12560845-FED4-C941-81F4-016083BC6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518321AB-CC3D-2CEA-C0D1-BADEAF32A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5915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75D79D2-22BC-C26B-394B-631516924A7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E9A23-D3C6-AD6E-BEC8-B909CA3FB3B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D1DA614D-8B8A-AE2F-9143-F69888EF0D7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BBD29-ADE8-D860-FEEE-73F3EFE876A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F4168-9132-C26E-A617-22F28CEA949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9DB3A3A-518C-20F0-229B-7BE1A03E2450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94CD3-B056-FEF9-6D6F-CDB1129473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32C11-B994-21BA-DDC5-93C034D96D0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57A84-1C64-9E66-8866-5912468EA4FB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3C301-E4DD-791A-FAEA-DFE49557C3DF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90455-E440-19B7-C355-EAFCF45B6CFA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7486BCA-A4C4-CD6D-798B-CCC6935E5104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EE18D6-E333-10B6-5EC5-A39FB059E12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0D1D4-8DEA-89D3-E777-D6F7C239176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D4882C-38F8-8403-D24B-26720CE797A5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7E38B60F-323C-8777-D33A-D6A79AB0F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3010F-9326-2E4E-8341-6D5F655311E7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5F63B4D-6D07-851E-18D3-EC924BE2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FAFD756-5929-0D9E-15DA-9837247E1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2632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AC22CA-BAE2-EB7F-9DC9-2073B4679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2E4917-0088-61C9-3E73-6D90169D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211E5E-E972-1525-4A0C-2EA762F76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A7B11BA-2645-F666-282A-2B2BC8D52666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DA434E2F-1AFD-88BB-ACC3-5E19A4228861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5CF8CEB8-03D6-3BAB-280E-EEEB02FE22E2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A0D9D737-5EB8-E49E-BC33-535DB0946262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74A99653-A7A8-231B-C491-035166CF2CB7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F13A2434-2541-5B23-BB75-BDDF2C2573E5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1F90FF9F-34D9-6806-1CC9-E9177D991C72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6BB5C4D-AF20-1AA9-FEFC-FDAA510EA734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DE8FBCD-72D3-9B11-2C2D-6881B6919820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FC7A5F0A-7C96-01D0-8EA8-90AA404B8416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F5CCB14-5E7E-BFD9-B4E0-426ED4CCCD52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A6D23383-5C99-8FAC-D2A4-7FA92A339B32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A3DA3C-23E4-B3CB-EC53-28A301EEEA47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39F0B9D-1E61-99D2-F032-66A86357775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43849791-2614-C7A5-E721-4154E8CBE2E2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91F23CE-2530-9725-2F4E-B1337DF32DBA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45FF99-7F65-7604-7E1C-83C5610434FB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C124451-B0A9-6564-1419-2D6097440051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902FB2D-A971-62F1-07D9-9FC5FBB78781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1C289F0-E36E-73AA-4117-09D532E2FF01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ACE0201C-5407-C2E1-04E0-BC4357B85C80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BF43EF0-5B52-2C0E-02F0-3E78FE3F30E7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CC1E105-7C05-F9E3-9EA1-0C4E0675B374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3C4C907-3560-F0C2-2397-D1159793153B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FE9118D2-981F-9FB9-3198-2225F53A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0F3BD-1CB7-4E49-BBB6-C7A0D606D12F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70B1B50-FA05-F5F4-8192-F09F40D3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1566C23-9229-7F2C-5357-4F3D886C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239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19BB9-F2C0-C674-53FE-F93D6EF3D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3A3BD1-BFB7-8E2E-31F4-63FE4168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29BA88-A55E-F0C8-0478-A554FC581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FBC556-3BF4-CB91-A818-29A9547901CA}"/>
              </a:ext>
            </a:extLst>
          </p:cNvPr>
          <p:cNvSpPr txBox="1"/>
          <p:nvPr/>
        </p:nvSpPr>
        <p:spPr>
          <a:xfrm>
            <a:off x="5098864" y="2456370"/>
            <a:ext cx="388760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Company);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721661-BA96-6E86-3F0C-AC14BBB163FF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97D2B81C-CD9E-0D0C-543C-C3FC0613D682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6F0E6799-25A8-F261-3688-99C6A9222B60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26DFD029-2434-B929-DBAA-4064487720F1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12AEF946-DB84-689C-CC44-07BACC8EE3CB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A51A61C7-7709-FFEF-92C4-5CDA83C47C1A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F619AF14-B405-756A-CAC3-1704E9BC09B6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D2A6168-587C-0243-F961-1B7E19E5C4C8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0A8B22C-CC60-091B-18F0-20C5CD6AD13C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21310490-87D4-515C-06F4-C27C3A27A310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64C345-C76D-65CB-39CC-E4BF0EDE028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BA47FE06-8517-2109-C1B5-51CD5D733947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C3FEA4-6280-8691-29AA-759689A37EAD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B339490-3EC2-9E2C-2B0D-42A3A40FB66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E293626B-0BE9-1E5E-DF9B-5E61BC53DE42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31EB2A-40B4-9E8E-0EA4-7F7562CF43EC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1A30F1-5B68-FDDC-FD9E-0D8CB48776BA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A47487-3399-AC99-E404-D039545DA4EC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8C3B838-E1A1-3A25-8B3A-A09D30C47AFB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86D259A-1C51-7FCA-0E96-D1339E56ACC5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4C8405B-2373-081A-8375-2F9C2D757371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8296316-A395-EC27-E31B-18F152FAFCBC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FD6F5F-01FA-E1D1-49F8-8F4D2061BE79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D92520FD-C15D-7CD5-DC00-BF2DE82804F5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A0D149CC-EE3E-3CD9-7F9C-B3C9C8D48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E098-97E1-8D46-9A54-8C51C021EA8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6EC45C6-3882-30F4-C97D-0F5446D70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FC131E90-4E6F-3AED-83C6-1964650D9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72E04-33B1-4C9C-2E15-CC99B5E0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5FED6-17D2-5C48-BF42-7853904D72EF}" type="datetime4">
              <a:rPr lang="en-US" smtClean="0"/>
              <a:t>February 3, 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CA60C-B872-27D9-D0A2-60885F12B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RA and 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CD3F5-70E2-E53F-8552-57A413AB0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AEA0D-FE29-897E-7E7A-CDD15574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Duplicate Elimination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/>
              <p:nvPr/>
            </p:nvSpPr>
            <p:spPr>
              <a:xfrm>
                <a:off x="288000" y="1228604"/>
                <a:ext cx="111921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6E69930-DC5E-1AB1-0D3F-E0253AE13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000" y="1228604"/>
                <a:ext cx="1119217" cy="584775"/>
              </a:xfrm>
              <a:prstGeom prst="rect">
                <a:avLst/>
              </a:prstGeom>
              <a:blipFill>
                <a:blip r:embed="rId2"/>
                <a:stretch>
                  <a:fillRect r="-3371" b="-23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2981FB6E-B721-9A4D-2A37-F4A2344C446E}"/>
              </a:ext>
            </a:extLst>
          </p:cNvPr>
          <p:cNvSpPr txBox="1"/>
          <p:nvPr/>
        </p:nvSpPr>
        <p:spPr>
          <a:xfrm>
            <a:off x="158690" y="2457100"/>
            <a:ext cx="30796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Eliminates duplicates</a:t>
            </a:r>
            <a:br>
              <a:rPr lang="en-US" sz="2400" dirty="0"/>
            </a:br>
            <a:r>
              <a:rPr lang="en-US" sz="2400" dirty="0"/>
              <a:t>from the bag 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D0099-3AAA-8775-7B71-F3A2C7D65F38}"/>
              </a:ext>
            </a:extLst>
          </p:cNvPr>
          <p:cNvSpPr txBox="1"/>
          <p:nvPr/>
        </p:nvSpPr>
        <p:spPr>
          <a:xfrm>
            <a:off x="158690" y="4036651"/>
            <a:ext cx="33185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SELECT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DISTINCT *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T;</a:t>
            </a:r>
          </a:p>
        </p:txBody>
      </p:sp>
    </p:spTree>
    <p:extLst>
      <p:ext uri="{BB962C8B-B14F-4D97-AF65-F5344CB8AC3E}">
        <p14:creationId xmlns:p14="http://schemas.microsoft.com/office/powerpoint/2010/main" val="36078276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1DD94-D1AE-2656-2157-0267B763C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3BB95C-4260-9717-6492-706F125D8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949D0BC-4E01-678C-E972-B465DE1FD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76F43-58C3-F34C-60E8-160FCDA65977}"/>
              </a:ext>
            </a:extLst>
          </p:cNvPr>
          <p:cNvSpPr txBox="1"/>
          <p:nvPr/>
        </p:nvSpPr>
        <p:spPr>
          <a:xfrm>
            <a:off x="5098864" y="2456370"/>
            <a:ext cx="3887603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Company);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180BD1-B1E8-FD9E-FC7D-5641D3742633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D768A94D-C194-5F94-F48F-6290167F3254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F666555B-3B77-ED10-BDEF-9ED9BD631298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0BBE2D00-9923-6361-9F08-A3902E987035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7A0C8006-EC47-506A-EB25-CD1849DFC649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2FDFCA64-C22D-AF06-9858-AFF9FE709C82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A0A14019-DA3F-9337-0A3F-E07F73A8CF5C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0DF4319-9590-9704-7D96-490A8DC7528D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89BA02D-D6BB-EFF9-830A-6CE3A90E6DDA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9D5C1237-FFBE-E081-0C21-071431EB431E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18F6563-8CC5-D66B-9C17-3C5A5C6D11C9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CBC39E75-833D-867D-6F5D-0E9D25E86BA3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CDB58F-7DC3-7817-6CA7-D1B0547293D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15FDBE6-CD7B-E54B-225B-7A191BA61B42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85CF25D-23E5-0256-543D-D6DF186165DF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AE1C16-B347-058D-99AC-8E9A3B69BEF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83FB5A-0989-A7A3-2409-E829772547E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D5A338-56F6-A5D5-206B-A7B84478D412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A81CEF4-A63D-508B-960B-CFA86D1D313A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30968-7919-B6FD-A3B2-8273916F9F20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E0FEB988-601D-E9CE-72DD-72C59C7AA3E2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E35310-332E-0B7B-4129-B4AF7824CBD1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B5EF1AC-DED0-E9B8-EA8E-90F9522288F4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2385567-E4B9-04AF-8D3C-8939D6E8F2E2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3F300FF7-6D2D-6D28-658F-81EE1222C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C4FC-A16C-F145-AA7B-EC6215A95357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E80F9466-812E-A3B9-18FD-B45F0C6E7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339D3F2-5382-E19A-8FEE-1E22B8F6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90</a:t>
            </a:fld>
            <a:endParaRPr lang="en-US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3C05D6FA-CB07-51A8-1F0A-D8A892CF93BE}"/>
              </a:ext>
            </a:extLst>
          </p:cNvPr>
          <p:cNvSpPr/>
          <p:nvPr/>
        </p:nvSpPr>
        <p:spPr>
          <a:xfrm>
            <a:off x="6368516" y="1154416"/>
            <a:ext cx="2237446" cy="908864"/>
          </a:xfrm>
          <a:prstGeom prst="wedgeEllipseCallout">
            <a:avLst>
              <a:gd name="adj1" fmla="val -35048"/>
              <a:gd name="adj2" fmla="val 8218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will revise</a:t>
            </a:r>
            <a:br>
              <a:rPr lang="en-US" dirty="0"/>
            </a:br>
            <a:r>
              <a:rPr lang="en-US" dirty="0"/>
              <a:t>this shortly</a:t>
            </a:r>
          </a:p>
        </p:txBody>
      </p:sp>
    </p:spTree>
    <p:extLst>
      <p:ext uri="{BB962C8B-B14F-4D97-AF65-F5344CB8AC3E}">
        <p14:creationId xmlns:p14="http://schemas.microsoft.com/office/powerpoint/2010/main" val="36622810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75D79D2-22BC-C26B-394B-631516924A7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E9A23-D3C6-AD6E-BEC8-B909CA3FB3B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D1DA614D-8B8A-AE2F-9143-F69888EF0D7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BBD29-ADE8-D860-FEEE-73F3EFE876A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F4168-9132-C26E-A617-22F28CEA949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9DB3A3A-518C-20F0-229B-7BE1A03E2450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94CD3-B056-FEF9-6D6F-CDB1129473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32C11-B994-21BA-DDC5-93C034D96D0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57A84-1C64-9E66-8866-5912468EA4FB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3C301-E4DD-791A-FAEA-DFE49557C3DF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90455-E440-19B7-C355-EAFCF45B6CFA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7486BCA-A4C4-CD6D-798B-CCC6935E5104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EE18D6-E333-10B6-5EC5-A39FB059E12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0D1D4-8DEA-89D3-E777-D6F7C239176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D4882C-38F8-8403-D24B-26720CE797A5}"/>
              </a:ext>
            </a:extLst>
          </p:cNvPr>
          <p:cNvSpPr/>
          <p:nvPr/>
        </p:nvSpPr>
        <p:spPr>
          <a:xfrm>
            <a:off x="334925" y="1437751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20316670-A9E6-9695-D5BB-C5E8789B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74D02-4B88-2343-9D8B-904C1B8B556E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E20C51AF-EB2D-EE50-14BE-8EA6BC48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757668C6-4713-4292-1E06-B16095C6B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46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D99AE-8078-57E2-40BC-C986E50E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53ADA0D-09E7-6377-75B8-BDB82C10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3C522B0-A6A4-E60C-E344-D98AD2FFF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F925525E-B447-9BB7-9136-576C2F0D9148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DE7AFE8-6071-071A-D606-FA7219D6B55B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426E5648-5FF0-6F86-1DF3-943C4753C532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D133D2-B5F9-FA6B-C233-1FF4986B57D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4C96ABD-D7B9-1613-F3DB-7B6E159096EC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C923B97E-06C0-408C-C905-39A380D8B005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A999F-9C93-6AE1-2259-ED3C8DC182B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25AC75-A4E3-8AA0-B9B0-E7295108208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D883C3-D387-84D4-AEF3-380445966405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4AE13E0-4D59-C1F1-21A8-1BC60DF7BEEA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DE5CEA-4E94-20A6-F16F-8C600845FE87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2597F561-F35C-64C5-5E7C-AD6A195E485F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0392086-D5B4-3928-97CD-E1807416C653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A00DDD-6247-FCED-4D50-1384EFE2C69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38A6B429-21D3-8376-6207-103F83EB86C9}"/>
              </a:ext>
            </a:extLst>
          </p:cNvPr>
          <p:cNvSpPr/>
          <p:nvPr/>
        </p:nvSpPr>
        <p:spPr>
          <a:xfrm>
            <a:off x="334925" y="1437751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D02880-15B1-C031-2C6A-DB421C5969DF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21" name="Flowchart: Alternate Process 42">
              <a:extLst>
                <a:ext uri="{FF2B5EF4-FFF2-40B4-BE49-F238E27FC236}">
                  <a16:creationId xmlns:a16="http://schemas.microsoft.com/office/drawing/2014/main" id="{FD55E345-8AAB-DEA9-CF48-7844850F726F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22" name="Flowchart: Alternate Process 43">
              <a:extLst>
                <a:ext uri="{FF2B5EF4-FFF2-40B4-BE49-F238E27FC236}">
                  <a16:creationId xmlns:a16="http://schemas.microsoft.com/office/drawing/2014/main" id="{8AD07158-2080-B83D-F6F1-49C3DFBA79C4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23" name="Flowchart: Alternate Process 44">
              <a:extLst>
                <a:ext uri="{FF2B5EF4-FFF2-40B4-BE49-F238E27FC236}">
                  <a16:creationId xmlns:a16="http://schemas.microsoft.com/office/drawing/2014/main" id="{06EEBE48-5392-05DE-8036-621BFB852D3C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24" name="Flowchart: Alternate Process 45">
              <a:extLst>
                <a:ext uri="{FF2B5EF4-FFF2-40B4-BE49-F238E27FC236}">
                  <a16:creationId xmlns:a16="http://schemas.microsoft.com/office/drawing/2014/main" id="{A56A3AE4-23E5-D4A5-DD71-C4B7AFAC525D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25" name="Flowchart: Alternate Process 50">
              <a:extLst>
                <a:ext uri="{FF2B5EF4-FFF2-40B4-BE49-F238E27FC236}">
                  <a16:creationId xmlns:a16="http://schemas.microsoft.com/office/drawing/2014/main" id="{6A9F11FE-D565-B8B0-FDA4-051DDB186253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26" name="Flowchart: Alternate Process 52">
              <a:extLst>
                <a:ext uri="{FF2B5EF4-FFF2-40B4-BE49-F238E27FC236}">
                  <a16:creationId xmlns:a16="http://schemas.microsoft.com/office/drawing/2014/main" id="{C407A7DC-F1EF-92F8-B1FC-8499ABBBB13A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81F1763-5898-391F-98F1-973E523FCE1B}"/>
                </a:ext>
              </a:extLst>
            </p:cNvPr>
            <p:cNvCxnSpPr>
              <a:cxnSpLocks/>
              <a:stCxn id="25" idx="1"/>
              <a:endCxn id="23" idx="3"/>
            </p:cNvCxnSpPr>
            <p:nvPr/>
          </p:nvCxnSpPr>
          <p:spPr>
            <a:xfrm flipH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BC6087E-9DBD-48C2-3C54-E8D4C9CB44CC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EA873EBD-07C6-471E-2C71-E6347B1B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103F9-076A-4740-A349-1B0F07AD8707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3A232959-7C57-8941-0E9F-083B37E1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74689EA-CFC8-4390-C6EB-9352AD48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61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F0F2-25D9-DC42-DB6B-EB24FF0A9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194769-C945-EC52-37FF-0D291EC48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CB0ECAA-95BE-5728-4CA9-A44BEF841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F8F179A-9A2D-BC2D-C27B-5B951AD1D082}"/>
              </a:ext>
            </a:extLst>
          </p:cNvPr>
          <p:cNvSpPr txBox="1"/>
          <p:nvPr/>
        </p:nvSpPr>
        <p:spPr>
          <a:xfrm>
            <a:off x="5098864" y="2456370"/>
            <a:ext cx="388760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UNIQUE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Company);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F78202E2-7A55-3915-B476-C955744C9C52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ACC176-C820-31C4-2F61-74163BD037A3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EA930971-C834-DA93-ED17-7BE362199B14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108204-910F-762A-A62D-243BB3AADE8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D7E7892-DE88-9D3E-DE3B-9A5ED9F9961F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AABD184D-FB3A-51BD-1C1A-2046F4766C5C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BD094E-2288-181C-F815-E2CB5BABC3B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3EAA51-2CE1-30A3-A979-55093ECCC571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7E6066E-1A43-2818-D454-E8FB762E6A87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3DDFD2E-2E97-ACA6-5BBE-9DFA65344E7B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EA31B8-9AE9-427D-29BD-7BC4C33C114F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D2E4AA53-0290-1614-FFD4-6BD702D8F81A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9D7627-2725-B9B9-3D38-92CFE9F754C2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87A2AA8-7974-310A-C3DF-E24B69D22A52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CBB9BAB-0961-DEDB-73EF-27E8F6608C18}"/>
              </a:ext>
            </a:extLst>
          </p:cNvPr>
          <p:cNvSpPr/>
          <p:nvPr/>
        </p:nvSpPr>
        <p:spPr>
          <a:xfrm>
            <a:off x="334925" y="1437751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8226DD-E785-B370-81CA-0EF25A4299A7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21" name="Flowchart: Alternate Process 42">
              <a:extLst>
                <a:ext uri="{FF2B5EF4-FFF2-40B4-BE49-F238E27FC236}">
                  <a16:creationId xmlns:a16="http://schemas.microsoft.com/office/drawing/2014/main" id="{C0A15A17-F7A3-E12F-AE94-ECDD01A337C9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22" name="Flowchart: Alternate Process 43">
              <a:extLst>
                <a:ext uri="{FF2B5EF4-FFF2-40B4-BE49-F238E27FC236}">
                  <a16:creationId xmlns:a16="http://schemas.microsoft.com/office/drawing/2014/main" id="{F8452BD5-4EA5-392D-0E90-5135A21D97F8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23" name="Flowchart: Alternate Process 44">
              <a:extLst>
                <a:ext uri="{FF2B5EF4-FFF2-40B4-BE49-F238E27FC236}">
                  <a16:creationId xmlns:a16="http://schemas.microsoft.com/office/drawing/2014/main" id="{A382D553-02F9-767E-7DE1-09779D7AE84E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24" name="Flowchart: Alternate Process 45">
              <a:extLst>
                <a:ext uri="{FF2B5EF4-FFF2-40B4-BE49-F238E27FC236}">
                  <a16:creationId xmlns:a16="http://schemas.microsoft.com/office/drawing/2014/main" id="{EF43DEF9-548A-B1CF-E21A-5584535C5F65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25" name="Flowchart: Alternate Process 50">
              <a:extLst>
                <a:ext uri="{FF2B5EF4-FFF2-40B4-BE49-F238E27FC236}">
                  <a16:creationId xmlns:a16="http://schemas.microsoft.com/office/drawing/2014/main" id="{E3B51C97-D865-0F27-32CC-A30E29A23896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26" name="Flowchart: Alternate Process 52">
              <a:extLst>
                <a:ext uri="{FF2B5EF4-FFF2-40B4-BE49-F238E27FC236}">
                  <a16:creationId xmlns:a16="http://schemas.microsoft.com/office/drawing/2014/main" id="{354F313C-648A-A290-BF03-8E732FB66291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BD97DF-F035-6E07-1DCD-CD0ED847AC36}"/>
                </a:ext>
              </a:extLst>
            </p:cNvPr>
            <p:cNvCxnSpPr>
              <a:cxnSpLocks/>
              <a:stCxn id="25" idx="1"/>
              <a:endCxn id="23" idx="3"/>
            </p:cNvCxnSpPr>
            <p:nvPr/>
          </p:nvCxnSpPr>
          <p:spPr>
            <a:xfrm flipH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013B433-1091-706F-380D-BE9663508C55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Date Placeholder 28">
            <a:extLst>
              <a:ext uri="{FF2B5EF4-FFF2-40B4-BE49-F238E27FC236}">
                <a16:creationId xmlns:a16="http://schemas.microsoft.com/office/drawing/2014/main" id="{71534D99-A010-38A1-61EC-6AEBDC7B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760F-E32E-764B-B8B9-2A15274691D8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1C9260E9-784B-B82B-8B48-8E61F4A1D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31875437-9FFE-1B4E-ED95-8399AAB04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118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CFBBA0-AC75-4E24-B878-F1A8AB78C4B0}"/>
              </a:ext>
            </a:extLst>
          </p:cNvPr>
          <p:cNvSpPr txBox="1"/>
          <p:nvPr/>
        </p:nvSpPr>
        <p:spPr>
          <a:xfrm>
            <a:off x="5098864" y="2456370"/>
            <a:ext cx="388760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Company);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75D79D2-22BC-C26B-394B-631516924A7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E9A23-D3C6-AD6E-BEC8-B909CA3FB3B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D1DA614D-8B8A-AE2F-9143-F69888EF0D7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BBD29-ADE8-D860-FEEE-73F3EFE876A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F4168-9132-C26E-A617-22F28CEA949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9DB3A3A-518C-20F0-229B-7BE1A03E2450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94CD3-B056-FEF9-6D6F-CDB1129473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32C11-B994-21BA-DDC5-93C034D96D0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57A84-1C64-9E66-8866-5912468EA4FB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3C301-E4DD-791A-FAEA-DFE49557C3DF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90455-E440-19B7-C355-EAFCF45B6CFA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7486BCA-A4C4-CD6D-798B-CCC6935E5104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EE18D6-E333-10B6-5EC5-A39FB059E12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0D1D4-8DEA-89D3-E777-D6F7C239176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D4882C-38F8-8403-D24B-26720CE797A5}"/>
              </a:ext>
            </a:extLst>
          </p:cNvPr>
          <p:cNvSpPr/>
          <p:nvPr/>
        </p:nvSpPr>
        <p:spPr>
          <a:xfrm>
            <a:off x="334925" y="1437751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FCF147-AB16-1926-0FEA-53B644BBDF5E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21" name="Flowchart: Alternate Process 42">
              <a:extLst>
                <a:ext uri="{FF2B5EF4-FFF2-40B4-BE49-F238E27FC236}">
                  <a16:creationId xmlns:a16="http://schemas.microsoft.com/office/drawing/2014/main" id="{7231C2A1-B59A-4EC3-E250-211AFB6D0EFF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22" name="Flowchart: Alternate Process 43">
              <a:extLst>
                <a:ext uri="{FF2B5EF4-FFF2-40B4-BE49-F238E27FC236}">
                  <a16:creationId xmlns:a16="http://schemas.microsoft.com/office/drawing/2014/main" id="{77BB6C08-7558-F94E-F4AF-AC1363D2DD4B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23" name="Flowchart: Alternate Process 44">
              <a:extLst>
                <a:ext uri="{FF2B5EF4-FFF2-40B4-BE49-F238E27FC236}">
                  <a16:creationId xmlns:a16="http://schemas.microsoft.com/office/drawing/2014/main" id="{7AFDDF07-26EB-AFCF-DCEF-2F274A8DB38A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24" name="Flowchart: Alternate Process 45">
              <a:extLst>
                <a:ext uri="{FF2B5EF4-FFF2-40B4-BE49-F238E27FC236}">
                  <a16:creationId xmlns:a16="http://schemas.microsoft.com/office/drawing/2014/main" id="{AFE4C58C-8BFC-3FF7-2FBC-A542C8054135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25" name="Flowchart: Alternate Process 50">
              <a:extLst>
                <a:ext uri="{FF2B5EF4-FFF2-40B4-BE49-F238E27FC236}">
                  <a16:creationId xmlns:a16="http://schemas.microsoft.com/office/drawing/2014/main" id="{10302274-DF4A-BDFB-9BA4-FE11198CA253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26" name="Flowchart: Alternate Process 52">
              <a:extLst>
                <a:ext uri="{FF2B5EF4-FFF2-40B4-BE49-F238E27FC236}">
                  <a16:creationId xmlns:a16="http://schemas.microsoft.com/office/drawing/2014/main" id="{A8773E07-D3D7-729F-06A7-091C4176A72D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F66CE2-9764-5BAA-24F1-3FCE3151B405}"/>
                </a:ext>
              </a:extLst>
            </p:cNvPr>
            <p:cNvCxnSpPr>
              <a:cxnSpLocks/>
              <a:stCxn id="25" idx="1"/>
              <a:endCxn id="23" idx="3"/>
            </p:cNvCxnSpPr>
            <p:nvPr/>
          </p:nvCxnSpPr>
          <p:spPr>
            <a:xfrm flipH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8B17FA-2A25-E386-E6DF-1789E46921FA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DB0F45E7-748A-7B29-1ACF-E5CDBD7D7628}"/>
              </a:ext>
            </a:extLst>
          </p:cNvPr>
          <p:cNvSpPr/>
          <p:nvPr/>
        </p:nvSpPr>
        <p:spPr>
          <a:xfrm>
            <a:off x="8013399" y="3497547"/>
            <a:ext cx="1030586" cy="476071"/>
          </a:xfrm>
          <a:prstGeom prst="wedgeEllipseCallout">
            <a:avLst>
              <a:gd name="adj1" fmla="val -69590"/>
              <a:gd name="adj2" fmla="val 28501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1600" dirty="0"/>
              <a:t>Better</a:t>
            </a:r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33B920C5-C3BA-E7BE-BA3E-0B4B0F913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7BE0D-0ECF-AE47-B7BB-8ECE3AA03441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757C8BB-BFB7-F406-8685-2EE56CF4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E4444071-D37E-E2BD-C63A-213936F7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737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75D79D2-22BC-C26B-394B-631516924A7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E9A23-D3C6-AD6E-BEC8-B909CA3FB3B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D1DA614D-8B8A-AE2F-9143-F69888EF0D7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BBD29-ADE8-D860-FEEE-73F3EFE876A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F4168-9132-C26E-A617-22F28CEA949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9DB3A3A-518C-20F0-229B-7BE1A03E2450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94CD3-B056-FEF9-6D6F-CDB1129473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32C11-B994-21BA-DDC5-93C034D96D0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57A84-1C64-9E66-8866-5912468EA4FB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3C301-E4DD-791A-FAEA-DFE49557C3DF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90455-E440-19B7-C355-EAFCF45B6CFA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7486BCA-A4C4-CD6D-798B-CCC6935E5104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EE18D6-E333-10B6-5EC5-A39FB059E12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0D1D4-8DEA-89D3-E777-D6F7C239176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D4882C-38F8-8403-D24B-26720CE797A5}"/>
              </a:ext>
            </a:extLst>
          </p:cNvPr>
          <p:cNvSpPr/>
          <p:nvPr/>
        </p:nvSpPr>
        <p:spPr>
          <a:xfrm>
            <a:off x="334925" y="1437751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FCF147-AB16-1926-0FEA-53B644BBDF5E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21" name="Flowchart: Alternate Process 42">
              <a:extLst>
                <a:ext uri="{FF2B5EF4-FFF2-40B4-BE49-F238E27FC236}">
                  <a16:creationId xmlns:a16="http://schemas.microsoft.com/office/drawing/2014/main" id="{7231C2A1-B59A-4EC3-E250-211AFB6D0EFF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22" name="Flowchart: Alternate Process 43">
              <a:extLst>
                <a:ext uri="{FF2B5EF4-FFF2-40B4-BE49-F238E27FC236}">
                  <a16:creationId xmlns:a16="http://schemas.microsoft.com/office/drawing/2014/main" id="{77BB6C08-7558-F94E-F4AF-AC1363D2DD4B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23" name="Flowchart: Alternate Process 44">
              <a:extLst>
                <a:ext uri="{FF2B5EF4-FFF2-40B4-BE49-F238E27FC236}">
                  <a16:creationId xmlns:a16="http://schemas.microsoft.com/office/drawing/2014/main" id="{7AFDDF07-26EB-AFCF-DCEF-2F274A8DB38A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24" name="Flowchart: Alternate Process 45">
              <a:extLst>
                <a:ext uri="{FF2B5EF4-FFF2-40B4-BE49-F238E27FC236}">
                  <a16:creationId xmlns:a16="http://schemas.microsoft.com/office/drawing/2014/main" id="{AFE4C58C-8BFC-3FF7-2FBC-A542C8054135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25" name="Flowchart: Alternate Process 50">
              <a:extLst>
                <a:ext uri="{FF2B5EF4-FFF2-40B4-BE49-F238E27FC236}">
                  <a16:creationId xmlns:a16="http://schemas.microsoft.com/office/drawing/2014/main" id="{10302274-DF4A-BDFB-9BA4-FE11198CA253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26" name="Flowchart: Alternate Process 52">
              <a:extLst>
                <a:ext uri="{FF2B5EF4-FFF2-40B4-BE49-F238E27FC236}">
                  <a16:creationId xmlns:a16="http://schemas.microsoft.com/office/drawing/2014/main" id="{A8773E07-D3D7-729F-06A7-091C4176A72D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F66CE2-9764-5BAA-24F1-3FCE3151B405}"/>
                </a:ext>
              </a:extLst>
            </p:cNvPr>
            <p:cNvCxnSpPr>
              <a:cxnSpLocks/>
              <a:stCxn id="25" idx="1"/>
              <a:endCxn id="23" idx="3"/>
            </p:cNvCxnSpPr>
            <p:nvPr/>
          </p:nvCxnSpPr>
          <p:spPr>
            <a:xfrm flipH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8B17FA-2A25-E386-E6DF-1789E46921FA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242CEA0F-814F-CFDA-9DC9-B7B48E60892E}"/>
              </a:ext>
            </a:extLst>
          </p:cNvPr>
          <p:cNvSpPr/>
          <p:nvPr/>
        </p:nvSpPr>
        <p:spPr>
          <a:xfrm>
            <a:off x="5994824" y="1088024"/>
            <a:ext cx="2730197" cy="908864"/>
          </a:xfrm>
          <a:prstGeom prst="wedgeEllipseCallout">
            <a:avLst>
              <a:gd name="adj1" fmla="val -19909"/>
              <a:gd name="adj2" fmla="val 9788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Do we need</a:t>
            </a:r>
            <a:br>
              <a:rPr lang="en-US" dirty="0"/>
            </a:br>
            <a:r>
              <a:rPr lang="en-US" dirty="0"/>
              <a:t>the Makes table?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8808C8-67FE-707F-7237-23A9677D308D}"/>
              </a:ext>
            </a:extLst>
          </p:cNvPr>
          <p:cNvSpPr txBox="1"/>
          <p:nvPr/>
        </p:nvSpPr>
        <p:spPr>
          <a:xfrm>
            <a:off x="5098864" y="2456370"/>
            <a:ext cx="3887603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Makes (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PRIMARY KEY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REFERENCES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REFERENCES Company);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6597122D-61A2-41E7-F8B7-D1D332049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48A5F-A639-D94E-9F7F-098EC02F346A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5A75C89E-75B2-6A26-0142-A570EADF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979A2D62-F4B3-907C-7372-A8302E3C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714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793EEB-F6A4-4589-884C-0AF19281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EF74ECF-16DC-4B30-BAB4-44C101223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One-to-one</a:t>
            </a:r>
          </a:p>
          <a:p>
            <a:r>
              <a:rPr lang="en-US" b="1" dirty="0">
                <a:solidFill>
                  <a:srgbClr val="0432FF"/>
                </a:solidFill>
              </a:rPr>
              <a:t>Many-to-one</a:t>
            </a:r>
          </a:p>
          <a:p>
            <a:r>
              <a:rPr lang="en-US" dirty="0"/>
              <a:t>Many-to-many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8CFBBA0-AC75-4E24-B878-F1A8AB78C4B0}"/>
              </a:ext>
            </a:extLst>
          </p:cNvPr>
          <p:cNvSpPr txBox="1"/>
          <p:nvPr/>
        </p:nvSpPr>
        <p:spPr>
          <a:xfrm>
            <a:off x="5098864" y="2456370"/>
            <a:ext cx="37641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CID int REFERENCES Company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Company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CID int PRIMARY KEY, ...);</a:t>
            </a:r>
          </a:p>
        </p:txBody>
      </p:sp>
      <p:sp>
        <p:nvSpPr>
          <p:cNvPr id="2" name="Diamond 1">
            <a:extLst>
              <a:ext uri="{FF2B5EF4-FFF2-40B4-BE49-F238E27FC236}">
                <a16:creationId xmlns:a16="http://schemas.microsoft.com/office/drawing/2014/main" id="{375D79D2-22BC-C26B-394B-631516924A77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CE9A23-D3C6-AD6E-BEC8-B909CA3FB3B8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D1DA614D-8B8A-AE2F-9143-F69888EF0D7A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46BBD29-ADE8-D860-FEEE-73F3EFE876A4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1F4168-9132-C26E-A617-22F28CEA9497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79DB3A3A-518C-20F0-229B-7BE1A03E2450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894CD3-B056-FEF9-6D6F-CDB11294731F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7432C11-B994-21BA-DDC5-93C034D96D0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0557A84-1C64-9E66-8866-5912468EA4FB}"/>
              </a:ext>
            </a:extLst>
          </p:cNvPr>
          <p:cNvCxnSpPr>
            <a:stCxn id="2" idx="3"/>
          </p:cNvCxnSpPr>
          <p:nvPr/>
        </p:nvCxnSpPr>
        <p:spPr>
          <a:xfrm flipV="1">
            <a:off x="4658854" y="2277045"/>
            <a:ext cx="390832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3C301-E4DD-791A-FAEA-DFE49557C3DF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690455-E440-19B7-C355-EAFCF45B6CFA}"/>
              </a:ext>
            </a:extLst>
          </p:cNvPr>
          <p:cNvSpPr/>
          <p:nvPr/>
        </p:nvSpPr>
        <p:spPr>
          <a:xfrm>
            <a:off x="6617535" y="5737496"/>
            <a:ext cx="1725152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Company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97486BCA-A4C4-CD6D-798B-CCC6935E5104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EE18D6-E333-10B6-5EC5-A39FB059E12A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620D1D4-8DEA-89D3-E777-D6F7C239176A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765564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5D4882C-38F8-8403-D24B-26720CE797A5}"/>
              </a:ext>
            </a:extLst>
          </p:cNvPr>
          <p:cNvSpPr/>
          <p:nvPr/>
        </p:nvSpPr>
        <p:spPr>
          <a:xfrm>
            <a:off x="334925" y="1437751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FFCF147-AB16-1926-0FEA-53B644BBDF5E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21" name="Flowchart: Alternate Process 42">
              <a:extLst>
                <a:ext uri="{FF2B5EF4-FFF2-40B4-BE49-F238E27FC236}">
                  <a16:creationId xmlns:a16="http://schemas.microsoft.com/office/drawing/2014/main" id="{7231C2A1-B59A-4EC3-E250-211AFB6D0EFF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22" name="Flowchart: Alternate Process 43">
              <a:extLst>
                <a:ext uri="{FF2B5EF4-FFF2-40B4-BE49-F238E27FC236}">
                  <a16:creationId xmlns:a16="http://schemas.microsoft.com/office/drawing/2014/main" id="{77BB6C08-7558-F94E-F4AF-AC1363D2DD4B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Company</a:t>
              </a:r>
            </a:p>
          </p:txBody>
        </p:sp>
        <p:sp>
          <p:nvSpPr>
            <p:cNvPr id="23" name="Flowchart: Alternate Process 44">
              <a:extLst>
                <a:ext uri="{FF2B5EF4-FFF2-40B4-BE49-F238E27FC236}">
                  <a16:creationId xmlns:a16="http://schemas.microsoft.com/office/drawing/2014/main" id="{7AFDDF07-26EB-AFCF-DCEF-2F274A8DB38A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24" name="Flowchart: Alternate Process 45">
              <a:extLst>
                <a:ext uri="{FF2B5EF4-FFF2-40B4-BE49-F238E27FC236}">
                  <a16:creationId xmlns:a16="http://schemas.microsoft.com/office/drawing/2014/main" id="{AFE4C58C-8BFC-3FF7-2FBC-A542C8054135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25" name="Flowchart: Alternate Process 50">
              <a:extLst>
                <a:ext uri="{FF2B5EF4-FFF2-40B4-BE49-F238E27FC236}">
                  <a16:creationId xmlns:a16="http://schemas.microsoft.com/office/drawing/2014/main" id="{10302274-DF4A-BDFB-9BA4-FE11198CA253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Hasbro, …</a:t>
              </a:r>
            </a:p>
          </p:txBody>
        </p:sp>
        <p:sp>
          <p:nvSpPr>
            <p:cNvPr id="26" name="Flowchart: Alternate Process 52">
              <a:extLst>
                <a:ext uri="{FF2B5EF4-FFF2-40B4-BE49-F238E27FC236}">
                  <a16:creationId xmlns:a16="http://schemas.microsoft.com/office/drawing/2014/main" id="{A8773E07-D3D7-729F-06A7-091C4176A72D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Nyform</a:t>
              </a:r>
              <a:r>
                <a:rPr lang="en-US" sz="1600" dirty="0">
                  <a:solidFill>
                    <a:schemeClr val="tx1"/>
                  </a:solidFill>
                </a:rPr>
                <a:t>, …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1F66CE2-9764-5BAA-24F1-3FCE3151B405}"/>
                </a:ext>
              </a:extLst>
            </p:cNvPr>
            <p:cNvCxnSpPr>
              <a:cxnSpLocks/>
              <a:stCxn id="25" idx="1"/>
              <a:endCxn id="23" idx="3"/>
            </p:cNvCxnSpPr>
            <p:nvPr/>
          </p:nvCxnSpPr>
          <p:spPr>
            <a:xfrm flipH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B8B17FA-2A25-E386-E6DF-1789E46921FA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4043421" y="3859652"/>
              <a:ext cx="754631" cy="469589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9" name="Oval Callout 28">
            <a:extLst>
              <a:ext uri="{FF2B5EF4-FFF2-40B4-BE49-F238E27FC236}">
                <a16:creationId xmlns:a16="http://schemas.microsoft.com/office/drawing/2014/main" id="{242CEA0F-814F-CFDA-9DC9-B7B48E60892E}"/>
              </a:ext>
            </a:extLst>
          </p:cNvPr>
          <p:cNvSpPr/>
          <p:nvPr/>
        </p:nvSpPr>
        <p:spPr>
          <a:xfrm>
            <a:off x="6157123" y="1088024"/>
            <a:ext cx="2405605" cy="908864"/>
          </a:xfrm>
          <a:prstGeom prst="wedgeEllipseCallout">
            <a:avLst>
              <a:gd name="adj1" fmla="val -19909"/>
              <a:gd name="adj2" fmla="val 9788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We don’t need</a:t>
            </a:r>
            <a:br>
              <a:rPr lang="en-US" dirty="0"/>
            </a:br>
            <a:r>
              <a:rPr lang="en-US" dirty="0"/>
              <a:t>separate table!</a:t>
            </a:r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AB16D489-F8C9-D0D2-469D-761C0B18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8550E-A978-4247-B8B8-9F4C6062CC09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82EDB08D-86BF-E900-BE1F-9BF760648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8D4642A-EAE5-BBFB-E2CB-029AD7AA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307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B476D3-0068-C20E-970D-F94A169B6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F7C30B-4100-96CB-B4C6-E17860D0D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AF2F077-F57C-7960-E1B9-C6FEC5008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91D6504-8298-CC2D-02DA-AE9FA7BA471D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879DAADA-C455-D0B2-32D1-E12AE435F8D7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677B23DF-0CBB-40E2-C0E7-790AC58530B7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Maker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5DAEBB4B-E1F2-296E-BF4A-D748E9BC4344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F60330BD-C7DD-007A-0B44-F2A6863FCB65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BCBE0132-66F0-3505-2B6C-3707A20F651C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Alice,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E49729E3-7FC6-CDB8-14D7-58B43AD767EA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Bob, …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18680CA-5FC3-537D-3016-6995AE3C1429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6F3B2D0C-7419-F3ED-8199-9AF5D43E1D13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4101A862-15DD-AC9E-68D0-67D3B0F3F7B1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D870A6D-E74D-7B72-356D-7E111F09B8FE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505350BB-7C57-16EF-51EB-7FB5FDF60376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4FB75F-199C-CED1-FC90-45051DB313F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B48C4A-667C-8389-147C-9FFF33F3791D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15D200BC-20C6-1ED8-B2F8-F4103A50F888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5E9164B-1C50-A987-941A-637FC635025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A8BD62-9BF0-2F19-30E7-195402F1759D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C0490C6-772D-612E-DA65-C2B3DEB9EA28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4E3AF3-2AF6-240B-10BC-C59A3DF3CB8C}"/>
              </a:ext>
            </a:extLst>
          </p:cNvPr>
          <p:cNvSpPr/>
          <p:nvPr/>
        </p:nvSpPr>
        <p:spPr>
          <a:xfrm>
            <a:off x="6887642" y="5737496"/>
            <a:ext cx="1184940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Maker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69400716-F9BF-847B-9CC8-2F43780B03D7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CA365D-DE60-3C50-14DA-D4E343B9BC4F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EA4795-5C81-58AF-8E9D-605070648C2D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1035671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3830D2E-31F9-418D-5C6A-DBA8958DEEEC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18071661-7DAC-3191-921A-09C53BB8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B6BE-DDA6-8B4A-A395-5B495FE8222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7F5322F-B5B3-01EE-A662-90265E95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EC60C9B-A781-5A31-D3AF-9760E8E4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258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C327-4BD1-78E7-D33B-2B022177E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87709E-11C3-AE45-0829-B22815930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82A079E-8983-0219-5DE8-A47CA7597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2EA4EA-211D-F35F-E8E8-BADFB32632B4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E2997450-F4B9-15EC-F3B3-BFB645AD2CD4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2276A31D-BCFB-13EB-B002-DCE53E02D484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Maker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C27B6656-7287-3F5C-4658-13DEE88E2015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81014D53-0A80-CE7D-26C5-53BE5679B3B4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65BB84A7-CCFD-61F9-AD14-3293AF05CC89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Alice,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68C89258-A307-7E08-F5AD-CF927D0C4392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Bob, …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F9ED93E-CFF9-46EB-3395-01CFA1EC6620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FE0B1A2-5CEB-A6D4-A424-71460426FD9A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95D1B026-7E22-98B1-1DB9-3EF516F4B26D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36D3089-3E40-8B78-C502-37D548C9895F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9DF63581-2FA4-5BD6-1A26-97BA9FD7FDC5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9E48FA-DABF-66DF-A6F6-76F3F00D3EAA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1902C6-F618-C97F-CB93-783BD5785722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913960EC-D5C3-D66E-AB1A-3BA3314D369E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0D5062-9487-2D2B-FF1D-4C8988BEC23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E349411-E9E2-EC7C-1543-D401301DDCB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9A3CA7D-35A8-DECB-1E7B-C4F34EBCB547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88EE38-AC3E-172F-2C35-58005A5B6CCC}"/>
              </a:ext>
            </a:extLst>
          </p:cNvPr>
          <p:cNvSpPr/>
          <p:nvPr/>
        </p:nvSpPr>
        <p:spPr>
          <a:xfrm>
            <a:off x="6887641" y="5737496"/>
            <a:ext cx="1184940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Maker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4A41F269-D586-D4F6-533C-8F80EACA6C01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390D6A-95FE-A47E-CF6D-EF063782549E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676897-02FA-2537-DAC5-DD81698FE6B9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1035670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87F3F61-CE3B-AC5A-3865-6B9552A690BA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910F773C-17F9-14AA-4688-67383876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B6BE-DDA6-8B4A-A395-5B495FE8222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1FD732EE-6261-B4CC-7F2B-41B9983AA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ACC0912-9C4F-A607-B6D5-C7F08696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0FB096-8247-43DC-940A-6BACB92F6A9D}"/>
              </a:ext>
            </a:extLst>
          </p:cNvPr>
          <p:cNvSpPr txBox="1"/>
          <p:nvPr/>
        </p:nvSpPr>
        <p:spPr>
          <a:xfrm>
            <a:off x="5217204" y="2439145"/>
            <a:ext cx="364074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MID Int Reference Maker,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Maker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MID int PRIMARY KEY,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int Reference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</p:txBody>
      </p:sp>
    </p:spTree>
    <p:extLst>
      <p:ext uri="{BB962C8B-B14F-4D97-AF65-F5344CB8AC3E}">
        <p14:creationId xmlns:p14="http://schemas.microsoft.com/office/powerpoint/2010/main" val="3952243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46C4-AE69-798C-DA07-7A91D787A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012B80-7FCE-EE6D-183F-EBAF7FDC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Relationship Multiplicity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DC8ED5-9A99-2343-1F55-708355450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432FF"/>
                </a:solidFill>
              </a:rPr>
              <a:t>One-to-one</a:t>
            </a:r>
          </a:p>
          <a:p>
            <a:r>
              <a:rPr lang="en-US" dirty="0"/>
              <a:t>Many-to-one</a:t>
            </a:r>
          </a:p>
          <a:p>
            <a:r>
              <a:rPr lang="en-US" dirty="0"/>
              <a:t>Many-to-many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5713CC-A17D-37D6-5DD8-C344535E9CD4}"/>
              </a:ext>
            </a:extLst>
          </p:cNvPr>
          <p:cNvGrpSpPr/>
          <p:nvPr/>
        </p:nvGrpSpPr>
        <p:grpSpPr>
          <a:xfrm>
            <a:off x="334925" y="2872502"/>
            <a:ext cx="4541491" cy="1514949"/>
            <a:chOff x="2148293" y="3056506"/>
            <a:chExt cx="4541491" cy="151494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EF0CB2B1-7CD0-AA31-3140-0BF20B604238}"/>
                </a:ext>
              </a:extLst>
            </p:cNvPr>
            <p:cNvSpPr/>
            <p:nvPr/>
          </p:nvSpPr>
          <p:spPr>
            <a:xfrm>
              <a:off x="2148293" y="3056506"/>
              <a:ext cx="2035835" cy="151494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Product</a:t>
              </a:r>
            </a:p>
          </p:txBody>
        </p:sp>
        <p:sp>
          <p:nvSpPr>
            <p:cNvPr id="54" name="Flowchart: Alternate Process 53">
              <a:extLst>
                <a:ext uri="{FF2B5EF4-FFF2-40B4-BE49-F238E27FC236}">
                  <a16:creationId xmlns:a16="http://schemas.microsoft.com/office/drawing/2014/main" id="{9147A348-B583-9E5C-2D44-BD8B8E001B83}"/>
                </a:ext>
              </a:extLst>
            </p:cNvPr>
            <p:cNvSpPr/>
            <p:nvPr/>
          </p:nvSpPr>
          <p:spPr>
            <a:xfrm>
              <a:off x="4653949" y="3061376"/>
              <a:ext cx="2035835" cy="1510079"/>
            </a:xfrm>
            <a:prstGeom prst="flowChartAlternate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Maker</a:t>
              </a:r>
            </a:p>
          </p:txBody>
        </p:sp>
        <p:sp>
          <p:nvSpPr>
            <p:cNvPr id="55" name="Flowchart: Alternate Process 54">
              <a:extLst>
                <a:ext uri="{FF2B5EF4-FFF2-40B4-BE49-F238E27FC236}">
                  <a16:creationId xmlns:a16="http://schemas.microsoft.com/office/drawing/2014/main" id="{1E574A7C-3CDE-D118-316E-DBA1228B84A2}"/>
                </a:ext>
              </a:extLst>
            </p:cNvPr>
            <p:cNvSpPr/>
            <p:nvPr/>
          </p:nvSpPr>
          <p:spPr>
            <a:xfrm>
              <a:off x="2288998" y="3679598"/>
              <a:ext cx="1754423" cy="36561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Beyblade, …</a:t>
              </a:r>
            </a:p>
          </p:txBody>
        </p:sp>
        <p:sp>
          <p:nvSpPr>
            <p:cNvPr id="60" name="Flowchart: Alternate Process 59">
              <a:extLst>
                <a:ext uri="{FF2B5EF4-FFF2-40B4-BE49-F238E27FC236}">
                  <a16:creationId xmlns:a16="http://schemas.microsoft.com/office/drawing/2014/main" id="{92C0F8FE-6193-A073-449E-718A2EBC7A38}"/>
                </a:ext>
              </a:extLst>
            </p:cNvPr>
            <p:cNvSpPr/>
            <p:nvPr/>
          </p:nvSpPr>
          <p:spPr>
            <a:xfrm>
              <a:off x="2288998" y="4137762"/>
              <a:ext cx="1754423" cy="38295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Trolls, …</a:t>
              </a:r>
            </a:p>
          </p:txBody>
        </p:sp>
        <p:sp>
          <p:nvSpPr>
            <p:cNvPr id="61" name="Flowchart: Alternate Process 60">
              <a:extLst>
                <a:ext uri="{FF2B5EF4-FFF2-40B4-BE49-F238E27FC236}">
                  <a16:creationId xmlns:a16="http://schemas.microsoft.com/office/drawing/2014/main" id="{6D414164-81DE-0105-8D25-AA59AA1D4E0E}"/>
                </a:ext>
              </a:extLst>
            </p:cNvPr>
            <p:cNvSpPr/>
            <p:nvPr/>
          </p:nvSpPr>
          <p:spPr>
            <a:xfrm>
              <a:off x="4798052" y="3679597"/>
              <a:ext cx="1754423" cy="360109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Alice, …</a:t>
              </a:r>
            </a:p>
          </p:txBody>
        </p:sp>
        <p:sp>
          <p:nvSpPr>
            <p:cNvPr id="62" name="Flowchart: Alternate Process 61">
              <a:extLst>
                <a:ext uri="{FF2B5EF4-FFF2-40B4-BE49-F238E27FC236}">
                  <a16:creationId xmlns:a16="http://schemas.microsoft.com/office/drawing/2014/main" id="{DDF3FF04-C9EF-F945-B2C5-48C0D9506A8D}"/>
                </a:ext>
              </a:extLst>
            </p:cNvPr>
            <p:cNvSpPr/>
            <p:nvPr/>
          </p:nvSpPr>
          <p:spPr>
            <a:xfrm>
              <a:off x="4794654" y="4137762"/>
              <a:ext cx="1754423" cy="379378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Bob, …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A5302846-4996-8D19-1544-3754DAF181DE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 flipV="1">
              <a:off x="4043421" y="3859652"/>
              <a:ext cx="754631" cy="2754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FF11BB-3248-DF5D-7EA5-C8847AE29E3E}"/>
                </a:ext>
              </a:extLst>
            </p:cNvPr>
            <p:cNvCxnSpPr>
              <a:cxnSpLocks/>
              <a:stCxn id="60" idx="3"/>
              <a:endCxn id="62" idx="1"/>
            </p:cNvCxnSpPr>
            <p:nvPr/>
          </p:nvCxnSpPr>
          <p:spPr>
            <a:xfrm flipV="1">
              <a:off x="4043421" y="4327451"/>
              <a:ext cx="751233" cy="1790"/>
            </a:xfrm>
            <a:prstGeom prst="line">
              <a:avLst/>
            </a:prstGeom>
            <a:ln w="28575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14872BB6-B6A3-28FE-538C-8573558CE6B8}"/>
              </a:ext>
            </a:extLst>
          </p:cNvPr>
          <p:cNvSpPr/>
          <p:nvPr/>
        </p:nvSpPr>
        <p:spPr>
          <a:xfrm>
            <a:off x="3847424" y="2114947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E3499D-D05B-5A4B-6C6E-224E089B62F9}"/>
              </a:ext>
            </a:extLst>
          </p:cNvPr>
          <p:cNvCxnSpPr>
            <a:cxnSpLocks/>
            <a:stCxn id="2" idx="1"/>
          </p:cNvCxnSpPr>
          <p:nvPr/>
        </p:nvCxnSpPr>
        <p:spPr>
          <a:xfrm flipH="1" flipV="1">
            <a:off x="3506636" y="2277045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Diamond 5">
            <a:extLst>
              <a:ext uri="{FF2B5EF4-FFF2-40B4-BE49-F238E27FC236}">
                <a16:creationId xmlns:a16="http://schemas.microsoft.com/office/drawing/2014/main" id="{578C3E03-8BF1-0F7D-AD47-51973C5EC2D3}"/>
              </a:ext>
            </a:extLst>
          </p:cNvPr>
          <p:cNvSpPr/>
          <p:nvPr/>
        </p:nvSpPr>
        <p:spPr>
          <a:xfrm>
            <a:off x="3847424" y="1608848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376566-C9B4-CD43-607E-BD00A0E43BFD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506636" y="1770946"/>
            <a:ext cx="340788" cy="1"/>
          </a:xfrm>
          <a:prstGeom prst="line">
            <a:avLst/>
          </a:prstGeom>
          <a:ln w="19050"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41E2611-4754-E110-7A37-197255479BC8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58854" y="1770946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Diamond 8">
            <a:extLst>
              <a:ext uri="{FF2B5EF4-FFF2-40B4-BE49-F238E27FC236}">
                <a16:creationId xmlns:a16="http://schemas.microsoft.com/office/drawing/2014/main" id="{E6D53AA1-E240-0437-50BE-A66945E7B6A9}"/>
              </a:ext>
            </a:extLst>
          </p:cNvPr>
          <p:cNvSpPr/>
          <p:nvPr/>
        </p:nvSpPr>
        <p:spPr>
          <a:xfrm>
            <a:off x="3847424" y="1107061"/>
            <a:ext cx="811430" cy="324198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84EC719-DE32-B9DC-2D4F-D7C177245A50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4658854" y="1269159"/>
            <a:ext cx="390832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52852A-8878-5165-CF87-2274C63BE1A5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3506636" y="1269159"/>
            <a:ext cx="340788" cy="1"/>
          </a:xfrm>
          <a:prstGeom prst="straightConnector1">
            <a:avLst/>
          </a:prstGeom>
          <a:ln w="190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50FE5-C0F4-3EB1-C489-A49C78A35459}"/>
              </a:ext>
            </a:extLst>
          </p:cNvPr>
          <p:cNvSpPr/>
          <p:nvPr/>
        </p:nvSpPr>
        <p:spPr>
          <a:xfrm>
            <a:off x="1040281" y="5737496"/>
            <a:ext cx="1423788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Product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3361C3-18ED-3837-B47B-DEF0A224E40C}"/>
              </a:ext>
            </a:extLst>
          </p:cNvPr>
          <p:cNvSpPr/>
          <p:nvPr/>
        </p:nvSpPr>
        <p:spPr>
          <a:xfrm>
            <a:off x="6887641" y="5737496"/>
            <a:ext cx="1184940" cy="523220"/>
          </a:xfrm>
          <a:prstGeom prst="rect">
            <a:avLst/>
          </a:prstGeom>
          <a:ln w="9525"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Maker</a:t>
            </a:r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59313E9-8DFA-6E3A-DA14-A2C82ABDAAA9}"/>
              </a:ext>
            </a:extLst>
          </p:cNvPr>
          <p:cNvSpPr/>
          <p:nvPr/>
        </p:nvSpPr>
        <p:spPr>
          <a:xfrm>
            <a:off x="3380315" y="5479428"/>
            <a:ext cx="2471656" cy="1039356"/>
          </a:xfrm>
          <a:prstGeom prst="diamond">
            <a:avLst/>
          </a:prstGeom>
          <a:ln w="952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sz="2800" dirty="0"/>
              <a:t>Makes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F4854AA-2089-0D5B-BD75-57346919753C}"/>
              </a:ext>
            </a:extLst>
          </p:cNvPr>
          <p:cNvCxnSpPr>
            <a:stCxn id="14" idx="3"/>
            <a:endCxn id="16" idx="1"/>
          </p:cNvCxnSpPr>
          <p:nvPr/>
        </p:nvCxnSpPr>
        <p:spPr>
          <a:xfrm>
            <a:off x="2464069" y="5999106"/>
            <a:ext cx="916246" cy="0"/>
          </a:xfrm>
          <a:prstGeom prst="line">
            <a:avLst/>
          </a:prstGeom>
          <a:ln w="9525">
            <a:headEnd type="triangle" w="lg" len="lg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3A5007F-CB78-303D-1172-E87BE0CFD591}"/>
              </a:ext>
            </a:extLst>
          </p:cNvPr>
          <p:cNvCxnSpPr>
            <a:stCxn id="16" idx="3"/>
            <a:endCxn id="15" idx="1"/>
          </p:cNvCxnSpPr>
          <p:nvPr/>
        </p:nvCxnSpPr>
        <p:spPr>
          <a:xfrm>
            <a:off x="5851971" y="5999106"/>
            <a:ext cx="1035670" cy="0"/>
          </a:xfrm>
          <a:prstGeom prst="line">
            <a:avLst/>
          </a:prstGeom>
          <a:ln w="952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EB9CAF-6B9F-308F-A02D-8834C4CE230D}"/>
              </a:ext>
            </a:extLst>
          </p:cNvPr>
          <p:cNvSpPr/>
          <p:nvPr/>
        </p:nvSpPr>
        <p:spPr>
          <a:xfrm>
            <a:off x="340326" y="856547"/>
            <a:ext cx="4758538" cy="6883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3FBF25B2-62A7-7BEB-B67C-D0F3B295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B6BE-DDA6-8B4A-A395-5B495FE82224}" type="datetime4">
              <a:rPr lang="en-US" smtClean="0"/>
              <a:t>February 3, 2025</a:t>
            </a:fld>
            <a:endParaRPr lang="en-US" dirty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907953CC-31FF-B769-DB84-C8104E5A1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ER Diagrams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3D424E-A68E-A4B0-5C63-18B8B7BEA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A8679-A07E-414A-A745-969A7D0FCC7D}" type="slidenum">
              <a:rPr lang="en-US" smtClean="0"/>
              <a:t>99</a:t>
            </a:fld>
            <a:endParaRPr lang="en-US"/>
          </a:p>
        </p:txBody>
      </p:sp>
      <p:sp>
        <p:nvSpPr>
          <p:cNvPr id="13" name="Oval Callout 12">
            <a:extLst>
              <a:ext uri="{FF2B5EF4-FFF2-40B4-BE49-F238E27FC236}">
                <a16:creationId xmlns:a16="http://schemas.microsoft.com/office/drawing/2014/main" id="{21348C0A-C49B-E12D-1CCC-C15BD5098A3E}"/>
              </a:ext>
            </a:extLst>
          </p:cNvPr>
          <p:cNvSpPr/>
          <p:nvPr/>
        </p:nvSpPr>
        <p:spPr>
          <a:xfrm>
            <a:off x="6160463" y="1121051"/>
            <a:ext cx="1828547" cy="90886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dirty="0"/>
              <a:t>This is one</a:t>
            </a:r>
            <a:br>
              <a:rPr lang="en-US" dirty="0"/>
            </a:br>
            <a:r>
              <a:rPr lang="en-US" dirty="0"/>
              <a:t>option…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FEA820-1028-07DB-710F-EC5C257BE2A3}"/>
              </a:ext>
            </a:extLst>
          </p:cNvPr>
          <p:cNvSpPr txBox="1"/>
          <p:nvPr/>
        </p:nvSpPr>
        <p:spPr>
          <a:xfrm>
            <a:off x="5217204" y="2439145"/>
            <a:ext cx="364074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Product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PID int PRIMARY KEY,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MID Int Reference Maker,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Maker (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MID int PRIMARY KEY,</a:t>
            </a:r>
          </a:p>
          <a:p>
            <a:r>
              <a:rPr lang="en-US" sz="16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PID int Reference Product,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...);</a:t>
            </a:r>
          </a:p>
        </p:txBody>
      </p:sp>
    </p:spTree>
    <p:extLst>
      <p:ext uri="{BB962C8B-B14F-4D97-AF65-F5344CB8AC3E}">
        <p14:creationId xmlns:p14="http://schemas.microsoft.com/office/powerpoint/2010/main" val="4153749381"/>
      </p:ext>
    </p:extLst>
  </p:cSld>
  <p:clrMapOvr>
    <a:masterClrMapping/>
  </p:clrMapOvr>
</p:sld>
</file>

<file path=ppt/theme/theme1.xml><?xml version="1.0" encoding="utf-8"?>
<a:theme xmlns:a="http://schemas.openxmlformats.org/drawingml/2006/main" name="Beam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 rtlCol="0" anchor="ctr">
        <a:spAutoFit/>
      </a:bodyPr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57718</TotalTime>
  <Words>7796</Words>
  <Application>Microsoft Macintosh PowerPoint</Application>
  <PresentationFormat>On-screen Show (4:3)</PresentationFormat>
  <Paragraphs>2963</Paragraphs>
  <Slides>146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146</vt:i4>
      </vt:variant>
    </vt:vector>
  </HeadingPairs>
  <TitlesOfParts>
    <vt:vector size="152" baseType="lpstr">
      <vt:lpstr>Arial</vt:lpstr>
      <vt:lpstr>Calibri</vt:lpstr>
      <vt:lpstr>Cambria Math</vt:lpstr>
      <vt:lpstr>Courier New</vt:lpstr>
      <vt:lpstr>Wingdings</vt:lpstr>
      <vt:lpstr>Beamer</vt:lpstr>
      <vt:lpstr>PowerPoint Presentation</vt:lpstr>
      <vt:lpstr>Recap: Relational Algebra</vt:lpstr>
      <vt:lpstr>Recap: Relational Algebra</vt:lpstr>
      <vt:lpstr>Recap: Relational Algebra</vt:lpstr>
      <vt:lpstr>PowerPoint Presentation</vt:lpstr>
      <vt:lpstr>SQL to RA</vt:lpstr>
      <vt:lpstr>SQL to RA</vt:lpstr>
      <vt:lpstr>Extended Relational Algebra</vt:lpstr>
      <vt:lpstr>Duplicate Elimination</vt:lpstr>
      <vt:lpstr>Duplicate Elimination</vt:lpstr>
      <vt:lpstr>Duplicate Elimination</vt:lpstr>
      <vt:lpstr>GroupBy-Aggregate</vt:lpstr>
      <vt:lpstr>GroupBy-Aggregate</vt:lpstr>
      <vt:lpstr>GroupBy-Aggregate</vt:lpstr>
      <vt:lpstr>GroupBy-Aggregate</vt:lpstr>
      <vt:lpstr>GroupBy-Aggregate</vt:lpstr>
      <vt:lpstr>GroupBy-Aggregate</vt:lpstr>
      <vt:lpstr>GroupBy-Aggregate</vt:lpstr>
      <vt:lpstr>GroupBy-Aggregate</vt:lpstr>
      <vt:lpstr>Discussion</vt:lpstr>
      <vt:lpstr>PowerPoint Presentation</vt:lpstr>
      <vt:lpstr>Nested Queries to RA</vt:lpstr>
      <vt:lpstr>A Simple Case: the WITH Clause</vt:lpstr>
      <vt:lpstr>A Simple Case: the WITH Clause</vt:lpstr>
      <vt:lpstr>A Simple Case: the WITH Clause</vt:lpstr>
      <vt:lpstr>A Simple Case: the WITH Clause</vt:lpstr>
      <vt:lpstr>A Simple Case: a Monotone Query</vt:lpstr>
      <vt:lpstr>A Simple Case: a Monotone Query</vt:lpstr>
      <vt:lpstr>A Simple Case: a Monotone Query</vt:lpstr>
      <vt:lpstr>A Simple Case: a Monotone Query</vt:lpstr>
      <vt:lpstr>A Difficult Case: a Non-Monotone Query</vt:lpstr>
      <vt:lpstr>A Difficult Case: a Non-Monotone Query</vt:lpstr>
      <vt:lpstr>A Difficult Case: a Non-Monotone Query</vt:lpstr>
      <vt:lpstr>A Difficult Case: a Non-Monotone Query</vt:lpstr>
      <vt:lpstr>A Difficult Case: a Non-Monotone Query</vt:lpstr>
      <vt:lpstr>A Difficult Case: a Non-Monotone Query</vt:lpstr>
      <vt:lpstr>A Difficult Case: a Non-Monotone Query</vt:lpstr>
      <vt:lpstr>Discussion</vt:lpstr>
      <vt:lpstr>PowerPoint Presentation</vt:lpstr>
      <vt:lpstr>Database Design</vt:lpstr>
      <vt:lpstr>The Database Design Process</vt:lpstr>
      <vt:lpstr>The Database Design Process</vt:lpstr>
      <vt:lpstr>The Database Design Process</vt:lpstr>
      <vt:lpstr>ER Diagrams</vt:lpstr>
      <vt:lpstr>Example</vt:lpstr>
      <vt:lpstr>Example: designing the Entity Sets</vt:lpstr>
      <vt:lpstr>Example: designing the Entity Sets</vt:lpstr>
      <vt:lpstr>Example: designing the Entity Sets</vt:lpstr>
      <vt:lpstr>Example: designing the Entity Sets</vt:lpstr>
      <vt:lpstr>Example: designing the Entity Sets</vt:lpstr>
      <vt:lpstr>Example: adding Attributes</vt:lpstr>
      <vt:lpstr>Example: adding Attributes</vt:lpstr>
      <vt:lpstr>Example: adding Attributes</vt:lpstr>
      <vt:lpstr>Example: adding Attributes</vt:lpstr>
      <vt:lpstr>Example: adding Attributes</vt:lpstr>
      <vt:lpstr>Example: adding Relationships</vt:lpstr>
      <vt:lpstr>Example: adding Relationships</vt:lpstr>
      <vt:lpstr>Example: adding Relationships</vt:lpstr>
      <vt:lpstr>Example: adding Relationships</vt:lpstr>
      <vt:lpstr>Example: Refining the Schema</vt:lpstr>
      <vt:lpstr>Example: Refining the Schema</vt:lpstr>
      <vt:lpstr>Example: Refining the Schema</vt:lpstr>
      <vt:lpstr>Example: Refining the Schema</vt:lpstr>
      <vt:lpstr>Example: Refining the Schema</vt:lpstr>
      <vt:lpstr>Example: Refining the Schema</vt:lpstr>
      <vt:lpstr>Example: Refining the Schema</vt:lpstr>
      <vt:lpstr>Discussion</vt:lpstr>
      <vt:lpstr>ER Diagrams: Building Blocks</vt:lpstr>
      <vt:lpstr>PowerPoint Presentation</vt:lpstr>
      <vt:lpstr>Entity Set</vt:lpstr>
      <vt:lpstr>Entity Set</vt:lpstr>
      <vt:lpstr>Entity Set</vt:lpstr>
      <vt:lpstr>Entity Set to SQL</vt:lpstr>
      <vt:lpstr>Entity Set to SQL</vt:lpstr>
      <vt:lpstr>PowerPoint Presentation</vt:lpstr>
      <vt:lpstr>Relationships</vt:lpstr>
      <vt:lpstr>Relationships</vt:lpstr>
      <vt:lpstr>Relationships</vt:lpstr>
      <vt:lpstr>Relationships</vt:lpstr>
      <vt:lpstr>Relationships</vt:lpstr>
      <vt:lpstr>Relationships</vt:lpstr>
      <vt:lpstr>Relationships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Relationship Multiplicity</vt:lpstr>
      <vt:lpstr>Multiplicity Constraints</vt:lpstr>
      <vt:lpstr>PowerPoint Presentation</vt:lpstr>
      <vt:lpstr>Referential Integrity Constraint</vt:lpstr>
      <vt:lpstr>Referential Integrity Constraint</vt:lpstr>
      <vt:lpstr>Referential Integrity Constraint</vt:lpstr>
      <vt:lpstr>Referential Integrity Constraint</vt:lpstr>
      <vt:lpstr>Referential Integrity Constraint</vt:lpstr>
      <vt:lpstr>PowerPoint Presentation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Multi-Way Relationships</vt:lpstr>
      <vt:lpstr>Summary of Relationships</vt:lpstr>
      <vt:lpstr>PowerPoint Presentation</vt:lpstr>
      <vt:lpstr>Subclassing</vt:lpstr>
      <vt:lpstr>Subclassing</vt:lpstr>
      <vt:lpstr>Representing Subclasses in SQL</vt:lpstr>
      <vt:lpstr>Representing Subclasses in SQL</vt:lpstr>
      <vt:lpstr>Representing Subclasses in SQL</vt:lpstr>
      <vt:lpstr>Representing Subclasses in SQL</vt:lpstr>
      <vt:lpstr>Representing Subclasses in SQL</vt:lpstr>
      <vt:lpstr>Representing Subclasses in SQL</vt:lpstr>
      <vt:lpstr>Representing Subclasses in SQL</vt:lpstr>
      <vt:lpstr>Representing Subclasses in SQL</vt:lpstr>
      <vt:lpstr>Representing Subclasses in SQL</vt:lpstr>
      <vt:lpstr>Discussion: Subclassing</vt:lpstr>
      <vt:lpstr>PowerPoint Presentation</vt:lpstr>
      <vt:lpstr>Weak Entity Set</vt:lpstr>
      <vt:lpstr>Weak Entity Set</vt:lpstr>
      <vt:lpstr>Weak Entity Set</vt:lpstr>
      <vt:lpstr>Weak Entity Set</vt:lpstr>
      <vt:lpstr>Weak Entity Set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Ho</dc:creator>
  <cp:lastModifiedBy>James R. Wilcox</cp:lastModifiedBy>
  <cp:revision>336</cp:revision>
  <cp:lastPrinted>2022-10-19T22:28:19Z</cp:lastPrinted>
  <dcterms:created xsi:type="dcterms:W3CDTF">2018-12-30T01:22:30Z</dcterms:created>
  <dcterms:modified xsi:type="dcterms:W3CDTF">2025-02-03T19:41:57Z</dcterms:modified>
</cp:coreProperties>
</file>