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8"/>
  </p:notesMasterIdLst>
  <p:handoutMasterIdLst>
    <p:handoutMasterId r:id="rId349"/>
  </p:handoutMasterIdLst>
  <p:sldIdLst>
    <p:sldId id="976" r:id="rId2"/>
    <p:sldId id="1223" r:id="rId3"/>
    <p:sldId id="1224" r:id="rId4"/>
    <p:sldId id="1144" r:id="rId5"/>
    <p:sldId id="1229" r:id="rId6"/>
    <p:sldId id="1142" r:id="rId7"/>
    <p:sldId id="1227" r:id="rId8"/>
    <p:sldId id="1228" r:id="rId9"/>
    <p:sldId id="1230" r:id="rId10"/>
    <p:sldId id="1267" r:id="rId11"/>
    <p:sldId id="1232" r:id="rId12"/>
    <p:sldId id="1268" r:id="rId13"/>
    <p:sldId id="1233" r:id="rId14"/>
    <p:sldId id="1270" r:id="rId15"/>
    <p:sldId id="1269" r:id="rId16"/>
    <p:sldId id="1234" r:id="rId17"/>
    <p:sldId id="1280" r:id="rId18"/>
    <p:sldId id="1235" r:id="rId19"/>
    <p:sldId id="1236" r:id="rId20"/>
    <p:sldId id="1281" r:id="rId21"/>
    <p:sldId id="1237" r:id="rId22"/>
    <p:sldId id="1292" r:id="rId23"/>
    <p:sldId id="1291" r:id="rId24"/>
    <p:sldId id="1271" r:id="rId25"/>
    <p:sldId id="1238" r:id="rId26"/>
    <p:sldId id="1273" r:id="rId27"/>
    <p:sldId id="1272" r:id="rId28"/>
    <p:sldId id="1282" r:id="rId29"/>
    <p:sldId id="1283" r:id="rId30"/>
    <p:sldId id="1240" r:id="rId31"/>
    <p:sldId id="1239" r:id="rId32"/>
    <p:sldId id="1275" r:id="rId33"/>
    <p:sldId id="1274" r:id="rId34"/>
    <p:sldId id="1241" r:id="rId35"/>
    <p:sldId id="1287" r:id="rId36"/>
    <p:sldId id="1290" r:id="rId37"/>
    <p:sldId id="1297" r:id="rId38"/>
    <p:sldId id="1276" r:id="rId39"/>
    <p:sldId id="1242" r:id="rId40"/>
    <p:sldId id="1293" r:id="rId41"/>
    <p:sldId id="1294" r:id="rId42"/>
    <p:sldId id="1278" r:id="rId43"/>
    <p:sldId id="1277" r:id="rId44"/>
    <p:sldId id="1288" r:id="rId45"/>
    <p:sldId id="1289" r:id="rId46"/>
    <p:sldId id="1243" r:id="rId47"/>
    <p:sldId id="1244" r:id="rId48"/>
    <p:sldId id="1245" r:id="rId49"/>
    <p:sldId id="1254" r:id="rId50"/>
    <p:sldId id="1255" r:id="rId51"/>
    <p:sldId id="1257" r:id="rId52"/>
    <p:sldId id="1279" r:id="rId53"/>
    <p:sldId id="1258" r:id="rId54"/>
    <p:sldId id="1259" r:id="rId55"/>
    <p:sldId id="1261" r:id="rId56"/>
    <p:sldId id="1260" r:id="rId57"/>
    <p:sldId id="1262" r:id="rId58"/>
    <p:sldId id="1263" r:id="rId59"/>
    <p:sldId id="1264" r:id="rId60"/>
    <p:sldId id="1284" r:id="rId61"/>
    <p:sldId id="1265" r:id="rId62"/>
    <p:sldId id="1295" r:id="rId63"/>
    <p:sldId id="1296" r:id="rId64"/>
    <p:sldId id="1266" r:id="rId65"/>
    <p:sldId id="1104" r:id="rId66"/>
    <p:sldId id="1105" r:id="rId67"/>
    <p:sldId id="325" r:id="rId68"/>
    <p:sldId id="1194" r:id="rId69"/>
    <p:sldId id="1196" r:id="rId70"/>
    <p:sldId id="1195" r:id="rId71"/>
    <p:sldId id="1110" r:id="rId72"/>
    <p:sldId id="1246" r:id="rId73"/>
    <p:sldId id="1247" r:id="rId74"/>
    <p:sldId id="1248" r:id="rId75"/>
    <p:sldId id="1249" r:id="rId76"/>
    <p:sldId id="1250" r:id="rId77"/>
    <p:sldId id="1251" r:id="rId78"/>
    <p:sldId id="1252" r:id="rId79"/>
    <p:sldId id="1197" r:id="rId80"/>
    <p:sldId id="1111" r:id="rId81"/>
    <p:sldId id="1253" r:id="rId82"/>
    <p:sldId id="1203" r:id="rId83"/>
    <p:sldId id="1202" r:id="rId84"/>
    <p:sldId id="1201" r:id="rId85"/>
    <p:sldId id="1285" r:id="rId86"/>
    <p:sldId id="1204" r:id="rId87"/>
    <p:sldId id="1200" r:id="rId88"/>
    <p:sldId id="1205" r:id="rId89"/>
    <p:sldId id="1199" r:id="rId90"/>
    <p:sldId id="1214" r:id="rId91"/>
    <p:sldId id="1206" r:id="rId92"/>
    <p:sldId id="1213" r:id="rId93"/>
    <p:sldId id="1215" r:id="rId94"/>
    <p:sldId id="1112" r:id="rId95"/>
    <p:sldId id="1207" r:id="rId96"/>
    <p:sldId id="1216" r:id="rId97"/>
    <p:sldId id="1340" r:id="rId98"/>
    <p:sldId id="1341" r:id="rId99"/>
    <p:sldId id="1342" r:id="rId100"/>
    <p:sldId id="1343" r:id="rId101"/>
    <p:sldId id="1344" r:id="rId102"/>
    <p:sldId id="1345" r:id="rId103"/>
    <p:sldId id="1346" r:id="rId104"/>
    <p:sldId id="1339" r:id="rId105"/>
    <p:sldId id="1347" r:id="rId106"/>
    <p:sldId id="1348" r:id="rId107"/>
    <p:sldId id="1349" r:id="rId108"/>
    <p:sldId id="301" r:id="rId109"/>
    <p:sldId id="1350" r:id="rId110"/>
    <p:sldId id="1351" r:id="rId111"/>
    <p:sldId id="1352" r:id="rId112"/>
    <p:sldId id="304" r:id="rId113"/>
    <p:sldId id="305" r:id="rId114"/>
    <p:sldId id="306" r:id="rId115"/>
    <p:sldId id="1353" r:id="rId116"/>
    <p:sldId id="308" r:id="rId117"/>
    <p:sldId id="309" r:id="rId118"/>
    <p:sldId id="310" r:id="rId119"/>
    <p:sldId id="311" r:id="rId120"/>
    <p:sldId id="312" r:id="rId121"/>
    <p:sldId id="313" r:id="rId122"/>
    <p:sldId id="314" r:id="rId123"/>
    <p:sldId id="1354" r:id="rId124"/>
    <p:sldId id="315" r:id="rId125"/>
    <p:sldId id="1355" r:id="rId126"/>
    <p:sldId id="1356" r:id="rId127"/>
    <p:sldId id="1357" r:id="rId128"/>
    <p:sldId id="1358" r:id="rId129"/>
    <p:sldId id="1021" r:id="rId130"/>
    <p:sldId id="317" r:id="rId131"/>
    <p:sldId id="318" r:id="rId132"/>
    <p:sldId id="1359" r:id="rId133"/>
    <p:sldId id="1360" r:id="rId134"/>
    <p:sldId id="1361" r:id="rId135"/>
    <p:sldId id="1362" r:id="rId136"/>
    <p:sldId id="1363" r:id="rId137"/>
    <p:sldId id="1364" r:id="rId138"/>
    <p:sldId id="1286" r:id="rId139"/>
    <p:sldId id="1365" r:id="rId140"/>
    <p:sldId id="1366" r:id="rId141"/>
    <p:sldId id="1326" r:id="rId142"/>
    <p:sldId id="1327" r:id="rId143"/>
    <p:sldId id="1328" r:id="rId144"/>
    <p:sldId id="1329" r:id="rId145"/>
    <p:sldId id="1330" r:id="rId146"/>
    <p:sldId id="1331" r:id="rId147"/>
    <p:sldId id="1332" r:id="rId148"/>
    <p:sldId id="907" r:id="rId149"/>
    <p:sldId id="1367" r:id="rId150"/>
    <p:sldId id="1368" r:id="rId151"/>
    <p:sldId id="1369" r:id="rId152"/>
    <p:sldId id="1370" r:id="rId153"/>
    <p:sldId id="1371" r:id="rId154"/>
    <p:sldId id="1372" r:id="rId155"/>
    <p:sldId id="1334" r:id="rId156"/>
    <p:sldId id="1373" r:id="rId157"/>
    <p:sldId id="1333" r:id="rId158"/>
    <p:sldId id="1335" r:id="rId159"/>
    <p:sldId id="1374" r:id="rId160"/>
    <p:sldId id="1375" r:id="rId161"/>
    <p:sldId id="1337" r:id="rId162"/>
    <p:sldId id="1336" r:id="rId163"/>
    <p:sldId id="1376" r:id="rId164"/>
    <p:sldId id="1338" r:id="rId165"/>
    <p:sldId id="1377" r:id="rId166"/>
    <p:sldId id="1298" r:id="rId167"/>
    <p:sldId id="1378" r:id="rId168"/>
    <p:sldId id="1299" r:id="rId169"/>
    <p:sldId id="1300" r:id="rId170"/>
    <p:sldId id="1301" r:id="rId171"/>
    <p:sldId id="1302" r:id="rId172"/>
    <p:sldId id="1303" r:id="rId173"/>
    <p:sldId id="1304" r:id="rId174"/>
    <p:sldId id="1305" r:id="rId175"/>
    <p:sldId id="1306" r:id="rId176"/>
    <p:sldId id="1307" r:id="rId177"/>
    <p:sldId id="1308" r:id="rId178"/>
    <p:sldId id="1309" r:id="rId179"/>
    <p:sldId id="1310" r:id="rId180"/>
    <p:sldId id="1311" r:id="rId181"/>
    <p:sldId id="1312" r:id="rId182"/>
    <p:sldId id="1313" r:id="rId183"/>
    <p:sldId id="1314" r:id="rId184"/>
    <p:sldId id="1315" r:id="rId185"/>
    <p:sldId id="1316" r:id="rId186"/>
    <p:sldId id="1317" r:id="rId187"/>
    <p:sldId id="1318" r:id="rId188"/>
    <p:sldId id="1319" r:id="rId189"/>
    <p:sldId id="1320" r:id="rId190"/>
    <p:sldId id="1321" r:id="rId191"/>
    <p:sldId id="1322" r:id="rId192"/>
    <p:sldId id="1323" r:id="rId193"/>
    <p:sldId id="1324" r:id="rId194"/>
    <p:sldId id="1379" r:id="rId195"/>
    <p:sldId id="1380" r:id="rId196"/>
    <p:sldId id="1381" r:id="rId197"/>
    <p:sldId id="1386" r:id="rId198"/>
    <p:sldId id="1385" r:id="rId199"/>
    <p:sldId id="1387" r:id="rId200"/>
    <p:sldId id="1389" r:id="rId201"/>
    <p:sldId id="1390" r:id="rId202"/>
    <p:sldId id="1391" r:id="rId203"/>
    <p:sldId id="1388" r:id="rId204"/>
    <p:sldId id="1392" r:id="rId205"/>
    <p:sldId id="1393" r:id="rId206"/>
    <p:sldId id="1394" r:id="rId207"/>
    <p:sldId id="1395" r:id="rId208"/>
    <p:sldId id="1396" r:id="rId209"/>
    <p:sldId id="1397" r:id="rId210"/>
    <p:sldId id="1398" r:id="rId211"/>
    <p:sldId id="1399" r:id="rId212"/>
    <p:sldId id="1400" r:id="rId213"/>
    <p:sldId id="1401" r:id="rId214"/>
    <p:sldId id="1402" r:id="rId215"/>
    <p:sldId id="1403" r:id="rId216"/>
    <p:sldId id="1404" r:id="rId217"/>
    <p:sldId id="1405" r:id="rId218"/>
    <p:sldId id="1406" r:id="rId219"/>
    <p:sldId id="1407" r:id="rId220"/>
    <p:sldId id="1408" r:id="rId221"/>
    <p:sldId id="1409" r:id="rId222"/>
    <p:sldId id="1410" r:id="rId223"/>
    <p:sldId id="1411" r:id="rId224"/>
    <p:sldId id="1412" r:id="rId225"/>
    <p:sldId id="1413" r:id="rId226"/>
    <p:sldId id="1414" r:id="rId227"/>
    <p:sldId id="1415" r:id="rId228"/>
    <p:sldId id="1416" r:id="rId229"/>
    <p:sldId id="1417" r:id="rId230"/>
    <p:sldId id="1418" r:id="rId231"/>
    <p:sldId id="1419" r:id="rId232"/>
    <p:sldId id="1420" r:id="rId233"/>
    <p:sldId id="1421" r:id="rId234"/>
    <p:sldId id="1422" r:id="rId235"/>
    <p:sldId id="1423" r:id="rId236"/>
    <p:sldId id="1424" r:id="rId237"/>
    <p:sldId id="1425" r:id="rId238"/>
    <p:sldId id="1426" r:id="rId239"/>
    <p:sldId id="1427" r:id="rId240"/>
    <p:sldId id="1428" r:id="rId241"/>
    <p:sldId id="1429" r:id="rId242"/>
    <p:sldId id="1430" r:id="rId243"/>
    <p:sldId id="1431" r:id="rId244"/>
    <p:sldId id="1432" r:id="rId245"/>
    <p:sldId id="1433" r:id="rId246"/>
    <p:sldId id="1434" r:id="rId247"/>
    <p:sldId id="1435" r:id="rId248"/>
    <p:sldId id="1436" r:id="rId249"/>
    <p:sldId id="1437" r:id="rId250"/>
    <p:sldId id="1438" r:id="rId251"/>
    <p:sldId id="1439" r:id="rId252"/>
    <p:sldId id="1440" r:id="rId253"/>
    <p:sldId id="1441" r:id="rId254"/>
    <p:sldId id="1442" r:id="rId255"/>
    <p:sldId id="1443" r:id="rId256"/>
    <p:sldId id="1444" r:id="rId257"/>
    <p:sldId id="1445" r:id="rId258"/>
    <p:sldId id="1446" r:id="rId259"/>
    <p:sldId id="1447" r:id="rId260"/>
    <p:sldId id="1448" r:id="rId261"/>
    <p:sldId id="1449" r:id="rId262"/>
    <p:sldId id="1450" r:id="rId263"/>
    <p:sldId id="1451" r:id="rId264"/>
    <p:sldId id="1452" r:id="rId265"/>
    <p:sldId id="1453" r:id="rId266"/>
    <p:sldId id="1454" r:id="rId267"/>
    <p:sldId id="1455" r:id="rId268"/>
    <p:sldId id="1496" r:id="rId269"/>
    <p:sldId id="1495" r:id="rId270"/>
    <p:sldId id="1510" r:id="rId271"/>
    <p:sldId id="1511" r:id="rId272"/>
    <p:sldId id="1512" r:id="rId273"/>
    <p:sldId id="1508" r:id="rId274"/>
    <p:sldId id="1500" r:id="rId275"/>
    <p:sldId id="1499" r:id="rId276"/>
    <p:sldId id="1498" r:id="rId277"/>
    <p:sldId id="1497" r:id="rId278"/>
    <p:sldId id="1509" r:id="rId279"/>
    <p:sldId id="1503" r:id="rId280"/>
    <p:sldId id="1506" r:id="rId281"/>
    <p:sldId id="1505" r:id="rId282"/>
    <p:sldId id="1504" r:id="rId283"/>
    <p:sldId id="1507" r:id="rId284"/>
    <p:sldId id="1456" r:id="rId285"/>
    <p:sldId id="1513" r:id="rId286"/>
    <p:sldId id="1514" r:id="rId287"/>
    <p:sldId id="1515" r:id="rId288"/>
    <p:sldId id="1516" r:id="rId289"/>
    <p:sldId id="1458" r:id="rId290"/>
    <p:sldId id="1457" r:id="rId291"/>
    <p:sldId id="1517" r:id="rId292"/>
    <p:sldId id="1459" r:id="rId293"/>
    <p:sldId id="1518" r:id="rId294"/>
    <p:sldId id="1461" r:id="rId295"/>
    <p:sldId id="1460" r:id="rId296"/>
    <p:sldId id="1519" r:id="rId297"/>
    <p:sldId id="1463" r:id="rId298"/>
    <p:sldId id="1462" r:id="rId299"/>
    <p:sldId id="1520" r:id="rId300"/>
    <p:sldId id="1465" r:id="rId301"/>
    <p:sldId id="1464" r:id="rId302"/>
    <p:sldId id="1521" r:id="rId303"/>
    <p:sldId id="1467" r:id="rId304"/>
    <p:sldId id="1466" r:id="rId305"/>
    <p:sldId id="1522" r:id="rId306"/>
    <p:sldId id="1469" r:id="rId307"/>
    <p:sldId id="1468" r:id="rId308"/>
    <p:sldId id="1523" r:id="rId309"/>
    <p:sldId id="1471" r:id="rId310"/>
    <p:sldId id="1524" r:id="rId311"/>
    <p:sldId id="1470" r:id="rId312"/>
    <p:sldId id="1525" r:id="rId313"/>
    <p:sldId id="1477" r:id="rId314"/>
    <p:sldId id="1476" r:id="rId315"/>
    <p:sldId id="1475" r:id="rId316"/>
    <p:sldId id="1474" r:id="rId317"/>
    <p:sldId id="1473" r:id="rId318"/>
    <p:sldId id="1472" r:id="rId319"/>
    <p:sldId id="1526" r:id="rId320"/>
    <p:sldId id="1527" r:id="rId321"/>
    <p:sldId id="1480" r:id="rId322"/>
    <p:sldId id="1479" r:id="rId323"/>
    <p:sldId id="1478" r:id="rId324"/>
    <p:sldId id="1528" r:id="rId325"/>
    <p:sldId id="1482" r:id="rId326"/>
    <p:sldId id="1481" r:id="rId327"/>
    <p:sldId id="1529" r:id="rId328"/>
    <p:sldId id="1485" r:id="rId329"/>
    <p:sldId id="1484" r:id="rId330"/>
    <p:sldId id="1483" r:id="rId331"/>
    <p:sldId id="1530" r:id="rId332"/>
    <p:sldId id="1531" r:id="rId333"/>
    <p:sldId id="1575" r:id="rId334"/>
    <p:sldId id="1576" r:id="rId335"/>
    <p:sldId id="1577" r:id="rId336"/>
    <p:sldId id="1578" r:id="rId337"/>
    <p:sldId id="1579" r:id="rId338"/>
    <p:sldId id="1580" r:id="rId339"/>
    <p:sldId id="1581" r:id="rId340"/>
    <p:sldId id="1582" r:id="rId341"/>
    <p:sldId id="1583" r:id="rId342"/>
    <p:sldId id="1584" r:id="rId343"/>
    <p:sldId id="1585" r:id="rId344"/>
    <p:sldId id="1586" r:id="rId345"/>
    <p:sldId id="1587" r:id="rId346"/>
    <p:sldId id="1588" r:id="rId34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6" autoAdjust="0"/>
    <p:restoredTop sz="94249" autoAdjust="0"/>
  </p:normalViewPr>
  <p:slideViewPr>
    <p:cSldViewPr snapToGrid="0">
      <p:cViewPr varScale="1">
        <p:scale>
          <a:sx n="136" d="100"/>
          <a:sy n="136" d="100"/>
        </p:scale>
        <p:origin x="97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24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notesMaster" Target="notesMasters/notesMaster1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handoutMaster" Target="handoutMasters/handoutMaster1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presProps" Target="presProps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viewProps" Target="viewProps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tableStyles" Target="tableStyles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590760-6349-4916-AC87-1C38C2AD15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BFCDC-241A-4540-AB80-2D9026796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FA2B6-64DF-45A5-B0A6-2B79F9FBA10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ED3EA-E58B-41C8-8D20-85D1B090FB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8835F-593F-45E2-95FC-72DCDC5FC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86C08-3663-49BF-9DEE-7B05BD104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4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21A2-133B-4ECE-BE34-64A3DFE76484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2312-1407-45C9-99B7-1C2021C6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2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DAD1-FF18-6748-B94D-7CE02B07E4A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8917"/>
            <a:ext cx="3086100" cy="274320"/>
          </a:xfrm>
        </p:spPr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AEB64-B0CF-4D99-9545-E1625B331C26}"/>
              </a:ext>
            </a:extLst>
          </p:cNvPr>
          <p:cNvSpPr/>
          <p:nvPr userDrawn="1"/>
        </p:nvSpPr>
        <p:spPr>
          <a:xfrm>
            <a:off x="473149" y="3444959"/>
            <a:ext cx="8197702" cy="17171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93300"/>
            <a:ext cx="7772400" cy="73590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oogle Shape;68;p12">
            <a:extLst>
              <a:ext uri="{FF2B5EF4-FFF2-40B4-BE49-F238E27FC236}">
                <a16:creationId xmlns:a16="http://schemas.microsoft.com/office/drawing/2014/main" id="{FCDCE15C-8225-4D8D-A903-E7D117EA55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24625"/>
          <a:stretch/>
        </p:blipFill>
        <p:spPr>
          <a:xfrm>
            <a:off x="913375" y="982072"/>
            <a:ext cx="21885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71;p12">
            <a:extLst>
              <a:ext uri="{FF2B5EF4-FFF2-40B4-BE49-F238E27FC236}">
                <a16:creationId xmlns:a16="http://schemas.microsoft.com/office/drawing/2014/main" id="{0E8CB617-0092-44A5-A9E8-3BBEECD0106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4915" r="13446"/>
          <a:stretch/>
        </p:blipFill>
        <p:spPr>
          <a:xfrm>
            <a:off x="2591158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72;p12">
            <a:extLst>
              <a:ext uri="{FF2B5EF4-FFF2-40B4-BE49-F238E27FC236}">
                <a16:creationId xmlns:a16="http://schemas.microsoft.com/office/drawing/2014/main" id="{587682C2-512C-47F3-8851-EDF659BD9813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642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73;p12">
            <a:extLst>
              <a:ext uri="{FF2B5EF4-FFF2-40B4-BE49-F238E27FC236}">
                <a16:creationId xmlns:a16="http://schemas.microsoft.com/office/drawing/2014/main" id="{6DE8A822-950F-487A-9B20-F590509881AE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125" y="982072"/>
            <a:ext cx="2143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A43612-76EF-43EA-AE8F-215515F461DB}"/>
              </a:ext>
            </a:extLst>
          </p:cNvPr>
          <p:cNvSpPr txBox="1"/>
          <p:nvPr userDrawn="1"/>
        </p:nvSpPr>
        <p:spPr>
          <a:xfrm>
            <a:off x="685800" y="3604437"/>
            <a:ext cx="7772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Introduction to Data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8D921-320C-42CC-B12D-D33B2773A1F7}"/>
              </a:ext>
            </a:extLst>
          </p:cNvPr>
          <p:cNvSpPr txBox="1"/>
          <p:nvPr userDrawn="1"/>
        </p:nvSpPr>
        <p:spPr>
          <a:xfrm>
            <a:off x="685802" y="5270352"/>
            <a:ext cx="7772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Jonathan </a:t>
            </a:r>
            <a:r>
              <a:rPr lang="en-US" dirty="0" err="1"/>
              <a:t>Leang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Paul G. Allen School of Computer Science and Engineering</a:t>
            </a:r>
          </a:p>
          <a:p>
            <a:pPr algn="ctr"/>
            <a:r>
              <a:rPr lang="en-US" dirty="0"/>
              <a:t>University of Washington, Seattle</a:t>
            </a:r>
          </a:p>
        </p:txBody>
      </p:sp>
    </p:spTree>
    <p:extLst>
      <p:ext uri="{BB962C8B-B14F-4D97-AF65-F5344CB8AC3E}">
        <p14:creationId xmlns:p14="http://schemas.microsoft.com/office/powerpoint/2010/main" val="259233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3FA2E1-FD3C-4991-8C01-29076344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9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9DBB9-FA79-4C9E-8D71-A08DAE83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FA82-C55E-7146-8F34-7F3FB0A20CE0}" type="datetime4">
              <a:rPr lang="en-US" smtClean="0"/>
              <a:t>January 31,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CDEFB-712F-4EFD-8BAE-93BC324A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9B2A5-BF95-4C7A-8F8D-F0A8AF49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 descr="Brain">
            <a:extLst>
              <a:ext uri="{FF2B5EF4-FFF2-40B4-BE49-F238E27FC236}">
                <a16:creationId xmlns:a16="http://schemas.microsoft.com/office/drawing/2014/main" id="{A67A6281-F413-49A2-BD12-463205513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5293" y="-68836"/>
            <a:ext cx="818707" cy="81870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69A85C-AA04-412C-A9E8-00A2BC9044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44" y="1020819"/>
            <a:ext cx="8527311" cy="8191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Context and 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20D76A-7431-4A51-ABBB-089C4A9A2E87}"/>
              </a:ext>
            </a:extLst>
          </p:cNvPr>
          <p:cNvSpPr txBox="1"/>
          <p:nvPr userDrawn="1"/>
        </p:nvSpPr>
        <p:spPr>
          <a:xfrm>
            <a:off x="0" y="39466"/>
            <a:ext cx="36140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Think About This</a:t>
            </a:r>
          </a:p>
        </p:txBody>
      </p:sp>
    </p:spTree>
    <p:extLst>
      <p:ext uri="{BB962C8B-B14F-4D97-AF65-F5344CB8AC3E}">
        <p14:creationId xmlns:p14="http://schemas.microsoft.com/office/powerpoint/2010/main" val="187646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0031-5783-B541-9021-807FE85C4367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00A3F-A25D-4415-A62E-794BE543F58D}"/>
              </a:ext>
            </a:extLst>
          </p:cNvPr>
          <p:cNvSpPr txBox="1"/>
          <p:nvPr userDrawn="1"/>
        </p:nvSpPr>
        <p:spPr>
          <a:xfrm>
            <a:off x="0" y="39466"/>
            <a:ext cx="401752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On A Practical Note</a:t>
            </a:r>
          </a:p>
        </p:txBody>
      </p:sp>
      <p:pic>
        <p:nvPicPr>
          <p:cNvPr id="9" name="Graphic 8" descr="Mining Tools">
            <a:extLst>
              <a:ext uri="{FF2B5EF4-FFF2-40B4-BE49-F238E27FC236}">
                <a16:creationId xmlns:a16="http://schemas.microsoft.com/office/drawing/2014/main" id="{59BA3158-53EA-4D4E-8C0E-D4E10E2EA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7814" y="3678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Subqueries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9257-CFA1-6944-8E51-EDBA5410197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910662-2471-4409-A85A-D7391CEE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A7D46B-7033-4BA6-A980-AE900151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6" y="1020725"/>
            <a:ext cx="4120116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2A6994-5056-4657-B6E8-CDFBAF7B5F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60" y="1020725"/>
            <a:ext cx="4120117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25" y="776176"/>
            <a:ext cx="4120116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960" y="776176"/>
            <a:ext cx="412011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BFC2-4F14-FE4B-AC2F-EC56B551792F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9573DF-4902-4313-8F55-97F06B03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6B5560-FB33-4157-809F-3DACDFD3F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4925" y="1552353"/>
            <a:ext cx="4120117" cy="46889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77EF24-5463-42AE-9CB6-1DD7E4E160B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8960" y="1552353"/>
            <a:ext cx="4120117" cy="46889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E28B-F9D9-CD47-A656-B2B13E153BEF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5CB760-4791-471E-803B-668E7A01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5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47BD1-D2CE-4881-8329-CE0529821AF8}"/>
              </a:ext>
            </a:extLst>
          </p:cNvPr>
          <p:cNvSpPr/>
          <p:nvPr userDrawn="1"/>
        </p:nvSpPr>
        <p:spPr>
          <a:xfrm>
            <a:off x="0" y="6584316"/>
            <a:ext cx="268605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DA3AE-031D-4520-8EA5-3C8CC6CB0110}"/>
              </a:ext>
            </a:extLst>
          </p:cNvPr>
          <p:cNvSpPr/>
          <p:nvPr userDrawn="1"/>
        </p:nvSpPr>
        <p:spPr>
          <a:xfrm>
            <a:off x="6457950" y="6584316"/>
            <a:ext cx="268605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3BC64-8BEC-4026-87D2-09FBE0DD83C5}"/>
              </a:ext>
            </a:extLst>
          </p:cNvPr>
          <p:cNvSpPr/>
          <p:nvPr userDrawn="1"/>
        </p:nvSpPr>
        <p:spPr>
          <a:xfrm>
            <a:off x="2686051" y="6583680"/>
            <a:ext cx="3771899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DE9B41C-D54E-C445-8D7E-2BEDEA8C387B}" type="datetime4">
              <a:rPr lang="en-US" smtClean="0"/>
              <a:t>January 31,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SQL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22162-7227-4E84-9C0F-71DCF51A4E14}"/>
              </a:ext>
            </a:extLst>
          </p:cNvPr>
          <p:cNvSpPr/>
          <p:nvPr userDrawn="1"/>
        </p:nvSpPr>
        <p:spPr>
          <a:xfrm>
            <a:off x="0" y="1"/>
            <a:ext cx="9144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34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1" r:id="rId4"/>
    <p:sldLayoutId id="2147483662" r:id="rId5"/>
    <p:sldLayoutId id="2147483664" r:id="rId6"/>
    <p:sldLayoutId id="2147483665" r:id="rId7"/>
    <p:sldLayoutId id="214748366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0.png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90.png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90.png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5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5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5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3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B5EE-580C-0E40-97D8-3F02AC10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C8249A-DEDC-E240-AED7-0CD1519A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58917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D7BB5-0B1F-E848-9265-6CA055E4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AEE160-C5E8-244A-8287-F0BB89B57B62}"/>
              </a:ext>
            </a:extLst>
          </p:cNvPr>
          <p:cNvSpPr txBox="1">
            <a:spLocks/>
          </p:cNvSpPr>
          <p:nvPr/>
        </p:nvSpPr>
        <p:spPr>
          <a:xfrm>
            <a:off x="173620" y="4015508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Subqueries and Relational Algebra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2E519-20F4-E849-B28D-CC8D554B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CE01-A32B-8D47-8259-59F867BEAF19}" type="datetime4">
              <a:rPr lang="en-US" smtClean="0"/>
              <a:t>January 31, 2025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F428C-E6A7-EF44-91C2-E23CF47DC9EE}"/>
              </a:ext>
            </a:extLst>
          </p:cNvPr>
          <p:cNvSpPr/>
          <p:nvPr/>
        </p:nvSpPr>
        <p:spPr>
          <a:xfrm>
            <a:off x="769714" y="3697204"/>
            <a:ext cx="7604567" cy="636608"/>
          </a:xfrm>
          <a:prstGeom prst="rect">
            <a:avLst/>
          </a:prstGeom>
          <a:solidFill>
            <a:srgbClr val="2D5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51151D-17CE-8C4B-A695-410D9715F73E}"/>
              </a:ext>
            </a:extLst>
          </p:cNvPr>
          <p:cNvSpPr txBox="1">
            <a:spLocks/>
          </p:cNvSpPr>
          <p:nvPr/>
        </p:nvSpPr>
        <p:spPr>
          <a:xfrm>
            <a:off x="40508" y="3256457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CSE 344: Intro to Data Management</a:t>
            </a:r>
            <a:endParaRPr lang="en-US" sz="32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C3B62-AD1F-1742-B811-8A3CE477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6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129"/>
    </mc:Choice>
    <mc:Fallback xmlns="">
      <p:transition spd="slow" advClick="0" advTm="951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WITH Clause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3E42B56-0FEA-367A-C066-CEEA2686BCCA}"/>
              </a:ext>
            </a:extLst>
          </p:cNvPr>
          <p:cNvSpPr txBox="1"/>
          <p:nvPr/>
        </p:nvSpPr>
        <p:spPr>
          <a:xfrm>
            <a:off x="154813" y="1223027"/>
            <a:ext cx="718978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846469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FROM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586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average salary of car drivers?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42B56-0FEA-367A-C066-CEEA2686BCCA}"/>
              </a:ext>
            </a:extLst>
          </p:cNvPr>
          <p:cNvSpPr txBox="1"/>
          <p:nvPr/>
        </p:nvSpPr>
        <p:spPr>
          <a:xfrm>
            <a:off x="154813" y="1223027"/>
            <a:ext cx="553068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FE77989C-761E-E88E-93DF-8404BC8FF148}"/>
              </a:ext>
            </a:extLst>
          </p:cNvPr>
          <p:cNvSpPr/>
          <p:nvPr/>
        </p:nvSpPr>
        <p:spPr>
          <a:xfrm>
            <a:off x="6220196" y="2377189"/>
            <a:ext cx="2405603" cy="1298377"/>
          </a:xfrm>
          <a:prstGeom prst="wedgeEllipseCallout">
            <a:avLst>
              <a:gd name="adj1" fmla="val -84803"/>
              <a:gd name="adj2" fmla="val -405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Side note:</a:t>
            </a:r>
          </a:p>
          <a:p>
            <a:pPr algn="ctr"/>
            <a:r>
              <a:rPr lang="en-US" dirty="0"/>
              <a:t>This is called a</a:t>
            </a:r>
            <a:br>
              <a:rPr lang="en-US" dirty="0"/>
            </a:br>
            <a:r>
              <a:rPr lang="en-US" dirty="0"/>
              <a:t>semi-join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E994AC-074D-A7F5-6246-FFC16BE377E5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91847C1-1EFF-8C49-C71B-CBC7E6FC4265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0519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FROM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586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average salary of car drivers?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42B56-0FEA-367A-C066-CEEA2686BCCA}"/>
              </a:ext>
            </a:extLst>
          </p:cNvPr>
          <p:cNvSpPr txBox="1"/>
          <p:nvPr/>
        </p:nvSpPr>
        <p:spPr>
          <a:xfrm>
            <a:off x="154813" y="1223027"/>
            <a:ext cx="553068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0B692-91BB-4F6D-572D-88301CB63606}"/>
              </a:ext>
            </a:extLst>
          </p:cNvPr>
          <p:cNvSpPr txBox="1"/>
          <p:nvPr/>
        </p:nvSpPr>
        <p:spPr>
          <a:xfrm>
            <a:off x="154813" y="4639635"/>
            <a:ext cx="846738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A semi-join is a join of two relations,</a:t>
            </a:r>
            <a:br>
              <a:rPr lang="en-US" sz="2400" dirty="0"/>
            </a:br>
            <a:r>
              <a:rPr lang="en-US" sz="2400" dirty="0"/>
              <a:t>followed by a projection on the attributes of the first relation 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42A47D8B-F6B2-2032-257A-1C57450266D4}"/>
              </a:ext>
            </a:extLst>
          </p:cNvPr>
          <p:cNvSpPr/>
          <p:nvPr/>
        </p:nvSpPr>
        <p:spPr>
          <a:xfrm>
            <a:off x="6220196" y="2377189"/>
            <a:ext cx="2405603" cy="1298377"/>
          </a:xfrm>
          <a:prstGeom prst="wedgeEllipseCallout">
            <a:avLst>
              <a:gd name="adj1" fmla="val -84803"/>
              <a:gd name="adj2" fmla="val -405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Side note:</a:t>
            </a:r>
          </a:p>
          <a:p>
            <a:pPr algn="ctr"/>
            <a:r>
              <a:rPr lang="en-US" dirty="0"/>
              <a:t>This is called a</a:t>
            </a:r>
            <a:br>
              <a:rPr lang="en-US" dirty="0"/>
            </a:br>
            <a:r>
              <a:rPr lang="en-US" dirty="0"/>
              <a:t>semi-join</a:t>
            </a:r>
          </a:p>
        </p:txBody>
      </p:sp>
    </p:spTree>
    <p:extLst>
      <p:ext uri="{BB962C8B-B14F-4D97-AF65-F5344CB8AC3E}">
        <p14:creationId xmlns:p14="http://schemas.microsoft.com/office/powerpoint/2010/main" val="220562170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FROM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586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average salary of car drivers?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B9BC0-48D2-65D3-5598-30741C75C2B7}"/>
              </a:ext>
            </a:extLst>
          </p:cNvPr>
          <p:cNvSpPr txBox="1"/>
          <p:nvPr/>
        </p:nvSpPr>
        <p:spPr>
          <a:xfrm>
            <a:off x="154813" y="1223027"/>
            <a:ext cx="553068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65749D-27CC-5305-9C05-9F617EC8BAF5}"/>
              </a:ext>
            </a:extLst>
          </p:cNvPr>
          <p:cNvSpPr txBox="1"/>
          <p:nvPr/>
        </p:nvSpPr>
        <p:spPr>
          <a:xfrm>
            <a:off x="2210002" y="4503593"/>
            <a:ext cx="700544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)as C;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56584E34-29FD-ACE2-ADD8-A01B4DA7997C}"/>
              </a:ext>
            </a:extLst>
          </p:cNvPr>
          <p:cNvSpPr/>
          <p:nvPr/>
        </p:nvSpPr>
        <p:spPr>
          <a:xfrm rot="5400000">
            <a:off x="5536352" y="2606110"/>
            <a:ext cx="1710086" cy="8686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884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FROM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586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average salary of car drivers?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B9BC0-48D2-65D3-5598-30741C75C2B7}"/>
              </a:ext>
            </a:extLst>
          </p:cNvPr>
          <p:cNvSpPr txBox="1"/>
          <p:nvPr/>
        </p:nvSpPr>
        <p:spPr>
          <a:xfrm>
            <a:off x="154813" y="1223027"/>
            <a:ext cx="553068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65749D-27CC-5305-9C05-9F617EC8BAF5}"/>
              </a:ext>
            </a:extLst>
          </p:cNvPr>
          <p:cNvSpPr txBox="1"/>
          <p:nvPr/>
        </p:nvSpPr>
        <p:spPr>
          <a:xfrm>
            <a:off x="2210002" y="4503593"/>
            <a:ext cx="700544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avg(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C.salary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 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56584E34-29FD-ACE2-ADD8-A01B4DA7997C}"/>
              </a:ext>
            </a:extLst>
          </p:cNvPr>
          <p:cNvSpPr/>
          <p:nvPr/>
        </p:nvSpPr>
        <p:spPr>
          <a:xfrm rot="5400000">
            <a:off x="5536352" y="2606110"/>
            <a:ext cx="1710086" cy="8686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B1055074-DB99-DA8F-8289-353C9571B857}"/>
              </a:ext>
            </a:extLst>
          </p:cNvPr>
          <p:cNvSpPr/>
          <p:nvPr/>
        </p:nvSpPr>
        <p:spPr>
          <a:xfrm>
            <a:off x="-87453" y="5524146"/>
            <a:ext cx="2784296" cy="908864"/>
          </a:xfrm>
          <a:prstGeom prst="wedgeEllipseCallout">
            <a:avLst>
              <a:gd name="adj1" fmla="val 64875"/>
              <a:gd name="adj2" fmla="val -397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Subquery in</a:t>
            </a:r>
            <a:br>
              <a:rPr lang="en-US" dirty="0"/>
            </a:br>
            <a:r>
              <a:rPr lang="en-US" dirty="0"/>
              <a:t>the FROM clause</a:t>
            </a:r>
          </a:p>
        </p:txBody>
      </p:sp>
    </p:spTree>
    <p:extLst>
      <p:ext uri="{BB962C8B-B14F-4D97-AF65-F5344CB8AC3E}">
        <p14:creationId xmlns:p14="http://schemas.microsoft.com/office/powerpoint/2010/main" val="36954057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FROM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586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average salary of car drivers?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B9BC0-48D2-65D3-5598-30741C75C2B7}"/>
              </a:ext>
            </a:extLst>
          </p:cNvPr>
          <p:cNvSpPr txBox="1"/>
          <p:nvPr/>
        </p:nvSpPr>
        <p:spPr>
          <a:xfrm>
            <a:off x="154813" y="1223027"/>
            <a:ext cx="553068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65749D-27CC-5305-9C05-9F617EC8BAF5}"/>
              </a:ext>
            </a:extLst>
          </p:cNvPr>
          <p:cNvSpPr txBox="1"/>
          <p:nvPr/>
        </p:nvSpPr>
        <p:spPr>
          <a:xfrm>
            <a:off x="2210002" y="4503593"/>
            <a:ext cx="700544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)as C;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56584E34-29FD-ACE2-ADD8-A01B4DA7997C}"/>
              </a:ext>
            </a:extLst>
          </p:cNvPr>
          <p:cNvSpPr/>
          <p:nvPr/>
        </p:nvSpPr>
        <p:spPr>
          <a:xfrm rot="5400000">
            <a:off x="5536352" y="2606110"/>
            <a:ext cx="1710086" cy="8686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B1055074-DB99-DA8F-8289-353C9571B857}"/>
              </a:ext>
            </a:extLst>
          </p:cNvPr>
          <p:cNvSpPr/>
          <p:nvPr/>
        </p:nvSpPr>
        <p:spPr>
          <a:xfrm>
            <a:off x="-87453" y="5524146"/>
            <a:ext cx="2784296" cy="908864"/>
          </a:xfrm>
          <a:prstGeom prst="wedgeEllipseCallout">
            <a:avLst>
              <a:gd name="adj1" fmla="val 64875"/>
              <a:gd name="adj2" fmla="val -397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Subquery in</a:t>
            </a:r>
            <a:br>
              <a:rPr lang="en-US" dirty="0"/>
            </a:br>
            <a:r>
              <a:rPr lang="en-US" dirty="0"/>
              <a:t>the FROM clause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7C8933C5-365A-AF54-D039-5C4D207AB445}"/>
              </a:ext>
            </a:extLst>
          </p:cNvPr>
          <p:cNvSpPr/>
          <p:nvPr/>
        </p:nvSpPr>
        <p:spPr>
          <a:xfrm>
            <a:off x="7274685" y="3076919"/>
            <a:ext cx="1756415" cy="908864"/>
          </a:xfrm>
          <a:prstGeom prst="wedgeEllipseCallout">
            <a:avLst>
              <a:gd name="adj1" fmla="val 11683"/>
              <a:gd name="adj2" fmla="val 2194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Must have</a:t>
            </a:r>
            <a:br>
              <a:rPr lang="en-US" dirty="0"/>
            </a:br>
            <a:r>
              <a:rPr lang="en-US" dirty="0"/>
              <a:t>an alias</a:t>
            </a:r>
          </a:p>
        </p:txBody>
      </p:sp>
    </p:spTree>
    <p:extLst>
      <p:ext uri="{BB962C8B-B14F-4D97-AF65-F5344CB8AC3E}">
        <p14:creationId xmlns:p14="http://schemas.microsoft.com/office/powerpoint/2010/main" val="18286046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41DB05-6C72-FE94-168A-C439D0CC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F7C9C4-8A98-2089-BAB6-352E3E090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Subquery in FROM is the same as one in WITH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Sometimes WITH makes the query easier to read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DBMS may not support one or the other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05F96-1C39-03F3-829B-DE25C609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F7692-9704-F530-8CD0-23A8A4DF0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80835-7D14-70D6-8D95-980C13DC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135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DB9D75-E63D-B332-C065-6EA7154E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609E5B-1066-43DC-5338-07F0ED82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84EC9-20CC-49A1-8D37-F46C747A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9A6A69-1D8C-B90A-5282-91AE8CD2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209FF-A1C0-6CD8-E43C-6EA4C23FBBBD}"/>
              </a:ext>
            </a:extLst>
          </p:cNvPr>
          <p:cNvSpPr txBox="1"/>
          <p:nvPr/>
        </p:nvSpPr>
        <p:spPr>
          <a:xfrm>
            <a:off x="1312134" y="3013501"/>
            <a:ext cx="651973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Subqueries in SELECT</a:t>
            </a:r>
          </a:p>
        </p:txBody>
      </p:sp>
    </p:spTree>
    <p:extLst>
      <p:ext uri="{BB962C8B-B14F-4D97-AF65-F5344CB8AC3E}">
        <p14:creationId xmlns:p14="http://schemas.microsoft.com/office/powerpoint/2010/main" val="401916841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BC55-2426-9B33-8C18-D850AF32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D20DF-9BF2-F2A3-8674-2D08CE127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We can use subqueries in SELECT, but caveat: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 subquery returns a set…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…while in SELECT we must list single values!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Must ensure that our query returns a single value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FA726-2482-2428-187D-FA382C24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D36-E27B-418A-BCA1-81B6001A7D23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D6DB5-031C-F84D-B963-6ECDF4A4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B16E3-2BF4-BAB9-31A0-2DD7E9F9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1027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8DD45-0792-D147-AE13-D8848512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8E18-7A28-4693-BE8A-CB29CE0FBBE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4A545-84C6-80AB-DFB3-67A9A42FCE0C}"/>
              </a:ext>
            </a:extLst>
          </p:cNvPr>
          <p:cNvSpPr txBox="1"/>
          <p:nvPr/>
        </p:nvSpPr>
        <p:spPr>
          <a:xfrm>
            <a:off x="154813" y="784747"/>
            <a:ext cx="7543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user, find the average salary of their job 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4F961-C412-70FD-891D-59C5409BA496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50B72C-B6D3-8B75-5F42-3C039B21CEA3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03346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8DD45-0792-D147-AE13-D8848512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8E18-7A28-4693-BE8A-CB29CE0FBBE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4A545-84C6-80AB-DFB3-67A9A42FCE0C}"/>
              </a:ext>
            </a:extLst>
          </p:cNvPr>
          <p:cNvSpPr txBox="1"/>
          <p:nvPr/>
        </p:nvSpPr>
        <p:spPr>
          <a:xfrm>
            <a:off x="154813" y="784747"/>
            <a:ext cx="7543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user, find the average salary of their job 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4F961-C412-70FD-891D-59C5409BA496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50B72C-B6D3-8B75-5F42-3C039B21CEA3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DC0E7A-6B70-C000-C4B0-3F63B326E36C}"/>
              </a:ext>
            </a:extLst>
          </p:cNvPr>
          <p:cNvGraphicFramePr>
            <a:graphicFrameLocks noGrp="1"/>
          </p:cNvGraphicFramePr>
          <p:nvPr/>
        </p:nvGraphicFramePr>
        <p:xfrm>
          <a:off x="5081864" y="1851720"/>
          <a:ext cx="35681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Bent Arrow 7">
            <a:extLst>
              <a:ext uri="{FF2B5EF4-FFF2-40B4-BE49-F238E27FC236}">
                <a16:creationId xmlns:a16="http://schemas.microsoft.com/office/drawing/2014/main" id="{89F62E56-CE25-B717-69B0-3B8295F1FF22}"/>
              </a:ext>
            </a:extLst>
          </p:cNvPr>
          <p:cNvSpPr/>
          <p:nvPr/>
        </p:nvSpPr>
        <p:spPr>
          <a:xfrm>
            <a:off x="3374702" y="2637392"/>
            <a:ext cx="813816" cy="158321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EB9284-4FB6-A0CC-338B-60F5DF4A5EA9}"/>
              </a:ext>
            </a:extLst>
          </p:cNvPr>
          <p:cNvSpPr txBox="1"/>
          <p:nvPr/>
        </p:nvSpPr>
        <p:spPr>
          <a:xfrm>
            <a:off x="2705894" y="2198351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this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909B62D-7282-E4B9-744C-FAFCF6B7AB29}"/>
              </a:ext>
            </a:extLst>
          </p:cNvPr>
          <p:cNvSpPr/>
          <p:nvPr/>
        </p:nvSpPr>
        <p:spPr>
          <a:xfrm>
            <a:off x="7468371" y="2177732"/>
            <a:ext cx="1219047" cy="77990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FD9515A-0F6A-C73D-BB60-6D2E1C0CB970}"/>
              </a:ext>
            </a:extLst>
          </p:cNvPr>
          <p:cNvSpPr/>
          <p:nvPr/>
        </p:nvSpPr>
        <p:spPr>
          <a:xfrm>
            <a:off x="7468371" y="3008293"/>
            <a:ext cx="1219047" cy="7799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2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C656-E1A6-BD48-869F-FAD0EBCFF7F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WITH Clause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718978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628544-4CF6-12BC-71B4-3AD0B884955A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51352BF-0106-AF67-F330-C7E559A79F11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5906113-505B-C812-F042-58391F17FDC8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5C20763-BF74-72E8-F79A-428A3E01D054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24723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8DD45-0792-D147-AE13-D8848512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8E18-7A28-4693-BE8A-CB29CE0FBBE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AAD46-E645-47D9-B548-76A217F4823E}"/>
              </a:ext>
            </a:extLst>
          </p:cNvPr>
          <p:cNvSpPr txBox="1"/>
          <p:nvPr/>
        </p:nvSpPr>
        <p:spPr>
          <a:xfrm>
            <a:off x="412567" y="1814094"/>
            <a:ext cx="831886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p1.job)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4A545-84C6-80AB-DFB3-67A9A42FCE0C}"/>
              </a:ext>
            </a:extLst>
          </p:cNvPr>
          <p:cNvSpPr txBox="1"/>
          <p:nvPr/>
        </p:nvSpPr>
        <p:spPr>
          <a:xfrm>
            <a:off x="154813" y="784747"/>
            <a:ext cx="7543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user, find the average salary of their job 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4F961-C412-70FD-891D-59C5409BA496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50B72C-B6D3-8B75-5F42-3C039B21CEA3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53795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8DD45-0792-D147-AE13-D8848512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8E18-7A28-4693-BE8A-CB29CE0FBBE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AAD46-E645-47D9-B548-76A217F4823E}"/>
              </a:ext>
            </a:extLst>
          </p:cNvPr>
          <p:cNvSpPr txBox="1"/>
          <p:nvPr/>
        </p:nvSpPr>
        <p:spPr>
          <a:xfrm>
            <a:off x="412567" y="1814094"/>
            <a:ext cx="831886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p1.job)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4A545-84C6-80AB-DFB3-67A9A42FCE0C}"/>
              </a:ext>
            </a:extLst>
          </p:cNvPr>
          <p:cNvSpPr txBox="1"/>
          <p:nvPr/>
        </p:nvSpPr>
        <p:spPr>
          <a:xfrm>
            <a:off x="154813" y="784747"/>
            <a:ext cx="7543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user, find the average salary of their job 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4F961-C412-70FD-891D-59C5409BA496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50B72C-B6D3-8B75-5F42-3C039B21CEA3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3C96328-E297-5AAC-602B-A18D9493A905}"/>
              </a:ext>
            </a:extLst>
          </p:cNvPr>
          <p:cNvSpPr txBox="1"/>
          <p:nvPr/>
        </p:nvSpPr>
        <p:spPr>
          <a:xfrm>
            <a:off x="5999356" y="4246336"/>
            <a:ext cx="290335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Semantics:</a:t>
            </a:r>
          </a:p>
          <a:p>
            <a:r>
              <a:rPr lang="en-US" sz="2800" dirty="0"/>
              <a:t>Nested for loops!</a:t>
            </a:r>
          </a:p>
        </p:txBody>
      </p:sp>
    </p:spTree>
    <p:extLst>
      <p:ext uri="{BB962C8B-B14F-4D97-AF65-F5344CB8AC3E}">
        <p14:creationId xmlns:p14="http://schemas.microsoft.com/office/powerpoint/2010/main" val="322843474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AAD46-E645-47D9-B548-76A217F4823E}"/>
              </a:ext>
            </a:extLst>
          </p:cNvPr>
          <p:cNvSpPr txBox="1"/>
          <p:nvPr/>
        </p:nvSpPr>
        <p:spPr>
          <a:xfrm>
            <a:off x="7434" y="703339"/>
            <a:ext cx="426591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p1.job)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5CD208-E808-4515-86E1-A71D74BBE4D6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2041157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892B36-D5FD-41FF-83A5-732EF3B79152}"/>
              </a:ext>
            </a:extLst>
          </p:cNvPr>
          <p:cNvSpPr txBox="1"/>
          <p:nvPr/>
        </p:nvSpPr>
        <p:spPr>
          <a:xfrm>
            <a:off x="2193234" y="16718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566F08B-D481-40A0-8497-BF6C56F18765}"/>
              </a:ext>
            </a:extLst>
          </p:cNvPr>
          <p:cNvSpPr/>
          <p:nvPr/>
        </p:nvSpPr>
        <p:spPr>
          <a:xfrm>
            <a:off x="1702903" y="2498035"/>
            <a:ext cx="490331" cy="17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90BAC-D22D-1B4C-8EEA-4C4FC673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CDC0-59F6-4ECA-B71A-F0D254A5AF57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66BCF609-40AE-7728-7F1A-A659CEE8B873}"/>
              </a:ext>
            </a:extLst>
          </p:cNvPr>
          <p:cNvSpPr/>
          <p:nvPr/>
        </p:nvSpPr>
        <p:spPr>
          <a:xfrm>
            <a:off x="7364127" y="2155171"/>
            <a:ext cx="1738382" cy="1298377"/>
          </a:xfrm>
          <a:prstGeom prst="wedgeEllipseCallout">
            <a:avLst>
              <a:gd name="adj1" fmla="val -64453"/>
              <a:gd name="adj2" fmla="val -56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 single</a:t>
            </a:r>
            <a:br>
              <a:rPr lang="en-US" dirty="0"/>
            </a:br>
            <a:r>
              <a:rPr lang="en-US" dirty="0"/>
              <a:t>FOR loop:</a:t>
            </a:r>
            <a:br>
              <a:rPr lang="en-US" dirty="0"/>
            </a:br>
            <a:r>
              <a:rPr lang="en-US" dirty="0"/>
              <a:t>payroll p</a:t>
            </a:r>
          </a:p>
        </p:txBody>
      </p:sp>
    </p:spTree>
    <p:extLst>
      <p:ext uri="{BB962C8B-B14F-4D97-AF65-F5344CB8AC3E}">
        <p14:creationId xmlns:p14="http://schemas.microsoft.com/office/powerpoint/2010/main" val="307290820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113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5CD208-E808-4515-86E1-A71D74BBE4D6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2041157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892B36-D5FD-41FF-83A5-732EF3B79152}"/>
              </a:ext>
            </a:extLst>
          </p:cNvPr>
          <p:cNvSpPr txBox="1"/>
          <p:nvPr/>
        </p:nvSpPr>
        <p:spPr>
          <a:xfrm>
            <a:off x="2193234" y="16718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566F08B-D481-40A0-8497-BF6C56F18765}"/>
              </a:ext>
            </a:extLst>
          </p:cNvPr>
          <p:cNvSpPr/>
          <p:nvPr/>
        </p:nvSpPr>
        <p:spPr>
          <a:xfrm>
            <a:off x="1702903" y="2498035"/>
            <a:ext cx="490331" cy="17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EBEF66-E06B-404B-9E90-578750736A77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4947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6638493-0D7A-43DB-B8BF-EACCDE2C7D9A}"/>
              </a:ext>
            </a:extLst>
          </p:cNvPr>
          <p:cNvSpPr txBox="1"/>
          <p:nvPr/>
        </p:nvSpPr>
        <p:spPr>
          <a:xfrm>
            <a:off x="2193234" y="412537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10598-65CF-8542-8884-CA6F82BA6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5B4A-EBAA-4FE2-B92C-63DF9CD6F477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B928E105-D045-4044-38D9-018CA79DA9EF}"/>
              </a:ext>
            </a:extLst>
          </p:cNvPr>
          <p:cNvSpPr/>
          <p:nvPr/>
        </p:nvSpPr>
        <p:spPr>
          <a:xfrm>
            <a:off x="7364127" y="2155171"/>
            <a:ext cx="1738382" cy="1298377"/>
          </a:xfrm>
          <a:prstGeom prst="wedgeEllipseCallout">
            <a:avLst>
              <a:gd name="adj1" fmla="val -64453"/>
              <a:gd name="adj2" fmla="val -56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 single</a:t>
            </a:r>
            <a:br>
              <a:rPr lang="en-US" dirty="0"/>
            </a:br>
            <a:r>
              <a:rPr lang="en-US" dirty="0"/>
              <a:t>FOR loop:</a:t>
            </a:r>
            <a:br>
              <a:rPr lang="en-US" dirty="0"/>
            </a:br>
            <a:r>
              <a:rPr lang="en-US" dirty="0"/>
              <a:t>payroll p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6D008ECE-FFB1-4CF4-AA44-4FE77B2A465E}"/>
              </a:ext>
            </a:extLst>
          </p:cNvPr>
          <p:cNvSpPr/>
          <p:nvPr/>
        </p:nvSpPr>
        <p:spPr>
          <a:xfrm>
            <a:off x="0" y="3326237"/>
            <a:ext cx="1894908" cy="1298377"/>
          </a:xfrm>
          <a:prstGeom prst="wedgeEllipseCallout">
            <a:avLst>
              <a:gd name="adj1" fmla="val 62138"/>
              <a:gd name="adj2" fmla="val 493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For each P,</a:t>
            </a:r>
            <a:br>
              <a:rPr lang="en-US" dirty="0"/>
            </a:br>
            <a:r>
              <a:rPr lang="en-US" dirty="0"/>
              <a:t>compute a</a:t>
            </a:r>
          </a:p>
          <a:p>
            <a:pPr algn="ctr"/>
            <a:r>
              <a:rPr lang="en-US" dirty="0"/>
              <a:t>subquery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CB26F8-87DE-EA48-0B68-AE4956473E07}"/>
              </a:ext>
            </a:extLst>
          </p:cNvPr>
          <p:cNvSpPr txBox="1"/>
          <p:nvPr/>
        </p:nvSpPr>
        <p:spPr>
          <a:xfrm>
            <a:off x="7434" y="703339"/>
            <a:ext cx="426591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p1.job)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</p:spTree>
    <p:extLst>
      <p:ext uri="{BB962C8B-B14F-4D97-AF65-F5344CB8AC3E}">
        <p14:creationId xmlns:p14="http://schemas.microsoft.com/office/powerpoint/2010/main" val="35502261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114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5CD208-E808-4515-86E1-A71D74BBE4D6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2041157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892B36-D5FD-41FF-83A5-732EF3B79152}"/>
              </a:ext>
            </a:extLst>
          </p:cNvPr>
          <p:cNvSpPr txBox="1"/>
          <p:nvPr/>
        </p:nvSpPr>
        <p:spPr>
          <a:xfrm>
            <a:off x="2193234" y="16718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566F08B-D481-40A0-8497-BF6C56F18765}"/>
              </a:ext>
            </a:extLst>
          </p:cNvPr>
          <p:cNvSpPr/>
          <p:nvPr/>
        </p:nvSpPr>
        <p:spPr>
          <a:xfrm>
            <a:off x="1702903" y="2498035"/>
            <a:ext cx="490331" cy="17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EBEF66-E06B-404B-9E90-578750736A77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4947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6638493-0D7A-43DB-B8BF-EACCDE2C7D9A}"/>
              </a:ext>
            </a:extLst>
          </p:cNvPr>
          <p:cNvSpPr txBox="1"/>
          <p:nvPr/>
        </p:nvSpPr>
        <p:spPr>
          <a:xfrm>
            <a:off x="2193234" y="412537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1C048-754F-EC47-8942-D5BAB8A69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D17E-5161-42EE-BF68-D992B830F21C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941F64EE-E9E9-7EBE-96C4-C7ED290A9F74}"/>
              </a:ext>
            </a:extLst>
          </p:cNvPr>
          <p:cNvSpPr/>
          <p:nvPr/>
        </p:nvSpPr>
        <p:spPr>
          <a:xfrm>
            <a:off x="7364127" y="2155171"/>
            <a:ext cx="1738382" cy="1298377"/>
          </a:xfrm>
          <a:prstGeom prst="wedgeEllipseCallout">
            <a:avLst>
              <a:gd name="adj1" fmla="val -64453"/>
              <a:gd name="adj2" fmla="val -56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 single</a:t>
            </a:r>
            <a:br>
              <a:rPr lang="en-US" dirty="0"/>
            </a:br>
            <a:r>
              <a:rPr lang="en-US" dirty="0"/>
              <a:t>FOR loop:</a:t>
            </a:r>
            <a:br>
              <a:rPr lang="en-US" dirty="0"/>
            </a:br>
            <a:r>
              <a:rPr lang="en-US" dirty="0"/>
              <a:t>payroll p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23C4CD10-8211-AF95-E7ED-4601316D90D5}"/>
              </a:ext>
            </a:extLst>
          </p:cNvPr>
          <p:cNvSpPr/>
          <p:nvPr/>
        </p:nvSpPr>
        <p:spPr>
          <a:xfrm>
            <a:off x="0" y="3326237"/>
            <a:ext cx="1894908" cy="1298377"/>
          </a:xfrm>
          <a:prstGeom prst="wedgeEllipseCallout">
            <a:avLst>
              <a:gd name="adj1" fmla="val 62138"/>
              <a:gd name="adj2" fmla="val 493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For each P,</a:t>
            </a:r>
            <a:br>
              <a:rPr lang="en-US" dirty="0"/>
            </a:br>
            <a:r>
              <a:rPr lang="en-US" dirty="0"/>
              <a:t>compute a</a:t>
            </a:r>
          </a:p>
          <a:p>
            <a:pPr algn="ctr"/>
            <a:r>
              <a:rPr lang="en-US" dirty="0"/>
              <a:t>subquery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A2226A-7C9E-6693-F8AB-02AA4385DAAA}"/>
              </a:ext>
            </a:extLst>
          </p:cNvPr>
          <p:cNvSpPr txBox="1"/>
          <p:nvPr/>
        </p:nvSpPr>
        <p:spPr>
          <a:xfrm>
            <a:off x="7434" y="703339"/>
            <a:ext cx="426591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p1.job)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</p:spTree>
    <p:extLst>
      <p:ext uri="{BB962C8B-B14F-4D97-AF65-F5344CB8AC3E}">
        <p14:creationId xmlns:p14="http://schemas.microsoft.com/office/powerpoint/2010/main" val="335062329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115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5CD208-E808-4515-86E1-A71D74BBE4D6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2041157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892B36-D5FD-41FF-83A5-732EF3B79152}"/>
              </a:ext>
            </a:extLst>
          </p:cNvPr>
          <p:cNvSpPr txBox="1"/>
          <p:nvPr/>
        </p:nvSpPr>
        <p:spPr>
          <a:xfrm>
            <a:off x="2193234" y="16718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566F08B-D481-40A0-8497-BF6C56F18765}"/>
              </a:ext>
            </a:extLst>
          </p:cNvPr>
          <p:cNvSpPr/>
          <p:nvPr/>
        </p:nvSpPr>
        <p:spPr>
          <a:xfrm>
            <a:off x="1702903" y="2498035"/>
            <a:ext cx="490331" cy="17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638493-0D7A-43DB-B8BF-EACCDE2C7D9A}"/>
              </a:ext>
            </a:extLst>
          </p:cNvPr>
          <p:cNvSpPr txBox="1"/>
          <p:nvPr/>
        </p:nvSpPr>
        <p:spPr>
          <a:xfrm>
            <a:off x="2193234" y="412537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38C0F-A1B3-4976-8640-04F3BD1E670C}"/>
              </a:ext>
            </a:extLst>
          </p:cNvPr>
          <p:cNvSpPr txBox="1"/>
          <p:nvPr/>
        </p:nvSpPr>
        <p:spPr>
          <a:xfrm>
            <a:off x="7233327" y="239950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55000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120B8B2A-1BB3-47A3-B5D0-0BBB20538760}"/>
              </a:ext>
            </a:extLst>
          </p:cNvPr>
          <p:cNvSpPr/>
          <p:nvPr/>
        </p:nvSpPr>
        <p:spPr>
          <a:xfrm rot="5400000" flipH="1">
            <a:off x="6182292" y="3598603"/>
            <a:ext cx="2541498" cy="8819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091A7-CF2C-9145-A0E5-2915E7BD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F72E-4914-41AA-84B1-D59071D90DE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46552838-EE92-14C6-EFF1-9E862284F793}"/>
              </a:ext>
            </a:extLst>
          </p:cNvPr>
          <p:cNvSpPr/>
          <p:nvPr/>
        </p:nvSpPr>
        <p:spPr>
          <a:xfrm>
            <a:off x="0" y="3326237"/>
            <a:ext cx="1894908" cy="1298377"/>
          </a:xfrm>
          <a:prstGeom prst="wedgeEllipseCallout">
            <a:avLst>
              <a:gd name="adj1" fmla="val 62138"/>
              <a:gd name="adj2" fmla="val 493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For each P,</a:t>
            </a:r>
            <a:br>
              <a:rPr lang="en-US" dirty="0"/>
            </a:br>
            <a:r>
              <a:rPr lang="en-US" dirty="0"/>
              <a:t>compute a</a:t>
            </a:r>
          </a:p>
          <a:p>
            <a:pPr algn="ctr"/>
            <a:r>
              <a:rPr lang="en-US" dirty="0"/>
              <a:t>subquery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DFEF3-F80F-FB1E-77C8-42571A27DE1C}"/>
              </a:ext>
            </a:extLst>
          </p:cNvPr>
          <p:cNvSpPr txBox="1"/>
          <p:nvPr/>
        </p:nvSpPr>
        <p:spPr>
          <a:xfrm>
            <a:off x="7434" y="703339"/>
            <a:ext cx="426591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p1.job)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95DD493-3E9C-4BD2-66DA-E00E9005BF86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4947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95059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116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5CD208-E808-4515-86E1-A71D74BBE4D6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2041157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892B36-D5FD-41FF-83A5-732EF3B79152}"/>
              </a:ext>
            </a:extLst>
          </p:cNvPr>
          <p:cNvSpPr txBox="1"/>
          <p:nvPr/>
        </p:nvSpPr>
        <p:spPr>
          <a:xfrm>
            <a:off x="2193234" y="16718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566F08B-D481-40A0-8497-BF6C56F18765}"/>
              </a:ext>
            </a:extLst>
          </p:cNvPr>
          <p:cNvSpPr/>
          <p:nvPr/>
        </p:nvSpPr>
        <p:spPr>
          <a:xfrm>
            <a:off x="1702903" y="2882118"/>
            <a:ext cx="490331" cy="17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4FCD5C-3E4B-4C08-A0F0-D7AEEA2AFFAE}"/>
              </a:ext>
            </a:extLst>
          </p:cNvPr>
          <p:cNvSpPr txBox="1"/>
          <p:nvPr/>
        </p:nvSpPr>
        <p:spPr>
          <a:xfrm>
            <a:off x="7233327" y="239950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55000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8FA03-41C2-E142-B642-0D0EA0D1E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6B5D-D5AC-4ACB-B9B7-3C00088BA054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990DC-552C-97E8-4F6C-D7A27160C76B}"/>
              </a:ext>
            </a:extLst>
          </p:cNvPr>
          <p:cNvSpPr txBox="1"/>
          <p:nvPr/>
        </p:nvSpPr>
        <p:spPr>
          <a:xfrm>
            <a:off x="7434" y="703339"/>
            <a:ext cx="426591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p1.job)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</p:spTree>
    <p:extLst>
      <p:ext uri="{BB962C8B-B14F-4D97-AF65-F5344CB8AC3E}">
        <p14:creationId xmlns:p14="http://schemas.microsoft.com/office/powerpoint/2010/main" val="223363750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117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5CD208-E808-4515-86E1-A71D74BBE4D6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2041157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892B36-D5FD-41FF-83A5-732EF3B79152}"/>
              </a:ext>
            </a:extLst>
          </p:cNvPr>
          <p:cNvSpPr txBox="1"/>
          <p:nvPr/>
        </p:nvSpPr>
        <p:spPr>
          <a:xfrm>
            <a:off x="2193234" y="16718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566F08B-D481-40A0-8497-BF6C56F18765}"/>
              </a:ext>
            </a:extLst>
          </p:cNvPr>
          <p:cNvSpPr/>
          <p:nvPr/>
        </p:nvSpPr>
        <p:spPr>
          <a:xfrm>
            <a:off x="1702903" y="2882118"/>
            <a:ext cx="490331" cy="17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EBEF66-E06B-404B-9E90-578750736A77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4947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6638493-0D7A-43DB-B8BF-EACCDE2C7D9A}"/>
              </a:ext>
            </a:extLst>
          </p:cNvPr>
          <p:cNvSpPr txBox="1"/>
          <p:nvPr/>
        </p:nvSpPr>
        <p:spPr>
          <a:xfrm>
            <a:off x="2193234" y="412537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4FCD5C-3E4B-4C08-A0F0-D7AEEA2AFFAE}"/>
              </a:ext>
            </a:extLst>
          </p:cNvPr>
          <p:cNvSpPr txBox="1"/>
          <p:nvPr/>
        </p:nvSpPr>
        <p:spPr>
          <a:xfrm>
            <a:off x="7233327" y="239950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55000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8C235-616E-D946-8E89-67564A27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425D-DA48-4B95-BD90-F21B2E1BE732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441A2D-0FA1-11C3-B2E8-20ED0E109643}"/>
              </a:ext>
            </a:extLst>
          </p:cNvPr>
          <p:cNvSpPr txBox="1"/>
          <p:nvPr/>
        </p:nvSpPr>
        <p:spPr>
          <a:xfrm>
            <a:off x="7434" y="703339"/>
            <a:ext cx="426591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p1.job)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</p:spTree>
    <p:extLst>
      <p:ext uri="{BB962C8B-B14F-4D97-AF65-F5344CB8AC3E}">
        <p14:creationId xmlns:p14="http://schemas.microsoft.com/office/powerpoint/2010/main" val="58103888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118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5CD208-E808-4515-86E1-A71D74BBE4D6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2041157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892B36-D5FD-41FF-83A5-732EF3B79152}"/>
              </a:ext>
            </a:extLst>
          </p:cNvPr>
          <p:cNvSpPr txBox="1"/>
          <p:nvPr/>
        </p:nvSpPr>
        <p:spPr>
          <a:xfrm>
            <a:off x="2193234" y="16718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566F08B-D481-40A0-8497-BF6C56F18765}"/>
              </a:ext>
            </a:extLst>
          </p:cNvPr>
          <p:cNvSpPr/>
          <p:nvPr/>
        </p:nvSpPr>
        <p:spPr>
          <a:xfrm>
            <a:off x="1702903" y="2882118"/>
            <a:ext cx="490331" cy="17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EBEF66-E06B-404B-9E90-578750736A77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4947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6638493-0D7A-43DB-B8BF-EACCDE2C7D9A}"/>
              </a:ext>
            </a:extLst>
          </p:cNvPr>
          <p:cNvSpPr txBox="1"/>
          <p:nvPr/>
        </p:nvSpPr>
        <p:spPr>
          <a:xfrm>
            <a:off x="2193234" y="412537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4FCD5C-3E4B-4C08-A0F0-D7AEEA2AFFAE}"/>
              </a:ext>
            </a:extLst>
          </p:cNvPr>
          <p:cNvSpPr txBox="1"/>
          <p:nvPr/>
        </p:nvSpPr>
        <p:spPr>
          <a:xfrm>
            <a:off x="7233327" y="239950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55000</a:t>
            </a: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641BE0DE-3E05-4AC6-9A2B-F60D0153B4D2}"/>
              </a:ext>
            </a:extLst>
          </p:cNvPr>
          <p:cNvSpPr/>
          <p:nvPr/>
        </p:nvSpPr>
        <p:spPr>
          <a:xfrm rot="5400000" flipH="1">
            <a:off x="6374881" y="3791190"/>
            <a:ext cx="2156321" cy="8819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4CE4A-2361-884E-A6A9-A2FCC6AC6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94AB-3911-45A7-AD9B-33E7E59C84F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838941-78E4-A7FE-2CF3-13AEAD6B37B0}"/>
              </a:ext>
            </a:extLst>
          </p:cNvPr>
          <p:cNvSpPr txBox="1"/>
          <p:nvPr/>
        </p:nvSpPr>
        <p:spPr>
          <a:xfrm>
            <a:off x="7434" y="703339"/>
            <a:ext cx="426591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p1.job)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</p:spTree>
    <p:extLst>
      <p:ext uri="{BB962C8B-B14F-4D97-AF65-F5344CB8AC3E}">
        <p14:creationId xmlns:p14="http://schemas.microsoft.com/office/powerpoint/2010/main" val="11052670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119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5CD208-E808-4515-86E1-A71D74BBE4D6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2041157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892B36-D5FD-41FF-83A5-732EF3B79152}"/>
              </a:ext>
            </a:extLst>
          </p:cNvPr>
          <p:cNvSpPr txBox="1"/>
          <p:nvPr/>
        </p:nvSpPr>
        <p:spPr>
          <a:xfrm>
            <a:off x="2193234" y="16718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566F08B-D481-40A0-8497-BF6C56F18765}"/>
              </a:ext>
            </a:extLst>
          </p:cNvPr>
          <p:cNvSpPr/>
          <p:nvPr/>
        </p:nvSpPr>
        <p:spPr>
          <a:xfrm>
            <a:off x="1702903" y="2882118"/>
            <a:ext cx="490331" cy="17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EBEF66-E06B-404B-9E90-578750736A77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4947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6638493-0D7A-43DB-B8BF-EACCDE2C7D9A}"/>
              </a:ext>
            </a:extLst>
          </p:cNvPr>
          <p:cNvSpPr txBox="1"/>
          <p:nvPr/>
        </p:nvSpPr>
        <p:spPr>
          <a:xfrm>
            <a:off x="2193234" y="412537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4FCD5C-3E4B-4C08-A0F0-D7AEEA2AFFAE}"/>
              </a:ext>
            </a:extLst>
          </p:cNvPr>
          <p:cNvSpPr txBox="1"/>
          <p:nvPr/>
        </p:nvSpPr>
        <p:spPr>
          <a:xfrm>
            <a:off x="7233327" y="239950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1C98FE-57B3-43AE-8796-701D43F0E2C2}"/>
              </a:ext>
            </a:extLst>
          </p:cNvPr>
          <p:cNvSpPr txBox="1"/>
          <p:nvPr/>
        </p:nvSpPr>
        <p:spPr>
          <a:xfrm>
            <a:off x="7233326" y="2783591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55000</a:t>
            </a: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486A1AC1-334A-4F6F-AFEA-EA4FBBCADDE2}"/>
              </a:ext>
            </a:extLst>
          </p:cNvPr>
          <p:cNvSpPr/>
          <p:nvPr/>
        </p:nvSpPr>
        <p:spPr>
          <a:xfrm rot="5400000" flipH="1">
            <a:off x="6374881" y="3791190"/>
            <a:ext cx="2156321" cy="8819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9034C-4EE4-4D4D-999B-0727EC4FC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AF79-39DE-409C-9D80-C290F50D00E7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A1021-5D49-68E3-9C5D-057029CC9804}"/>
              </a:ext>
            </a:extLst>
          </p:cNvPr>
          <p:cNvSpPr txBox="1"/>
          <p:nvPr/>
        </p:nvSpPr>
        <p:spPr>
          <a:xfrm>
            <a:off x="7434" y="703339"/>
            <a:ext cx="426591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p1.job)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</p:spTree>
    <p:extLst>
      <p:ext uri="{BB962C8B-B14F-4D97-AF65-F5344CB8AC3E}">
        <p14:creationId xmlns:p14="http://schemas.microsoft.com/office/powerpoint/2010/main" val="119629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C656-E1A6-BD48-869F-FAD0EBCFF7F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WITH Clause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718978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09D54-ADBA-60EF-A29B-2F61A391E6B6}"/>
              </a:ext>
            </a:extLst>
          </p:cNvPr>
          <p:cNvSpPr txBox="1"/>
          <p:nvPr/>
        </p:nvSpPr>
        <p:spPr>
          <a:xfrm>
            <a:off x="7740127" y="161686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cardrivers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628544-4CF6-12BC-71B4-3AD0B884955A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51352BF-0106-AF67-F330-C7E559A79F11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5906113-505B-C812-F042-58391F17FDC8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5C20763-BF74-72E8-F79A-428A3E01D054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319EFB3-31F2-1E2D-D516-FC8103B37065}"/>
              </a:ext>
            </a:extLst>
          </p:cNvPr>
          <p:cNvGraphicFramePr>
            <a:graphicFrameLocks noGrp="1"/>
          </p:cNvGraphicFramePr>
          <p:nvPr/>
        </p:nvGraphicFramePr>
        <p:xfrm>
          <a:off x="6610421" y="2015039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673224088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00717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82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387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89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604719"/>
                  </a:ext>
                </a:extLst>
              </a:tr>
            </a:tbl>
          </a:graphicData>
        </a:graphic>
      </p:graphicFrame>
      <p:sp>
        <p:nvSpPr>
          <p:cNvPr id="19" name="Bent Arrow 18">
            <a:extLst>
              <a:ext uri="{FF2B5EF4-FFF2-40B4-BE49-F238E27FC236}">
                <a16:creationId xmlns:a16="http://schemas.microsoft.com/office/drawing/2014/main" id="{C74839FE-4FBE-C944-128C-46C068E43CB2}"/>
              </a:ext>
            </a:extLst>
          </p:cNvPr>
          <p:cNvSpPr/>
          <p:nvPr/>
        </p:nvSpPr>
        <p:spPr>
          <a:xfrm rot="5400000">
            <a:off x="6420540" y="560369"/>
            <a:ext cx="813816" cy="182535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731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120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5CD208-E808-4515-86E1-A71D74BBE4D6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2041157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892B36-D5FD-41FF-83A5-732EF3B79152}"/>
              </a:ext>
            </a:extLst>
          </p:cNvPr>
          <p:cNvSpPr txBox="1"/>
          <p:nvPr/>
        </p:nvSpPr>
        <p:spPr>
          <a:xfrm>
            <a:off x="2193234" y="16718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566F08B-D481-40A0-8497-BF6C56F18765}"/>
              </a:ext>
            </a:extLst>
          </p:cNvPr>
          <p:cNvSpPr/>
          <p:nvPr/>
        </p:nvSpPr>
        <p:spPr>
          <a:xfrm>
            <a:off x="1702903" y="3256722"/>
            <a:ext cx="490331" cy="17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4FCD5C-3E4B-4C08-A0F0-D7AEEA2AFFAE}"/>
              </a:ext>
            </a:extLst>
          </p:cNvPr>
          <p:cNvSpPr txBox="1"/>
          <p:nvPr/>
        </p:nvSpPr>
        <p:spPr>
          <a:xfrm>
            <a:off x="7233327" y="239950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1C98FE-57B3-43AE-8796-701D43F0E2C2}"/>
              </a:ext>
            </a:extLst>
          </p:cNvPr>
          <p:cNvSpPr txBox="1"/>
          <p:nvPr/>
        </p:nvSpPr>
        <p:spPr>
          <a:xfrm>
            <a:off x="7233326" y="2783591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7B172-6CEC-4C68-8268-395677608723}"/>
              </a:ext>
            </a:extLst>
          </p:cNvPr>
          <p:cNvSpPr txBox="1"/>
          <p:nvPr/>
        </p:nvSpPr>
        <p:spPr>
          <a:xfrm>
            <a:off x="7233325" y="3163475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95000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C9F31-5E67-F246-9649-6AA605C9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751A-9B9D-4F05-B9F1-09A47BC5DD07}" type="datetime4">
              <a:rPr lang="en-US" smtClean="0"/>
              <a:t>January 31, 2025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072BBA8-25D8-4C4B-BC7A-2EE3A032BECA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4947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9234C87-03FB-8647-B218-D01B011978C7}"/>
              </a:ext>
            </a:extLst>
          </p:cNvPr>
          <p:cNvSpPr txBox="1"/>
          <p:nvPr/>
        </p:nvSpPr>
        <p:spPr>
          <a:xfrm>
            <a:off x="2193234" y="412537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86978-FCEB-A4FB-BFDB-71B27F04CFAE}"/>
              </a:ext>
            </a:extLst>
          </p:cNvPr>
          <p:cNvSpPr txBox="1"/>
          <p:nvPr/>
        </p:nvSpPr>
        <p:spPr>
          <a:xfrm>
            <a:off x="7434" y="703339"/>
            <a:ext cx="426591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p1.job)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</p:spTree>
    <p:extLst>
      <p:ext uri="{BB962C8B-B14F-4D97-AF65-F5344CB8AC3E}">
        <p14:creationId xmlns:p14="http://schemas.microsoft.com/office/powerpoint/2010/main" val="427591995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121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5CD208-E808-4515-86E1-A71D74BBE4D6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2041157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892B36-D5FD-41FF-83A5-732EF3B79152}"/>
              </a:ext>
            </a:extLst>
          </p:cNvPr>
          <p:cNvSpPr txBox="1"/>
          <p:nvPr/>
        </p:nvSpPr>
        <p:spPr>
          <a:xfrm>
            <a:off x="2193234" y="16718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566F08B-D481-40A0-8497-BF6C56F18765}"/>
              </a:ext>
            </a:extLst>
          </p:cNvPr>
          <p:cNvSpPr/>
          <p:nvPr/>
        </p:nvSpPr>
        <p:spPr>
          <a:xfrm>
            <a:off x="1702903" y="3609007"/>
            <a:ext cx="490331" cy="17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4FCD5C-3E4B-4C08-A0F0-D7AEEA2AFFAE}"/>
              </a:ext>
            </a:extLst>
          </p:cNvPr>
          <p:cNvSpPr txBox="1"/>
          <p:nvPr/>
        </p:nvSpPr>
        <p:spPr>
          <a:xfrm>
            <a:off x="7233327" y="239950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1C98FE-57B3-43AE-8796-701D43F0E2C2}"/>
              </a:ext>
            </a:extLst>
          </p:cNvPr>
          <p:cNvSpPr txBox="1"/>
          <p:nvPr/>
        </p:nvSpPr>
        <p:spPr>
          <a:xfrm>
            <a:off x="7233326" y="2783591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7B172-6CEC-4C68-8268-395677608723}"/>
              </a:ext>
            </a:extLst>
          </p:cNvPr>
          <p:cNvSpPr txBox="1"/>
          <p:nvPr/>
        </p:nvSpPr>
        <p:spPr>
          <a:xfrm>
            <a:off x="7233325" y="3163475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D71EED-7BDA-4286-ADCD-AF5C2C2FD2DA}"/>
              </a:ext>
            </a:extLst>
          </p:cNvPr>
          <p:cNvSpPr txBox="1"/>
          <p:nvPr/>
        </p:nvSpPr>
        <p:spPr>
          <a:xfrm>
            <a:off x="7233324" y="351048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95000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F31B2-F846-C740-BA9C-3F6E4BEB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74C7-F2A9-4114-9383-5BD5CC35AE41}" type="datetime4">
              <a:rPr lang="en-US" smtClean="0"/>
              <a:t>January 31, 2025</a:t>
            </a:fld>
            <a:endParaRPr lang="en-US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A0D7F8-BC5C-9942-9E82-4CBE56657210}"/>
              </a:ext>
            </a:extLst>
          </p:cNvPr>
          <p:cNvGraphicFramePr>
            <a:graphicFrameLocks noGrp="1"/>
          </p:cNvGraphicFramePr>
          <p:nvPr/>
        </p:nvGraphicFramePr>
        <p:xfrm>
          <a:off x="2193234" y="44947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82F76D6-A79A-FF45-B1E6-290DB80A1E2A}"/>
              </a:ext>
            </a:extLst>
          </p:cNvPr>
          <p:cNvSpPr txBox="1"/>
          <p:nvPr/>
        </p:nvSpPr>
        <p:spPr>
          <a:xfrm>
            <a:off x="2193234" y="412537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 p1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FF354-7F63-98D9-D5B5-D9DE47882FF1}"/>
              </a:ext>
            </a:extLst>
          </p:cNvPr>
          <p:cNvSpPr txBox="1"/>
          <p:nvPr/>
        </p:nvSpPr>
        <p:spPr>
          <a:xfrm>
            <a:off x="7434" y="703339"/>
            <a:ext cx="426591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p1.job)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</p:spTree>
    <p:extLst>
      <p:ext uri="{BB962C8B-B14F-4D97-AF65-F5344CB8AC3E}">
        <p14:creationId xmlns:p14="http://schemas.microsoft.com/office/powerpoint/2010/main" val="35245997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AAD46-E645-47D9-B548-76A217F4823E}"/>
              </a:ext>
            </a:extLst>
          </p:cNvPr>
          <p:cNvSpPr txBox="1"/>
          <p:nvPr/>
        </p:nvSpPr>
        <p:spPr>
          <a:xfrm>
            <a:off x="412567" y="1237456"/>
            <a:ext cx="831886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p1.job)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F8563B-F2CA-403F-9F12-1C6F491906C8}"/>
              </a:ext>
            </a:extLst>
          </p:cNvPr>
          <p:cNvSpPr txBox="1"/>
          <p:nvPr/>
        </p:nvSpPr>
        <p:spPr>
          <a:xfrm>
            <a:off x="412567" y="4467269"/>
            <a:ext cx="77027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p1.name, AVG(P2.salary)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p1.user_id, p1.name;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5D5F4EAC-1D01-49B0-8AB2-3B3562615FA8}"/>
              </a:ext>
            </a:extLst>
          </p:cNvPr>
          <p:cNvSpPr/>
          <p:nvPr/>
        </p:nvSpPr>
        <p:spPr>
          <a:xfrm>
            <a:off x="4333460" y="3184024"/>
            <a:ext cx="477078" cy="111318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B4943-8CF1-4EB9-9F51-BE4938C05125}"/>
              </a:ext>
            </a:extLst>
          </p:cNvPr>
          <p:cNvSpPr txBox="1"/>
          <p:nvPr/>
        </p:nvSpPr>
        <p:spPr>
          <a:xfrm>
            <a:off x="4996391" y="3555949"/>
            <a:ext cx="2488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query, unnested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D4CCE-94EE-3940-A7DF-F6CB7A9C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C5CA-D455-4247-BA21-8A914B2F76D4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27B21B-6729-9935-4B83-464F87B6C168}"/>
              </a:ext>
            </a:extLst>
          </p:cNvPr>
          <p:cNvSpPr txBox="1"/>
          <p:nvPr/>
        </p:nvSpPr>
        <p:spPr>
          <a:xfrm>
            <a:off x="0" y="674860"/>
            <a:ext cx="560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person find the average salary of their job</a:t>
            </a:r>
          </a:p>
        </p:txBody>
      </p:sp>
    </p:spTree>
    <p:extLst>
      <p:ext uri="{BB962C8B-B14F-4D97-AF65-F5344CB8AC3E}">
        <p14:creationId xmlns:p14="http://schemas.microsoft.com/office/powerpoint/2010/main" val="14931328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A7B1-A335-87A2-F415-0DEDBB8F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A2FBA-F884-3021-5C76-1846F7543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 subquery in SELECT can be unnested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careful: sometimes it requires left outer joins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3F3C8-867D-CC6F-40BF-6E0B4237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D36-E27B-418A-BCA1-81B6001A7D23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7BCF4-0A1B-E346-5AB5-5155EEAF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FE9E-DA74-3206-33DD-02A1C501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864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EB218-0C0C-40FE-946D-2E95870DFEC8}"/>
              </a:ext>
            </a:extLst>
          </p:cNvPr>
          <p:cNvSpPr txBox="1"/>
          <p:nvPr/>
        </p:nvSpPr>
        <p:spPr>
          <a:xfrm>
            <a:off x="0" y="674860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person find the number of cars they drive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E4B25-1D68-6241-88D6-B8487358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5D18-6EFE-4AF2-A244-278247DCFC3A}" type="datetime4">
              <a:rPr lang="en-US" smtClean="0"/>
              <a:t>January 31,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3244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AAD46-E645-47D9-B548-76A217F4823E}"/>
              </a:ext>
            </a:extLst>
          </p:cNvPr>
          <p:cNvSpPr txBox="1"/>
          <p:nvPr/>
        </p:nvSpPr>
        <p:spPr>
          <a:xfrm>
            <a:off x="412567" y="1237456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COUNT(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EB218-0C0C-40FE-946D-2E95870DFEC8}"/>
              </a:ext>
            </a:extLst>
          </p:cNvPr>
          <p:cNvSpPr txBox="1"/>
          <p:nvPr/>
        </p:nvSpPr>
        <p:spPr>
          <a:xfrm>
            <a:off x="0" y="674860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person find the number of cars they drive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E4B25-1D68-6241-88D6-B8487358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5D18-6EFE-4AF2-A244-278247DCFC3A}" type="datetime4">
              <a:rPr lang="en-US" smtClean="0"/>
              <a:t>January 31,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8046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AAD46-E645-47D9-B548-76A217F4823E}"/>
              </a:ext>
            </a:extLst>
          </p:cNvPr>
          <p:cNvSpPr txBox="1"/>
          <p:nvPr/>
        </p:nvSpPr>
        <p:spPr>
          <a:xfrm>
            <a:off x="412567" y="1237456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COUNT(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F8563B-F2CA-403F-9F12-1C6F491906C8}"/>
              </a:ext>
            </a:extLst>
          </p:cNvPr>
          <p:cNvSpPr txBox="1"/>
          <p:nvPr/>
        </p:nvSpPr>
        <p:spPr>
          <a:xfrm>
            <a:off x="412567" y="4467269"/>
            <a:ext cx="705834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COUNT(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7ED9AF5A-EBDD-4DA5-ACA3-32FEB9FEA6D0}"/>
              </a:ext>
            </a:extLst>
          </p:cNvPr>
          <p:cNvSpPr/>
          <p:nvPr/>
        </p:nvSpPr>
        <p:spPr>
          <a:xfrm>
            <a:off x="4333461" y="3512495"/>
            <a:ext cx="477078" cy="9144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EB218-0C0C-40FE-946D-2E95870DFEC8}"/>
              </a:ext>
            </a:extLst>
          </p:cNvPr>
          <p:cNvSpPr txBox="1"/>
          <p:nvPr/>
        </p:nvSpPr>
        <p:spPr>
          <a:xfrm>
            <a:off x="0" y="674860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person find the number of cars they drive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E4B25-1D68-6241-88D6-B8487358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5D18-6EFE-4AF2-A244-278247DCFC3A}" type="datetime4">
              <a:rPr lang="en-US" smtClean="0"/>
              <a:t>January 31,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5093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AAD46-E645-47D9-B548-76A217F4823E}"/>
              </a:ext>
            </a:extLst>
          </p:cNvPr>
          <p:cNvSpPr txBox="1"/>
          <p:nvPr/>
        </p:nvSpPr>
        <p:spPr>
          <a:xfrm>
            <a:off x="412567" y="1237456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COUNT(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F8563B-F2CA-403F-9F12-1C6F491906C8}"/>
              </a:ext>
            </a:extLst>
          </p:cNvPr>
          <p:cNvSpPr txBox="1"/>
          <p:nvPr/>
        </p:nvSpPr>
        <p:spPr>
          <a:xfrm>
            <a:off x="412567" y="4467269"/>
            <a:ext cx="705834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COUNT(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7ED9AF5A-EBDD-4DA5-ACA3-32FEB9FEA6D0}"/>
              </a:ext>
            </a:extLst>
          </p:cNvPr>
          <p:cNvSpPr/>
          <p:nvPr/>
        </p:nvSpPr>
        <p:spPr>
          <a:xfrm>
            <a:off x="4333461" y="3512495"/>
            <a:ext cx="477078" cy="9144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EB218-0C0C-40FE-946D-2E95870DFEC8}"/>
              </a:ext>
            </a:extLst>
          </p:cNvPr>
          <p:cNvSpPr txBox="1"/>
          <p:nvPr/>
        </p:nvSpPr>
        <p:spPr>
          <a:xfrm>
            <a:off x="0" y="674860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person find the number of cars they drive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E4B25-1D68-6241-88D6-B8487358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5D18-6EFE-4AF2-A244-278247DCFC3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4" name="Speech Bubble: Rectangle with Corners Rounded 2">
            <a:extLst>
              <a:ext uri="{FF2B5EF4-FFF2-40B4-BE49-F238E27FC236}">
                <a16:creationId xmlns:a16="http://schemas.microsoft.com/office/drawing/2014/main" id="{BE26674C-7D86-45E0-7730-C82AFAA6BCDC}"/>
              </a:ext>
            </a:extLst>
          </p:cNvPr>
          <p:cNvSpPr/>
          <p:nvPr/>
        </p:nvSpPr>
        <p:spPr>
          <a:xfrm>
            <a:off x="741246" y="3515312"/>
            <a:ext cx="2279374" cy="908864"/>
          </a:xfrm>
          <a:prstGeom prst="wedgeEllipseCallout">
            <a:avLst>
              <a:gd name="adj1" fmla="val 77577"/>
              <a:gd name="adj2" fmla="val 310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the same!</a:t>
            </a:r>
          </a:p>
          <a:p>
            <a:pPr algn="ctr"/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94218059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A66E0-A53D-3E50-041D-80E74F740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2EBF6-9345-0058-1ECC-C4F83F23E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C5165-820B-9989-CB44-F7ADA6A2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41767-9CED-068D-96EE-C1CB9B60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8F92B7-6DEE-7DA6-7BBA-B45B19999184}"/>
              </a:ext>
            </a:extLst>
          </p:cNvPr>
          <p:cNvSpPr txBox="1"/>
          <p:nvPr/>
        </p:nvSpPr>
        <p:spPr>
          <a:xfrm>
            <a:off x="412567" y="1237456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COUNT(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44294F-FA05-FF21-B495-E7811B928A71}"/>
              </a:ext>
            </a:extLst>
          </p:cNvPr>
          <p:cNvSpPr txBox="1"/>
          <p:nvPr/>
        </p:nvSpPr>
        <p:spPr>
          <a:xfrm>
            <a:off x="412567" y="4467269"/>
            <a:ext cx="705834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COUNT(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56F6463B-F614-3DC2-CB83-13F7019A2FDC}"/>
              </a:ext>
            </a:extLst>
          </p:cNvPr>
          <p:cNvSpPr/>
          <p:nvPr/>
        </p:nvSpPr>
        <p:spPr>
          <a:xfrm>
            <a:off x="4333461" y="3512495"/>
            <a:ext cx="477078" cy="9144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5D358-769D-47C0-07BF-BC44C370C81C}"/>
              </a:ext>
            </a:extLst>
          </p:cNvPr>
          <p:cNvSpPr txBox="1"/>
          <p:nvPr/>
        </p:nvSpPr>
        <p:spPr>
          <a:xfrm>
            <a:off x="0" y="674860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person find the number of cars they drive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F5100-9206-C23D-2BE0-373CF2F1E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5D18-6EFE-4AF2-A244-278247DCFC3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4" name="Speech Bubble: Rectangle with Corners Rounded 2">
            <a:extLst>
              <a:ext uri="{FF2B5EF4-FFF2-40B4-BE49-F238E27FC236}">
                <a16:creationId xmlns:a16="http://schemas.microsoft.com/office/drawing/2014/main" id="{4A0BE0AB-B7AC-304B-A8D9-07D2E33D00BF}"/>
              </a:ext>
            </a:extLst>
          </p:cNvPr>
          <p:cNvSpPr/>
          <p:nvPr/>
        </p:nvSpPr>
        <p:spPr>
          <a:xfrm>
            <a:off x="206146" y="3710067"/>
            <a:ext cx="3992509" cy="519351"/>
          </a:xfrm>
          <a:prstGeom prst="wedgeEllipseCallout">
            <a:avLst>
              <a:gd name="adj1" fmla="val 40003"/>
              <a:gd name="adj2" fmla="val 8725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0-count case not covered!</a:t>
            </a:r>
          </a:p>
        </p:txBody>
      </p:sp>
    </p:spTree>
    <p:extLst>
      <p:ext uri="{BB962C8B-B14F-4D97-AF65-F5344CB8AC3E}">
        <p14:creationId xmlns:p14="http://schemas.microsoft.com/office/powerpoint/2010/main" val="351459919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342CB55-8FF9-B250-E55F-50DFF5569146}"/>
              </a:ext>
            </a:extLst>
          </p:cNvPr>
          <p:cNvSpPr txBox="1"/>
          <p:nvPr/>
        </p:nvSpPr>
        <p:spPr>
          <a:xfrm>
            <a:off x="412567" y="1237456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COUNT(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9F3BA-C7B2-71FA-42F8-DBC005FB8330}"/>
              </a:ext>
            </a:extLst>
          </p:cNvPr>
          <p:cNvSpPr txBox="1"/>
          <p:nvPr/>
        </p:nvSpPr>
        <p:spPr>
          <a:xfrm>
            <a:off x="412567" y="4467269"/>
            <a:ext cx="705834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COUNT(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50CD4D-B1F3-47F1-AFEC-C42F76F596CC}"/>
              </a:ext>
            </a:extLst>
          </p:cNvPr>
          <p:cNvSpPr txBox="1"/>
          <p:nvPr/>
        </p:nvSpPr>
        <p:spPr>
          <a:xfrm>
            <a:off x="0" y="674860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person find the number of cars they drive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69456-E410-4D48-AA49-1E5023FE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0A5A-5840-4AD1-BE12-BD605802C16E}" type="datetime4">
              <a:rPr lang="en-US" smtClean="0"/>
              <a:t>January 31, 2025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15EE629-DDF3-3048-AF01-1E7CF2498531}"/>
              </a:ext>
            </a:extLst>
          </p:cNvPr>
          <p:cNvGraphicFramePr>
            <a:graphicFrameLocks noGrp="1"/>
          </p:cNvGraphicFramePr>
          <p:nvPr/>
        </p:nvGraphicFramePr>
        <p:xfrm>
          <a:off x="6504285" y="5375210"/>
          <a:ext cx="237876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2EEFDD-AE16-2F4F-96A8-95FF9123C304}"/>
              </a:ext>
            </a:extLst>
          </p:cNvPr>
          <p:cNvGraphicFramePr>
            <a:graphicFrameLocks noGrp="1"/>
          </p:cNvGraphicFramePr>
          <p:nvPr/>
        </p:nvGraphicFramePr>
        <p:xfrm>
          <a:off x="6544806" y="2829437"/>
          <a:ext cx="24898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4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3" name="Arrow: Up-Down 9">
            <a:extLst>
              <a:ext uri="{FF2B5EF4-FFF2-40B4-BE49-F238E27FC236}">
                <a16:creationId xmlns:a16="http://schemas.microsoft.com/office/drawing/2014/main" id="{C5022656-70A9-645B-89EE-85CF4376D30E}"/>
              </a:ext>
            </a:extLst>
          </p:cNvPr>
          <p:cNvSpPr/>
          <p:nvPr/>
        </p:nvSpPr>
        <p:spPr>
          <a:xfrm>
            <a:off x="4333461" y="3512495"/>
            <a:ext cx="477078" cy="9144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199DD75-7E9D-7735-FA75-B5F2D1C6E014}"/>
              </a:ext>
            </a:extLst>
          </p:cNvPr>
          <p:cNvSpPr/>
          <p:nvPr/>
        </p:nvSpPr>
        <p:spPr>
          <a:xfrm>
            <a:off x="206146" y="3710067"/>
            <a:ext cx="3992509" cy="519351"/>
          </a:xfrm>
          <a:prstGeom prst="wedgeEllipseCallout">
            <a:avLst>
              <a:gd name="adj1" fmla="val 40003"/>
              <a:gd name="adj2" fmla="val 8725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0-count case not covered!</a:t>
            </a:r>
          </a:p>
        </p:txBody>
      </p:sp>
    </p:spTree>
    <p:extLst>
      <p:ext uri="{BB962C8B-B14F-4D97-AF65-F5344CB8AC3E}">
        <p14:creationId xmlns:p14="http://schemas.microsoft.com/office/powerpoint/2010/main" val="37955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C656-E1A6-BD48-869F-FAD0EBCFF7F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WITH Clause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718978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DISTINCT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09D54-ADBA-60EF-A29B-2F61A391E6B6}"/>
              </a:ext>
            </a:extLst>
          </p:cNvPr>
          <p:cNvSpPr txBox="1"/>
          <p:nvPr/>
        </p:nvSpPr>
        <p:spPr>
          <a:xfrm>
            <a:off x="7740127" y="161686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cardrivers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628544-4CF6-12BC-71B4-3AD0B884955A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51352BF-0106-AF67-F330-C7E559A79F11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5906113-505B-C812-F042-58391F17FDC8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5C20763-BF74-72E8-F79A-428A3E01D054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319EFB3-31F2-1E2D-D516-FC8103B37065}"/>
              </a:ext>
            </a:extLst>
          </p:cNvPr>
          <p:cNvGraphicFramePr>
            <a:graphicFrameLocks noGrp="1"/>
          </p:cNvGraphicFramePr>
          <p:nvPr/>
        </p:nvGraphicFramePr>
        <p:xfrm>
          <a:off x="6610421" y="2015039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673224088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00717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82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387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89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604719"/>
                  </a:ext>
                </a:extLst>
              </a:tr>
            </a:tbl>
          </a:graphicData>
        </a:graphic>
      </p:graphicFrame>
      <p:sp>
        <p:nvSpPr>
          <p:cNvPr id="19" name="Bent Arrow 18">
            <a:extLst>
              <a:ext uri="{FF2B5EF4-FFF2-40B4-BE49-F238E27FC236}">
                <a16:creationId xmlns:a16="http://schemas.microsoft.com/office/drawing/2014/main" id="{C74839FE-4FBE-C944-128C-46C068E43CB2}"/>
              </a:ext>
            </a:extLst>
          </p:cNvPr>
          <p:cNvSpPr/>
          <p:nvPr/>
        </p:nvSpPr>
        <p:spPr>
          <a:xfrm rot="5400000">
            <a:off x="6420540" y="560369"/>
            <a:ext cx="813816" cy="182535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FE59E07-4862-A603-C15E-9DF5CC87856F}"/>
              </a:ext>
            </a:extLst>
          </p:cNvPr>
          <p:cNvSpPr/>
          <p:nvPr/>
        </p:nvSpPr>
        <p:spPr>
          <a:xfrm>
            <a:off x="7669427" y="2415763"/>
            <a:ext cx="1212910" cy="11106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722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130</a:t>
            </a:fld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1F53ACB-FABA-464D-95F1-DAECE20C55D6}"/>
              </a:ext>
            </a:extLst>
          </p:cNvPr>
          <p:cNvSpPr/>
          <p:nvPr/>
        </p:nvSpPr>
        <p:spPr>
          <a:xfrm>
            <a:off x="4333462" y="3512496"/>
            <a:ext cx="477078" cy="914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4ACDE-780F-477F-A9D3-1D4B9B5F4640}"/>
              </a:ext>
            </a:extLst>
          </p:cNvPr>
          <p:cNvSpPr txBox="1"/>
          <p:nvPr/>
        </p:nvSpPr>
        <p:spPr>
          <a:xfrm>
            <a:off x="4810539" y="3785077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Still possible to unnest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8C1FEB-8718-4FB8-AC67-35087E29ABCC}"/>
              </a:ext>
            </a:extLst>
          </p:cNvPr>
          <p:cNvSpPr txBox="1"/>
          <p:nvPr/>
        </p:nvSpPr>
        <p:spPr>
          <a:xfrm>
            <a:off x="0" y="674860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person find the number of cars they drive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BE27B-BEDA-8845-9828-B2C1DEB3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1EAE-740F-41D2-B8F6-38ABB2B00252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178986-B0D4-0578-0F84-D999C77B6236}"/>
              </a:ext>
            </a:extLst>
          </p:cNvPr>
          <p:cNvSpPr txBox="1"/>
          <p:nvPr/>
        </p:nvSpPr>
        <p:spPr>
          <a:xfrm>
            <a:off x="412567" y="1237456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COUNT(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</p:spTree>
    <p:extLst>
      <p:ext uri="{BB962C8B-B14F-4D97-AF65-F5344CB8AC3E}">
        <p14:creationId xmlns:p14="http://schemas.microsoft.com/office/powerpoint/2010/main" val="102662810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131</a:t>
            </a:fld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1F53ACB-FABA-464D-95F1-DAECE20C55D6}"/>
              </a:ext>
            </a:extLst>
          </p:cNvPr>
          <p:cNvSpPr/>
          <p:nvPr/>
        </p:nvSpPr>
        <p:spPr>
          <a:xfrm>
            <a:off x="4333462" y="3512496"/>
            <a:ext cx="477078" cy="914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4ACDE-780F-477F-A9D3-1D4B9B5F4640}"/>
              </a:ext>
            </a:extLst>
          </p:cNvPr>
          <p:cNvSpPr txBox="1"/>
          <p:nvPr/>
        </p:nvSpPr>
        <p:spPr>
          <a:xfrm>
            <a:off x="4810539" y="3785077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Still possible to unnest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9A039-EF3F-4CEF-A800-D93051EC6B94}"/>
              </a:ext>
            </a:extLst>
          </p:cNvPr>
          <p:cNvSpPr txBox="1"/>
          <p:nvPr/>
        </p:nvSpPr>
        <p:spPr>
          <a:xfrm>
            <a:off x="119271" y="4467269"/>
            <a:ext cx="9421169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COUNT(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AS 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1C55B-D7AC-4FF2-B56C-0F911FD6A4AE}"/>
              </a:ext>
            </a:extLst>
          </p:cNvPr>
          <p:cNvSpPr txBox="1"/>
          <p:nvPr/>
        </p:nvSpPr>
        <p:spPr>
          <a:xfrm>
            <a:off x="0" y="674860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person find the number of cars they drive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AE117-7E03-5E41-B3F5-CA6FD9A1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348-2819-4F57-B880-B027F8219952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18EA9-CA35-EC45-6AF8-F945DC4CD427}"/>
              </a:ext>
            </a:extLst>
          </p:cNvPr>
          <p:cNvSpPr txBox="1"/>
          <p:nvPr/>
        </p:nvSpPr>
        <p:spPr>
          <a:xfrm>
            <a:off x="412567" y="1237456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COUNT(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AS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</p:spTree>
    <p:extLst>
      <p:ext uri="{BB962C8B-B14F-4D97-AF65-F5344CB8AC3E}">
        <p14:creationId xmlns:p14="http://schemas.microsoft.com/office/powerpoint/2010/main" val="195148631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A7B1-A335-87A2-F415-0DEDBB8F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A2FBA-F884-3021-5C76-1846F7543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Lesson:</a:t>
            </a:r>
          </a:p>
          <a:p>
            <a:pPr lvl="1"/>
            <a:r>
              <a:rPr lang="en-US" dirty="0"/>
              <a:t>Unnesting queries may require left outer join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Another issue:</a:t>
            </a:r>
          </a:p>
          <a:p>
            <a:endParaRPr lang="en-US" dirty="0"/>
          </a:p>
          <a:p>
            <a:pPr lvl="1"/>
            <a:r>
              <a:rPr lang="en-US" dirty="0"/>
              <a:t>Subqueries in SELECT must return a single value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Otherwise, they produce an error (except </a:t>
            </a:r>
            <a:r>
              <a:rPr lang="en-US" dirty="0" err="1"/>
              <a:t>Sqlite</a:t>
            </a:r>
            <a:r>
              <a:rPr lang="en-US" dirty="0"/>
              <a:t>…)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3F3C8-867D-CC6F-40BF-6E0B4237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D36-E27B-418A-BCA1-81B6001A7D23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7BCF4-0A1B-E346-5AB5-5155EEAF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FE9E-DA74-3206-33DD-02A1C501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6739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1C55B-D7AC-4FF2-B56C-0F911FD6A4AE}"/>
              </a:ext>
            </a:extLst>
          </p:cNvPr>
          <p:cNvSpPr txBox="1"/>
          <p:nvPr/>
        </p:nvSpPr>
        <p:spPr>
          <a:xfrm>
            <a:off x="0" y="674860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person list the cars that they drive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AE117-7E03-5E41-B3F5-CA6FD9A1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348-2819-4F57-B880-B027F8219952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FEAD7-BD82-862A-4B94-1E698678FFAC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13842-64F6-63F6-0271-72B58A6CCBC7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DFAE3F-A3EF-8F8E-19BB-5FD271756FB1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C58CA1B-CBBF-97C5-9CB9-FCBB8FB8E104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83011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1C55B-D7AC-4FF2-B56C-0F911FD6A4AE}"/>
              </a:ext>
            </a:extLst>
          </p:cNvPr>
          <p:cNvSpPr txBox="1"/>
          <p:nvPr/>
        </p:nvSpPr>
        <p:spPr>
          <a:xfrm>
            <a:off x="0" y="674860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person list the cars that they drive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AE117-7E03-5E41-B3F5-CA6FD9A1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348-2819-4F57-B880-B027F8219952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FEAD7-BD82-862A-4B94-1E698678FFAC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13842-64F6-63F6-0271-72B58A6CCBC7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DFAE3F-A3EF-8F8E-19BB-5FD271756FB1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C58CA1B-CBBF-97C5-9CB9-FCBB8FB8E104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649639-AF59-8BF9-E988-48A9AE6CB7EA}"/>
              </a:ext>
            </a:extLst>
          </p:cNvPr>
          <p:cNvGraphicFramePr>
            <a:graphicFrameLocks noGrp="1"/>
          </p:cNvGraphicFramePr>
          <p:nvPr/>
        </p:nvGraphicFramePr>
        <p:xfrm>
          <a:off x="6045446" y="1807033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928780485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576559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88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210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06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113740"/>
                  </a:ext>
                </a:extLst>
              </a:tr>
            </a:tbl>
          </a:graphicData>
        </a:graphic>
      </p:graphicFrame>
      <p:sp>
        <p:nvSpPr>
          <p:cNvPr id="8" name="Bent Arrow 7">
            <a:extLst>
              <a:ext uri="{FF2B5EF4-FFF2-40B4-BE49-F238E27FC236}">
                <a16:creationId xmlns:a16="http://schemas.microsoft.com/office/drawing/2014/main" id="{0CC284AB-6543-5E1B-964D-5C44D9E3B372}"/>
              </a:ext>
            </a:extLst>
          </p:cNvPr>
          <p:cNvSpPr/>
          <p:nvPr/>
        </p:nvSpPr>
        <p:spPr>
          <a:xfrm>
            <a:off x="5032917" y="2283088"/>
            <a:ext cx="813816" cy="172067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76148-69DD-EB86-453F-0779BAFD53BF}"/>
              </a:ext>
            </a:extLst>
          </p:cNvPr>
          <p:cNvSpPr txBox="1"/>
          <p:nvPr/>
        </p:nvSpPr>
        <p:spPr>
          <a:xfrm>
            <a:off x="2304477" y="2828728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Intended answer</a:t>
            </a:r>
          </a:p>
        </p:txBody>
      </p:sp>
    </p:spTree>
    <p:extLst>
      <p:ext uri="{BB962C8B-B14F-4D97-AF65-F5344CB8AC3E}">
        <p14:creationId xmlns:p14="http://schemas.microsoft.com/office/powerpoint/2010/main" val="76853798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1C55B-D7AC-4FF2-B56C-0F911FD6A4AE}"/>
              </a:ext>
            </a:extLst>
          </p:cNvPr>
          <p:cNvSpPr txBox="1"/>
          <p:nvPr/>
        </p:nvSpPr>
        <p:spPr>
          <a:xfrm>
            <a:off x="0" y="674860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person list the cars that they drive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AE117-7E03-5E41-B3F5-CA6FD9A1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348-2819-4F57-B880-B027F8219952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FEAD7-BD82-862A-4B94-1E698678FFAC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13842-64F6-63F6-0271-72B58A6CCBC7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DFAE3F-A3EF-8F8E-19BB-5FD271756FB1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C58CA1B-CBBF-97C5-9CB9-FCBB8FB8E104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736554F-BBAD-1A16-E295-2D172D3885DC}"/>
              </a:ext>
            </a:extLst>
          </p:cNvPr>
          <p:cNvSpPr txBox="1"/>
          <p:nvPr/>
        </p:nvSpPr>
        <p:spPr>
          <a:xfrm>
            <a:off x="116712" y="1087731"/>
            <a:ext cx="899156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p;</a:t>
            </a:r>
          </a:p>
        </p:txBody>
      </p:sp>
    </p:spTree>
    <p:extLst>
      <p:ext uri="{BB962C8B-B14F-4D97-AF65-F5344CB8AC3E}">
        <p14:creationId xmlns:p14="http://schemas.microsoft.com/office/powerpoint/2010/main" val="55444807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1C55B-D7AC-4FF2-B56C-0F911FD6A4AE}"/>
              </a:ext>
            </a:extLst>
          </p:cNvPr>
          <p:cNvSpPr txBox="1"/>
          <p:nvPr/>
        </p:nvSpPr>
        <p:spPr>
          <a:xfrm>
            <a:off x="0" y="674860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person list the cars that they drive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AE117-7E03-5E41-B3F5-CA6FD9A1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348-2819-4F57-B880-B027F8219952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FEAD7-BD82-862A-4B94-1E698678FFAC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13842-64F6-63F6-0271-72B58A6CCBC7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DFAE3F-A3EF-8F8E-19BB-5FD271756FB1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C58CA1B-CBBF-97C5-9CB9-FCBB8FB8E104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736554F-BBAD-1A16-E295-2D172D3885DC}"/>
              </a:ext>
            </a:extLst>
          </p:cNvPr>
          <p:cNvSpPr txBox="1"/>
          <p:nvPr/>
        </p:nvSpPr>
        <p:spPr>
          <a:xfrm>
            <a:off x="116712" y="1087731"/>
            <a:ext cx="899156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9E396C-D435-0A50-43D9-73632980E42C}"/>
              </a:ext>
            </a:extLst>
          </p:cNvPr>
          <p:cNvSpPr txBox="1"/>
          <p:nvPr/>
        </p:nvSpPr>
        <p:spPr>
          <a:xfrm>
            <a:off x="116712" y="3191025"/>
            <a:ext cx="235513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WRONG! Why?</a:t>
            </a:r>
          </a:p>
        </p:txBody>
      </p:sp>
    </p:spTree>
    <p:extLst>
      <p:ext uri="{BB962C8B-B14F-4D97-AF65-F5344CB8AC3E}">
        <p14:creationId xmlns:p14="http://schemas.microsoft.com/office/powerpoint/2010/main" val="419281254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1C55B-D7AC-4FF2-B56C-0F911FD6A4AE}"/>
              </a:ext>
            </a:extLst>
          </p:cNvPr>
          <p:cNvSpPr txBox="1"/>
          <p:nvPr/>
        </p:nvSpPr>
        <p:spPr>
          <a:xfrm>
            <a:off x="0" y="674860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person list the cars that they drive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AE117-7E03-5E41-B3F5-CA6FD9A1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348-2819-4F57-B880-B027F8219952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FEAD7-BD82-862A-4B94-1E698678FFAC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13842-64F6-63F6-0271-72B58A6CCBC7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DFAE3F-A3EF-8F8E-19BB-5FD271756FB1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C58CA1B-CBBF-97C5-9CB9-FCBB8FB8E104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736554F-BBAD-1A16-E295-2D172D3885DC}"/>
              </a:ext>
            </a:extLst>
          </p:cNvPr>
          <p:cNvSpPr txBox="1"/>
          <p:nvPr/>
        </p:nvSpPr>
        <p:spPr>
          <a:xfrm>
            <a:off x="116712" y="1087731"/>
            <a:ext cx="899156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9E396C-D435-0A50-43D9-73632980E42C}"/>
              </a:ext>
            </a:extLst>
          </p:cNvPr>
          <p:cNvSpPr txBox="1"/>
          <p:nvPr/>
        </p:nvSpPr>
        <p:spPr>
          <a:xfrm>
            <a:off x="116712" y="3191025"/>
            <a:ext cx="235513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WRONG! Why?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67370D69-94C6-17AA-8F90-A2FE5647D6E9}"/>
              </a:ext>
            </a:extLst>
          </p:cNvPr>
          <p:cNvSpPr/>
          <p:nvPr/>
        </p:nvSpPr>
        <p:spPr>
          <a:xfrm>
            <a:off x="6717662" y="732400"/>
            <a:ext cx="2243306" cy="908864"/>
          </a:xfrm>
          <a:prstGeom prst="wedgeEllipseCallout">
            <a:avLst>
              <a:gd name="adj1" fmla="val -65571"/>
              <a:gd name="adj2" fmla="val 363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Is not always</a:t>
            </a:r>
            <a:br>
              <a:rPr lang="en-US" dirty="0"/>
            </a:br>
            <a:r>
              <a:rPr lang="en-US" dirty="0"/>
              <a:t>a single value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882015-E45E-0F14-0A91-E209B22FA16D}"/>
              </a:ext>
            </a:extLst>
          </p:cNvPr>
          <p:cNvGraphicFramePr>
            <a:graphicFrameLocks noGrp="1"/>
          </p:cNvGraphicFramePr>
          <p:nvPr/>
        </p:nvGraphicFramePr>
        <p:xfrm>
          <a:off x="6689100" y="2545574"/>
          <a:ext cx="2378766" cy="223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150567267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497516115"/>
                    </a:ext>
                  </a:extLst>
                </a:gridCol>
              </a:tblGrid>
              <a:tr h="338378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787710"/>
                  </a:ext>
                </a:extLst>
              </a:tr>
              <a:tr h="338378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342609"/>
                  </a:ext>
                </a:extLst>
              </a:tr>
              <a:tr h="338378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87764"/>
                  </a:ext>
                </a:extLst>
              </a:tr>
              <a:tr h="639585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364150"/>
                  </a:ext>
                </a:extLst>
              </a:tr>
              <a:tr h="57627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648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197E46-5BC3-2753-39FB-6C245D912D46}"/>
              </a:ext>
            </a:extLst>
          </p:cNvPr>
          <p:cNvGraphicFramePr>
            <a:graphicFrameLocks noGrp="1"/>
          </p:cNvGraphicFramePr>
          <p:nvPr/>
        </p:nvGraphicFramePr>
        <p:xfrm>
          <a:off x="8019469" y="3618639"/>
          <a:ext cx="622838" cy="548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2838">
                  <a:extLst>
                    <a:ext uri="{9D8B030D-6E8A-4147-A177-3AD203B41FA5}">
                      <a16:colId xmlns:a16="http://schemas.microsoft.com/office/drawing/2014/main" val="3767048959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Civic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735859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</a:rPr>
                        <a:t>Pinto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095135"/>
                  </a:ext>
                </a:extLst>
              </a:tr>
            </a:tbl>
          </a:graphicData>
        </a:graphic>
      </p:graphicFrame>
      <p:sp>
        <p:nvSpPr>
          <p:cNvPr id="16" name="Bent Arrow 15">
            <a:extLst>
              <a:ext uri="{FF2B5EF4-FFF2-40B4-BE49-F238E27FC236}">
                <a16:creationId xmlns:a16="http://schemas.microsoft.com/office/drawing/2014/main" id="{4314B373-A412-EC2D-8C27-178B55FE88CA}"/>
              </a:ext>
            </a:extLst>
          </p:cNvPr>
          <p:cNvSpPr/>
          <p:nvPr/>
        </p:nvSpPr>
        <p:spPr>
          <a:xfrm>
            <a:off x="5434751" y="3282613"/>
            <a:ext cx="1089434" cy="884666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8796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1C55B-D7AC-4FF2-B56C-0F911FD6A4AE}"/>
              </a:ext>
            </a:extLst>
          </p:cNvPr>
          <p:cNvSpPr txBox="1"/>
          <p:nvPr/>
        </p:nvSpPr>
        <p:spPr>
          <a:xfrm>
            <a:off x="0" y="674860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person list the cars that they drive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AE117-7E03-5E41-B3F5-CA6FD9A1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348-2819-4F57-B880-B027F8219952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FEAD7-BD82-862A-4B94-1E698678FFAC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13842-64F6-63F6-0271-72B58A6CCBC7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DFAE3F-A3EF-8F8E-19BB-5FD271756FB1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C58CA1B-CBBF-97C5-9CB9-FCBB8FB8E104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736554F-BBAD-1A16-E295-2D172D3885DC}"/>
              </a:ext>
            </a:extLst>
          </p:cNvPr>
          <p:cNvSpPr txBox="1"/>
          <p:nvPr/>
        </p:nvSpPr>
        <p:spPr>
          <a:xfrm>
            <a:off x="116712" y="1087731"/>
            <a:ext cx="899156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9E396C-D435-0A50-43D9-73632980E42C}"/>
              </a:ext>
            </a:extLst>
          </p:cNvPr>
          <p:cNvSpPr txBox="1"/>
          <p:nvPr/>
        </p:nvSpPr>
        <p:spPr>
          <a:xfrm>
            <a:off x="116712" y="3191025"/>
            <a:ext cx="235513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WRONG! Why?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67370D69-94C6-17AA-8F90-A2FE5647D6E9}"/>
              </a:ext>
            </a:extLst>
          </p:cNvPr>
          <p:cNvSpPr/>
          <p:nvPr/>
        </p:nvSpPr>
        <p:spPr>
          <a:xfrm>
            <a:off x="6717662" y="732400"/>
            <a:ext cx="2243306" cy="908864"/>
          </a:xfrm>
          <a:prstGeom prst="wedgeEllipseCallout">
            <a:avLst>
              <a:gd name="adj1" fmla="val -65571"/>
              <a:gd name="adj2" fmla="val 363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Is not always</a:t>
            </a:r>
            <a:br>
              <a:rPr lang="en-US" dirty="0"/>
            </a:br>
            <a:r>
              <a:rPr lang="en-US" dirty="0"/>
              <a:t>a single value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882015-E45E-0F14-0A91-E209B22FA16D}"/>
              </a:ext>
            </a:extLst>
          </p:cNvPr>
          <p:cNvGraphicFramePr>
            <a:graphicFrameLocks noGrp="1"/>
          </p:cNvGraphicFramePr>
          <p:nvPr/>
        </p:nvGraphicFramePr>
        <p:xfrm>
          <a:off x="6689100" y="2545574"/>
          <a:ext cx="2378766" cy="223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150567267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497516115"/>
                    </a:ext>
                  </a:extLst>
                </a:gridCol>
              </a:tblGrid>
              <a:tr h="338378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787710"/>
                  </a:ext>
                </a:extLst>
              </a:tr>
              <a:tr h="338378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342609"/>
                  </a:ext>
                </a:extLst>
              </a:tr>
              <a:tr h="338378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87764"/>
                  </a:ext>
                </a:extLst>
              </a:tr>
              <a:tr h="639585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364150"/>
                  </a:ext>
                </a:extLst>
              </a:tr>
              <a:tr h="57627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648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197E46-5BC3-2753-39FB-6C245D912D46}"/>
              </a:ext>
            </a:extLst>
          </p:cNvPr>
          <p:cNvGraphicFramePr>
            <a:graphicFrameLocks noGrp="1"/>
          </p:cNvGraphicFramePr>
          <p:nvPr/>
        </p:nvGraphicFramePr>
        <p:xfrm>
          <a:off x="8019469" y="3618639"/>
          <a:ext cx="622838" cy="548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2838">
                  <a:extLst>
                    <a:ext uri="{9D8B030D-6E8A-4147-A177-3AD203B41FA5}">
                      <a16:colId xmlns:a16="http://schemas.microsoft.com/office/drawing/2014/main" val="3767048959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</a:rPr>
                        <a:t>Civic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735859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</a:rPr>
                        <a:t>Pinto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095135"/>
                  </a:ext>
                </a:extLst>
              </a:tr>
            </a:tbl>
          </a:graphicData>
        </a:graphic>
      </p:graphicFrame>
      <p:sp>
        <p:nvSpPr>
          <p:cNvPr id="16" name="Bent Arrow 15">
            <a:extLst>
              <a:ext uri="{FF2B5EF4-FFF2-40B4-BE49-F238E27FC236}">
                <a16:creationId xmlns:a16="http://schemas.microsoft.com/office/drawing/2014/main" id="{4314B373-A412-EC2D-8C27-178B55FE88CA}"/>
              </a:ext>
            </a:extLst>
          </p:cNvPr>
          <p:cNvSpPr/>
          <p:nvPr/>
        </p:nvSpPr>
        <p:spPr>
          <a:xfrm>
            <a:off x="5434751" y="3282613"/>
            <a:ext cx="1089434" cy="884666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B2EE92B-28F0-72C8-D857-7DAF1B2FE660}"/>
              </a:ext>
            </a:extLst>
          </p:cNvPr>
          <p:cNvSpPr/>
          <p:nvPr/>
        </p:nvSpPr>
        <p:spPr>
          <a:xfrm>
            <a:off x="2042784" y="3540566"/>
            <a:ext cx="3129454" cy="7150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err="1"/>
              <a:t>Sqlite</a:t>
            </a:r>
            <a:r>
              <a:rPr lang="en-US" dirty="0"/>
              <a:t> returns junk.</a:t>
            </a:r>
          </a:p>
          <a:p>
            <a:pPr algn="ctr"/>
            <a:r>
              <a:rPr lang="en-US" dirty="0"/>
              <a:t>Better systems give an error</a:t>
            </a:r>
          </a:p>
        </p:txBody>
      </p:sp>
    </p:spTree>
    <p:extLst>
      <p:ext uri="{BB962C8B-B14F-4D97-AF65-F5344CB8AC3E}">
        <p14:creationId xmlns:p14="http://schemas.microsoft.com/office/powerpoint/2010/main" val="265409066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1C55B-D7AC-4FF2-B56C-0F911FD6A4AE}"/>
              </a:ext>
            </a:extLst>
          </p:cNvPr>
          <p:cNvSpPr txBox="1"/>
          <p:nvPr/>
        </p:nvSpPr>
        <p:spPr>
          <a:xfrm>
            <a:off x="0" y="674860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person list the cars that they drive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AE117-7E03-5E41-B3F5-CA6FD9A1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7348-2819-4F57-B880-B027F8219952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FEAD7-BD82-862A-4B94-1E698678FFAC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DFAE3F-A3EF-8F8E-19BB-5FD271756FB1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736554F-BBAD-1A16-E295-2D172D3885DC}"/>
              </a:ext>
            </a:extLst>
          </p:cNvPr>
          <p:cNvSpPr txBox="1"/>
          <p:nvPr/>
        </p:nvSpPr>
        <p:spPr>
          <a:xfrm>
            <a:off x="116712" y="1087731"/>
            <a:ext cx="899156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90957A-5D34-9E00-6ECC-3E2951ACCDAC}"/>
              </a:ext>
            </a:extLst>
          </p:cNvPr>
          <p:cNvSpPr txBox="1"/>
          <p:nvPr/>
        </p:nvSpPr>
        <p:spPr>
          <a:xfrm>
            <a:off x="3553551" y="3126437"/>
            <a:ext cx="576952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9" name="Bent Arrow 18">
            <a:extLst>
              <a:ext uri="{FF2B5EF4-FFF2-40B4-BE49-F238E27FC236}">
                <a16:creationId xmlns:a16="http://schemas.microsoft.com/office/drawing/2014/main" id="{4066F2EE-4343-01B4-CD90-321D46F7E6F7}"/>
              </a:ext>
            </a:extLst>
          </p:cNvPr>
          <p:cNvSpPr/>
          <p:nvPr/>
        </p:nvSpPr>
        <p:spPr>
          <a:xfrm rot="10800000" flipH="1">
            <a:off x="2739735" y="3111676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E904113F-947F-3730-25CF-6EA992A27DBB}"/>
              </a:ext>
            </a:extLst>
          </p:cNvPr>
          <p:cNvSpPr/>
          <p:nvPr/>
        </p:nvSpPr>
        <p:spPr>
          <a:xfrm>
            <a:off x="5859020" y="4822989"/>
            <a:ext cx="2892494" cy="908864"/>
          </a:xfrm>
          <a:prstGeom prst="wedgeEllipseCallout">
            <a:avLst>
              <a:gd name="adj1" fmla="val -23582"/>
              <a:gd name="adj2" fmla="val -78571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The only right way</a:t>
            </a:r>
            <a:br>
              <a:rPr lang="en-US" dirty="0"/>
            </a:br>
            <a:r>
              <a:rPr lang="en-US" dirty="0"/>
              <a:t>to write this query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4EC3F7-3DFD-626A-9534-B85E8C16AE6B}"/>
              </a:ext>
            </a:extLst>
          </p:cNvPr>
          <p:cNvSpPr txBox="1"/>
          <p:nvPr/>
        </p:nvSpPr>
        <p:spPr>
          <a:xfrm>
            <a:off x="116712" y="3191025"/>
            <a:ext cx="235513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WRONG! Why?</a:t>
            </a:r>
          </a:p>
        </p:txBody>
      </p:sp>
    </p:spTree>
    <p:extLst>
      <p:ext uri="{BB962C8B-B14F-4D97-AF65-F5344CB8AC3E}">
        <p14:creationId xmlns:p14="http://schemas.microsoft.com/office/powerpoint/2010/main" val="303999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C656-E1A6-BD48-869F-FAD0EBCFF7F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WITH Clause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718978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DISTINCT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09D54-ADBA-60EF-A29B-2F61A391E6B6}"/>
              </a:ext>
            </a:extLst>
          </p:cNvPr>
          <p:cNvSpPr txBox="1"/>
          <p:nvPr/>
        </p:nvSpPr>
        <p:spPr>
          <a:xfrm>
            <a:off x="7740127" y="161686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cardrivers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628544-4CF6-12BC-71B4-3AD0B884955A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51352BF-0106-AF67-F330-C7E559A79F11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5906113-505B-C812-F042-58391F17FDC8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5C20763-BF74-72E8-F79A-428A3E01D054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319EFB3-31F2-1E2D-D516-FC8103B37065}"/>
              </a:ext>
            </a:extLst>
          </p:cNvPr>
          <p:cNvGraphicFramePr>
            <a:graphicFrameLocks noGrp="1"/>
          </p:cNvGraphicFramePr>
          <p:nvPr/>
        </p:nvGraphicFramePr>
        <p:xfrm>
          <a:off x="6610421" y="2015039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673224088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00717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82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387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89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604719"/>
                  </a:ext>
                </a:extLst>
              </a:tr>
            </a:tbl>
          </a:graphicData>
        </a:graphic>
      </p:graphicFrame>
      <p:sp>
        <p:nvSpPr>
          <p:cNvPr id="19" name="Bent Arrow 18">
            <a:extLst>
              <a:ext uri="{FF2B5EF4-FFF2-40B4-BE49-F238E27FC236}">
                <a16:creationId xmlns:a16="http://schemas.microsoft.com/office/drawing/2014/main" id="{C74839FE-4FBE-C944-128C-46C068E43CB2}"/>
              </a:ext>
            </a:extLst>
          </p:cNvPr>
          <p:cNvSpPr/>
          <p:nvPr/>
        </p:nvSpPr>
        <p:spPr>
          <a:xfrm rot="5400000">
            <a:off x="6420540" y="560369"/>
            <a:ext cx="813816" cy="182535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71FB93-6D37-A3B4-2A15-86DC1D659C00}"/>
              </a:ext>
            </a:extLst>
          </p:cNvPr>
          <p:cNvGraphicFramePr>
            <a:graphicFrameLocks noGrp="1"/>
          </p:cNvGraphicFramePr>
          <p:nvPr/>
        </p:nvGraphicFramePr>
        <p:xfrm>
          <a:off x="4009080" y="3251511"/>
          <a:ext cx="11258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840">
                  <a:extLst>
                    <a:ext uri="{9D8B030D-6E8A-4147-A177-3AD203B41FA5}">
                      <a16:colId xmlns:a16="http://schemas.microsoft.com/office/drawing/2014/main" val="2675636808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800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52108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800" dirty="0"/>
                        <a:t>63333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95946"/>
                  </a:ext>
                </a:extLst>
              </a:tr>
            </a:tbl>
          </a:graphicData>
        </a:graphic>
      </p:graphicFrame>
      <p:sp>
        <p:nvSpPr>
          <p:cNvPr id="7" name="Left Arrow 6">
            <a:extLst>
              <a:ext uri="{FF2B5EF4-FFF2-40B4-BE49-F238E27FC236}">
                <a16:creationId xmlns:a16="http://schemas.microsoft.com/office/drawing/2014/main" id="{659D808E-349B-316F-73F7-85AEB9F80AF6}"/>
              </a:ext>
            </a:extLst>
          </p:cNvPr>
          <p:cNvSpPr/>
          <p:nvPr/>
        </p:nvSpPr>
        <p:spPr>
          <a:xfrm>
            <a:off x="5327710" y="334780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FE59E07-4862-A603-C15E-9DF5CC87856F}"/>
              </a:ext>
            </a:extLst>
          </p:cNvPr>
          <p:cNvSpPr/>
          <p:nvPr/>
        </p:nvSpPr>
        <p:spPr>
          <a:xfrm>
            <a:off x="7669427" y="2415763"/>
            <a:ext cx="1212910" cy="11106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3660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A7B1-A335-87A2-F415-0DEDBB8F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A2FBA-F884-3021-5C76-1846F7543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Final wrinkle: </a:t>
            </a:r>
          </a:p>
          <a:p>
            <a:endParaRPr lang="en-US" dirty="0"/>
          </a:p>
          <a:p>
            <a:r>
              <a:rPr lang="en-US" dirty="0"/>
              <a:t>A query with a subquery in SELECT may introduce unwanted duplicates</a:t>
            </a:r>
          </a:p>
          <a:p>
            <a:endParaRPr lang="en-US" dirty="0"/>
          </a:p>
          <a:p>
            <a:r>
              <a:rPr lang="en-US" dirty="0"/>
              <a:t>Need DISTINCT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3F3C8-867D-CC6F-40BF-6E0B4237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D36-E27B-418A-BCA1-81B6001A7D23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7BCF4-0A1B-E346-5AB5-5155EEAF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FE9E-DA74-3206-33DD-02A1C501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9474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8DD45-0792-D147-AE13-D8848512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8E18-7A28-4693-BE8A-CB29CE0FBBE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4A545-84C6-80AB-DFB3-67A9A42FCE0C}"/>
              </a:ext>
            </a:extLst>
          </p:cNvPr>
          <p:cNvSpPr txBox="1"/>
          <p:nvPr/>
        </p:nvSpPr>
        <p:spPr>
          <a:xfrm>
            <a:off x="154813" y="784747"/>
            <a:ext cx="5748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Compute the average salary for each job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3B7AC4-24C2-5D97-6E06-CA514CEAF25A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C33A153-127F-F7AD-9780-36B5FC6939ED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A3E6ED-5757-D5D7-A2E0-FB1D2D310E98}"/>
              </a:ext>
            </a:extLst>
          </p:cNvPr>
          <p:cNvGraphicFramePr>
            <a:graphicFrameLocks noGrp="1"/>
          </p:cNvGraphicFramePr>
          <p:nvPr/>
        </p:nvGraphicFramePr>
        <p:xfrm>
          <a:off x="6523652" y="1839758"/>
          <a:ext cx="2378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71083635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51951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6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41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744326"/>
                  </a:ext>
                </a:extLst>
              </a:tr>
            </a:tbl>
          </a:graphicData>
        </a:graphic>
      </p:graphicFrame>
      <p:sp>
        <p:nvSpPr>
          <p:cNvPr id="8" name="Bent Arrow 7">
            <a:extLst>
              <a:ext uri="{FF2B5EF4-FFF2-40B4-BE49-F238E27FC236}">
                <a16:creationId xmlns:a16="http://schemas.microsoft.com/office/drawing/2014/main" id="{043CCE25-7CD7-5367-0F04-A6AD5C262B10}"/>
              </a:ext>
            </a:extLst>
          </p:cNvPr>
          <p:cNvSpPr/>
          <p:nvPr/>
        </p:nvSpPr>
        <p:spPr>
          <a:xfrm>
            <a:off x="5188226" y="2598393"/>
            <a:ext cx="813816" cy="1250747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46CAE-EEE1-DF9F-C86D-F5C93054238E}"/>
              </a:ext>
            </a:extLst>
          </p:cNvPr>
          <p:cNvSpPr txBox="1"/>
          <p:nvPr/>
        </p:nvSpPr>
        <p:spPr>
          <a:xfrm>
            <a:off x="2457654" y="2211352"/>
            <a:ext cx="248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Want this output:</a:t>
            </a:r>
          </a:p>
        </p:txBody>
      </p:sp>
    </p:spTree>
    <p:extLst>
      <p:ext uri="{BB962C8B-B14F-4D97-AF65-F5344CB8AC3E}">
        <p14:creationId xmlns:p14="http://schemas.microsoft.com/office/powerpoint/2010/main" val="232511545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8DD45-0792-D147-AE13-D8848512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8E18-7A28-4693-BE8A-CB29CE0FBBE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AAD46-E645-47D9-B548-76A217F4823E}"/>
              </a:ext>
            </a:extLst>
          </p:cNvPr>
          <p:cNvSpPr txBox="1"/>
          <p:nvPr/>
        </p:nvSpPr>
        <p:spPr>
          <a:xfrm>
            <a:off x="241582" y="1393779"/>
            <a:ext cx="831886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p1.job)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4A545-84C6-80AB-DFB3-67A9A42FCE0C}"/>
              </a:ext>
            </a:extLst>
          </p:cNvPr>
          <p:cNvSpPr txBox="1"/>
          <p:nvPr/>
        </p:nvSpPr>
        <p:spPr>
          <a:xfrm>
            <a:off x="154813" y="784747"/>
            <a:ext cx="5748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Compute the average salary for each job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D59730-EBAE-3AC8-3F45-0CCA45841196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86CF61F-8D3B-4730-118A-8768CD8747A3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8376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8DD45-0792-D147-AE13-D8848512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8E18-7A28-4693-BE8A-CB29CE0FBBE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D59730-EBAE-3AC8-3F45-0CCA45841196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86CF61F-8D3B-4730-118A-8768CD8747A3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11C0263-6A93-B486-3A26-43B007960339}"/>
              </a:ext>
            </a:extLst>
          </p:cNvPr>
          <p:cNvSpPr txBox="1"/>
          <p:nvPr/>
        </p:nvSpPr>
        <p:spPr>
          <a:xfrm>
            <a:off x="241582" y="1393779"/>
            <a:ext cx="831886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p1.job)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F8869-DB14-C148-F590-FD3C1105B1C7}"/>
              </a:ext>
            </a:extLst>
          </p:cNvPr>
          <p:cNvSpPr txBox="1"/>
          <p:nvPr/>
        </p:nvSpPr>
        <p:spPr>
          <a:xfrm>
            <a:off x="154813" y="784747"/>
            <a:ext cx="5748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Compute the average salary for each job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AB4F4-7D2F-155F-4CED-8832FA566ADC}"/>
              </a:ext>
            </a:extLst>
          </p:cNvPr>
          <p:cNvSpPr txBox="1"/>
          <p:nvPr/>
        </p:nvSpPr>
        <p:spPr>
          <a:xfrm>
            <a:off x="2759378" y="3312500"/>
            <a:ext cx="3283271" cy="83099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How many records are</a:t>
            </a:r>
            <a:br>
              <a:rPr lang="en-US" sz="2400" dirty="0"/>
            </a:br>
            <a:r>
              <a:rPr lang="en-US" sz="2400" dirty="0"/>
              <a:t>in the output?</a:t>
            </a:r>
          </a:p>
        </p:txBody>
      </p:sp>
    </p:spTree>
    <p:extLst>
      <p:ext uri="{BB962C8B-B14F-4D97-AF65-F5344CB8AC3E}">
        <p14:creationId xmlns:p14="http://schemas.microsoft.com/office/powerpoint/2010/main" val="408067227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8DD45-0792-D147-AE13-D8848512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8E18-7A28-4693-BE8A-CB29CE0FBBE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D59730-EBAE-3AC8-3F45-0CCA45841196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86CF61F-8D3B-4730-118A-8768CD8747A3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F80BE4C-6503-4353-B758-55B4608BC635}"/>
              </a:ext>
            </a:extLst>
          </p:cNvPr>
          <p:cNvSpPr txBox="1"/>
          <p:nvPr/>
        </p:nvSpPr>
        <p:spPr>
          <a:xfrm>
            <a:off x="2759378" y="3312500"/>
            <a:ext cx="3283271" cy="83099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How many records are</a:t>
            </a:r>
            <a:br>
              <a:rPr lang="en-US" sz="2400" dirty="0"/>
            </a:br>
            <a:r>
              <a:rPr lang="en-US" sz="2400" dirty="0"/>
              <a:t>in the output?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EAB2513-F094-02C0-46AF-F95A7AAAE7BC}"/>
              </a:ext>
            </a:extLst>
          </p:cNvPr>
          <p:cNvGraphicFramePr>
            <a:graphicFrameLocks noGrp="1"/>
          </p:cNvGraphicFramePr>
          <p:nvPr/>
        </p:nvGraphicFramePr>
        <p:xfrm>
          <a:off x="6464455" y="4650372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71083635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51951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6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41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58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961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74432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E06115D-AC55-150A-E4A0-F4BE1196EA81}"/>
              </a:ext>
            </a:extLst>
          </p:cNvPr>
          <p:cNvSpPr txBox="1"/>
          <p:nvPr/>
        </p:nvSpPr>
        <p:spPr>
          <a:xfrm>
            <a:off x="241582" y="1393779"/>
            <a:ext cx="831886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p1.job)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275C4-A63B-B8ED-456F-FBCE6BF050DD}"/>
              </a:ext>
            </a:extLst>
          </p:cNvPr>
          <p:cNvSpPr txBox="1"/>
          <p:nvPr/>
        </p:nvSpPr>
        <p:spPr>
          <a:xfrm>
            <a:off x="154813" y="784747"/>
            <a:ext cx="5748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Compute the average salary for each job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862CBCC3-684D-446F-8939-B0AFB84B4EB2}"/>
              </a:ext>
            </a:extLst>
          </p:cNvPr>
          <p:cNvSpPr/>
          <p:nvPr/>
        </p:nvSpPr>
        <p:spPr>
          <a:xfrm>
            <a:off x="7411522" y="345259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6754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8DD45-0792-D147-AE13-D8848512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8E18-7A28-4693-BE8A-CB29CE0FBBE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D59730-EBAE-3AC8-3F45-0CCA45841196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86CF61F-8D3B-4730-118A-8768CD8747A3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E06115D-AC55-150A-E4A0-F4BE1196EA81}"/>
              </a:ext>
            </a:extLst>
          </p:cNvPr>
          <p:cNvSpPr txBox="1"/>
          <p:nvPr/>
        </p:nvSpPr>
        <p:spPr>
          <a:xfrm>
            <a:off x="241582" y="1393779"/>
            <a:ext cx="576952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p1.job)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275C4-A63B-B8ED-456F-FBCE6BF050DD}"/>
              </a:ext>
            </a:extLst>
          </p:cNvPr>
          <p:cNvSpPr txBox="1"/>
          <p:nvPr/>
        </p:nvSpPr>
        <p:spPr>
          <a:xfrm>
            <a:off x="154813" y="784747"/>
            <a:ext cx="5748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Compute the average salary for each job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71FCEF-1812-D328-ABD1-D8806388393E}"/>
              </a:ext>
            </a:extLst>
          </p:cNvPr>
          <p:cNvGraphicFramePr>
            <a:graphicFrameLocks noGrp="1"/>
          </p:cNvGraphicFramePr>
          <p:nvPr/>
        </p:nvGraphicFramePr>
        <p:xfrm>
          <a:off x="6464455" y="4650372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71083635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51951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6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41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58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961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74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52016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8DD45-0792-D147-AE13-D8848512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8E18-7A28-4693-BE8A-CB29CE0FBBE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D59730-EBAE-3AC8-3F45-0CCA45841196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86CF61F-8D3B-4730-118A-8768CD8747A3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EAB2513-F094-02C0-46AF-F95A7AAAE7BC}"/>
              </a:ext>
            </a:extLst>
          </p:cNvPr>
          <p:cNvGraphicFramePr>
            <a:graphicFrameLocks noGrp="1"/>
          </p:cNvGraphicFramePr>
          <p:nvPr/>
        </p:nvGraphicFramePr>
        <p:xfrm>
          <a:off x="6523652" y="1839758"/>
          <a:ext cx="2378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71083635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51951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6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41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74432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E06115D-AC55-150A-E4A0-F4BE1196EA81}"/>
              </a:ext>
            </a:extLst>
          </p:cNvPr>
          <p:cNvSpPr txBox="1"/>
          <p:nvPr/>
        </p:nvSpPr>
        <p:spPr>
          <a:xfrm>
            <a:off x="241582" y="1393779"/>
            <a:ext cx="576952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p1.job)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275C4-A63B-B8ED-456F-FBCE6BF050DD}"/>
              </a:ext>
            </a:extLst>
          </p:cNvPr>
          <p:cNvSpPr txBox="1"/>
          <p:nvPr/>
        </p:nvSpPr>
        <p:spPr>
          <a:xfrm>
            <a:off x="154813" y="784747"/>
            <a:ext cx="5748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Compute the average salary for each job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71FCEF-1812-D328-ABD1-D8806388393E}"/>
              </a:ext>
            </a:extLst>
          </p:cNvPr>
          <p:cNvGraphicFramePr>
            <a:graphicFrameLocks noGrp="1"/>
          </p:cNvGraphicFramePr>
          <p:nvPr/>
        </p:nvGraphicFramePr>
        <p:xfrm>
          <a:off x="6464455" y="4650372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71083635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51951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6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41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58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961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744326"/>
                  </a:ext>
                </a:extLst>
              </a:tr>
            </a:tbl>
          </a:graphicData>
        </a:graphic>
      </p:graphicFrame>
      <p:sp>
        <p:nvSpPr>
          <p:cNvPr id="7" name="Up Arrow 6">
            <a:extLst>
              <a:ext uri="{FF2B5EF4-FFF2-40B4-BE49-F238E27FC236}">
                <a16:creationId xmlns:a16="http://schemas.microsoft.com/office/drawing/2014/main" id="{541DAEB9-FC6C-DEB0-B754-D5D984A4C348}"/>
              </a:ext>
            </a:extLst>
          </p:cNvPr>
          <p:cNvSpPr/>
          <p:nvPr/>
        </p:nvSpPr>
        <p:spPr>
          <a:xfrm>
            <a:off x="7470719" y="315134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3466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8DD45-0792-D147-AE13-D8848512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8E18-7A28-4693-BE8A-CB29CE0FBBE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SELECT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6115D-AC55-150A-E4A0-F4BE1196EA81}"/>
              </a:ext>
            </a:extLst>
          </p:cNvPr>
          <p:cNvSpPr txBox="1"/>
          <p:nvPr/>
        </p:nvSpPr>
        <p:spPr>
          <a:xfrm>
            <a:off x="241582" y="1393779"/>
            <a:ext cx="576952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p1.job)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275C4-A63B-B8ED-456F-FBCE6BF050DD}"/>
              </a:ext>
            </a:extLst>
          </p:cNvPr>
          <p:cNvSpPr txBox="1"/>
          <p:nvPr/>
        </p:nvSpPr>
        <p:spPr>
          <a:xfrm>
            <a:off x="154813" y="784747"/>
            <a:ext cx="5748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Compute the average salary for each job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26EA4-5614-6131-FF4F-FCDE3F5D8306}"/>
              </a:ext>
            </a:extLst>
          </p:cNvPr>
          <p:cNvSpPr txBox="1"/>
          <p:nvPr/>
        </p:nvSpPr>
        <p:spPr>
          <a:xfrm>
            <a:off x="2911337" y="4688258"/>
            <a:ext cx="598433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avg(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Left-Up Arrow 13">
            <a:extLst>
              <a:ext uri="{FF2B5EF4-FFF2-40B4-BE49-F238E27FC236}">
                <a16:creationId xmlns:a16="http://schemas.microsoft.com/office/drawing/2014/main" id="{6A62DEF4-F96D-1143-62F8-82CBBBC9F30E}"/>
              </a:ext>
            </a:extLst>
          </p:cNvPr>
          <p:cNvSpPr/>
          <p:nvPr/>
        </p:nvSpPr>
        <p:spPr>
          <a:xfrm rot="5400000">
            <a:off x="1415277" y="4015790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C32439-CED3-1D99-62A6-4F5441B92AE3}"/>
              </a:ext>
            </a:extLst>
          </p:cNvPr>
          <p:cNvSpPr txBox="1"/>
          <p:nvPr/>
        </p:nvSpPr>
        <p:spPr>
          <a:xfrm>
            <a:off x="6325349" y="2613392"/>
            <a:ext cx="2570319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Under the hood:</a:t>
            </a:r>
            <a:br>
              <a:rPr lang="en-US" sz="2000" dirty="0"/>
            </a:br>
            <a:r>
              <a:rPr lang="en-US" sz="2000" dirty="0"/>
              <a:t>GROUP BY replaces</a:t>
            </a:r>
            <a:br>
              <a:rPr lang="en-US" sz="2000" dirty="0"/>
            </a:br>
            <a:r>
              <a:rPr lang="en-US" sz="2000" dirty="0"/>
              <a:t>two loops with one</a:t>
            </a:r>
            <a:br>
              <a:rPr lang="en-US" sz="2000" dirty="0"/>
            </a:br>
            <a:r>
              <a:rPr lang="en-US" sz="2000" dirty="0"/>
              <a:t>loop over some</a:t>
            </a:r>
            <a:br>
              <a:rPr lang="en-US" sz="2000" dirty="0"/>
            </a:br>
            <a:r>
              <a:rPr lang="en-US" sz="2000" dirty="0"/>
              <a:t>hash table</a:t>
            </a:r>
          </a:p>
        </p:txBody>
      </p:sp>
    </p:spTree>
    <p:extLst>
      <p:ext uri="{BB962C8B-B14F-4D97-AF65-F5344CB8AC3E}">
        <p14:creationId xmlns:p14="http://schemas.microsoft.com/office/powerpoint/2010/main" val="178671930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9B7D-D4F9-FE40-A02E-0F6F3D53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B9D14-8F78-9345-9287-3266938FD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Queries in SELECT must return single value</a:t>
            </a:r>
          </a:p>
          <a:p>
            <a:endParaRPr lang="en-US" dirty="0"/>
          </a:p>
          <a:p>
            <a:r>
              <a:rPr lang="en-US" dirty="0"/>
              <a:t>Think about edge cases: zero matches, null values</a:t>
            </a:r>
          </a:p>
          <a:p>
            <a:endParaRPr lang="en-US" dirty="0"/>
          </a:p>
          <a:p>
            <a:r>
              <a:rPr lang="en-US" dirty="0"/>
              <a:t>Best: avoid nested queries when possible</a:t>
            </a:r>
          </a:p>
          <a:p>
            <a:endParaRPr lang="en-US" dirty="0"/>
          </a:p>
          <a:p>
            <a:r>
              <a:rPr lang="en-US" dirty="0"/>
              <a:t>Appreciate the utility of GROUP BY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14611-D580-9A4D-930A-0915627F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49D8-820F-0042-AF62-A4751860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2A60C-ADED-FD41-93BA-37301B34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9364-60D3-4354-881C-B98923BA1D4D}" type="datetime4">
              <a:rPr lang="en-US" smtClean="0"/>
              <a:t>January 31,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3425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DB9D75-E63D-B332-C065-6EA7154E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609E5B-1066-43DC-5338-07F0ED82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84EC9-20CC-49A1-8D37-F46C747A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9A6A69-1D8C-B90A-5282-91AE8CD2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209FF-A1C0-6CD8-E43C-6EA4C23FBBBD}"/>
              </a:ext>
            </a:extLst>
          </p:cNvPr>
          <p:cNvSpPr txBox="1"/>
          <p:nvPr/>
        </p:nvSpPr>
        <p:spPr>
          <a:xfrm>
            <a:off x="122323" y="3013501"/>
            <a:ext cx="889935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Subqueries in WHERE/HAVING</a:t>
            </a:r>
          </a:p>
        </p:txBody>
      </p:sp>
    </p:spTree>
    <p:extLst>
      <p:ext uri="{BB962C8B-B14F-4D97-AF65-F5344CB8AC3E}">
        <p14:creationId xmlns:p14="http://schemas.microsoft.com/office/powerpoint/2010/main" val="1828506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C656-E1A6-BD48-869F-FAD0EBCFF7F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WITH Clause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718978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DISTINCT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09D54-ADBA-60EF-A29B-2F61A391E6B6}"/>
              </a:ext>
            </a:extLst>
          </p:cNvPr>
          <p:cNvSpPr txBox="1"/>
          <p:nvPr/>
        </p:nvSpPr>
        <p:spPr>
          <a:xfrm>
            <a:off x="7740127" y="161686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cardrivers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628544-4CF6-12BC-71B4-3AD0B884955A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51352BF-0106-AF67-F330-C7E559A79F11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5906113-505B-C812-F042-58391F17FDC8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5C20763-BF74-72E8-F79A-428A3E01D054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319EFB3-31F2-1E2D-D516-FC8103B37065}"/>
              </a:ext>
            </a:extLst>
          </p:cNvPr>
          <p:cNvGraphicFramePr>
            <a:graphicFrameLocks noGrp="1"/>
          </p:cNvGraphicFramePr>
          <p:nvPr/>
        </p:nvGraphicFramePr>
        <p:xfrm>
          <a:off x="6610421" y="2015039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673224088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00717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82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387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89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604719"/>
                  </a:ext>
                </a:extLst>
              </a:tr>
            </a:tbl>
          </a:graphicData>
        </a:graphic>
      </p:graphicFrame>
      <p:sp>
        <p:nvSpPr>
          <p:cNvPr id="19" name="Bent Arrow 18">
            <a:extLst>
              <a:ext uri="{FF2B5EF4-FFF2-40B4-BE49-F238E27FC236}">
                <a16:creationId xmlns:a16="http://schemas.microsoft.com/office/drawing/2014/main" id="{C74839FE-4FBE-C944-128C-46C068E43CB2}"/>
              </a:ext>
            </a:extLst>
          </p:cNvPr>
          <p:cNvSpPr/>
          <p:nvPr/>
        </p:nvSpPr>
        <p:spPr>
          <a:xfrm rot="5400000">
            <a:off x="6420540" y="560369"/>
            <a:ext cx="813816" cy="182535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71FB93-6D37-A3B4-2A15-86DC1D659C00}"/>
              </a:ext>
            </a:extLst>
          </p:cNvPr>
          <p:cNvGraphicFramePr>
            <a:graphicFrameLocks noGrp="1"/>
          </p:cNvGraphicFramePr>
          <p:nvPr/>
        </p:nvGraphicFramePr>
        <p:xfrm>
          <a:off x="4009080" y="3251511"/>
          <a:ext cx="11258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840">
                  <a:extLst>
                    <a:ext uri="{9D8B030D-6E8A-4147-A177-3AD203B41FA5}">
                      <a16:colId xmlns:a16="http://schemas.microsoft.com/office/drawing/2014/main" val="2675636808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800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52108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800" dirty="0"/>
                        <a:t>63333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95946"/>
                  </a:ext>
                </a:extLst>
              </a:tr>
            </a:tbl>
          </a:graphicData>
        </a:graphic>
      </p:graphicFrame>
      <p:sp>
        <p:nvSpPr>
          <p:cNvPr id="7" name="Left Arrow 6">
            <a:extLst>
              <a:ext uri="{FF2B5EF4-FFF2-40B4-BE49-F238E27FC236}">
                <a16:creationId xmlns:a16="http://schemas.microsoft.com/office/drawing/2014/main" id="{659D808E-349B-316F-73F7-85AEB9F80AF6}"/>
              </a:ext>
            </a:extLst>
          </p:cNvPr>
          <p:cNvSpPr/>
          <p:nvPr/>
        </p:nvSpPr>
        <p:spPr>
          <a:xfrm>
            <a:off x="5327710" y="334780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D20EB3E0-45CF-305A-9123-86A0F5571005}"/>
              </a:ext>
            </a:extLst>
          </p:cNvPr>
          <p:cNvSpPr/>
          <p:nvPr/>
        </p:nvSpPr>
        <p:spPr>
          <a:xfrm>
            <a:off x="2027223" y="3797350"/>
            <a:ext cx="1323623" cy="519351"/>
          </a:xfrm>
          <a:prstGeom prst="wedgeEllipseCallout">
            <a:avLst>
              <a:gd name="adj1" fmla="val 101776"/>
              <a:gd name="adj2" fmla="val -46531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Correct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FE59E07-4862-A603-C15E-9DF5CC87856F}"/>
              </a:ext>
            </a:extLst>
          </p:cNvPr>
          <p:cNvSpPr/>
          <p:nvPr/>
        </p:nvSpPr>
        <p:spPr>
          <a:xfrm>
            <a:off x="7669427" y="2415763"/>
            <a:ext cx="1212910" cy="11106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0052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9747-98E8-2C4B-EFCD-C1DE855E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62C1-9DDF-0B9C-CAF4-7876419DC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Can use subquery that returns single value;</a:t>
            </a:r>
            <a:br>
              <a:rPr lang="en-US" dirty="0"/>
            </a:br>
            <a:r>
              <a:rPr lang="en-US" dirty="0"/>
              <a:t>same as in SELECT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Additional predicates:</a:t>
            </a:r>
          </a:p>
          <a:p>
            <a:pPr lvl="1"/>
            <a:r>
              <a:rPr lang="en-US" dirty="0"/>
              <a:t>EXISTS / NOT EXISTS</a:t>
            </a:r>
          </a:p>
          <a:p>
            <a:pPr lvl="1"/>
            <a:r>
              <a:rPr lang="en-US" dirty="0"/>
              <a:t>IN / NOT IN</a:t>
            </a:r>
          </a:p>
          <a:p>
            <a:pPr lvl="1"/>
            <a:r>
              <a:rPr lang="en-US" dirty="0"/>
              <a:t>ANY / 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E7F1F-B871-E197-EE0C-10AB91E8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D36-E27B-418A-BCA1-81B6001A7D23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555AB-2B43-6D49-C5AD-C546C341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7D71A-D43B-A1CD-B170-02E66F69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2964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602C1-269F-57D4-498F-C7F649F2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D36-E27B-418A-BCA1-81B6001A7D23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9EB67-AA82-6ED2-888D-EC1D0DBD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7A8CF-3909-362C-D8D7-6C58D6D6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1B63CD-1588-E252-35D5-D54F4025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AD4866-3883-063F-4974-C624174390C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B9400A-DF5A-9693-D2C7-2D7F1B8E174F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FCD5EDC-AAE0-3C8B-ED4E-BA154FB68030}"/>
              </a:ext>
            </a:extLst>
          </p:cNvPr>
          <p:cNvSpPr txBox="1"/>
          <p:nvPr/>
        </p:nvSpPr>
        <p:spPr>
          <a:xfrm>
            <a:off x="81776" y="835731"/>
            <a:ext cx="8659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all employees who earn less than the average of their job</a:t>
            </a:r>
          </a:p>
        </p:txBody>
      </p:sp>
    </p:spTree>
    <p:extLst>
      <p:ext uri="{BB962C8B-B14F-4D97-AF65-F5344CB8AC3E}">
        <p14:creationId xmlns:p14="http://schemas.microsoft.com/office/powerpoint/2010/main" val="80554107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602C1-269F-57D4-498F-C7F649F2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D36-E27B-418A-BCA1-81B6001A7D23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9EB67-AA82-6ED2-888D-EC1D0DBD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7A8CF-3909-362C-D8D7-6C58D6D6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1B63CD-1588-E252-35D5-D54F4025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AD4866-3883-063F-4974-C624174390C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B9400A-DF5A-9693-D2C7-2D7F1B8E174F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FCD5EDC-AAE0-3C8B-ED4E-BA154FB68030}"/>
              </a:ext>
            </a:extLst>
          </p:cNvPr>
          <p:cNvSpPr txBox="1"/>
          <p:nvPr/>
        </p:nvSpPr>
        <p:spPr>
          <a:xfrm>
            <a:off x="81776" y="835731"/>
            <a:ext cx="8659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all employees who earn less than the average of their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1BBAC-5990-A2BA-5D4A-AF4469CB4C5B}"/>
              </a:ext>
            </a:extLst>
          </p:cNvPr>
          <p:cNvSpPr txBox="1"/>
          <p:nvPr/>
        </p:nvSpPr>
        <p:spPr>
          <a:xfrm>
            <a:off x="183619" y="1379537"/>
            <a:ext cx="8776762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p1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p1.job);</a:t>
            </a:r>
          </a:p>
        </p:txBody>
      </p:sp>
    </p:spTree>
    <p:extLst>
      <p:ext uri="{BB962C8B-B14F-4D97-AF65-F5344CB8AC3E}">
        <p14:creationId xmlns:p14="http://schemas.microsoft.com/office/powerpoint/2010/main" val="153966315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602C1-269F-57D4-498F-C7F649F2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D36-E27B-418A-BCA1-81B6001A7D23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9EB67-AA82-6ED2-888D-EC1D0DBD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7A8CF-3909-362C-D8D7-6C58D6D6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1B63CD-1588-E252-35D5-D54F4025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AD4866-3883-063F-4974-C624174390C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B9400A-DF5A-9693-D2C7-2D7F1B8E174F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FCD5EDC-AAE0-3C8B-ED4E-BA154FB68030}"/>
              </a:ext>
            </a:extLst>
          </p:cNvPr>
          <p:cNvSpPr txBox="1"/>
          <p:nvPr/>
        </p:nvSpPr>
        <p:spPr>
          <a:xfrm>
            <a:off x="81776" y="835731"/>
            <a:ext cx="8659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all employees who earn less than the average of their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1BBAC-5990-A2BA-5D4A-AF4469CB4C5B}"/>
              </a:ext>
            </a:extLst>
          </p:cNvPr>
          <p:cNvSpPr txBox="1"/>
          <p:nvPr/>
        </p:nvSpPr>
        <p:spPr>
          <a:xfrm>
            <a:off x="183619" y="1379537"/>
            <a:ext cx="8776762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p1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p1.job);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F605DB-A3B9-B95B-E681-36011CED6AA7}"/>
              </a:ext>
            </a:extLst>
          </p:cNvPr>
          <p:cNvSpPr txBox="1"/>
          <p:nvPr/>
        </p:nvSpPr>
        <p:spPr>
          <a:xfrm>
            <a:off x="6727847" y="3752365"/>
            <a:ext cx="223253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We can unnest</a:t>
            </a:r>
            <a:br>
              <a:rPr lang="en-US" sz="2400" dirty="0"/>
            </a:br>
            <a:r>
              <a:rPr lang="en-US" sz="2400" dirty="0"/>
              <a:t>using HAVING</a:t>
            </a:r>
          </a:p>
        </p:txBody>
      </p:sp>
    </p:spTree>
    <p:extLst>
      <p:ext uri="{BB962C8B-B14F-4D97-AF65-F5344CB8AC3E}">
        <p14:creationId xmlns:p14="http://schemas.microsoft.com/office/powerpoint/2010/main" val="313267054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602C1-269F-57D4-498F-C7F649F2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D36-E27B-418A-BCA1-81B6001A7D23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9EB67-AA82-6ED2-888D-EC1D0DBD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7A8CF-3909-362C-D8D7-6C58D6D6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1B63CD-1588-E252-35D5-D54F4025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D5EDC-AAE0-3C8B-ED4E-BA154FB68030}"/>
              </a:ext>
            </a:extLst>
          </p:cNvPr>
          <p:cNvSpPr txBox="1"/>
          <p:nvPr/>
        </p:nvSpPr>
        <p:spPr>
          <a:xfrm>
            <a:off x="81776" y="835731"/>
            <a:ext cx="8659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all employees who earn less than the average of their job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1BBAC-5990-A2BA-5D4A-AF4469CB4C5B}"/>
              </a:ext>
            </a:extLst>
          </p:cNvPr>
          <p:cNvSpPr txBox="1"/>
          <p:nvPr/>
        </p:nvSpPr>
        <p:spPr>
          <a:xfrm>
            <a:off x="183619" y="1379537"/>
            <a:ext cx="8776762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avg(p1.salary)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p1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p1.job);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4D41A-3441-3E39-7BF4-045373289195}"/>
              </a:ext>
            </a:extLst>
          </p:cNvPr>
          <p:cNvSpPr txBox="1"/>
          <p:nvPr/>
        </p:nvSpPr>
        <p:spPr>
          <a:xfrm>
            <a:off x="81776" y="4250006"/>
            <a:ext cx="7273145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payroll p1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p1.job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BY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 avg(p1.salary);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FE785-EC8C-DAF3-5D0B-BC6A484C7F27}"/>
              </a:ext>
            </a:extLst>
          </p:cNvPr>
          <p:cNvSpPr txBox="1"/>
          <p:nvPr/>
        </p:nvSpPr>
        <p:spPr>
          <a:xfrm>
            <a:off x="6727847" y="3752365"/>
            <a:ext cx="223253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We can unnest</a:t>
            </a:r>
            <a:br>
              <a:rPr lang="en-US" sz="2400" dirty="0"/>
            </a:br>
            <a:r>
              <a:rPr lang="en-US" sz="2400" dirty="0"/>
              <a:t>using HAVING</a:t>
            </a:r>
          </a:p>
        </p:txBody>
      </p:sp>
    </p:spTree>
    <p:extLst>
      <p:ext uri="{BB962C8B-B14F-4D97-AF65-F5344CB8AC3E}">
        <p14:creationId xmlns:p14="http://schemas.microsoft.com/office/powerpoint/2010/main" val="421988502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EA2D53-0511-0507-EBBA-49E00442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221C8-C203-5DC5-E564-2ADA1EDD4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SQL has a few predicates that apply to a subquery:</a:t>
            </a:r>
          </a:p>
          <a:p>
            <a:endParaRPr lang="en-US" dirty="0"/>
          </a:p>
          <a:p>
            <a:r>
              <a:rPr lang="en-US" dirty="0"/>
              <a:t>EXISTS (SELECT ….) checks if it is not empty</a:t>
            </a:r>
            <a:br>
              <a:rPr lang="en-US" dirty="0"/>
            </a:br>
            <a:r>
              <a:rPr lang="en-US" dirty="0"/>
              <a:t>NOT EXISTS (SELECT …) checks if it is empty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1C18B-38E8-1EC5-7533-5ABD4D66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A9D0C-2EAC-1DA2-D44C-2BFF6F08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B932-9F7C-6E99-6A9B-F863D9F3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640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EA2D53-0511-0507-EBBA-49E00442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221C8-C203-5DC5-E564-2ADA1EDD4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SQL has a few predicates that apply to a subquery:</a:t>
            </a:r>
          </a:p>
          <a:p>
            <a:endParaRPr lang="en-US" dirty="0"/>
          </a:p>
          <a:p>
            <a:r>
              <a:rPr lang="en-US" dirty="0"/>
              <a:t>EXISTS (SELECT ….) checks if it is not empty</a:t>
            </a:r>
            <a:br>
              <a:rPr lang="en-US" dirty="0"/>
            </a:br>
            <a:r>
              <a:rPr lang="en-US" dirty="0"/>
              <a:t>NOT EXISTS (SELECT …) checks if it is empty</a:t>
            </a:r>
          </a:p>
          <a:p>
            <a:endParaRPr lang="en-US" dirty="0"/>
          </a:p>
          <a:p>
            <a:r>
              <a:rPr lang="en-US" dirty="0"/>
              <a:t>X in (SELECT Y FROM …) checks output has X</a:t>
            </a:r>
            <a:br>
              <a:rPr lang="en-US" dirty="0"/>
            </a:br>
            <a:r>
              <a:rPr lang="en-US" dirty="0"/>
              <a:t>X not in (SELECT Y …) checks if it doesn’t have X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1C18B-38E8-1EC5-7533-5ABD4D66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A9D0C-2EAC-1DA2-D44C-2BFF6F08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B932-9F7C-6E99-6A9B-F863D9F3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330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EA2D53-0511-0507-EBBA-49E00442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221C8-C203-5DC5-E564-2ADA1EDD4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SQL has a few predicates that apply to a subquery:</a:t>
            </a:r>
          </a:p>
          <a:p>
            <a:endParaRPr lang="en-US" dirty="0"/>
          </a:p>
          <a:p>
            <a:r>
              <a:rPr lang="en-US" dirty="0"/>
              <a:t>EXISTS (SELECT ….) checks if it is not empty</a:t>
            </a:r>
            <a:br>
              <a:rPr lang="en-US" dirty="0"/>
            </a:br>
            <a:r>
              <a:rPr lang="en-US" dirty="0"/>
              <a:t>NOT EXISTS (SELECT …) checks if it is empty</a:t>
            </a:r>
          </a:p>
          <a:p>
            <a:endParaRPr lang="en-US" dirty="0"/>
          </a:p>
          <a:p>
            <a:r>
              <a:rPr lang="en-US" dirty="0"/>
              <a:t>X in (SELECT Y FROM …) checks output has X</a:t>
            </a:r>
            <a:br>
              <a:rPr lang="en-US" dirty="0"/>
            </a:br>
            <a:r>
              <a:rPr lang="en-US" dirty="0"/>
              <a:t>X not in (SELECT Y …) checks if it doesn’t have X</a:t>
            </a:r>
          </a:p>
          <a:p>
            <a:endParaRPr lang="en-US" dirty="0"/>
          </a:p>
          <a:p>
            <a:r>
              <a:rPr lang="en-US" dirty="0"/>
              <a:t>X &gt; ALL(SELECT …)</a:t>
            </a:r>
            <a:br>
              <a:rPr lang="en-US" dirty="0"/>
            </a:br>
            <a:r>
              <a:rPr lang="en-US" dirty="0"/>
              <a:t>X &gt; ANY(SELECT …)</a:t>
            </a:r>
            <a:br>
              <a:rPr lang="en-US" dirty="0"/>
            </a:br>
            <a:r>
              <a:rPr lang="en-US" dirty="0"/>
              <a:t>checks if X is &gt; than one or all values in output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1C18B-38E8-1EC5-7533-5ABD4D66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A9D0C-2EAC-1DA2-D44C-2BFF6F08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B932-9F7C-6E99-6A9B-F863D9F3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69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EA2D53-0511-0507-EBBA-49E00442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221C8-C203-5DC5-E564-2ADA1EDD4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SQL has a few predicates that apply to a subquery:</a:t>
            </a:r>
          </a:p>
          <a:p>
            <a:endParaRPr lang="en-US" dirty="0"/>
          </a:p>
          <a:p>
            <a:r>
              <a:rPr lang="en-US" dirty="0"/>
              <a:t>EXISTS (SELECT ….) checks if it is not empty</a:t>
            </a:r>
            <a:br>
              <a:rPr lang="en-US" dirty="0"/>
            </a:br>
            <a:r>
              <a:rPr lang="en-US" dirty="0"/>
              <a:t>NOT EXISTS (SELECT …) checks if it is empty</a:t>
            </a:r>
          </a:p>
          <a:p>
            <a:endParaRPr lang="en-US" dirty="0"/>
          </a:p>
          <a:p>
            <a:r>
              <a:rPr lang="en-US" dirty="0"/>
              <a:t>X in (SELECT Y FROM …) checks output has X</a:t>
            </a:r>
            <a:br>
              <a:rPr lang="en-US" dirty="0"/>
            </a:br>
            <a:r>
              <a:rPr lang="en-US" dirty="0"/>
              <a:t>X not in (SELECT Y …) checks if it doesn’t have X</a:t>
            </a:r>
          </a:p>
          <a:p>
            <a:endParaRPr lang="en-US" dirty="0"/>
          </a:p>
          <a:p>
            <a:r>
              <a:rPr lang="en-US" dirty="0"/>
              <a:t>X &gt; ALL(SELECT …)</a:t>
            </a:r>
            <a:br>
              <a:rPr lang="en-US" dirty="0"/>
            </a:br>
            <a:r>
              <a:rPr lang="en-US" dirty="0"/>
              <a:t>X &gt; ANY(SELECT …)</a:t>
            </a:r>
            <a:br>
              <a:rPr lang="en-US" dirty="0"/>
            </a:br>
            <a:r>
              <a:rPr lang="en-US" dirty="0"/>
              <a:t>checks if X is &gt; than one or all values in output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1C18B-38E8-1EC5-7533-5ABD4D66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A9D0C-2EAC-1DA2-D44C-2BFF6F08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B932-9F7C-6E99-6A9B-F863D9F3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158</a:t>
            </a:fld>
            <a:endParaRPr lang="en-US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B8BD6BB9-8F59-00DF-6CDA-BC036D5BCD95}"/>
              </a:ext>
            </a:extLst>
          </p:cNvPr>
          <p:cNvSpPr/>
          <p:nvPr/>
        </p:nvSpPr>
        <p:spPr>
          <a:xfrm>
            <a:off x="565252" y="1369927"/>
            <a:ext cx="926898" cy="519351"/>
          </a:xfrm>
          <a:prstGeom prst="wedgeEllipseCallout">
            <a:avLst>
              <a:gd name="adj1" fmla="val 56163"/>
              <a:gd name="adj2" fmla="val 1054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AF173C35-56B2-ECBC-1EFB-A9466488960D}"/>
              </a:ext>
            </a:extLst>
          </p:cNvPr>
          <p:cNvSpPr/>
          <p:nvPr/>
        </p:nvSpPr>
        <p:spPr>
          <a:xfrm>
            <a:off x="5761546" y="4622366"/>
            <a:ext cx="1990844" cy="519351"/>
          </a:xfrm>
          <a:prstGeom prst="wedgeEllipseCallout">
            <a:avLst>
              <a:gd name="adj1" fmla="val -77842"/>
              <a:gd name="adj2" fmla="val -319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Next lecture</a:t>
            </a:r>
          </a:p>
        </p:txBody>
      </p:sp>
    </p:spTree>
    <p:extLst>
      <p:ext uri="{BB962C8B-B14F-4D97-AF65-F5344CB8AC3E}">
        <p14:creationId xmlns:p14="http://schemas.microsoft.com/office/powerpoint/2010/main" val="142094436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564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00B050"/>
                </a:solidFill>
              </a:rPr>
              <a:t>do</a:t>
            </a:r>
            <a:r>
              <a:rPr lang="en-US" sz="32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280224"/>
              </p:ext>
            </p:extLst>
          </p:nvPr>
        </p:nvGraphicFramePr>
        <p:xfrm>
          <a:off x="119680" y="4646968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773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0120F-6D98-02A7-C81E-C612B910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18397-EBAC-8DBF-E9D8-0E6270E9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39E0C-A6E0-FF49-3CCF-11BD2EA6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1CA92A-9A71-86A3-4211-E94E357C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WITH Clause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E50B7-1955-FA75-8772-E402FED7F490}"/>
              </a:ext>
            </a:extLst>
          </p:cNvPr>
          <p:cNvSpPr txBox="1"/>
          <p:nvPr/>
        </p:nvSpPr>
        <p:spPr>
          <a:xfrm>
            <a:off x="634313" y="1334530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General form: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1BE73-5A11-8894-B919-96B2ADD6981D}"/>
              </a:ext>
            </a:extLst>
          </p:cNvPr>
          <p:cNvSpPr txBox="1"/>
          <p:nvPr/>
        </p:nvSpPr>
        <p:spPr>
          <a:xfrm>
            <a:off x="1667608" y="2291148"/>
            <a:ext cx="4977645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tbl1 as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...),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tbl2 as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...),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. . .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...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.....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F6D21663-7981-BBC3-B11C-583AA75C8FEB}"/>
              </a:ext>
            </a:extLst>
          </p:cNvPr>
          <p:cNvSpPr/>
          <p:nvPr/>
        </p:nvSpPr>
        <p:spPr>
          <a:xfrm>
            <a:off x="6026029" y="3396221"/>
            <a:ext cx="2784296" cy="908864"/>
          </a:xfrm>
          <a:prstGeom prst="wedgeEllipseCallout">
            <a:avLst>
              <a:gd name="adj1" fmla="val -118173"/>
              <a:gd name="adj2" fmla="val 162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Here we may use</a:t>
            </a:r>
            <a:br>
              <a:rPr lang="en-US" dirty="0"/>
            </a:br>
            <a:r>
              <a:rPr lang="en-US" dirty="0"/>
              <a:t>tbl1, tbl2, …</a:t>
            </a:r>
          </a:p>
        </p:txBody>
      </p:sp>
    </p:spTree>
    <p:extLst>
      <p:ext uri="{BB962C8B-B14F-4D97-AF65-F5344CB8AC3E}">
        <p14:creationId xmlns:p14="http://schemas.microsoft.com/office/powerpoint/2010/main" val="273768310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564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00B050"/>
                </a:solidFill>
              </a:rPr>
              <a:t>do</a:t>
            </a:r>
            <a:r>
              <a:rPr lang="en-US" sz="32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959095"/>
              </p:ext>
            </p:extLst>
          </p:nvPr>
        </p:nvGraphicFramePr>
        <p:xfrm>
          <a:off x="119680" y="4646968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82729423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564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00B050"/>
                </a:solidFill>
              </a:rPr>
              <a:t>do</a:t>
            </a:r>
            <a:r>
              <a:rPr lang="en-US" sz="32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763692"/>
              </p:ext>
            </p:extLst>
          </p:nvPr>
        </p:nvGraphicFramePr>
        <p:xfrm>
          <a:off x="119680" y="4646968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66CEB2-9754-0ABA-9C7B-C49DEFEFD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617442"/>
              </p:ext>
            </p:extLst>
          </p:nvPr>
        </p:nvGraphicFramePr>
        <p:xfrm>
          <a:off x="7086600" y="5388648"/>
          <a:ext cx="201075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123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Jack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567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Magda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8" name="Down Arrow 7">
            <a:extLst>
              <a:ext uri="{FF2B5EF4-FFF2-40B4-BE49-F238E27FC236}">
                <a16:creationId xmlns:a16="http://schemas.microsoft.com/office/drawing/2014/main" id="{30B6A807-7589-CA30-23B7-868198C14D8A}"/>
              </a:ext>
            </a:extLst>
          </p:cNvPr>
          <p:cNvSpPr/>
          <p:nvPr/>
        </p:nvSpPr>
        <p:spPr>
          <a:xfrm>
            <a:off x="7811848" y="4292575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80B48E-F5C6-5BD5-B97C-197FA326C071}"/>
              </a:ext>
            </a:extLst>
          </p:cNvPr>
          <p:cNvSpPr/>
          <p:nvPr/>
        </p:nvSpPr>
        <p:spPr>
          <a:xfrm>
            <a:off x="6888512" y="2288622"/>
            <a:ext cx="1846671" cy="9088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Same as</a:t>
            </a:r>
            <a:br>
              <a:rPr lang="en-US" dirty="0"/>
            </a:br>
            <a:r>
              <a:rPr lang="en-US" dirty="0"/>
              <a:t>a semi-join</a:t>
            </a:r>
          </a:p>
        </p:txBody>
      </p:sp>
    </p:spTree>
    <p:extLst>
      <p:ext uri="{BB962C8B-B14F-4D97-AF65-F5344CB8AC3E}">
        <p14:creationId xmlns:p14="http://schemas.microsoft.com/office/powerpoint/2010/main" val="288995721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608784"/>
              </p:ext>
            </p:extLst>
          </p:nvPr>
        </p:nvGraphicFramePr>
        <p:xfrm>
          <a:off x="119680" y="4646968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40592F-4BCB-19E2-F54E-07F3F3DA1384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</p:spTree>
    <p:extLst>
      <p:ext uri="{BB962C8B-B14F-4D97-AF65-F5344CB8AC3E}">
        <p14:creationId xmlns:p14="http://schemas.microsoft.com/office/powerpoint/2010/main" val="357282624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695200"/>
              </p:ext>
            </p:extLst>
          </p:nvPr>
        </p:nvGraphicFramePr>
        <p:xfrm>
          <a:off x="119680" y="4646968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842B623-FF59-60B7-0D51-9D992F41C62D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3665145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08788"/>
              </p:ext>
            </p:extLst>
          </p:nvPr>
        </p:nvGraphicFramePr>
        <p:xfrm>
          <a:off x="119680" y="4646968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66CEB2-9754-0ABA-9C7B-C49DEFEFD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48880"/>
              </p:ext>
            </p:extLst>
          </p:nvPr>
        </p:nvGraphicFramePr>
        <p:xfrm>
          <a:off x="7086600" y="5388648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789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Dan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8" name="Down Arrow 7">
            <a:extLst>
              <a:ext uri="{FF2B5EF4-FFF2-40B4-BE49-F238E27FC236}">
                <a16:creationId xmlns:a16="http://schemas.microsoft.com/office/drawing/2014/main" id="{30B6A807-7589-CA30-23B7-868198C14D8A}"/>
              </a:ext>
            </a:extLst>
          </p:cNvPr>
          <p:cNvSpPr/>
          <p:nvPr/>
        </p:nvSpPr>
        <p:spPr>
          <a:xfrm>
            <a:off x="7811848" y="4292575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2B623-FF59-60B7-0D51-9D992F41C62D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86531039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D5801-1AFB-F18F-A1D6-9A38B3AFF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47C913-3CAF-C744-9568-7DDA88BC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58D6A-41DC-80DB-2C5B-2A20DA6F9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EDC1F-FCAA-D990-E835-C84A1662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426CD4-142C-E9E0-D1D5-DAB94CFD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30A534-766E-5D86-CCD0-638E29CA1D57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1B328E-8501-30E9-2E00-A1A279EEF6A5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47A470B-52B2-2000-67FD-9D59BF23A8B4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2A1DA0A-335C-E14D-E160-F96B9F1A63C8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29A65D8-3FEB-2B2A-5962-DF62C2558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399187"/>
              </p:ext>
            </p:extLst>
          </p:nvPr>
        </p:nvGraphicFramePr>
        <p:xfrm>
          <a:off x="119680" y="4646968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49EE20-A8C8-F836-C9AC-6A3EC1B74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945182"/>
              </p:ext>
            </p:extLst>
          </p:nvPr>
        </p:nvGraphicFramePr>
        <p:xfrm>
          <a:off x="7086600" y="5388648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789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Dan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8" name="Down Arrow 7">
            <a:extLst>
              <a:ext uri="{FF2B5EF4-FFF2-40B4-BE49-F238E27FC236}">
                <a16:creationId xmlns:a16="http://schemas.microsoft.com/office/drawing/2014/main" id="{428E84A1-A364-D905-B3E3-C91F74EE5D99}"/>
              </a:ext>
            </a:extLst>
          </p:cNvPr>
          <p:cNvSpPr/>
          <p:nvPr/>
        </p:nvSpPr>
        <p:spPr>
          <a:xfrm>
            <a:off x="7811848" y="4292575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143E8-7D8E-16A1-2A73-5922127B8B12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A29621-E6B9-2FB3-F659-2FD17F4F5403}"/>
              </a:ext>
            </a:extLst>
          </p:cNvPr>
          <p:cNvSpPr/>
          <p:nvPr/>
        </p:nvSpPr>
        <p:spPr>
          <a:xfrm>
            <a:off x="6940720" y="2520136"/>
            <a:ext cx="2081009" cy="9088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Called an</a:t>
            </a:r>
            <a:br>
              <a:rPr lang="en-US" dirty="0"/>
            </a:br>
            <a:r>
              <a:rPr lang="en-US" dirty="0"/>
              <a:t>anti-</a:t>
            </a:r>
            <a:r>
              <a:rPr lang="en-US" dirty="0" err="1"/>
              <a:t>semijoin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3349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72927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60329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726234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533052" y="2867230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161260" y="280703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4551546-2663-E77C-C1D7-82A00738E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802193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:a16="http://schemas.microsoft.com/office/drawing/2014/main" id="{52B70405-FD2B-5ACC-0547-9AC91A038758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89F428-B8C1-F9DE-777F-EAD6D3C1F61B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</p:spTree>
    <p:extLst>
      <p:ext uri="{BB962C8B-B14F-4D97-AF65-F5344CB8AC3E}">
        <p14:creationId xmlns:p14="http://schemas.microsoft.com/office/powerpoint/2010/main" val="285575414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093260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533052" y="2867230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161260" y="280703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A7B57E-0D05-440C-4E1F-61D43691D3A7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=123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3B581F8-B4D7-19F5-4BE6-6BF554CE7E90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6C32FE9-CEFF-63A8-EE7D-AB87A4F92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36617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20" name="Down Arrow 19">
            <a:extLst>
              <a:ext uri="{FF2B5EF4-FFF2-40B4-BE49-F238E27FC236}">
                <a16:creationId xmlns:a16="http://schemas.microsoft.com/office/drawing/2014/main" id="{FFB8365B-604F-60D3-4A32-DB165A6C9D74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4E436E-1D4A-9D9C-C896-9EDB6BF12081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</p:spTree>
    <p:extLst>
      <p:ext uri="{BB962C8B-B14F-4D97-AF65-F5344CB8AC3E}">
        <p14:creationId xmlns:p14="http://schemas.microsoft.com/office/powerpoint/2010/main" val="193385739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280901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533052" y="2867230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161260" y="280703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A7B57E-0D05-440C-4E1F-61D43691D3A7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=123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E79A982-7558-D66E-04D8-6C987C58C01A}"/>
              </a:ext>
            </a:extLst>
          </p:cNvPr>
          <p:cNvSpPr/>
          <p:nvPr/>
        </p:nvSpPr>
        <p:spPr>
          <a:xfrm>
            <a:off x="499814" y="5302371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9EA1E4-5501-9015-8CF2-29466304969A}"/>
              </a:ext>
            </a:extLst>
          </p:cNvPr>
          <p:cNvSpPr txBox="1"/>
          <p:nvPr/>
        </p:nvSpPr>
        <p:spPr>
          <a:xfrm>
            <a:off x="128022" y="52421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4C689E0-66E7-B762-316F-8070DDEADB17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123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Charger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6F436E4-6EE0-8FCC-BAF7-13D4824C6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086822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21" name="Down Arrow 20">
            <a:extLst>
              <a:ext uri="{FF2B5EF4-FFF2-40B4-BE49-F238E27FC236}">
                <a16:creationId xmlns:a16="http://schemas.microsoft.com/office/drawing/2014/main" id="{CA66B9E0-1C4B-80CA-4AA8-0BC898EF56E9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19723E-A3D1-4A97-B021-C943F14BAB7E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</p:spTree>
    <p:extLst>
      <p:ext uri="{BB962C8B-B14F-4D97-AF65-F5344CB8AC3E}">
        <p14:creationId xmlns:p14="http://schemas.microsoft.com/office/powerpoint/2010/main" val="2054044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C331E2-557F-00B4-A158-FF177755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48A17-C8C6-C2B0-44B4-136FDD17F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 WITH construct is a simple form of a subquery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could also write the subquery in the FROM clause, but it is less readable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6910B5-03CD-24A5-1060-9573F651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A45939-7FCA-4060-63C1-A402114A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5F8AD-92C3-66DC-83E9-357C60F2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2283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37456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533052" y="2867230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161260" y="280703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A7B57E-0D05-440C-4E1F-61D43691D3A7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=123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E79A982-7558-D66E-04D8-6C987C58C01A}"/>
              </a:ext>
            </a:extLst>
          </p:cNvPr>
          <p:cNvSpPr/>
          <p:nvPr/>
        </p:nvSpPr>
        <p:spPr>
          <a:xfrm>
            <a:off x="499814" y="5632764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9EA1E4-5501-9015-8CF2-29466304969A}"/>
              </a:ext>
            </a:extLst>
          </p:cNvPr>
          <p:cNvSpPr txBox="1"/>
          <p:nvPr/>
        </p:nvSpPr>
        <p:spPr>
          <a:xfrm>
            <a:off x="128022" y="557257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4C689E0-66E7-B762-316F-8070DDEADB17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123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Charger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01920AC-6C3F-D40E-267A-475BD0E2D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293702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21" name="Down Arrow 20">
            <a:extLst>
              <a:ext uri="{FF2B5EF4-FFF2-40B4-BE49-F238E27FC236}">
                <a16:creationId xmlns:a16="http://schemas.microsoft.com/office/drawing/2014/main" id="{667F6E33-DC5D-B844-3119-90D38FC2084F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CC41B5-7862-4692-084B-E9E6DCEC375D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</p:spTree>
    <p:extLst>
      <p:ext uri="{BB962C8B-B14F-4D97-AF65-F5344CB8AC3E}">
        <p14:creationId xmlns:p14="http://schemas.microsoft.com/office/powerpoint/2010/main" val="33627999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000766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533052" y="2867230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161260" y="280703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A7B57E-0D05-440C-4E1F-61D43691D3A7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=123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E79A982-7558-D66E-04D8-6C987C58C01A}"/>
              </a:ext>
            </a:extLst>
          </p:cNvPr>
          <p:cNvSpPr/>
          <p:nvPr/>
        </p:nvSpPr>
        <p:spPr>
          <a:xfrm>
            <a:off x="499814" y="6004281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9EA1E4-5501-9015-8CF2-29466304969A}"/>
              </a:ext>
            </a:extLst>
          </p:cNvPr>
          <p:cNvSpPr txBox="1"/>
          <p:nvPr/>
        </p:nvSpPr>
        <p:spPr>
          <a:xfrm>
            <a:off x="128022" y="594408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4C689E0-66E7-B762-316F-8070DDEADB17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123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Charger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488ABB4-BD22-00C3-F3C4-7AA201EFE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979139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21" name="Down Arrow 20">
            <a:extLst>
              <a:ext uri="{FF2B5EF4-FFF2-40B4-BE49-F238E27FC236}">
                <a16:creationId xmlns:a16="http://schemas.microsoft.com/office/drawing/2014/main" id="{DDD100D0-19CD-E180-E3BA-E87D87D80B5A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DC3D57-F67B-3EBB-6037-9369915D22D5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</p:spTree>
    <p:extLst>
      <p:ext uri="{BB962C8B-B14F-4D97-AF65-F5344CB8AC3E}">
        <p14:creationId xmlns:p14="http://schemas.microsoft.com/office/powerpoint/2010/main" val="375743495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89287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228741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533052" y="2867230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161260" y="280703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A7B57E-0D05-440C-4E1F-61D43691D3A7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=123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4C689E0-66E7-B762-316F-8070DDEADB17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123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Charger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sp>
        <p:nvSpPr>
          <p:cNvPr id="20" name="Oval Callout 19">
            <a:extLst>
              <a:ext uri="{FF2B5EF4-FFF2-40B4-BE49-F238E27FC236}">
                <a16:creationId xmlns:a16="http://schemas.microsoft.com/office/drawing/2014/main" id="{C2309A47-71A4-12DF-789E-49120A8F3051}"/>
              </a:ext>
            </a:extLst>
          </p:cNvPr>
          <p:cNvSpPr/>
          <p:nvPr/>
        </p:nvSpPr>
        <p:spPr>
          <a:xfrm>
            <a:off x="6209182" y="5571064"/>
            <a:ext cx="2919545" cy="908864"/>
          </a:xfrm>
          <a:prstGeom prst="wedgeEllipseCallout">
            <a:avLst>
              <a:gd name="adj1" fmla="val -57929"/>
              <a:gd name="adj2" fmla="val -197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Done </a:t>
            </a:r>
            <a:r>
              <a:rPr lang="en-US" dirty="0" err="1"/>
              <a:t>user_id</a:t>
            </a:r>
            <a:r>
              <a:rPr lang="en-US" dirty="0"/>
              <a:t>=123</a:t>
            </a:r>
            <a:br>
              <a:rPr lang="en-US" dirty="0"/>
            </a:br>
            <a:r>
              <a:rPr lang="en-US" dirty="0"/>
              <a:t>Exists answers</a:t>
            </a:r>
          </a:p>
        </p:txBody>
      </p:sp>
    </p:spTree>
    <p:extLst>
      <p:ext uri="{BB962C8B-B14F-4D97-AF65-F5344CB8AC3E}">
        <p14:creationId xmlns:p14="http://schemas.microsoft.com/office/powerpoint/2010/main" val="90061502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80139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792860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533052" y="2867230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161260" y="280703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A7B57E-0D05-440C-4E1F-61D43691D3A7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=123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4C689E0-66E7-B762-316F-8070DDEADB17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123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Charger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sp>
        <p:nvSpPr>
          <p:cNvPr id="16" name="Oval Callout 15">
            <a:extLst>
              <a:ext uri="{FF2B5EF4-FFF2-40B4-BE49-F238E27FC236}">
                <a16:creationId xmlns:a16="http://schemas.microsoft.com/office/drawing/2014/main" id="{C1500005-ED96-B6EF-07C9-3496228BA911}"/>
              </a:ext>
            </a:extLst>
          </p:cNvPr>
          <p:cNvSpPr/>
          <p:nvPr/>
        </p:nvSpPr>
        <p:spPr>
          <a:xfrm>
            <a:off x="6324556" y="4428291"/>
            <a:ext cx="2775280" cy="519351"/>
          </a:xfrm>
          <a:prstGeom prst="wedgeEllipseCallout">
            <a:avLst>
              <a:gd name="adj1" fmla="val -64419"/>
              <a:gd name="adj2" fmla="val 317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Skip </a:t>
            </a:r>
            <a:r>
              <a:rPr lang="en-US" dirty="0" err="1"/>
              <a:t>user_id</a:t>
            </a:r>
            <a:r>
              <a:rPr lang="en-US" dirty="0"/>
              <a:t>=123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3A811473-BF97-94E1-FB74-7CD89AF78DB3}"/>
              </a:ext>
            </a:extLst>
          </p:cNvPr>
          <p:cNvSpPr/>
          <p:nvPr/>
        </p:nvSpPr>
        <p:spPr>
          <a:xfrm>
            <a:off x="6209182" y="5571064"/>
            <a:ext cx="2919545" cy="908864"/>
          </a:xfrm>
          <a:prstGeom prst="wedgeEllipseCallout">
            <a:avLst>
              <a:gd name="adj1" fmla="val -57929"/>
              <a:gd name="adj2" fmla="val -197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Done </a:t>
            </a:r>
            <a:r>
              <a:rPr lang="en-US" dirty="0" err="1"/>
              <a:t>user_id</a:t>
            </a:r>
            <a:r>
              <a:rPr lang="en-US" dirty="0"/>
              <a:t>=123</a:t>
            </a:r>
            <a:br>
              <a:rPr lang="en-US" dirty="0"/>
            </a:br>
            <a:r>
              <a:rPr lang="en-US" dirty="0"/>
              <a:t>Exists answers</a:t>
            </a:r>
          </a:p>
        </p:txBody>
      </p:sp>
    </p:spTree>
    <p:extLst>
      <p:ext uri="{BB962C8B-B14F-4D97-AF65-F5344CB8AC3E}">
        <p14:creationId xmlns:p14="http://schemas.microsoft.com/office/powerpoint/2010/main" val="128253642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25375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621804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533052" y="2867230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161260" y="280703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38303306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19415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96538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464241" y="3170991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92449" y="311079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19365926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59716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74075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464241" y="3170991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92449" y="311079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BBD721-31BB-DACB-EB35-9C3E776B885E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=345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D383CE5-E756-C766-7BAB-7A6D61E4E67E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89396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524701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263399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464241" y="3170991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92449" y="311079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BBD721-31BB-DACB-EB35-9C3E776B885E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=345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D383CE5-E756-C766-7BAB-7A6D61E4E67E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sp>
        <p:nvSpPr>
          <p:cNvPr id="18" name="Right Arrow 17">
            <a:extLst>
              <a:ext uri="{FF2B5EF4-FFF2-40B4-BE49-F238E27FC236}">
                <a16:creationId xmlns:a16="http://schemas.microsoft.com/office/drawing/2014/main" id="{DBE8190C-0ADD-690C-1CD4-6B068D10D00F}"/>
              </a:ext>
            </a:extLst>
          </p:cNvPr>
          <p:cNvSpPr/>
          <p:nvPr/>
        </p:nvSpPr>
        <p:spPr>
          <a:xfrm>
            <a:off x="431003" y="5271527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66197A-03FF-017E-CE28-59AAC21400D7}"/>
              </a:ext>
            </a:extLst>
          </p:cNvPr>
          <p:cNvSpPr txBox="1"/>
          <p:nvPr/>
        </p:nvSpPr>
        <p:spPr>
          <a:xfrm>
            <a:off x="59211" y="52113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37604932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13291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671400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464241" y="3170991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92449" y="311079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BBD721-31BB-DACB-EB35-9C3E776B885E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=345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D383CE5-E756-C766-7BAB-7A6D61E4E67E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sp>
        <p:nvSpPr>
          <p:cNvPr id="18" name="Right Arrow 17">
            <a:extLst>
              <a:ext uri="{FF2B5EF4-FFF2-40B4-BE49-F238E27FC236}">
                <a16:creationId xmlns:a16="http://schemas.microsoft.com/office/drawing/2014/main" id="{DBE8190C-0ADD-690C-1CD4-6B068D10D00F}"/>
              </a:ext>
            </a:extLst>
          </p:cNvPr>
          <p:cNvSpPr/>
          <p:nvPr/>
        </p:nvSpPr>
        <p:spPr>
          <a:xfrm>
            <a:off x="431003" y="5660945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66197A-03FF-017E-CE28-59AAC21400D7}"/>
              </a:ext>
            </a:extLst>
          </p:cNvPr>
          <p:cNvSpPr txBox="1"/>
          <p:nvPr/>
        </p:nvSpPr>
        <p:spPr>
          <a:xfrm>
            <a:off x="59211" y="560075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79332300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8505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15945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464241" y="3170991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92449" y="311079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BBD721-31BB-DACB-EB35-9C3E776B885E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=345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D383CE5-E756-C766-7BAB-7A6D61E4E67E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sp>
        <p:nvSpPr>
          <p:cNvPr id="18" name="Right Arrow 17">
            <a:extLst>
              <a:ext uri="{FF2B5EF4-FFF2-40B4-BE49-F238E27FC236}">
                <a16:creationId xmlns:a16="http://schemas.microsoft.com/office/drawing/2014/main" id="{DBE8190C-0ADD-690C-1CD4-6B068D10D00F}"/>
              </a:ext>
            </a:extLst>
          </p:cNvPr>
          <p:cNvSpPr/>
          <p:nvPr/>
        </p:nvSpPr>
        <p:spPr>
          <a:xfrm>
            <a:off x="431003" y="6030277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66197A-03FF-017E-CE28-59AAC21400D7}"/>
              </a:ext>
            </a:extLst>
          </p:cNvPr>
          <p:cNvSpPr txBox="1"/>
          <p:nvPr/>
        </p:nvSpPr>
        <p:spPr>
          <a:xfrm>
            <a:off x="59211" y="59700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9491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EFED1-0FF2-3B96-72CA-7E16C2CB8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B721D-A281-FA4B-32CB-E4DEA9F4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28E91-5757-6CD3-EF08-FF87FFDE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DAC1B1-9EC2-F243-E593-F127CF7F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2A056-2DC1-9103-3C6D-DC629195AB48}"/>
              </a:ext>
            </a:extLst>
          </p:cNvPr>
          <p:cNvSpPr txBox="1"/>
          <p:nvPr/>
        </p:nvSpPr>
        <p:spPr>
          <a:xfrm>
            <a:off x="3664475" y="3013501"/>
            <a:ext cx="1815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Views</a:t>
            </a:r>
          </a:p>
        </p:txBody>
      </p:sp>
    </p:spTree>
    <p:extLst>
      <p:ext uri="{BB962C8B-B14F-4D97-AF65-F5344CB8AC3E}">
        <p14:creationId xmlns:p14="http://schemas.microsoft.com/office/powerpoint/2010/main" val="358602118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466250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337207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464241" y="3170991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92449" y="311079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BBD721-31BB-DACB-EB35-9C3E776B885E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=345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D383CE5-E756-C766-7BAB-7A6D61E4E67E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sp>
        <p:nvSpPr>
          <p:cNvPr id="18" name="Right Arrow 17">
            <a:extLst>
              <a:ext uri="{FF2B5EF4-FFF2-40B4-BE49-F238E27FC236}">
                <a16:creationId xmlns:a16="http://schemas.microsoft.com/office/drawing/2014/main" id="{DBE8190C-0ADD-690C-1CD4-6B068D10D00F}"/>
              </a:ext>
            </a:extLst>
          </p:cNvPr>
          <p:cNvSpPr/>
          <p:nvPr/>
        </p:nvSpPr>
        <p:spPr>
          <a:xfrm>
            <a:off x="431003" y="6030277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66197A-03FF-017E-CE28-59AAC21400D7}"/>
              </a:ext>
            </a:extLst>
          </p:cNvPr>
          <p:cNvSpPr txBox="1"/>
          <p:nvPr/>
        </p:nvSpPr>
        <p:spPr>
          <a:xfrm>
            <a:off x="59211" y="59700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DB6BB879-7FF8-958B-4B41-5972CF57F656}"/>
              </a:ext>
            </a:extLst>
          </p:cNvPr>
          <p:cNvSpPr/>
          <p:nvPr/>
        </p:nvSpPr>
        <p:spPr>
          <a:xfrm>
            <a:off x="6177625" y="5571064"/>
            <a:ext cx="2982661" cy="908864"/>
          </a:xfrm>
          <a:prstGeom prst="wedgeEllipseCallout">
            <a:avLst>
              <a:gd name="adj1" fmla="val -57929"/>
              <a:gd name="adj2" fmla="val -197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Done </a:t>
            </a:r>
            <a:r>
              <a:rPr lang="en-US" dirty="0" err="1"/>
              <a:t>user_id</a:t>
            </a:r>
            <a:r>
              <a:rPr lang="en-US" dirty="0"/>
              <a:t>=345</a:t>
            </a:r>
            <a:br>
              <a:rPr lang="en-US" dirty="0"/>
            </a:br>
            <a:r>
              <a:rPr lang="en-US" dirty="0"/>
              <a:t>Not exists answers</a:t>
            </a:r>
          </a:p>
        </p:txBody>
      </p:sp>
    </p:spTree>
    <p:extLst>
      <p:ext uri="{BB962C8B-B14F-4D97-AF65-F5344CB8AC3E}">
        <p14:creationId xmlns:p14="http://schemas.microsoft.com/office/powerpoint/2010/main" val="306988943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83080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904348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464241" y="3170991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92449" y="311079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BBD721-31BB-DACB-EB35-9C3E776B885E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=345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D383CE5-E756-C766-7BAB-7A6D61E4E67E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sp>
        <p:nvSpPr>
          <p:cNvPr id="22" name="Oval Callout 21">
            <a:extLst>
              <a:ext uri="{FF2B5EF4-FFF2-40B4-BE49-F238E27FC236}">
                <a16:creationId xmlns:a16="http://schemas.microsoft.com/office/drawing/2014/main" id="{983811D6-39C5-0CEB-99A5-C1F2D2C5B6C8}"/>
              </a:ext>
            </a:extLst>
          </p:cNvPr>
          <p:cNvSpPr/>
          <p:nvPr/>
        </p:nvSpPr>
        <p:spPr>
          <a:xfrm>
            <a:off x="6153243" y="4428291"/>
            <a:ext cx="3117908" cy="519351"/>
          </a:xfrm>
          <a:prstGeom prst="wedgeEllipseCallout">
            <a:avLst>
              <a:gd name="adj1" fmla="val -64419"/>
              <a:gd name="adj2" fmla="val 317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Output </a:t>
            </a:r>
            <a:r>
              <a:rPr lang="en-US" dirty="0" err="1"/>
              <a:t>user_id</a:t>
            </a:r>
            <a:r>
              <a:rPr lang="en-US" dirty="0"/>
              <a:t>=345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DB6BB879-7FF8-958B-4B41-5972CF57F656}"/>
              </a:ext>
            </a:extLst>
          </p:cNvPr>
          <p:cNvSpPr/>
          <p:nvPr/>
        </p:nvSpPr>
        <p:spPr>
          <a:xfrm>
            <a:off x="6177625" y="5571064"/>
            <a:ext cx="2982661" cy="908864"/>
          </a:xfrm>
          <a:prstGeom prst="wedgeEllipseCallout">
            <a:avLst>
              <a:gd name="adj1" fmla="val -57929"/>
              <a:gd name="adj2" fmla="val -197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Done </a:t>
            </a:r>
            <a:r>
              <a:rPr lang="en-US" dirty="0" err="1"/>
              <a:t>user_id</a:t>
            </a:r>
            <a:r>
              <a:rPr lang="en-US" dirty="0"/>
              <a:t>=345</a:t>
            </a:r>
            <a:br>
              <a:rPr lang="en-US" dirty="0"/>
            </a:br>
            <a:r>
              <a:rPr lang="en-US" dirty="0"/>
              <a:t>Not exists answers</a:t>
            </a:r>
          </a:p>
        </p:txBody>
      </p:sp>
    </p:spTree>
    <p:extLst>
      <p:ext uri="{BB962C8B-B14F-4D97-AF65-F5344CB8AC3E}">
        <p14:creationId xmlns:p14="http://schemas.microsoft.com/office/powerpoint/2010/main" val="242479969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360477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51594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464241" y="3170991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92449" y="311079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04500264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16093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07270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464241" y="3579868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92449" y="35196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56603658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576967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213579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464241" y="3579868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92449" y="35196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52F6D8-49F5-EECD-7E12-5BB108F615BD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=567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71CB92F-1F14-1858-7987-90449F3B6090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sp>
        <p:nvSpPr>
          <p:cNvPr id="18" name="Right Arrow 17">
            <a:extLst>
              <a:ext uri="{FF2B5EF4-FFF2-40B4-BE49-F238E27FC236}">
                <a16:creationId xmlns:a16="http://schemas.microsoft.com/office/drawing/2014/main" id="{D696079D-BB0E-DD3A-8674-796FA72DB79F}"/>
              </a:ext>
            </a:extLst>
          </p:cNvPr>
          <p:cNvSpPr/>
          <p:nvPr/>
        </p:nvSpPr>
        <p:spPr>
          <a:xfrm>
            <a:off x="431003" y="5271527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BDA9F1-6522-93AE-8460-559654A8D6A4}"/>
              </a:ext>
            </a:extLst>
          </p:cNvPr>
          <p:cNvSpPr txBox="1"/>
          <p:nvPr/>
        </p:nvSpPr>
        <p:spPr>
          <a:xfrm>
            <a:off x="59211" y="52113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34172839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028978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79657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464241" y="3579868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92449" y="35196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52F6D8-49F5-EECD-7E12-5BB108F615BD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=567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71CB92F-1F14-1858-7987-90449F3B6090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sp>
        <p:nvSpPr>
          <p:cNvPr id="18" name="Right Arrow 17">
            <a:extLst>
              <a:ext uri="{FF2B5EF4-FFF2-40B4-BE49-F238E27FC236}">
                <a16:creationId xmlns:a16="http://schemas.microsoft.com/office/drawing/2014/main" id="{D696079D-BB0E-DD3A-8674-796FA72DB79F}"/>
              </a:ext>
            </a:extLst>
          </p:cNvPr>
          <p:cNvSpPr/>
          <p:nvPr/>
        </p:nvSpPr>
        <p:spPr>
          <a:xfrm>
            <a:off x="431003" y="5628365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BDA9F1-6522-93AE-8460-559654A8D6A4}"/>
              </a:ext>
            </a:extLst>
          </p:cNvPr>
          <p:cNvSpPr txBox="1"/>
          <p:nvPr/>
        </p:nvSpPr>
        <p:spPr>
          <a:xfrm>
            <a:off x="59211" y="556817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66989676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200243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20609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464241" y="3579868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92449" y="35196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52F6D8-49F5-EECD-7E12-5BB108F615BD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=567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71CB92F-1F14-1858-7987-90449F3B6090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827725"/>
                  </a:ext>
                </a:extLst>
              </a:tr>
            </a:tbl>
          </a:graphicData>
        </a:graphic>
      </p:graphicFrame>
      <p:sp>
        <p:nvSpPr>
          <p:cNvPr id="20" name="Oval Callout 19">
            <a:extLst>
              <a:ext uri="{FF2B5EF4-FFF2-40B4-BE49-F238E27FC236}">
                <a16:creationId xmlns:a16="http://schemas.microsoft.com/office/drawing/2014/main" id="{B4A61570-FF61-104F-EF26-9914D6F42E18}"/>
              </a:ext>
            </a:extLst>
          </p:cNvPr>
          <p:cNvSpPr/>
          <p:nvPr/>
        </p:nvSpPr>
        <p:spPr>
          <a:xfrm>
            <a:off x="6324556" y="4428291"/>
            <a:ext cx="2775280" cy="519351"/>
          </a:xfrm>
          <a:prstGeom prst="wedgeEllipseCallout">
            <a:avLst>
              <a:gd name="adj1" fmla="val -64419"/>
              <a:gd name="adj2" fmla="val 317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Skip </a:t>
            </a:r>
            <a:r>
              <a:rPr lang="en-US" dirty="0" err="1"/>
              <a:t>user_id</a:t>
            </a:r>
            <a:r>
              <a:rPr lang="en-US" dirty="0"/>
              <a:t>=567</a:t>
            </a:r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D5428122-A281-1C3A-D40E-55A978D7C2AA}"/>
              </a:ext>
            </a:extLst>
          </p:cNvPr>
          <p:cNvSpPr/>
          <p:nvPr/>
        </p:nvSpPr>
        <p:spPr>
          <a:xfrm>
            <a:off x="6209182" y="5571064"/>
            <a:ext cx="2919545" cy="908864"/>
          </a:xfrm>
          <a:prstGeom prst="wedgeEllipseCallout">
            <a:avLst>
              <a:gd name="adj1" fmla="val -57929"/>
              <a:gd name="adj2" fmla="val -197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Done </a:t>
            </a:r>
            <a:r>
              <a:rPr lang="en-US" dirty="0" err="1"/>
              <a:t>user_id</a:t>
            </a:r>
            <a:r>
              <a:rPr lang="en-US" dirty="0"/>
              <a:t>=567</a:t>
            </a:r>
            <a:br>
              <a:rPr lang="en-US" dirty="0"/>
            </a:br>
            <a:r>
              <a:rPr lang="en-US" dirty="0"/>
              <a:t>Exists answers</a:t>
            </a:r>
          </a:p>
        </p:txBody>
      </p:sp>
    </p:spTree>
    <p:extLst>
      <p:ext uri="{BB962C8B-B14F-4D97-AF65-F5344CB8AC3E}">
        <p14:creationId xmlns:p14="http://schemas.microsoft.com/office/powerpoint/2010/main" val="182891159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66088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71818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464241" y="3579868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92449" y="35196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64705521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6201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13850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371792" y="3975462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0" y="391527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125906623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242629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74267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371792" y="3975462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0" y="391527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385405-DC2F-5F84-8CBF-6B30CAC91C13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=789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66519E-2BC2-574C-2097-2320313C0DD8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sp>
        <p:nvSpPr>
          <p:cNvPr id="18" name="Right Arrow 17">
            <a:extLst>
              <a:ext uri="{FF2B5EF4-FFF2-40B4-BE49-F238E27FC236}">
                <a16:creationId xmlns:a16="http://schemas.microsoft.com/office/drawing/2014/main" id="{41A01257-CF02-AEEC-1EEA-85E77E57340F}"/>
              </a:ext>
            </a:extLst>
          </p:cNvPr>
          <p:cNvSpPr/>
          <p:nvPr/>
        </p:nvSpPr>
        <p:spPr>
          <a:xfrm>
            <a:off x="431003" y="5271527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E4D25E-F9E7-D21E-BEEA-7D54C1E3134E}"/>
              </a:ext>
            </a:extLst>
          </p:cNvPr>
          <p:cNvSpPr txBox="1"/>
          <p:nvPr/>
        </p:nvSpPr>
        <p:spPr>
          <a:xfrm>
            <a:off x="59211" y="52113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88419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62E476-EB3F-0E7C-BFAF-F9287359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6E58D-B6DF-AD71-81C6-D4C905221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 view is a table that is defined using a SQL query</a:t>
            </a:r>
          </a:p>
          <a:p>
            <a:r>
              <a:rPr lang="en-US" dirty="0"/>
              <a:t>The table content is computed only when used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view becomes part of the persistent database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B5E84-C12B-CBB4-E4EF-9225C314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72F69-785C-C8B2-3230-59C48C7B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1F44B-52AE-8458-3114-AB71B928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35068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47271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462170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371792" y="3975462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0" y="391527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385405-DC2F-5F84-8CBF-6B30CAC91C13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=789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66519E-2BC2-574C-2097-2320313C0DD8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sp>
        <p:nvSpPr>
          <p:cNvPr id="18" name="Right Arrow 17">
            <a:extLst>
              <a:ext uri="{FF2B5EF4-FFF2-40B4-BE49-F238E27FC236}">
                <a16:creationId xmlns:a16="http://schemas.microsoft.com/office/drawing/2014/main" id="{41A01257-CF02-AEEC-1EEA-85E77E57340F}"/>
              </a:ext>
            </a:extLst>
          </p:cNvPr>
          <p:cNvSpPr/>
          <p:nvPr/>
        </p:nvSpPr>
        <p:spPr>
          <a:xfrm>
            <a:off x="431003" y="5576325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E4D25E-F9E7-D21E-BEEA-7D54C1E3134E}"/>
              </a:ext>
            </a:extLst>
          </p:cNvPr>
          <p:cNvSpPr txBox="1"/>
          <p:nvPr/>
        </p:nvSpPr>
        <p:spPr>
          <a:xfrm>
            <a:off x="59211" y="551613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5439799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011893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97192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371792" y="3975462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0" y="391527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385405-DC2F-5F84-8CBF-6B30CAC91C13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=789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66519E-2BC2-574C-2097-2320313C0DD8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sp>
        <p:nvSpPr>
          <p:cNvPr id="18" name="Right Arrow 17">
            <a:extLst>
              <a:ext uri="{FF2B5EF4-FFF2-40B4-BE49-F238E27FC236}">
                <a16:creationId xmlns:a16="http://schemas.microsoft.com/office/drawing/2014/main" id="{41A01257-CF02-AEEC-1EEA-85E77E57340F}"/>
              </a:ext>
            </a:extLst>
          </p:cNvPr>
          <p:cNvSpPr/>
          <p:nvPr/>
        </p:nvSpPr>
        <p:spPr>
          <a:xfrm>
            <a:off x="431003" y="6007505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E4D25E-F9E7-D21E-BEEA-7D54C1E3134E}"/>
              </a:ext>
            </a:extLst>
          </p:cNvPr>
          <p:cNvSpPr txBox="1"/>
          <p:nvPr/>
        </p:nvSpPr>
        <p:spPr>
          <a:xfrm>
            <a:off x="59211" y="594731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016483507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294773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23288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979E53CE-61E8-4D5C-5C40-BF7B71D94731}"/>
              </a:ext>
            </a:extLst>
          </p:cNvPr>
          <p:cNvSpPr/>
          <p:nvPr/>
        </p:nvSpPr>
        <p:spPr>
          <a:xfrm>
            <a:off x="7469878" y="1608848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8CF2-AE1B-E57C-6453-9DB937F73548}"/>
              </a:ext>
            </a:extLst>
          </p:cNvPr>
          <p:cNvSpPr txBox="1"/>
          <p:nvPr/>
        </p:nvSpPr>
        <p:spPr>
          <a:xfrm>
            <a:off x="6888491" y="103948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so far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371792" y="3975462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0" y="391527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385405-DC2F-5F84-8CBF-6B30CAC91C13}"/>
              </a:ext>
            </a:extLst>
          </p:cNvPr>
          <p:cNvSpPr txBox="1"/>
          <p:nvPr/>
        </p:nvSpPr>
        <p:spPr>
          <a:xfrm>
            <a:off x="3923341" y="433972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subquery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p.user_id</a:t>
            </a:r>
            <a:r>
              <a:rPr lang="en-US" dirty="0"/>
              <a:t>=789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66519E-2BC2-574C-2097-2320313C0DD8}"/>
              </a:ext>
            </a:extLst>
          </p:cNvPr>
          <p:cNvGraphicFramePr>
            <a:graphicFrameLocks noGrp="1"/>
          </p:cNvGraphicFramePr>
          <p:nvPr/>
        </p:nvGraphicFramePr>
        <p:xfrm>
          <a:off x="4046405" y="5200224"/>
          <a:ext cx="206864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</a:tbl>
          </a:graphicData>
        </a:graphic>
      </p:graphicFrame>
      <p:sp>
        <p:nvSpPr>
          <p:cNvPr id="20" name="Oval Callout 19">
            <a:extLst>
              <a:ext uri="{FF2B5EF4-FFF2-40B4-BE49-F238E27FC236}">
                <a16:creationId xmlns:a16="http://schemas.microsoft.com/office/drawing/2014/main" id="{002F59EA-FC64-6BCA-AE12-E64965E09EC4}"/>
              </a:ext>
            </a:extLst>
          </p:cNvPr>
          <p:cNvSpPr/>
          <p:nvPr/>
        </p:nvSpPr>
        <p:spPr>
          <a:xfrm>
            <a:off x="6108160" y="4428291"/>
            <a:ext cx="3208074" cy="519351"/>
          </a:xfrm>
          <a:prstGeom prst="wedgeEllipseCallout">
            <a:avLst>
              <a:gd name="adj1" fmla="val -64419"/>
              <a:gd name="adj2" fmla="val 317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Output </a:t>
            </a:r>
            <a:r>
              <a:rPr lang="en-US" dirty="0" err="1"/>
              <a:t>user_id</a:t>
            </a:r>
            <a:r>
              <a:rPr lang="en-US" dirty="0"/>
              <a:t>= 567</a:t>
            </a:r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7A232E6B-2BD8-7EFB-08B0-05858BBCC192}"/>
              </a:ext>
            </a:extLst>
          </p:cNvPr>
          <p:cNvSpPr/>
          <p:nvPr/>
        </p:nvSpPr>
        <p:spPr>
          <a:xfrm>
            <a:off x="6177625" y="5571064"/>
            <a:ext cx="2982661" cy="908864"/>
          </a:xfrm>
          <a:prstGeom prst="wedgeEllipseCallout">
            <a:avLst>
              <a:gd name="adj1" fmla="val -57929"/>
              <a:gd name="adj2" fmla="val -197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Done </a:t>
            </a:r>
            <a:r>
              <a:rPr lang="en-US" dirty="0" err="1"/>
              <a:t>user_id</a:t>
            </a:r>
            <a:r>
              <a:rPr lang="en-US" dirty="0"/>
              <a:t>=567</a:t>
            </a:r>
            <a:br>
              <a:rPr lang="en-US" dirty="0"/>
            </a:br>
            <a:r>
              <a:rPr lang="en-US" dirty="0"/>
              <a:t>Not exists answers</a:t>
            </a:r>
          </a:p>
        </p:txBody>
      </p:sp>
    </p:spTree>
    <p:extLst>
      <p:ext uri="{BB962C8B-B14F-4D97-AF65-F5344CB8AC3E}">
        <p14:creationId xmlns:p14="http://schemas.microsoft.com/office/powerpoint/2010/main" val="104150185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1E247-5A2D-304E-CDCE-C354F0FC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B9C7-B7ED-BBA5-D3AC-0AE50BA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9DD-0B52-816C-67C6-28DDC3F5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47E4C-9CDD-5ED9-8022-1EA080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Semantics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9E53-2515-FD8B-2540-124C7F674CF8}"/>
              </a:ext>
            </a:extLst>
          </p:cNvPr>
          <p:cNvSpPr txBox="1"/>
          <p:nvPr/>
        </p:nvSpPr>
        <p:spPr>
          <a:xfrm>
            <a:off x="2399925" y="749555"/>
            <a:ext cx="405110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B2B7-250B-DA79-1BC4-A32C6007B77A}"/>
              </a:ext>
            </a:extLst>
          </p:cNvPr>
          <p:cNvSpPr txBox="1"/>
          <p:nvPr/>
        </p:nvSpPr>
        <p:spPr>
          <a:xfrm>
            <a:off x="1212930" y="202636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0A6049-7C0C-D1DD-582A-1E6D6E673F87}"/>
              </a:ext>
            </a:extLst>
          </p:cNvPr>
          <p:cNvGraphicFramePr>
            <a:graphicFrameLocks noGrp="1"/>
          </p:cNvGraphicFramePr>
          <p:nvPr/>
        </p:nvGraphicFramePr>
        <p:xfrm>
          <a:off x="1263970" y="4864256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0AFAF-7102-AD2C-BC4E-9E5C579AC1DB}"/>
              </a:ext>
            </a:extLst>
          </p:cNvPr>
          <p:cNvSpPr txBox="1"/>
          <p:nvPr/>
        </p:nvSpPr>
        <p:spPr>
          <a:xfrm>
            <a:off x="1212930" y="44435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8FD22F-86FF-6A2B-4773-4536DA320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825321"/>
              </p:ext>
            </p:extLst>
          </p:nvPr>
        </p:nvGraphicFramePr>
        <p:xfrm>
          <a:off x="1279407" y="2430402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E62FC0-0FBD-ADDD-216F-42FAC15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87514"/>
              </p:ext>
            </p:extLst>
          </p:nvPr>
        </p:nvGraphicFramePr>
        <p:xfrm>
          <a:off x="6744630" y="2704921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4" name="Right Arrow 13">
            <a:extLst>
              <a:ext uri="{FF2B5EF4-FFF2-40B4-BE49-F238E27FC236}">
                <a16:creationId xmlns:a16="http://schemas.microsoft.com/office/drawing/2014/main" id="{E13B2DEF-2B54-7DD1-C922-9C874BFE4E78}"/>
              </a:ext>
            </a:extLst>
          </p:cNvPr>
          <p:cNvSpPr/>
          <p:nvPr/>
        </p:nvSpPr>
        <p:spPr>
          <a:xfrm>
            <a:off x="371792" y="3975462"/>
            <a:ext cx="67987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5A84-D009-25A9-E4EE-5B0CD170AC8B}"/>
              </a:ext>
            </a:extLst>
          </p:cNvPr>
          <p:cNvSpPr txBox="1"/>
          <p:nvPr/>
        </p:nvSpPr>
        <p:spPr>
          <a:xfrm>
            <a:off x="0" y="391527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77240E6A-7B49-A203-3B07-2E3F777835EA}"/>
              </a:ext>
            </a:extLst>
          </p:cNvPr>
          <p:cNvSpPr/>
          <p:nvPr/>
        </p:nvSpPr>
        <p:spPr>
          <a:xfrm>
            <a:off x="6662673" y="4553217"/>
            <a:ext cx="2099042" cy="519351"/>
          </a:xfrm>
          <a:prstGeom prst="wedgeEllipseCallout">
            <a:avLst>
              <a:gd name="adj1" fmla="val -1354"/>
              <a:gd name="adj2" fmla="val -1421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Final answer</a:t>
            </a:r>
          </a:p>
        </p:txBody>
      </p:sp>
    </p:spTree>
    <p:extLst>
      <p:ext uri="{BB962C8B-B14F-4D97-AF65-F5344CB8AC3E}">
        <p14:creationId xmlns:p14="http://schemas.microsoft.com/office/powerpoint/2010/main" val="941011169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A87756-C0F1-7FE7-24FD-F508962B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B21BB6-8132-8A61-552F-63AC0D32C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Subquery can occur in SELECT/FROM/WHERE</a:t>
            </a:r>
          </a:p>
          <a:p>
            <a:endParaRPr lang="en-US" dirty="0"/>
          </a:p>
          <a:p>
            <a:r>
              <a:rPr lang="en-US" dirty="0"/>
              <a:t>Sometimes (not always) it is possible to unnest</a:t>
            </a:r>
          </a:p>
          <a:p>
            <a:endParaRPr lang="en-US" dirty="0"/>
          </a:p>
          <a:p>
            <a:r>
              <a:rPr lang="en-US" dirty="0"/>
              <a:t>Keep in mind edge cases: zero counts</a:t>
            </a:r>
          </a:p>
          <a:p>
            <a:endParaRPr lang="en-US" dirty="0"/>
          </a:p>
          <a:p>
            <a:r>
              <a:rPr lang="en-US" dirty="0"/>
              <a:t>Most difficult: Existential / universal quantifiers</a:t>
            </a:r>
            <a:br>
              <a:rPr lang="en-US" dirty="0"/>
            </a:br>
            <a:r>
              <a:rPr lang="en-US" dirty="0"/>
              <a:t>Next lecture!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02B48D-F15D-0278-A6D4-4CE723D2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DB7D0-D7F6-5AC8-938E-440E82BE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F0819-F82B-3898-5D00-1C1D8843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209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EA2D53-0511-0507-EBBA-49E00442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 on Subqueries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221C8-C203-5DC5-E564-2ADA1EDD4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EXISTS (SELECT ….) checks if it is not empty</a:t>
            </a:r>
            <a:br>
              <a:rPr lang="en-US" dirty="0"/>
            </a:br>
            <a:r>
              <a:rPr lang="en-US" dirty="0"/>
              <a:t>NOT EXISTS (SELECT …) checks if it is empty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X in (SELECT Y FROM …) checks output has X</a:t>
            </a:r>
            <a:br>
              <a:rPr lang="en-US" dirty="0"/>
            </a:br>
            <a:r>
              <a:rPr lang="en-US" dirty="0"/>
              <a:t>X not in (SELECT Y …) checks if it doesn’t have 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X &gt; ALL(SELECT …)</a:t>
            </a:r>
            <a:br>
              <a:rPr lang="en-US" dirty="0"/>
            </a:br>
            <a:r>
              <a:rPr lang="en-US" dirty="0"/>
              <a:t>X &gt; ANY(SELECT …)</a:t>
            </a:r>
            <a:br>
              <a:rPr lang="en-US" dirty="0"/>
            </a:br>
            <a:r>
              <a:rPr lang="en-US" dirty="0"/>
              <a:t>checks if X is &gt; than one or all values in output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1C18B-38E8-1EC5-7533-5ABD4D66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A9D0C-2EAC-1DA2-D44C-2BFF6F08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B932-9F7C-6E99-6A9B-F863D9F3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65387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EXISTS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564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00B050"/>
                </a:solidFill>
              </a:rPr>
              <a:t>do</a:t>
            </a:r>
            <a:r>
              <a:rPr lang="en-US" sz="32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954539"/>
              </p:ext>
            </p:extLst>
          </p:nvPr>
        </p:nvGraphicFramePr>
        <p:xfrm>
          <a:off x="119680" y="4646968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768301004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EXISTS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564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00B050"/>
                </a:solidFill>
              </a:rPr>
              <a:t>do</a:t>
            </a:r>
            <a:r>
              <a:rPr lang="en-US" sz="32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077695"/>
              </p:ext>
            </p:extLst>
          </p:nvPr>
        </p:nvGraphicFramePr>
        <p:xfrm>
          <a:off x="119680" y="4646968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66CEB2-9754-0ABA-9C7B-C49DEFEFD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6047"/>
              </p:ext>
            </p:extLst>
          </p:nvPr>
        </p:nvGraphicFramePr>
        <p:xfrm>
          <a:off x="7086600" y="5388648"/>
          <a:ext cx="201075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123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Jack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567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Magda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8" name="Down Arrow 7">
            <a:extLst>
              <a:ext uri="{FF2B5EF4-FFF2-40B4-BE49-F238E27FC236}">
                <a16:creationId xmlns:a16="http://schemas.microsoft.com/office/drawing/2014/main" id="{30B6A807-7589-CA30-23B7-868198C14D8A}"/>
              </a:ext>
            </a:extLst>
          </p:cNvPr>
          <p:cNvSpPr/>
          <p:nvPr/>
        </p:nvSpPr>
        <p:spPr>
          <a:xfrm>
            <a:off x="7811848" y="4292575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13647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EXISTS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564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00B050"/>
                </a:solidFill>
              </a:rPr>
              <a:t>do</a:t>
            </a:r>
            <a:r>
              <a:rPr lang="en-US" sz="32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77772"/>
              </p:ext>
            </p:extLst>
          </p:nvPr>
        </p:nvGraphicFramePr>
        <p:xfrm>
          <a:off x="119680" y="4646968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66CEB2-9754-0ABA-9C7B-C49DEFEFD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210510"/>
              </p:ext>
            </p:extLst>
          </p:nvPr>
        </p:nvGraphicFramePr>
        <p:xfrm>
          <a:off x="7086600" y="5388648"/>
          <a:ext cx="201075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123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Jack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567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Magda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8" name="Down Arrow 7">
            <a:extLst>
              <a:ext uri="{FF2B5EF4-FFF2-40B4-BE49-F238E27FC236}">
                <a16:creationId xmlns:a16="http://schemas.microsoft.com/office/drawing/2014/main" id="{30B6A807-7589-CA30-23B7-868198C14D8A}"/>
              </a:ext>
            </a:extLst>
          </p:cNvPr>
          <p:cNvSpPr/>
          <p:nvPr/>
        </p:nvSpPr>
        <p:spPr>
          <a:xfrm>
            <a:off x="7811848" y="4292575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80B48E-F5C6-5BD5-B97C-197FA326C071}"/>
              </a:ext>
            </a:extLst>
          </p:cNvPr>
          <p:cNvSpPr/>
          <p:nvPr/>
        </p:nvSpPr>
        <p:spPr>
          <a:xfrm>
            <a:off x="6888512" y="2288622"/>
            <a:ext cx="1846671" cy="9088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Same as</a:t>
            </a:r>
            <a:br>
              <a:rPr lang="en-US" dirty="0"/>
            </a:br>
            <a:r>
              <a:rPr lang="en-US" dirty="0"/>
              <a:t>a semi-join</a:t>
            </a:r>
          </a:p>
        </p:txBody>
      </p:sp>
    </p:spTree>
    <p:extLst>
      <p:ext uri="{BB962C8B-B14F-4D97-AF65-F5344CB8AC3E}">
        <p14:creationId xmlns:p14="http://schemas.microsoft.com/office/powerpoint/2010/main" val="305599181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NOT EXISTS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749509"/>
              </p:ext>
            </p:extLst>
          </p:nvPr>
        </p:nvGraphicFramePr>
        <p:xfrm>
          <a:off x="119680" y="4646968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7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87265-F19F-78DB-81AA-C725DDF2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85C7-D796-8645-AC8D-40144CDAC89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274B3-E361-27F0-08A1-224F619A5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D4CC1-75C7-070A-DD6F-4A6CFADC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AD7242-1360-F428-8DB0-92FF028F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C5183-5B78-5975-7E20-2F8C068ABEDB}"/>
              </a:ext>
            </a:extLst>
          </p:cNvPr>
          <p:cNvSpPr txBox="1"/>
          <p:nvPr/>
        </p:nvSpPr>
        <p:spPr>
          <a:xfrm>
            <a:off x="2031881" y="3013501"/>
            <a:ext cx="508023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The WITH Clause</a:t>
            </a:r>
          </a:p>
        </p:txBody>
      </p:sp>
    </p:spTree>
    <p:extLst>
      <p:ext uri="{BB962C8B-B14F-4D97-AF65-F5344CB8AC3E}">
        <p14:creationId xmlns:p14="http://schemas.microsoft.com/office/powerpoint/2010/main" val="394503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62E476-EB3F-0E7C-BFAF-F9287359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6E58D-B6DF-AD71-81C6-D4C905221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 view is a table that is defined using a SQL query</a:t>
            </a:r>
          </a:p>
          <a:p>
            <a:r>
              <a:rPr lang="en-US" dirty="0"/>
              <a:t>The table content is computed only when used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view definition becomes part of the persistent database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B5E84-C12B-CBB4-E4EF-9225C314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72F69-785C-C8B2-3230-59C48C7B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1F44B-52AE-8458-3114-AB71B928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</a:t>
            </a:fld>
            <a:endParaRPr lang="en-US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6EAEA90B-0D99-21E5-38B8-3706DC7C94B7}"/>
              </a:ext>
            </a:extLst>
          </p:cNvPr>
          <p:cNvSpPr/>
          <p:nvPr/>
        </p:nvSpPr>
        <p:spPr>
          <a:xfrm>
            <a:off x="5856749" y="3169324"/>
            <a:ext cx="2459702" cy="519351"/>
          </a:xfrm>
          <a:prstGeom prst="wedgeEllipseCallout">
            <a:avLst>
              <a:gd name="adj1" fmla="val -43057"/>
              <a:gd name="adj2" fmla="val -714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Same as WITH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E82F998D-82A5-1502-40C9-5BB632B0FD94}"/>
              </a:ext>
            </a:extLst>
          </p:cNvPr>
          <p:cNvSpPr/>
          <p:nvPr/>
        </p:nvSpPr>
        <p:spPr>
          <a:xfrm>
            <a:off x="1296240" y="3459752"/>
            <a:ext cx="3139097" cy="519351"/>
          </a:xfrm>
          <a:prstGeom prst="wedgeEllipseCallout">
            <a:avLst>
              <a:gd name="adj1" fmla="val 46244"/>
              <a:gd name="adj2" fmla="val 758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Different from WITH</a:t>
            </a:r>
          </a:p>
        </p:txBody>
      </p:sp>
    </p:spTree>
    <p:extLst>
      <p:ext uri="{BB962C8B-B14F-4D97-AF65-F5344CB8AC3E}">
        <p14:creationId xmlns:p14="http://schemas.microsoft.com/office/powerpoint/2010/main" val="253427318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NOT EXISTS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224077"/>
              </p:ext>
            </p:extLst>
          </p:nvPr>
        </p:nvGraphicFramePr>
        <p:xfrm>
          <a:off x="119680" y="4646968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630B87-2A56-00A6-991B-FB2310B4140B}"/>
              </a:ext>
            </a:extLst>
          </p:cNvPr>
          <p:cNvSpPr txBox="1"/>
          <p:nvPr/>
        </p:nvSpPr>
        <p:spPr>
          <a:xfrm>
            <a:off x="154813" y="1404226"/>
            <a:ext cx="8132354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33C12F91-8F91-C601-FBB0-67EA1AC223DB}"/>
              </a:ext>
            </a:extLst>
          </p:cNvPr>
          <p:cNvSpPr/>
          <p:nvPr/>
        </p:nvSpPr>
        <p:spPr>
          <a:xfrm>
            <a:off x="6938683" y="2110998"/>
            <a:ext cx="1612151" cy="908864"/>
          </a:xfrm>
          <a:prstGeom prst="wedgeEllipseCallout">
            <a:avLst>
              <a:gd name="adj1" fmla="val -135940"/>
              <a:gd name="adj2" fmla="val 10195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Does this</a:t>
            </a:r>
            <a:br>
              <a:rPr lang="en-US" dirty="0"/>
            </a:br>
            <a:r>
              <a:rPr lang="en-US" dirty="0"/>
              <a:t>work?</a:t>
            </a:r>
          </a:p>
        </p:txBody>
      </p:sp>
    </p:spTree>
    <p:extLst>
      <p:ext uri="{BB962C8B-B14F-4D97-AF65-F5344CB8AC3E}">
        <p14:creationId xmlns:p14="http://schemas.microsoft.com/office/powerpoint/2010/main" val="329631138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NOT EXISTS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57665"/>
              </p:ext>
            </p:extLst>
          </p:nvPr>
        </p:nvGraphicFramePr>
        <p:xfrm>
          <a:off x="119680" y="4646968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630B87-2A56-00A6-991B-FB2310B4140B}"/>
              </a:ext>
            </a:extLst>
          </p:cNvPr>
          <p:cNvSpPr txBox="1"/>
          <p:nvPr/>
        </p:nvSpPr>
        <p:spPr>
          <a:xfrm>
            <a:off x="154813" y="1404226"/>
            <a:ext cx="8132354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33C12F91-8F91-C601-FBB0-67EA1AC223DB}"/>
              </a:ext>
            </a:extLst>
          </p:cNvPr>
          <p:cNvSpPr/>
          <p:nvPr/>
        </p:nvSpPr>
        <p:spPr>
          <a:xfrm>
            <a:off x="6938683" y="2110998"/>
            <a:ext cx="1612151" cy="908864"/>
          </a:xfrm>
          <a:prstGeom prst="wedgeEllipseCallout">
            <a:avLst>
              <a:gd name="adj1" fmla="val -135940"/>
              <a:gd name="adj2" fmla="val 10195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Does this</a:t>
            </a:r>
            <a:br>
              <a:rPr lang="en-US" dirty="0"/>
            </a:br>
            <a:r>
              <a:rPr lang="en-US" dirty="0"/>
              <a:t>work?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810D2885-EED6-5552-6089-1C750AC0AD6C}"/>
              </a:ext>
            </a:extLst>
          </p:cNvPr>
          <p:cNvSpPr/>
          <p:nvPr/>
        </p:nvSpPr>
        <p:spPr>
          <a:xfrm>
            <a:off x="7237092" y="4368619"/>
            <a:ext cx="1756416" cy="1298377"/>
          </a:xfrm>
          <a:prstGeom prst="wedgeEllipseCallout">
            <a:avLst>
              <a:gd name="adj1" fmla="val -90898"/>
              <a:gd name="adj2" fmla="val -6276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NO!</a:t>
            </a:r>
            <a:br>
              <a:rPr lang="en-US" dirty="0"/>
            </a:br>
            <a:r>
              <a:rPr lang="en-US" dirty="0"/>
              <a:t>It returns</a:t>
            </a:r>
            <a:br>
              <a:rPr lang="en-US" dirty="0"/>
            </a:br>
            <a:r>
              <a:rPr lang="en-US" dirty="0"/>
              <a:t>everybody</a:t>
            </a:r>
          </a:p>
        </p:txBody>
      </p:sp>
    </p:spTree>
    <p:extLst>
      <p:ext uri="{BB962C8B-B14F-4D97-AF65-F5344CB8AC3E}">
        <p14:creationId xmlns:p14="http://schemas.microsoft.com/office/powerpoint/2010/main" val="1222746804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NOT EXISTS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79988"/>
              </p:ext>
            </p:extLst>
          </p:nvPr>
        </p:nvGraphicFramePr>
        <p:xfrm>
          <a:off x="119680" y="4646968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073892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NOT EXISTS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50766"/>
              </p:ext>
            </p:extLst>
          </p:nvPr>
        </p:nvGraphicFramePr>
        <p:xfrm>
          <a:off x="119680" y="4646968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842B623-FF59-60B7-0D51-9D992F41C62D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7099027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NOT EXISTS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7326"/>
              </p:ext>
            </p:extLst>
          </p:nvPr>
        </p:nvGraphicFramePr>
        <p:xfrm>
          <a:off x="119680" y="4646968"/>
          <a:ext cx="3951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66CEB2-9754-0ABA-9C7B-C49DEFEFD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53287"/>
              </p:ext>
            </p:extLst>
          </p:nvPr>
        </p:nvGraphicFramePr>
        <p:xfrm>
          <a:off x="7086600" y="5388648"/>
          <a:ext cx="201075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789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Dan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8" name="Down Arrow 7">
            <a:extLst>
              <a:ext uri="{FF2B5EF4-FFF2-40B4-BE49-F238E27FC236}">
                <a16:creationId xmlns:a16="http://schemas.microsoft.com/office/drawing/2014/main" id="{30B6A807-7589-CA30-23B7-868198C14D8A}"/>
              </a:ext>
            </a:extLst>
          </p:cNvPr>
          <p:cNvSpPr/>
          <p:nvPr/>
        </p:nvSpPr>
        <p:spPr>
          <a:xfrm>
            <a:off x="7811848" y="4292575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2B623-FF59-60B7-0D51-9D992F41C62D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805027169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Unnesting EXISTS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564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00B050"/>
                </a:solidFill>
              </a:rPr>
              <a:t>do</a:t>
            </a:r>
            <a:r>
              <a:rPr lang="en-US" sz="3200" dirty="0"/>
              <a:t> drive cars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8FD6B-1531-5B94-D354-09E34BD98407}"/>
              </a:ext>
            </a:extLst>
          </p:cNvPr>
          <p:cNvSpPr txBox="1"/>
          <p:nvPr/>
        </p:nvSpPr>
        <p:spPr>
          <a:xfrm>
            <a:off x="1801585" y="4805071"/>
            <a:ext cx="727314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20D1DA89-2DEE-3695-2477-DF7B32BCC012}"/>
              </a:ext>
            </a:extLst>
          </p:cNvPr>
          <p:cNvSpPr/>
          <p:nvPr/>
        </p:nvSpPr>
        <p:spPr>
          <a:xfrm flipV="1">
            <a:off x="355375" y="4415985"/>
            <a:ext cx="813816" cy="138499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60282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unnest NOT EXISTS?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2B623-FF59-60B7-0D51-9D992F41C62D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16FE5-9A8A-3960-BFDB-A7F9E4CB4B7D}"/>
              </a:ext>
            </a:extLst>
          </p:cNvPr>
          <p:cNvSpPr txBox="1"/>
          <p:nvPr/>
        </p:nvSpPr>
        <p:spPr>
          <a:xfrm>
            <a:off x="1801585" y="4805071"/>
            <a:ext cx="727314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Bent Arrow 7">
            <a:extLst>
              <a:ext uri="{FF2B5EF4-FFF2-40B4-BE49-F238E27FC236}">
                <a16:creationId xmlns:a16="http://schemas.microsoft.com/office/drawing/2014/main" id="{E9CCF18E-F72B-7323-762F-14A3DCE06154}"/>
              </a:ext>
            </a:extLst>
          </p:cNvPr>
          <p:cNvSpPr/>
          <p:nvPr/>
        </p:nvSpPr>
        <p:spPr>
          <a:xfrm flipV="1">
            <a:off x="355375" y="4415985"/>
            <a:ext cx="813816" cy="138499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9E7A0BFB-0E71-1036-42F6-62998EAC9472}"/>
              </a:ext>
            </a:extLst>
          </p:cNvPr>
          <p:cNvSpPr/>
          <p:nvPr/>
        </p:nvSpPr>
        <p:spPr>
          <a:xfrm>
            <a:off x="7120801" y="3873077"/>
            <a:ext cx="2008877" cy="908864"/>
          </a:xfrm>
          <a:prstGeom prst="wedgeEllipseCallout">
            <a:avLst>
              <a:gd name="adj1" fmla="val -34396"/>
              <a:gd name="adj2" fmla="val 6359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This doesn’t</a:t>
            </a:r>
            <a:br>
              <a:rPr lang="en-US" dirty="0"/>
            </a:br>
            <a:r>
              <a:rPr lang="en-US" dirty="0"/>
              <a:t>work…</a:t>
            </a:r>
          </a:p>
        </p:txBody>
      </p:sp>
    </p:spTree>
    <p:extLst>
      <p:ext uri="{BB962C8B-B14F-4D97-AF65-F5344CB8AC3E}">
        <p14:creationId xmlns:p14="http://schemas.microsoft.com/office/powerpoint/2010/main" val="14180694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unnest NOT EXISTS?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2B623-FF59-60B7-0D51-9D992F41C62D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7536A7C-86BC-D431-0C35-B68E496649FD}"/>
              </a:ext>
            </a:extLst>
          </p:cNvPr>
          <p:cNvSpPr/>
          <p:nvPr/>
        </p:nvSpPr>
        <p:spPr>
          <a:xfrm>
            <a:off x="226553" y="4751517"/>
            <a:ext cx="8364790" cy="5788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US" sz="2800" dirty="0"/>
              <a:t>This query cannot be unnested without aggregates.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49ECB8-8530-C935-2A6E-90AD529EBD30}"/>
              </a:ext>
            </a:extLst>
          </p:cNvPr>
          <p:cNvSpPr txBox="1"/>
          <p:nvPr/>
        </p:nvSpPr>
        <p:spPr>
          <a:xfrm>
            <a:off x="3512215" y="5663281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Proof next</a:t>
            </a:r>
          </a:p>
        </p:txBody>
      </p:sp>
    </p:spTree>
    <p:extLst>
      <p:ext uri="{BB962C8B-B14F-4D97-AF65-F5344CB8AC3E}">
        <p14:creationId xmlns:p14="http://schemas.microsoft.com/office/powerpoint/2010/main" val="280032223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Functions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208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849638-EEFE-4E73-8794-092011D06F2A}"/>
              </a:ext>
            </a:extLst>
          </p:cNvPr>
          <p:cNvSpPr/>
          <p:nvPr/>
        </p:nvSpPr>
        <p:spPr>
          <a:xfrm>
            <a:off x="393405" y="836521"/>
            <a:ext cx="8357190" cy="1419662"/>
          </a:xfrm>
          <a:prstGeom prst="roundRect">
            <a:avLst>
              <a:gd name="adj" fmla="val 7404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92F38490-EA36-4D65-A014-18AF07F23F6E}"/>
              </a:ext>
            </a:extLst>
          </p:cNvPr>
          <p:cNvSpPr/>
          <p:nvPr/>
        </p:nvSpPr>
        <p:spPr>
          <a:xfrm>
            <a:off x="393405" y="836520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Definition</a:t>
            </a:r>
          </a:p>
        </p:txBody>
      </p:sp>
      <p:pic>
        <p:nvPicPr>
          <p:cNvPr id="1026" name="Picture 2" descr="Image result for monotone function">
            <a:extLst>
              <a:ext uri="{FF2B5EF4-FFF2-40B4-BE49-F238E27FC236}">
                <a16:creationId xmlns:a16="http://schemas.microsoft.com/office/drawing/2014/main" id="{E28AC867-86E5-4A97-9614-501297231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42" y="3746728"/>
            <a:ext cx="2095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4F0EB-FE4E-4FC4-AD54-F00714B1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9EE-1C38-4BD3-90FD-F7FECF3301D2}" type="datetime4">
              <a:rPr lang="en-US" smtClean="0"/>
              <a:t>January 31, 2025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5B0801-5EF4-64AC-FA75-4FA00B315728}"/>
                  </a:ext>
                </a:extLst>
              </p:cNvPr>
              <p:cNvSpPr txBox="1"/>
              <p:nvPr/>
            </p:nvSpPr>
            <p:spPr>
              <a:xfrm>
                <a:off x="388947" y="1439265"/>
                <a:ext cx="83616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monotone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implies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5B0801-5EF4-64AC-FA75-4FA00B315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47" y="1439265"/>
                <a:ext cx="8361648" cy="461665"/>
              </a:xfrm>
              <a:prstGeom prst="rect">
                <a:avLst/>
              </a:prstGeom>
              <a:blipFill>
                <a:blip r:embed="rId3"/>
                <a:stretch>
                  <a:fillRect l="-1062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C99A50-3239-E436-E2CB-C5AC6A9EF08C}"/>
                  </a:ext>
                </a:extLst>
              </p:cNvPr>
              <p:cNvSpPr txBox="1"/>
              <p:nvPr/>
            </p:nvSpPr>
            <p:spPr>
              <a:xfrm>
                <a:off x="646044" y="3167090"/>
                <a:ext cx="164019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Monotone: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r>
                  <a:rPr lang="en-US" sz="2400" dirty="0"/>
                  <a:t>…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C99A50-3239-E436-E2CB-C5AC6A9EF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44" y="3167090"/>
                <a:ext cx="1640193" cy="1938992"/>
              </a:xfrm>
              <a:prstGeom prst="rect">
                <a:avLst/>
              </a:prstGeom>
              <a:blipFill>
                <a:blip r:embed="rId4"/>
                <a:stretch>
                  <a:fillRect l="-5385" t="-2597" r="-5385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D32590-3A4C-6AE7-6C93-4BD250B68258}"/>
                  </a:ext>
                </a:extLst>
              </p:cNvPr>
              <p:cNvSpPr txBox="1"/>
              <p:nvPr/>
            </p:nvSpPr>
            <p:spPr>
              <a:xfrm>
                <a:off x="6599347" y="3167090"/>
                <a:ext cx="2308645" cy="2124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Non-Monotone: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,</a:t>
                </a:r>
              </a:p>
              <a:p>
                <a:r>
                  <a:rPr lang="en-US" sz="2400" dirty="0"/>
                  <a:t>…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D32590-3A4C-6AE7-6C93-4BD250B68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347" y="3167090"/>
                <a:ext cx="2308645" cy="2124684"/>
              </a:xfrm>
              <a:prstGeom prst="rect">
                <a:avLst/>
              </a:prstGeom>
              <a:blipFill>
                <a:blip r:embed="rId5"/>
                <a:stretch>
                  <a:fillRect l="-3825" t="-2381" r="-327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277616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849638-EEFE-4E73-8794-092011D06F2A}"/>
              </a:ext>
            </a:extLst>
          </p:cNvPr>
          <p:cNvSpPr/>
          <p:nvPr/>
        </p:nvSpPr>
        <p:spPr>
          <a:xfrm>
            <a:off x="393405" y="836521"/>
            <a:ext cx="8357190" cy="1419662"/>
          </a:xfrm>
          <a:prstGeom prst="roundRect">
            <a:avLst>
              <a:gd name="adj" fmla="val 7404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92F38490-EA36-4D65-A014-18AF07F23F6E}"/>
              </a:ext>
            </a:extLst>
          </p:cNvPr>
          <p:cNvSpPr/>
          <p:nvPr/>
        </p:nvSpPr>
        <p:spPr>
          <a:xfrm>
            <a:off x="393405" y="836520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Definition</a:t>
            </a:r>
          </a:p>
        </p:txBody>
      </p:sp>
      <p:pic>
        <p:nvPicPr>
          <p:cNvPr id="1026" name="Picture 2" descr="Image result for monotone function">
            <a:extLst>
              <a:ext uri="{FF2B5EF4-FFF2-40B4-BE49-F238E27FC236}">
                <a16:creationId xmlns:a16="http://schemas.microsoft.com/office/drawing/2014/main" id="{E28AC867-86E5-4A97-9614-501297231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42" y="3746728"/>
            <a:ext cx="2095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4F0EB-FE4E-4FC4-AD54-F00714B1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9EE-1C38-4BD3-90FD-F7FECF3301D2}" type="datetime4">
              <a:rPr lang="en-US" smtClean="0"/>
              <a:t>January 31, 2025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5B0801-5EF4-64AC-FA75-4FA00B315728}"/>
                  </a:ext>
                </a:extLst>
              </p:cNvPr>
              <p:cNvSpPr txBox="1"/>
              <p:nvPr/>
            </p:nvSpPr>
            <p:spPr>
              <a:xfrm>
                <a:off x="1077549" y="1501332"/>
                <a:ext cx="6988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 query Q is monotone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/>
                  <a:t> implies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5B0801-5EF4-64AC-FA75-4FA00B315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49" y="1501332"/>
                <a:ext cx="6988901" cy="461665"/>
              </a:xfrm>
              <a:prstGeom prst="rect">
                <a:avLst/>
              </a:prstGeom>
              <a:blipFill>
                <a:blip r:embed="rId3"/>
                <a:stretch>
                  <a:fillRect l="-1268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09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98874-81C6-6CBF-0F36-7AD16FD3322D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A5946-503C-3FB8-180A-1FBDE4EAEABA}"/>
              </a:ext>
            </a:extLst>
          </p:cNvPr>
          <p:cNvSpPr txBox="1"/>
          <p:nvPr/>
        </p:nvSpPr>
        <p:spPr>
          <a:xfrm>
            <a:off x="4533984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71266-CDEB-F717-7254-EE259EE3B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88119"/>
              </p:ext>
            </p:extLst>
          </p:nvPr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ADF6F0-8EA1-DCEE-9424-BA3B97877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216116"/>
              </p:ext>
            </p:extLst>
          </p:nvPr>
        </p:nvGraphicFramePr>
        <p:xfrm>
          <a:off x="4572000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818999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A13-17A0-4891-98BC-1485EC1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DDE1-C15B-4FA5-B0EA-3A0C1C26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67B7E-247B-4C2C-BBE5-E3B877AF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210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849638-EEFE-4E73-8794-092011D06F2A}"/>
              </a:ext>
            </a:extLst>
          </p:cNvPr>
          <p:cNvSpPr/>
          <p:nvPr/>
        </p:nvSpPr>
        <p:spPr>
          <a:xfrm>
            <a:off x="393405" y="836521"/>
            <a:ext cx="8357190" cy="1419662"/>
          </a:xfrm>
          <a:prstGeom prst="roundRect">
            <a:avLst>
              <a:gd name="adj" fmla="val 7404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92F38490-EA36-4D65-A014-18AF07F23F6E}"/>
              </a:ext>
            </a:extLst>
          </p:cNvPr>
          <p:cNvSpPr/>
          <p:nvPr/>
        </p:nvSpPr>
        <p:spPr>
          <a:xfrm>
            <a:off x="393405" y="836520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Definition</a:t>
            </a:r>
          </a:p>
        </p:txBody>
      </p:sp>
      <p:pic>
        <p:nvPicPr>
          <p:cNvPr id="1026" name="Picture 2" descr="Image result for monotone function">
            <a:extLst>
              <a:ext uri="{FF2B5EF4-FFF2-40B4-BE49-F238E27FC236}">
                <a16:creationId xmlns:a16="http://schemas.microsoft.com/office/drawing/2014/main" id="{E28AC867-86E5-4A97-9614-501297231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42" y="3746728"/>
            <a:ext cx="2095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4F0EB-FE4E-4FC4-AD54-F00714B1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9EE-1C38-4BD3-90FD-F7FECF3301D2}" type="datetime4">
              <a:rPr lang="en-US" smtClean="0"/>
              <a:t>January 31, 2025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5B0801-5EF4-64AC-FA75-4FA00B315728}"/>
                  </a:ext>
                </a:extLst>
              </p:cNvPr>
              <p:cNvSpPr txBox="1"/>
              <p:nvPr/>
            </p:nvSpPr>
            <p:spPr>
              <a:xfrm>
                <a:off x="1077549" y="1501332"/>
                <a:ext cx="6988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 query Q is monotone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/>
                  <a:t> implies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5B0801-5EF4-64AC-FA75-4FA00B315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49" y="1501332"/>
                <a:ext cx="6988901" cy="461665"/>
              </a:xfrm>
              <a:prstGeom prst="rect">
                <a:avLst/>
              </a:prstGeom>
              <a:blipFill>
                <a:blip r:embed="rId3"/>
                <a:stretch>
                  <a:fillRect l="-1268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9A6555B-3609-1E99-0955-2F30D14B5EAB}"/>
              </a:ext>
            </a:extLst>
          </p:cNvPr>
          <p:cNvSpPr txBox="1"/>
          <p:nvPr/>
        </p:nvSpPr>
        <p:spPr>
          <a:xfrm>
            <a:off x="2178555" y="2518341"/>
            <a:ext cx="4786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Adding tuples to the input does </a:t>
            </a:r>
            <a:br>
              <a:rPr lang="en-US" sz="2400" dirty="0"/>
            </a:br>
            <a:r>
              <a:rPr lang="en-US" sz="2400" dirty="0"/>
              <a:t>not remove tuples from the output</a:t>
            </a:r>
          </a:p>
        </p:txBody>
      </p:sp>
    </p:spTree>
    <p:extLst>
      <p:ext uri="{BB962C8B-B14F-4D97-AF65-F5344CB8AC3E}">
        <p14:creationId xmlns:p14="http://schemas.microsoft.com/office/powerpoint/2010/main" val="1580559008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people who </a:t>
            </a:r>
            <a:r>
              <a:rPr lang="en-US" sz="2400" b="1" dirty="0">
                <a:solidFill>
                  <a:srgbClr val="00B050"/>
                </a:solidFill>
              </a:rPr>
              <a:t>do</a:t>
            </a:r>
            <a:r>
              <a:rPr lang="en-US" sz="2400" dirty="0"/>
              <a:t> drive cars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3CBA7-DF34-4E5A-CFF5-1584CEA70006}"/>
              </a:ext>
            </a:extLst>
          </p:cNvPr>
          <p:cNvSpPr txBox="1"/>
          <p:nvPr/>
        </p:nvSpPr>
        <p:spPr>
          <a:xfrm>
            <a:off x="5518365" y="796544"/>
            <a:ext cx="34708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Is this query monotone?</a:t>
            </a:r>
          </a:p>
        </p:txBody>
      </p:sp>
    </p:spTree>
    <p:extLst>
      <p:ext uri="{BB962C8B-B14F-4D97-AF65-F5344CB8AC3E}">
        <p14:creationId xmlns:p14="http://schemas.microsoft.com/office/powerpoint/2010/main" val="2345441523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people who </a:t>
            </a:r>
            <a:r>
              <a:rPr lang="en-US" sz="2400" b="1" dirty="0">
                <a:solidFill>
                  <a:srgbClr val="00B050"/>
                </a:solidFill>
              </a:rPr>
              <a:t>do</a:t>
            </a:r>
            <a:r>
              <a:rPr lang="en-US" sz="24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154814" y="132813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90925" y="1732170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180249" y="132813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/>
        </p:nvGraphicFramePr>
        <p:xfrm>
          <a:off x="221291" y="1732170"/>
          <a:ext cx="38754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4C3CBA7-DF34-4E5A-CFF5-1584CEA70006}"/>
              </a:ext>
            </a:extLst>
          </p:cNvPr>
          <p:cNvSpPr txBox="1"/>
          <p:nvPr/>
        </p:nvSpPr>
        <p:spPr>
          <a:xfrm>
            <a:off x="5518365" y="796544"/>
            <a:ext cx="34708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Is this query monotone?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12664087-C621-CA95-EA09-8F7E534D81E4}"/>
                  </a:ext>
                </a:extLst>
              </p:cNvPr>
              <p:cNvSpPr/>
              <p:nvPr/>
            </p:nvSpPr>
            <p:spPr>
              <a:xfrm>
                <a:off x="0" y="1328267"/>
                <a:ext cx="6850027" cy="2408846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12664087-C621-CA95-EA09-8F7E534D8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28267"/>
                <a:ext cx="6850027" cy="24088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05165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people who </a:t>
            </a:r>
            <a:r>
              <a:rPr lang="en-US" sz="2400" b="1" dirty="0">
                <a:solidFill>
                  <a:srgbClr val="00B050"/>
                </a:solidFill>
              </a:rPr>
              <a:t>do</a:t>
            </a:r>
            <a:r>
              <a:rPr lang="en-US" sz="24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154814" y="132813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90925" y="1732170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180249" y="132813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/>
        </p:nvGraphicFramePr>
        <p:xfrm>
          <a:off x="221291" y="1732170"/>
          <a:ext cx="38754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66CEB2-9754-0ABA-9C7B-C49DEFEFD07F}"/>
              </a:ext>
            </a:extLst>
          </p:cNvPr>
          <p:cNvGraphicFramePr>
            <a:graphicFrameLocks noGrp="1"/>
          </p:cNvGraphicFramePr>
          <p:nvPr/>
        </p:nvGraphicFramePr>
        <p:xfrm>
          <a:off x="7078880" y="1732170"/>
          <a:ext cx="1935129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123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Jack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567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Magda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4C3CBA7-DF34-4E5A-CFF5-1584CEA70006}"/>
              </a:ext>
            </a:extLst>
          </p:cNvPr>
          <p:cNvSpPr txBox="1"/>
          <p:nvPr/>
        </p:nvSpPr>
        <p:spPr>
          <a:xfrm>
            <a:off x="5518365" y="796544"/>
            <a:ext cx="34708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Is this query monotone?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12664087-C621-CA95-EA09-8F7E534D81E4}"/>
                  </a:ext>
                </a:extLst>
              </p:cNvPr>
              <p:cNvSpPr/>
              <p:nvPr/>
            </p:nvSpPr>
            <p:spPr>
              <a:xfrm>
                <a:off x="0" y="1328267"/>
                <a:ext cx="6850027" cy="2408846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12664087-C621-CA95-EA09-8F7E534D8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28267"/>
                <a:ext cx="6850027" cy="24088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CBE27B4-02D5-93EA-54BA-10898D10FE77}"/>
                  </a:ext>
                </a:extLst>
              </p:cNvPr>
              <p:cNvSpPr/>
              <p:nvPr/>
            </p:nvSpPr>
            <p:spPr>
              <a:xfrm>
                <a:off x="7004841" y="1603720"/>
                <a:ext cx="2068645" cy="1982650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CBE27B4-02D5-93EA-54BA-10898D10F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841" y="1603720"/>
                <a:ext cx="2068645" cy="1982650"/>
              </a:xfrm>
              <a:prstGeom prst="roundRect">
                <a:avLst/>
              </a:prstGeom>
              <a:blipFill>
                <a:blip r:embed="rId3"/>
                <a:stretch>
                  <a:fillRect b="-3165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323011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people who </a:t>
            </a:r>
            <a:r>
              <a:rPr lang="en-US" sz="2400" b="1" dirty="0">
                <a:solidFill>
                  <a:srgbClr val="00B050"/>
                </a:solidFill>
              </a:rPr>
              <a:t>do</a:t>
            </a:r>
            <a:r>
              <a:rPr lang="en-US" sz="24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154814" y="132813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90925" y="1732170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180249" y="132813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/>
        </p:nvGraphicFramePr>
        <p:xfrm>
          <a:off x="221291" y="1732170"/>
          <a:ext cx="38754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66CEB2-9754-0ABA-9C7B-C49DEFEFD07F}"/>
              </a:ext>
            </a:extLst>
          </p:cNvPr>
          <p:cNvGraphicFramePr>
            <a:graphicFrameLocks noGrp="1"/>
          </p:cNvGraphicFramePr>
          <p:nvPr/>
        </p:nvGraphicFramePr>
        <p:xfrm>
          <a:off x="7078880" y="1732170"/>
          <a:ext cx="1935129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123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Jack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567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Magda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4C3CBA7-DF34-4E5A-CFF5-1584CEA70006}"/>
              </a:ext>
            </a:extLst>
          </p:cNvPr>
          <p:cNvSpPr txBox="1"/>
          <p:nvPr/>
        </p:nvSpPr>
        <p:spPr>
          <a:xfrm>
            <a:off x="5518365" y="796544"/>
            <a:ext cx="34708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Is this query monotone?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12664087-C621-CA95-EA09-8F7E534D81E4}"/>
                  </a:ext>
                </a:extLst>
              </p:cNvPr>
              <p:cNvSpPr/>
              <p:nvPr/>
            </p:nvSpPr>
            <p:spPr>
              <a:xfrm>
                <a:off x="0" y="1328267"/>
                <a:ext cx="6850027" cy="2408846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12664087-C621-CA95-EA09-8F7E534D8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28267"/>
                <a:ext cx="6850027" cy="24088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CBE27B4-02D5-93EA-54BA-10898D10FE77}"/>
                  </a:ext>
                </a:extLst>
              </p:cNvPr>
              <p:cNvSpPr/>
              <p:nvPr/>
            </p:nvSpPr>
            <p:spPr>
              <a:xfrm>
                <a:off x="7004841" y="1603720"/>
                <a:ext cx="2068645" cy="1982650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CBE27B4-02D5-93EA-54BA-10898D10F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841" y="1603720"/>
                <a:ext cx="2068645" cy="1982650"/>
              </a:xfrm>
              <a:prstGeom prst="roundRect">
                <a:avLst/>
              </a:prstGeom>
              <a:blipFill>
                <a:blip r:embed="rId3"/>
                <a:stretch>
                  <a:fillRect b="-3165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23E53DF-31E9-BDED-4CB0-72E5D248E73C}"/>
              </a:ext>
            </a:extLst>
          </p:cNvPr>
          <p:cNvSpPr txBox="1"/>
          <p:nvPr/>
        </p:nvSpPr>
        <p:spPr>
          <a:xfrm>
            <a:off x="97822" y="390951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CB18F00-744C-EE69-C48F-33BD04CAAED8}"/>
              </a:ext>
            </a:extLst>
          </p:cNvPr>
          <p:cNvGraphicFramePr>
            <a:graphicFrameLocks noGrp="1"/>
          </p:cNvGraphicFramePr>
          <p:nvPr/>
        </p:nvGraphicFramePr>
        <p:xfrm>
          <a:off x="4233933" y="4313552"/>
          <a:ext cx="20686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88827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1596163-5BE9-3B17-D763-DC8B95CA6D50}"/>
              </a:ext>
            </a:extLst>
          </p:cNvPr>
          <p:cNvSpPr txBox="1"/>
          <p:nvPr/>
        </p:nvSpPr>
        <p:spPr>
          <a:xfrm>
            <a:off x="4123257" y="390951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018AD34-EFC1-5A20-54C0-D0BD16717018}"/>
              </a:ext>
            </a:extLst>
          </p:cNvPr>
          <p:cNvGraphicFramePr>
            <a:graphicFrameLocks noGrp="1"/>
          </p:cNvGraphicFramePr>
          <p:nvPr/>
        </p:nvGraphicFramePr>
        <p:xfrm>
          <a:off x="164299" y="4313552"/>
          <a:ext cx="38754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4B51A34-D0FD-E253-6593-DD35F6ACE736}"/>
                  </a:ext>
                </a:extLst>
              </p:cNvPr>
              <p:cNvSpPr/>
              <p:nvPr/>
            </p:nvSpPr>
            <p:spPr>
              <a:xfrm>
                <a:off x="-56992" y="3909649"/>
                <a:ext cx="6907019" cy="2518524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4B51A34-D0FD-E253-6593-DD35F6ACE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992" y="3909649"/>
                <a:ext cx="6907019" cy="2518524"/>
              </a:xfrm>
              <a:prstGeom prst="roundRect">
                <a:avLst/>
              </a:prstGeom>
              <a:blipFill>
                <a:blip r:embed="rId4"/>
                <a:stretch>
                  <a:fillRect b="-500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562171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people who </a:t>
            </a:r>
            <a:r>
              <a:rPr lang="en-US" sz="2400" b="1" dirty="0">
                <a:solidFill>
                  <a:srgbClr val="00B050"/>
                </a:solidFill>
              </a:rPr>
              <a:t>do</a:t>
            </a:r>
            <a:r>
              <a:rPr lang="en-US" sz="24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154814" y="132813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90925" y="1732170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180249" y="132813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/>
        </p:nvGraphicFramePr>
        <p:xfrm>
          <a:off x="221291" y="1732170"/>
          <a:ext cx="38754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66CEB2-9754-0ABA-9C7B-C49DEFEFD07F}"/>
              </a:ext>
            </a:extLst>
          </p:cNvPr>
          <p:cNvGraphicFramePr>
            <a:graphicFrameLocks noGrp="1"/>
          </p:cNvGraphicFramePr>
          <p:nvPr/>
        </p:nvGraphicFramePr>
        <p:xfrm>
          <a:off x="7078880" y="1732170"/>
          <a:ext cx="1935129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123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Jack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567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Magda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4C3CBA7-DF34-4E5A-CFF5-1584CEA70006}"/>
              </a:ext>
            </a:extLst>
          </p:cNvPr>
          <p:cNvSpPr txBox="1"/>
          <p:nvPr/>
        </p:nvSpPr>
        <p:spPr>
          <a:xfrm>
            <a:off x="5518365" y="796544"/>
            <a:ext cx="34708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Is this query monotone?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12664087-C621-CA95-EA09-8F7E534D81E4}"/>
                  </a:ext>
                </a:extLst>
              </p:cNvPr>
              <p:cNvSpPr/>
              <p:nvPr/>
            </p:nvSpPr>
            <p:spPr>
              <a:xfrm>
                <a:off x="0" y="1328267"/>
                <a:ext cx="6850027" cy="2408846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12664087-C621-CA95-EA09-8F7E534D8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28267"/>
                <a:ext cx="6850027" cy="24088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CBE27B4-02D5-93EA-54BA-10898D10FE77}"/>
                  </a:ext>
                </a:extLst>
              </p:cNvPr>
              <p:cNvSpPr/>
              <p:nvPr/>
            </p:nvSpPr>
            <p:spPr>
              <a:xfrm>
                <a:off x="7004841" y="1603720"/>
                <a:ext cx="2068645" cy="1982650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CBE27B4-02D5-93EA-54BA-10898D10F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841" y="1603720"/>
                <a:ext cx="2068645" cy="1982650"/>
              </a:xfrm>
              <a:prstGeom prst="roundRect">
                <a:avLst/>
              </a:prstGeom>
              <a:blipFill>
                <a:blip r:embed="rId3"/>
                <a:stretch>
                  <a:fillRect b="-3165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23E53DF-31E9-BDED-4CB0-72E5D248E73C}"/>
              </a:ext>
            </a:extLst>
          </p:cNvPr>
          <p:cNvSpPr txBox="1"/>
          <p:nvPr/>
        </p:nvSpPr>
        <p:spPr>
          <a:xfrm>
            <a:off x="97822" y="390951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CB18F00-744C-EE69-C48F-33BD04CAAED8}"/>
              </a:ext>
            </a:extLst>
          </p:cNvPr>
          <p:cNvGraphicFramePr>
            <a:graphicFrameLocks noGrp="1"/>
          </p:cNvGraphicFramePr>
          <p:nvPr/>
        </p:nvGraphicFramePr>
        <p:xfrm>
          <a:off x="4233933" y="4313552"/>
          <a:ext cx="20686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88827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1596163-5BE9-3B17-D763-DC8B95CA6D50}"/>
              </a:ext>
            </a:extLst>
          </p:cNvPr>
          <p:cNvSpPr txBox="1"/>
          <p:nvPr/>
        </p:nvSpPr>
        <p:spPr>
          <a:xfrm>
            <a:off x="4123257" y="390951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018AD34-EFC1-5A20-54C0-D0BD16717018}"/>
              </a:ext>
            </a:extLst>
          </p:cNvPr>
          <p:cNvGraphicFramePr>
            <a:graphicFrameLocks noGrp="1"/>
          </p:cNvGraphicFramePr>
          <p:nvPr/>
        </p:nvGraphicFramePr>
        <p:xfrm>
          <a:off x="164299" y="4313552"/>
          <a:ext cx="38754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E1790D3-5F04-5E1E-F909-D9082EA39E9B}"/>
              </a:ext>
            </a:extLst>
          </p:cNvPr>
          <p:cNvGraphicFramePr>
            <a:graphicFrameLocks noGrp="1"/>
          </p:cNvGraphicFramePr>
          <p:nvPr/>
        </p:nvGraphicFramePr>
        <p:xfrm>
          <a:off x="7021888" y="4313552"/>
          <a:ext cx="1935129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123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Jack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567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Magda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602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4B51A34-D0FD-E253-6593-DD35F6ACE736}"/>
                  </a:ext>
                </a:extLst>
              </p:cNvPr>
              <p:cNvSpPr/>
              <p:nvPr/>
            </p:nvSpPr>
            <p:spPr>
              <a:xfrm>
                <a:off x="-56992" y="3909649"/>
                <a:ext cx="6907019" cy="2518524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4B51A34-D0FD-E253-6593-DD35F6ACE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992" y="3909649"/>
                <a:ext cx="6907019" cy="2518524"/>
              </a:xfrm>
              <a:prstGeom prst="roundRect">
                <a:avLst/>
              </a:prstGeom>
              <a:blipFill>
                <a:blip r:embed="rId4"/>
                <a:stretch>
                  <a:fillRect b="-500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B0EC24A8-FDA4-9D7A-C69A-0972768F394C}"/>
                  </a:ext>
                </a:extLst>
              </p:cNvPr>
              <p:cNvSpPr/>
              <p:nvPr/>
            </p:nvSpPr>
            <p:spPr>
              <a:xfrm>
                <a:off x="6947849" y="4185101"/>
                <a:ext cx="2068645" cy="2243071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B0EC24A8-FDA4-9D7A-C69A-0972768F3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849" y="4185101"/>
                <a:ext cx="2068645" cy="2243071"/>
              </a:xfrm>
              <a:prstGeom prst="roundRect">
                <a:avLst/>
              </a:prstGeom>
              <a:blipFill>
                <a:blip r:embed="rId5"/>
                <a:stretch>
                  <a:fillRect b="-2809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035806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people who </a:t>
            </a:r>
            <a:r>
              <a:rPr lang="en-US" sz="2400" b="1" dirty="0">
                <a:solidFill>
                  <a:srgbClr val="00B050"/>
                </a:solidFill>
              </a:rPr>
              <a:t>do</a:t>
            </a:r>
            <a:r>
              <a:rPr lang="en-US" sz="2400" dirty="0"/>
              <a:t> drive cars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3CBA7-DF34-4E5A-CFF5-1584CEA70006}"/>
              </a:ext>
            </a:extLst>
          </p:cNvPr>
          <p:cNvSpPr txBox="1"/>
          <p:nvPr/>
        </p:nvSpPr>
        <p:spPr>
          <a:xfrm>
            <a:off x="5518365" y="796544"/>
            <a:ext cx="34708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Is this query monotone?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12078F6-4F97-6688-E5BC-D93CA56209C5}"/>
              </a:ext>
            </a:extLst>
          </p:cNvPr>
          <p:cNvSpPr/>
          <p:nvPr/>
        </p:nvSpPr>
        <p:spPr>
          <a:xfrm>
            <a:off x="2648132" y="3102172"/>
            <a:ext cx="3667016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/>
              <a:t>Yes, it is monotone</a:t>
            </a:r>
          </a:p>
        </p:txBody>
      </p:sp>
    </p:spTree>
    <p:extLst>
      <p:ext uri="{BB962C8B-B14F-4D97-AF65-F5344CB8AC3E}">
        <p14:creationId xmlns:p14="http://schemas.microsoft.com/office/powerpoint/2010/main" val="278281492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889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people who </a:t>
            </a:r>
            <a:r>
              <a:rPr lang="en-US" sz="2400" b="1" dirty="0">
                <a:solidFill>
                  <a:srgbClr val="FF0000"/>
                </a:solidFill>
              </a:rPr>
              <a:t>do not</a:t>
            </a:r>
            <a:r>
              <a:rPr lang="en-US" sz="24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154814" y="132813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90925" y="1732170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180249" y="132813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/>
        </p:nvGraphicFramePr>
        <p:xfrm>
          <a:off x="221291" y="1732170"/>
          <a:ext cx="38754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4C3CBA7-DF34-4E5A-CFF5-1584CEA70006}"/>
              </a:ext>
            </a:extLst>
          </p:cNvPr>
          <p:cNvSpPr txBox="1"/>
          <p:nvPr/>
        </p:nvSpPr>
        <p:spPr>
          <a:xfrm>
            <a:off x="5518365" y="796544"/>
            <a:ext cx="34708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Is this query monotone?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12664087-C621-CA95-EA09-8F7E534D81E4}"/>
                  </a:ext>
                </a:extLst>
              </p:cNvPr>
              <p:cNvSpPr/>
              <p:nvPr/>
            </p:nvSpPr>
            <p:spPr>
              <a:xfrm>
                <a:off x="0" y="1328267"/>
                <a:ext cx="6850027" cy="2408846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12664087-C621-CA95-EA09-8F7E534D8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28267"/>
                <a:ext cx="6850027" cy="24088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CBE27B4-02D5-93EA-54BA-10898D10FE77}"/>
                  </a:ext>
                </a:extLst>
              </p:cNvPr>
              <p:cNvSpPr/>
              <p:nvPr/>
            </p:nvSpPr>
            <p:spPr>
              <a:xfrm>
                <a:off x="7004841" y="1603720"/>
                <a:ext cx="2068645" cy="1982650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CBE27B4-02D5-93EA-54BA-10898D10F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841" y="1603720"/>
                <a:ext cx="2068645" cy="1982650"/>
              </a:xfrm>
              <a:prstGeom prst="roundRect">
                <a:avLst/>
              </a:prstGeom>
              <a:blipFill>
                <a:blip r:embed="rId3"/>
                <a:stretch>
                  <a:fillRect b="-3165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9121F6-E481-965F-697A-2E726074FB05}"/>
              </a:ext>
            </a:extLst>
          </p:cNvPr>
          <p:cNvGraphicFramePr>
            <a:graphicFrameLocks noGrp="1"/>
          </p:cNvGraphicFramePr>
          <p:nvPr/>
        </p:nvGraphicFramePr>
        <p:xfrm>
          <a:off x="7071318" y="1732170"/>
          <a:ext cx="1935129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789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Dan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809648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889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people who </a:t>
            </a:r>
            <a:r>
              <a:rPr lang="en-US" sz="2400" b="1" dirty="0">
                <a:solidFill>
                  <a:srgbClr val="FF0000"/>
                </a:solidFill>
              </a:rPr>
              <a:t>do not</a:t>
            </a:r>
            <a:r>
              <a:rPr lang="en-US" sz="24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154814" y="132813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90925" y="1732170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180249" y="132813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/>
        </p:nvGraphicFramePr>
        <p:xfrm>
          <a:off x="221291" y="1732170"/>
          <a:ext cx="38754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4C3CBA7-DF34-4E5A-CFF5-1584CEA70006}"/>
              </a:ext>
            </a:extLst>
          </p:cNvPr>
          <p:cNvSpPr txBox="1"/>
          <p:nvPr/>
        </p:nvSpPr>
        <p:spPr>
          <a:xfrm>
            <a:off x="5518365" y="796544"/>
            <a:ext cx="34708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Is this query monotone?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12664087-C621-CA95-EA09-8F7E534D81E4}"/>
                  </a:ext>
                </a:extLst>
              </p:cNvPr>
              <p:cNvSpPr/>
              <p:nvPr/>
            </p:nvSpPr>
            <p:spPr>
              <a:xfrm>
                <a:off x="0" y="1328267"/>
                <a:ext cx="6850027" cy="2408846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12664087-C621-CA95-EA09-8F7E534D8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28267"/>
                <a:ext cx="6850027" cy="24088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CBE27B4-02D5-93EA-54BA-10898D10FE77}"/>
                  </a:ext>
                </a:extLst>
              </p:cNvPr>
              <p:cNvSpPr/>
              <p:nvPr/>
            </p:nvSpPr>
            <p:spPr>
              <a:xfrm>
                <a:off x="7004841" y="1603720"/>
                <a:ext cx="2068645" cy="1982650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CBE27B4-02D5-93EA-54BA-10898D10F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841" y="1603720"/>
                <a:ext cx="2068645" cy="1982650"/>
              </a:xfrm>
              <a:prstGeom prst="roundRect">
                <a:avLst/>
              </a:prstGeom>
              <a:blipFill>
                <a:blip r:embed="rId3"/>
                <a:stretch>
                  <a:fillRect b="-3165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23E53DF-31E9-BDED-4CB0-72E5D248E73C}"/>
              </a:ext>
            </a:extLst>
          </p:cNvPr>
          <p:cNvSpPr txBox="1"/>
          <p:nvPr/>
        </p:nvSpPr>
        <p:spPr>
          <a:xfrm>
            <a:off x="97822" y="390951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CB18F00-744C-EE69-C48F-33BD04CAAED8}"/>
              </a:ext>
            </a:extLst>
          </p:cNvPr>
          <p:cNvGraphicFramePr>
            <a:graphicFrameLocks noGrp="1"/>
          </p:cNvGraphicFramePr>
          <p:nvPr/>
        </p:nvGraphicFramePr>
        <p:xfrm>
          <a:off x="4233933" y="4313552"/>
          <a:ext cx="20686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88827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1596163-5BE9-3B17-D763-DC8B95CA6D50}"/>
              </a:ext>
            </a:extLst>
          </p:cNvPr>
          <p:cNvSpPr txBox="1"/>
          <p:nvPr/>
        </p:nvSpPr>
        <p:spPr>
          <a:xfrm>
            <a:off x="4123257" y="390951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018AD34-EFC1-5A20-54C0-D0BD16717018}"/>
              </a:ext>
            </a:extLst>
          </p:cNvPr>
          <p:cNvGraphicFramePr>
            <a:graphicFrameLocks noGrp="1"/>
          </p:cNvGraphicFramePr>
          <p:nvPr/>
        </p:nvGraphicFramePr>
        <p:xfrm>
          <a:off x="164299" y="4313552"/>
          <a:ext cx="38754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4B51A34-D0FD-E253-6593-DD35F6ACE736}"/>
                  </a:ext>
                </a:extLst>
              </p:cNvPr>
              <p:cNvSpPr/>
              <p:nvPr/>
            </p:nvSpPr>
            <p:spPr>
              <a:xfrm>
                <a:off x="-56992" y="3909649"/>
                <a:ext cx="6907019" cy="2518524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4B51A34-D0FD-E253-6593-DD35F6ACE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992" y="3909649"/>
                <a:ext cx="6907019" cy="2518524"/>
              </a:xfrm>
              <a:prstGeom prst="roundRect">
                <a:avLst/>
              </a:prstGeom>
              <a:blipFill>
                <a:blip r:embed="rId4"/>
                <a:stretch>
                  <a:fillRect b="-500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9121F6-E481-965F-697A-2E726074FB05}"/>
              </a:ext>
            </a:extLst>
          </p:cNvPr>
          <p:cNvGraphicFramePr>
            <a:graphicFrameLocks noGrp="1"/>
          </p:cNvGraphicFramePr>
          <p:nvPr/>
        </p:nvGraphicFramePr>
        <p:xfrm>
          <a:off x="7071318" y="1732170"/>
          <a:ext cx="1935129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789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Dan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271952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889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people who </a:t>
            </a:r>
            <a:r>
              <a:rPr lang="en-US" sz="2400" b="1" dirty="0">
                <a:solidFill>
                  <a:srgbClr val="FF0000"/>
                </a:solidFill>
              </a:rPr>
              <a:t>do not</a:t>
            </a:r>
            <a:r>
              <a:rPr lang="en-US" sz="2400" dirty="0"/>
              <a:t> drive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154814" y="132813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4290925" y="1732170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4180249" y="132813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/>
        </p:nvGraphicFramePr>
        <p:xfrm>
          <a:off x="221291" y="1732170"/>
          <a:ext cx="38754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4C3CBA7-DF34-4E5A-CFF5-1584CEA70006}"/>
              </a:ext>
            </a:extLst>
          </p:cNvPr>
          <p:cNvSpPr txBox="1"/>
          <p:nvPr/>
        </p:nvSpPr>
        <p:spPr>
          <a:xfrm>
            <a:off x="5518365" y="796544"/>
            <a:ext cx="34708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Is this query monotone?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12664087-C621-CA95-EA09-8F7E534D81E4}"/>
                  </a:ext>
                </a:extLst>
              </p:cNvPr>
              <p:cNvSpPr/>
              <p:nvPr/>
            </p:nvSpPr>
            <p:spPr>
              <a:xfrm>
                <a:off x="0" y="1328267"/>
                <a:ext cx="6850027" cy="2408846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12664087-C621-CA95-EA09-8F7E534D8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28267"/>
                <a:ext cx="6850027" cy="24088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CBE27B4-02D5-93EA-54BA-10898D10FE77}"/>
                  </a:ext>
                </a:extLst>
              </p:cNvPr>
              <p:cNvSpPr/>
              <p:nvPr/>
            </p:nvSpPr>
            <p:spPr>
              <a:xfrm>
                <a:off x="7004841" y="1603720"/>
                <a:ext cx="2068645" cy="1982650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CBE27B4-02D5-93EA-54BA-10898D10F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841" y="1603720"/>
                <a:ext cx="2068645" cy="1982650"/>
              </a:xfrm>
              <a:prstGeom prst="roundRect">
                <a:avLst/>
              </a:prstGeom>
              <a:blipFill>
                <a:blip r:embed="rId3"/>
                <a:stretch>
                  <a:fillRect b="-3165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23E53DF-31E9-BDED-4CB0-72E5D248E73C}"/>
              </a:ext>
            </a:extLst>
          </p:cNvPr>
          <p:cNvSpPr txBox="1"/>
          <p:nvPr/>
        </p:nvSpPr>
        <p:spPr>
          <a:xfrm>
            <a:off x="97822" y="390951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CB18F00-744C-EE69-C48F-33BD04CAAED8}"/>
              </a:ext>
            </a:extLst>
          </p:cNvPr>
          <p:cNvGraphicFramePr>
            <a:graphicFrameLocks noGrp="1"/>
          </p:cNvGraphicFramePr>
          <p:nvPr/>
        </p:nvGraphicFramePr>
        <p:xfrm>
          <a:off x="4233933" y="4313552"/>
          <a:ext cx="20686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88827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1596163-5BE9-3B17-D763-DC8B95CA6D50}"/>
              </a:ext>
            </a:extLst>
          </p:cNvPr>
          <p:cNvSpPr txBox="1"/>
          <p:nvPr/>
        </p:nvSpPr>
        <p:spPr>
          <a:xfrm>
            <a:off x="4123257" y="390951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018AD34-EFC1-5A20-54C0-D0BD16717018}"/>
              </a:ext>
            </a:extLst>
          </p:cNvPr>
          <p:cNvGraphicFramePr>
            <a:graphicFrameLocks noGrp="1"/>
          </p:cNvGraphicFramePr>
          <p:nvPr/>
        </p:nvGraphicFramePr>
        <p:xfrm>
          <a:off x="164299" y="4313552"/>
          <a:ext cx="38754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4B51A34-D0FD-E253-6593-DD35F6ACE736}"/>
                  </a:ext>
                </a:extLst>
              </p:cNvPr>
              <p:cNvSpPr/>
              <p:nvPr/>
            </p:nvSpPr>
            <p:spPr>
              <a:xfrm>
                <a:off x="-56992" y="3909649"/>
                <a:ext cx="6907019" cy="2518524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4B51A34-D0FD-E253-6593-DD35F6ACE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992" y="3909649"/>
                <a:ext cx="6907019" cy="2518524"/>
              </a:xfrm>
              <a:prstGeom prst="roundRect">
                <a:avLst/>
              </a:prstGeom>
              <a:blipFill>
                <a:blip r:embed="rId4"/>
                <a:stretch>
                  <a:fillRect b="-500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B0EC24A8-FDA4-9D7A-C69A-0972768F394C}"/>
                  </a:ext>
                </a:extLst>
              </p:cNvPr>
              <p:cNvSpPr/>
              <p:nvPr/>
            </p:nvSpPr>
            <p:spPr>
              <a:xfrm>
                <a:off x="6947849" y="4185101"/>
                <a:ext cx="2068645" cy="2243071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B0EC24A8-FDA4-9D7A-C69A-0972768F3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849" y="4185101"/>
                <a:ext cx="2068645" cy="2243071"/>
              </a:xfrm>
              <a:prstGeom prst="roundRect">
                <a:avLst/>
              </a:prstGeom>
              <a:blipFill>
                <a:blip r:embed="rId5"/>
                <a:stretch>
                  <a:fillRect b="-2809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9121F6-E481-965F-697A-2E726074FB05}"/>
              </a:ext>
            </a:extLst>
          </p:cNvPr>
          <p:cNvGraphicFramePr>
            <a:graphicFrameLocks noGrp="1"/>
          </p:cNvGraphicFramePr>
          <p:nvPr/>
        </p:nvGraphicFramePr>
        <p:xfrm>
          <a:off x="7071318" y="1732170"/>
          <a:ext cx="1935129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789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Dan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6C1551-D4BD-43DD-6E4B-1CC5F1F656F2}"/>
              </a:ext>
            </a:extLst>
          </p:cNvPr>
          <p:cNvGraphicFramePr>
            <a:graphicFrameLocks noGrp="1"/>
          </p:cNvGraphicFramePr>
          <p:nvPr/>
        </p:nvGraphicFramePr>
        <p:xfrm>
          <a:off x="7004841" y="4612651"/>
          <a:ext cx="1935129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789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Dan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9" name="Multiply 8">
            <a:extLst>
              <a:ext uri="{FF2B5EF4-FFF2-40B4-BE49-F238E27FC236}">
                <a16:creationId xmlns:a16="http://schemas.microsoft.com/office/drawing/2014/main" id="{7FF685DE-0BDD-40D4-B831-DD6DFFFA1E0B}"/>
              </a:ext>
            </a:extLst>
          </p:cNvPr>
          <p:cNvSpPr/>
          <p:nvPr/>
        </p:nvSpPr>
        <p:spPr>
          <a:xfrm>
            <a:off x="6590866" y="4894307"/>
            <a:ext cx="2763078" cy="549208"/>
          </a:xfrm>
          <a:prstGeom prst="mathMultiply">
            <a:avLst>
              <a:gd name="adj1" fmla="val 721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8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5A3C5-AE3B-0C84-D5B1-79B1DC1E2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91AD8-61AA-D0A7-102A-6B19556C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281F5-A1D2-B6DF-FA30-04FE777B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6C84-923B-13B8-3AAA-A8B4BB69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D70CC-7513-CD47-433A-FA717A74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76754-0D13-D3DC-6EA2-32536D43E504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8A89E-2B58-DFF0-AE48-69FC03D55C7A}"/>
              </a:ext>
            </a:extLst>
          </p:cNvPr>
          <p:cNvSpPr txBox="1"/>
          <p:nvPr/>
        </p:nvSpPr>
        <p:spPr>
          <a:xfrm>
            <a:off x="4533984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3A496E5-912A-2D81-1C1F-B49BD0469410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DFD6FA7-E5A9-FF6F-B2C6-5FCB4FD85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23758"/>
              </p:ext>
            </p:extLst>
          </p:nvPr>
        </p:nvGraphicFramePr>
        <p:xfrm>
          <a:off x="4572000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89A5E884-C2A9-EECB-0065-1341327B07CB}"/>
              </a:ext>
            </a:extLst>
          </p:cNvPr>
          <p:cNvSpPr/>
          <p:nvPr/>
        </p:nvSpPr>
        <p:spPr>
          <a:xfrm rot="5400000">
            <a:off x="3046196" y="1042615"/>
            <a:ext cx="582291" cy="6226309"/>
          </a:xfrm>
          <a:prstGeom prst="leftBrace">
            <a:avLst>
              <a:gd name="adj1" fmla="val 6232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BD73E-F244-B148-71DA-95D4212DEAC3}"/>
              </a:ext>
            </a:extLst>
          </p:cNvPr>
          <p:cNvSpPr txBox="1"/>
          <p:nvPr/>
        </p:nvSpPr>
        <p:spPr>
          <a:xfrm>
            <a:off x="2057401" y="3365785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Persistent database</a:t>
            </a:r>
          </a:p>
        </p:txBody>
      </p:sp>
    </p:spTree>
    <p:extLst>
      <p:ext uri="{BB962C8B-B14F-4D97-AF65-F5344CB8AC3E}">
        <p14:creationId xmlns:p14="http://schemas.microsoft.com/office/powerpoint/2010/main" val="3211906705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889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people who </a:t>
            </a:r>
            <a:r>
              <a:rPr lang="en-US" sz="2400" b="1" dirty="0">
                <a:solidFill>
                  <a:srgbClr val="FF0000"/>
                </a:solidFill>
              </a:rPr>
              <a:t>do not</a:t>
            </a:r>
            <a:r>
              <a:rPr lang="en-US" sz="2400" dirty="0"/>
              <a:t> drive cars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3CBA7-DF34-4E5A-CFF5-1584CEA70006}"/>
              </a:ext>
            </a:extLst>
          </p:cNvPr>
          <p:cNvSpPr txBox="1"/>
          <p:nvPr/>
        </p:nvSpPr>
        <p:spPr>
          <a:xfrm>
            <a:off x="5518365" y="796544"/>
            <a:ext cx="34708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Is this query monotone?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1EF8258-C2B2-BEC6-A4D5-22A345496143}"/>
              </a:ext>
            </a:extLst>
          </p:cNvPr>
          <p:cNvSpPr/>
          <p:nvPr/>
        </p:nvSpPr>
        <p:spPr>
          <a:xfrm>
            <a:off x="1583549" y="3102172"/>
            <a:ext cx="5796194" cy="64698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/>
              <a:t>No, this query is not monotone</a:t>
            </a:r>
          </a:p>
        </p:txBody>
      </p:sp>
    </p:spTree>
    <p:extLst>
      <p:ext uri="{BB962C8B-B14F-4D97-AF65-F5344CB8AC3E}">
        <p14:creationId xmlns:p14="http://schemas.microsoft.com/office/powerpoint/2010/main" val="289619275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A740DD-6F58-9EC8-5A05-CA58734CD9D5}"/>
              </a:ext>
            </a:extLst>
          </p:cNvPr>
          <p:cNvSpPr/>
          <p:nvPr/>
        </p:nvSpPr>
        <p:spPr>
          <a:xfrm>
            <a:off x="393405" y="836521"/>
            <a:ext cx="8357190" cy="1419662"/>
          </a:xfrm>
          <a:prstGeom prst="roundRect">
            <a:avLst>
              <a:gd name="adj" fmla="val 7404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7">
            <a:extLst>
              <a:ext uri="{FF2B5EF4-FFF2-40B4-BE49-F238E27FC236}">
                <a16:creationId xmlns:a16="http://schemas.microsoft.com/office/drawing/2014/main" id="{3256E78F-0696-6050-D1EA-242399FC1EB1}"/>
              </a:ext>
            </a:extLst>
          </p:cNvPr>
          <p:cNvSpPr/>
          <p:nvPr/>
        </p:nvSpPr>
        <p:spPr>
          <a:xfrm>
            <a:off x="393405" y="836520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Theorem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1A30B-7A56-7BC8-3BBD-C6EC4FD3040C}"/>
              </a:ext>
            </a:extLst>
          </p:cNvPr>
          <p:cNvSpPr txBox="1"/>
          <p:nvPr/>
        </p:nvSpPr>
        <p:spPr>
          <a:xfrm>
            <a:off x="480002" y="1322877"/>
            <a:ext cx="800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Every SELECT-FROM-WHERE query without subqueries</a:t>
            </a:r>
            <a:br>
              <a:rPr lang="en-US" sz="2400" dirty="0"/>
            </a:br>
            <a:r>
              <a:rPr lang="en-US" sz="2400" dirty="0"/>
              <a:t>and without aggregates is monotone</a:t>
            </a:r>
          </a:p>
        </p:txBody>
      </p:sp>
    </p:spTree>
    <p:extLst>
      <p:ext uri="{BB962C8B-B14F-4D97-AF65-F5344CB8AC3E}">
        <p14:creationId xmlns:p14="http://schemas.microsoft.com/office/powerpoint/2010/main" val="97285290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3973F7-3591-348C-08DF-04B16A08DC3C}"/>
              </a:ext>
            </a:extLst>
          </p:cNvPr>
          <p:cNvSpPr txBox="1"/>
          <p:nvPr/>
        </p:nvSpPr>
        <p:spPr>
          <a:xfrm>
            <a:off x="494627" y="2768419"/>
            <a:ext cx="3535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Proof. Consider a SQL query: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0F88E1-BF77-8D6B-4905-5BB7CED77620}"/>
              </a:ext>
            </a:extLst>
          </p:cNvPr>
          <p:cNvSpPr txBox="1"/>
          <p:nvPr/>
        </p:nvSpPr>
        <p:spPr>
          <a:xfrm>
            <a:off x="638552" y="3358554"/>
            <a:ext cx="23903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T1, T2,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condition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A740DD-6F58-9EC8-5A05-CA58734CD9D5}"/>
              </a:ext>
            </a:extLst>
          </p:cNvPr>
          <p:cNvSpPr/>
          <p:nvPr/>
        </p:nvSpPr>
        <p:spPr>
          <a:xfrm>
            <a:off x="393405" y="836521"/>
            <a:ext cx="8357190" cy="1419662"/>
          </a:xfrm>
          <a:prstGeom prst="roundRect">
            <a:avLst>
              <a:gd name="adj" fmla="val 7404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7">
            <a:extLst>
              <a:ext uri="{FF2B5EF4-FFF2-40B4-BE49-F238E27FC236}">
                <a16:creationId xmlns:a16="http://schemas.microsoft.com/office/drawing/2014/main" id="{3256E78F-0696-6050-D1EA-242399FC1EB1}"/>
              </a:ext>
            </a:extLst>
          </p:cNvPr>
          <p:cNvSpPr/>
          <p:nvPr/>
        </p:nvSpPr>
        <p:spPr>
          <a:xfrm>
            <a:off x="393405" y="836520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Theorem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1A30B-7A56-7BC8-3BBD-C6EC4FD3040C}"/>
              </a:ext>
            </a:extLst>
          </p:cNvPr>
          <p:cNvSpPr txBox="1"/>
          <p:nvPr/>
        </p:nvSpPr>
        <p:spPr>
          <a:xfrm>
            <a:off x="480002" y="1322877"/>
            <a:ext cx="800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Every SELECT-FROM-WHERE query without subqueries</a:t>
            </a:r>
            <a:br>
              <a:rPr lang="en-US" sz="2400" dirty="0"/>
            </a:br>
            <a:r>
              <a:rPr lang="en-US" sz="2400" dirty="0"/>
              <a:t>and without aggregates is monotone</a:t>
            </a:r>
          </a:p>
        </p:txBody>
      </p:sp>
    </p:spTree>
    <p:extLst>
      <p:ext uri="{BB962C8B-B14F-4D97-AF65-F5344CB8AC3E}">
        <p14:creationId xmlns:p14="http://schemas.microsoft.com/office/powerpoint/2010/main" val="3318881039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CE0D6-7026-D610-7EB5-72A4414D46CE}"/>
              </a:ext>
            </a:extLst>
          </p:cNvPr>
          <p:cNvSpPr txBox="1"/>
          <p:nvPr/>
        </p:nvSpPr>
        <p:spPr>
          <a:xfrm>
            <a:off x="4797393" y="3284838"/>
            <a:ext cx="349326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r1 in T1: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t2 in T2: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each t3 in T3: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…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(condition):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output (r1,r2,…)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3973F7-3591-348C-08DF-04B16A08DC3C}"/>
              </a:ext>
            </a:extLst>
          </p:cNvPr>
          <p:cNvSpPr txBox="1"/>
          <p:nvPr/>
        </p:nvSpPr>
        <p:spPr>
          <a:xfrm>
            <a:off x="494627" y="2768419"/>
            <a:ext cx="3535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Proof. Consider a SQL query: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0F88E1-BF77-8D6B-4905-5BB7CED77620}"/>
              </a:ext>
            </a:extLst>
          </p:cNvPr>
          <p:cNvSpPr txBox="1"/>
          <p:nvPr/>
        </p:nvSpPr>
        <p:spPr>
          <a:xfrm>
            <a:off x="638552" y="3358554"/>
            <a:ext cx="23903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T1, T2,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condition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5C9B2-7405-56AC-658D-0859E88E3251}"/>
              </a:ext>
            </a:extLst>
          </p:cNvPr>
          <p:cNvSpPr txBox="1"/>
          <p:nvPr/>
        </p:nvSpPr>
        <p:spPr>
          <a:xfrm>
            <a:off x="4713407" y="2768419"/>
            <a:ext cx="3401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Its nested loop semantics is: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EC991F-77A2-7448-5B0C-3F1E39EEBD7E}"/>
              </a:ext>
            </a:extLst>
          </p:cNvPr>
          <p:cNvSpPr txBox="1"/>
          <p:nvPr/>
        </p:nvSpPr>
        <p:spPr>
          <a:xfrm>
            <a:off x="1702095" y="5359932"/>
            <a:ext cx="6015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we insert a tuple into one of the input relations </a:t>
            </a:r>
            <a:r>
              <a:rPr lang="en-US" sz="2000" dirty="0" err="1"/>
              <a:t>T</a:t>
            </a:r>
            <a:r>
              <a:rPr lang="en-US" sz="2000" baseline="-25000" dirty="0" err="1"/>
              <a:t>i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we will not remove any tuples from the output.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A740DD-6F58-9EC8-5A05-CA58734CD9D5}"/>
              </a:ext>
            </a:extLst>
          </p:cNvPr>
          <p:cNvSpPr/>
          <p:nvPr/>
        </p:nvSpPr>
        <p:spPr>
          <a:xfrm>
            <a:off x="393405" y="836521"/>
            <a:ext cx="8357190" cy="1419662"/>
          </a:xfrm>
          <a:prstGeom prst="roundRect">
            <a:avLst>
              <a:gd name="adj" fmla="val 7404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7">
            <a:extLst>
              <a:ext uri="{FF2B5EF4-FFF2-40B4-BE49-F238E27FC236}">
                <a16:creationId xmlns:a16="http://schemas.microsoft.com/office/drawing/2014/main" id="{3256E78F-0696-6050-D1EA-242399FC1EB1}"/>
              </a:ext>
            </a:extLst>
          </p:cNvPr>
          <p:cNvSpPr/>
          <p:nvPr/>
        </p:nvSpPr>
        <p:spPr>
          <a:xfrm>
            <a:off x="393405" y="836520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Theorem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1A30B-7A56-7BC8-3BBD-C6EC4FD3040C}"/>
              </a:ext>
            </a:extLst>
          </p:cNvPr>
          <p:cNvSpPr txBox="1"/>
          <p:nvPr/>
        </p:nvSpPr>
        <p:spPr>
          <a:xfrm>
            <a:off x="480002" y="1322877"/>
            <a:ext cx="800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Every SELECT-FROM-WHERE query without subqueries</a:t>
            </a:r>
            <a:br>
              <a:rPr lang="en-US" sz="2400" dirty="0"/>
            </a:br>
            <a:r>
              <a:rPr lang="en-US" sz="2400" dirty="0"/>
              <a:t>and without aggregates is monotone</a:t>
            </a:r>
          </a:p>
        </p:txBody>
      </p:sp>
    </p:spTree>
    <p:extLst>
      <p:ext uri="{BB962C8B-B14F-4D97-AF65-F5344CB8AC3E}">
        <p14:creationId xmlns:p14="http://schemas.microsoft.com/office/powerpoint/2010/main" val="1581518037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4734141A-8740-3864-33B1-FC67E73AFE76}"/>
              </a:ext>
            </a:extLst>
          </p:cNvPr>
          <p:cNvSpPr/>
          <p:nvPr/>
        </p:nvSpPr>
        <p:spPr>
          <a:xfrm>
            <a:off x="474088" y="2324663"/>
            <a:ext cx="8357190" cy="1419662"/>
          </a:xfrm>
          <a:prstGeom prst="roundRect">
            <a:avLst>
              <a:gd name="adj" fmla="val 7404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10647F68-D1CB-5E1F-1548-17E788B4CC74}"/>
              </a:ext>
            </a:extLst>
          </p:cNvPr>
          <p:cNvSpPr/>
          <p:nvPr/>
        </p:nvSpPr>
        <p:spPr>
          <a:xfrm>
            <a:off x="474088" y="2324662"/>
            <a:ext cx="8357190" cy="384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Consequence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F512E-7577-2717-EBD8-034EEC96E9D3}"/>
              </a:ext>
            </a:extLst>
          </p:cNvPr>
          <p:cNvSpPr txBox="1"/>
          <p:nvPr/>
        </p:nvSpPr>
        <p:spPr>
          <a:xfrm>
            <a:off x="560685" y="2811019"/>
            <a:ext cx="6566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query “Find people who </a:t>
            </a:r>
            <a:r>
              <a:rPr lang="en-US" sz="2400" b="1" dirty="0">
                <a:solidFill>
                  <a:srgbClr val="FF0000"/>
                </a:solidFill>
              </a:rPr>
              <a:t>do not</a:t>
            </a:r>
            <a:r>
              <a:rPr lang="en-US" sz="2400" dirty="0"/>
              <a:t> drive cars”</a:t>
            </a:r>
            <a:br>
              <a:rPr lang="en-US" sz="2400" dirty="0"/>
            </a:br>
            <a:r>
              <a:rPr lang="en-US" sz="2400" dirty="0"/>
              <a:t>cannot be unnested without aggregates</a:t>
            </a:r>
          </a:p>
        </p:txBody>
      </p:sp>
    </p:spTree>
    <p:extLst>
      <p:ext uri="{BB962C8B-B14F-4D97-AF65-F5344CB8AC3E}">
        <p14:creationId xmlns:p14="http://schemas.microsoft.com/office/powerpoint/2010/main" val="3369102011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7FA528-3931-9653-30A3-66D1DA15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3FFDA2-FD6D-7B32-1402-9C425F678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property whether the query is monotone or not does not depend on its SQL writeup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Instead, it depends on the meaning of the query, regardless of how we write it in SQL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3A7EF-FE68-49B5-89BE-EE2C667A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8EE34-A1AC-57B8-6020-A8D931F6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58F5A-398A-DB88-575F-48E5072F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02910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C1BC3-06D5-5A79-CEA1-521676E501C3}"/>
              </a:ext>
            </a:extLst>
          </p:cNvPr>
          <p:cNvSpPr txBox="1"/>
          <p:nvPr/>
        </p:nvSpPr>
        <p:spPr>
          <a:xfrm>
            <a:off x="244302" y="771820"/>
            <a:ext cx="4652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Count the number of employees.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3FC362-D0FA-943E-AEA4-194E9D92B5D6}"/>
              </a:ext>
            </a:extLst>
          </p:cNvPr>
          <p:cNvSpPr txBox="1"/>
          <p:nvPr/>
        </p:nvSpPr>
        <p:spPr>
          <a:xfrm>
            <a:off x="5725816" y="771820"/>
            <a:ext cx="249299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56667E-0482-F7F9-F1B9-36907AAB1719}"/>
              </a:ext>
            </a:extLst>
          </p:cNvPr>
          <p:cNvSpPr/>
          <p:nvPr/>
        </p:nvSpPr>
        <p:spPr>
          <a:xfrm>
            <a:off x="6901227" y="1311969"/>
            <a:ext cx="2428145" cy="649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/>
            <a:r>
              <a:rPr lang="en-US" sz="2400" dirty="0"/>
              <a:t>Monotone?</a:t>
            </a:r>
          </a:p>
        </p:txBody>
      </p:sp>
    </p:spTree>
    <p:extLst>
      <p:ext uri="{BB962C8B-B14F-4D97-AF65-F5344CB8AC3E}">
        <p14:creationId xmlns:p14="http://schemas.microsoft.com/office/powerpoint/2010/main" val="3277378705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C1BC3-06D5-5A79-CEA1-521676E501C3}"/>
              </a:ext>
            </a:extLst>
          </p:cNvPr>
          <p:cNvSpPr txBox="1"/>
          <p:nvPr/>
        </p:nvSpPr>
        <p:spPr>
          <a:xfrm>
            <a:off x="244302" y="771820"/>
            <a:ext cx="4652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Count the number of employees.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9F988D-8954-5232-AE0F-B678BF26DB55}"/>
              </a:ext>
            </a:extLst>
          </p:cNvPr>
          <p:cNvGraphicFramePr>
            <a:graphicFrameLocks noGrp="1"/>
          </p:cNvGraphicFramePr>
          <p:nvPr/>
        </p:nvGraphicFramePr>
        <p:xfrm>
          <a:off x="307968" y="1777432"/>
          <a:ext cx="475753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11044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1104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1104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1104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1104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83FC362-D0FA-943E-AEA4-194E9D92B5D6}"/>
              </a:ext>
            </a:extLst>
          </p:cNvPr>
          <p:cNvSpPr txBox="1"/>
          <p:nvPr/>
        </p:nvSpPr>
        <p:spPr>
          <a:xfrm>
            <a:off x="5725816" y="771820"/>
            <a:ext cx="249299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E435D5-5205-510B-E8DB-FBD4DF79C7B8}"/>
              </a:ext>
            </a:extLst>
          </p:cNvPr>
          <p:cNvGraphicFramePr>
            <a:graphicFrameLocks noGrp="1"/>
          </p:cNvGraphicFramePr>
          <p:nvPr/>
        </p:nvGraphicFramePr>
        <p:xfrm>
          <a:off x="5941760" y="2203867"/>
          <a:ext cx="118938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</a:tblGrid>
              <a:tr h="137269"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137269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7D33EA-7A54-87F8-7D96-877CFF42DE6D}"/>
              </a:ext>
            </a:extLst>
          </p:cNvPr>
          <p:cNvSpPr txBox="1"/>
          <p:nvPr/>
        </p:nvSpPr>
        <p:spPr>
          <a:xfrm>
            <a:off x="307968" y="142918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0787D34-3532-6EAD-5D8D-1512A903A3D1}"/>
                  </a:ext>
                </a:extLst>
              </p:cNvPr>
              <p:cNvSpPr/>
              <p:nvPr/>
            </p:nvSpPr>
            <p:spPr>
              <a:xfrm>
                <a:off x="109328" y="1311969"/>
                <a:ext cx="5555975" cy="2256179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0787D34-3532-6EAD-5D8D-1512A903A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8" y="1311969"/>
                <a:ext cx="5555975" cy="225617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D43F7FEF-C68B-EA6C-0FFD-4F726B8DD6E0}"/>
                  </a:ext>
                </a:extLst>
              </p:cNvPr>
              <p:cNvSpPr/>
              <p:nvPr/>
            </p:nvSpPr>
            <p:spPr>
              <a:xfrm>
                <a:off x="5763458" y="2030230"/>
                <a:ext cx="2068645" cy="1521604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D43F7FEF-C68B-EA6C-0FFD-4F726B8DD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58" y="2030230"/>
                <a:ext cx="2068645" cy="1521604"/>
              </a:xfrm>
              <a:prstGeom prst="roundRect">
                <a:avLst/>
              </a:prstGeom>
              <a:blipFill>
                <a:blip r:embed="rId3"/>
                <a:stretch>
                  <a:fillRect b="-4918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556667E-0482-F7F9-F1B9-36907AAB1719}"/>
              </a:ext>
            </a:extLst>
          </p:cNvPr>
          <p:cNvSpPr/>
          <p:nvPr/>
        </p:nvSpPr>
        <p:spPr>
          <a:xfrm>
            <a:off x="6901227" y="1311969"/>
            <a:ext cx="2428145" cy="649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/>
            <a:r>
              <a:rPr lang="en-US" sz="2400" dirty="0"/>
              <a:t>Monotone?</a:t>
            </a:r>
          </a:p>
        </p:txBody>
      </p:sp>
    </p:spTree>
    <p:extLst>
      <p:ext uri="{BB962C8B-B14F-4D97-AF65-F5344CB8AC3E}">
        <p14:creationId xmlns:p14="http://schemas.microsoft.com/office/powerpoint/2010/main" val="2383012759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C1BC3-06D5-5A79-CEA1-521676E501C3}"/>
              </a:ext>
            </a:extLst>
          </p:cNvPr>
          <p:cNvSpPr txBox="1"/>
          <p:nvPr/>
        </p:nvSpPr>
        <p:spPr>
          <a:xfrm>
            <a:off x="244302" y="771820"/>
            <a:ext cx="4652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Count the number of employees.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9F988D-8954-5232-AE0F-B678BF26DB55}"/>
              </a:ext>
            </a:extLst>
          </p:cNvPr>
          <p:cNvGraphicFramePr>
            <a:graphicFrameLocks noGrp="1"/>
          </p:cNvGraphicFramePr>
          <p:nvPr/>
        </p:nvGraphicFramePr>
        <p:xfrm>
          <a:off x="307968" y="1777432"/>
          <a:ext cx="475753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11044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1104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1104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1104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1104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83FC362-D0FA-943E-AEA4-194E9D92B5D6}"/>
              </a:ext>
            </a:extLst>
          </p:cNvPr>
          <p:cNvSpPr txBox="1"/>
          <p:nvPr/>
        </p:nvSpPr>
        <p:spPr>
          <a:xfrm>
            <a:off x="5725816" y="771820"/>
            <a:ext cx="249299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E435D5-5205-510B-E8DB-FBD4DF79C7B8}"/>
              </a:ext>
            </a:extLst>
          </p:cNvPr>
          <p:cNvGraphicFramePr>
            <a:graphicFrameLocks noGrp="1"/>
          </p:cNvGraphicFramePr>
          <p:nvPr/>
        </p:nvGraphicFramePr>
        <p:xfrm>
          <a:off x="5941760" y="2203867"/>
          <a:ext cx="118938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</a:tblGrid>
              <a:tr h="137269"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137269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7D33EA-7A54-87F8-7D96-877CFF42DE6D}"/>
              </a:ext>
            </a:extLst>
          </p:cNvPr>
          <p:cNvSpPr txBox="1"/>
          <p:nvPr/>
        </p:nvSpPr>
        <p:spPr>
          <a:xfrm>
            <a:off x="307968" y="142918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0787D34-3532-6EAD-5D8D-1512A903A3D1}"/>
                  </a:ext>
                </a:extLst>
              </p:cNvPr>
              <p:cNvSpPr/>
              <p:nvPr/>
            </p:nvSpPr>
            <p:spPr>
              <a:xfrm>
                <a:off x="109328" y="1311969"/>
                <a:ext cx="5555975" cy="2256179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0787D34-3532-6EAD-5D8D-1512A903A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8" y="1311969"/>
                <a:ext cx="5555975" cy="225617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D43F7FEF-C68B-EA6C-0FFD-4F726B8DD6E0}"/>
                  </a:ext>
                </a:extLst>
              </p:cNvPr>
              <p:cNvSpPr/>
              <p:nvPr/>
            </p:nvSpPr>
            <p:spPr>
              <a:xfrm>
                <a:off x="5763458" y="2030230"/>
                <a:ext cx="2068645" cy="1521604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D43F7FEF-C68B-EA6C-0FFD-4F726B8DD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58" y="2030230"/>
                <a:ext cx="2068645" cy="1521604"/>
              </a:xfrm>
              <a:prstGeom prst="roundRect">
                <a:avLst/>
              </a:prstGeom>
              <a:blipFill>
                <a:blip r:embed="rId3"/>
                <a:stretch>
                  <a:fillRect b="-4918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937D7F6-D755-C751-677C-20FCC4D8F083}"/>
              </a:ext>
            </a:extLst>
          </p:cNvPr>
          <p:cNvGraphicFramePr>
            <a:graphicFrameLocks noGrp="1"/>
          </p:cNvGraphicFramePr>
          <p:nvPr/>
        </p:nvGraphicFramePr>
        <p:xfrm>
          <a:off x="244302" y="4114351"/>
          <a:ext cx="475753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133678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13367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13367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13367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13367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13367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29405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42E85F0-7F6B-3E4A-9D8A-B519B1938BFA}"/>
              </a:ext>
            </a:extLst>
          </p:cNvPr>
          <p:cNvGraphicFramePr>
            <a:graphicFrameLocks noGrp="1"/>
          </p:cNvGraphicFramePr>
          <p:nvPr/>
        </p:nvGraphicFramePr>
        <p:xfrm>
          <a:off x="5904118" y="4362093"/>
          <a:ext cx="118938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7138CE3-1E34-3E89-5765-B746CB5AF5A8}"/>
              </a:ext>
            </a:extLst>
          </p:cNvPr>
          <p:cNvSpPr txBox="1"/>
          <p:nvPr/>
        </p:nvSpPr>
        <p:spPr>
          <a:xfrm>
            <a:off x="244302" y="376590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A4A1AFD-E460-DACF-E517-67D56FFCFA7A}"/>
                  </a:ext>
                </a:extLst>
              </p:cNvPr>
              <p:cNvSpPr/>
              <p:nvPr/>
            </p:nvSpPr>
            <p:spPr>
              <a:xfrm>
                <a:off x="56071" y="3768037"/>
                <a:ext cx="5555975" cy="2527847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A4A1AFD-E460-DACF-E517-67D56FFCF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1" y="3768037"/>
                <a:ext cx="5555975" cy="252784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F18803FE-9583-936F-1840-E8340908BE40}"/>
                  </a:ext>
                </a:extLst>
              </p:cNvPr>
              <p:cNvSpPr/>
              <p:nvPr/>
            </p:nvSpPr>
            <p:spPr>
              <a:xfrm>
                <a:off x="5725816" y="4117336"/>
                <a:ext cx="2068645" cy="1521604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F18803FE-9583-936F-1840-E8340908B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816" y="4117336"/>
                <a:ext cx="2068645" cy="1521604"/>
              </a:xfrm>
              <a:prstGeom prst="roundRect">
                <a:avLst/>
              </a:prstGeom>
              <a:blipFill>
                <a:blip r:embed="rId5"/>
                <a:stretch>
                  <a:fillRect b="-5738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556667E-0482-F7F9-F1B9-36907AAB1719}"/>
              </a:ext>
            </a:extLst>
          </p:cNvPr>
          <p:cNvSpPr/>
          <p:nvPr/>
        </p:nvSpPr>
        <p:spPr>
          <a:xfrm>
            <a:off x="6901227" y="1311969"/>
            <a:ext cx="2428145" cy="649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/>
            <a:r>
              <a:rPr lang="en-US" sz="2400" dirty="0"/>
              <a:t>Monotone?</a:t>
            </a:r>
          </a:p>
        </p:txBody>
      </p:sp>
    </p:spTree>
    <p:extLst>
      <p:ext uri="{BB962C8B-B14F-4D97-AF65-F5344CB8AC3E}">
        <p14:creationId xmlns:p14="http://schemas.microsoft.com/office/powerpoint/2010/main" val="3093046009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C1BC3-06D5-5A79-CEA1-521676E501C3}"/>
              </a:ext>
            </a:extLst>
          </p:cNvPr>
          <p:cNvSpPr txBox="1"/>
          <p:nvPr/>
        </p:nvSpPr>
        <p:spPr>
          <a:xfrm>
            <a:off x="244302" y="771820"/>
            <a:ext cx="4652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Count the number of employees.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9F988D-8954-5232-AE0F-B678BF26DB55}"/>
              </a:ext>
            </a:extLst>
          </p:cNvPr>
          <p:cNvGraphicFramePr>
            <a:graphicFrameLocks noGrp="1"/>
          </p:cNvGraphicFramePr>
          <p:nvPr/>
        </p:nvGraphicFramePr>
        <p:xfrm>
          <a:off x="307968" y="1777432"/>
          <a:ext cx="475753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11044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1104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1104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1104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1104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83FC362-D0FA-943E-AEA4-194E9D92B5D6}"/>
              </a:ext>
            </a:extLst>
          </p:cNvPr>
          <p:cNvSpPr txBox="1"/>
          <p:nvPr/>
        </p:nvSpPr>
        <p:spPr>
          <a:xfrm>
            <a:off x="5725816" y="771820"/>
            <a:ext cx="249299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E435D5-5205-510B-E8DB-FBD4DF79C7B8}"/>
              </a:ext>
            </a:extLst>
          </p:cNvPr>
          <p:cNvGraphicFramePr>
            <a:graphicFrameLocks noGrp="1"/>
          </p:cNvGraphicFramePr>
          <p:nvPr/>
        </p:nvGraphicFramePr>
        <p:xfrm>
          <a:off x="5941760" y="2203867"/>
          <a:ext cx="118938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</a:tblGrid>
              <a:tr h="137269"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137269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7D33EA-7A54-87F8-7D96-877CFF42DE6D}"/>
              </a:ext>
            </a:extLst>
          </p:cNvPr>
          <p:cNvSpPr txBox="1"/>
          <p:nvPr/>
        </p:nvSpPr>
        <p:spPr>
          <a:xfrm>
            <a:off x="307968" y="142918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0787D34-3532-6EAD-5D8D-1512A903A3D1}"/>
                  </a:ext>
                </a:extLst>
              </p:cNvPr>
              <p:cNvSpPr/>
              <p:nvPr/>
            </p:nvSpPr>
            <p:spPr>
              <a:xfrm>
                <a:off x="109328" y="1311969"/>
                <a:ext cx="5555975" cy="2256179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0787D34-3532-6EAD-5D8D-1512A903A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8" y="1311969"/>
                <a:ext cx="5555975" cy="225617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D43F7FEF-C68B-EA6C-0FFD-4F726B8DD6E0}"/>
                  </a:ext>
                </a:extLst>
              </p:cNvPr>
              <p:cNvSpPr/>
              <p:nvPr/>
            </p:nvSpPr>
            <p:spPr>
              <a:xfrm>
                <a:off x="5763458" y="2030230"/>
                <a:ext cx="2068645" cy="1521604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D43F7FEF-C68B-EA6C-0FFD-4F726B8DD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58" y="2030230"/>
                <a:ext cx="2068645" cy="1521604"/>
              </a:xfrm>
              <a:prstGeom prst="roundRect">
                <a:avLst/>
              </a:prstGeom>
              <a:blipFill>
                <a:blip r:embed="rId3"/>
                <a:stretch>
                  <a:fillRect b="-4918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937D7F6-D755-C751-677C-20FCC4D8F083}"/>
              </a:ext>
            </a:extLst>
          </p:cNvPr>
          <p:cNvGraphicFramePr>
            <a:graphicFrameLocks noGrp="1"/>
          </p:cNvGraphicFramePr>
          <p:nvPr/>
        </p:nvGraphicFramePr>
        <p:xfrm>
          <a:off x="244302" y="4114351"/>
          <a:ext cx="475753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133678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13367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13367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13367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13367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13367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29405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42E85F0-7F6B-3E4A-9D8A-B519B1938BFA}"/>
              </a:ext>
            </a:extLst>
          </p:cNvPr>
          <p:cNvGraphicFramePr>
            <a:graphicFrameLocks noGrp="1"/>
          </p:cNvGraphicFramePr>
          <p:nvPr/>
        </p:nvGraphicFramePr>
        <p:xfrm>
          <a:off x="5904118" y="4362093"/>
          <a:ext cx="118938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7138CE3-1E34-3E89-5765-B746CB5AF5A8}"/>
              </a:ext>
            </a:extLst>
          </p:cNvPr>
          <p:cNvSpPr txBox="1"/>
          <p:nvPr/>
        </p:nvSpPr>
        <p:spPr>
          <a:xfrm>
            <a:off x="244302" y="376590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A4A1AFD-E460-DACF-E517-67D56FFCFA7A}"/>
                  </a:ext>
                </a:extLst>
              </p:cNvPr>
              <p:cNvSpPr/>
              <p:nvPr/>
            </p:nvSpPr>
            <p:spPr>
              <a:xfrm>
                <a:off x="56071" y="3768037"/>
                <a:ext cx="5555975" cy="2527847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A4A1AFD-E460-DACF-E517-67D56FFCF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1" y="3768037"/>
                <a:ext cx="5555975" cy="252784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F18803FE-9583-936F-1840-E8340908BE40}"/>
                  </a:ext>
                </a:extLst>
              </p:cNvPr>
              <p:cNvSpPr/>
              <p:nvPr/>
            </p:nvSpPr>
            <p:spPr>
              <a:xfrm>
                <a:off x="5725816" y="4117336"/>
                <a:ext cx="2068645" cy="1521604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F18803FE-9583-936F-1840-E8340908B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816" y="4117336"/>
                <a:ext cx="2068645" cy="1521604"/>
              </a:xfrm>
              <a:prstGeom prst="roundRect">
                <a:avLst/>
              </a:prstGeom>
              <a:blipFill>
                <a:blip r:embed="rId5"/>
                <a:stretch>
                  <a:fillRect b="-5738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E226E9-70A3-7FE6-D14E-4F2F38EB2493}"/>
                  </a:ext>
                </a:extLst>
              </p:cNvPr>
              <p:cNvSpPr txBox="1"/>
              <p:nvPr/>
            </p:nvSpPr>
            <p:spPr>
              <a:xfrm>
                <a:off x="5725816" y="5753695"/>
                <a:ext cx="2140394" cy="64633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{5}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E226E9-70A3-7FE6-D14E-4F2F38EB2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816" y="5753695"/>
                <a:ext cx="2140394" cy="646331"/>
              </a:xfrm>
              <a:prstGeom prst="rect">
                <a:avLst/>
              </a:prstGeom>
              <a:blipFill>
                <a:blip r:embed="rId6"/>
                <a:stretch>
                  <a:fillRect r="-1754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556667E-0482-F7F9-F1B9-36907AAB1719}"/>
              </a:ext>
            </a:extLst>
          </p:cNvPr>
          <p:cNvSpPr/>
          <p:nvPr/>
        </p:nvSpPr>
        <p:spPr>
          <a:xfrm>
            <a:off x="6901227" y="1311969"/>
            <a:ext cx="2428145" cy="649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/>
            <a:r>
              <a:rPr lang="en-US" sz="2400" dirty="0"/>
              <a:t>Monotone?</a:t>
            </a:r>
          </a:p>
        </p:txBody>
      </p:sp>
    </p:spTree>
    <p:extLst>
      <p:ext uri="{BB962C8B-B14F-4D97-AF65-F5344CB8AC3E}">
        <p14:creationId xmlns:p14="http://schemas.microsoft.com/office/powerpoint/2010/main" val="646118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3A6FC-0B02-4943-37C6-C252A95E6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86094-A762-707B-658B-A64F1308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96D67-87C8-2910-3D14-64756688D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0084E-DE5E-DAA2-4DE4-C5F99F68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1BE1F-F91B-4844-215B-A07BAEF9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5FEC7-7566-97E6-E762-B6B576ED0DA0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56FC8-E064-C0EF-B45A-0E43896BF4D8}"/>
              </a:ext>
            </a:extLst>
          </p:cNvPr>
          <p:cNvSpPr txBox="1"/>
          <p:nvPr/>
        </p:nvSpPr>
        <p:spPr>
          <a:xfrm>
            <a:off x="4533984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F26449-6CE6-CC1F-5CAA-FB307D7EECC0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B789FA-E025-53D5-6319-BACA9AA48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48375"/>
              </p:ext>
            </p:extLst>
          </p:nvPr>
        </p:nvGraphicFramePr>
        <p:xfrm>
          <a:off x="4572000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D750331-C003-CF7D-6275-BBF3389E6552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52626800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Queries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C1BC3-06D5-5A79-CEA1-521676E501C3}"/>
              </a:ext>
            </a:extLst>
          </p:cNvPr>
          <p:cNvSpPr txBox="1"/>
          <p:nvPr/>
        </p:nvSpPr>
        <p:spPr>
          <a:xfrm>
            <a:off x="244302" y="771820"/>
            <a:ext cx="4652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Count the number of employees.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9F988D-8954-5232-AE0F-B678BF26DB55}"/>
              </a:ext>
            </a:extLst>
          </p:cNvPr>
          <p:cNvGraphicFramePr>
            <a:graphicFrameLocks noGrp="1"/>
          </p:cNvGraphicFramePr>
          <p:nvPr/>
        </p:nvGraphicFramePr>
        <p:xfrm>
          <a:off x="307968" y="1777432"/>
          <a:ext cx="475753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11044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1104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1104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1104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1104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83FC362-D0FA-943E-AEA4-194E9D92B5D6}"/>
              </a:ext>
            </a:extLst>
          </p:cNvPr>
          <p:cNvSpPr txBox="1"/>
          <p:nvPr/>
        </p:nvSpPr>
        <p:spPr>
          <a:xfrm>
            <a:off x="5725816" y="771820"/>
            <a:ext cx="249299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E435D5-5205-510B-E8DB-FBD4DF79C7B8}"/>
              </a:ext>
            </a:extLst>
          </p:cNvPr>
          <p:cNvGraphicFramePr>
            <a:graphicFrameLocks noGrp="1"/>
          </p:cNvGraphicFramePr>
          <p:nvPr/>
        </p:nvGraphicFramePr>
        <p:xfrm>
          <a:off x="5941760" y="2203867"/>
          <a:ext cx="118938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</a:tblGrid>
              <a:tr h="137269"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137269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7D33EA-7A54-87F8-7D96-877CFF42DE6D}"/>
              </a:ext>
            </a:extLst>
          </p:cNvPr>
          <p:cNvSpPr txBox="1"/>
          <p:nvPr/>
        </p:nvSpPr>
        <p:spPr>
          <a:xfrm>
            <a:off x="307968" y="142918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0787D34-3532-6EAD-5D8D-1512A903A3D1}"/>
                  </a:ext>
                </a:extLst>
              </p:cNvPr>
              <p:cNvSpPr/>
              <p:nvPr/>
            </p:nvSpPr>
            <p:spPr>
              <a:xfrm>
                <a:off x="109328" y="1311969"/>
                <a:ext cx="5555975" cy="2256179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0787D34-3532-6EAD-5D8D-1512A903A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8" y="1311969"/>
                <a:ext cx="5555975" cy="225617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D43F7FEF-C68B-EA6C-0FFD-4F726B8DD6E0}"/>
                  </a:ext>
                </a:extLst>
              </p:cNvPr>
              <p:cNvSpPr/>
              <p:nvPr/>
            </p:nvSpPr>
            <p:spPr>
              <a:xfrm>
                <a:off x="5763458" y="2030230"/>
                <a:ext cx="2068645" cy="1521604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D43F7FEF-C68B-EA6C-0FFD-4F726B8DD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58" y="2030230"/>
                <a:ext cx="2068645" cy="1521604"/>
              </a:xfrm>
              <a:prstGeom prst="roundRect">
                <a:avLst/>
              </a:prstGeom>
              <a:blipFill>
                <a:blip r:embed="rId3"/>
                <a:stretch>
                  <a:fillRect b="-4918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937D7F6-D755-C751-677C-20FCC4D8F083}"/>
              </a:ext>
            </a:extLst>
          </p:cNvPr>
          <p:cNvGraphicFramePr>
            <a:graphicFrameLocks noGrp="1"/>
          </p:cNvGraphicFramePr>
          <p:nvPr/>
        </p:nvGraphicFramePr>
        <p:xfrm>
          <a:off x="244302" y="4114351"/>
          <a:ext cx="475753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133678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13367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13367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13367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13367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13367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29405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42E85F0-7F6B-3E4A-9D8A-B519B1938BFA}"/>
              </a:ext>
            </a:extLst>
          </p:cNvPr>
          <p:cNvGraphicFramePr>
            <a:graphicFrameLocks noGrp="1"/>
          </p:cNvGraphicFramePr>
          <p:nvPr/>
        </p:nvGraphicFramePr>
        <p:xfrm>
          <a:off x="5904118" y="4362093"/>
          <a:ext cx="118938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7138CE3-1E34-3E89-5765-B746CB5AF5A8}"/>
              </a:ext>
            </a:extLst>
          </p:cNvPr>
          <p:cNvSpPr txBox="1"/>
          <p:nvPr/>
        </p:nvSpPr>
        <p:spPr>
          <a:xfrm>
            <a:off x="244302" y="376590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A4A1AFD-E460-DACF-E517-67D56FFCFA7A}"/>
                  </a:ext>
                </a:extLst>
              </p:cNvPr>
              <p:cNvSpPr/>
              <p:nvPr/>
            </p:nvSpPr>
            <p:spPr>
              <a:xfrm>
                <a:off x="56071" y="3768037"/>
                <a:ext cx="5555975" cy="2527847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A4A1AFD-E460-DACF-E517-67D56FFCF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1" y="3768037"/>
                <a:ext cx="5555975" cy="252784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F18803FE-9583-936F-1840-E8340908BE40}"/>
                  </a:ext>
                </a:extLst>
              </p:cNvPr>
              <p:cNvSpPr/>
              <p:nvPr/>
            </p:nvSpPr>
            <p:spPr>
              <a:xfrm>
                <a:off x="5725816" y="4117336"/>
                <a:ext cx="2068645" cy="1521604"/>
              </a:xfrm>
              <a:prstGeom prst="roundRect">
                <a:avLst/>
              </a:prstGeom>
              <a:noFill/>
              <a:ln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b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F18803FE-9583-936F-1840-E8340908B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816" y="4117336"/>
                <a:ext cx="2068645" cy="1521604"/>
              </a:xfrm>
              <a:prstGeom prst="roundRect">
                <a:avLst/>
              </a:prstGeom>
              <a:blipFill>
                <a:blip r:embed="rId5"/>
                <a:stretch>
                  <a:fillRect b="-5738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E226E9-70A3-7FE6-D14E-4F2F38EB2493}"/>
                  </a:ext>
                </a:extLst>
              </p:cNvPr>
              <p:cNvSpPr txBox="1"/>
              <p:nvPr/>
            </p:nvSpPr>
            <p:spPr>
              <a:xfrm>
                <a:off x="5725816" y="5753695"/>
                <a:ext cx="2140394" cy="64633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{5}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E226E9-70A3-7FE6-D14E-4F2F38EB2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816" y="5753695"/>
                <a:ext cx="2140394" cy="646331"/>
              </a:xfrm>
              <a:prstGeom prst="rect">
                <a:avLst/>
              </a:prstGeom>
              <a:blipFill>
                <a:blip r:embed="rId6"/>
                <a:stretch>
                  <a:fillRect r="-1754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556667E-0482-F7F9-F1B9-36907AAB1719}"/>
              </a:ext>
            </a:extLst>
          </p:cNvPr>
          <p:cNvSpPr/>
          <p:nvPr/>
        </p:nvSpPr>
        <p:spPr>
          <a:xfrm>
            <a:off x="6901227" y="1311969"/>
            <a:ext cx="2428145" cy="649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/>
            <a:r>
              <a:rPr lang="en-US" sz="2400" dirty="0"/>
              <a:t>Monotone?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BB6B6A-F1D7-7817-7840-CD7B71EACE49}"/>
              </a:ext>
            </a:extLst>
          </p:cNvPr>
          <p:cNvSpPr/>
          <p:nvPr/>
        </p:nvSpPr>
        <p:spPr>
          <a:xfrm>
            <a:off x="7086600" y="3418311"/>
            <a:ext cx="2186954" cy="11685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Not</a:t>
            </a:r>
            <a:br>
              <a:rPr lang="en-US" sz="2400" dirty="0"/>
            </a:br>
            <a:r>
              <a:rPr lang="en-US" sz="2400" dirty="0"/>
              <a:t>monotone</a:t>
            </a:r>
          </a:p>
        </p:txBody>
      </p:sp>
    </p:spTree>
    <p:extLst>
      <p:ext uri="{BB962C8B-B14F-4D97-AF65-F5344CB8AC3E}">
        <p14:creationId xmlns:p14="http://schemas.microsoft.com/office/powerpoint/2010/main" val="279390161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D9D0E-8737-3A3C-1A19-99A201442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26C81-C1BB-8FB9-308E-AD18B24F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8F3B7-212C-07E7-EBB4-E5BD342D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AAFFAA-B233-8461-D636-7B612189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ABD43-DBEC-EC61-2C96-CA44F66B6D0F}"/>
              </a:ext>
            </a:extLst>
          </p:cNvPr>
          <p:cNvSpPr txBox="1"/>
          <p:nvPr/>
        </p:nvSpPr>
        <p:spPr>
          <a:xfrm>
            <a:off x="2447796" y="3013501"/>
            <a:ext cx="424840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IN and NOT IN</a:t>
            </a:r>
          </a:p>
        </p:txBody>
      </p:sp>
    </p:spTree>
    <p:extLst>
      <p:ext uri="{BB962C8B-B14F-4D97-AF65-F5344CB8AC3E}">
        <p14:creationId xmlns:p14="http://schemas.microsoft.com/office/powerpoint/2010/main" val="2097057495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EA2D53-0511-0507-EBBA-49E00442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9221C8-C203-5DC5-E564-2ADA1EDD4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432FF"/>
                    </a:solidFill>
                  </a:rPr>
                  <a:t>X in (SELECT Y FROM …)</a:t>
                </a:r>
              </a:p>
              <a:p>
                <a:endParaRPr lang="en-US" dirty="0"/>
              </a:p>
              <a:p>
                <a:r>
                  <a:rPr lang="en-US" dirty="0"/>
                  <a:t>Compute the subquery</a:t>
                </a:r>
              </a:p>
              <a:p>
                <a:r>
                  <a:rPr lang="en-US" dirty="0"/>
                  <a:t>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𝑂𝑢𝑡𝑝𝑢𝑡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9221C8-C203-5DC5-E564-2ADA1EDD4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1C18B-38E8-1EC5-7533-5ABD4D66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A9D0C-2EAC-1DA2-D44C-2BFF6F08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B932-9F7C-6E99-6A9B-F863D9F3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B4E29B7-B685-ECCE-DA9D-7F2A20551B2D}"/>
              </a:ext>
            </a:extLst>
          </p:cNvPr>
          <p:cNvGraphicFramePr>
            <a:graphicFrameLocks noGrp="1"/>
          </p:cNvGraphicFramePr>
          <p:nvPr/>
        </p:nvGraphicFramePr>
        <p:xfrm>
          <a:off x="6665843" y="2146617"/>
          <a:ext cx="579783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79783">
                  <a:extLst>
                    <a:ext uri="{9D8B030D-6E8A-4147-A177-3AD203B41FA5}">
                      <a16:colId xmlns:a16="http://schemas.microsoft.com/office/drawing/2014/main" val="373437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82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76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44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959603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EA2D53-0511-0507-EBBA-49E00442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WHERE/HAVING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9221C8-C203-5DC5-E564-2ADA1EDD4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432FF"/>
                    </a:solidFill>
                  </a:rPr>
                  <a:t>X in (SELECT Y FROM …)</a:t>
                </a:r>
              </a:p>
              <a:p>
                <a:endParaRPr lang="en-US" dirty="0"/>
              </a:p>
              <a:p>
                <a:r>
                  <a:rPr lang="en-US" dirty="0"/>
                  <a:t>Compute the subquery</a:t>
                </a:r>
              </a:p>
              <a:p>
                <a:r>
                  <a:rPr lang="en-US" dirty="0"/>
                  <a:t>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𝑂𝑢𝑡𝑝𝑢𝑡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432FF"/>
                    </a:solidFill>
                  </a:rPr>
                  <a:t>X not in (SELECT Y …)</a:t>
                </a:r>
                <a:r>
                  <a:rPr lang="en-US" dirty="0"/>
                  <a:t>     </a:t>
                </a:r>
                <a:r>
                  <a:rPr lang="en-US" b="1" dirty="0">
                    <a:solidFill>
                      <a:srgbClr val="0432FF"/>
                    </a:solidFill>
                  </a:rPr>
                  <a:t>not(X in (SELECT Y …))</a:t>
                </a:r>
              </a:p>
              <a:p>
                <a:endParaRPr lang="en-US" dirty="0"/>
              </a:p>
              <a:p>
                <a:r>
                  <a:rPr lang="en-US" dirty="0"/>
                  <a:t>Compute the subquery</a:t>
                </a:r>
              </a:p>
              <a:p>
                <a:r>
                  <a:rPr lang="en-US" dirty="0"/>
                  <a:t>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𝑂𝑢𝑡𝑝𝑢𝑡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9221C8-C203-5DC5-E564-2ADA1EDD4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 r="-1198" b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1C18B-38E8-1EC5-7533-5ABD4D66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A9D0C-2EAC-1DA2-D44C-2BFF6F08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B932-9F7C-6E99-6A9B-F863D9F3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233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B4E29B7-B685-ECCE-DA9D-7F2A20551B2D}"/>
              </a:ext>
            </a:extLst>
          </p:cNvPr>
          <p:cNvGraphicFramePr>
            <a:graphicFrameLocks noGrp="1"/>
          </p:cNvGraphicFramePr>
          <p:nvPr/>
        </p:nvGraphicFramePr>
        <p:xfrm>
          <a:off x="6665843" y="2146617"/>
          <a:ext cx="579783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79783">
                  <a:extLst>
                    <a:ext uri="{9D8B030D-6E8A-4147-A177-3AD203B41FA5}">
                      <a16:colId xmlns:a16="http://schemas.microsoft.com/office/drawing/2014/main" val="373437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82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76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44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93386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EXISTS </a:t>
            </a:r>
            <a:r>
              <a:rPr lang="en-US" dirty="0" err="1"/>
              <a:t>v.s</a:t>
            </a:r>
            <a:r>
              <a:rPr lang="en-US" dirty="0"/>
              <a:t>. 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564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00B050"/>
                </a:solidFill>
              </a:rPr>
              <a:t>do</a:t>
            </a:r>
            <a:r>
              <a:rPr lang="en-US" sz="3200" dirty="0"/>
              <a:t> drive cars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682109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4673FE-7481-6DE5-8DBC-FD983D0F1173}"/>
              </a:ext>
            </a:extLst>
          </p:cNvPr>
          <p:cNvSpPr txBox="1"/>
          <p:nvPr/>
        </p:nvSpPr>
        <p:spPr>
          <a:xfrm>
            <a:off x="4394915" y="4235888"/>
            <a:ext cx="460895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r);</a:t>
            </a:r>
          </a:p>
        </p:txBody>
      </p:sp>
      <p:sp>
        <p:nvSpPr>
          <p:cNvPr id="12" name="Left-Up Arrow 11">
            <a:extLst>
              <a:ext uri="{FF2B5EF4-FFF2-40B4-BE49-F238E27FC236}">
                <a16:creationId xmlns:a16="http://schemas.microsoft.com/office/drawing/2014/main" id="{40774A2D-D335-BE4A-7706-220B61DF993B}"/>
              </a:ext>
            </a:extLst>
          </p:cNvPr>
          <p:cNvSpPr/>
          <p:nvPr/>
        </p:nvSpPr>
        <p:spPr>
          <a:xfrm rot="5400000">
            <a:off x="1001070" y="4632335"/>
            <a:ext cx="1367227" cy="1311965"/>
          </a:xfrm>
          <a:prstGeom prst="leftUpArrow">
            <a:avLst>
              <a:gd name="adj1" fmla="val 9849"/>
              <a:gd name="adj2" fmla="val 15152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BA999-7D18-6853-C667-DBD9E7098BA8}"/>
              </a:ext>
            </a:extLst>
          </p:cNvPr>
          <p:cNvSpPr txBox="1"/>
          <p:nvPr/>
        </p:nvSpPr>
        <p:spPr>
          <a:xfrm>
            <a:off x="1976931" y="4448565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Same output</a:t>
            </a:r>
          </a:p>
        </p:txBody>
      </p:sp>
    </p:spTree>
    <p:extLst>
      <p:ext uri="{BB962C8B-B14F-4D97-AF65-F5344CB8AC3E}">
        <p14:creationId xmlns:p14="http://schemas.microsoft.com/office/powerpoint/2010/main" val="276746245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EXISTS </a:t>
            </a:r>
            <a:r>
              <a:rPr lang="en-US" dirty="0" err="1"/>
              <a:t>v.s</a:t>
            </a:r>
            <a:r>
              <a:rPr lang="en-US" dirty="0"/>
              <a:t>. NOT 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2B623-FF59-60B7-0D51-9D992F41C62D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A288-6D57-AE71-D7A4-72F604DB4004}"/>
              </a:ext>
            </a:extLst>
          </p:cNvPr>
          <p:cNvSpPr txBox="1"/>
          <p:nvPr/>
        </p:nvSpPr>
        <p:spPr>
          <a:xfrm>
            <a:off x="4394915" y="4235888"/>
            <a:ext cx="460895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in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r);</a:t>
            </a:r>
          </a:p>
        </p:txBody>
      </p:sp>
      <p:sp>
        <p:nvSpPr>
          <p:cNvPr id="8" name="Left-Up Arrow 7">
            <a:extLst>
              <a:ext uri="{FF2B5EF4-FFF2-40B4-BE49-F238E27FC236}">
                <a16:creationId xmlns:a16="http://schemas.microsoft.com/office/drawing/2014/main" id="{5EC8EE77-0EDB-4860-CF4D-DD8EDFA0B0C1}"/>
              </a:ext>
            </a:extLst>
          </p:cNvPr>
          <p:cNvSpPr/>
          <p:nvPr/>
        </p:nvSpPr>
        <p:spPr>
          <a:xfrm rot="5400000">
            <a:off x="1001070" y="4632335"/>
            <a:ext cx="1367227" cy="1311965"/>
          </a:xfrm>
          <a:prstGeom prst="leftUpArrow">
            <a:avLst>
              <a:gd name="adj1" fmla="val 9849"/>
              <a:gd name="adj2" fmla="val 15152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FA6D2-AB47-C52C-B8BA-4AE080BE18AE}"/>
              </a:ext>
            </a:extLst>
          </p:cNvPr>
          <p:cNvSpPr txBox="1"/>
          <p:nvPr/>
        </p:nvSpPr>
        <p:spPr>
          <a:xfrm>
            <a:off x="1976931" y="4448565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Same output</a:t>
            </a:r>
          </a:p>
        </p:txBody>
      </p:sp>
    </p:spTree>
    <p:extLst>
      <p:ext uri="{BB962C8B-B14F-4D97-AF65-F5344CB8AC3E}">
        <p14:creationId xmlns:p14="http://schemas.microsoft.com/office/powerpoint/2010/main" val="2821308480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NOT 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A288-6D57-AE71-D7A4-72F604DB4004}"/>
              </a:ext>
            </a:extLst>
          </p:cNvPr>
          <p:cNvSpPr txBox="1"/>
          <p:nvPr/>
        </p:nvSpPr>
        <p:spPr>
          <a:xfrm>
            <a:off x="240358" y="1371340"/>
            <a:ext cx="460895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in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F3D84-E2D1-61D4-F08A-BBDB52FF73FD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7F2BB8-6833-ED30-56F7-C9A86348E161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BE37F99-B3D2-2658-2B6D-E35FABDAC96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673C3CF-0A74-8261-6B87-D223A3F50472}"/>
              </a:ext>
            </a:extLst>
          </p:cNvPr>
          <p:cNvGraphicFramePr>
            <a:graphicFrameLocks noGrp="1"/>
          </p:cNvGraphicFramePr>
          <p:nvPr/>
        </p:nvGraphicFramePr>
        <p:xfrm>
          <a:off x="119680" y="4646968"/>
          <a:ext cx="387544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9FBD0A8-A2DD-83D6-31F8-D7AAC12AF22D}"/>
              </a:ext>
            </a:extLst>
          </p:cNvPr>
          <p:cNvSpPr txBox="1"/>
          <p:nvPr/>
        </p:nvSpPr>
        <p:spPr>
          <a:xfrm>
            <a:off x="5118159" y="1420885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Compute subquery</a:t>
            </a:r>
          </a:p>
        </p:txBody>
      </p:sp>
    </p:spTree>
    <p:extLst>
      <p:ext uri="{BB962C8B-B14F-4D97-AF65-F5344CB8AC3E}">
        <p14:creationId xmlns:p14="http://schemas.microsoft.com/office/powerpoint/2010/main" val="991914490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NOT 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A288-6D57-AE71-D7A4-72F604DB4004}"/>
              </a:ext>
            </a:extLst>
          </p:cNvPr>
          <p:cNvSpPr txBox="1"/>
          <p:nvPr/>
        </p:nvSpPr>
        <p:spPr>
          <a:xfrm>
            <a:off x="240358" y="1371340"/>
            <a:ext cx="460895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in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F3D84-E2D1-61D4-F08A-BBDB52FF73FD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7F2BB8-6833-ED30-56F7-C9A86348E161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BE37F99-B3D2-2658-2B6D-E35FABDAC96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673C3CF-0A74-8261-6B87-D223A3F50472}"/>
              </a:ext>
            </a:extLst>
          </p:cNvPr>
          <p:cNvGraphicFramePr>
            <a:graphicFrameLocks noGrp="1"/>
          </p:cNvGraphicFramePr>
          <p:nvPr/>
        </p:nvGraphicFramePr>
        <p:xfrm>
          <a:off x="119680" y="4646968"/>
          <a:ext cx="387544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3B21881-8EE0-F0E3-CA53-8084EC0EF092}"/>
              </a:ext>
            </a:extLst>
          </p:cNvPr>
          <p:cNvGraphicFramePr>
            <a:graphicFrameLocks noGrp="1"/>
          </p:cNvGraphicFramePr>
          <p:nvPr/>
        </p:nvGraphicFramePr>
        <p:xfrm>
          <a:off x="7897988" y="1412557"/>
          <a:ext cx="1088954" cy="14782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8954">
                  <a:extLst>
                    <a:ext uri="{9D8B030D-6E8A-4147-A177-3AD203B41FA5}">
                      <a16:colId xmlns:a16="http://schemas.microsoft.com/office/drawing/2014/main" val="373437733"/>
                    </a:ext>
                  </a:extLst>
                </a:gridCol>
              </a:tblGrid>
              <a:tr h="320909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82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76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4467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9FBD0A8-A2DD-83D6-31F8-D7AAC12AF22D}"/>
              </a:ext>
            </a:extLst>
          </p:cNvPr>
          <p:cNvSpPr txBox="1"/>
          <p:nvPr/>
        </p:nvSpPr>
        <p:spPr>
          <a:xfrm>
            <a:off x="5118159" y="1420885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Compute subquery</a:t>
            </a:r>
          </a:p>
        </p:txBody>
      </p:sp>
    </p:spTree>
    <p:extLst>
      <p:ext uri="{BB962C8B-B14F-4D97-AF65-F5344CB8AC3E}">
        <p14:creationId xmlns:p14="http://schemas.microsoft.com/office/powerpoint/2010/main" val="1021924684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NOT 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A288-6D57-AE71-D7A4-72F604DB4004}"/>
              </a:ext>
            </a:extLst>
          </p:cNvPr>
          <p:cNvSpPr txBox="1"/>
          <p:nvPr/>
        </p:nvSpPr>
        <p:spPr>
          <a:xfrm>
            <a:off x="240358" y="1371340"/>
            <a:ext cx="460895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in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F3D84-E2D1-61D4-F08A-BBDB52FF73FD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7F2BB8-6833-ED30-56F7-C9A86348E161}"/>
              </a:ext>
            </a:extLst>
          </p:cNvPr>
          <p:cNvGraphicFramePr>
            <a:graphicFrameLocks noGrp="1"/>
          </p:cNvGraphicFramePr>
          <p:nvPr/>
        </p:nvGraphicFramePr>
        <p:xfrm>
          <a:off x="4265247" y="5017808"/>
          <a:ext cx="20686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62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0630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BE37F99-B3D2-2658-2B6D-E35FABDAC960}"/>
              </a:ext>
            </a:extLst>
          </p:cNvPr>
          <p:cNvSpPr txBox="1"/>
          <p:nvPr/>
        </p:nvSpPr>
        <p:spPr>
          <a:xfrm>
            <a:off x="4214207" y="459711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673C3CF-0A74-8261-6B87-D223A3F50472}"/>
              </a:ext>
            </a:extLst>
          </p:cNvPr>
          <p:cNvGraphicFramePr>
            <a:graphicFrameLocks noGrp="1"/>
          </p:cNvGraphicFramePr>
          <p:nvPr/>
        </p:nvGraphicFramePr>
        <p:xfrm>
          <a:off x="119680" y="4646968"/>
          <a:ext cx="387544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5084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46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65265F7-1AB2-6DD2-FA8D-7B844581E88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388648"/>
          <a:ext cx="1935129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3559">
                  <a:extLst>
                    <a:ext uri="{9D8B030D-6E8A-4147-A177-3AD203B41FA5}">
                      <a16:colId xmlns:a16="http://schemas.microsoft.com/office/drawing/2014/main" val="397095486"/>
                    </a:ext>
                  </a:extLst>
                </a:gridCol>
                <a:gridCol w="951570">
                  <a:extLst>
                    <a:ext uri="{9D8B030D-6E8A-4147-A177-3AD203B41FA5}">
                      <a16:colId xmlns:a16="http://schemas.microsoft.com/office/drawing/2014/main" val="384843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5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345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Allison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5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789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Dan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39054"/>
                  </a:ext>
                </a:extLst>
              </a:tr>
            </a:tbl>
          </a:graphicData>
        </a:graphic>
      </p:graphicFrame>
      <p:sp>
        <p:nvSpPr>
          <p:cNvPr id="16" name="Down Arrow 15">
            <a:extLst>
              <a:ext uri="{FF2B5EF4-FFF2-40B4-BE49-F238E27FC236}">
                <a16:creationId xmlns:a16="http://schemas.microsoft.com/office/drawing/2014/main" id="{8D80D22F-A70E-4F99-42D1-B9F02407FB9A}"/>
              </a:ext>
            </a:extLst>
          </p:cNvPr>
          <p:cNvSpPr/>
          <p:nvPr/>
        </p:nvSpPr>
        <p:spPr>
          <a:xfrm>
            <a:off x="7811848" y="4292575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3B21881-8EE0-F0E3-CA53-8084EC0EF092}"/>
              </a:ext>
            </a:extLst>
          </p:cNvPr>
          <p:cNvGraphicFramePr>
            <a:graphicFrameLocks noGrp="1"/>
          </p:cNvGraphicFramePr>
          <p:nvPr/>
        </p:nvGraphicFramePr>
        <p:xfrm>
          <a:off x="7897988" y="1412557"/>
          <a:ext cx="1088954" cy="14782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8954">
                  <a:extLst>
                    <a:ext uri="{9D8B030D-6E8A-4147-A177-3AD203B41FA5}">
                      <a16:colId xmlns:a16="http://schemas.microsoft.com/office/drawing/2014/main" val="373437733"/>
                    </a:ext>
                  </a:extLst>
                </a:gridCol>
              </a:tblGrid>
              <a:tr h="320909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82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76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4467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9FBD0A8-A2DD-83D6-31F8-D7AAC12AF22D}"/>
              </a:ext>
            </a:extLst>
          </p:cNvPr>
          <p:cNvSpPr txBox="1"/>
          <p:nvPr/>
        </p:nvSpPr>
        <p:spPr>
          <a:xfrm>
            <a:off x="5118159" y="1420885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Compute subquery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D1179-F267-7F4E-2889-85EBDFFCCE15}"/>
              </a:ext>
            </a:extLst>
          </p:cNvPr>
          <p:cNvSpPr txBox="1"/>
          <p:nvPr/>
        </p:nvSpPr>
        <p:spPr>
          <a:xfrm>
            <a:off x="5118159" y="3193676"/>
            <a:ext cx="3607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2. For each payroll,</a:t>
            </a:r>
            <a:br>
              <a:rPr lang="en-US" sz="2000" dirty="0"/>
            </a:br>
            <a:r>
              <a:rPr lang="en-US" sz="2000" dirty="0"/>
              <a:t>    check if </a:t>
            </a:r>
            <a:r>
              <a:rPr lang="en-US" sz="2000" dirty="0" err="1"/>
              <a:t>user_id</a:t>
            </a:r>
            <a:r>
              <a:rPr lang="en-US" sz="2000" dirty="0"/>
              <a:t> ∉ subquery</a:t>
            </a:r>
          </a:p>
        </p:txBody>
      </p:sp>
    </p:spTree>
    <p:extLst>
      <p:ext uri="{BB962C8B-B14F-4D97-AF65-F5344CB8AC3E}">
        <p14:creationId xmlns:p14="http://schemas.microsoft.com/office/powerpoint/2010/main" val="2661965633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EXISTS </a:t>
            </a:r>
            <a:r>
              <a:rPr lang="en-US" dirty="0" err="1"/>
              <a:t>v.s</a:t>
            </a:r>
            <a:r>
              <a:rPr lang="en-US" dirty="0"/>
              <a:t>. NOT 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2B623-FF59-60B7-0D51-9D992F41C62D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A288-6D57-AE71-D7A4-72F604DB4004}"/>
              </a:ext>
            </a:extLst>
          </p:cNvPr>
          <p:cNvSpPr txBox="1"/>
          <p:nvPr/>
        </p:nvSpPr>
        <p:spPr>
          <a:xfrm>
            <a:off x="4394915" y="4235888"/>
            <a:ext cx="460895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in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E25F2-D4BA-DA57-C58E-469E9ACEB1EC}"/>
              </a:ext>
            </a:extLst>
          </p:cNvPr>
          <p:cNvSpPr txBox="1"/>
          <p:nvPr/>
        </p:nvSpPr>
        <p:spPr>
          <a:xfrm>
            <a:off x="359500" y="4360902"/>
            <a:ext cx="2872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Which query is</a:t>
            </a:r>
            <a:br>
              <a:rPr lang="en-US" sz="3200" dirty="0"/>
            </a:br>
            <a:r>
              <a:rPr lang="en-US" sz="3200" dirty="0"/>
              <a:t>more efficient?</a:t>
            </a:r>
          </a:p>
        </p:txBody>
      </p:sp>
    </p:spTree>
    <p:extLst>
      <p:ext uri="{BB962C8B-B14F-4D97-AF65-F5344CB8AC3E}">
        <p14:creationId xmlns:p14="http://schemas.microsoft.com/office/powerpoint/2010/main" val="2387183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98874-81C6-6CBF-0F36-7AD16FD3322D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A5946-503C-3FB8-180A-1FBDE4EAEABA}"/>
              </a:ext>
            </a:extLst>
          </p:cNvPr>
          <p:cNvSpPr txBox="1"/>
          <p:nvPr/>
        </p:nvSpPr>
        <p:spPr>
          <a:xfrm>
            <a:off x="4533984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71266-CDEB-F717-7254-EE259EE3B903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ADF6F0-8EA1-DCEE-9424-BA3B97877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84056"/>
              </p:ext>
            </p:extLst>
          </p:nvPr>
        </p:nvGraphicFramePr>
        <p:xfrm>
          <a:off x="4572000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0AB8D9-624D-5170-6423-4F9A0E181F45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D1B4F-3D04-B2BB-FEF0-116EB6EB6F86}"/>
              </a:ext>
            </a:extLst>
          </p:cNvPr>
          <p:cNvSpPr txBox="1"/>
          <p:nvPr/>
        </p:nvSpPr>
        <p:spPr>
          <a:xfrm>
            <a:off x="7227182" y="471207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cardrivers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99B5E-2C5A-28C9-D286-EE21A7856086}"/>
              </a:ext>
            </a:extLst>
          </p:cNvPr>
          <p:cNvSpPr txBox="1"/>
          <p:nvPr/>
        </p:nvSpPr>
        <p:spPr>
          <a:xfrm>
            <a:off x="7342327" y="5262540"/>
            <a:ext cx="14189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4EE8B233-CA7F-7C0C-D98F-F3B6C997D6CC}"/>
              </a:ext>
            </a:extLst>
          </p:cNvPr>
          <p:cNvSpPr/>
          <p:nvPr/>
        </p:nvSpPr>
        <p:spPr>
          <a:xfrm rot="5400000">
            <a:off x="4116980" y="-28170"/>
            <a:ext cx="582291" cy="8367878"/>
          </a:xfrm>
          <a:prstGeom prst="leftBrace">
            <a:avLst>
              <a:gd name="adj1" fmla="val 6232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E9234-6FC0-C8F7-4736-05F08E245AA6}"/>
              </a:ext>
            </a:extLst>
          </p:cNvPr>
          <p:cNvSpPr txBox="1"/>
          <p:nvPr/>
        </p:nvSpPr>
        <p:spPr>
          <a:xfrm>
            <a:off x="2954842" y="3334677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Persistent database</a:t>
            </a:r>
          </a:p>
        </p:txBody>
      </p:sp>
    </p:spTree>
    <p:extLst>
      <p:ext uri="{BB962C8B-B14F-4D97-AF65-F5344CB8AC3E}">
        <p14:creationId xmlns:p14="http://schemas.microsoft.com/office/powerpoint/2010/main" val="2276015328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EXISTS </a:t>
            </a:r>
            <a:r>
              <a:rPr lang="en-US" dirty="0" err="1"/>
              <a:t>v.s</a:t>
            </a:r>
            <a:r>
              <a:rPr lang="en-US" dirty="0"/>
              <a:t>. NOT 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</a:t>
            </a:r>
            <a:r>
              <a:rPr lang="en-US" sz="3200" b="1" dirty="0">
                <a:solidFill>
                  <a:srgbClr val="FF0000"/>
                </a:solidFill>
              </a:rPr>
              <a:t>do not</a:t>
            </a:r>
            <a:r>
              <a:rPr lang="en-US" sz="3200" dirty="0"/>
              <a:t> drive cars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2B623-FF59-60B7-0D51-9D992F41C62D}"/>
              </a:ext>
            </a:extLst>
          </p:cNvPr>
          <p:cNvSpPr txBox="1"/>
          <p:nvPr/>
        </p:nvSpPr>
        <p:spPr>
          <a:xfrm>
            <a:off x="154813" y="1404226"/>
            <a:ext cx="791755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A288-6D57-AE71-D7A4-72F604DB4004}"/>
              </a:ext>
            </a:extLst>
          </p:cNvPr>
          <p:cNvSpPr txBox="1"/>
          <p:nvPr/>
        </p:nvSpPr>
        <p:spPr>
          <a:xfrm>
            <a:off x="4394915" y="4235888"/>
            <a:ext cx="460895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in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r);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7355A5F8-F2F9-5A90-6A24-359336BAB7AB}"/>
              </a:ext>
            </a:extLst>
          </p:cNvPr>
          <p:cNvSpPr/>
          <p:nvPr/>
        </p:nvSpPr>
        <p:spPr>
          <a:xfrm>
            <a:off x="5764614" y="1250220"/>
            <a:ext cx="3355312" cy="1298377"/>
          </a:xfrm>
          <a:prstGeom prst="wedgeEllipseCallout">
            <a:avLst>
              <a:gd name="adj1" fmla="val -58976"/>
              <a:gd name="adj2" fmla="val 7627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/>
            <a:r>
              <a:rPr lang="en-US" dirty="0"/>
              <a:t>Correlated subquery:</a:t>
            </a:r>
            <a:br>
              <a:rPr lang="en-US" dirty="0"/>
            </a:br>
            <a:r>
              <a:rPr lang="en-US" dirty="0"/>
              <a:t>computed repeatedly,</a:t>
            </a:r>
            <a:br>
              <a:rPr lang="en-US" dirty="0"/>
            </a:br>
            <a:r>
              <a:rPr lang="en-US" dirty="0"/>
              <a:t>once for each payroll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EC7DFB5B-241D-6A11-D52B-F7798DDF4F5A}"/>
              </a:ext>
            </a:extLst>
          </p:cNvPr>
          <p:cNvSpPr/>
          <p:nvPr/>
        </p:nvSpPr>
        <p:spPr>
          <a:xfrm>
            <a:off x="867936" y="5468034"/>
            <a:ext cx="3235122" cy="519351"/>
          </a:xfrm>
          <a:prstGeom prst="wedgeEllipseCallout">
            <a:avLst>
              <a:gd name="adj1" fmla="val 71169"/>
              <a:gd name="adj2" fmla="val -38546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/>
            <a:r>
              <a:rPr lang="en-US" dirty="0"/>
              <a:t>Computed only once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135032-46B7-BED8-7788-C54288CD9DBD}"/>
              </a:ext>
            </a:extLst>
          </p:cNvPr>
          <p:cNvSpPr txBox="1"/>
          <p:nvPr/>
        </p:nvSpPr>
        <p:spPr>
          <a:xfrm>
            <a:off x="359500" y="4360902"/>
            <a:ext cx="2872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Which query is</a:t>
            </a:r>
            <a:br>
              <a:rPr lang="en-US" sz="3200" dirty="0"/>
            </a:br>
            <a:r>
              <a:rPr lang="en-US" sz="3200" dirty="0"/>
              <a:t>more efficient?</a:t>
            </a:r>
          </a:p>
        </p:txBody>
      </p:sp>
    </p:spTree>
    <p:extLst>
      <p:ext uri="{BB962C8B-B14F-4D97-AF65-F5344CB8AC3E}">
        <p14:creationId xmlns:p14="http://schemas.microsoft.com/office/powerpoint/2010/main" val="2085662843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A00DFD-AFA1-FADF-5F1F-0FF1FA33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C9CED-34AF-E899-0695-E697FA9C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28656-98DA-1E35-9354-9CC51780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82E955-C9D1-2584-0987-7E787D2A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7CE77-2C1D-8EFD-1012-4E91FF5F3CB4}"/>
              </a:ext>
            </a:extLst>
          </p:cNvPr>
          <p:cNvSpPr txBox="1"/>
          <p:nvPr/>
        </p:nvSpPr>
        <p:spPr>
          <a:xfrm>
            <a:off x="2635508" y="3013501"/>
            <a:ext cx="387298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ANY and ALL</a:t>
            </a:r>
          </a:p>
        </p:txBody>
      </p:sp>
    </p:spTree>
    <p:extLst>
      <p:ext uri="{BB962C8B-B14F-4D97-AF65-F5344CB8AC3E}">
        <p14:creationId xmlns:p14="http://schemas.microsoft.com/office/powerpoint/2010/main" val="2420309202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EA2D53-0511-0507-EBBA-49E00442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9221C8-C203-5DC5-E564-2ADA1EDD4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432FF"/>
                    </a:solidFill>
                  </a:rPr>
                  <a:t>X &lt; ANY (SELECT Y FROM …)</a:t>
                </a:r>
              </a:p>
              <a:p>
                <a:r>
                  <a:rPr lang="en-US" dirty="0"/>
                  <a:t>Compute the subquery</a:t>
                </a:r>
              </a:p>
              <a:p>
                <a:r>
                  <a:rPr lang="en-US" dirty="0"/>
                  <a:t>Check if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𝑂𝑢𝑡𝑝𝑢𝑡</m:t>
                    </m:r>
                  </m:oMath>
                </a14:m>
                <a:r>
                  <a:rPr lang="en-US" dirty="0"/>
                  <a:t> s</a:t>
                </a:r>
                <a:r>
                  <a:rPr lang="en-US" dirty="0" err="1"/>
                  <a:t>.t.</a:t>
                </a:r>
                <a:r>
                  <a:rPr lang="en-US" dirty="0"/>
                  <a:t> X &lt; 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9221C8-C203-5DC5-E564-2ADA1EDD4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1C18B-38E8-1EC5-7533-5ABD4D66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A9D0C-2EAC-1DA2-D44C-2BFF6F08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B932-9F7C-6E99-6A9B-F863D9F3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B4E29B7-B685-ECCE-DA9D-7F2A20551B2D}"/>
              </a:ext>
            </a:extLst>
          </p:cNvPr>
          <p:cNvGraphicFramePr>
            <a:graphicFrameLocks noGrp="1"/>
          </p:cNvGraphicFramePr>
          <p:nvPr/>
        </p:nvGraphicFramePr>
        <p:xfrm>
          <a:off x="8119782" y="2146617"/>
          <a:ext cx="579783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79783">
                  <a:extLst>
                    <a:ext uri="{9D8B030D-6E8A-4147-A177-3AD203B41FA5}">
                      <a16:colId xmlns:a16="http://schemas.microsoft.com/office/drawing/2014/main" val="373437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82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76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44678"/>
                  </a:ext>
                </a:extLst>
              </a:tr>
            </a:tbl>
          </a:graphicData>
        </a:graphic>
      </p:graphicFrame>
      <p:sp>
        <p:nvSpPr>
          <p:cNvPr id="7" name="Oval Callout 6">
            <a:extLst>
              <a:ext uri="{FF2B5EF4-FFF2-40B4-BE49-F238E27FC236}">
                <a16:creationId xmlns:a16="http://schemas.microsoft.com/office/drawing/2014/main" id="{DC82806C-57C4-448A-99FD-07FFAAD682FD}"/>
              </a:ext>
            </a:extLst>
          </p:cNvPr>
          <p:cNvSpPr/>
          <p:nvPr/>
        </p:nvSpPr>
        <p:spPr>
          <a:xfrm>
            <a:off x="842683" y="780605"/>
            <a:ext cx="2482244" cy="476071"/>
          </a:xfrm>
          <a:prstGeom prst="wedgeEllipseCallout">
            <a:avLst>
              <a:gd name="adj1" fmla="val -43993"/>
              <a:gd name="adj2" fmla="val 124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/>
            <a:r>
              <a:rPr lang="en-US" sz="1600" dirty="0"/>
              <a:t>&lt; or &lt;= or &gt; or …</a:t>
            </a:r>
          </a:p>
        </p:txBody>
      </p:sp>
    </p:spTree>
    <p:extLst>
      <p:ext uri="{BB962C8B-B14F-4D97-AF65-F5344CB8AC3E}">
        <p14:creationId xmlns:p14="http://schemas.microsoft.com/office/powerpoint/2010/main" val="1709007068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EA2D53-0511-0507-EBBA-49E00442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9221C8-C203-5DC5-E564-2ADA1EDD4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432FF"/>
                    </a:solidFill>
                  </a:rPr>
                  <a:t>X &lt; ANY (SELECT Y FROM …)</a:t>
                </a:r>
              </a:p>
              <a:p>
                <a:r>
                  <a:rPr lang="en-US" dirty="0"/>
                  <a:t>Compute the subquery</a:t>
                </a:r>
              </a:p>
              <a:p>
                <a:r>
                  <a:rPr lang="en-US" dirty="0"/>
                  <a:t>Check if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𝑂𝑢𝑡𝑝𝑢𝑡</m:t>
                    </m:r>
                  </m:oMath>
                </a14:m>
                <a:r>
                  <a:rPr lang="en-US" dirty="0"/>
                  <a:t> s</a:t>
                </a:r>
                <a:r>
                  <a:rPr lang="en-US" dirty="0" err="1"/>
                  <a:t>.t.</a:t>
                </a:r>
                <a:r>
                  <a:rPr lang="en-US" dirty="0"/>
                  <a:t> X &lt; 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432FF"/>
                    </a:solidFill>
                  </a:rPr>
                  <a:t>X &lt; ALL (SELECT Y FROM …)</a:t>
                </a:r>
              </a:p>
              <a:p>
                <a:r>
                  <a:rPr lang="en-US" dirty="0"/>
                  <a:t>Compute the subquery</a:t>
                </a:r>
              </a:p>
              <a:p>
                <a:r>
                  <a:rPr lang="en-US" dirty="0"/>
                  <a:t>Check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𝑂𝑢𝑡𝑝𝑢𝑡</m:t>
                    </m:r>
                  </m:oMath>
                </a14:m>
                <a:r>
                  <a:rPr lang="en-US" dirty="0"/>
                  <a:t>, X &lt; Y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39221C8-C203-5DC5-E564-2ADA1EDD4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1C18B-38E8-1EC5-7533-5ABD4D66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A9D0C-2EAC-1DA2-D44C-2BFF6F08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B932-9F7C-6E99-6A9B-F863D9F3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243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B4E29B7-B685-ECCE-DA9D-7F2A20551B2D}"/>
              </a:ext>
            </a:extLst>
          </p:cNvPr>
          <p:cNvGraphicFramePr>
            <a:graphicFrameLocks noGrp="1"/>
          </p:cNvGraphicFramePr>
          <p:nvPr/>
        </p:nvGraphicFramePr>
        <p:xfrm>
          <a:off x="8119782" y="2146617"/>
          <a:ext cx="579783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79783">
                  <a:extLst>
                    <a:ext uri="{9D8B030D-6E8A-4147-A177-3AD203B41FA5}">
                      <a16:colId xmlns:a16="http://schemas.microsoft.com/office/drawing/2014/main" val="373437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82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76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44678"/>
                  </a:ext>
                </a:extLst>
              </a:tr>
            </a:tbl>
          </a:graphicData>
        </a:graphic>
      </p:graphicFrame>
      <p:sp>
        <p:nvSpPr>
          <p:cNvPr id="9" name="Oval Callout 8">
            <a:extLst>
              <a:ext uri="{FF2B5EF4-FFF2-40B4-BE49-F238E27FC236}">
                <a16:creationId xmlns:a16="http://schemas.microsoft.com/office/drawing/2014/main" id="{08E4E3CB-56A1-3C9B-D3DB-6B2297C27D47}"/>
              </a:ext>
            </a:extLst>
          </p:cNvPr>
          <p:cNvSpPr/>
          <p:nvPr/>
        </p:nvSpPr>
        <p:spPr>
          <a:xfrm>
            <a:off x="842683" y="780605"/>
            <a:ext cx="2482244" cy="476071"/>
          </a:xfrm>
          <a:prstGeom prst="wedgeEllipseCallout">
            <a:avLst>
              <a:gd name="adj1" fmla="val -43993"/>
              <a:gd name="adj2" fmla="val 124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/>
            <a:r>
              <a:rPr lang="en-US" sz="1600" dirty="0"/>
              <a:t>&lt; or &lt;= or &gt; or …</a:t>
            </a:r>
          </a:p>
        </p:txBody>
      </p:sp>
    </p:spTree>
    <p:extLst>
      <p:ext uri="{BB962C8B-B14F-4D97-AF65-F5344CB8AC3E}">
        <p14:creationId xmlns:p14="http://schemas.microsoft.com/office/powerpoint/2010/main" val="838758420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8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00B050"/>
                </a:solidFill>
              </a:rPr>
              <a:t>some</a:t>
            </a:r>
            <a:r>
              <a:rPr lang="en-US" sz="3200" dirty="0"/>
              <a:t> car made after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806939"/>
              </p:ext>
            </p:extLst>
          </p:nvPr>
        </p:nvGraphicFramePr>
        <p:xfrm>
          <a:off x="3809139" y="4654966"/>
          <a:ext cx="2926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  <a:gridCol w="755390">
                  <a:extLst>
                    <a:ext uri="{9D8B030D-6E8A-4147-A177-3AD203B41FA5}">
                      <a16:colId xmlns:a16="http://schemas.microsoft.com/office/drawing/2014/main" val="194831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2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3733309" y="4252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16533"/>
              </p:ext>
            </p:extLst>
          </p:nvPr>
        </p:nvGraphicFramePr>
        <p:xfrm>
          <a:off x="119680" y="4646968"/>
          <a:ext cx="36135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589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841230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8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00B050"/>
                </a:solidFill>
              </a:rPr>
              <a:t>some</a:t>
            </a:r>
            <a:r>
              <a:rPr lang="en-US" sz="3200" dirty="0"/>
              <a:t> car made after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554401"/>
              </p:ext>
            </p:extLst>
          </p:nvPr>
        </p:nvGraphicFramePr>
        <p:xfrm>
          <a:off x="3809139" y="4654966"/>
          <a:ext cx="2926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  <a:gridCol w="755390">
                  <a:extLst>
                    <a:ext uri="{9D8B030D-6E8A-4147-A177-3AD203B41FA5}">
                      <a16:colId xmlns:a16="http://schemas.microsoft.com/office/drawing/2014/main" val="194831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2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3733309" y="4252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21197"/>
              </p:ext>
            </p:extLst>
          </p:nvPr>
        </p:nvGraphicFramePr>
        <p:xfrm>
          <a:off x="119680" y="4646968"/>
          <a:ext cx="36135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589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541686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752326964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8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00B050"/>
                </a:solidFill>
              </a:rPr>
              <a:t>some</a:t>
            </a:r>
            <a:r>
              <a:rPr lang="en-US" sz="3200" dirty="0"/>
              <a:t> car made after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89965"/>
              </p:ext>
            </p:extLst>
          </p:nvPr>
        </p:nvGraphicFramePr>
        <p:xfrm>
          <a:off x="3809139" y="4654966"/>
          <a:ext cx="2926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  <a:gridCol w="755390">
                  <a:extLst>
                    <a:ext uri="{9D8B030D-6E8A-4147-A177-3AD203B41FA5}">
                      <a16:colId xmlns:a16="http://schemas.microsoft.com/office/drawing/2014/main" val="194831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2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3733309" y="4252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3405"/>
              </p:ext>
            </p:extLst>
          </p:nvPr>
        </p:nvGraphicFramePr>
        <p:xfrm>
          <a:off x="119680" y="4646968"/>
          <a:ext cx="36135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589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A6E6B1-1D6B-0350-BD82-EEE98B92AB03}"/>
              </a:ext>
            </a:extLst>
          </p:cNvPr>
          <p:cNvGraphicFramePr>
            <a:graphicFrameLocks noGrp="1"/>
          </p:cNvGraphicFramePr>
          <p:nvPr/>
        </p:nvGraphicFramePr>
        <p:xfrm>
          <a:off x="7465041" y="5268156"/>
          <a:ext cx="1559279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5890">
                  <a:extLst>
                    <a:ext uri="{9D8B030D-6E8A-4147-A177-3AD203B41FA5}">
                      <a16:colId xmlns:a16="http://schemas.microsoft.com/office/drawing/2014/main" val="528463604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9248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Jack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22254"/>
                  </a:ext>
                </a:extLst>
              </a:tr>
            </a:tbl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371949E8-FB68-8D22-0FFA-86CBE600F507}"/>
              </a:ext>
            </a:extLst>
          </p:cNvPr>
          <p:cNvSpPr/>
          <p:nvPr/>
        </p:nvSpPr>
        <p:spPr>
          <a:xfrm>
            <a:off x="8244680" y="4533829"/>
            <a:ext cx="275665" cy="71069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5868E93-2E2D-3393-7DDA-F5A97FFD2E28}"/>
              </a:ext>
            </a:extLst>
          </p:cNvPr>
          <p:cNvGraphicFramePr>
            <a:graphicFrameLocks noGrp="1"/>
          </p:cNvGraphicFramePr>
          <p:nvPr/>
        </p:nvGraphicFramePr>
        <p:xfrm>
          <a:off x="7947809" y="2154898"/>
          <a:ext cx="869405" cy="1112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9405">
                  <a:extLst>
                    <a:ext uri="{9D8B030D-6E8A-4147-A177-3AD203B41FA5}">
                      <a16:colId xmlns:a16="http://schemas.microsoft.com/office/drawing/2014/main" val="373437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44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46481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CEB4877-B21A-4150-9650-D311BACE3C16}"/>
              </a:ext>
            </a:extLst>
          </p:cNvPr>
          <p:cNvSpPr txBox="1"/>
          <p:nvPr/>
        </p:nvSpPr>
        <p:spPr>
          <a:xfrm>
            <a:off x="6610435" y="22917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Jack: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A180CBC-211A-B5CF-FE71-B54AF5F662FA}"/>
              </a:ext>
            </a:extLst>
          </p:cNvPr>
          <p:cNvSpPr/>
          <p:nvPr/>
        </p:nvSpPr>
        <p:spPr>
          <a:xfrm>
            <a:off x="131839" y="4934650"/>
            <a:ext cx="3513601" cy="457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818C70B-AC78-9BFE-8430-BADC7F465F50}"/>
              </a:ext>
            </a:extLst>
          </p:cNvPr>
          <p:cNvSpPr/>
          <p:nvPr/>
        </p:nvSpPr>
        <p:spPr>
          <a:xfrm>
            <a:off x="5851322" y="5050799"/>
            <a:ext cx="759114" cy="71069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91C936-4C00-4340-E1AD-0E402582DAC6}"/>
              </a:ext>
            </a:extLst>
          </p:cNvPr>
          <p:cNvSpPr txBox="1"/>
          <p:nvPr/>
        </p:nvSpPr>
        <p:spPr>
          <a:xfrm>
            <a:off x="154813" y="1404226"/>
            <a:ext cx="541686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889444538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8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00B050"/>
                </a:solidFill>
              </a:rPr>
              <a:t>some</a:t>
            </a:r>
            <a:r>
              <a:rPr lang="en-US" sz="3200" dirty="0"/>
              <a:t> car made after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32712"/>
              </p:ext>
            </p:extLst>
          </p:nvPr>
        </p:nvGraphicFramePr>
        <p:xfrm>
          <a:off x="3809139" y="4654966"/>
          <a:ext cx="2926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  <a:gridCol w="755390">
                  <a:extLst>
                    <a:ext uri="{9D8B030D-6E8A-4147-A177-3AD203B41FA5}">
                      <a16:colId xmlns:a16="http://schemas.microsoft.com/office/drawing/2014/main" val="194831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2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3733309" y="4252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40465"/>
              </p:ext>
            </p:extLst>
          </p:nvPr>
        </p:nvGraphicFramePr>
        <p:xfrm>
          <a:off x="119680" y="4646968"/>
          <a:ext cx="36135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589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A6E6B1-1D6B-0350-BD82-EEE98B92AB03}"/>
              </a:ext>
            </a:extLst>
          </p:cNvPr>
          <p:cNvGraphicFramePr>
            <a:graphicFrameLocks noGrp="1"/>
          </p:cNvGraphicFramePr>
          <p:nvPr/>
        </p:nvGraphicFramePr>
        <p:xfrm>
          <a:off x="7465041" y="5268156"/>
          <a:ext cx="1559279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5890">
                  <a:extLst>
                    <a:ext uri="{9D8B030D-6E8A-4147-A177-3AD203B41FA5}">
                      <a16:colId xmlns:a16="http://schemas.microsoft.com/office/drawing/2014/main" val="528463604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9248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Jack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22254"/>
                  </a:ext>
                </a:extLst>
              </a:tr>
            </a:tbl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371949E8-FB68-8D22-0FFA-86CBE600F507}"/>
              </a:ext>
            </a:extLst>
          </p:cNvPr>
          <p:cNvSpPr/>
          <p:nvPr/>
        </p:nvSpPr>
        <p:spPr>
          <a:xfrm>
            <a:off x="8244680" y="4533829"/>
            <a:ext cx="275665" cy="71069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5868E93-2E2D-3393-7DDA-F5A97FFD2E28}"/>
              </a:ext>
            </a:extLst>
          </p:cNvPr>
          <p:cNvGraphicFramePr>
            <a:graphicFrameLocks noGrp="1"/>
          </p:cNvGraphicFramePr>
          <p:nvPr/>
        </p:nvGraphicFramePr>
        <p:xfrm>
          <a:off x="7947809" y="2154898"/>
          <a:ext cx="869405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9405">
                  <a:extLst>
                    <a:ext uri="{9D8B030D-6E8A-4147-A177-3AD203B41FA5}">
                      <a16:colId xmlns:a16="http://schemas.microsoft.com/office/drawing/2014/main" val="373437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4467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CEB4877-B21A-4150-9650-D311BACE3C16}"/>
              </a:ext>
            </a:extLst>
          </p:cNvPr>
          <p:cNvSpPr txBox="1"/>
          <p:nvPr/>
        </p:nvSpPr>
        <p:spPr>
          <a:xfrm>
            <a:off x="6386317" y="2318874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Allison: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A180CBC-211A-B5CF-FE71-B54AF5F662FA}"/>
              </a:ext>
            </a:extLst>
          </p:cNvPr>
          <p:cNvSpPr/>
          <p:nvPr/>
        </p:nvSpPr>
        <p:spPr>
          <a:xfrm>
            <a:off x="119680" y="5380016"/>
            <a:ext cx="3513601" cy="457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44BE9-9D8A-EFCD-2EEB-88415C42C9E0}"/>
              </a:ext>
            </a:extLst>
          </p:cNvPr>
          <p:cNvSpPr txBox="1"/>
          <p:nvPr/>
        </p:nvSpPr>
        <p:spPr>
          <a:xfrm>
            <a:off x="154813" y="1404226"/>
            <a:ext cx="541686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52993032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8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00B050"/>
                </a:solidFill>
              </a:rPr>
              <a:t>some</a:t>
            </a:r>
            <a:r>
              <a:rPr lang="en-US" sz="3200" dirty="0"/>
              <a:t> car made after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39538"/>
              </p:ext>
            </p:extLst>
          </p:nvPr>
        </p:nvGraphicFramePr>
        <p:xfrm>
          <a:off x="3809139" y="4654966"/>
          <a:ext cx="2926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  <a:gridCol w="755390">
                  <a:extLst>
                    <a:ext uri="{9D8B030D-6E8A-4147-A177-3AD203B41FA5}">
                      <a16:colId xmlns:a16="http://schemas.microsoft.com/office/drawing/2014/main" val="194831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2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3733309" y="4252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632437"/>
              </p:ext>
            </p:extLst>
          </p:nvPr>
        </p:nvGraphicFramePr>
        <p:xfrm>
          <a:off x="119680" y="4646968"/>
          <a:ext cx="36135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589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A6E6B1-1D6B-0350-BD82-EEE98B92AB03}"/>
              </a:ext>
            </a:extLst>
          </p:cNvPr>
          <p:cNvGraphicFramePr>
            <a:graphicFrameLocks noGrp="1"/>
          </p:cNvGraphicFramePr>
          <p:nvPr/>
        </p:nvGraphicFramePr>
        <p:xfrm>
          <a:off x="7465041" y="5268156"/>
          <a:ext cx="1559279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5890">
                  <a:extLst>
                    <a:ext uri="{9D8B030D-6E8A-4147-A177-3AD203B41FA5}">
                      <a16:colId xmlns:a16="http://schemas.microsoft.com/office/drawing/2014/main" val="528463604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9248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Jack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22254"/>
                  </a:ext>
                </a:extLst>
              </a:tr>
            </a:tbl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371949E8-FB68-8D22-0FFA-86CBE600F507}"/>
              </a:ext>
            </a:extLst>
          </p:cNvPr>
          <p:cNvSpPr/>
          <p:nvPr/>
        </p:nvSpPr>
        <p:spPr>
          <a:xfrm>
            <a:off x="8244680" y="4533829"/>
            <a:ext cx="275665" cy="71069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5868E93-2E2D-3393-7DDA-F5A97FFD2E28}"/>
              </a:ext>
            </a:extLst>
          </p:cNvPr>
          <p:cNvGraphicFramePr>
            <a:graphicFrameLocks noGrp="1"/>
          </p:cNvGraphicFramePr>
          <p:nvPr/>
        </p:nvGraphicFramePr>
        <p:xfrm>
          <a:off x="7947809" y="2154898"/>
          <a:ext cx="869405" cy="1112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9405">
                  <a:extLst>
                    <a:ext uri="{9D8B030D-6E8A-4147-A177-3AD203B41FA5}">
                      <a16:colId xmlns:a16="http://schemas.microsoft.com/office/drawing/2014/main" val="373437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44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60525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CEB4877-B21A-4150-9650-D311BACE3C16}"/>
              </a:ext>
            </a:extLst>
          </p:cNvPr>
          <p:cNvSpPr txBox="1"/>
          <p:nvPr/>
        </p:nvSpPr>
        <p:spPr>
          <a:xfrm>
            <a:off x="6386317" y="2318874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Magda: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A180CBC-211A-B5CF-FE71-B54AF5F662FA}"/>
              </a:ext>
            </a:extLst>
          </p:cNvPr>
          <p:cNvSpPr/>
          <p:nvPr/>
        </p:nvSpPr>
        <p:spPr>
          <a:xfrm>
            <a:off x="119680" y="5759428"/>
            <a:ext cx="3513601" cy="457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4DE6741-421A-89EF-898B-77B809669197}"/>
              </a:ext>
            </a:extLst>
          </p:cNvPr>
          <p:cNvSpPr/>
          <p:nvPr/>
        </p:nvSpPr>
        <p:spPr>
          <a:xfrm>
            <a:off x="5851321" y="5824416"/>
            <a:ext cx="759114" cy="71069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F486B8-DE24-5E67-E7DC-7FB1D0D45851}"/>
              </a:ext>
            </a:extLst>
          </p:cNvPr>
          <p:cNvSpPr txBox="1"/>
          <p:nvPr/>
        </p:nvSpPr>
        <p:spPr>
          <a:xfrm>
            <a:off x="154813" y="1404226"/>
            <a:ext cx="541686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033783238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8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00B050"/>
                </a:solidFill>
              </a:rPr>
              <a:t>some</a:t>
            </a:r>
            <a:r>
              <a:rPr lang="en-US" sz="3200" dirty="0"/>
              <a:t> car made after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86487"/>
              </p:ext>
            </p:extLst>
          </p:nvPr>
        </p:nvGraphicFramePr>
        <p:xfrm>
          <a:off x="3809139" y="4654966"/>
          <a:ext cx="2926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  <a:gridCol w="755390">
                  <a:extLst>
                    <a:ext uri="{9D8B030D-6E8A-4147-A177-3AD203B41FA5}">
                      <a16:colId xmlns:a16="http://schemas.microsoft.com/office/drawing/2014/main" val="194831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2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3733309" y="4252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279161"/>
              </p:ext>
            </p:extLst>
          </p:nvPr>
        </p:nvGraphicFramePr>
        <p:xfrm>
          <a:off x="119680" y="4646968"/>
          <a:ext cx="36135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589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A6E6B1-1D6B-0350-BD82-EEE98B92AB03}"/>
              </a:ext>
            </a:extLst>
          </p:cNvPr>
          <p:cNvGraphicFramePr>
            <a:graphicFrameLocks noGrp="1"/>
          </p:cNvGraphicFramePr>
          <p:nvPr/>
        </p:nvGraphicFramePr>
        <p:xfrm>
          <a:off x="7465041" y="5268156"/>
          <a:ext cx="1559279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5890">
                  <a:extLst>
                    <a:ext uri="{9D8B030D-6E8A-4147-A177-3AD203B41FA5}">
                      <a16:colId xmlns:a16="http://schemas.microsoft.com/office/drawing/2014/main" val="528463604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9248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Jack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22254"/>
                  </a:ext>
                </a:extLst>
              </a:tr>
            </a:tbl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371949E8-FB68-8D22-0FFA-86CBE600F507}"/>
              </a:ext>
            </a:extLst>
          </p:cNvPr>
          <p:cNvSpPr/>
          <p:nvPr/>
        </p:nvSpPr>
        <p:spPr>
          <a:xfrm>
            <a:off x="8244680" y="4533829"/>
            <a:ext cx="275665" cy="71069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EB4877-B21A-4150-9650-D311BACE3C16}"/>
              </a:ext>
            </a:extLst>
          </p:cNvPr>
          <p:cNvSpPr txBox="1"/>
          <p:nvPr/>
        </p:nvSpPr>
        <p:spPr>
          <a:xfrm>
            <a:off x="6386317" y="2318874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Dan: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A180CBC-211A-B5CF-FE71-B54AF5F662FA}"/>
              </a:ext>
            </a:extLst>
          </p:cNvPr>
          <p:cNvSpPr/>
          <p:nvPr/>
        </p:nvSpPr>
        <p:spPr>
          <a:xfrm>
            <a:off x="95145" y="6121716"/>
            <a:ext cx="3513601" cy="457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F486B8-DE24-5E67-E7DC-7FB1D0D45851}"/>
              </a:ext>
            </a:extLst>
          </p:cNvPr>
          <p:cNvSpPr txBox="1"/>
          <p:nvPr/>
        </p:nvSpPr>
        <p:spPr>
          <a:xfrm>
            <a:off x="154813" y="1404226"/>
            <a:ext cx="541686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C1DA68-FA68-E1D3-020F-FA6B60F82D06}"/>
              </a:ext>
            </a:extLst>
          </p:cNvPr>
          <p:cNvGraphicFramePr>
            <a:graphicFrameLocks noGrp="1"/>
          </p:cNvGraphicFramePr>
          <p:nvPr/>
        </p:nvGraphicFramePr>
        <p:xfrm>
          <a:off x="7947809" y="2154898"/>
          <a:ext cx="869405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9405">
                  <a:extLst>
                    <a:ext uri="{9D8B030D-6E8A-4147-A177-3AD203B41FA5}">
                      <a16:colId xmlns:a16="http://schemas.microsoft.com/office/drawing/2014/main" val="373437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44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286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98874-81C6-6CBF-0F36-7AD16FD3322D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A5946-503C-3FB8-180A-1FBDE4EAEABA}"/>
              </a:ext>
            </a:extLst>
          </p:cNvPr>
          <p:cNvSpPr txBox="1"/>
          <p:nvPr/>
        </p:nvSpPr>
        <p:spPr>
          <a:xfrm>
            <a:off x="4533984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71266-CDEB-F717-7254-EE259EE3B903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ADF6F0-8EA1-DCEE-9424-BA3B97877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16182"/>
              </p:ext>
            </p:extLst>
          </p:nvPr>
        </p:nvGraphicFramePr>
        <p:xfrm>
          <a:off x="4572000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0AB8D9-624D-5170-6423-4F9A0E181F45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D1B4F-3D04-B2BB-FEF0-116EB6EB6F86}"/>
              </a:ext>
            </a:extLst>
          </p:cNvPr>
          <p:cNvSpPr txBox="1"/>
          <p:nvPr/>
        </p:nvSpPr>
        <p:spPr>
          <a:xfrm>
            <a:off x="7227182" y="471207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cardrivers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99B5E-2C5A-28C9-D286-EE21A7856086}"/>
              </a:ext>
            </a:extLst>
          </p:cNvPr>
          <p:cNvSpPr txBox="1"/>
          <p:nvPr/>
        </p:nvSpPr>
        <p:spPr>
          <a:xfrm>
            <a:off x="7342327" y="5262540"/>
            <a:ext cx="14189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DC986BA7-1F03-2162-619A-31DA220DE53D}"/>
              </a:ext>
            </a:extLst>
          </p:cNvPr>
          <p:cNvSpPr/>
          <p:nvPr/>
        </p:nvSpPr>
        <p:spPr>
          <a:xfrm rot="5400000">
            <a:off x="4116980" y="-28170"/>
            <a:ext cx="582291" cy="8367878"/>
          </a:xfrm>
          <a:prstGeom prst="leftBrace">
            <a:avLst>
              <a:gd name="adj1" fmla="val 6232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61D8E1-4946-A5DD-BCCD-A0EF9E95EF3D}"/>
              </a:ext>
            </a:extLst>
          </p:cNvPr>
          <p:cNvSpPr txBox="1"/>
          <p:nvPr/>
        </p:nvSpPr>
        <p:spPr>
          <a:xfrm>
            <a:off x="2954842" y="3334677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Persistent database</a:t>
            </a:r>
          </a:p>
        </p:txBody>
      </p:sp>
    </p:spTree>
    <p:extLst>
      <p:ext uri="{BB962C8B-B14F-4D97-AF65-F5344CB8AC3E}">
        <p14:creationId xmlns:p14="http://schemas.microsoft.com/office/powerpoint/2010/main" val="2750301635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8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00B050"/>
                </a:solidFill>
              </a:rPr>
              <a:t>some</a:t>
            </a:r>
            <a:r>
              <a:rPr lang="en-US" sz="3200" dirty="0"/>
              <a:t> car made after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04402"/>
              </p:ext>
            </p:extLst>
          </p:nvPr>
        </p:nvGraphicFramePr>
        <p:xfrm>
          <a:off x="3809139" y="4654966"/>
          <a:ext cx="2926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  <a:gridCol w="755390">
                  <a:extLst>
                    <a:ext uri="{9D8B030D-6E8A-4147-A177-3AD203B41FA5}">
                      <a16:colId xmlns:a16="http://schemas.microsoft.com/office/drawing/2014/main" val="194831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2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3733309" y="4252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86409"/>
              </p:ext>
            </p:extLst>
          </p:nvPr>
        </p:nvGraphicFramePr>
        <p:xfrm>
          <a:off x="119680" y="4646968"/>
          <a:ext cx="36135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589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9280B48E-F5C6-5BD5-B97C-197FA326C071}"/>
              </a:ext>
            </a:extLst>
          </p:cNvPr>
          <p:cNvSpPr/>
          <p:nvPr/>
        </p:nvSpPr>
        <p:spPr>
          <a:xfrm>
            <a:off x="6403100" y="1948367"/>
            <a:ext cx="1846671" cy="9088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Same as</a:t>
            </a:r>
            <a:br>
              <a:rPr lang="en-US" dirty="0"/>
            </a:br>
            <a:r>
              <a:rPr lang="en-US" dirty="0"/>
              <a:t>a semi-join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4E818-69B1-2DFE-A125-C8442F0705A3}"/>
              </a:ext>
            </a:extLst>
          </p:cNvPr>
          <p:cNvSpPr txBox="1"/>
          <p:nvPr/>
        </p:nvSpPr>
        <p:spPr>
          <a:xfrm>
            <a:off x="154813" y="1404226"/>
            <a:ext cx="541686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C9D1F-4EE5-D33A-8BBC-EDE9A2970384}"/>
              </a:ext>
            </a:extLst>
          </p:cNvPr>
          <p:cNvSpPr txBox="1"/>
          <p:nvPr/>
        </p:nvSpPr>
        <p:spPr>
          <a:xfrm>
            <a:off x="5058924" y="3231058"/>
            <a:ext cx="433965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&gt; 2017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A991208-9E51-AE12-FA9B-AF1B061B5AF6}"/>
              </a:ext>
            </a:extLst>
          </p:cNvPr>
          <p:cNvGraphicFramePr>
            <a:graphicFrameLocks noGrp="1"/>
          </p:cNvGraphicFramePr>
          <p:nvPr/>
        </p:nvGraphicFramePr>
        <p:xfrm>
          <a:off x="7465041" y="5268156"/>
          <a:ext cx="1559279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5890">
                  <a:extLst>
                    <a:ext uri="{9D8B030D-6E8A-4147-A177-3AD203B41FA5}">
                      <a16:colId xmlns:a16="http://schemas.microsoft.com/office/drawing/2014/main" val="528463604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9248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</a:rPr>
                        <a:t>Jack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22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055533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41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FF0000"/>
                </a:solidFill>
              </a:rPr>
              <a:t>only</a:t>
            </a:r>
            <a:r>
              <a:rPr lang="en-US" sz="3200" dirty="0"/>
              <a:t> cars made after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180307"/>
              </p:ext>
            </p:extLst>
          </p:nvPr>
        </p:nvGraphicFramePr>
        <p:xfrm>
          <a:off x="3809139" y="4654966"/>
          <a:ext cx="2926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  <a:gridCol w="755390">
                  <a:extLst>
                    <a:ext uri="{9D8B030D-6E8A-4147-A177-3AD203B41FA5}">
                      <a16:colId xmlns:a16="http://schemas.microsoft.com/office/drawing/2014/main" val="194831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2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3733309" y="4252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292816"/>
              </p:ext>
            </p:extLst>
          </p:nvPr>
        </p:nvGraphicFramePr>
        <p:xfrm>
          <a:off x="119680" y="4646968"/>
          <a:ext cx="36135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589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557075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187286711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41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FF0000"/>
                </a:solidFill>
              </a:rPr>
              <a:t>only</a:t>
            </a:r>
            <a:r>
              <a:rPr lang="en-US" sz="3200" dirty="0"/>
              <a:t> cars made after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602006"/>
              </p:ext>
            </p:extLst>
          </p:nvPr>
        </p:nvGraphicFramePr>
        <p:xfrm>
          <a:off x="3809139" y="4654966"/>
          <a:ext cx="2926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  <a:gridCol w="755390">
                  <a:extLst>
                    <a:ext uri="{9D8B030D-6E8A-4147-A177-3AD203B41FA5}">
                      <a16:colId xmlns:a16="http://schemas.microsoft.com/office/drawing/2014/main" val="194831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2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3733309" y="4252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61688"/>
              </p:ext>
            </p:extLst>
          </p:nvPr>
        </p:nvGraphicFramePr>
        <p:xfrm>
          <a:off x="119680" y="4646968"/>
          <a:ext cx="36135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589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557075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57F0A3-8703-BE43-B9C3-9FE956F4E648}"/>
              </a:ext>
            </a:extLst>
          </p:cNvPr>
          <p:cNvGraphicFramePr>
            <a:graphicFrameLocks noGrp="1"/>
          </p:cNvGraphicFramePr>
          <p:nvPr/>
        </p:nvGraphicFramePr>
        <p:xfrm>
          <a:off x="7947809" y="2154898"/>
          <a:ext cx="869405" cy="1112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9405">
                  <a:extLst>
                    <a:ext uri="{9D8B030D-6E8A-4147-A177-3AD203B41FA5}">
                      <a16:colId xmlns:a16="http://schemas.microsoft.com/office/drawing/2014/main" val="373437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44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4648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BA8A213-4751-FC24-6CE1-29AEF6DAD57B}"/>
              </a:ext>
            </a:extLst>
          </p:cNvPr>
          <p:cNvSpPr txBox="1"/>
          <p:nvPr/>
        </p:nvSpPr>
        <p:spPr>
          <a:xfrm>
            <a:off x="6610435" y="22917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Jack: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1F0790-F4D0-457F-9E13-13AC4151E12A}"/>
              </a:ext>
            </a:extLst>
          </p:cNvPr>
          <p:cNvGraphicFramePr>
            <a:graphicFrameLocks noGrp="1"/>
          </p:cNvGraphicFramePr>
          <p:nvPr/>
        </p:nvGraphicFramePr>
        <p:xfrm>
          <a:off x="7257935" y="4952344"/>
          <a:ext cx="1559279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890">
                  <a:extLst>
                    <a:ext uri="{9D8B030D-6E8A-4147-A177-3AD203B41FA5}">
                      <a16:colId xmlns:a16="http://schemas.microsoft.com/office/drawing/2014/main" val="528463604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9248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22254"/>
                  </a:ext>
                </a:extLst>
              </a:tr>
            </a:tbl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4233D2F3-BFA2-75DC-410A-0206272155E2}"/>
              </a:ext>
            </a:extLst>
          </p:cNvPr>
          <p:cNvSpPr/>
          <p:nvPr/>
        </p:nvSpPr>
        <p:spPr>
          <a:xfrm>
            <a:off x="8037574" y="4438290"/>
            <a:ext cx="275665" cy="4753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2ED8053-4A11-A489-FA6A-F93AA6ED95A6}"/>
              </a:ext>
            </a:extLst>
          </p:cNvPr>
          <p:cNvSpPr/>
          <p:nvPr/>
        </p:nvSpPr>
        <p:spPr>
          <a:xfrm>
            <a:off x="131839" y="4934650"/>
            <a:ext cx="3513601" cy="457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2D3551E-798A-AC02-347D-E343DF13FED9}"/>
              </a:ext>
            </a:extLst>
          </p:cNvPr>
          <p:cNvSpPr/>
          <p:nvPr/>
        </p:nvSpPr>
        <p:spPr>
          <a:xfrm>
            <a:off x="5851322" y="5050799"/>
            <a:ext cx="759114" cy="71069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00A28A-E4DE-2F10-000E-DB8324C9BE34}"/>
              </a:ext>
            </a:extLst>
          </p:cNvPr>
          <p:cNvSpPr txBox="1"/>
          <p:nvPr/>
        </p:nvSpPr>
        <p:spPr>
          <a:xfrm>
            <a:off x="5505004" y="2986851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we output Jack?</a:t>
            </a:r>
          </a:p>
        </p:txBody>
      </p:sp>
    </p:spTree>
    <p:extLst>
      <p:ext uri="{BB962C8B-B14F-4D97-AF65-F5344CB8AC3E}">
        <p14:creationId xmlns:p14="http://schemas.microsoft.com/office/powerpoint/2010/main" val="1055439155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41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FF0000"/>
                </a:solidFill>
              </a:rPr>
              <a:t>only</a:t>
            </a:r>
            <a:r>
              <a:rPr lang="en-US" sz="3200" dirty="0"/>
              <a:t> cars made after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483707"/>
              </p:ext>
            </p:extLst>
          </p:nvPr>
        </p:nvGraphicFramePr>
        <p:xfrm>
          <a:off x="3809139" y="4654966"/>
          <a:ext cx="2926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  <a:gridCol w="755390">
                  <a:extLst>
                    <a:ext uri="{9D8B030D-6E8A-4147-A177-3AD203B41FA5}">
                      <a16:colId xmlns:a16="http://schemas.microsoft.com/office/drawing/2014/main" val="194831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2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3733309" y="4252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344974"/>
              </p:ext>
            </p:extLst>
          </p:nvPr>
        </p:nvGraphicFramePr>
        <p:xfrm>
          <a:off x="119680" y="4646968"/>
          <a:ext cx="36135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589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557075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57F0A3-8703-BE43-B9C3-9FE956F4E648}"/>
              </a:ext>
            </a:extLst>
          </p:cNvPr>
          <p:cNvGraphicFramePr>
            <a:graphicFrameLocks noGrp="1"/>
          </p:cNvGraphicFramePr>
          <p:nvPr/>
        </p:nvGraphicFramePr>
        <p:xfrm>
          <a:off x="7947809" y="2154898"/>
          <a:ext cx="869405" cy="1112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9405">
                  <a:extLst>
                    <a:ext uri="{9D8B030D-6E8A-4147-A177-3AD203B41FA5}">
                      <a16:colId xmlns:a16="http://schemas.microsoft.com/office/drawing/2014/main" val="373437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44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4648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BA8A213-4751-FC24-6CE1-29AEF6DAD57B}"/>
              </a:ext>
            </a:extLst>
          </p:cNvPr>
          <p:cNvSpPr txBox="1"/>
          <p:nvPr/>
        </p:nvSpPr>
        <p:spPr>
          <a:xfrm>
            <a:off x="6610435" y="22917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Jack: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1F0790-F4D0-457F-9E13-13AC4151E12A}"/>
              </a:ext>
            </a:extLst>
          </p:cNvPr>
          <p:cNvGraphicFramePr>
            <a:graphicFrameLocks noGrp="1"/>
          </p:cNvGraphicFramePr>
          <p:nvPr/>
        </p:nvGraphicFramePr>
        <p:xfrm>
          <a:off x="7257935" y="4952344"/>
          <a:ext cx="1559279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890">
                  <a:extLst>
                    <a:ext uri="{9D8B030D-6E8A-4147-A177-3AD203B41FA5}">
                      <a16:colId xmlns:a16="http://schemas.microsoft.com/office/drawing/2014/main" val="528463604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9248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22254"/>
                  </a:ext>
                </a:extLst>
              </a:tr>
            </a:tbl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4233D2F3-BFA2-75DC-410A-0206272155E2}"/>
              </a:ext>
            </a:extLst>
          </p:cNvPr>
          <p:cNvSpPr/>
          <p:nvPr/>
        </p:nvSpPr>
        <p:spPr>
          <a:xfrm>
            <a:off x="8037574" y="4438290"/>
            <a:ext cx="275665" cy="4753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2ED8053-4A11-A489-FA6A-F93AA6ED95A6}"/>
              </a:ext>
            </a:extLst>
          </p:cNvPr>
          <p:cNvSpPr/>
          <p:nvPr/>
        </p:nvSpPr>
        <p:spPr>
          <a:xfrm>
            <a:off x="131839" y="4934650"/>
            <a:ext cx="3513601" cy="457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2D3551E-798A-AC02-347D-E343DF13FED9}"/>
              </a:ext>
            </a:extLst>
          </p:cNvPr>
          <p:cNvSpPr/>
          <p:nvPr/>
        </p:nvSpPr>
        <p:spPr>
          <a:xfrm>
            <a:off x="5851322" y="5050799"/>
            <a:ext cx="759114" cy="71069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B2CD70-4966-592A-077B-8D3E8D29B3B6}"/>
              </a:ext>
            </a:extLst>
          </p:cNvPr>
          <p:cNvSpPr txBox="1"/>
          <p:nvPr/>
        </p:nvSpPr>
        <p:spPr>
          <a:xfrm>
            <a:off x="5504504" y="3369433"/>
            <a:ext cx="2640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test 2017 &lt; ALL(…)</a:t>
            </a:r>
            <a:br>
              <a:rPr lang="en-US" dirty="0"/>
            </a:br>
            <a:r>
              <a:rPr lang="en-US" dirty="0"/>
              <a:t>fails for 2016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00A28A-E4DE-2F10-000E-DB8324C9BE34}"/>
              </a:ext>
            </a:extLst>
          </p:cNvPr>
          <p:cNvSpPr txBox="1"/>
          <p:nvPr/>
        </p:nvSpPr>
        <p:spPr>
          <a:xfrm>
            <a:off x="5505004" y="2986851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we output Jack?</a:t>
            </a:r>
          </a:p>
        </p:txBody>
      </p:sp>
    </p:spTree>
    <p:extLst>
      <p:ext uri="{BB962C8B-B14F-4D97-AF65-F5344CB8AC3E}">
        <p14:creationId xmlns:p14="http://schemas.microsoft.com/office/powerpoint/2010/main" val="3593247209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41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FF0000"/>
                </a:solidFill>
              </a:rPr>
              <a:t>only</a:t>
            </a:r>
            <a:r>
              <a:rPr lang="en-US" sz="3200" dirty="0"/>
              <a:t> cars made after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25726"/>
              </p:ext>
            </p:extLst>
          </p:nvPr>
        </p:nvGraphicFramePr>
        <p:xfrm>
          <a:off x="3809139" y="4654966"/>
          <a:ext cx="2926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  <a:gridCol w="755390">
                  <a:extLst>
                    <a:ext uri="{9D8B030D-6E8A-4147-A177-3AD203B41FA5}">
                      <a16:colId xmlns:a16="http://schemas.microsoft.com/office/drawing/2014/main" val="194831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2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3733309" y="4252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59880"/>
              </p:ext>
            </p:extLst>
          </p:nvPr>
        </p:nvGraphicFramePr>
        <p:xfrm>
          <a:off x="119680" y="4646968"/>
          <a:ext cx="36135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589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557075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57F0A3-8703-BE43-B9C3-9FE956F4E648}"/>
              </a:ext>
            </a:extLst>
          </p:cNvPr>
          <p:cNvGraphicFramePr>
            <a:graphicFrameLocks noGrp="1"/>
          </p:cNvGraphicFramePr>
          <p:nvPr/>
        </p:nvGraphicFramePr>
        <p:xfrm>
          <a:off x="7947809" y="2154898"/>
          <a:ext cx="869405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9405">
                  <a:extLst>
                    <a:ext uri="{9D8B030D-6E8A-4147-A177-3AD203B41FA5}">
                      <a16:colId xmlns:a16="http://schemas.microsoft.com/office/drawing/2014/main" val="373437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4648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BA8A213-4751-FC24-6CE1-29AEF6DAD57B}"/>
              </a:ext>
            </a:extLst>
          </p:cNvPr>
          <p:cNvSpPr txBox="1"/>
          <p:nvPr/>
        </p:nvSpPr>
        <p:spPr>
          <a:xfrm>
            <a:off x="6610435" y="229170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Allison: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1F0790-F4D0-457F-9E13-13AC4151E12A}"/>
              </a:ext>
            </a:extLst>
          </p:cNvPr>
          <p:cNvGraphicFramePr>
            <a:graphicFrameLocks noGrp="1"/>
          </p:cNvGraphicFramePr>
          <p:nvPr/>
        </p:nvGraphicFramePr>
        <p:xfrm>
          <a:off x="7257935" y="4952344"/>
          <a:ext cx="1559279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890">
                  <a:extLst>
                    <a:ext uri="{9D8B030D-6E8A-4147-A177-3AD203B41FA5}">
                      <a16:colId xmlns:a16="http://schemas.microsoft.com/office/drawing/2014/main" val="528463604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9248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22254"/>
                  </a:ext>
                </a:extLst>
              </a:tr>
            </a:tbl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4233D2F3-BFA2-75DC-410A-0206272155E2}"/>
              </a:ext>
            </a:extLst>
          </p:cNvPr>
          <p:cNvSpPr/>
          <p:nvPr/>
        </p:nvSpPr>
        <p:spPr>
          <a:xfrm>
            <a:off x="8037574" y="4438290"/>
            <a:ext cx="275665" cy="4753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2ED8053-4A11-A489-FA6A-F93AA6ED95A6}"/>
              </a:ext>
            </a:extLst>
          </p:cNvPr>
          <p:cNvSpPr/>
          <p:nvPr/>
        </p:nvSpPr>
        <p:spPr>
          <a:xfrm>
            <a:off x="119679" y="5366990"/>
            <a:ext cx="3513601" cy="457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835359-19F0-1ADE-2DE7-36DB028C68C7}"/>
              </a:ext>
            </a:extLst>
          </p:cNvPr>
          <p:cNvSpPr txBox="1"/>
          <p:nvPr/>
        </p:nvSpPr>
        <p:spPr>
          <a:xfrm>
            <a:off x="5505004" y="2986851"/>
            <a:ext cx="24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we output Allison?</a:t>
            </a:r>
          </a:p>
        </p:txBody>
      </p:sp>
    </p:spTree>
    <p:extLst>
      <p:ext uri="{BB962C8B-B14F-4D97-AF65-F5344CB8AC3E}">
        <p14:creationId xmlns:p14="http://schemas.microsoft.com/office/powerpoint/2010/main" val="1201243695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41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FF0000"/>
                </a:solidFill>
              </a:rPr>
              <a:t>only</a:t>
            </a:r>
            <a:r>
              <a:rPr lang="en-US" sz="3200" dirty="0"/>
              <a:t> cars made after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913482"/>
              </p:ext>
            </p:extLst>
          </p:nvPr>
        </p:nvGraphicFramePr>
        <p:xfrm>
          <a:off x="3809139" y="4654966"/>
          <a:ext cx="2926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  <a:gridCol w="755390">
                  <a:extLst>
                    <a:ext uri="{9D8B030D-6E8A-4147-A177-3AD203B41FA5}">
                      <a16:colId xmlns:a16="http://schemas.microsoft.com/office/drawing/2014/main" val="194831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2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3733309" y="4252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312676"/>
              </p:ext>
            </p:extLst>
          </p:nvPr>
        </p:nvGraphicFramePr>
        <p:xfrm>
          <a:off x="119680" y="4646968"/>
          <a:ext cx="36135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589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557075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57F0A3-8703-BE43-B9C3-9FE956F4E648}"/>
              </a:ext>
            </a:extLst>
          </p:cNvPr>
          <p:cNvGraphicFramePr>
            <a:graphicFrameLocks noGrp="1"/>
          </p:cNvGraphicFramePr>
          <p:nvPr/>
        </p:nvGraphicFramePr>
        <p:xfrm>
          <a:off x="7947809" y="2154898"/>
          <a:ext cx="869405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9405">
                  <a:extLst>
                    <a:ext uri="{9D8B030D-6E8A-4147-A177-3AD203B41FA5}">
                      <a16:colId xmlns:a16="http://schemas.microsoft.com/office/drawing/2014/main" val="373437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4648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BA8A213-4751-FC24-6CE1-29AEF6DAD57B}"/>
              </a:ext>
            </a:extLst>
          </p:cNvPr>
          <p:cNvSpPr txBox="1"/>
          <p:nvPr/>
        </p:nvSpPr>
        <p:spPr>
          <a:xfrm>
            <a:off x="6610435" y="229170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Allison: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1F0790-F4D0-457F-9E13-13AC4151E12A}"/>
              </a:ext>
            </a:extLst>
          </p:cNvPr>
          <p:cNvGraphicFramePr>
            <a:graphicFrameLocks noGrp="1"/>
          </p:cNvGraphicFramePr>
          <p:nvPr/>
        </p:nvGraphicFramePr>
        <p:xfrm>
          <a:off x="7257935" y="4952344"/>
          <a:ext cx="1559279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890">
                  <a:extLst>
                    <a:ext uri="{9D8B030D-6E8A-4147-A177-3AD203B41FA5}">
                      <a16:colId xmlns:a16="http://schemas.microsoft.com/office/drawing/2014/main" val="528463604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9248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22254"/>
                  </a:ext>
                </a:extLst>
              </a:tr>
            </a:tbl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4233D2F3-BFA2-75DC-410A-0206272155E2}"/>
              </a:ext>
            </a:extLst>
          </p:cNvPr>
          <p:cNvSpPr/>
          <p:nvPr/>
        </p:nvSpPr>
        <p:spPr>
          <a:xfrm>
            <a:off x="8037574" y="4438290"/>
            <a:ext cx="275665" cy="4753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2ED8053-4A11-A489-FA6A-F93AA6ED95A6}"/>
              </a:ext>
            </a:extLst>
          </p:cNvPr>
          <p:cNvSpPr/>
          <p:nvPr/>
        </p:nvSpPr>
        <p:spPr>
          <a:xfrm>
            <a:off x="119679" y="5366990"/>
            <a:ext cx="3513601" cy="457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4EA09E-CF76-4E78-F706-F3384F7B933C}"/>
              </a:ext>
            </a:extLst>
          </p:cNvPr>
          <p:cNvSpPr txBox="1"/>
          <p:nvPr/>
        </p:nvSpPr>
        <p:spPr>
          <a:xfrm>
            <a:off x="5504504" y="3369433"/>
            <a:ext cx="2640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test 2017 &lt; ALL(…)</a:t>
            </a:r>
            <a:br>
              <a:rPr lang="en-US" dirty="0"/>
            </a:br>
            <a:r>
              <a:rPr lang="en-US" dirty="0"/>
              <a:t>does not fail anywhere.</a:t>
            </a:r>
          </a:p>
          <a:p>
            <a:r>
              <a:rPr lang="en-US" dirty="0"/>
              <a:t>Hence it holds!!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835359-19F0-1ADE-2DE7-36DB028C68C7}"/>
              </a:ext>
            </a:extLst>
          </p:cNvPr>
          <p:cNvSpPr txBox="1"/>
          <p:nvPr/>
        </p:nvSpPr>
        <p:spPr>
          <a:xfrm>
            <a:off x="5505004" y="2986851"/>
            <a:ext cx="24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we output Allison?</a:t>
            </a:r>
          </a:p>
        </p:txBody>
      </p:sp>
    </p:spTree>
    <p:extLst>
      <p:ext uri="{BB962C8B-B14F-4D97-AF65-F5344CB8AC3E}">
        <p14:creationId xmlns:p14="http://schemas.microsoft.com/office/powerpoint/2010/main" val="4255987592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41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FF0000"/>
                </a:solidFill>
              </a:rPr>
              <a:t>only</a:t>
            </a:r>
            <a:r>
              <a:rPr lang="en-US" sz="3200" dirty="0"/>
              <a:t> cars made after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57120"/>
              </p:ext>
            </p:extLst>
          </p:nvPr>
        </p:nvGraphicFramePr>
        <p:xfrm>
          <a:off x="3809139" y="4654966"/>
          <a:ext cx="2926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  <a:gridCol w="755390">
                  <a:extLst>
                    <a:ext uri="{9D8B030D-6E8A-4147-A177-3AD203B41FA5}">
                      <a16:colId xmlns:a16="http://schemas.microsoft.com/office/drawing/2014/main" val="194831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2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3733309" y="4252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33166"/>
              </p:ext>
            </p:extLst>
          </p:nvPr>
        </p:nvGraphicFramePr>
        <p:xfrm>
          <a:off x="119680" y="4646968"/>
          <a:ext cx="36135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589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557075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8A213-4751-FC24-6CE1-29AEF6DAD57B}"/>
              </a:ext>
            </a:extLst>
          </p:cNvPr>
          <p:cNvSpPr txBox="1"/>
          <p:nvPr/>
        </p:nvSpPr>
        <p:spPr>
          <a:xfrm>
            <a:off x="6610435" y="22917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Magda: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1F0790-F4D0-457F-9E13-13AC4151E12A}"/>
              </a:ext>
            </a:extLst>
          </p:cNvPr>
          <p:cNvGraphicFramePr>
            <a:graphicFrameLocks noGrp="1"/>
          </p:cNvGraphicFramePr>
          <p:nvPr/>
        </p:nvGraphicFramePr>
        <p:xfrm>
          <a:off x="7257935" y="4952344"/>
          <a:ext cx="1559279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890">
                  <a:extLst>
                    <a:ext uri="{9D8B030D-6E8A-4147-A177-3AD203B41FA5}">
                      <a16:colId xmlns:a16="http://schemas.microsoft.com/office/drawing/2014/main" val="528463604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9248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22254"/>
                  </a:ext>
                </a:extLst>
              </a:tr>
            </a:tbl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4233D2F3-BFA2-75DC-410A-0206272155E2}"/>
              </a:ext>
            </a:extLst>
          </p:cNvPr>
          <p:cNvSpPr/>
          <p:nvPr/>
        </p:nvSpPr>
        <p:spPr>
          <a:xfrm>
            <a:off x="8037574" y="4438290"/>
            <a:ext cx="275665" cy="4753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4EA09E-CF76-4E78-F706-F3384F7B933C}"/>
              </a:ext>
            </a:extLst>
          </p:cNvPr>
          <p:cNvSpPr txBox="1"/>
          <p:nvPr/>
        </p:nvSpPr>
        <p:spPr>
          <a:xfrm>
            <a:off x="5504504" y="3369433"/>
            <a:ext cx="2640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test 2017 &lt; ALL(…)</a:t>
            </a:r>
            <a:br>
              <a:rPr lang="en-US" dirty="0"/>
            </a:br>
            <a:r>
              <a:rPr lang="en-US" dirty="0"/>
              <a:t>does not fail anywhere.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AE6C2EF-B4F8-CB2B-28CA-4546A92AEBB4}"/>
              </a:ext>
            </a:extLst>
          </p:cNvPr>
          <p:cNvGraphicFramePr>
            <a:graphicFrameLocks noGrp="1"/>
          </p:cNvGraphicFramePr>
          <p:nvPr/>
        </p:nvGraphicFramePr>
        <p:xfrm>
          <a:off x="7947809" y="2154898"/>
          <a:ext cx="869405" cy="1112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9405">
                  <a:extLst>
                    <a:ext uri="{9D8B030D-6E8A-4147-A177-3AD203B41FA5}">
                      <a16:colId xmlns:a16="http://schemas.microsoft.com/office/drawing/2014/main" val="373437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44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605259"/>
                  </a:ext>
                </a:extLst>
              </a:tr>
            </a:tbl>
          </a:graphicData>
        </a:graphic>
      </p:graphicFrame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42D9C5A-96C1-1B19-4289-FD0D5921BA7E}"/>
              </a:ext>
            </a:extLst>
          </p:cNvPr>
          <p:cNvSpPr/>
          <p:nvPr/>
        </p:nvSpPr>
        <p:spPr>
          <a:xfrm>
            <a:off x="119680" y="5759428"/>
            <a:ext cx="3513601" cy="457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37D70C0-93DF-E35B-33D9-E5B57C2F23A4}"/>
              </a:ext>
            </a:extLst>
          </p:cNvPr>
          <p:cNvSpPr/>
          <p:nvPr/>
        </p:nvSpPr>
        <p:spPr>
          <a:xfrm>
            <a:off x="5851321" y="5824416"/>
            <a:ext cx="759114" cy="71069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98522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41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FF0000"/>
                </a:solidFill>
              </a:rPr>
              <a:t>only</a:t>
            </a:r>
            <a:r>
              <a:rPr lang="en-US" sz="3200" dirty="0"/>
              <a:t> cars made after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58310"/>
              </p:ext>
            </p:extLst>
          </p:nvPr>
        </p:nvGraphicFramePr>
        <p:xfrm>
          <a:off x="3809139" y="4654966"/>
          <a:ext cx="2926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  <a:gridCol w="755390">
                  <a:extLst>
                    <a:ext uri="{9D8B030D-6E8A-4147-A177-3AD203B41FA5}">
                      <a16:colId xmlns:a16="http://schemas.microsoft.com/office/drawing/2014/main" val="194831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2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3733309" y="4252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183074"/>
              </p:ext>
            </p:extLst>
          </p:nvPr>
        </p:nvGraphicFramePr>
        <p:xfrm>
          <a:off x="119680" y="4646968"/>
          <a:ext cx="36135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589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557075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8A213-4751-FC24-6CE1-29AEF6DAD57B}"/>
              </a:ext>
            </a:extLst>
          </p:cNvPr>
          <p:cNvSpPr txBox="1"/>
          <p:nvPr/>
        </p:nvSpPr>
        <p:spPr>
          <a:xfrm>
            <a:off x="6610435" y="229170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1F0790-F4D0-457F-9E13-13AC4151E12A}"/>
              </a:ext>
            </a:extLst>
          </p:cNvPr>
          <p:cNvGraphicFramePr>
            <a:graphicFrameLocks noGrp="1"/>
          </p:cNvGraphicFramePr>
          <p:nvPr/>
        </p:nvGraphicFramePr>
        <p:xfrm>
          <a:off x="7257935" y="4952344"/>
          <a:ext cx="155927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890">
                  <a:extLst>
                    <a:ext uri="{9D8B030D-6E8A-4147-A177-3AD203B41FA5}">
                      <a16:colId xmlns:a16="http://schemas.microsoft.com/office/drawing/2014/main" val="528463604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9248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22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331362"/>
                  </a:ext>
                </a:extLst>
              </a:tr>
            </a:tbl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4233D2F3-BFA2-75DC-410A-0206272155E2}"/>
              </a:ext>
            </a:extLst>
          </p:cNvPr>
          <p:cNvSpPr/>
          <p:nvPr/>
        </p:nvSpPr>
        <p:spPr>
          <a:xfrm>
            <a:off x="8037574" y="4438290"/>
            <a:ext cx="275665" cy="4753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AE6C2EF-B4F8-CB2B-28CA-4546A92AEBB4}"/>
              </a:ext>
            </a:extLst>
          </p:cNvPr>
          <p:cNvGraphicFramePr>
            <a:graphicFrameLocks noGrp="1"/>
          </p:cNvGraphicFramePr>
          <p:nvPr/>
        </p:nvGraphicFramePr>
        <p:xfrm>
          <a:off x="7947809" y="2154898"/>
          <a:ext cx="869405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9405">
                  <a:extLst>
                    <a:ext uri="{9D8B030D-6E8A-4147-A177-3AD203B41FA5}">
                      <a16:colId xmlns:a16="http://schemas.microsoft.com/office/drawing/2014/main" val="373437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605259"/>
                  </a:ext>
                </a:extLst>
              </a:tr>
            </a:tbl>
          </a:graphicData>
        </a:graphic>
      </p:graphicFrame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42D9C5A-96C1-1B19-4289-FD0D5921BA7E}"/>
              </a:ext>
            </a:extLst>
          </p:cNvPr>
          <p:cNvSpPr/>
          <p:nvPr/>
        </p:nvSpPr>
        <p:spPr>
          <a:xfrm>
            <a:off x="143999" y="6116838"/>
            <a:ext cx="3513601" cy="4572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37D70C0-93DF-E35B-33D9-E5B57C2F23A4}"/>
              </a:ext>
            </a:extLst>
          </p:cNvPr>
          <p:cNvSpPr/>
          <p:nvPr/>
        </p:nvSpPr>
        <p:spPr>
          <a:xfrm>
            <a:off x="5851321" y="5824416"/>
            <a:ext cx="759114" cy="71069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17559-09AD-5CE7-8A8E-301150262BD7}"/>
              </a:ext>
            </a:extLst>
          </p:cNvPr>
          <p:cNvSpPr txBox="1"/>
          <p:nvPr/>
        </p:nvSpPr>
        <p:spPr>
          <a:xfrm>
            <a:off x="5504504" y="3369433"/>
            <a:ext cx="2640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test 2017 &lt; ALL(…)</a:t>
            </a:r>
            <a:br>
              <a:rPr lang="en-US" dirty="0"/>
            </a:br>
            <a:r>
              <a:rPr lang="en-US" dirty="0"/>
              <a:t>does not fail anywhere.</a:t>
            </a:r>
          </a:p>
          <a:p>
            <a:r>
              <a:rPr lang="en-US" dirty="0"/>
              <a:t>Hence it holds!!</a:t>
            </a:r>
          </a:p>
        </p:txBody>
      </p:sp>
    </p:spTree>
    <p:extLst>
      <p:ext uri="{BB962C8B-B14F-4D97-AF65-F5344CB8AC3E}">
        <p14:creationId xmlns:p14="http://schemas.microsoft.com/office/powerpoint/2010/main" val="679443693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41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FF0000"/>
                </a:solidFill>
              </a:rPr>
              <a:t>only</a:t>
            </a:r>
            <a:r>
              <a:rPr lang="en-US" sz="3200" dirty="0"/>
              <a:t> cars made after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38912"/>
              </p:ext>
            </p:extLst>
          </p:nvPr>
        </p:nvGraphicFramePr>
        <p:xfrm>
          <a:off x="3809139" y="4654966"/>
          <a:ext cx="2926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  <a:gridCol w="755390">
                  <a:extLst>
                    <a:ext uri="{9D8B030D-6E8A-4147-A177-3AD203B41FA5}">
                      <a16:colId xmlns:a16="http://schemas.microsoft.com/office/drawing/2014/main" val="194831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2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3733309" y="4252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79048"/>
              </p:ext>
            </p:extLst>
          </p:nvPr>
        </p:nvGraphicFramePr>
        <p:xfrm>
          <a:off x="119680" y="4646968"/>
          <a:ext cx="36135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589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557075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010B47-7A7E-C37A-140A-63E07B6272BD}"/>
              </a:ext>
            </a:extLst>
          </p:cNvPr>
          <p:cNvGraphicFramePr>
            <a:graphicFrameLocks noGrp="1"/>
          </p:cNvGraphicFramePr>
          <p:nvPr/>
        </p:nvGraphicFramePr>
        <p:xfrm>
          <a:off x="7257935" y="4952344"/>
          <a:ext cx="155927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890">
                  <a:extLst>
                    <a:ext uri="{9D8B030D-6E8A-4147-A177-3AD203B41FA5}">
                      <a16:colId xmlns:a16="http://schemas.microsoft.com/office/drawing/2014/main" val="528463604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9248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22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33136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96D1057-A80E-64A7-8E7D-C42042F9F042}"/>
              </a:ext>
            </a:extLst>
          </p:cNvPr>
          <p:cNvSpPr txBox="1"/>
          <p:nvPr/>
        </p:nvSpPr>
        <p:spPr>
          <a:xfrm>
            <a:off x="5648359" y="1895351"/>
            <a:ext cx="321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 we unnest this query?</a:t>
            </a:r>
          </a:p>
        </p:txBody>
      </p:sp>
    </p:spTree>
    <p:extLst>
      <p:ext uri="{BB962C8B-B14F-4D97-AF65-F5344CB8AC3E}">
        <p14:creationId xmlns:p14="http://schemas.microsoft.com/office/powerpoint/2010/main" val="2238364606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and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41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FF0000"/>
                </a:solidFill>
              </a:rPr>
              <a:t>only</a:t>
            </a:r>
            <a:r>
              <a:rPr lang="en-US" sz="3200" dirty="0"/>
              <a:t> cars made after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3203" y="42429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068741"/>
              </p:ext>
            </p:extLst>
          </p:nvPr>
        </p:nvGraphicFramePr>
        <p:xfrm>
          <a:off x="3809139" y="4654966"/>
          <a:ext cx="2926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  <a:gridCol w="755390">
                  <a:extLst>
                    <a:ext uri="{9D8B030D-6E8A-4147-A177-3AD203B41FA5}">
                      <a16:colId xmlns:a16="http://schemas.microsoft.com/office/drawing/2014/main" val="194831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2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3733309" y="4252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64833"/>
              </p:ext>
            </p:extLst>
          </p:nvPr>
        </p:nvGraphicFramePr>
        <p:xfrm>
          <a:off x="119680" y="4646968"/>
          <a:ext cx="36135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9589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404226"/>
            <a:ext cx="557075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80B48E-F5C6-5BD5-B97C-197FA326C071}"/>
              </a:ext>
            </a:extLst>
          </p:cNvPr>
          <p:cNvSpPr/>
          <p:nvPr/>
        </p:nvSpPr>
        <p:spPr>
          <a:xfrm>
            <a:off x="6266811" y="3057617"/>
            <a:ext cx="2495768" cy="908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NO!</a:t>
            </a:r>
            <a:br>
              <a:rPr lang="en-US" dirty="0"/>
            </a:br>
            <a:r>
              <a:rPr lang="en-US" dirty="0"/>
              <a:t>Non-monotone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010B47-7A7E-C37A-140A-63E07B6272BD}"/>
              </a:ext>
            </a:extLst>
          </p:cNvPr>
          <p:cNvGraphicFramePr>
            <a:graphicFrameLocks noGrp="1"/>
          </p:cNvGraphicFramePr>
          <p:nvPr/>
        </p:nvGraphicFramePr>
        <p:xfrm>
          <a:off x="7257935" y="4952344"/>
          <a:ext cx="155927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890">
                  <a:extLst>
                    <a:ext uri="{9D8B030D-6E8A-4147-A177-3AD203B41FA5}">
                      <a16:colId xmlns:a16="http://schemas.microsoft.com/office/drawing/2014/main" val="528463604"/>
                    </a:ext>
                  </a:extLst>
                </a:gridCol>
                <a:gridCol w="663389">
                  <a:extLst>
                    <a:ext uri="{9D8B030D-6E8A-4147-A177-3AD203B41FA5}">
                      <a16:colId xmlns:a16="http://schemas.microsoft.com/office/drawing/2014/main" val="229248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22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3313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D281F87-54AA-8E1E-AB9E-9F435C36D1C4}"/>
              </a:ext>
            </a:extLst>
          </p:cNvPr>
          <p:cNvSpPr txBox="1"/>
          <p:nvPr/>
        </p:nvSpPr>
        <p:spPr>
          <a:xfrm>
            <a:off x="5648359" y="1895351"/>
            <a:ext cx="321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 we unnest this query?</a:t>
            </a:r>
          </a:p>
        </p:txBody>
      </p:sp>
    </p:spTree>
    <p:extLst>
      <p:ext uri="{BB962C8B-B14F-4D97-AF65-F5344CB8AC3E}">
        <p14:creationId xmlns:p14="http://schemas.microsoft.com/office/powerpoint/2010/main" val="4022589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98874-81C6-6CBF-0F36-7AD16FD3322D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A5946-503C-3FB8-180A-1FBDE4EAEABA}"/>
              </a:ext>
            </a:extLst>
          </p:cNvPr>
          <p:cNvSpPr txBox="1"/>
          <p:nvPr/>
        </p:nvSpPr>
        <p:spPr>
          <a:xfrm>
            <a:off x="4533984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71266-CDEB-F717-7254-EE259EE3B903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ADF6F0-8EA1-DCEE-9424-BA3B97877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32450"/>
              </p:ext>
            </p:extLst>
          </p:nvPr>
        </p:nvGraphicFramePr>
        <p:xfrm>
          <a:off x="4572000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0AB8D9-624D-5170-6423-4F9A0E181F45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D1B4F-3D04-B2BB-FEF0-116EB6EB6F86}"/>
              </a:ext>
            </a:extLst>
          </p:cNvPr>
          <p:cNvSpPr txBox="1"/>
          <p:nvPr/>
        </p:nvSpPr>
        <p:spPr>
          <a:xfrm>
            <a:off x="7227182" y="471207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cardrivers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99B5E-2C5A-28C9-D286-EE21A7856086}"/>
              </a:ext>
            </a:extLst>
          </p:cNvPr>
          <p:cNvSpPr txBox="1"/>
          <p:nvPr/>
        </p:nvSpPr>
        <p:spPr>
          <a:xfrm>
            <a:off x="7342327" y="5262540"/>
            <a:ext cx="14189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6E27E-A179-A506-2472-BFF6FA8B08BF}"/>
              </a:ext>
            </a:extLst>
          </p:cNvPr>
          <p:cNvSpPr txBox="1"/>
          <p:nvPr/>
        </p:nvSpPr>
        <p:spPr>
          <a:xfrm>
            <a:off x="5854996" y="1226260"/>
            <a:ext cx="313419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56610093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C6B764-8DA8-52DE-A528-44AD2C05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Predicates on Subqueries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322863-41BB-A709-152B-7487CED2F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EXISTS / NOT EXISTS</a:t>
            </a:r>
          </a:p>
          <a:p>
            <a:r>
              <a:rPr lang="en-US" dirty="0"/>
              <a:t>IN / NOT IN</a:t>
            </a:r>
          </a:p>
          <a:p>
            <a:r>
              <a:rPr lang="en-US" dirty="0"/>
              <a:t>ANY / ALL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are “equivalent” meaning that a query that you can write using one, you can also write using the others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express QUANTIFIERS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3DC74-D0EC-1A34-5974-8F8A3073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9F3CC-A43F-F6CE-7B4D-9E393BD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03784-6C68-BD60-B353-C88CB251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06743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41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FF0000"/>
                </a:solidFill>
              </a:rPr>
              <a:t>only</a:t>
            </a:r>
            <a:r>
              <a:rPr lang="en-US" sz="3200" dirty="0"/>
              <a:t> cars made after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628507"/>
            <a:ext cx="541686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83332405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41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FF0000"/>
                </a:solidFill>
              </a:rPr>
              <a:t>only</a:t>
            </a:r>
            <a:r>
              <a:rPr lang="en-US" sz="3200" dirty="0"/>
              <a:t> cars made after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628507"/>
            <a:ext cx="541686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AEAED7-094F-F5EA-9ED5-198630703EA3}"/>
              </a:ext>
            </a:extLst>
          </p:cNvPr>
          <p:cNvSpPr txBox="1"/>
          <p:nvPr/>
        </p:nvSpPr>
        <p:spPr>
          <a:xfrm>
            <a:off x="154813" y="3826484"/>
            <a:ext cx="464742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&lt;= 2017);</a:t>
            </a:r>
          </a:p>
        </p:txBody>
      </p:sp>
    </p:spTree>
    <p:extLst>
      <p:ext uri="{BB962C8B-B14F-4D97-AF65-F5344CB8AC3E}">
        <p14:creationId xmlns:p14="http://schemas.microsoft.com/office/powerpoint/2010/main" val="2176247152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41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FF0000"/>
                </a:solidFill>
              </a:rPr>
              <a:t>only</a:t>
            </a:r>
            <a:r>
              <a:rPr lang="en-US" sz="3200" dirty="0"/>
              <a:t> cars made after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628507"/>
            <a:ext cx="541686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BD5F3-786E-40E7-185E-CE22CEB5871F}"/>
              </a:ext>
            </a:extLst>
          </p:cNvPr>
          <p:cNvSpPr txBox="1"/>
          <p:nvPr/>
        </p:nvSpPr>
        <p:spPr>
          <a:xfrm>
            <a:off x="154813" y="3826484"/>
            <a:ext cx="464742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&lt;= 2017);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56E1B-F119-0342-E06F-11B1E1D8EDEA}"/>
              </a:ext>
            </a:extLst>
          </p:cNvPr>
          <p:cNvSpPr txBox="1"/>
          <p:nvPr/>
        </p:nvSpPr>
        <p:spPr>
          <a:xfrm>
            <a:off x="4675442" y="4123009"/>
            <a:ext cx="433965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IN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&lt;= 2017);</a:t>
            </a:r>
          </a:p>
        </p:txBody>
      </p:sp>
    </p:spTree>
    <p:extLst>
      <p:ext uri="{BB962C8B-B14F-4D97-AF65-F5344CB8AC3E}">
        <p14:creationId xmlns:p14="http://schemas.microsoft.com/office/powerpoint/2010/main" val="989088309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9041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 people who drive </a:t>
            </a:r>
            <a:r>
              <a:rPr lang="en-US" sz="3200" dirty="0">
                <a:solidFill>
                  <a:srgbClr val="FF0000"/>
                </a:solidFill>
              </a:rPr>
              <a:t>only</a:t>
            </a:r>
            <a:r>
              <a:rPr lang="en-US" sz="3200" dirty="0"/>
              <a:t> cars made after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1D511-3AC5-0636-76C3-34E668B92E8A}"/>
              </a:ext>
            </a:extLst>
          </p:cNvPr>
          <p:cNvSpPr txBox="1"/>
          <p:nvPr/>
        </p:nvSpPr>
        <p:spPr>
          <a:xfrm>
            <a:off x="154813" y="1628507"/>
            <a:ext cx="541686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2017 &lt;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F5BBCD-8482-3783-2847-8D70D9525BE5}"/>
              </a:ext>
            </a:extLst>
          </p:cNvPr>
          <p:cNvSpPr txBox="1"/>
          <p:nvPr/>
        </p:nvSpPr>
        <p:spPr>
          <a:xfrm>
            <a:off x="6499411" y="2064058"/>
            <a:ext cx="187904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All these</a:t>
            </a:r>
            <a:br>
              <a:rPr lang="en-US" sz="2400" dirty="0"/>
            </a:br>
            <a:r>
              <a:rPr lang="en-US" sz="2400" dirty="0"/>
              <a:t>compute the</a:t>
            </a:r>
            <a:br>
              <a:rPr lang="en-US" sz="2400" dirty="0"/>
            </a:br>
            <a:r>
              <a:rPr lang="en-US" sz="2400" dirty="0"/>
              <a:t>same thing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104EB-1C01-8DD3-FEDA-87378D628567}"/>
              </a:ext>
            </a:extLst>
          </p:cNvPr>
          <p:cNvSpPr txBox="1"/>
          <p:nvPr/>
        </p:nvSpPr>
        <p:spPr>
          <a:xfrm>
            <a:off x="154813" y="3826484"/>
            <a:ext cx="464742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&lt;= 2017);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56E1B-F119-0342-E06F-11B1E1D8EDEA}"/>
              </a:ext>
            </a:extLst>
          </p:cNvPr>
          <p:cNvSpPr txBox="1"/>
          <p:nvPr/>
        </p:nvSpPr>
        <p:spPr>
          <a:xfrm>
            <a:off x="4675442" y="4123009"/>
            <a:ext cx="433965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p.*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IN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&lt;= 2017);</a:t>
            </a:r>
          </a:p>
        </p:txBody>
      </p:sp>
    </p:spTree>
    <p:extLst>
      <p:ext uri="{BB962C8B-B14F-4D97-AF65-F5344CB8AC3E}">
        <p14:creationId xmlns:p14="http://schemas.microsoft.com/office/powerpoint/2010/main" val="650353354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7C85D5-53C7-D391-C096-A40AE209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A809F-2BB2-A825-CD4B-E39F35434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SQL can express naturally queries that represent existential quantifiers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write a query that uses a universal quantifier, use </a:t>
            </a:r>
            <a:r>
              <a:rPr lang="en-US" dirty="0" err="1"/>
              <a:t>DeMorgan’s</a:t>
            </a:r>
            <a:r>
              <a:rPr lang="en-US" dirty="0"/>
              <a:t> laws (next)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329D9-C658-E5E4-9F4A-40F04664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7AEBF-3C71-9068-B159-24340119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75BEB-C58E-2754-1CFE-1E97D15B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80924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A00DFD-AFA1-FADF-5F1F-0FF1FA33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C9CED-34AF-E899-0695-E697FA9C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28656-98DA-1E35-9354-9CC51780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82E955-C9D1-2584-0987-7E787D2A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7CE77-2C1D-8EFD-1012-4E91FF5F3CB4}"/>
              </a:ext>
            </a:extLst>
          </p:cNvPr>
          <p:cNvSpPr txBox="1"/>
          <p:nvPr/>
        </p:nvSpPr>
        <p:spPr>
          <a:xfrm>
            <a:off x="2989677" y="3013501"/>
            <a:ext cx="316464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Quantifiers</a:t>
            </a:r>
          </a:p>
        </p:txBody>
      </p:sp>
    </p:spTree>
    <p:extLst>
      <p:ext uri="{BB962C8B-B14F-4D97-AF65-F5344CB8AC3E}">
        <p14:creationId xmlns:p14="http://schemas.microsoft.com/office/powerpoint/2010/main" val="358785419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F237A5-F269-03E8-CB4E-D3A133C7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FD978B1-7DC3-8331-6B89-6626704E79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There are two types of quantifiers:</a:t>
                </a:r>
              </a:p>
              <a:p>
                <a:r>
                  <a:rPr lang="en-US" sz="2400" b="1" dirty="0">
                    <a:solidFill>
                      <a:srgbClr val="00B050"/>
                    </a:solidFill>
                  </a:rPr>
                  <a:t>Exists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/>
                  <a:t>) there is at least 1 that satisfies predicate</a:t>
                </a:r>
              </a:p>
              <a:p>
                <a:r>
                  <a:rPr lang="en-US" sz="2400" b="1" dirty="0" err="1">
                    <a:solidFill>
                      <a:srgbClr val="FF0000"/>
                    </a:solidFill>
                  </a:rPr>
                  <a:t>Forall</a:t>
                </a:r>
                <a:r>
                  <a:rPr lang="en-US" sz="2400" dirty="0"/>
                  <a:t>: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/>
                  <a:t>) all elements satisfy the predicate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FD978B1-7DC3-8331-6B89-6626704E79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8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E4E12-FCB1-4B42-0EC8-FE544088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FA8AD-2EB7-1426-A8AB-11804B8E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B167A-C44E-D3E7-DF5E-97E3913E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79757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F237A5-F269-03E8-CB4E-D3A133C7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FD978B1-7DC3-8331-6B89-6626704E79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There are two types of quantifiers:</a:t>
                </a:r>
              </a:p>
              <a:p>
                <a:r>
                  <a:rPr lang="en-US" sz="2400" b="1" dirty="0">
                    <a:solidFill>
                      <a:srgbClr val="00B050"/>
                    </a:solidFill>
                  </a:rPr>
                  <a:t>Exists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/>
                  <a:t>) there is at least 1 that satisfies predicate</a:t>
                </a:r>
              </a:p>
              <a:p>
                <a:r>
                  <a:rPr lang="en-US" sz="2400" b="1" dirty="0" err="1">
                    <a:solidFill>
                      <a:srgbClr val="FF0000"/>
                    </a:solidFill>
                  </a:rPr>
                  <a:t>Forall</a:t>
                </a:r>
                <a:r>
                  <a:rPr lang="en-US" sz="2400" dirty="0"/>
                  <a:t>: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/>
                  <a:t>) all elements satisfy the predicate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SQL makes it easy to write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exists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FD978B1-7DC3-8331-6B89-6626704E79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8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E4E12-FCB1-4B42-0EC8-FE544088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FA8AD-2EB7-1426-A8AB-11804B8E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B167A-C44E-D3E7-DF5E-97E3913E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871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F237A5-F269-03E8-CB4E-D3A133C7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FD978B1-7DC3-8331-6B89-6626704E79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There are two types of quantifiers:</a:t>
                </a:r>
              </a:p>
              <a:p>
                <a:r>
                  <a:rPr lang="en-US" sz="2400" b="1" dirty="0">
                    <a:solidFill>
                      <a:srgbClr val="00B050"/>
                    </a:solidFill>
                  </a:rPr>
                  <a:t>Exists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/>
                  <a:t>) there is at least 1 that satisfies predicate</a:t>
                </a:r>
              </a:p>
              <a:p>
                <a:r>
                  <a:rPr lang="en-US" sz="2400" b="1" dirty="0" err="1">
                    <a:solidFill>
                      <a:srgbClr val="FF0000"/>
                    </a:solidFill>
                  </a:rPr>
                  <a:t>Forall</a:t>
                </a:r>
                <a:r>
                  <a:rPr lang="en-US" sz="2400" dirty="0"/>
                  <a:t>: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/>
                  <a:t>) all elements satisfy the predicate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SQL makes it easy to write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exists</a:t>
                </a:r>
              </a:p>
              <a:p>
                <a:pPr marL="0" indent="0">
                  <a:buNone/>
                </a:pPr>
                <a:r>
                  <a:rPr lang="en-US" sz="2400" dirty="0"/>
                  <a:t>To write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forall</a:t>
                </a:r>
                <a:r>
                  <a:rPr lang="en-US" sz="2400" dirty="0"/>
                  <a:t>, use double negation</a:t>
                </a:r>
              </a:p>
              <a:p>
                <a:pPr marL="0" indent="0">
                  <a:buNone/>
                </a:pPr>
                <a:br>
                  <a:rPr lang="en-US" sz="2400" dirty="0"/>
                </a:br>
                <a:r>
                  <a:rPr lang="en-US" sz="2400" dirty="0"/>
                  <a:t>	predicate holds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forall</a:t>
                </a:r>
                <a:r>
                  <a:rPr lang="en-US" sz="2400" dirty="0"/>
                  <a:t> elements</a:t>
                </a:r>
                <a:br>
                  <a:rPr lang="en-US" sz="2400" dirty="0"/>
                </a:br>
                <a:r>
                  <a:rPr lang="en-US" sz="2400" dirty="0"/>
                  <a:t>		if and only if</a:t>
                </a:r>
                <a:br>
                  <a:rPr lang="en-US" sz="2400" dirty="0"/>
                </a:br>
                <a:r>
                  <a:rPr lang="en-US" sz="2400" dirty="0"/>
                  <a:t>	</a:t>
                </a:r>
                <a:r>
                  <a:rPr lang="en-US" sz="2400" b="1" dirty="0">
                    <a:solidFill>
                      <a:srgbClr val="0432FF"/>
                    </a:solidFill>
                  </a:rPr>
                  <a:t>not</a:t>
                </a:r>
                <a:r>
                  <a:rPr lang="en-US" sz="2400" dirty="0"/>
                  <a:t> (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exists</a:t>
                </a:r>
                <a:r>
                  <a:rPr lang="en-US" sz="2400" dirty="0"/>
                  <a:t> element where </a:t>
                </a:r>
                <a:r>
                  <a:rPr lang="en-US" sz="2400" b="1" dirty="0">
                    <a:solidFill>
                      <a:srgbClr val="0432FF"/>
                    </a:solidFill>
                  </a:rPr>
                  <a:t>not</a:t>
                </a:r>
                <a:r>
                  <a:rPr lang="en-US" sz="2400" dirty="0"/>
                  <a:t>(predicate) holds)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FD978B1-7DC3-8331-6B89-6626704E79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8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E4E12-FCB1-4B42-0EC8-FE544088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FA8AD-2EB7-1426-A8AB-11804B8E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B167A-C44E-D3E7-DF5E-97E3913E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72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98874-81C6-6CBF-0F36-7AD16FD3322D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A5946-503C-3FB8-180A-1FBDE4EAEABA}"/>
              </a:ext>
            </a:extLst>
          </p:cNvPr>
          <p:cNvSpPr txBox="1"/>
          <p:nvPr/>
        </p:nvSpPr>
        <p:spPr>
          <a:xfrm>
            <a:off x="4533984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71266-CDEB-F717-7254-EE259EE3B903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ADF6F0-8EA1-DCEE-9424-BA3B97877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693801"/>
              </p:ext>
            </p:extLst>
          </p:nvPr>
        </p:nvGraphicFramePr>
        <p:xfrm>
          <a:off x="4572000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0AB8D9-624D-5170-6423-4F9A0E181F45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D1B4F-3D04-B2BB-FEF0-116EB6EB6F86}"/>
              </a:ext>
            </a:extLst>
          </p:cNvPr>
          <p:cNvSpPr txBox="1"/>
          <p:nvPr/>
        </p:nvSpPr>
        <p:spPr>
          <a:xfrm>
            <a:off x="7227182" y="471207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cardrivers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99B5E-2C5A-28C9-D286-EE21A7856086}"/>
              </a:ext>
            </a:extLst>
          </p:cNvPr>
          <p:cNvSpPr txBox="1"/>
          <p:nvPr/>
        </p:nvSpPr>
        <p:spPr>
          <a:xfrm>
            <a:off x="7342327" y="5262540"/>
            <a:ext cx="14189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6E27E-A179-A506-2472-BFF6FA8B08BF}"/>
              </a:ext>
            </a:extLst>
          </p:cNvPr>
          <p:cNvSpPr txBox="1"/>
          <p:nvPr/>
        </p:nvSpPr>
        <p:spPr>
          <a:xfrm>
            <a:off x="5854996" y="1226260"/>
            <a:ext cx="313419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FF4B151-CF0B-BE31-05ED-82D8A5F995CA}"/>
              </a:ext>
            </a:extLst>
          </p:cNvPr>
          <p:cNvSpPr/>
          <p:nvPr/>
        </p:nvSpPr>
        <p:spPr>
          <a:xfrm>
            <a:off x="7086600" y="2145927"/>
            <a:ext cx="484632" cy="83099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F2FB94D-5A1C-0B6E-6227-78013114E6F1}"/>
              </a:ext>
            </a:extLst>
          </p:cNvPr>
          <p:cNvGraphicFramePr>
            <a:graphicFrameLocks noGrp="1"/>
          </p:cNvGraphicFramePr>
          <p:nvPr/>
        </p:nvGraphicFramePr>
        <p:xfrm>
          <a:off x="4871504" y="3062590"/>
          <a:ext cx="40512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1846737220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3343656621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1211812557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94910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9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6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929201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66D0A-6D91-17B7-7DA8-E20A58927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2BE43-5E8D-E491-EE98-0196AE6E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1F7400-B3FF-04E5-1D78-1223BE46D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C3A29-F0F8-5007-8472-C04247A2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114688-13BA-5E33-1346-6347E032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First Order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C1CD7F-D6C3-F526-431B-45B865469378}"/>
                  </a:ext>
                </a:extLst>
              </p:cNvPr>
              <p:cNvSpPr txBox="1"/>
              <p:nvPr/>
            </p:nvSpPr>
            <p:spPr>
              <a:xfrm>
                <a:off x="201600" y="2584347"/>
                <a:ext cx="776295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sz="2400" b="1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user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user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)⇒(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year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&gt;2017)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C1CD7F-D6C3-F526-431B-45B865469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0" y="2584347"/>
                <a:ext cx="7762958" cy="461665"/>
              </a:xfrm>
              <a:prstGeom prst="rect">
                <a:avLst/>
              </a:prstGeom>
              <a:blipFill>
                <a:blip r:embed="rId2"/>
                <a:stretch>
                  <a:fillRect b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24A87B9-AD6B-0B86-1464-FA00FE8F3647}"/>
              </a:ext>
            </a:extLst>
          </p:cNvPr>
          <p:cNvSpPr txBox="1"/>
          <p:nvPr/>
        </p:nvSpPr>
        <p:spPr>
          <a:xfrm>
            <a:off x="201600" y="1907551"/>
            <a:ext cx="76891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400" dirty="0"/>
              <a:t>Query: persons </a:t>
            </a:r>
            <a:r>
              <a:rPr lang="en-US" sz="2400" b="1" dirty="0">
                <a:solidFill>
                  <a:srgbClr val="0432FF"/>
                </a:solidFill>
              </a:rPr>
              <a:t>P</a:t>
            </a:r>
            <a:r>
              <a:rPr lang="en-US" sz="2400" dirty="0"/>
              <a:t> that drive </a:t>
            </a:r>
            <a:r>
              <a:rPr lang="en-US" sz="2400" dirty="0">
                <a:solidFill>
                  <a:srgbClr val="FF0000"/>
                </a:solidFill>
              </a:rPr>
              <a:t>only</a:t>
            </a:r>
            <a:r>
              <a:rPr lang="en-US" sz="2400" dirty="0"/>
              <a:t> cars made after 2017:</a:t>
            </a:r>
          </a:p>
        </p:txBody>
      </p:sp>
    </p:spTree>
    <p:extLst>
      <p:ext uri="{BB962C8B-B14F-4D97-AF65-F5344CB8AC3E}">
        <p14:creationId xmlns:p14="http://schemas.microsoft.com/office/powerpoint/2010/main" val="308497413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0595C-178F-EB2A-4CAE-9688C375A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7FFE4-AD0C-3A1D-25A7-A03E3043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699AE-4564-90B4-1FE2-0F5BB8F4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C0098-63FD-0FF5-3A27-B2F6949B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5F3D13-C8E5-5C70-071B-492BB43B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First Order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F9FF22-2AE7-281C-EE2B-2B301C11FABC}"/>
                  </a:ext>
                </a:extLst>
              </p:cNvPr>
              <p:cNvSpPr txBox="1"/>
              <p:nvPr/>
            </p:nvSpPr>
            <p:spPr>
              <a:xfrm>
                <a:off x="201600" y="4727522"/>
                <a:ext cx="793986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sz="2400" b="1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user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user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year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≤2017)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F9FF22-2AE7-281C-EE2B-2B301C11F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0" y="4727522"/>
                <a:ext cx="7939866" cy="461665"/>
              </a:xfrm>
              <a:prstGeom prst="rect">
                <a:avLst/>
              </a:prstGeom>
              <a:blipFill>
                <a:blip r:embed="rId2"/>
                <a:stretch>
                  <a:fillRect b="-216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113285-0E6A-5E36-93C7-47BF57EDD184}"/>
                  </a:ext>
                </a:extLst>
              </p:cNvPr>
              <p:cNvSpPr txBox="1"/>
              <p:nvPr/>
            </p:nvSpPr>
            <p:spPr>
              <a:xfrm>
                <a:off x="201600" y="2584347"/>
                <a:ext cx="776295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sz="2400" b="1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user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user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)⇒(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year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&gt;2017)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113285-0E6A-5E36-93C7-47BF57EDD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0" y="2584347"/>
                <a:ext cx="7762958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37A96EB-F003-ED9B-05CC-7A15CF310C46}"/>
              </a:ext>
            </a:extLst>
          </p:cNvPr>
          <p:cNvSpPr txBox="1"/>
          <p:nvPr/>
        </p:nvSpPr>
        <p:spPr>
          <a:xfrm>
            <a:off x="201600" y="1907551"/>
            <a:ext cx="76891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400" dirty="0"/>
              <a:t>Query: persons </a:t>
            </a:r>
            <a:r>
              <a:rPr lang="en-US" sz="2400" b="1" dirty="0">
                <a:solidFill>
                  <a:srgbClr val="0432FF"/>
                </a:solidFill>
              </a:rPr>
              <a:t>P</a:t>
            </a:r>
            <a:r>
              <a:rPr lang="en-US" sz="2400" dirty="0"/>
              <a:t> that drive </a:t>
            </a:r>
            <a:r>
              <a:rPr lang="en-US" sz="2400" dirty="0">
                <a:solidFill>
                  <a:srgbClr val="FF0000"/>
                </a:solidFill>
              </a:rPr>
              <a:t>only</a:t>
            </a:r>
            <a:r>
              <a:rPr lang="en-US" sz="2400" dirty="0"/>
              <a:t> cars made after 2017: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FB147B-D2EC-0DDB-EFE0-F083CFF81C4A}"/>
              </a:ext>
            </a:extLst>
          </p:cNvPr>
          <p:cNvSpPr txBox="1"/>
          <p:nvPr/>
        </p:nvSpPr>
        <p:spPr>
          <a:xfrm>
            <a:off x="201600" y="4042820"/>
            <a:ext cx="871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Negation: persons </a:t>
            </a:r>
            <a:r>
              <a:rPr lang="en-US" sz="2400" b="1" dirty="0">
                <a:solidFill>
                  <a:srgbClr val="0432FF"/>
                </a:solidFill>
              </a:rPr>
              <a:t>P</a:t>
            </a:r>
            <a:r>
              <a:rPr lang="en-US" sz="2400" dirty="0"/>
              <a:t> that drive </a:t>
            </a:r>
            <a:r>
              <a:rPr lang="en-US" sz="2400" dirty="0">
                <a:solidFill>
                  <a:srgbClr val="00B050"/>
                </a:solidFill>
              </a:rPr>
              <a:t>some</a:t>
            </a:r>
            <a:r>
              <a:rPr lang="en-US" sz="2400" dirty="0"/>
              <a:t> car made on/before 2017:</a:t>
            </a:r>
          </a:p>
        </p:txBody>
      </p:sp>
    </p:spTree>
    <p:extLst>
      <p:ext uri="{BB962C8B-B14F-4D97-AF65-F5344CB8AC3E}">
        <p14:creationId xmlns:p14="http://schemas.microsoft.com/office/powerpoint/2010/main" val="772909741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E9841-FD66-EBA8-9AEC-3CD0B906C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FCCE3E-D730-70DC-B677-80FA2199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646B2-6C87-F98E-75A2-EC451C45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335A4-B3BA-72E6-587C-EF7AD5B4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88BE9B-1D03-739F-BB13-982309BC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First Order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4D6A75-E6EC-BEC2-EAE2-0ABE4058BE05}"/>
                  </a:ext>
                </a:extLst>
              </p:cNvPr>
              <p:cNvSpPr txBox="1"/>
              <p:nvPr/>
            </p:nvSpPr>
            <p:spPr>
              <a:xfrm>
                <a:off x="201600" y="4727522"/>
                <a:ext cx="793986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sz="2400" b="1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user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user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year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≤2017)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4D6A75-E6EC-BEC2-EAE2-0ABE4058B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0" y="4727522"/>
                <a:ext cx="7939866" cy="461665"/>
              </a:xfrm>
              <a:prstGeom prst="rect">
                <a:avLst/>
              </a:prstGeom>
              <a:blipFill>
                <a:blip r:embed="rId2"/>
                <a:stretch>
                  <a:fillRect b="-216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037C7E-6DC5-DB6F-F2E8-0AC23B153A8D}"/>
                  </a:ext>
                </a:extLst>
              </p:cNvPr>
              <p:cNvSpPr txBox="1"/>
              <p:nvPr/>
            </p:nvSpPr>
            <p:spPr>
              <a:xfrm>
                <a:off x="201600" y="2584347"/>
                <a:ext cx="776295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sz="2400" b="1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user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user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)⇒(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year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&gt;2017)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037C7E-6DC5-DB6F-F2E8-0AC23B153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0" y="2584347"/>
                <a:ext cx="7762958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75E5D64-C680-DC29-AFF7-3B3BD156217A}"/>
              </a:ext>
            </a:extLst>
          </p:cNvPr>
          <p:cNvSpPr txBox="1"/>
          <p:nvPr/>
        </p:nvSpPr>
        <p:spPr>
          <a:xfrm>
            <a:off x="201600" y="1907551"/>
            <a:ext cx="76891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400" dirty="0"/>
              <a:t>Query: persons </a:t>
            </a:r>
            <a:r>
              <a:rPr lang="en-US" sz="2400" b="1" dirty="0">
                <a:solidFill>
                  <a:srgbClr val="0432FF"/>
                </a:solidFill>
              </a:rPr>
              <a:t>P</a:t>
            </a:r>
            <a:r>
              <a:rPr lang="en-US" sz="2400" dirty="0"/>
              <a:t> that drive </a:t>
            </a:r>
            <a:r>
              <a:rPr lang="en-US" sz="2400" dirty="0">
                <a:solidFill>
                  <a:srgbClr val="FF0000"/>
                </a:solidFill>
              </a:rPr>
              <a:t>only</a:t>
            </a:r>
            <a:r>
              <a:rPr lang="en-US" sz="2400" dirty="0"/>
              <a:t> cars made after 2017: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093A6-6DAF-BFD5-8B51-DFE5908352C5}"/>
              </a:ext>
            </a:extLst>
          </p:cNvPr>
          <p:cNvSpPr txBox="1"/>
          <p:nvPr/>
        </p:nvSpPr>
        <p:spPr>
          <a:xfrm>
            <a:off x="201600" y="4042820"/>
            <a:ext cx="871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Negation: persons </a:t>
            </a:r>
            <a:r>
              <a:rPr lang="en-US" sz="2400" b="1" dirty="0">
                <a:solidFill>
                  <a:srgbClr val="0432FF"/>
                </a:solidFill>
              </a:rPr>
              <a:t>P</a:t>
            </a:r>
            <a:r>
              <a:rPr lang="en-US" sz="2400" dirty="0"/>
              <a:t> that drive </a:t>
            </a:r>
            <a:r>
              <a:rPr lang="en-US" sz="2400" dirty="0">
                <a:solidFill>
                  <a:srgbClr val="00B050"/>
                </a:solidFill>
              </a:rPr>
              <a:t>some</a:t>
            </a:r>
            <a:r>
              <a:rPr lang="en-US" sz="2400" dirty="0"/>
              <a:t> car made on/before 2017: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5A1C6-2FDE-6CF9-D7C0-EF8881B85932}"/>
              </a:ext>
            </a:extLst>
          </p:cNvPr>
          <p:cNvSpPr txBox="1"/>
          <p:nvPr/>
        </p:nvSpPr>
        <p:spPr>
          <a:xfrm>
            <a:off x="2924337" y="5878446"/>
            <a:ext cx="329532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Let’s review this slowly</a:t>
            </a:r>
          </a:p>
        </p:txBody>
      </p:sp>
    </p:spTree>
    <p:extLst>
      <p:ext uri="{BB962C8B-B14F-4D97-AF65-F5344CB8AC3E}">
        <p14:creationId xmlns:p14="http://schemas.microsoft.com/office/powerpoint/2010/main" val="1406266558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000A42-A2F7-ECE1-DA30-810679A3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Review of Logic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AF47CC-437C-0A8A-592B-4E6D564B0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Implication:   A</a:t>
            </a:r>
            <a:r>
              <a:rPr lang="en-US" dirty="0">
                <a:sym typeface="Wingdings" pitchFamily="2" charset="2"/>
              </a:rPr>
              <a:t>B	is same as:   not(A) or B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8D0A3-063D-BE30-C42D-9F9772FE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AA56C-9758-9FB5-4684-878CF026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B16FF-B1D4-DDCB-BB66-EC298208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7508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000A42-A2F7-ECE1-DA30-810679A3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Review of Logic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AF47CC-437C-0A8A-592B-4E6D564B0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Implication:   A</a:t>
            </a:r>
            <a:r>
              <a:rPr lang="en-US" dirty="0">
                <a:sym typeface="Wingdings" pitchFamily="2" charset="2"/>
              </a:rPr>
              <a:t>B	is same as:   not(A) or B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DeMorgan’s</a:t>
            </a:r>
            <a:r>
              <a:rPr lang="en-US" dirty="0">
                <a:sym typeface="Wingdings" pitchFamily="2" charset="2"/>
              </a:rPr>
              <a:t> Laws: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8D0A3-063D-BE30-C42D-9F9772FE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AA56C-9758-9FB5-4684-878CF026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B16FF-B1D4-DDCB-BB66-EC298208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48C6A5-C2AC-1085-9B4E-EC0571B0075C}"/>
                  </a:ext>
                </a:extLst>
              </p:cNvPr>
              <p:cNvSpPr txBox="1"/>
              <p:nvPr/>
            </p:nvSpPr>
            <p:spPr>
              <a:xfrm>
                <a:off x="334925" y="2921799"/>
                <a:ext cx="3836755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48C6A5-C2AC-1085-9B4E-EC0571B00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25" y="2921799"/>
                <a:ext cx="3836755" cy="707886"/>
              </a:xfrm>
              <a:prstGeom prst="rect">
                <a:avLst/>
              </a:prstGeom>
              <a:blipFill>
                <a:blip r:embed="rId2"/>
                <a:stretch>
                  <a:fillRect b="-86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058496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000A42-A2F7-ECE1-DA30-810679A3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Review of Logic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AF47CC-437C-0A8A-592B-4E6D564B0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Implication:   A</a:t>
            </a:r>
            <a:r>
              <a:rPr lang="en-US" dirty="0">
                <a:sym typeface="Wingdings" pitchFamily="2" charset="2"/>
              </a:rPr>
              <a:t>B	is same as:   not(A) or B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DeMorgan’s</a:t>
            </a:r>
            <a:r>
              <a:rPr lang="en-US" dirty="0">
                <a:sym typeface="Wingdings" pitchFamily="2" charset="2"/>
              </a:rPr>
              <a:t> Laws: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8D0A3-063D-BE30-C42D-9F9772FE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AA56C-9758-9FB5-4684-878CF026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B16FF-B1D4-DDCB-BB66-EC298208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48C6A5-C2AC-1085-9B4E-EC0571B0075C}"/>
                  </a:ext>
                </a:extLst>
              </p:cNvPr>
              <p:cNvSpPr txBox="1"/>
              <p:nvPr/>
            </p:nvSpPr>
            <p:spPr>
              <a:xfrm>
                <a:off x="334925" y="2921799"/>
                <a:ext cx="3836755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48C6A5-C2AC-1085-9B4E-EC0571B00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25" y="2921799"/>
                <a:ext cx="3836755" cy="707886"/>
              </a:xfrm>
              <a:prstGeom prst="rect">
                <a:avLst/>
              </a:prstGeom>
              <a:blipFill>
                <a:blip r:embed="rId2"/>
                <a:stretch>
                  <a:fillRect b="-86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0D43BA-5E34-2310-B16E-C9E9BD2E5C42}"/>
                  </a:ext>
                </a:extLst>
              </p:cNvPr>
              <p:cNvSpPr txBox="1"/>
              <p:nvPr/>
            </p:nvSpPr>
            <p:spPr>
              <a:xfrm>
                <a:off x="4905640" y="2882173"/>
                <a:ext cx="3497048" cy="7871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not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∃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x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x</m:t>
                              </m:r>
                            </m:e>
                          </m:d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=∀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x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not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x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sym typeface="Wingdings" pitchFamily="2" charset="2"/>
                        </a:rPr>
                        <m:t>not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∀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x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x</m:t>
                              </m:r>
                            </m:e>
                          </m:d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sym typeface="Wingdings" pitchFamily="2" charset="2"/>
                        </a:rPr>
                        <m:t>x</m:t>
                      </m:r>
                      <m:r>
                        <a:rPr lang="en-US" sz="2000">
                          <a:latin typeface="Cambria Math" panose="02040503050406030204" pitchFamily="18" charset="0"/>
                          <a:sym typeface="Wingdings" pitchFamily="2" charset="2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sym typeface="Wingdings" pitchFamily="2" charset="2"/>
                        </a:rPr>
                        <m:t>not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x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0D43BA-5E34-2310-B16E-C9E9BD2E5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640" y="2882173"/>
                <a:ext cx="3497048" cy="787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187117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000A42-A2F7-ECE1-DA30-810679A3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Review of Logic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AF47CC-437C-0A8A-592B-4E6D564B0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Implication:   A</a:t>
            </a:r>
            <a:r>
              <a:rPr lang="en-US" dirty="0">
                <a:sym typeface="Wingdings" pitchFamily="2" charset="2"/>
              </a:rPr>
              <a:t>B	is same as:   not(A) or B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DeMorgan’s</a:t>
            </a:r>
            <a:r>
              <a:rPr lang="en-US" dirty="0">
                <a:sym typeface="Wingdings" pitchFamily="2" charset="2"/>
              </a:rPr>
              <a:t> Laws: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Consequences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8D0A3-063D-BE30-C42D-9F9772FE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AA56C-9758-9FB5-4684-878CF026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B16FF-B1D4-DDCB-BB66-EC298208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48C6A5-C2AC-1085-9B4E-EC0571B0075C}"/>
                  </a:ext>
                </a:extLst>
              </p:cNvPr>
              <p:cNvSpPr txBox="1"/>
              <p:nvPr/>
            </p:nvSpPr>
            <p:spPr>
              <a:xfrm>
                <a:off x="334925" y="2921799"/>
                <a:ext cx="3836755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48C6A5-C2AC-1085-9B4E-EC0571B00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25" y="2921799"/>
                <a:ext cx="3836755" cy="707886"/>
              </a:xfrm>
              <a:prstGeom prst="rect">
                <a:avLst/>
              </a:prstGeom>
              <a:blipFill>
                <a:blip r:embed="rId2"/>
                <a:stretch>
                  <a:fillRect b="-86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0D43BA-5E34-2310-B16E-C9E9BD2E5C42}"/>
                  </a:ext>
                </a:extLst>
              </p:cNvPr>
              <p:cNvSpPr txBox="1"/>
              <p:nvPr/>
            </p:nvSpPr>
            <p:spPr>
              <a:xfrm>
                <a:off x="4905640" y="2882173"/>
                <a:ext cx="3497048" cy="7871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not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∃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x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x</m:t>
                              </m:r>
                            </m:e>
                          </m:d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=∀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x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not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x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sym typeface="Wingdings" pitchFamily="2" charset="2"/>
                        </a:rPr>
                        <m:t>not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∀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x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x</m:t>
                              </m:r>
                            </m:e>
                          </m:d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sym typeface="Wingdings" pitchFamily="2" charset="2"/>
                        </a:rPr>
                        <m:t>x</m:t>
                      </m:r>
                      <m:r>
                        <a:rPr lang="en-US" sz="2000">
                          <a:latin typeface="Cambria Math" panose="02040503050406030204" pitchFamily="18" charset="0"/>
                          <a:sym typeface="Wingdings" pitchFamily="2" charset="2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sym typeface="Wingdings" pitchFamily="2" charset="2"/>
                        </a:rPr>
                        <m:t>not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x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0D43BA-5E34-2310-B16E-C9E9BD2E5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640" y="2882173"/>
                <a:ext cx="3497048" cy="787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18C7D8-FABF-F424-9B11-215C692C0DEB}"/>
                  </a:ext>
                </a:extLst>
              </p:cNvPr>
              <p:cNvSpPr txBox="1"/>
              <p:nvPr/>
            </p:nvSpPr>
            <p:spPr>
              <a:xfrm>
                <a:off x="82133" y="5328480"/>
                <a:ext cx="3471720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not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)=(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18C7D8-FABF-F424-9B11-215C692C0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3" y="5328480"/>
                <a:ext cx="3471720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015479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000A42-A2F7-ECE1-DA30-810679A3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Review of Logic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AF47CC-437C-0A8A-592B-4E6D564B0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Implication:   A</a:t>
            </a:r>
            <a:r>
              <a:rPr lang="en-US" dirty="0">
                <a:sym typeface="Wingdings" pitchFamily="2" charset="2"/>
              </a:rPr>
              <a:t>B	is same as:   not(A) or B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DeMorgan’s</a:t>
            </a:r>
            <a:r>
              <a:rPr lang="en-US" dirty="0">
                <a:sym typeface="Wingdings" pitchFamily="2" charset="2"/>
              </a:rPr>
              <a:t> Laws: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Consequences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8D0A3-063D-BE30-C42D-9F9772FE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AA56C-9758-9FB5-4684-878CF026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B16FF-B1D4-DDCB-BB66-EC298208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48C6A5-C2AC-1085-9B4E-EC0571B0075C}"/>
                  </a:ext>
                </a:extLst>
              </p:cNvPr>
              <p:cNvSpPr txBox="1"/>
              <p:nvPr/>
            </p:nvSpPr>
            <p:spPr>
              <a:xfrm>
                <a:off x="334925" y="2921799"/>
                <a:ext cx="3836755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not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48C6A5-C2AC-1085-9B4E-EC0571B00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25" y="2921799"/>
                <a:ext cx="3836755" cy="707886"/>
              </a:xfrm>
              <a:prstGeom prst="rect">
                <a:avLst/>
              </a:prstGeom>
              <a:blipFill>
                <a:blip r:embed="rId2"/>
                <a:stretch>
                  <a:fillRect b="-86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0D43BA-5E34-2310-B16E-C9E9BD2E5C42}"/>
                  </a:ext>
                </a:extLst>
              </p:cNvPr>
              <p:cNvSpPr txBox="1"/>
              <p:nvPr/>
            </p:nvSpPr>
            <p:spPr>
              <a:xfrm>
                <a:off x="4905640" y="2882173"/>
                <a:ext cx="3497048" cy="7871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not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∃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x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x</m:t>
                              </m:r>
                            </m:e>
                          </m:d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=∀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x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not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x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sym typeface="Wingdings" pitchFamily="2" charset="2"/>
                        </a:rPr>
                        <m:t>not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∀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x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x</m:t>
                              </m:r>
                            </m:e>
                          </m:d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sym typeface="Wingdings" pitchFamily="2" charset="2"/>
                        </a:rPr>
                        <m:t>x</m:t>
                      </m:r>
                      <m:r>
                        <a:rPr lang="en-US" sz="2000">
                          <a:latin typeface="Cambria Math" panose="02040503050406030204" pitchFamily="18" charset="0"/>
                          <a:sym typeface="Wingdings" pitchFamily="2" charset="2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sym typeface="Wingdings" pitchFamily="2" charset="2"/>
                        </a:rPr>
                        <m:t>not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x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0D43BA-5E34-2310-B16E-C9E9BD2E5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640" y="2882173"/>
                <a:ext cx="3497048" cy="787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FF27F6-E865-BF11-DF2A-D88C0D5A9FB3}"/>
                  </a:ext>
                </a:extLst>
              </p:cNvPr>
              <p:cNvSpPr txBox="1"/>
              <p:nvPr/>
            </p:nvSpPr>
            <p:spPr>
              <a:xfrm>
                <a:off x="82133" y="5328480"/>
                <a:ext cx="3471720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not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)=(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not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FF27F6-E865-BF11-DF2A-D88C0D5A9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3" y="5328480"/>
                <a:ext cx="3471720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F050B9-D130-8AB4-7DFF-FAB4792637C6}"/>
                  </a:ext>
                </a:extLst>
              </p:cNvPr>
              <p:cNvSpPr txBox="1"/>
              <p:nvPr/>
            </p:nvSpPr>
            <p:spPr>
              <a:xfrm>
                <a:off x="3725144" y="5328288"/>
                <a:ext cx="5350374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not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)))=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not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)))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F050B9-D130-8AB4-7DFF-FAB479263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44" y="5328288"/>
                <a:ext cx="5350374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847779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CF69A-17B2-2149-F155-4370D110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3EE102-4B1A-EE41-AAF9-E426F45F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51D68-6C53-297A-5ABC-CCD8F2FC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491A99-DC22-C24C-56C0-75BAB084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First Order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ED33BE-9C60-9B9C-D416-5D2EF2EB3407}"/>
                  </a:ext>
                </a:extLst>
              </p:cNvPr>
              <p:cNvSpPr txBox="1"/>
              <p:nvPr/>
            </p:nvSpPr>
            <p:spPr>
              <a:xfrm>
                <a:off x="201600" y="4727522"/>
                <a:ext cx="793986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sz="2400" b="1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user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user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year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≤2017)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ED33BE-9C60-9B9C-D416-5D2EF2EB3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0" y="4727522"/>
                <a:ext cx="7939866" cy="461665"/>
              </a:xfrm>
              <a:prstGeom prst="rect">
                <a:avLst/>
              </a:prstGeom>
              <a:blipFill>
                <a:blip r:embed="rId2"/>
                <a:stretch>
                  <a:fillRect b="-216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4EB890-F6C0-8EB4-510C-5B2829CEDE85}"/>
                  </a:ext>
                </a:extLst>
              </p:cNvPr>
              <p:cNvSpPr txBox="1"/>
              <p:nvPr/>
            </p:nvSpPr>
            <p:spPr>
              <a:xfrm>
                <a:off x="201600" y="2584347"/>
                <a:ext cx="776295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sz="2400" b="1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user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user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)⇒(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year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&gt;2017)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4EB890-F6C0-8EB4-510C-5B2829CED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0" y="2584347"/>
                <a:ext cx="7762958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3D34A06-1D81-3101-E155-ED2498B09B0B}"/>
              </a:ext>
            </a:extLst>
          </p:cNvPr>
          <p:cNvSpPr txBox="1"/>
          <p:nvPr/>
        </p:nvSpPr>
        <p:spPr>
          <a:xfrm>
            <a:off x="201600" y="1907551"/>
            <a:ext cx="76891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400" dirty="0"/>
              <a:t>Query: persons </a:t>
            </a:r>
            <a:r>
              <a:rPr lang="en-US" sz="2400" b="1" dirty="0">
                <a:solidFill>
                  <a:srgbClr val="0432FF"/>
                </a:solidFill>
              </a:rPr>
              <a:t>P</a:t>
            </a:r>
            <a:r>
              <a:rPr lang="en-US" sz="2400" dirty="0"/>
              <a:t> that drive </a:t>
            </a:r>
            <a:r>
              <a:rPr lang="en-US" sz="2400" dirty="0">
                <a:solidFill>
                  <a:srgbClr val="FF0000"/>
                </a:solidFill>
              </a:rPr>
              <a:t>only</a:t>
            </a:r>
            <a:r>
              <a:rPr lang="en-US" sz="2400" dirty="0"/>
              <a:t> cars made after 2017: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2438DC-87FE-E164-90BA-18B7DFC11481}"/>
              </a:ext>
            </a:extLst>
          </p:cNvPr>
          <p:cNvSpPr txBox="1"/>
          <p:nvPr/>
        </p:nvSpPr>
        <p:spPr>
          <a:xfrm>
            <a:off x="201600" y="4042820"/>
            <a:ext cx="871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Negation: persons </a:t>
            </a:r>
            <a:r>
              <a:rPr lang="en-US" sz="2400" b="1" dirty="0">
                <a:solidFill>
                  <a:srgbClr val="0432FF"/>
                </a:solidFill>
              </a:rPr>
              <a:t>P</a:t>
            </a:r>
            <a:r>
              <a:rPr lang="en-US" sz="2400" dirty="0"/>
              <a:t> that drive </a:t>
            </a:r>
            <a:r>
              <a:rPr lang="en-US" sz="2400" dirty="0">
                <a:solidFill>
                  <a:srgbClr val="00B050"/>
                </a:solidFill>
              </a:rPr>
              <a:t>some</a:t>
            </a:r>
            <a:r>
              <a:rPr lang="en-US" sz="2400" dirty="0"/>
              <a:t> car made on/before 2017:</a:t>
            </a:r>
          </a:p>
        </p:txBody>
      </p:sp>
    </p:spTree>
    <p:extLst>
      <p:ext uri="{BB962C8B-B14F-4D97-AF65-F5344CB8AC3E}">
        <p14:creationId xmlns:p14="http://schemas.microsoft.com/office/powerpoint/2010/main" val="2930520160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45C8-9602-A4D5-6F0B-A64DF365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D36-E27B-418A-BCA1-81B6001A7D23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13291-9687-AB97-39C7-60BF75F4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A0A45-8377-89F8-B8AE-7612E654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D9174-2FA4-8A4B-08E5-C3ED08A8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FORALL in SQL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E5A91-FF1A-3E56-D30F-78ECE525262E}"/>
              </a:ext>
            </a:extLst>
          </p:cNvPr>
          <p:cNvSpPr txBox="1"/>
          <p:nvPr/>
        </p:nvSpPr>
        <p:spPr>
          <a:xfrm>
            <a:off x="188261" y="927886"/>
            <a:ext cx="78742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/>
              <a:t>Find person </a:t>
            </a:r>
            <a:r>
              <a:rPr lang="en-US" sz="2800" b="1" dirty="0">
                <a:solidFill>
                  <a:srgbClr val="0432FF"/>
                </a:solidFill>
              </a:rPr>
              <a:t>P</a:t>
            </a:r>
            <a:r>
              <a:rPr lang="en-US" sz="2800" dirty="0"/>
              <a:t> drives </a:t>
            </a:r>
            <a:r>
              <a:rPr lang="en-US" sz="2800" b="1" dirty="0">
                <a:solidFill>
                  <a:srgbClr val="FF0000"/>
                </a:solidFill>
              </a:rPr>
              <a:t>only</a:t>
            </a:r>
            <a:r>
              <a:rPr lang="en-US" sz="2800" dirty="0"/>
              <a:t> cars made after 2017</a:t>
            </a:r>
          </a:p>
        </p:txBody>
      </p:sp>
    </p:spTree>
    <p:extLst>
      <p:ext uri="{BB962C8B-B14F-4D97-AF65-F5344CB8AC3E}">
        <p14:creationId xmlns:p14="http://schemas.microsoft.com/office/powerpoint/2010/main" val="1553286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98874-81C6-6CBF-0F36-7AD16FD3322D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A5946-503C-3FB8-180A-1FBDE4EAEABA}"/>
              </a:ext>
            </a:extLst>
          </p:cNvPr>
          <p:cNvSpPr txBox="1"/>
          <p:nvPr/>
        </p:nvSpPr>
        <p:spPr>
          <a:xfrm>
            <a:off x="4533984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71266-CDEB-F717-7254-EE259EE3B903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ADF6F0-8EA1-DCEE-9424-BA3B97877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493252"/>
              </p:ext>
            </p:extLst>
          </p:nvPr>
        </p:nvGraphicFramePr>
        <p:xfrm>
          <a:off x="4572000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0AB8D9-624D-5170-6423-4F9A0E181F45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D1B4F-3D04-B2BB-FEF0-116EB6EB6F86}"/>
              </a:ext>
            </a:extLst>
          </p:cNvPr>
          <p:cNvSpPr txBox="1"/>
          <p:nvPr/>
        </p:nvSpPr>
        <p:spPr>
          <a:xfrm>
            <a:off x="7227182" y="471207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cardrivers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99B5E-2C5A-28C9-D286-EE21A7856086}"/>
              </a:ext>
            </a:extLst>
          </p:cNvPr>
          <p:cNvSpPr txBox="1"/>
          <p:nvPr/>
        </p:nvSpPr>
        <p:spPr>
          <a:xfrm>
            <a:off x="7342327" y="5262540"/>
            <a:ext cx="14189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6E27E-A179-A506-2472-BFF6FA8B08BF}"/>
              </a:ext>
            </a:extLst>
          </p:cNvPr>
          <p:cNvSpPr txBox="1"/>
          <p:nvPr/>
        </p:nvSpPr>
        <p:spPr>
          <a:xfrm>
            <a:off x="5854996" y="1226260"/>
            <a:ext cx="313419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FF4B151-CF0B-BE31-05ED-82D8A5F995CA}"/>
              </a:ext>
            </a:extLst>
          </p:cNvPr>
          <p:cNvSpPr/>
          <p:nvPr/>
        </p:nvSpPr>
        <p:spPr>
          <a:xfrm>
            <a:off x="7086600" y="2145927"/>
            <a:ext cx="484632" cy="83099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F2FB94D-5A1C-0B6E-6227-78013114E6F1}"/>
              </a:ext>
            </a:extLst>
          </p:cNvPr>
          <p:cNvGraphicFramePr>
            <a:graphicFrameLocks noGrp="1"/>
          </p:cNvGraphicFramePr>
          <p:nvPr/>
        </p:nvGraphicFramePr>
        <p:xfrm>
          <a:off x="4871504" y="3062590"/>
          <a:ext cx="40512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1846737220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3343656621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1211812557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94910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9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6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0736"/>
                  </a:ext>
                </a:extLst>
              </a:tr>
            </a:tbl>
          </a:graphicData>
        </a:graphic>
      </p:graphicFrame>
      <p:sp>
        <p:nvSpPr>
          <p:cNvPr id="16" name="Oval Callout 15">
            <a:extLst>
              <a:ext uri="{FF2B5EF4-FFF2-40B4-BE49-F238E27FC236}">
                <a16:creationId xmlns:a16="http://schemas.microsoft.com/office/drawing/2014/main" id="{3029C762-8AF8-EEEE-1842-B15221044A8A}"/>
              </a:ext>
            </a:extLst>
          </p:cNvPr>
          <p:cNvSpPr/>
          <p:nvPr/>
        </p:nvSpPr>
        <p:spPr>
          <a:xfrm>
            <a:off x="0" y="2918042"/>
            <a:ext cx="4154805" cy="1298377"/>
          </a:xfrm>
          <a:prstGeom prst="wedgeEllipseCallout">
            <a:avLst>
              <a:gd name="adj1" fmla="val 65729"/>
              <a:gd name="adj2" fmla="val 242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The view is computed at</a:t>
            </a:r>
            <a:br>
              <a:rPr lang="en-US" dirty="0"/>
            </a:br>
            <a:r>
              <a:rPr lang="en-US" dirty="0"/>
              <a:t>query time, with fresh data.</a:t>
            </a:r>
          </a:p>
          <a:p>
            <a:pPr algn="ctr"/>
            <a:r>
              <a:rPr lang="en-US" dirty="0"/>
              <a:t>Let’s see that…</a:t>
            </a:r>
          </a:p>
        </p:txBody>
      </p:sp>
    </p:spTree>
    <p:extLst>
      <p:ext uri="{BB962C8B-B14F-4D97-AF65-F5344CB8AC3E}">
        <p14:creationId xmlns:p14="http://schemas.microsoft.com/office/powerpoint/2010/main" val="2267996509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45C8-9602-A4D5-6F0B-A64DF365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D36-E27B-418A-BCA1-81B6001A7D23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13291-9687-AB97-39C7-60BF75F4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A0A45-8377-89F8-B8AE-7612E654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D9174-2FA4-8A4B-08E5-C3ED08A8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FORALL in SQL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E5A91-FF1A-3E56-D30F-78ECE525262E}"/>
              </a:ext>
            </a:extLst>
          </p:cNvPr>
          <p:cNvSpPr txBox="1"/>
          <p:nvPr/>
        </p:nvSpPr>
        <p:spPr>
          <a:xfrm>
            <a:off x="188261" y="927886"/>
            <a:ext cx="78742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/>
              <a:t>Find person </a:t>
            </a:r>
            <a:r>
              <a:rPr lang="en-US" sz="2800" b="1" dirty="0">
                <a:solidFill>
                  <a:srgbClr val="0432FF"/>
                </a:solidFill>
              </a:rPr>
              <a:t>P</a:t>
            </a:r>
            <a:r>
              <a:rPr lang="en-US" sz="2800" dirty="0"/>
              <a:t> drives </a:t>
            </a:r>
            <a:r>
              <a:rPr lang="en-US" sz="2800" b="1" dirty="0">
                <a:solidFill>
                  <a:srgbClr val="FF0000"/>
                </a:solidFill>
              </a:rPr>
              <a:t>only</a:t>
            </a:r>
            <a:r>
              <a:rPr lang="en-US" sz="2800" dirty="0"/>
              <a:t> cars made after 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B952D-0FD9-F778-7E81-DF75580BA8D3}"/>
              </a:ext>
            </a:extLst>
          </p:cNvPr>
          <p:cNvSpPr txBox="1"/>
          <p:nvPr/>
        </p:nvSpPr>
        <p:spPr>
          <a:xfrm>
            <a:off x="46701" y="1813781"/>
            <a:ext cx="909729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/>
              <a:t>Negate: find the other persons</a:t>
            </a:r>
          </a:p>
          <a:p>
            <a:pPr marL="0" indent="0">
              <a:buNone/>
            </a:pPr>
            <a:r>
              <a:rPr lang="en-US" sz="2800" dirty="0"/>
              <a:t>Find person </a:t>
            </a:r>
            <a:r>
              <a:rPr lang="en-US" sz="2800" b="1" dirty="0">
                <a:solidFill>
                  <a:srgbClr val="0432FF"/>
                </a:solidFill>
              </a:rPr>
              <a:t>P</a:t>
            </a:r>
            <a:r>
              <a:rPr lang="en-US" sz="2800" dirty="0"/>
              <a:t> drives </a:t>
            </a:r>
            <a:r>
              <a:rPr lang="en-US" sz="2800" b="1" dirty="0">
                <a:solidFill>
                  <a:srgbClr val="00B050"/>
                </a:solidFill>
              </a:rPr>
              <a:t>some</a:t>
            </a:r>
            <a:r>
              <a:rPr lang="en-US" sz="2800" dirty="0"/>
              <a:t> car made on or before 2017</a:t>
            </a:r>
          </a:p>
        </p:txBody>
      </p:sp>
    </p:spTree>
    <p:extLst>
      <p:ext uri="{BB962C8B-B14F-4D97-AF65-F5344CB8AC3E}">
        <p14:creationId xmlns:p14="http://schemas.microsoft.com/office/powerpoint/2010/main" val="1191486680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45C8-9602-A4D5-6F0B-A64DF365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D36-E27B-418A-BCA1-81B6001A7D23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13291-9687-AB97-39C7-60BF75F4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A0A45-8377-89F8-B8AE-7612E654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D9174-2FA4-8A4B-08E5-C3ED08A8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FORALL in SQL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E5A91-FF1A-3E56-D30F-78ECE525262E}"/>
              </a:ext>
            </a:extLst>
          </p:cNvPr>
          <p:cNvSpPr txBox="1"/>
          <p:nvPr/>
        </p:nvSpPr>
        <p:spPr>
          <a:xfrm>
            <a:off x="188261" y="927886"/>
            <a:ext cx="78742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/>
              <a:t>Find person </a:t>
            </a:r>
            <a:r>
              <a:rPr lang="en-US" sz="2800" b="1" dirty="0">
                <a:solidFill>
                  <a:srgbClr val="0432FF"/>
                </a:solidFill>
              </a:rPr>
              <a:t>P</a:t>
            </a:r>
            <a:r>
              <a:rPr lang="en-US" sz="2800" dirty="0"/>
              <a:t> drives </a:t>
            </a:r>
            <a:r>
              <a:rPr lang="en-US" sz="2800" b="1" dirty="0">
                <a:solidFill>
                  <a:srgbClr val="FF0000"/>
                </a:solidFill>
              </a:rPr>
              <a:t>only</a:t>
            </a:r>
            <a:r>
              <a:rPr lang="en-US" sz="2800" dirty="0"/>
              <a:t> cars made after 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B952D-0FD9-F778-7E81-DF75580BA8D3}"/>
              </a:ext>
            </a:extLst>
          </p:cNvPr>
          <p:cNvSpPr txBox="1"/>
          <p:nvPr/>
        </p:nvSpPr>
        <p:spPr>
          <a:xfrm>
            <a:off x="46701" y="1813781"/>
            <a:ext cx="909729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/>
              <a:t>Negate: find the other persons</a:t>
            </a:r>
          </a:p>
          <a:p>
            <a:pPr marL="0" indent="0">
              <a:buNone/>
            </a:pPr>
            <a:r>
              <a:rPr lang="en-US" sz="2800" dirty="0"/>
              <a:t>Find person </a:t>
            </a:r>
            <a:r>
              <a:rPr lang="en-US" sz="2800" b="1" dirty="0">
                <a:solidFill>
                  <a:srgbClr val="0432FF"/>
                </a:solidFill>
              </a:rPr>
              <a:t>P</a:t>
            </a:r>
            <a:r>
              <a:rPr lang="en-US" sz="2800" dirty="0"/>
              <a:t> drives </a:t>
            </a:r>
            <a:r>
              <a:rPr lang="en-US" sz="2800" b="1" dirty="0">
                <a:solidFill>
                  <a:srgbClr val="00B050"/>
                </a:solidFill>
              </a:rPr>
              <a:t>some</a:t>
            </a:r>
            <a:r>
              <a:rPr lang="en-US" sz="2800" dirty="0"/>
              <a:t> car made on or before 2017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588BE-D2D0-6F30-1C83-B53399CFA0EB}"/>
              </a:ext>
            </a:extLst>
          </p:cNvPr>
          <p:cNvSpPr txBox="1"/>
          <p:nvPr/>
        </p:nvSpPr>
        <p:spPr>
          <a:xfrm>
            <a:off x="188261" y="3130563"/>
            <a:ext cx="4198585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  <a:endParaRPr lang="en-US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&lt;= 2017);</a:t>
            </a:r>
          </a:p>
        </p:txBody>
      </p:sp>
    </p:spTree>
    <p:extLst>
      <p:ext uri="{BB962C8B-B14F-4D97-AF65-F5344CB8AC3E}">
        <p14:creationId xmlns:p14="http://schemas.microsoft.com/office/powerpoint/2010/main" val="534365912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45C8-9602-A4D5-6F0B-A64DF365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D36-E27B-418A-BCA1-81B6001A7D23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13291-9687-AB97-39C7-60BF75F4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A0A45-8377-89F8-B8AE-7612E654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D9174-2FA4-8A4B-08E5-C3ED08A8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FORALL in SQL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E5A91-FF1A-3E56-D30F-78ECE525262E}"/>
              </a:ext>
            </a:extLst>
          </p:cNvPr>
          <p:cNvSpPr txBox="1"/>
          <p:nvPr/>
        </p:nvSpPr>
        <p:spPr>
          <a:xfrm>
            <a:off x="188261" y="927886"/>
            <a:ext cx="78742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/>
              <a:t>Find person </a:t>
            </a:r>
            <a:r>
              <a:rPr lang="en-US" sz="2800" b="1" dirty="0">
                <a:solidFill>
                  <a:srgbClr val="0432FF"/>
                </a:solidFill>
              </a:rPr>
              <a:t>P</a:t>
            </a:r>
            <a:r>
              <a:rPr lang="en-US" sz="2800" dirty="0"/>
              <a:t> drives </a:t>
            </a:r>
            <a:r>
              <a:rPr lang="en-US" sz="2800" b="1" dirty="0">
                <a:solidFill>
                  <a:srgbClr val="FF0000"/>
                </a:solidFill>
              </a:rPr>
              <a:t>only</a:t>
            </a:r>
            <a:r>
              <a:rPr lang="en-US" sz="2800" dirty="0"/>
              <a:t> cars made after 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B952D-0FD9-F778-7E81-DF75580BA8D3}"/>
              </a:ext>
            </a:extLst>
          </p:cNvPr>
          <p:cNvSpPr txBox="1"/>
          <p:nvPr/>
        </p:nvSpPr>
        <p:spPr>
          <a:xfrm>
            <a:off x="46701" y="1813781"/>
            <a:ext cx="909729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/>
              <a:t>Negate: find the other persons</a:t>
            </a:r>
          </a:p>
          <a:p>
            <a:pPr marL="0" indent="0">
              <a:buNone/>
            </a:pPr>
            <a:r>
              <a:rPr lang="en-US" sz="2800" dirty="0"/>
              <a:t>Find person </a:t>
            </a:r>
            <a:r>
              <a:rPr lang="en-US" sz="2800" b="1" dirty="0">
                <a:solidFill>
                  <a:srgbClr val="0432FF"/>
                </a:solidFill>
              </a:rPr>
              <a:t>P</a:t>
            </a:r>
            <a:r>
              <a:rPr lang="en-US" sz="2800" dirty="0"/>
              <a:t> drives </a:t>
            </a:r>
            <a:r>
              <a:rPr lang="en-US" sz="2800" b="1" dirty="0">
                <a:solidFill>
                  <a:srgbClr val="00B050"/>
                </a:solidFill>
              </a:rPr>
              <a:t>some</a:t>
            </a:r>
            <a:r>
              <a:rPr lang="en-US" sz="2800" dirty="0"/>
              <a:t> car made on or before 2017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588BE-D2D0-6F30-1C83-B53399CFA0EB}"/>
              </a:ext>
            </a:extLst>
          </p:cNvPr>
          <p:cNvSpPr txBox="1"/>
          <p:nvPr/>
        </p:nvSpPr>
        <p:spPr>
          <a:xfrm>
            <a:off x="188261" y="3130563"/>
            <a:ext cx="4198585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  <a:endParaRPr lang="en-US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&lt;= 2017);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6935E0-91A5-3F74-9D15-81F00FB3BFC4}"/>
              </a:ext>
            </a:extLst>
          </p:cNvPr>
          <p:cNvSpPr txBox="1"/>
          <p:nvPr/>
        </p:nvSpPr>
        <p:spPr>
          <a:xfrm>
            <a:off x="4595350" y="4038503"/>
            <a:ext cx="464742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  <a:endParaRPr lang="en-US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&lt;= 2017);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AE2B46-97A1-8BA5-7F9B-33FCA14425AC}"/>
              </a:ext>
            </a:extLst>
          </p:cNvPr>
          <p:cNvSpPr txBox="1"/>
          <p:nvPr/>
        </p:nvSpPr>
        <p:spPr>
          <a:xfrm>
            <a:off x="4472720" y="3022361"/>
            <a:ext cx="458490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/>
              <a:t>Negate again:</a:t>
            </a:r>
            <a:br>
              <a:rPr lang="en-US" sz="2800" dirty="0"/>
            </a:br>
            <a:r>
              <a:rPr lang="en-US" sz="2800" dirty="0"/>
              <a:t>find the other other persons</a:t>
            </a:r>
          </a:p>
        </p:txBody>
      </p:sp>
    </p:spTree>
    <p:extLst>
      <p:ext uri="{BB962C8B-B14F-4D97-AF65-F5344CB8AC3E}">
        <p14:creationId xmlns:p14="http://schemas.microsoft.com/office/powerpoint/2010/main" val="2648947126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45C8-9602-A4D5-6F0B-A64DF365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D36-E27B-418A-BCA1-81B6001A7D23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13291-9687-AB97-39C7-60BF75F4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A0A45-8377-89F8-B8AE-7612E654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D9174-2FA4-8A4B-08E5-C3ED08A8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FORALL in SQL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E5A91-FF1A-3E56-D30F-78ECE525262E}"/>
              </a:ext>
            </a:extLst>
          </p:cNvPr>
          <p:cNvSpPr txBox="1"/>
          <p:nvPr/>
        </p:nvSpPr>
        <p:spPr>
          <a:xfrm>
            <a:off x="188261" y="927886"/>
            <a:ext cx="78742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/>
              <a:t>Find person </a:t>
            </a:r>
            <a:r>
              <a:rPr lang="en-US" sz="2800" b="1" dirty="0">
                <a:solidFill>
                  <a:srgbClr val="0432FF"/>
                </a:solidFill>
              </a:rPr>
              <a:t>P</a:t>
            </a:r>
            <a:r>
              <a:rPr lang="en-US" sz="2800" dirty="0"/>
              <a:t> drives </a:t>
            </a:r>
            <a:r>
              <a:rPr lang="en-US" sz="2800" b="1" dirty="0">
                <a:solidFill>
                  <a:srgbClr val="FF0000"/>
                </a:solidFill>
              </a:rPr>
              <a:t>only</a:t>
            </a:r>
            <a:r>
              <a:rPr lang="en-US" sz="2800" dirty="0"/>
              <a:t> cars made after 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B952D-0FD9-F778-7E81-DF75580BA8D3}"/>
              </a:ext>
            </a:extLst>
          </p:cNvPr>
          <p:cNvSpPr txBox="1"/>
          <p:nvPr/>
        </p:nvSpPr>
        <p:spPr>
          <a:xfrm>
            <a:off x="46701" y="1813781"/>
            <a:ext cx="909729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/>
              <a:t>Negate: find the other persons</a:t>
            </a:r>
          </a:p>
          <a:p>
            <a:pPr marL="0" indent="0">
              <a:buNone/>
            </a:pPr>
            <a:r>
              <a:rPr lang="en-US" sz="2800" dirty="0"/>
              <a:t>Find person </a:t>
            </a:r>
            <a:r>
              <a:rPr lang="en-US" sz="2800" b="1" dirty="0">
                <a:solidFill>
                  <a:srgbClr val="0432FF"/>
                </a:solidFill>
              </a:rPr>
              <a:t>P</a:t>
            </a:r>
            <a:r>
              <a:rPr lang="en-US" sz="2800" dirty="0"/>
              <a:t> drives </a:t>
            </a:r>
            <a:r>
              <a:rPr lang="en-US" sz="2800" b="1" dirty="0">
                <a:solidFill>
                  <a:srgbClr val="00B050"/>
                </a:solidFill>
              </a:rPr>
              <a:t>some</a:t>
            </a:r>
            <a:r>
              <a:rPr lang="en-US" sz="2800" dirty="0"/>
              <a:t> car made on or before 2017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588BE-D2D0-6F30-1C83-B53399CFA0EB}"/>
              </a:ext>
            </a:extLst>
          </p:cNvPr>
          <p:cNvSpPr txBox="1"/>
          <p:nvPr/>
        </p:nvSpPr>
        <p:spPr>
          <a:xfrm>
            <a:off x="188261" y="3130563"/>
            <a:ext cx="4198585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  <a:endParaRPr lang="en-US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&lt;= 2017);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43D52204-458B-D046-D2D4-323E097C99E1}"/>
              </a:ext>
            </a:extLst>
          </p:cNvPr>
          <p:cNvSpPr/>
          <p:nvPr/>
        </p:nvSpPr>
        <p:spPr>
          <a:xfrm>
            <a:off x="4831556" y="1468529"/>
            <a:ext cx="1458870" cy="822305"/>
          </a:xfrm>
          <a:prstGeom prst="wedgeEllipseCallout">
            <a:avLst>
              <a:gd name="adj1" fmla="val -87690"/>
              <a:gd name="adj2" fmla="val -6554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Universal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quantifier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3FF97286-C3C4-3AC0-C6BA-F515213E1C82}"/>
              </a:ext>
            </a:extLst>
          </p:cNvPr>
          <p:cNvSpPr/>
          <p:nvPr/>
        </p:nvSpPr>
        <p:spPr>
          <a:xfrm>
            <a:off x="7005656" y="1572852"/>
            <a:ext cx="1571577" cy="822305"/>
          </a:xfrm>
          <a:prstGeom prst="wedgeEllipseCallout">
            <a:avLst>
              <a:gd name="adj1" fmla="val -111648"/>
              <a:gd name="adj2" fmla="val 5001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Existential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quantifier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6935E0-91A5-3F74-9D15-81F00FB3BFC4}"/>
              </a:ext>
            </a:extLst>
          </p:cNvPr>
          <p:cNvSpPr txBox="1"/>
          <p:nvPr/>
        </p:nvSpPr>
        <p:spPr>
          <a:xfrm>
            <a:off x="4595350" y="4038503"/>
            <a:ext cx="464742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  <a:endParaRPr lang="en-US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&lt;= 2017);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AE2B46-97A1-8BA5-7F9B-33FCA14425AC}"/>
              </a:ext>
            </a:extLst>
          </p:cNvPr>
          <p:cNvSpPr txBox="1"/>
          <p:nvPr/>
        </p:nvSpPr>
        <p:spPr>
          <a:xfrm>
            <a:off x="4472720" y="3022361"/>
            <a:ext cx="458490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/>
              <a:t>Negate again:</a:t>
            </a:r>
            <a:br>
              <a:rPr lang="en-US" sz="2800" dirty="0"/>
            </a:br>
            <a:r>
              <a:rPr lang="en-US" sz="2800" dirty="0"/>
              <a:t>find the other other persons</a:t>
            </a:r>
          </a:p>
        </p:txBody>
      </p:sp>
    </p:spTree>
    <p:extLst>
      <p:ext uri="{BB962C8B-B14F-4D97-AF65-F5344CB8AC3E}">
        <p14:creationId xmlns:p14="http://schemas.microsoft.com/office/powerpoint/2010/main" val="4172753341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AEC066-DD58-955D-BBC4-2F87786E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85960-07BE-B76C-6A40-799508800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Writing universally quantified queries in SQL requires creativity</a:t>
            </a:r>
          </a:p>
          <a:p>
            <a:endParaRPr lang="en-US" dirty="0"/>
          </a:p>
          <a:p>
            <a:r>
              <a:rPr lang="en-US" dirty="0"/>
              <a:t>Try using </a:t>
            </a:r>
            <a:r>
              <a:rPr lang="en-US" dirty="0" err="1"/>
              <a:t>DeMorgan’s</a:t>
            </a:r>
            <a:r>
              <a:rPr lang="en-US" dirty="0"/>
              <a:t> laws: not exists, not in</a:t>
            </a:r>
          </a:p>
          <a:p>
            <a:endParaRPr lang="en-US" dirty="0"/>
          </a:p>
          <a:p>
            <a:r>
              <a:rPr lang="en-US" dirty="0"/>
              <a:t>Try using ALL</a:t>
            </a:r>
          </a:p>
          <a:p>
            <a:endParaRPr lang="en-US" dirty="0"/>
          </a:p>
          <a:p>
            <a:r>
              <a:rPr lang="en-US" dirty="0"/>
              <a:t>Try using aggregates, checking count=0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31128-CB65-3951-1276-B27E49D7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8B7A3-90A5-B1EB-DE1C-7E93A192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73E42-97B6-B6D6-8F98-BB4BF7DD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82219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0F4F9-BA9C-2BA1-9411-122128BC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7898-7DC0-4DDF-BE6C-45A40CCC696C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0CEE4-E7B9-EF59-FB04-3CCE5D05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86638-756D-4500-A802-551EF56D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B7D548-6EED-03C8-BCD3-89472A41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64916A-7B30-5D61-3659-51274390DA02}"/>
              </a:ext>
            </a:extLst>
          </p:cNvPr>
          <p:cNvSpPr txBox="1"/>
          <p:nvPr/>
        </p:nvSpPr>
        <p:spPr>
          <a:xfrm>
            <a:off x="1979142" y="3013501"/>
            <a:ext cx="518571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Relational Algebra</a:t>
            </a:r>
          </a:p>
        </p:txBody>
      </p:sp>
    </p:spTree>
    <p:extLst>
      <p:ext uri="{BB962C8B-B14F-4D97-AF65-F5344CB8AC3E}">
        <p14:creationId xmlns:p14="http://schemas.microsoft.com/office/powerpoint/2010/main" val="3406398910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9A29C9-9E6C-E33A-5A2C-1B307417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68312-EC85-7237-F613-9800E3ECB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is a declarative language:</a:t>
            </a:r>
            <a:br>
              <a:rPr lang="en-US" dirty="0"/>
            </a:br>
            <a:r>
              <a:rPr lang="en-US" dirty="0"/>
              <a:t>we say </a:t>
            </a:r>
            <a:r>
              <a:rPr lang="en-US" dirty="0">
                <a:solidFill>
                  <a:srgbClr val="0432FF"/>
                </a:solidFill>
              </a:rPr>
              <a:t>what</a:t>
            </a:r>
            <a:r>
              <a:rPr lang="en-US" dirty="0"/>
              <a:t>, we don’t say </a:t>
            </a:r>
            <a:r>
              <a:rPr lang="en-US" dirty="0">
                <a:solidFill>
                  <a:srgbClr val="0432FF"/>
                </a:solidFill>
              </a:rPr>
              <a:t>how</a:t>
            </a:r>
          </a:p>
          <a:p>
            <a:endParaRPr lang="en-US" dirty="0"/>
          </a:p>
          <a:p>
            <a:r>
              <a:rPr lang="en-US" dirty="0"/>
              <a:t>The query optimizer needs to convert the query into some intermediate language that can be both optimized, and executed</a:t>
            </a:r>
          </a:p>
          <a:p>
            <a:endParaRPr lang="en-US" dirty="0"/>
          </a:p>
          <a:p>
            <a:r>
              <a:rPr lang="en-US" dirty="0"/>
              <a:t>That language is Relational Algebra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B9B9B9-5B10-F5C5-5162-EE02C7E6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4D3D3-037D-4991-E122-9DDF87D9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2FE9E-6DD1-9047-C785-02E1DF00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4619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FA2D-8720-7048-1147-9F31DE10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Basic Relational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C624D-978C-E847-24FD-1DA2AC7FD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Selection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condition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attrs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Join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R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 ×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Union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Set difference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Rename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ρ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C624D-978C-E847-24FD-1DA2AC7FD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464AA-03DD-D8F0-B6F9-8429DDDB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AAFDE-DF01-0D81-ACD0-6A5B4F2B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193B7-AEF0-4DF5-BA02-97F5F9FF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ADCE4-D342-87B3-AB6D-BADCBD3D50DA}"/>
              </a:ext>
            </a:extLst>
          </p:cNvPr>
          <p:cNvSpPr txBox="1"/>
          <p:nvPr/>
        </p:nvSpPr>
        <p:spPr>
          <a:xfrm>
            <a:off x="2063972" y="5625284"/>
            <a:ext cx="50160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Let’s discuss them one by one</a:t>
            </a:r>
          </a:p>
        </p:txBody>
      </p:sp>
    </p:spTree>
    <p:extLst>
      <p:ext uri="{BB962C8B-B14F-4D97-AF65-F5344CB8AC3E}">
        <p14:creationId xmlns:p14="http://schemas.microsoft.com/office/powerpoint/2010/main" val="2557871497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2E04-33B1-4C9C-2E15-CC99B5E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A60C-B872-27D9-D0A2-60885F1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D3F5-70E2-E53F-8552-57A413A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A0D-FE29-897E-7E7A-CDD1557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25180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condition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2518062" cy="584775"/>
              </a:xfrm>
              <a:prstGeom prst="rect">
                <a:avLst/>
              </a:prstGeom>
              <a:blipFill>
                <a:blip r:embed="rId2"/>
                <a:stretch>
                  <a:fillRect r="-150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981FB6E-B721-9A4D-2A37-F4A2344C446E}"/>
              </a:ext>
            </a:extLst>
          </p:cNvPr>
          <p:cNvSpPr txBox="1"/>
          <p:nvPr/>
        </p:nvSpPr>
        <p:spPr>
          <a:xfrm>
            <a:off x="158690" y="2457100"/>
            <a:ext cx="3601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 those tuples in T</a:t>
            </a:r>
            <a:br>
              <a:rPr lang="en-US" sz="2400" dirty="0"/>
            </a:br>
            <a:r>
              <a:rPr lang="en-US" sz="2400" dirty="0"/>
              <a:t>that satisfy the condition: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D0099-3AAA-8775-7B71-F3A2C7D65F38}"/>
              </a:ext>
            </a:extLst>
          </p:cNvPr>
          <p:cNvSpPr txBox="1"/>
          <p:nvPr/>
        </p:nvSpPr>
        <p:spPr>
          <a:xfrm>
            <a:off x="158690" y="3386469"/>
            <a:ext cx="31341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condition;</a:t>
            </a:r>
          </a:p>
        </p:txBody>
      </p:sp>
    </p:spTree>
    <p:extLst>
      <p:ext uri="{BB962C8B-B14F-4D97-AF65-F5344CB8AC3E}">
        <p14:creationId xmlns:p14="http://schemas.microsoft.com/office/powerpoint/2010/main" val="3290689849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2E04-33B1-4C9C-2E15-CC99B5E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A60C-B872-27D9-D0A2-60885F1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D3F5-70E2-E53F-8552-57A413A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A0D-FE29-897E-7E7A-CDD1557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25180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condition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2518062" cy="584775"/>
              </a:xfrm>
              <a:prstGeom prst="rect">
                <a:avLst/>
              </a:prstGeom>
              <a:blipFill>
                <a:blip r:embed="rId2"/>
                <a:stretch>
                  <a:fillRect r="-150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981FB6E-B721-9A4D-2A37-F4A2344C446E}"/>
              </a:ext>
            </a:extLst>
          </p:cNvPr>
          <p:cNvSpPr txBox="1"/>
          <p:nvPr/>
        </p:nvSpPr>
        <p:spPr>
          <a:xfrm>
            <a:off x="158690" y="2457100"/>
            <a:ext cx="3601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 those tuples in T</a:t>
            </a:r>
            <a:br>
              <a:rPr lang="en-US" sz="2400" dirty="0"/>
            </a:br>
            <a:r>
              <a:rPr lang="en-US" sz="2400" dirty="0"/>
              <a:t>that satisfy the condition: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8FC01-5444-2AAE-5E36-3F8DBF471E2A}"/>
              </a:ext>
            </a:extLst>
          </p:cNvPr>
          <p:cNvSpPr txBox="1"/>
          <p:nvPr/>
        </p:nvSpPr>
        <p:spPr>
          <a:xfrm>
            <a:off x="4103701" y="41239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C2455B5-40F7-4187-6B8D-6DD800B42E59}"/>
              </a:ext>
            </a:extLst>
          </p:cNvPr>
          <p:cNvGraphicFramePr>
            <a:graphicFrameLocks noGrp="1"/>
          </p:cNvGraphicFramePr>
          <p:nvPr/>
        </p:nvGraphicFramePr>
        <p:xfrm>
          <a:off x="4170178" y="45279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AD36B9-6D06-AA16-E253-992F1216DBAE}"/>
                  </a:ext>
                </a:extLst>
              </p:cNvPr>
              <p:cNvSpPr txBox="1"/>
              <p:nvPr/>
            </p:nvSpPr>
            <p:spPr>
              <a:xfrm>
                <a:off x="4283698" y="3117651"/>
                <a:ext cx="340452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salary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≥55000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payroll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AD36B9-6D06-AA16-E253-992F1216D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698" y="3117651"/>
                <a:ext cx="3404522" cy="495649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76D0099-3AAA-8775-7B71-F3A2C7D65F38}"/>
              </a:ext>
            </a:extLst>
          </p:cNvPr>
          <p:cNvSpPr txBox="1"/>
          <p:nvPr/>
        </p:nvSpPr>
        <p:spPr>
          <a:xfrm>
            <a:off x="158690" y="3386469"/>
            <a:ext cx="31341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condition;</a:t>
            </a:r>
          </a:p>
        </p:txBody>
      </p:sp>
    </p:spTree>
    <p:extLst>
      <p:ext uri="{BB962C8B-B14F-4D97-AF65-F5344CB8AC3E}">
        <p14:creationId xmlns:p14="http://schemas.microsoft.com/office/powerpoint/2010/main" val="2599397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98874-81C6-6CBF-0F36-7AD16FD3322D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A5946-503C-3FB8-180A-1FBDE4EAEABA}"/>
              </a:ext>
            </a:extLst>
          </p:cNvPr>
          <p:cNvSpPr txBox="1"/>
          <p:nvPr/>
        </p:nvSpPr>
        <p:spPr>
          <a:xfrm>
            <a:off x="4533984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71266-CDEB-F717-7254-EE259EE3B903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ADF6F0-8EA1-DCEE-9424-BA3B97877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52820"/>
              </p:ext>
            </p:extLst>
          </p:nvPr>
        </p:nvGraphicFramePr>
        <p:xfrm>
          <a:off x="4572000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0AB8D9-624D-5170-6423-4F9A0E181F45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D1B4F-3D04-B2BB-FEF0-116EB6EB6F86}"/>
              </a:ext>
            </a:extLst>
          </p:cNvPr>
          <p:cNvSpPr txBox="1"/>
          <p:nvPr/>
        </p:nvSpPr>
        <p:spPr>
          <a:xfrm>
            <a:off x="7227182" y="471207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cardrivers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99B5E-2C5A-28C9-D286-EE21A7856086}"/>
              </a:ext>
            </a:extLst>
          </p:cNvPr>
          <p:cNvSpPr txBox="1"/>
          <p:nvPr/>
        </p:nvSpPr>
        <p:spPr>
          <a:xfrm>
            <a:off x="7342327" y="5262540"/>
            <a:ext cx="14189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0CA7FC-4F51-E6F8-06C6-83C5E60A8601}"/>
              </a:ext>
            </a:extLst>
          </p:cNvPr>
          <p:cNvSpPr txBox="1"/>
          <p:nvPr/>
        </p:nvSpPr>
        <p:spPr>
          <a:xfrm>
            <a:off x="5199222" y="1254082"/>
            <a:ext cx="387157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(345,‘Tesla’);</a:t>
            </a:r>
          </a:p>
        </p:txBody>
      </p:sp>
    </p:spTree>
    <p:extLst>
      <p:ext uri="{BB962C8B-B14F-4D97-AF65-F5344CB8AC3E}">
        <p14:creationId xmlns:p14="http://schemas.microsoft.com/office/powerpoint/2010/main" val="2924999686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2E04-33B1-4C9C-2E15-CC99B5E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A60C-B872-27D9-D0A2-60885F1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D3F5-70E2-E53F-8552-57A413A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A0D-FE29-897E-7E7A-CDD1557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25180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condition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2518062" cy="584775"/>
              </a:xfrm>
              <a:prstGeom prst="rect">
                <a:avLst/>
              </a:prstGeom>
              <a:blipFill>
                <a:blip r:embed="rId2"/>
                <a:stretch>
                  <a:fillRect r="-150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981FB6E-B721-9A4D-2A37-F4A2344C446E}"/>
              </a:ext>
            </a:extLst>
          </p:cNvPr>
          <p:cNvSpPr txBox="1"/>
          <p:nvPr/>
        </p:nvSpPr>
        <p:spPr>
          <a:xfrm>
            <a:off x="158690" y="2457100"/>
            <a:ext cx="3601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 those tuples in T</a:t>
            </a:r>
            <a:br>
              <a:rPr lang="en-US" sz="2400" dirty="0"/>
            </a:br>
            <a:r>
              <a:rPr lang="en-US" sz="2400" dirty="0"/>
              <a:t>that satisfy the condition: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8FC01-5444-2AAE-5E36-3F8DBF471E2A}"/>
              </a:ext>
            </a:extLst>
          </p:cNvPr>
          <p:cNvSpPr txBox="1"/>
          <p:nvPr/>
        </p:nvSpPr>
        <p:spPr>
          <a:xfrm>
            <a:off x="4103701" y="41239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C2455B5-40F7-4187-6B8D-6DD800B42E59}"/>
              </a:ext>
            </a:extLst>
          </p:cNvPr>
          <p:cNvGraphicFramePr>
            <a:graphicFrameLocks noGrp="1"/>
          </p:cNvGraphicFramePr>
          <p:nvPr/>
        </p:nvGraphicFramePr>
        <p:xfrm>
          <a:off x="4170178" y="45279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AD36B9-6D06-AA16-E253-992F1216DBAE}"/>
                  </a:ext>
                </a:extLst>
              </p:cNvPr>
              <p:cNvSpPr txBox="1"/>
              <p:nvPr/>
            </p:nvSpPr>
            <p:spPr>
              <a:xfrm>
                <a:off x="4283698" y="3117651"/>
                <a:ext cx="340452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salary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≥55000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payroll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AD36B9-6D06-AA16-E253-992F1216D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698" y="3117651"/>
                <a:ext cx="3404522" cy="495649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133BCEC-D051-938D-D63C-0513DC817F93}"/>
              </a:ext>
            </a:extLst>
          </p:cNvPr>
          <p:cNvGraphicFramePr>
            <a:graphicFrameLocks noGrp="1"/>
          </p:cNvGraphicFramePr>
          <p:nvPr/>
        </p:nvGraphicFramePr>
        <p:xfrm>
          <a:off x="4098468" y="842022"/>
          <a:ext cx="47575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3" name="Bent Arrow 12">
            <a:extLst>
              <a:ext uri="{FF2B5EF4-FFF2-40B4-BE49-F238E27FC236}">
                <a16:creationId xmlns:a16="http://schemas.microsoft.com/office/drawing/2014/main" id="{145F251C-4596-E8B3-A8F6-1C89816FF1B6}"/>
              </a:ext>
            </a:extLst>
          </p:cNvPr>
          <p:cNvSpPr/>
          <p:nvPr/>
        </p:nvSpPr>
        <p:spPr>
          <a:xfrm rot="16200000" flipV="1">
            <a:off x="8322348" y="2709590"/>
            <a:ext cx="630043" cy="580680"/>
          </a:xfrm>
          <a:prstGeom prst="bentArrow">
            <a:avLst>
              <a:gd name="adj1" fmla="val 13840"/>
              <a:gd name="adj2" fmla="val 169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D0099-3AAA-8775-7B71-F3A2C7D65F38}"/>
              </a:ext>
            </a:extLst>
          </p:cNvPr>
          <p:cNvSpPr txBox="1"/>
          <p:nvPr/>
        </p:nvSpPr>
        <p:spPr>
          <a:xfrm>
            <a:off x="158690" y="3386469"/>
            <a:ext cx="31341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condition;</a:t>
            </a:r>
          </a:p>
        </p:txBody>
      </p:sp>
    </p:spTree>
    <p:extLst>
      <p:ext uri="{BB962C8B-B14F-4D97-AF65-F5344CB8AC3E}">
        <p14:creationId xmlns:p14="http://schemas.microsoft.com/office/powerpoint/2010/main" val="500840196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2E04-33B1-4C9C-2E15-CC99B5E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A60C-B872-27D9-D0A2-60885F1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D3F5-70E2-E53F-8552-57A413A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A0D-FE29-897E-7E7A-CDD1557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Selection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8FC01-5444-2AAE-5E36-3F8DBF471E2A}"/>
              </a:ext>
            </a:extLst>
          </p:cNvPr>
          <p:cNvSpPr txBox="1"/>
          <p:nvPr/>
        </p:nvSpPr>
        <p:spPr>
          <a:xfrm>
            <a:off x="4103701" y="41239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C2455B5-40F7-4187-6B8D-6DD800B42E59}"/>
              </a:ext>
            </a:extLst>
          </p:cNvPr>
          <p:cNvGraphicFramePr>
            <a:graphicFrameLocks noGrp="1"/>
          </p:cNvGraphicFramePr>
          <p:nvPr/>
        </p:nvGraphicFramePr>
        <p:xfrm>
          <a:off x="4170178" y="45279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AD36B9-6D06-AA16-E253-992F1216DBAE}"/>
                  </a:ext>
                </a:extLst>
              </p:cNvPr>
              <p:cNvSpPr txBox="1"/>
              <p:nvPr/>
            </p:nvSpPr>
            <p:spPr>
              <a:xfrm>
                <a:off x="3635698" y="3058856"/>
                <a:ext cx="4898199" cy="512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salary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≥55000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TA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payroll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AD36B9-6D06-AA16-E253-992F1216D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698" y="3058856"/>
                <a:ext cx="4898199" cy="512191"/>
              </a:xfrm>
              <a:prstGeom prst="rect">
                <a:avLst/>
              </a:prstGeom>
              <a:blipFill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3E4A83-DEB1-0D6E-D400-444D5CD05540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25180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condition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3E4A83-DEB1-0D6E-D400-444D5CD05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2518062" cy="584775"/>
              </a:xfrm>
              <a:prstGeom prst="rect">
                <a:avLst/>
              </a:prstGeom>
              <a:blipFill>
                <a:blip r:embed="rId3"/>
                <a:stretch>
                  <a:fillRect r="-150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2E9C522-3FB1-6498-9BA8-75EF78CA85B3}"/>
              </a:ext>
            </a:extLst>
          </p:cNvPr>
          <p:cNvSpPr txBox="1"/>
          <p:nvPr/>
        </p:nvSpPr>
        <p:spPr>
          <a:xfrm>
            <a:off x="158690" y="2457100"/>
            <a:ext cx="3601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 those tuples in T</a:t>
            </a:r>
            <a:br>
              <a:rPr lang="en-US" sz="2400" dirty="0"/>
            </a:br>
            <a:r>
              <a:rPr lang="en-US" sz="2400" dirty="0"/>
              <a:t>that satisfy the condition: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679963-33A5-A614-C2DA-40E835AC17A6}"/>
              </a:ext>
            </a:extLst>
          </p:cNvPr>
          <p:cNvSpPr txBox="1"/>
          <p:nvPr/>
        </p:nvSpPr>
        <p:spPr>
          <a:xfrm>
            <a:off x="158690" y="3386469"/>
            <a:ext cx="31341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condition;</a:t>
            </a:r>
          </a:p>
        </p:txBody>
      </p:sp>
    </p:spTree>
    <p:extLst>
      <p:ext uri="{BB962C8B-B14F-4D97-AF65-F5344CB8AC3E}">
        <p14:creationId xmlns:p14="http://schemas.microsoft.com/office/powerpoint/2010/main" val="3450687052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2E04-33B1-4C9C-2E15-CC99B5E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A60C-B872-27D9-D0A2-60885F1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D3F5-70E2-E53F-8552-57A413A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A0D-FE29-897E-7E7A-CDD1557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Selection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8FC01-5444-2AAE-5E36-3F8DBF471E2A}"/>
              </a:ext>
            </a:extLst>
          </p:cNvPr>
          <p:cNvSpPr txBox="1"/>
          <p:nvPr/>
        </p:nvSpPr>
        <p:spPr>
          <a:xfrm>
            <a:off x="4103701" y="41239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C2455B5-40F7-4187-6B8D-6DD800B42E59}"/>
              </a:ext>
            </a:extLst>
          </p:cNvPr>
          <p:cNvGraphicFramePr>
            <a:graphicFrameLocks noGrp="1"/>
          </p:cNvGraphicFramePr>
          <p:nvPr/>
        </p:nvGraphicFramePr>
        <p:xfrm>
          <a:off x="4170178" y="45279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AD36B9-6D06-AA16-E253-992F1216DBAE}"/>
                  </a:ext>
                </a:extLst>
              </p:cNvPr>
              <p:cNvSpPr txBox="1"/>
              <p:nvPr/>
            </p:nvSpPr>
            <p:spPr>
              <a:xfrm>
                <a:off x="3635698" y="3058856"/>
                <a:ext cx="4898199" cy="512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salary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≥55000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TA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payroll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AD36B9-6D06-AA16-E253-992F1216D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698" y="3058856"/>
                <a:ext cx="4898199" cy="512191"/>
              </a:xfrm>
              <a:prstGeom prst="rect">
                <a:avLst/>
              </a:prstGeom>
              <a:blipFill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133BCEC-D051-938D-D63C-0513DC817F93}"/>
              </a:ext>
            </a:extLst>
          </p:cNvPr>
          <p:cNvGraphicFramePr>
            <a:graphicFrameLocks noGrp="1"/>
          </p:cNvGraphicFramePr>
          <p:nvPr/>
        </p:nvGraphicFramePr>
        <p:xfrm>
          <a:off x="4098468" y="842022"/>
          <a:ext cx="47575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  <p:sp>
        <p:nvSpPr>
          <p:cNvPr id="13" name="Bent Arrow 12">
            <a:extLst>
              <a:ext uri="{FF2B5EF4-FFF2-40B4-BE49-F238E27FC236}">
                <a16:creationId xmlns:a16="http://schemas.microsoft.com/office/drawing/2014/main" id="{145F251C-4596-E8B3-A8F6-1C89816FF1B6}"/>
              </a:ext>
            </a:extLst>
          </p:cNvPr>
          <p:cNvSpPr/>
          <p:nvPr/>
        </p:nvSpPr>
        <p:spPr>
          <a:xfrm rot="16200000" flipV="1">
            <a:off x="8430348" y="2709589"/>
            <a:ext cx="630043" cy="580680"/>
          </a:xfrm>
          <a:prstGeom prst="bentArrow">
            <a:avLst>
              <a:gd name="adj1" fmla="val 13840"/>
              <a:gd name="adj2" fmla="val 169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3E4A83-DEB1-0D6E-D400-444D5CD05540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25180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condition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3E4A83-DEB1-0D6E-D400-444D5CD05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2518062" cy="584775"/>
              </a:xfrm>
              <a:prstGeom prst="rect">
                <a:avLst/>
              </a:prstGeom>
              <a:blipFill>
                <a:blip r:embed="rId3"/>
                <a:stretch>
                  <a:fillRect r="-150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2E9C522-3FB1-6498-9BA8-75EF78CA85B3}"/>
              </a:ext>
            </a:extLst>
          </p:cNvPr>
          <p:cNvSpPr txBox="1"/>
          <p:nvPr/>
        </p:nvSpPr>
        <p:spPr>
          <a:xfrm>
            <a:off x="158690" y="2457100"/>
            <a:ext cx="3601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 those tuples in T</a:t>
            </a:r>
            <a:br>
              <a:rPr lang="en-US" sz="2400" dirty="0"/>
            </a:br>
            <a:r>
              <a:rPr lang="en-US" sz="2400" dirty="0"/>
              <a:t>that satisfy the condition: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679963-33A5-A614-C2DA-40E835AC17A6}"/>
              </a:ext>
            </a:extLst>
          </p:cNvPr>
          <p:cNvSpPr txBox="1"/>
          <p:nvPr/>
        </p:nvSpPr>
        <p:spPr>
          <a:xfrm>
            <a:off x="158690" y="3386469"/>
            <a:ext cx="31341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condition;</a:t>
            </a:r>
          </a:p>
        </p:txBody>
      </p:sp>
    </p:spTree>
    <p:extLst>
      <p:ext uri="{BB962C8B-B14F-4D97-AF65-F5344CB8AC3E}">
        <p14:creationId xmlns:p14="http://schemas.microsoft.com/office/powerpoint/2010/main" val="478099965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5E4F-0A88-45FD-FA23-EEE561D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5C1A6-B126-7883-5843-599A474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5035-7A17-7006-B841-7FB5109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5271B7-FE79-0ACF-34F9-53B2AD37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8624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attrs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862433" cy="584775"/>
              </a:xfrm>
              <a:prstGeom prst="rect">
                <a:avLst/>
              </a:prstGeom>
              <a:blipFill>
                <a:blip r:embed="rId2"/>
                <a:stretch>
                  <a:fillRect r="-2027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C31481B-FCCA-CD46-D2A1-C863B7DF6C47}"/>
              </a:ext>
            </a:extLst>
          </p:cNvPr>
          <p:cNvSpPr txBox="1"/>
          <p:nvPr/>
        </p:nvSpPr>
        <p:spPr>
          <a:xfrm>
            <a:off x="52743" y="2676764"/>
            <a:ext cx="4855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 all tuples in T keeping</a:t>
            </a:r>
            <a:br>
              <a:rPr lang="en-US" sz="2400" dirty="0"/>
            </a:br>
            <a:r>
              <a:rPr lang="en-US" sz="2400" dirty="0"/>
              <a:t>only the attributes in the subscript: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860BA-21A9-E784-EC36-F52E67CBE376}"/>
              </a:ext>
            </a:extLst>
          </p:cNvPr>
          <p:cNvSpPr txBox="1"/>
          <p:nvPr/>
        </p:nvSpPr>
        <p:spPr>
          <a:xfrm>
            <a:off x="216290" y="3936859"/>
            <a:ext cx="239681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</p:spTree>
    <p:extLst>
      <p:ext uri="{BB962C8B-B14F-4D97-AF65-F5344CB8AC3E}">
        <p14:creationId xmlns:p14="http://schemas.microsoft.com/office/powerpoint/2010/main" val="1945317348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5E4F-0A88-45FD-FA23-EEE561D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5C1A6-B126-7883-5843-599A474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5035-7A17-7006-B841-7FB5109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5271B7-FE79-0ACF-34F9-53B2AD37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8624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attrs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862433" cy="584775"/>
              </a:xfrm>
              <a:prstGeom prst="rect">
                <a:avLst/>
              </a:prstGeom>
              <a:blipFill>
                <a:blip r:embed="rId2"/>
                <a:stretch>
                  <a:fillRect r="-2027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AC9ACD9-1FEC-48A7-2162-652DAC4B6FAF}"/>
              </a:ext>
            </a:extLst>
          </p:cNvPr>
          <p:cNvSpPr txBox="1"/>
          <p:nvPr/>
        </p:nvSpPr>
        <p:spPr>
          <a:xfrm>
            <a:off x="4103701" y="41239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09C89C-BDB9-AFA8-3AA6-EDE472E9EF26}"/>
              </a:ext>
            </a:extLst>
          </p:cNvPr>
          <p:cNvGraphicFramePr>
            <a:graphicFrameLocks noGrp="1"/>
          </p:cNvGraphicFramePr>
          <p:nvPr/>
        </p:nvGraphicFramePr>
        <p:xfrm>
          <a:off x="4170178" y="45279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CB577D-8C04-0038-D908-D37165E13D60}"/>
                  </a:ext>
                </a:extLst>
              </p:cNvPr>
              <p:cNvSpPr txBox="1"/>
              <p:nvPr/>
            </p:nvSpPr>
            <p:spPr>
              <a:xfrm>
                <a:off x="4831310" y="3272006"/>
                <a:ext cx="333238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name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salary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payroll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CB577D-8C04-0038-D908-D37165E13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310" y="3272006"/>
                <a:ext cx="3332386" cy="495649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C31481B-FCCA-CD46-D2A1-C863B7DF6C47}"/>
              </a:ext>
            </a:extLst>
          </p:cNvPr>
          <p:cNvSpPr txBox="1"/>
          <p:nvPr/>
        </p:nvSpPr>
        <p:spPr>
          <a:xfrm>
            <a:off x="52743" y="2676764"/>
            <a:ext cx="4855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 all tuples in T keeping</a:t>
            </a:r>
            <a:br>
              <a:rPr lang="en-US" sz="2400" dirty="0"/>
            </a:br>
            <a:r>
              <a:rPr lang="en-US" sz="2400" dirty="0"/>
              <a:t>only the attributes in the subscript: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860BA-21A9-E784-EC36-F52E67CBE376}"/>
              </a:ext>
            </a:extLst>
          </p:cNvPr>
          <p:cNvSpPr txBox="1"/>
          <p:nvPr/>
        </p:nvSpPr>
        <p:spPr>
          <a:xfrm>
            <a:off x="216290" y="3936859"/>
            <a:ext cx="239681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D3D0782-1ECF-215D-80A2-B97F6851FB07}"/>
              </a:ext>
            </a:extLst>
          </p:cNvPr>
          <p:cNvSpPr/>
          <p:nvPr/>
        </p:nvSpPr>
        <p:spPr>
          <a:xfrm>
            <a:off x="5328000" y="4493268"/>
            <a:ext cx="1274400" cy="18889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097FB7-0CF6-B09C-F7D4-8488D39BD6C4}"/>
              </a:ext>
            </a:extLst>
          </p:cNvPr>
          <p:cNvSpPr/>
          <p:nvPr/>
        </p:nvSpPr>
        <p:spPr>
          <a:xfrm>
            <a:off x="7653310" y="4510620"/>
            <a:ext cx="1274400" cy="18889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15261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5E4F-0A88-45FD-FA23-EEE561D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5C1A6-B126-7883-5843-599A474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5035-7A17-7006-B841-7FB5109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5271B7-FE79-0ACF-34F9-53B2AD37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8624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attrs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862433" cy="584775"/>
              </a:xfrm>
              <a:prstGeom prst="rect">
                <a:avLst/>
              </a:prstGeom>
              <a:blipFill>
                <a:blip r:embed="rId2"/>
                <a:stretch>
                  <a:fillRect r="-2027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AC9ACD9-1FEC-48A7-2162-652DAC4B6FAF}"/>
              </a:ext>
            </a:extLst>
          </p:cNvPr>
          <p:cNvSpPr txBox="1"/>
          <p:nvPr/>
        </p:nvSpPr>
        <p:spPr>
          <a:xfrm>
            <a:off x="4103701" y="41239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09C89C-BDB9-AFA8-3AA6-EDE472E9EF26}"/>
              </a:ext>
            </a:extLst>
          </p:cNvPr>
          <p:cNvGraphicFramePr>
            <a:graphicFrameLocks noGrp="1"/>
          </p:cNvGraphicFramePr>
          <p:nvPr/>
        </p:nvGraphicFramePr>
        <p:xfrm>
          <a:off x="4170178" y="45279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CB577D-8C04-0038-D908-D37165E13D60}"/>
                  </a:ext>
                </a:extLst>
              </p:cNvPr>
              <p:cNvSpPr txBox="1"/>
              <p:nvPr/>
            </p:nvSpPr>
            <p:spPr>
              <a:xfrm>
                <a:off x="4831310" y="3272006"/>
                <a:ext cx="333238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name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salary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payroll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CB577D-8C04-0038-D908-D37165E13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310" y="3272006"/>
                <a:ext cx="3332386" cy="495649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ent Arrow 9">
            <a:extLst>
              <a:ext uri="{FF2B5EF4-FFF2-40B4-BE49-F238E27FC236}">
                <a16:creationId xmlns:a16="http://schemas.microsoft.com/office/drawing/2014/main" id="{5F87A0D7-4291-2F09-AB04-5AB0CF2F72E2}"/>
              </a:ext>
            </a:extLst>
          </p:cNvPr>
          <p:cNvSpPr/>
          <p:nvPr/>
        </p:nvSpPr>
        <p:spPr>
          <a:xfrm rot="16200000" flipV="1">
            <a:off x="8322348" y="2912064"/>
            <a:ext cx="630043" cy="580680"/>
          </a:xfrm>
          <a:prstGeom prst="bentArrow">
            <a:avLst>
              <a:gd name="adj1" fmla="val 13840"/>
              <a:gd name="adj2" fmla="val 169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31481B-FCCA-CD46-D2A1-C863B7DF6C47}"/>
              </a:ext>
            </a:extLst>
          </p:cNvPr>
          <p:cNvSpPr txBox="1"/>
          <p:nvPr/>
        </p:nvSpPr>
        <p:spPr>
          <a:xfrm>
            <a:off x="52743" y="2676764"/>
            <a:ext cx="4855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 all tuples in T keeping</a:t>
            </a:r>
            <a:br>
              <a:rPr lang="en-US" sz="2400" dirty="0"/>
            </a:br>
            <a:r>
              <a:rPr lang="en-US" sz="2400" dirty="0"/>
              <a:t>only the attributes in the subscript: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860BA-21A9-E784-EC36-F52E67CBE376}"/>
              </a:ext>
            </a:extLst>
          </p:cNvPr>
          <p:cNvSpPr txBox="1"/>
          <p:nvPr/>
        </p:nvSpPr>
        <p:spPr>
          <a:xfrm>
            <a:off x="216290" y="3936859"/>
            <a:ext cx="239681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EFF2B85-020A-80E2-0E91-B8ECCDA680A8}"/>
              </a:ext>
            </a:extLst>
          </p:cNvPr>
          <p:cNvGraphicFramePr>
            <a:graphicFrameLocks noGrp="1"/>
          </p:cNvGraphicFramePr>
          <p:nvPr/>
        </p:nvGraphicFramePr>
        <p:xfrm>
          <a:off x="6477234" y="814161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4242959619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33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903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3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14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1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003299"/>
                  </a:ext>
                </a:extLst>
              </a:tr>
            </a:tbl>
          </a:graphicData>
        </a:graphic>
      </p:graphicFrame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B6AE983-C678-5F03-AF08-13C1585E5A8C}"/>
              </a:ext>
            </a:extLst>
          </p:cNvPr>
          <p:cNvSpPr/>
          <p:nvPr/>
        </p:nvSpPr>
        <p:spPr>
          <a:xfrm>
            <a:off x="5328000" y="4493268"/>
            <a:ext cx="1274400" cy="18889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9CAE7B2-F026-03D2-552E-AA8825E2CE18}"/>
              </a:ext>
            </a:extLst>
          </p:cNvPr>
          <p:cNvSpPr/>
          <p:nvPr/>
        </p:nvSpPr>
        <p:spPr>
          <a:xfrm>
            <a:off x="7653310" y="4510620"/>
            <a:ext cx="1274400" cy="18889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570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5E4F-0A88-45FD-FA23-EEE561D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5C1A6-B126-7883-5843-599A474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5035-7A17-7006-B841-7FB5109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5271B7-FE79-0ACF-34F9-53B2AD37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8624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attrs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862433" cy="584775"/>
              </a:xfrm>
              <a:prstGeom prst="rect">
                <a:avLst/>
              </a:prstGeom>
              <a:blipFill>
                <a:blip r:embed="rId2"/>
                <a:stretch>
                  <a:fillRect r="-2027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AC9ACD9-1FEC-48A7-2162-652DAC4B6FAF}"/>
              </a:ext>
            </a:extLst>
          </p:cNvPr>
          <p:cNvSpPr txBox="1"/>
          <p:nvPr/>
        </p:nvSpPr>
        <p:spPr>
          <a:xfrm>
            <a:off x="4103701" y="41239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09C89C-BDB9-AFA8-3AA6-EDE472E9EF26}"/>
              </a:ext>
            </a:extLst>
          </p:cNvPr>
          <p:cNvGraphicFramePr>
            <a:graphicFrameLocks noGrp="1"/>
          </p:cNvGraphicFramePr>
          <p:nvPr/>
        </p:nvGraphicFramePr>
        <p:xfrm>
          <a:off x="4170178" y="45279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CB577D-8C04-0038-D908-D37165E13D60}"/>
                  </a:ext>
                </a:extLst>
              </p:cNvPr>
              <p:cNvSpPr txBox="1"/>
              <p:nvPr/>
            </p:nvSpPr>
            <p:spPr>
              <a:xfrm>
                <a:off x="4831310" y="3272006"/>
                <a:ext cx="2328906" cy="495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job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payroll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CB577D-8C04-0038-D908-D37165E13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310" y="3272006"/>
                <a:ext cx="2328906" cy="495905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C31481B-FCCA-CD46-D2A1-C863B7DF6C47}"/>
              </a:ext>
            </a:extLst>
          </p:cNvPr>
          <p:cNvSpPr txBox="1"/>
          <p:nvPr/>
        </p:nvSpPr>
        <p:spPr>
          <a:xfrm>
            <a:off x="52743" y="2676764"/>
            <a:ext cx="4855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 all tuples in T keeping</a:t>
            </a:r>
            <a:br>
              <a:rPr lang="en-US" sz="2400" dirty="0"/>
            </a:br>
            <a:r>
              <a:rPr lang="en-US" sz="2400" dirty="0"/>
              <a:t>only the attributes in the subscript: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860BA-21A9-E784-EC36-F52E67CBE376}"/>
              </a:ext>
            </a:extLst>
          </p:cNvPr>
          <p:cNvSpPr txBox="1"/>
          <p:nvPr/>
        </p:nvSpPr>
        <p:spPr>
          <a:xfrm>
            <a:off x="216290" y="3936859"/>
            <a:ext cx="239681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BDDE195-77FA-5C06-58D0-950F6DA92790}"/>
              </a:ext>
            </a:extLst>
          </p:cNvPr>
          <p:cNvSpPr/>
          <p:nvPr/>
        </p:nvSpPr>
        <p:spPr>
          <a:xfrm>
            <a:off x="6449400" y="4547775"/>
            <a:ext cx="1274400" cy="18889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23085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5E4F-0A88-45FD-FA23-EEE561D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5C1A6-B126-7883-5843-599A474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5035-7A17-7006-B841-7FB5109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5271B7-FE79-0ACF-34F9-53B2AD37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8624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attrs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862433" cy="584775"/>
              </a:xfrm>
              <a:prstGeom prst="rect">
                <a:avLst/>
              </a:prstGeom>
              <a:blipFill>
                <a:blip r:embed="rId2"/>
                <a:stretch>
                  <a:fillRect r="-2027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AC9ACD9-1FEC-48A7-2162-652DAC4B6FAF}"/>
              </a:ext>
            </a:extLst>
          </p:cNvPr>
          <p:cNvSpPr txBox="1"/>
          <p:nvPr/>
        </p:nvSpPr>
        <p:spPr>
          <a:xfrm>
            <a:off x="4103701" y="41239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09C89C-BDB9-AFA8-3AA6-EDE472E9EF26}"/>
              </a:ext>
            </a:extLst>
          </p:cNvPr>
          <p:cNvGraphicFramePr>
            <a:graphicFrameLocks noGrp="1"/>
          </p:cNvGraphicFramePr>
          <p:nvPr/>
        </p:nvGraphicFramePr>
        <p:xfrm>
          <a:off x="4170178" y="45279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CB577D-8C04-0038-D908-D37165E13D60}"/>
                  </a:ext>
                </a:extLst>
              </p:cNvPr>
              <p:cNvSpPr txBox="1"/>
              <p:nvPr/>
            </p:nvSpPr>
            <p:spPr>
              <a:xfrm>
                <a:off x="4831310" y="3272006"/>
                <a:ext cx="2328906" cy="495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job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payroll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CB577D-8C04-0038-D908-D37165E13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310" y="3272006"/>
                <a:ext cx="2328906" cy="495905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ent Arrow 9">
            <a:extLst>
              <a:ext uri="{FF2B5EF4-FFF2-40B4-BE49-F238E27FC236}">
                <a16:creationId xmlns:a16="http://schemas.microsoft.com/office/drawing/2014/main" id="{5F87A0D7-4291-2F09-AB04-5AB0CF2F72E2}"/>
              </a:ext>
            </a:extLst>
          </p:cNvPr>
          <p:cNvSpPr/>
          <p:nvPr/>
        </p:nvSpPr>
        <p:spPr>
          <a:xfrm rot="16200000" flipV="1">
            <a:off x="8322348" y="2912064"/>
            <a:ext cx="630043" cy="580680"/>
          </a:xfrm>
          <a:prstGeom prst="bentArrow">
            <a:avLst>
              <a:gd name="adj1" fmla="val 13840"/>
              <a:gd name="adj2" fmla="val 169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31481B-FCCA-CD46-D2A1-C863B7DF6C47}"/>
              </a:ext>
            </a:extLst>
          </p:cNvPr>
          <p:cNvSpPr txBox="1"/>
          <p:nvPr/>
        </p:nvSpPr>
        <p:spPr>
          <a:xfrm>
            <a:off x="52743" y="2676764"/>
            <a:ext cx="4855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 all tuples in T keeping</a:t>
            </a:r>
            <a:br>
              <a:rPr lang="en-US" sz="2400" dirty="0"/>
            </a:br>
            <a:r>
              <a:rPr lang="en-US" sz="2400" dirty="0"/>
              <a:t>only the attributes in the subscript: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860BA-21A9-E784-EC36-F52E67CBE376}"/>
              </a:ext>
            </a:extLst>
          </p:cNvPr>
          <p:cNvSpPr txBox="1"/>
          <p:nvPr/>
        </p:nvSpPr>
        <p:spPr>
          <a:xfrm>
            <a:off x="216290" y="3936859"/>
            <a:ext cx="239681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D0BD872-9BFA-0A27-2AE9-AE1483217467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823144"/>
          <a:ext cx="8185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550">
                  <a:extLst>
                    <a:ext uri="{9D8B030D-6E8A-4147-A177-3AD203B41FA5}">
                      <a16:colId xmlns:a16="http://schemas.microsoft.com/office/drawing/2014/main" val="2000971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151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17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37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7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891730"/>
                  </a:ext>
                </a:extLst>
              </a:tr>
            </a:tbl>
          </a:graphicData>
        </a:graphic>
      </p:graphicFrame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BDDE195-77FA-5C06-58D0-950F6DA92790}"/>
              </a:ext>
            </a:extLst>
          </p:cNvPr>
          <p:cNvSpPr/>
          <p:nvPr/>
        </p:nvSpPr>
        <p:spPr>
          <a:xfrm>
            <a:off x="6449400" y="4547775"/>
            <a:ext cx="1274400" cy="18889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74039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5E4F-0A88-45FD-FA23-EEE561D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5C1A6-B126-7883-5843-599A474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5035-7A17-7006-B841-7FB5109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5271B7-FE79-0ACF-34F9-53B2AD37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8624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attrs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862433" cy="584775"/>
              </a:xfrm>
              <a:prstGeom prst="rect">
                <a:avLst/>
              </a:prstGeom>
              <a:blipFill>
                <a:blip r:embed="rId2"/>
                <a:stretch>
                  <a:fillRect r="-2027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AC9ACD9-1FEC-48A7-2162-652DAC4B6FAF}"/>
              </a:ext>
            </a:extLst>
          </p:cNvPr>
          <p:cNvSpPr txBox="1"/>
          <p:nvPr/>
        </p:nvSpPr>
        <p:spPr>
          <a:xfrm>
            <a:off x="4103701" y="41239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09C89C-BDB9-AFA8-3AA6-EDE472E9EF26}"/>
              </a:ext>
            </a:extLst>
          </p:cNvPr>
          <p:cNvGraphicFramePr>
            <a:graphicFrameLocks noGrp="1"/>
          </p:cNvGraphicFramePr>
          <p:nvPr/>
        </p:nvGraphicFramePr>
        <p:xfrm>
          <a:off x="4170178" y="45279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CB577D-8C04-0038-D908-D37165E13D60}"/>
                  </a:ext>
                </a:extLst>
              </p:cNvPr>
              <p:cNvSpPr txBox="1"/>
              <p:nvPr/>
            </p:nvSpPr>
            <p:spPr>
              <a:xfrm>
                <a:off x="4831310" y="3272006"/>
                <a:ext cx="2328906" cy="495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job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payroll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CB577D-8C04-0038-D908-D37165E13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310" y="3272006"/>
                <a:ext cx="2328906" cy="495905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ent Arrow 9">
            <a:extLst>
              <a:ext uri="{FF2B5EF4-FFF2-40B4-BE49-F238E27FC236}">
                <a16:creationId xmlns:a16="http://schemas.microsoft.com/office/drawing/2014/main" id="{5F87A0D7-4291-2F09-AB04-5AB0CF2F72E2}"/>
              </a:ext>
            </a:extLst>
          </p:cNvPr>
          <p:cNvSpPr/>
          <p:nvPr/>
        </p:nvSpPr>
        <p:spPr>
          <a:xfrm rot="16200000" flipV="1">
            <a:off x="8322348" y="2912064"/>
            <a:ext cx="630043" cy="580680"/>
          </a:xfrm>
          <a:prstGeom prst="bentArrow">
            <a:avLst>
              <a:gd name="adj1" fmla="val 13840"/>
              <a:gd name="adj2" fmla="val 169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31481B-FCCA-CD46-D2A1-C863B7DF6C47}"/>
              </a:ext>
            </a:extLst>
          </p:cNvPr>
          <p:cNvSpPr txBox="1"/>
          <p:nvPr/>
        </p:nvSpPr>
        <p:spPr>
          <a:xfrm>
            <a:off x="52743" y="2676764"/>
            <a:ext cx="4855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Returns all tuples in T keeping</a:t>
            </a:r>
            <a:br>
              <a:rPr lang="en-US" sz="2400" dirty="0"/>
            </a:br>
            <a:r>
              <a:rPr lang="en-US" sz="2400" dirty="0"/>
              <a:t>only the attributes in the subscript: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860BA-21A9-E784-EC36-F52E67CBE376}"/>
              </a:ext>
            </a:extLst>
          </p:cNvPr>
          <p:cNvSpPr txBox="1"/>
          <p:nvPr/>
        </p:nvSpPr>
        <p:spPr>
          <a:xfrm>
            <a:off x="216290" y="3936859"/>
            <a:ext cx="239681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D0BD872-9BFA-0A27-2AE9-AE1483217467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823144"/>
          <a:ext cx="8185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550">
                  <a:extLst>
                    <a:ext uri="{9D8B030D-6E8A-4147-A177-3AD203B41FA5}">
                      <a16:colId xmlns:a16="http://schemas.microsoft.com/office/drawing/2014/main" val="2000971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151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17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37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7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89173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0EA77D2-9D47-FBFC-05EA-996E443015FA}"/>
              </a:ext>
            </a:extLst>
          </p:cNvPr>
          <p:cNvSpPr txBox="1"/>
          <p:nvPr/>
        </p:nvSpPr>
        <p:spPr>
          <a:xfrm>
            <a:off x="5573935" y="1423930"/>
            <a:ext cx="25529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 can be defined</a:t>
            </a:r>
            <a:br>
              <a:rPr lang="en-US" dirty="0"/>
            </a:br>
            <a:r>
              <a:rPr lang="en-US" dirty="0"/>
              <a:t>using bag semantics</a:t>
            </a:r>
            <a:br>
              <a:rPr lang="en-US" dirty="0"/>
            </a:br>
            <a:r>
              <a:rPr lang="en-US" dirty="0"/>
              <a:t>or set semantics.</a:t>
            </a:r>
            <a:br>
              <a:rPr lang="en-US" dirty="0"/>
            </a:br>
            <a:r>
              <a:rPr lang="en-US" dirty="0"/>
              <a:t>We always need to say</a:t>
            </a:r>
            <a:br>
              <a:rPr lang="en-US" dirty="0"/>
            </a:br>
            <a:r>
              <a:rPr lang="en-US" dirty="0"/>
              <a:t>which one we mean.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0DA74BF-7F9D-450C-E37E-B28C30A2767B}"/>
              </a:ext>
            </a:extLst>
          </p:cNvPr>
          <p:cNvGraphicFramePr>
            <a:graphicFrameLocks noGrp="1"/>
          </p:cNvGraphicFramePr>
          <p:nvPr/>
        </p:nvGraphicFramePr>
        <p:xfrm>
          <a:off x="8228094" y="834498"/>
          <a:ext cx="8185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550">
                  <a:extLst>
                    <a:ext uri="{9D8B030D-6E8A-4147-A177-3AD203B41FA5}">
                      <a16:colId xmlns:a16="http://schemas.microsoft.com/office/drawing/2014/main" val="2000971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151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17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891730"/>
                  </a:ext>
                </a:extLst>
              </a:tr>
            </a:tbl>
          </a:graphicData>
        </a:graphic>
      </p:graphicFrame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BDDE195-77FA-5C06-58D0-950F6DA92790}"/>
              </a:ext>
            </a:extLst>
          </p:cNvPr>
          <p:cNvSpPr/>
          <p:nvPr/>
        </p:nvSpPr>
        <p:spPr>
          <a:xfrm>
            <a:off x="6449400" y="4547775"/>
            <a:ext cx="1274400" cy="18889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2882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5E4F-0A88-45FD-FA23-EEE561D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5C1A6-B126-7883-5843-599A474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5035-7A17-7006-B841-7FB5109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5271B7-FE79-0ACF-34F9-53B2AD37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5600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560042" cy="584775"/>
              </a:xfrm>
              <a:prstGeom prst="rect">
                <a:avLst/>
              </a:prstGeom>
              <a:blipFill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1481B-FCCA-CD46-D2A1-C863B7DF6C47}"/>
                  </a:ext>
                </a:extLst>
              </p:cNvPr>
              <p:cNvSpPr txBox="1"/>
              <p:nvPr/>
            </p:nvSpPr>
            <p:spPr>
              <a:xfrm>
                <a:off x="52743" y="2676764"/>
                <a:ext cx="4296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Join S and T using condition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1481B-FCCA-CD46-D2A1-C863B7DF6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3" y="2676764"/>
                <a:ext cx="4296433" cy="461665"/>
              </a:xfrm>
              <a:prstGeom prst="rect">
                <a:avLst/>
              </a:prstGeom>
              <a:blipFill>
                <a:blip r:embed="rId3"/>
                <a:stretch>
                  <a:fillRect l="-2360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4860BA-21A9-E784-EC36-F52E67CBE376}"/>
                  </a:ext>
                </a:extLst>
              </p:cNvPr>
              <p:cNvSpPr txBox="1"/>
              <p:nvPr/>
            </p:nvSpPr>
            <p:spPr>
              <a:xfrm>
                <a:off x="216290" y="3936859"/>
                <a:ext cx="1659429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SELECT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*</a:t>
                </a:r>
              </a:p>
              <a:p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FROM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S,T</a:t>
                </a:r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WHERE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4860BA-21A9-E784-EC36-F52E67CBE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90" y="3936859"/>
                <a:ext cx="1659429" cy="1200329"/>
              </a:xfrm>
              <a:prstGeom prst="rect">
                <a:avLst/>
              </a:prstGeom>
              <a:blipFill>
                <a:blip r:embed="rId4"/>
                <a:stretch>
                  <a:fillRect l="-5263" t="-3093" r="-4511" b="-103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48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DAF368-4658-6997-4E29-415AC96A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WITH Clause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1DE8B-3089-217D-8041-77AF0B79B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Define temporary tables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them in a query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41611-DA98-B0D5-56BB-07642C91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BC5C-1894-B94C-BED6-E6D6035A83F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5B500-5A52-F622-4DC7-81D2BD0F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ACCF6-D771-94B1-037D-D7E3B8A6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15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98874-81C6-6CBF-0F36-7AD16FD3322D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A5946-503C-3FB8-180A-1FBDE4EAEABA}"/>
              </a:ext>
            </a:extLst>
          </p:cNvPr>
          <p:cNvSpPr txBox="1"/>
          <p:nvPr/>
        </p:nvSpPr>
        <p:spPr>
          <a:xfrm>
            <a:off x="4484556" y="421761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71266-CDEB-F717-7254-EE259EE3B903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ADF6F0-8EA1-DCEE-9424-BA3B97877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448268"/>
              </p:ext>
            </p:extLst>
          </p:nvPr>
        </p:nvGraphicFramePr>
        <p:xfrm>
          <a:off x="4572000" y="4650372"/>
          <a:ext cx="21630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43105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0AB8D9-624D-5170-6423-4F9A0E181F45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D1B4F-3D04-B2BB-FEF0-116EB6EB6F86}"/>
              </a:ext>
            </a:extLst>
          </p:cNvPr>
          <p:cNvSpPr txBox="1"/>
          <p:nvPr/>
        </p:nvSpPr>
        <p:spPr>
          <a:xfrm>
            <a:off x="7227182" y="471207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cardrivers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99B5E-2C5A-28C9-D286-EE21A7856086}"/>
              </a:ext>
            </a:extLst>
          </p:cNvPr>
          <p:cNvSpPr txBox="1"/>
          <p:nvPr/>
        </p:nvSpPr>
        <p:spPr>
          <a:xfrm>
            <a:off x="7342327" y="5262540"/>
            <a:ext cx="14189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6E27E-A179-A506-2472-BFF6FA8B08BF}"/>
              </a:ext>
            </a:extLst>
          </p:cNvPr>
          <p:cNvSpPr txBox="1"/>
          <p:nvPr/>
        </p:nvSpPr>
        <p:spPr>
          <a:xfrm>
            <a:off x="5199222" y="1254082"/>
            <a:ext cx="387157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(345,‘Tesla’);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8ACD7EE1-6ACC-791B-6435-C442FDE1E487}"/>
              </a:ext>
            </a:extLst>
          </p:cNvPr>
          <p:cNvSpPr/>
          <p:nvPr/>
        </p:nvSpPr>
        <p:spPr>
          <a:xfrm>
            <a:off x="5323247" y="318460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15388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5E4F-0A88-45FD-FA23-EEE561D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5C1A6-B126-7883-5843-599A474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5035-7A17-7006-B841-7FB5109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5271B7-FE79-0ACF-34F9-53B2AD37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5600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560042" cy="584775"/>
              </a:xfrm>
              <a:prstGeom prst="rect">
                <a:avLst/>
              </a:prstGeom>
              <a:blipFill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1481B-FCCA-CD46-D2A1-C863B7DF6C47}"/>
                  </a:ext>
                </a:extLst>
              </p:cNvPr>
              <p:cNvSpPr txBox="1"/>
              <p:nvPr/>
            </p:nvSpPr>
            <p:spPr>
              <a:xfrm>
                <a:off x="52743" y="2676764"/>
                <a:ext cx="4296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Join S and T using condition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1481B-FCCA-CD46-D2A1-C863B7DF6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3" y="2676764"/>
                <a:ext cx="4296433" cy="461665"/>
              </a:xfrm>
              <a:prstGeom prst="rect">
                <a:avLst/>
              </a:prstGeom>
              <a:blipFill>
                <a:blip r:embed="rId3"/>
                <a:stretch>
                  <a:fillRect l="-2360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4860BA-21A9-E784-EC36-F52E67CBE376}"/>
                  </a:ext>
                </a:extLst>
              </p:cNvPr>
              <p:cNvSpPr txBox="1"/>
              <p:nvPr/>
            </p:nvSpPr>
            <p:spPr>
              <a:xfrm>
                <a:off x="216290" y="3936859"/>
                <a:ext cx="1659429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SELECT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*</a:t>
                </a:r>
              </a:p>
              <a:p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FROM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S,T</a:t>
                </a:r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WHERE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4860BA-21A9-E784-EC36-F52E67CBE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90" y="3936859"/>
                <a:ext cx="1659429" cy="1200329"/>
              </a:xfrm>
              <a:prstGeom prst="rect">
                <a:avLst/>
              </a:prstGeom>
              <a:blipFill>
                <a:blip r:embed="rId4"/>
                <a:stretch>
                  <a:fillRect l="-5263" t="-3093" r="-4511" b="-103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EDCF689-03A2-91AB-1A34-2969C8BD6160}"/>
              </a:ext>
            </a:extLst>
          </p:cNvPr>
          <p:cNvSpPr txBox="1"/>
          <p:nvPr/>
        </p:nvSpPr>
        <p:spPr>
          <a:xfrm>
            <a:off x="4205553" y="43206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2AEA65-020C-19F5-618B-C9351F0FB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6200"/>
              </p:ext>
            </p:extLst>
          </p:nvPr>
        </p:nvGraphicFramePr>
        <p:xfrm>
          <a:off x="7377115" y="5045701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D3CA830-6926-0FD8-9927-A3ECCBDBE010}"/>
              </a:ext>
            </a:extLst>
          </p:cNvPr>
          <p:cNvSpPr txBox="1"/>
          <p:nvPr/>
        </p:nvSpPr>
        <p:spPr>
          <a:xfrm>
            <a:off x="7377115" y="464491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50DF58-CB13-156C-047B-77AB78A2A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29952"/>
              </p:ext>
            </p:extLst>
          </p:nvPr>
        </p:nvGraphicFramePr>
        <p:xfrm>
          <a:off x="4207273" y="4676587"/>
          <a:ext cx="31632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4F8D3A-4667-DC44-94A6-96B79C3B80D9}"/>
                  </a:ext>
                </a:extLst>
              </p:cNvPr>
              <p:cNvSpPr txBox="1"/>
              <p:nvPr/>
            </p:nvSpPr>
            <p:spPr>
              <a:xfrm>
                <a:off x="4205553" y="3422961"/>
                <a:ext cx="44741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payroll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4F8D3A-4667-DC44-94A6-96B79C3B8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53" y="3422961"/>
                <a:ext cx="4474174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528797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5E4F-0A88-45FD-FA23-EEE561D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5C1A6-B126-7883-5843-599A474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5035-7A17-7006-B841-7FB5109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5271B7-FE79-0ACF-34F9-53B2AD37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5600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560042" cy="584775"/>
              </a:xfrm>
              <a:prstGeom prst="rect">
                <a:avLst/>
              </a:prstGeom>
              <a:blipFill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1481B-FCCA-CD46-D2A1-C863B7DF6C47}"/>
                  </a:ext>
                </a:extLst>
              </p:cNvPr>
              <p:cNvSpPr txBox="1"/>
              <p:nvPr/>
            </p:nvSpPr>
            <p:spPr>
              <a:xfrm>
                <a:off x="52743" y="2676764"/>
                <a:ext cx="4296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Join S and T using condition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1481B-FCCA-CD46-D2A1-C863B7DF6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3" y="2676764"/>
                <a:ext cx="4296433" cy="461665"/>
              </a:xfrm>
              <a:prstGeom prst="rect">
                <a:avLst/>
              </a:prstGeom>
              <a:blipFill>
                <a:blip r:embed="rId3"/>
                <a:stretch>
                  <a:fillRect l="-2360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4860BA-21A9-E784-EC36-F52E67CBE376}"/>
                  </a:ext>
                </a:extLst>
              </p:cNvPr>
              <p:cNvSpPr txBox="1"/>
              <p:nvPr/>
            </p:nvSpPr>
            <p:spPr>
              <a:xfrm>
                <a:off x="216290" y="3936859"/>
                <a:ext cx="1659429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SELECT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*</a:t>
                </a:r>
              </a:p>
              <a:p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FROM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S,T</a:t>
                </a:r>
                <a:b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WHERE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4860BA-21A9-E784-EC36-F52E67CBE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90" y="3936859"/>
                <a:ext cx="1659429" cy="1200329"/>
              </a:xfrm>
              <a:prstGeom prst="rect">
                <a:avLst/>
              </a:prstGeom>
              <a:blipFill>
                <a:blip r:embed="rId4"/>
                <a:stretch>
                  <a:fillRect l="-5263" t="-3093" r="-4511" b="-103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EDCF689-03A2-91AB-1A34-2969C8BD6160}"/>
              </a:ext>
            </a:extLst>
          </p:cNvPr>
          <p:cNvSpPr txBox="1"/>
          <p:nvPr/>
        </p:nvSpPr>
        <p:spPr>
          <a:xfrm>
            <a:off x="4205553" y="43206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2AEA65-020C-19F5-618B-C9351F0FB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22248"/>
              </p:ext>
            </p:extLst>
          </p:nvPr>
        </p:nvGraphicFramePr>
        <p:xfrm>
          <a:off x="7377115" y="5045701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D3CA830-6926-0FD8-9927-A3ECCBDBE010}"/>
              </a:ext>
            </a:extLst>
          </p:cNvPr>
          <p:cNvSpPr txBox="1"/>
          <p:nvPr/>
        </p:nvSpPr>
        <p:spPr>
          <a:xfrm>
            <a:off x="7377115" y="464491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50DF58-CB13-156C-047B-77AB78A2A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622650"/>
              </p:ext>
            </p:extLst>
          </p:nvPr>
        </p:nvGraphicFramePr>
        <p:xfrm>
          <a:off x="4207273" y="4676587"/>
          <a:ext cx="31632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4F8D3A-4667-DC44-94A6-96B79C3B80D9}"/>
                  </a:ext>
                </a:extLst>
              </p:cNvPr>
              <p:cNvSpPr txBox="1"/>
              <p:nvPr/>
            </p:nvSpPr>
            <p:spPr>
              <a:xfrm>
                <a:off x="4205553" y="3422961"/>
                <a:ext cx="44741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payroll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4F8D3A-4667-DC44-94A6-96B79C3B8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53" y="3422961"/>
                <a:ext cx="4474174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02EDE75-061E-0045-F80F-A4BF0FEC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854938"/>
              </p:ext>
            </p:extLst>
          </p:nvPr>
        </p:nvGraphicFramePr>
        <p:xfrm>
          <a:off x="4205553" y="832854"/>
          <a:ext cx="48511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96927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286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9545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862330">
                  <a:extLst>
                    <a:ext uri="{9D8B030D-6E8A-4147-A177-3AD203B41FA5}">
                      <a16:colId xmlns:a16="http://schemas.microsoft.com/office/drawing/2014/main" val="174499516"/>
                    </a:ext>
                  </a:extLst>
                </a:gridCol>
                <a:gridCol w="871200">
                  <a:extLst>
                    <a:ext uri="{9D8B030D-6E8A-4147-A177-3AD203B41FA5}">
                      <a16:colId xmlns:a16="http://schemas.microsoft.com/office/drawing/2014/main" val="1854446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7" name="Bent Arrow 6">
            <a:extLst>
              <a:ext uri="{FF2B5EF4-FFF2-40B4-BE49-F238E27FC236}">
                <a16:creationId xmlns:a16="http://schemas.microsoft.com/office/drawing/2014/main" id="{6CE24899-8770-F11F-8590-9EEA04023F29}"/>
              </a:ext>
            </a:extLst>
          </p:cNvPr>
          <p:cNvSpPr/>
          <p:nvPr/>
        </p:nvSpPr>
        <p:spPr>
          <a:xfrm rot="16200000" flipV="1">
            <a:off x="8485895" y="3011588"/>
            <a:ext cx="630043" cy="580680"/>
          </a:xfrm>
          <a:prstGeom prst="bentArrow">
            <a:avLst>
              <a:gd name="adj1" fmla="val 13840"/>
              <a:gd name="adj2" fmla="val 169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85336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A64F81-F5BC-FA91-BD19-AFFEAD02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Variants of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6CFFB2F-59A1-9F42-DACA-3B6F2D866D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Eq-join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payroll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user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id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user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id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regist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Theta-join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payroll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user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id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user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id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regist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cartesian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432FF"/>
                    </a:solidFill>
                  </a:rPr>
                  <a:t>product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payroll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regist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Natural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432FF"/>
                    </a:solidFill>
                  </a:rPr>
                  <a:t>Join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payroll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regist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6CFFB2F-59A1-9F42-DACA-3B6F2D866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5D3B1-17A4-8CCB-C459-385FAB26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D431E-D15E-1BC4-9B4B-1FFA9FE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DF74A-0B28-D17F-6827-F16EA273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35703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A64F81-F5BC-FA91-BD19-AFFEAD02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Variants of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6CFFB2F-59A1-9F42-DACA-3B6F2D866D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Eq-join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payroll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user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id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user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id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regist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Theta-join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payroll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user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id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user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id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regist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cartesian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432FF"/>
                    </a:solidFill>
                  </a:rPr>
                  <a:t>product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payroll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regist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Natural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432FF"/>
                    </a:solidFill>
                  </a:rPr>
                  <a:t>Join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payroll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regist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6CFFB2F-59A1-9F42-DACA-3B6F2D866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5D3B1-17A4-8CCB-C459-385FAB26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D431E-D15E-1BC4-9B4B-1FFA9FE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DF74A-0B28-D17F-6827-F16EA273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303</a:t>
            </a:fld>
            <a:endParaRPr lang="en-US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C5204C9A-7C43-70D0-A610-36A9982818EC}"/>
              </a:ext>
            </a:extLst>
          </p:cNvPr>
          <p:cNvSpPr/>
          <p:nvPr/>
        </p:nvSpPr>
        <p:spPr>
          <a:xfrm>
            <a:off x="7142613" y="857983"/>
            <a:ext cx="1206408" cy="519351"/>
          </a:xfrm>
          <a:prstGeom prst="wedgeEllipseCallout">
            <a:avLst>
              <a:gd name="adj1" fmla="val -277463"/>
              <a:gd name="adj2" fmla="val 11656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Only =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D4A15424-C428-B685-4CA4-12575D42A407}"/>
              </a:ext>
            </a:extLst>
          </p:cNvPr>
          <p:cNvSpPr/>
          <p:nvPr/>
        </p:nvSpPr>
        <p:spPr>
          <a:xfrm>
            <a:off x="6793270" y="2073633"/>
            <a:ext cx="2207240" cy="519351"/>
          </a:xfrm>
          <a:prstGeom prst="wedgeEllipseCallout">
            <a:avLst>
              <a:gd name="adj1" fmla="val -131741"/>
              <a:gd name="adj2" fmla="val 77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Any condition</a:t>
            </a:r>
          </a:p>
        </p:txBody>
      </p:sp>
    </p:spTree>
    <p:extLst>
      <p:ext uri="{BB962C8B-B14F-4D97-AF65-F5344CB8AC3E}">
        <p14:creationId xmlns:p14="http://schemas.microsoft.com/office/powerpoint/2010/main" val="62494159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A64F81-F5BC-FA91-BD19-AFFEAD02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Variants of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6CFFB2F-59A1-9F42-DACA-3B6F2D866D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Eq-join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payroll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user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id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user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id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regist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Theta-join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payroll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user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id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user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id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regist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cartesian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432FF"/>
                    </a:solidFill>
                  </a:rPr>
                  <a:t>product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payroll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regist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Natural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432FF"/>
                    </a:solidFill>
                  </a:rPr>
                  <a:t>Join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payroll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regist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6CFFB2F-59A1-9F42-DACA-3B6F2D866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5D3B1-17A4-8CCB-C459-385FAB26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D431E-D15E-1BC4-9B4B-1FFA9FE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DF74A-0B28-D17F-6827-F16EA273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304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F76F6C4-A201-A29E-F7BF-799E61234D84}"/>
              </a:ext>
            </a:extLst>
          </p:cNvPr>
          <p:cNvSpPr/>
          <p:nvPr/>
        </p:nvSpPr>
        <p:spPr>
          <a:xfrm>
            <a:off x="5964640" y="3631018"/>
            <a:ext cx="518818" cy="1437782"/>
          </a:xfrm>
          <a:prstGeom prst="rightBrace">
            <a:avLst>
              <a:gd name="adj1" fmla="val 26374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3E777-0CF6-0610-83D4-57D8045200C6}"/>
              </a:ext>
            </a:extLst>
          </p:cNvPr>
          <p:cNvSpPr txBox="1"/>
          <p:nvPr/>
        </p:nvSpPr>
        <p:spPr>
          <a:xfrm>
            <a:off x="6483458" y="4165243"/>
            <a:ext cx="6591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Next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C5204C9A-7C43-70D0-A610-36A9982818EC}"/>
              </a:ext>
            </a:extLst>
          </p:cNvPr>
          <p:cNvSpPr/>
          <p:nvPr/>
        </p:nvSpPr>
        <p:spPr>
          <a:xfrm>
            <a:off x="7142613" y="857983"/>
            <a:ext cx="1206408" cy="519351"/>
          </a:xfrm>
          <a:prstGeom prst="wedgeEllipseCallout">
            <a:avLst>
              <a:gd name="adj1" fmla="val -277463"/>
              <a:gd name="adj2" fmla="val 11656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Only =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D4A15424-C428-B685-4CA4-12575D42A407}"/>
              </a:ext>
            </a:extLst>
          </p:cNvPr>
          <p:cNvSpPr/>
          <p:nvPr/>
        </p:nvSpPr>
        <p:spPr>
          <a:xfrm>
            <a:off x="6793270" y="2073633"/>
            <a:ext cx="2207240" cy="519351"/>
          </a:xfrm>
          <a:prstGeom prst="wedgeEllipseCallout">
            <a:avLst>
              <a:gd name="adj1" fmla="val -131741"/>
              <a:gd name="adj2" fmla="val 77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Any condition</a:t>
            </a:r>
          </a:p>
        </p:txBody>
      </p:sp>
    </p:spTree>
    <p:extLst>
      <p:ext uri="{BB962C8B-B14F-4D97-AF65-F5344CB8AC3E}">
        <p14:creationId xmlns:p14="http://schemas.microsoft.com/office/powerpoint/2010/main" val="2406833332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5E4F-0A88-45FD-FA23-EEE561D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5C1A6-B126-7883-5843-599A474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5035-7A17-7006-B841-7FB5109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5271B7-FE79-0ACF-34F9-53B2AD37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/ Cross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0390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03906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C31481B-FCCA-CD46-D2A1-C863B7DF6C47}"/>
              </a:ext>
            </a:extLst>
          </p:cNvPr>
          <p:cNvSpPr txBox="1"/>
          <p:nvPr/>
        </p:nvSpPr>
        <p:spPr>
          <a:xfrm>
            <a:off x="52743" y="2676764"/>
            <a:ext cx="367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Cross product of S and 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860BA-21A9-E784-EC36-F52E67CBE376}"/>
              </a:ext>
            </a:extLst>
          </p:cNvPr>
          <p:cNvSpPr txBox="1"/>
          <p:nvPr/>
        </p:nvSpPr>
        <p:spPr>
          <a:xfrm>
            <a:off x="216290" y="3936859"/>
            <a:ext cx="16594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S,T</a:t>
            </a:r>
          </a:p>
        </p:txBody>
      </p:sp>
    </p:spTree>
    <p:extLst>
      <p:ext uri="{BB962C8B-B14F-4D97-AF65-F5344CB8AC3E}">
        <p14:creationId xmlns:p14="http://schemas.microsoft.com/office/powerpoint/2010/main" val="1459088875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5E4F-0A88-45FD-FA23-EEE561D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5C1A6-B126-7883-5843-599A474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5035-7A17-7006-B841-7FB5109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5271B7-FE79-0ACF-34F9-53B2AD37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/ Cross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0390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03906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C31481B-FCCA-CD46-D2A1-C863B7DF6C47}"/>
              </a:ext>
            </a:extLst>
          </p:cNvPr>
          <p:cNvSpPr txBox="1"/>
          <p:nvPr/>
        </p:nvSpPr>
        <p:spPr>
          <a:xfrm>
            <a:off x="52743" y="2676764"/>
            <a:ext cx="367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Cross product of S and 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860BA-21A9-E784-EC36-F52E67CBE376}"/>
              </a:ext>
            </a:extLst>
          </p:cNvPr>
          <p:cNvSpPr txBox="1"/>
          <p:nvPr/>
        </p:nvSpPr>
        <p:spPr>
          <a:xfrm>
            <a:off x="216290" y="3936859"/>
            <a:ext cx="16594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S,T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CF689-03A2-91AB-1A34-2969C8BD6160}"/>
              </a:ext>
            </a:extLst>
          </p:cNvPr>
          <p:cNvSpPr txBox="1"/>
          <p:nvPr/>
        </p:nvSpPr>
        <p:spPr>
          <a:xfrm>
            <a:off x="4205553" y="43206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2AEA65-020C-19F5-618B-C9351F0FB6A5}"/>
              </a:ext>
            </a:extLst>
          </p:cNvPr>
          <p:cNvGraphicFramePr>
            <a:graphicFrameLocks noGrp="1"/>
          </p:cNvGraphicFramePr>
          <p:nvPr/>
        </p:nvGraphicFramePr>
        <p:xfrm>
          <a:off x="7377115" y="5045701"/>
          <a:ext cx="1716485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645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D3CA830-6926-0FD8-9927-A3ECCBDBE010}"/>
              </a:ext>
            </a:extLst>
          </p:cNvPr>
          <p:cNvSpPr txBox="1"/>
          <p:nvPr/>
        </p:nvSpPr>
        <p:spPr>
          <a:xfrm>
            <a:off x="7377115" y="464491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50DF58-CB13-156C-047B-77AB78A2AB70}"/>
              </a:ext>
            </a:extLst>
          </p:cNvPr>
          <p:cNvGraphicFramePr>
            <a:graphicFrameLocks noGrp="1"/>
          </p:cNvGraphicFramePr>
          <p:nvPr/>
        </p:nvGraphicFramePr>
        <p:xfrm>
          <a:off x="4207273" y="4676587"/>
          <a:ext cx="3071927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012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4F8D3A-4667-DC44-94A6-96B79C3B80D9}"/>
                  </a:ext>
                </a:extLst>
              </p:cNvPr>
              <p:cNvSpPr txBox="1"/>
              <p:nvPr/>
            </p:nvSpPr>
            <p:spPr>
              <a:xfrm>
                <a:off x="4205553" y="3422961"/>
                <a:ext cx="2536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payroll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4F8D3A-4667-DC44-94A6-96B79C3B8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53" y="3422961"/>
                <a:ext cx="2536784" cy="461665"/>
              </a:xfrm>
              <a:prstGeom prst="rect">
                <a:avLst/>
              </a:prstGeom>
              <a:blipFill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811701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5E4F-0A88-45FD-FA23-EEE561D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5C1A6-B126-7883-5843-599A474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5035-7A17-7006-B841-7FB5109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5271B7-FE79-0ACF-34F9-53B2AD37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/ Cross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0390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03906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C31481B-FCCA-CD46-D2A1-C863B7DF6C47}"/>
              </a:ext>
            </a:extLst>
          </p:cNvPr>
          <p:cNvSpPr txBox="1"/>
          <p:nvPr/>
        </p:nvSpPr>
        <p:spPr>
          <a:xfrm>
            <a:off x="52743" y="2676764"/>
            <a:ext cx="367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Cross product of S and 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860BA-21A9-E784-EC36-F52E67CBE376}"/>
              </a:ext>
            </a:extLst>
          </p:cNvPr>
          <p:cNvSpPr txBox="1"/>
          <p:nvPr/>
        </p:nvSpPr>
        <p:spPr>
          <a:xfrm>
            <a:off x="216290" y="3936859"/>
            <a:ext cx="16594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S,T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CF689-03A2-91AB-1A34-2969C8BD6160}"/>
              </a:ext>
            </a:extLst>
          </p:cNvPr>
          <p:cNvSpPr txBox="1"/>
          <p:nvPr/>
        </p:nvSpPr>
        <p:spPr>
          <a:xfrm>
            <a:off x="4205553" y="43206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2AEA65-020C-19F5-618B-C9351F0FB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672232"/>
              </p:ext>
            </p:extLst>
          </p:nvPr>
        </p:nvGraphicFramePr>
        <p:xfrm>
          <a:off x="7377115" y="5045701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D3CA830-6926-0FD8-9927-A3ECCBDBE010}"/>
              </a:ext>
            </a:extLst>
          </p:cNvPr>
          <p:cNvSpPr txBox="1"/>
          <p:nvPr/>
        </p:nvSpPr>
        <p:spPr>
          <a:xfrm>
            <a:off x="7377115" y="464491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50DF58-CB13-156C-047B-77AB78A2A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782443"/>
              </p:ext>
            </p:extLst>
          </p:nvPr>
        </p:nvGraphicFramePr>
        <p:xfrm>
          <a:off x="4207273" y="4676587"/>
          <a:ext cx="31632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4F8D3A-4667-DC44-94A6-96B79C3B80D9}"/>
                  </a:ext>
                </a:extLst>
              </p:cNvPr>
              <p:cNvSpPr txBox="1"/>
              <p:nvPr/>
            </p:nvSpPr>
            <p:spPr>
              <a:xfrm>
                <a:off x="4205553" y="3422961"/>
                <a:ext cx="2536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payroll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4F8D3A-4667-DC44-94A6-96B79C3B8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53" y="3422961"/>
                <a:ext cx="2536784" cy="461665"/>
              </a:xfrm>
              <a:prstGeom prst="rect">
                <a:avLst/>
              </a:prstGeom>
              <a:blipFill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02EDE75-061E-0045-F80F-A4BF0FEC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899150"/>
              </p:ext>
            </p:extLst>
          </p:nvPr>
        </p:nvGraphicFramePr>
        <p:xfrm>
          <a:off x="4205553" y="832854"/>
          <a:ext cx="48511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96927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286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9545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862330">
                  <a:extLst>
                    <a:ext uri="{9D8B030D-6E8A-4147-A177-3AD203B41FA5}">
                      <a16:colId xmlns:a16="http://schemas.microsoft.com/office/drawing/2014/main" val="174499516"/>
                    </a:ext>
                  </a:extLst>
                </a:gridCol>
                <a:gridCol w="871200">
                  <a:extLst>
                    <a:ext uri="{9D8B030D-6E8A-4147-A177-3AD203B41FA5}">
                      <a16:colId xmlns:a16="http://schemas.microsoft.com/office/drawing/2014/main" val="1854446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574156"/>
                  </a:ext>
                </a:extLst>
              </a:tr>
            </a:tbl>
          </a:graphicData>
        </a:graphic>
      </p:graphicFrame>
      <p:sp>
        <p:nvSpPr>
          <p:cNvPr id="7" name="Bent Arrow 6">
            <a:extLst>
              <a:ext uri="{FF2B5EF4-FFF2-40B4-BE49-F238E27FC236}">
                <a16:creationId xmlns:a16="http://schemas.microsoft.com/office/drawing/2014/main" id="{270C9E5F-716F-36EB-89A7-AE372778B601}"/>
              </a:ext>
            </a:extLst>
          </p:cNvPr>
          <p:cNvSpPr/>
          <p:nvPr/>
        </p:nvSpPr>
        <p:spPr>
          <a:xfrm rot="16200000" flipV="1">
            <a:off x="7629995" y="3120183"/>
            <a:ext cx="630043" cy="580680"/>
          </a:xfrm>
          <a:prstGeom prst="bentArrow">
            <a:avLst>
              <a:gd name="adj1" fmla="val 13840"/>
              <a:gd name="adj2" fmla="val 169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3C50304-400E-40D2-985B-E0C32AF38FD3}"/>
              </a:ext>
            </a:extLst>
          </p:cNvPr>
          <p:cNvSpPr/>
          <p:nvPr/>
        </p:nvSpPr>
        <p:spPr>
          <a:xfrm rot="10800000">
            <a:off x="3615491" y="1193714"/>
            <a:ext cx="518818" cy="1437782"/>
          </a:xfrm>
          <a:prstGeom prst="rightBrace">
            <a:avLst>
              <a:gd name="adj1" fmla="val 26374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2D091-34D0-E0AC-D99F-E82A8EBD1C6E}"/>
              </a:ext>
            </a:extLst>
          </p:cNvPr>
          <p:cNvSpPr txBox="1"/>
          <p:nvPr/>
        </p:nvSpPr>
        <p:spPr>
          <a:xfrm>
            <a:off x="2488701" y="169567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tuples</a:t>
            </a:r>
          </a:p>
        </p:txBody>
      </p:sp>
    </p:spTree>
    <p:extLst>
      <p:ext uri="{BB962C8B-B14F-4D97-AF65-F5344CB8AC3E}">
        <p14:creationId xmlns:p14="http://schemas.microsoft.com/office/powerpoint/2010/main" val="2219618751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5E4F-0A88-45FD-FA23-EEE561D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5C1A6-B126-7883-5843-599A474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5035-7A17-7006-B841-7FB5109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5271B7-FE79-0ACF-34F9-53B2AD37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/ Cross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0390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03906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C31481B-FCCA-CD46-D2A1-C863B7DF6C47}"/>
              </a:ext>
            </a:extLst>
          </p:cNvPr>
          <p:cNvSpPr txBox="1"/>
          <p:nvPr/>
        </p:nvSpPr>
        <p:spPr>
          <a:xfrm>
            <a:off x="52743" y="2676764"/>
            <a:ext cx="367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Cross product of S and 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860BA-21A9-E784-EC36-F52E67CBE376}"/>
              </a:ext>
            </a:extLst>
          </p:cNvPr>
          <p:cNvSpPr txBox="1"/>
          <p:nvPr/>
        </p:nvSpPr>
        <p:spPr>
          <a:xfrm>
            <a:off x="216290" y="3936859"/>
            <a:ext cx="16594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S,T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AC1816-0B3D-7C65-FFA0-E7F3CE90E7DC}"/>
                  </a:ext>
                </a:extLst>
              </p:cNvPr>
              <p:cNvSpPr txBox="1"/>
              <p:nvPr/>
            </p:nvSpPr>
            <p:spPr>
              <a:xfrm>
                <a:off x="3600579" y="4001814"/>
                <a:ext cx="5028941" cy="123347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Join = cartesian product + selection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AC1816-0B3D-7C65-FFA0-E7F3CE90E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579" y="4001814"/>
                <a:ext cx="5028941" cy="1233479"/>
              </a:xfrm>
              <a:prstGeom prst="rect">
                <a:avLst/>
              </a:prstGeom>
              <a:blipFill>
                <a:blip r:embed="rId3"/>
                <a:stretch>
                  <a:fillRect l="-1759" t="-3000" r="-754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677439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5E4F-0A88-45FD-FA23-EEE561D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5C1A6-B126-7883-5843-599A474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5035-7A17-7006-B841-7FB5109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5271B7-FE79-0ACF-34F9-53B2AD37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3135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⋈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31356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C31481B-FCCA-CD46-D2A1-C863B7DF6C47}"/>
              </a:ext>
            </a:extLst>
          </p:cNvPr>
          <p:cNvSpPr txBox="1"/>
          <p:nvPr/>
        </p:nvSpPr>
        <p:spPr>
          <a:xfrm>
            <a:off x="499685" y="2002133"/>
            <a:ext cx="29418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Join S, T on</a:t>
            </a:r>
            <a:br>
              <a:rPr lang="en-US" sz="2400" dirty="0"/>
            </a:br>
            <a:r>
              <a:rPr lang="en-US" sz="2400" dirty="0"/>
              <a:t>common attributes,</a:t>
            </a:r>
            <a:br>
              <a:rPr lang="en-US" sz="2400" dirty="0"/>
            </a:br>
            <a:r>
              <a:rPr lang="en-US" sz="2400" dirty="0"/>
              <a:t>retain only one copy</a:t>
            </a:r>
            <a:br>
              <a:rPr lang="en-US" sz="2400" dirty="0"/>
            </a:br>
            <a:r>
              <a:rPr lang="en-US" sz="2400" dirty="0"/>
              <a:t>of those attributes</a:t>
            </a:r>
          </a:p>
        </p:txBody>
      </p:sp>
    </p:spTree>
    <p:extLst>
      <p:ext uri="{BB962C8B-B14F-4D97-AF65-F5344CB8AC3E}">
        <p14:creationId xmlns:p14="http://schemas.microsoft.com/office/powerpoint/2010/main" val="4053731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98874-81C6-6CBF-0F36-7AD16FD3322D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A5946-503C-3FB8-180A-1FBDE4EAEABA}"/>
              </a:ext>
            </a:extLst>
          </p:cNvPr>
          <p:cNvSpPr txBox="1"/>
          <p:nvPr/>
        </p:nvSpPr>
        <p:spPr>
          <a:xfrm>
            <a:off x="4484556" y="421761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71266-CDEB-F717-7254-EE259EE3B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285102"/>
              </p:ext>
            </p:extLst>
          </p:nvPr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ADF6F0-8EA1-DCEE-9424-BA3B97877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820706"/>
              </p:ext>
            </p:extLst>
          </p:nvPr>
        </p:nvGraphicFramePr>
        <p:xfrm>
          <a:off x="4572000" y="4650372"/>
          <a:ext cx="21630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43105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0AB8D9-624D-5170-6423-4F9A0E181F45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D1B4F-3D04-B2BB-FEF0-116EB6EB6F86}"/>
              </a:ext>
            </a:extLst>
          </p:cNvPr>
          <p:cNvSpPr txBox="1"/>
          <p:nvPr/>
        </p:nvSpPr>
        <p:spPr>
          <a:xfrm>
            <a:off x="7227182" y="471207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cardrivers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99B5E-2C5A-28C9-D286-EE21A7856086}"/>
              </a:ext>
            </a:extLst>
          </p:cNvPr>
          <p:cNvSpPr txBox="1"/>
          <p:nvPr/>
        </p:nvSpPr>
        <p:spPr>
          <a:xfrm>
            <a:off x="7342327" y="5262540"/>
            <a:ext cx="14189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07B971-88DF-CC0C-85AF-7DDFCC55FA04}"/>
              </a:ext>
            </a:extLst>
          </p:cNvPr>
          <p:cNvSpPr txBox="1"/>
          <p:nvPr/>
        </p:nvSpPr>
        <p:spPr>
          <a:xfrm>
            <a:off x="5854996" y="1226260"/>
            <a:ext cx="313419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09119676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5E4F-0A88-45FD-FA23-EEE561D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5C1A6-B126-7883-5843-599A474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5035-7A17-7006-B841-7FB5109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5271B7-FE79-0ACF-34F9-53B2AD37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3135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⋈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31356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C31481B-FCCA-CD46-D2A1-C863B7DF6C47}"/>
              </a:ext>
            </a:extLst>
          </p:cNvPr>
          <p:cNvSpPr txBox="1"/>
          <p:nvPr/>
        </p:nvSpPr>
        <p:spPr>
          <a:xfrm>
            <a:off x="499685" y="2002133"/>
            <a:ext cx="29418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Join S, T on</a:t>
            </a:r>
            <a:br>
              <a:rPr lang="en-US" sz="2400" dirty="0"/>
            </a:br>
            <a:r>
              <a:rPr lang="en-US" sz="2400" dirty="0"/>
              <a:t>common attributes,</a:t>
            </a:r>
            <a:br>
              <a:rPr lang="en-US" sz="2400" dirty="0"/>
            </a:br>
            <a:r>
              <a:rPr lang="en-US" sz="2400" dirty="0"/>
              <a:t>retain only one copy</a:t>
            </a:r>
            <a:br>
              <a:rPr lang="en-US" sz="2400" dirty="0"/>
            </a:br>
            <a:r>
              <a:rPr lang="en-US" sz="2400" dirty="0"/>
              <a:t>of those attributes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CF689-03A2-91AB-1A34-2969C8BD6160}"/>
              </a:ext>
            </a:extLst>
          </p:cNvPr>
          <p:cNvSpPr txBox="1"/>
          <p:nvPr/>
        </p:nvSpPr>
        <p:spPr>
          <a:xfrm>
            <a:off x="4205553" y="43206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2AEA65-020C-19F5-618B-C9351F0FB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19518"/>
              </p:ext>
            </p:extLst>
          </p:nvPr>
        </p:nvGraphicFramePr>
        <p:xfrm>
          <a:off x="7377115" y="5045701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D3CA830-6926-0FD8-9927-A3ECCBDBE010}"/>
              </a:ext>
            </a:extLst>
          </p:cNvPr>
          <p:cNvSpPr txBox="1"/>
          <p:nvPr/>
        </p:nvSpPr>
        <p:spPr>
          <a:xfrm>
            <a:off x="7377115" y="464491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50DF58-CB13-156C-047B-77AB78A2A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218919"/>
              </p:ext>
            </p:extLst>
          </p:nvPr>
        </p:nvGraphicFramePr>
        <p:xfrm>
          <a:off x="4207273" y="4676587"/>
          <a:ext cx="31632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4F8D3A-4667-DC44-94A6-96B79C3B80D9}"/>
                  </a:ext>
                </a:extLst>
              </p:cNvPr>
              <p:cNvSpPr txBox="1"/>
              <p:nvPr/>
            </p:nvSpPr>
            <p:spPr>
              <a:xfrm>
                <a:off x="5320639" y="3571793"/>
                <a:ext cx="27429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payroll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4F8D3A-4667-DC44-94A6-96B79C3B8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39" y="3571793"/>
                <a:ext cx="2742995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986171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5E4F-0A88-45FD-FA23-EEE561D9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5C1A6-B126-7883-5843-599A474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5035-7A17-7006-B841-7FB5109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5271B7-FE79-0ACF-34F9-53B2AD37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3135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⋈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6A86D-3440-FC40-8AA7-8E37BAAA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31356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C31481B-FCCA-CD46-D2A1-C863B7DF6C47}"/>
              </a:ext>
            </a:extLst>
          </p:cNvPr>
          <p:cNvSpPr txBox="1"/>
          <p:nvPr/>
        </p:nvSpPr>
        <p:spPr>
          <a:xfrm>
            <a:off x="499685" y="2002133"/>
            <a:ext cx="29418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Join S, T on</a:t>
            </a:r>
            <a:br>
              <a:rPr lang="en-US" sz="2400" dirty="0"/>
            </a:br>
            <a:r>
              <a:rPr lang="en-US" sz="2400" dirty="0"/>
              <a:t>common attributes,</a:t>
            </a:r>
            <a:br>
              <a:rPr lang="en-US" sz="2400" dirty="0"/>
            </a:br>
            <a:r>
              <a:rPr lang="en-US" sz="2400" dirty="0"/>
              <a:t>retain only one copy</a:t>
            </a:r>
            <a:br>
              <a:rPr lang="en-US" sz="2400" dirty="0"/>
            </a:br>
            <a:r>
              <a:rPr lang="en-US" sz="2400" dirty="0"/>
              <a:t>of those attributes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CF689-03A2-91AB-1A34-2969C8BD6160}"/>
              </a:ext>
            </a:extLst>
          </p:cNvPr>
          <p:cNvSpPr txBox="1"/>
          <p:nvPr/>
        </p:nvSpPr>
        <p:spPr>
          <a:xfrm>
            <a:off x="4205553" y="43206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2AEA65-020C-19F5-618B-C9351F0FB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0376"/>
              </p:ext>
            </p:extLst>
          </p:nvPr>
        </p:nvGraphicFramePr>
        <p:xfrm>
          <a:off x="7377115" y="5045701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D3CA830-6926-0FD8-9927-A3ECCBDBE010}"/>
              </a:ext>
            </a:extLst>
          </p:cNvPr>
          <p:cNvSpPr txBox="1"/>
          <p:nvPr/>
        </p:nvSpPr>
        <p:spPr>
          <a:xfrm>
            <a:off x="7377115" y="464491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50DF58-CB13-156C-047B-77AB78A2A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241159"/>
              </p:ext>
            </p:extLst>
          </p:nvPr>
        </p:nvGraphicFramePr>
        <p:xfrm>
          <a:off x="4207273" y="4676587"/>
          <a:ext cx="31632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4F8D3A-4667-DC44-94A6-96B79C3B80D9}"/>
                  </a:ext>
                </a:extLst>
              </p:cNvPr>
              <p:cNvSpPr txBox="1"/>
              <p:nvPr/>
            </p:nvSpPr>
            <p:spPr>
              <a:xfrm>
                <a:off x="5320639" y="3571793"/>
                <a:ext cx="27429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payroll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4F8D3A-4667-DC44-94A6-96B79C3B8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39" y="3571793"/>
                <a:ext cx="2742995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Bent Arrow 6">
            <a:extLst>
              <a:ext uri="{FF2B5EF4-FFF2-40B4-BE49-F238E27FC236}">
                <a16:creationId xmlns:a16="http://schemas.microsoft.com/office/drawing/2014/main" id="{270C9E5F-716F-36EB-89A7-AE372778B601}"/>
              </a:ext>
            </a:extLst>
          </p:cNvPr>
          <p:cNvSpPr/>
          <p:nvPr/>
        </p:nvSpPr>
        <p:spPr>
          <a:xfrm rot="16200000" flipV="1">
            <a:off x="8038953" y="3217420"/>
            <a:ext cx="630043" cy="580680"/>
          </a:xfrm>
          <a:prstGeom prst="bentArrow">
            <a:avLst>
              <a:gd name="adj1" fmla="val 13840"/>
              <a:gd name="adj2" fmla="val 169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850484B-FAD8-262A-8511-7B0871BCD21F}"/>
              </a:ext>
            </a:extLst>
          </p:cNvPr>
          <p:cNvGraphicFramePr>
            <a:graphicFrameLocks noGrp="1"/>
          </p:cNvGraphicFramePr>
          <p:nvPr/>
        </p:nvGraphicFramePr>
        <p:xfrm>
          <a:off x="5124599" y="868724"/>
          <a:ext cx="3924002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56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96927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6286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9545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871200">
                  <a:extLst>
                    <a:ext uri="{9D8B030D-6E8A-4147-A177-3AD203B41FA5}">
                      <a16:colId xmlns:a16="http://schemas.microsoft.com/office/drawing/2014/main" val="1854446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4" name="Oval Callout 13">
            <a:extLst>
              <a:ext uri="{FF2B5EF4-FFF2-40B4-BE49-F238E27FC236}">
                <a16:creationId xmlns:a16="http://schemas.microsoft.com/office/drawing/2014/main" id="{F1800A2A-2471-43C3-5260-9EA85F454E98}"/>
              </a:ext>
            </a:extLst>
          </p:cNvPr>
          <p:cNvSpPr/>
          <p:nvPr/>
        </p:nvSpPr>
        <p:spPr>
          <a:xfrm>
            <a:off x="5316990" y="2473402"/>
            <a:ext cx="1882646" cy="908864"/>
          </a:xfrm>
          <a:prstGeom prst="wedgeEllipseCallout">
            <a:avLst>
              <a:gd name="adj1" fmla="val 40987"/>
              <a:gd name="adj2" fmla="val -6187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Only one</a:t>
            </a:r>
            <a:br>
              <a:rPr lang="en-US" dirty="0"/>
            </a:br>
            <a:r>
              <a:rPr lang="en-US" dirty="0" err="1"/>
              <a:t>user_id</a:t>
            </a:r>
            <a:r>
              <a:rPr lang="en-US" dirty="0"/>
              <a:t> </a:t>
            </a:r>
            <a:r>
              <a:rPr lang="en-US" dirty="0" err="1"/>
              <a:t>attr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73561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F9DE-DCBB-CCBA-BDF1-70CD569C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7B68ED-BEF6-2BD5-8124-0B1F85AD42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do these natural joins output?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7B68ED-BEF6-2BD5-8124-0B1F85AD4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74D11-1F43-419F-8AFE-E9246D2F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FBB87-29A9-DFFE-FC1E-4EF56FFF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09372-97A5-3374-3607-AFE58760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14383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F9DE-DCBB-CCBA-BDF1-70CD569C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7B68ED-BEF6-2BD5-8124-0B1F85AD42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do these natural joins output?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7B68ED-BEF6-2BD5-8124-0B1F85AD4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74D11-1F43-419F-8AFE-E9246D2F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FBB87-29A9-DFFE-FC1E-4EF56FFF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09372-97A5-3374-3607-AFE58760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313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BE9BC7-A5E5-2375-26E0-7C9A5150F6A8}"/>
              </a:ext>
            </a:extLst>
          </p:cNvPr>
          <p:cNvGraphicFramePr>
            <a:graphicFrameLocks noGrp="1"/>
          </p:cNvGraphicFramePr>
          <p:nvPr/>
        </p:nvGraphicFramePr>
        <p:xfrm>
          <a:off x="6674399" y="1157514"/>
          <a:ext cx="10872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1866CCD-94F4-15FF-9E7E-8F213B9CD2E1}"/>
              </a:ext>
            </a:extLst>
          </p:cNvPr>
          <p:cNvGraphicFramePr>
            <a:graphicFrameLocks noGrp="1"/>
          </p:cNvGraphicFramePr>
          <p:nvPr/>
        </p:nvGraphicFramePr>
        <p:xfrm>
          <a:off x="7913999" y="1157514"/>
          <a:ext cx="10872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876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3900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1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061918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F9DE-DCBB-CCBA-BDF1-70CD569C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7B68ED-BEF6-2BD5-8124-0B1F85AD42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do these natural joins output?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 err="1"/>
                  <a:t>eqjoin</a:t>
                </a:r>
                <a:r>
                  <a:rPr lang="en-US" dirty="0"/>
                  <a:t> on attribute B (5 tuples)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7B68ED-BEF6-2BD5-8124-0B1F85AD4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74D11-1F43-419F-8AFE-E9246D2F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FBB87-29A9-DFFE-FC1E-4EF56FFF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09372-97A5-3374-3607-AFE58760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314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BE9BC7-A5E5-2375-26E0-7C9A5150F6A8}"/>
              </a:ext>
            </a:extLst>
          </p:cNvPr>
          <p:cNvGraphicFramePr>
            <a:graphicFrameLocks noGrp="1"/>
          </p:cNvGraphicFramePr>
          <p:nvPr/>
        </p:nvGraphicFramePr>
        <p:xfrm>
          <a:off x="6674399" y="1157514"/>
          <a:ext cx="10872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1866CCD-94F4-15FF-9E7E-8F213B9CD2E1}"/>
              </a:ext>
            </a:extLst>
          </p:cNvPr>
          <p:cNvGraphicFramePr>
            <a:graphicFrameLocks noGrp="1"/>
          </p:cNvGraphicFramePr>
          <p:nvPr/>
        </p:nvGraphicFramePr>
        <p:xfrm>
          <a:off x="7913999" y="1157514"/>
          <a:ext cx="10872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876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3900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1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334987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F9DE-DCBB-CCBA-BDF1-70CD569C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7B68ED-BEF6-2BD5-8124-0B1F85AD42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do these natural joins output?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 err="1"/>
                  <a:t>eqjoin</a:t>
                </a:r>
                <a:r>
                  <a:rPr lang="en-US" dirty="0"/>
                  <a:t> on attribute B (5 tuples)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7B68ED-BEF6-2BD5-8124-0B1F85AD4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74D11-1F43-419F-8AFE-E9246D2F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FBB87-29A9-DFFE-FC1E-4EF56FFF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09372-97A5-3374-3607-AFE58760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315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BE9BC7-A5E5-2375-26E0-7C9A5150F6A8}"/>
              </a:ext>
            </a:extLst>
          </p:cNvPr>
          <p:cNvGraphicFramePr>
            <a:graphicFrameLocks noGrp="1"/>
          </p:cNvGraphicFramePr>
          <p:nvPr/>
        </p:nvGraphicFramePr>
        <p:xfrm>
          <a:off x="6674399" y="1157514"/>
          <a:ext cx="10872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1866CCD-94F4-15FF-9E7E-8F213B9CD2E1}"/>
              </a:ext>
            </a:extLst>
          </p:cNvPr>
          <p:cNvGraphicFramePr>
            <a:graphicFrameLocks noGrp="1"/>
          </p:cNvGraphicFramePr>
          <p:nvPr/>
        </p:nvGraphicFramePr>
        <p:xfrm>
          <a:off x="7913999" y="1157514"/>
          <a:ext cx="10872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876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3900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111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99CD9F5-5E5C-B5EF-F954-5EB3B9DB15D2}"/>
              </a:ext>
            </a:extLst>
          </p:cNvPr>
          <p:cNvGraphicFramePr>
            <a:graphicFrameLocks noGrp="1"/>
          </p:cNvGraphicFramePr>
          <p:nvPr/>
        </p:nvGraphicFramePr>
        <p:xfrm>
          <a:off x="6674399" y="3307119"/>
          <a:ext cx="10872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D698928-4849-16C1-0C72-5758BB0DC0C1}"/>
              </a:ext>
            </a:extLst>
          </p:cNvPr>
          <p:cNvGraphicFramePr>
            <a:graphicFrameLocks noGrp="1"/>
          </p:cNvGraphicFramePr>
          <p:nvPr/>
        </p:nvGraphicFramePr>
        <p:xfrm>
          <a:off x="7913999" y="3307119"/>
          <a:ext cx="10872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876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3900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1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086842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F9DE-DCBB-CCBA-BDF1-70CD569C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7B68ED-BEF6-2BD5-8124-0B1F85AD42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do these natural joins output?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 err="1"/>
                  <a:t>eqjoin</a:t>
                </a:r>
                <a:r>
                  <a:rPr lang="en-US" dirty="0"/>
                  <a:t> on attribute B (5 tuples)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cross product (12 tuples)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7B68ED-BEF6-2BD5-8124-0B1F85AD4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74D11-1F43-419F-8AFE-E9246D2F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FBB87-29A9-DFFE-FC1E-4EF56FFF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09372-97A5-3374-3607-AFE58760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BE9BC7-A5E5-2375-26E0-7C9A5150F6A8}"/>
              </a:ext>
            </a:extLst>
          </p:cNvPr>
          <p:cNvGraphicFramePr>
            <a:graphicFrameLocks noGrp="1"/>
          </p:cNvGraphicFramePr>
          <p:nvPr/>
        </p:nvGraphicFramePr>
        <p:xfrm>
          <a:off x="6674399" y="1157514"/>
          <a:ext cx="10872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1866CCD-94F4-15FF-9E7E-8F213B9CD2E1}"/>
              </a:ext>
            </a:extLst>
          </p:cNvPr>
          <p:cNvGraphicFramePr>
            <a:graphicFrameLocks noGrp="1"/>
          </p:cNvGraphicFramePr>
          <p:nvPr/>
        </p:nvGraphicFramePr>
        <p:xfrm>
          <a:off x="7913999" y="1157514"/>
          <a:ext cx="10872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876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3900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111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99CD9F5-5E5C-B5EF-F954-5EB3B9DB15D2}"/>
              </a:ext>
            </a:extLst>
          </p:cNvPr>
          <p:cNvGraphicFramePr>
            <a:graphicFrameLocks noGrp="1"/>
          </p:cNvGraphicFramePr>
          <p:nvPr/>
        </p:nvGraphicFramePr>
        <p:xfrm>
          <a:off x="6674399" y="3307119"/>
          <a:ext cx="10872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D698928-4849-16C1-0C72-5758BB0DC0C1}"/>
              </a:ext>
            </a:extLst>
          </p:cNvPr>
          <p:cNvGraphicFramePr>
            <a:graphicFrameLocks noGrp="1"/>
          </p:cNvGraphicFramePr>
          <p:nvPr/>
        </p:nvGraphicFramePr>
        <p:xfrm>
          <a:off x="7913999" y="3307119"/>
          <a:ext cx="10872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876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3900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1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969791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F9DE-DCBB-CCBA-BDF1-70CD569C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7B68ED-BEF6-2BD5-8124-0B1F85AD42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do these natural joins output?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 err="1"/>
                  <a:t>eqjoin</a:t>
                </a:r>
                <a:r>
                  <a:rPr lang="en-US" dirty="0"/>
                  <a:t> on attribute B (5 tuples)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cross product (12 tuples)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7B68ED-BEF6-2BD5-8124-0B1F85AD4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74D11-1F43-419F-8AFE-E9246D2F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FBB87-29A9-DFFE-FC1E-4EF56FFF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09372-97A5-3374-3607-AFE58760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317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BE9BC7-A5E5-2375-26E0-7C9A5150F6A8}"/>
              </a:ext>
            </a:extLst>
          </p:cNvPr>
          <p:cNvGraphicFramePr>
            <a:graphicFrameLocks noGrp="1"/>
          </p:cNvGraphicFramePr>
          <p:nvPr/>
        </p:nvGraphicFramePr>
        <p:xfrm>
          <a:off x="6674399" y="1157514"/>
          <a:ext cx="10872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1866CCD-94F4-15FF-9E7E-8F213B9CD2E1}"/>
              </a:ext>
            </a:extLst>
          </p:cNvPr>
          <p:cNvGraphicFramePr>
            <a:graphicFrameLocks noGrp="1"/>
          </p:cNvGraphicFramePr>
          <p:nvPr/>
        </p:nvGraphicFramePr>
        <p:xfrm>
          <a:off x="7913999" y="1157514"/>
          <a:ext cx="10872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876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3900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111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99CD9F5-5E5C-B5EF-F954-5EB3B9DB15D2}"/>
              </a:ext>
            </a:extLst>
          </p:cNvPr>
          <p:cNvGraphicFramePr>
            <a:graphicFrameLocks noGrp="1"/>
          </p:cNvGraphicFramePr>
          <p:nvPr/>
        </p:nvGraphicFramePr>
        <p:xfrm>
          <a:off x="6674399" y="3307119"/>
          <a:ext cx="10872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D698928-4849-16C1-0C72-5758BB0DC0C1}"/>
              </a:ext>
            </a:extLst>
          </p:cNvPr>
          <p:cNvGraphicFramePr>
            <a:graphicFrameLocks noGrp="1"/>
          </p:cNvGraphicFramePr>
          <p:nvPr/>
        </p:nvGraphicFramePr>
        <p:xfrm>
          <a:off x="7913999" y="3307119"/>
          <a:ext cx="10872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876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3900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111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CA0EA84-9BAA-E86A-9089-2EB804A27603}"/>
              </a:ext>
            </a:extLst>
          </p:cNvPr>
          <p:cNvGraphicFramePr>
            <a:graphicFrameLocks noGrp="1"/>
          </p:cNvGraphicFramePr>
          <p:nvPr/>
        </p:nvGraphicFramePr>
        <p:xfrm>
          <a:off x="6747599" y="5264344"/>
          <a:ext cx="10872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A027ED4-0DC5-D0FA-A452-5A527F161B55}"/>
              </a:ext>
            </a:extLst>
          </p:cNvPr>
          <p:cNvGraphicFramePr>
            <a:graphicFrameLocks noGrp="1"/>
          </p:cNvGraphicFramePr>
          <p:nvPr/>
        </p:nvGraphicFramePr>
        <p:xfrm>
          <a:off x="7957199" y="5239418"/>
          <a:ext cx="10872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931911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F9DE-DCBB-CCBA-BDF1-70CD569C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7B68ED-BEF6-2BD5-8124-0B1F85AD42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do these natural joins output?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 err="1"/>
                  <a:t>eqjoin</a:t>
                </a:r>
                <a:r>
                  <a:rPr lang="en-US" dirty="0"/>
                  <a:t> on attribute B (5 tuples)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cross product (12 tuples)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intersection (2 tuples)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7B68ED-BEF6-2BD5-8124-0B1F85AD4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 t="-1942" b="-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74D11-1F43-419F-8AFE-E9246D2F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FBB87-29A9-DFFE-FC1E-4EF56FFF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09372-97A5-3374-3607-AFE58760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318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BE9BC7-A5E5-2375-26E0-7C9A5150F6A8}"/>
              </a:ext>
            </a:extLst>
          </p:cNvPr>
          <p:cNvGraphicFramePr>
            <a:graphicFrameLocks noGrp="1"/>
          </p:cNvGraphicFramePr>
          <p:nvPr/>
        </p:nvGraphicFramePr>
        <p:xfrm>
          <a:off x="6674399" y="1157514"/>
          <a:ext cx="10872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1866CCD-94F4-15FF-9E7E-8F213B9CD2E1}"/>
              </a:ext>
            </a:extLst>
          </p:cNvPr>
          <p:cNvGraphicFramePr>
            <a:graphicFrameLocks noGrp="1"/>
          </p:cNvGraphicFramePr>
          <p:nvPr/>
        </p:nvGraphicFramePr>
        <p:xfrm>
          <a:off x="7913999" y="1157514"/>
          <a:ext cx="10872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876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3900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111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99CD9F5-5E5C-B5EF-F954-5EB3B9DB15D2}"/>
              </a:ext>
            </a:extLst>
          </p:cNvPr>
          <p:cNvGraphicFramePr>
            <a:graphicFrameLocks noGrp="1"/>
          </p:cNvGraphicFramePr>
          <p:nvPr/>
        </p:nvGraphicFramePr>
        <p:xfrm>
          <a:off x="6674399" y="3307119"/>
          <a:ext cx="10872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D698928-4849-16C1-0C72-5758BB0DC0C1}"/>
              </a:ext>
            </a:extLst>
          </p:cNvPr>
          <p:cNvGraphicFramePr>
            <a:graphicFrameLocks noGrp="1"/>
          </p:cNvGraphicFramePr>
          <p:nvPr/>
        </p:nvGraphicFramePr>
        <p:xfrm>
          <a:off x="7913999" y="3307119"/>
          <a:ext cx="10872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876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3900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111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CA0EA84-9BAA-E86A-9089-2EB804A27603}"/>
              </a:ext>
            </a:extLst>
          </p:cNvPr>
          <p:cNvGraphicFramePr>
            <a:graphicFrameLocks noGrp="1"/>
          </p:cNvGraphicFramePr>
          <p:nvPr/>
        </p:nvGraphicFramePr>
        <p:xfrm>
          <a:off x="6747599" y="5264344"/>
          <a:ext cx="108720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A027ED4-0DC5-D0FA-A452-5A527F161B55}"/>
              </a:ext>
            </a:extLst>
          </p:cNvPr>
          <p:cNvGraphicFramePr>
            <a:graphicFrameLocks noGrp="1"/>
          </p:cNvGraphicFramePr>
          <p:nvPr/>
        </p:nvGraphicFramePr>
        <p:xfrm>
          <a:off x="7957199" y="5239418"/>
          <a:ext cx="10872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443643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9E88-E70B-E949-AD10-8F139B88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Joins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868CF0-1D3A-E772-F843-990A6B3A35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Inner join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Eq-join, theta-join, cross product, natural join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Outer join</a:t>
                </a:r>
              </a:p>
              <a:p>
                <a:pPr lvl="1"/>
                <a:r>
                  <a:rPr lang="en-US" dirty="0"/>
                  <a:t>Left outer join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⟕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Right outer join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Full outer join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⟗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Semi join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868CF0-1D3A-E772-F843-990A6B3A35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55882-8A10-05F1-70BA-24DF904E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E57D-2A69-1924-CDDF-9499D800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1E707-AE78-BA0E-6F9E-467F8676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12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98874-81C6-6CBF-0F36-7AD16FD3322D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A5946-503C-3FB8-180A-1FBDE4EAEABA}"/>
              </a:ext>
            </a:extLst>
          </p:cNvPr>
          <p:cNvSpPr txBox="1"/>
          <p:nvPr/>
        </p:nvSpPr>
        <p:spPr>
          <a:xfrm>
            <a:off x="4484556" y="421761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71266-CDEB-F717-7254-EE259EE3B903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ADF6F0-8EA1-DCEE-9424-BA3B97877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743639"/>
              </p:ext>
            </p:extLst>
          </p:nvPr>
        </p:nvGraphicFramePr>
        <p:xfrm>
          <a:off x="4572000" y="4650372"/>
          <a:ext cx="21630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43105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0AB8D9-624D-5170-6423-4F9A0E181F45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D1B4F-3D04-B2BB-FEF0-116EB6EB6F86}"/>
              </a:ext>
            </a:extLst>
          </p:cNvPr>
          <p:cNvSpPr txBox="1"/>
          <p:nvPr/>
        </p:nvSpPr>
        <p:spPr>
          <a:xfrm>
            <a:off x="7227182" y="471207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cardrivers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99B5E-2C5A-28C9-D286-EE21A7856086}"/>
              </a:ext>
            </a:extLst>
          </p:cNvPr>
          <p:cNvSpPr txBox="1"/>
          <p:nvPr/>
        </p:nvSpPr>
        <p:spPr>
          <a:xfrm>
            <a:off x="7342327" y="5262540"/>
            <a:ext cx="14189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07B971-88DF-CC0C-85AF-7DDFCC55FA04}"/>
              </a:ext>
            </a:extLst>
          </p:cNvPr>
          <p:cNvSpPr txBox="1"/>
          <p:nvPr/>
        </p:nvSpPr>
        <p:spPr>
          <a:xfrm>
            <a:off x="5854996" y="1226260"/>
            <a:ext cx="313419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079604EA-1F77-29E3-F8AB-ADE66775F223}"/>
              </a:ext>
            </a:extLst>
          </p:cNvPr>
          <p:cNvSpPr/>
          <p:nvPr/>
        </p:nvSpPr>
        <p:spPr>
          <a:xfrm>
            <a:off x="7086600" y="2145928"/>
            <a:ext cx="255727" cy="4844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B77824C-7CF4-B924-7C60-7B65CFE1472C}"/>
              </a:ext>
            </a:extLst>
          </p:cNvPr>
          <p:cNvGraphicFramePr>
            <a:graphicFrameLocks noGrp="1"/>
          </p:cNvGraphicFramePr>
          <p:nvPr/>
        </p:nvGraphicFramePr>
        <p:xfrm>
          <a:off x="4937936" y="2655573"/>
          <a:ext cx="405125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1846737220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3343656621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1211812557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94910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9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6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0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571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490390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42F3-080E-EA49-9E69-4B14804B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96338-7B04-EC51-4047-B5E543EB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CB20-6F85-7FD9-3072-B9EB2ED3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1362B-4011-1D36-972D-717F031F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2069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20699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4E3529-F8BC-DC7A-4171-CD6DF71A0C4F}"/>
              </a:ext>
            </a:extLst>
          </p:cNvPr>
          <p:cNvSpPr txBox="1"/>
          <p:nvPr/>
        </p:nvSpPr>
        <p:spPr>
          <a:xfrm>
            <a:off x="52743" y="2676764"/>
            <a:ext cx="3053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union of S and 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2C7D8-5FA6-92C3-C026-606AB1E7FAEE}"/>
              </a:ext>
            </a:extLst>
          </p:cNvPr>
          <p:cNvSpPr txBox="1"/>
          <p:nvPr/>
        </p:nvSpPr>
        <p:spPr>
          <a:xfrm>
            <a:off x="216290" y="3936859"/>
            <a:ext cx="202811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ACB32B4B-73BD-23EA-1DBB-4310DC3ACB41}"/>
              </a:ext>
            </a:extLst>
          </p:cNvPr>
          <p:cNvSpPr/>
          <p:nvPr/>
        </p:nvSpPr>
        <p:spPr>
          <a:xfrm>
            <a:off x="646401" y="4555876"/>
            <a:ext cx="764600" cy="432792"/>
          </a:xfrm>
          <a:prstGeom prst="wedgeEllipseCallout">
            <a:avLst>
              <a:gd name="adj1" fmla="val -37469"/>
              <a:gd name="adj2" fmla="val -830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400" dirty="0"/>
              <a:t>SQL</a:t>
            </a:r>
          </a:p>
        </p:txBody>
      </p:sp>
    </p:spTree>
    <p:extLst>
      <p:ext uri="{BB962C8B-B14F-4D97-AF65-F5344CB8AC3E}">
        <p14:creationId xmlns:p14="http://schemas.microsoft.com/office/powerpoint/2010/main" val="2568210462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42F3-080E-EA49-9E69-4B14804B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96338-7B04-EC51-4047-B5E543EB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CB20-6F85-7FD9-3072-B9EB2ED3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1362B-4011-1D36-972D-717F031F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2069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20699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4E3529-F8BC-DC7A-4171-CD6DF71A0C4F}"/>
              </a:ext>
            </a:extLst>
          </p:cNvPr>
          <p:cNvSpPr txBox="1"/>
          <p:nvPr/>
        </p:nvSpPr>
        <p:spPr>
          <a:xfrm>
            <a:off x="52743" y="2676764"/>
            <a:ext cx="3053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union of S and 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2C7D8-5FA6-92C3-C026-606AB1E7FAEE}"/>
              </a:ext>
            </a:extLst>
          </p:cNvPr>
          <p:cNvSpPr txBox="1"/>
          <p:nvPr/>
        </p:nvSpPr>
        <p:spPr>
          <a:xfrm>
            <a:off x="216290" y="3936859"/>
            <a:ext cx="202811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539C6-ADB2-1EC1-683B-9DCF3C63082E}"/>
                  </a:ext>
                </a:extLst>
              </p:cNvPr>
              <p:cNvSpPr txBox="1"/>
              <p:nvPr/>
            </p:nvSpPr>
            <p:spPr>
              <a:xfrm>
                <a:off x="4277553" y="3121977"/>
                <a:ext cx="26704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Bicycle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539C6-ADB2-1EC1-683B-9DCF3C630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53" y="3121977"/>
                <a:ext cx="2670410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C5E3FDC-200B-B5B3-0020-59CC5AE8B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93167"/>
              </p:ext>
            </p:extLst>
          </p:nvPr>
        </p:nvGraphicFramePr>
        <p:xfrm>
          <a:off x="4569670" y="5058022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EC3C207-5CB0-9730-B4CA-078C325CBD7A}"/>
              </a:ext>
            </a:extLst>
          </p:cNvPr>
          <p:cNvSpPr txBox="1"/>
          <p:nvPr/>
        </p:nvSpPr>
        <p:spPr>
          <a:xfrm>
            <a:off x="4569670" y="4657239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7821925-D234-611A-62FF-DD2157CA7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67257"/>
              </p:ext>
            </p:extLst>
          </p:nvPr>
        </p:nvGraphicFramePr>
        <p:xfrm>
          <a:off x="7026070" y="5058022"/>
          <a:ext cx="177017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Schwinn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Sirrus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CC57BE6-7132-33D2-05CB-CF3064577E54}"/>
              </a:ext>
            </a:extLst>
          </p:cNvPr>
          <p:cNvSpPr txBox="1"/>
          <p:nvPr/>
        </p:nvSpPr>
        <p:spPr>
          <a:xfrm>
            <a:off x="7026070" y="465723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Bicycle</a:t>
            </a:r>
          </a:p>
        </p:txBody>
      </p:sp>
    </p:spTree>
    <p:extLst>
      <p:ext uri="{BB962C8B-B14F-4D97-AF65-F5344CB8AC3E}">
        <p14:creationId xmlns:p14="http://schemas.microsoft.com/office/powerpoint/2010/main" val="3564458406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42F3-080E-EA49-9E69-4B14804B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96338-7B04-EC51-4047-B5E543EB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CB20-6F85-7FD9-3072-B9EB2ED3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1362B-4011-1D36-972D-717F031F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2069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20699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4E3529-F8BC-DC7A-4171-CD6DF71A0C4F}"/>
              </a:ext>
            </a:extLst>
          </p:cNvPr>
          <p:cNvSpPr txBox="1"/>
          <p:nvPr/>
        </p:nvSpPr>
        <p:spPr>
          <a:xfrm>
            <a:off x="52743" y="2676764"/>
            <a:ext cx="3053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union of S and 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2C7D8-5FA6-92C3-C026-606AB1E7FAEE}"/>
              </a:ext>
            </a:extLst>
          </p:cNvPr>
          <p:cNvSpPr txBox="1"/>
          <p:nvPr/>
        </p:nvSpPr>
        <p:spPr>
          <a:xfrm>
            <a:off x="216290" y="3936859"/>
            <a:ext cx="202811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539C6-ADB2-1EC1-683B-9DCF3C63082E}"/>
                  </a:ext>
                </a:extLst>
              </p:cNvPr>
              <p:cNvSpPr txBox="1"/>
              <p:nvPr/>
            </p:nvSpPr>
            <p:spPr>
              <a:xfrm>
                <a:off x="4277553" y="3121977"/>
                <a:ext cx="26704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Bicycle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539C6-ADB2-1EC1-683B-9DCF3C630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53" y="3121977"/>
                <a:ext cx="2670410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C5E3FDC-200B-B5B3-0020-59CC5AE8B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577243"/>
              </p:ext>
            </p:extLst>
          </p:nvPr>
        </p:nvGraphicFramePr>
        <p:xfrm>
          <a:off x="4569670" y="5058022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EC3C207-5CB0-9730-B4CA-078C325CBD7A}"/>
              </a:ext>
            </a:extLst>
          </p:cNvPr>
          <p:cNvSpPr txBox="1"/>
          <p:nvPr/>
        </p:nvSpPr>
        <p:spPr>
          <a:xfrm>
            <a:off x="4569670" y="4657239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7821925-D234-611A-62FF-DD2157CA7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97739"/>
              </p:ext>
            </p:extLst>
          </p:nvPr>
        </p:nvGraphicFramePr>
        <p:xfrm>
          <a:off x="7026070" y="5058022"/>
          <a:ext cx="177017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Schwinn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Sirrus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CC57BE6-7132-33D2-05CB-CF3064577E54}"/>
              </a:ext>
            </a:extLst>
          </p:cNvPr>
          <p:cNvSpPr txBox="1"/>
          <p:nvPr/>
        </p:nvSpPr>
        <p:spPr>
          <a:xfrm>
            <a:off x="7026070" y="465723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Bicycle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88FD3F2E-9C42-CBBC-246D-B2AFEBB41B12}"/>
              </a:ext>
            </a:extLst>
          </p:cNvPr>
          <p:cNvSpPr/>
          <p:nvPr/>
        </p:nvSpPr>
        <p:spPr>
          <a:xfrm>
            <a:off x="7135956" y="3653793"/>
            <a:ext cx="1603134" cy="649188"/>
          </a:xfrm>
          <a:prstGeom prst="wedgeEllipseCallout">
            <a:avLst>
              <a:gd name="adj1" fmla="val -81913"/>
              <a:gd name="adj2" fmla="val 13237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Must have</a:t>
            </a:r>
            <a:br>
              <a:rPr lang="en-US" sz="1200" dirty="0"/>
            </a:br>
            <a:r>
              <a:rPr lang="en-US" sz="1200" dirty="0"/>
              <a:t>same schema</a:t>
            </a:r>
          </a:p>
        </p:txBody>
      </p:sp>
    </p:spTree>
    <p:extLst>
      <p:ext uri="{BB962C8B-B14F-4D97-AF65-F5344CB8AC3E}">
        <p14:creationId xmlns:p14="http://schemas.microsoft.com/office/powerpoint/2010/main" val="3098731431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42F3-080E-EA49-9E69-4B14804B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96338-7B04-EC51-4047-B5E543EB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CB20-6F85-7FD9-3072-B9EB2ED3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1362B-4011-1D36-972D-717F031F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2069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20699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4E3529-F8BC-DC7A-4171-CD6DF71A0C4F}"/>
              </a:ext>
            </a:extLst>
          </p:cNvPr>
          <p:cNvSpPr txBox="1"/>
          <p:nvPr/>
        </p:nvSpPr>
        <p:spPr>
          <a:xfrm>
            <a:off x="52743" y="2676764"/>
            <a:ext cx="3053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union of S and 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2C7D8-5FA6-92C3-C026-606AB1E7FAEE}"/>
              </a:ext>
            </a:extLst>
          </p:cNvPr>
          <p:cNvSpPr txBox="1"/>
          <p:nvPr/>
        </p:nvSpPr>
        <p:spPr>
          <a:xfrm>
            <a:off x="216290" y="3936859"/>
            <a:ext cx="202811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539C6-ADB2-1EC1-683B-9DCF3C63082E}"/>
                  </a:ext>
                </a:extLst>
              </p:cNvPr>
              <p:cNvSpPr txBox="1"/>
              <p:nvPr/>
            </p:nvSpPr>
            <p:spPr>
              <a:xfrm>
                <a:off x="4277553" y="3121977"/>
                <a:ext cx="26704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Bicycle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539C6-ADB2-1EC1-683B-9DCF3C630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53" y="3121977"/>
                <a:ext cx="2670410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C5E3FDC-200B-B5B3-0020-59CC5AE8B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06260"/>
              </p:ext>
            </p:extLst>
          </p:nvPr>
        </p:nvGraphicFramePr>
        <p:xfrm>
          <a:off x="4569670" y="5058022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EC3C207-5CB0-9730-B4CA-078C325CBD7A}"/>
              </a:ext>
            </a:extLst>
          </p:cNvPr>
          <p:cNvSpPr txBox="1"/>
          <p:nvPr/>
        </p:nvSpPr>
        <p:spPr>
          <a:xfrm>
            <a:off x="4569670" y="4657239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7821925-D234-611A-62FF-DD2157CA7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08503"/>
              </p:ext>
            </p:extLst>
          </p:nvPr>
        </p:nvGraphicFramePr>
        <p:xfrm>
          <a:off x="7026070" y="5058022"/>
          <a:ext cx="177017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Schwinn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Sirrus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CC57BE6-7132-33D2-05CB-CF3064577E54}"/>
              </a:ext>
            </a:extLst>
          </p:cNvPr>
          <p:cNvSpPr txBox="1"/>
          <p:nvPr/>
        </p:nvSpPr>
        <p:spPr>
          <a:xfrm>
            <a:off x="7026070" y="465723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Bicycle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DC9ED75-DCE8-1538-433A-91FE4DD9C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53443"/>
              </p:ext>
            </p:extLst>
          </p:nvPr>
        </p:nvGraphicFramePr>
        <p:xfrm>
          <a:off x="4754515" y="681037"/>
          <a:ext cx="177017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Schwinn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383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Sirrus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48705"/>
                  </a:ext>
                </a:extLst>
              </a:tr>
            </a:tbl>
          </a:graphicData>
        </a:graphic>
      </p:graphicFrame>
      <p:sp>
        <p:nvSpPr>
          <p:cNvPr id="17" name="Oval Callout 16">
            <a:extLst>
              <a:ext uri="{FF2B5EF4-FFF2-40B4-BE49-F238E27FC236}">
                <a16:creationId xmlns:a16="http://schemas.microsoft.com/office/drawing/2014/main" id="{88FD3F2E-9C42-CBBC-246D-B2AFEBB41B12}"/>
              </a:ext>
            </a:extLst>
          </p:cNvPr>
          <p:cNvSpPr/>
          <p:nvPr/>
        </p:nvSpPr>
        <p:spPr>
          <a:xfrm>
            <a:off x="7135956" y="3653793"/>
            <a:ext cx="1603134" cy="649188"/>
          </a:xfrm>
          <a:prstGeom prst="wedgeEllipseCallout">
            <a:avLst>
              <a:gd name="adj1" fmla="val -81913"/>
              <a:gd name="adj2" fmla="val 13237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Must have</a:t>
            </a:r>
            <a:br>
              <a:rPr lang="en-US" sz="1200" dirty="0"/>
            </a:br>
            <a:r>
              <a:rPr lang="en-US" sz="1200" dirty="0"/>
              <a:t>same schema</a:t>
            </a: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88652479-1B64-C2CF-619B-A1EF2B7DF01A}"/>
              </a:ext>
            </a:extLst>
          </p:cNvPr>
          <p:cNvSpPr/>
          <p:nvPr/>
        </p:nvSpPr>
        <p:spPr>
          <a:xfrm rot="16200000" flipV="1">
            <a:off x="6911798" y="2785134"/>
            <a:ext cx="630043" cy="580680"/>
          </a:xfrm>
          <a:prstGeom prst="bentArrow">
            <a:avLst>
              <a:gd name="adj1" fmla="val 13840"/>
              <a:gd name="adj2" fmla="val 169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64666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42F3-080E-EA49-9E69-4B14804B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96338-7B04-EC51-4047-B5E543EB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CB20-6F85-7FD9-3072-B9EB2ED3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1362B-4011-1D36-972D-717F031F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Difference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2342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23424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4E3529-F8BC-DC7A-4171-CD6DF71A0C4F}"/>
              </a:ext>
            </a:extLst>
          </p:cNvPr>
          <p:cNvSpPr txBox="1"/>
          <p:nvPr/>
        </p:nvSpPr>
        <p:spPr>
          <a:xfrm>
            <a:off x="52743" y="2676764"/>
            <a:ext cx="4140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set difference of S and 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2C7D8-5FA6-92C3-C026-606AB1E7FAEE}"/>
              </a:ext>
            </a:extLst>
          </p:cNvPr>
          <p:cNvSpPr txBox="1"/>
          <p:nvPr/>
        </p:nvSpPr>
        <p:spPr>
          <a:xfrm>
            <a:off x="216290" y="3936859"/>
            <a:ext cx="22124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9F779C7C-C61F-A7F4-9F7D-B129321D34D1}"/>
              </a:ext>
            </a:extLst>
          </p:cNvPr>
          <p:cNvSpPr/>
          <p:nvPr/>
        </p:nvSpPr>
        <p:spPr>
          <a:xfrm>
            <a:off x="646401" y="4555876"/>
            <a:ext cx="764600" cy="432792"/>
          </a:xfrm>
          <a:prstGeom prst="wedgeEllipseCallout">
            <a:avLst>
              <a:gd name="adj1" fmla="val -37469"/>
              <a:gd name="adj2" fmla="val -830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400" dirty="0"/>
              <a:t>SQL</a:t>
            </a:r>
          </a:p>
        </p:txBody>
      </p:sp>
    </p:spTree>
    <p:extLst>
      <p:ext uri="{BB962C8B-B14F-4D97-AF65-F5344CB8AC3E}">
        <p14:creationId xmlns:p14="http://schemas.microsoft.com/office/powerpoint/2010/main" val="3939978955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42F3-080E-EA49-9E69-4B14804B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96338-7B04-EC51-4047-B5E543EB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CB20-6F85-7FD9-3072-B9EB2ED3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1362B-4011-1D36-972D-717F031F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Difference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2342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23424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4E3529-F8BC-DC7A-4171-CD6DF71A0C4F}"/>
              </a:ext>
            </a:extLst>
          </p:cNvPr>
          <p:cNvSpPr txBox="1"/>
          <p:nvPr/>
        </p:nvSpPr>
        <p:spPr>
          <a:xfrm>
            <a:off x="52743" y="2676764"/>
            <a:ext cx="4140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set difference of S and 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2C7D8-5FA6-92C3-C026-606AB1E7FAEE}"/>
              </a:ext>
            </a:extLst>
          </p:cNvPr>
          <p:cNvSpPr txBox="1"/>
          <p:nvPr/>
        </p:nvSpPr>
        <p:spPr>
          <a:xfrm>
            <a:off x="216290" y="3936859"/>
            <a:ext cx="22124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539C6-ADB2-1EC1-683B-9DCF3C63082E}"/>
                  </a:ext>
                </a:extLst>
              </p:cNvPr>
              <p:cNvSpPr txBox="1"/>
              <p:nvPr/>
            </p:nvSpPr>
            <p:spPr>
              <a:xfrm>
                <a:off x="4277553" y="3121977"/>
                <a:ext cx="2689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Bicycle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539C6-ADB2-1EC1-683B-9DCF3C630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53" y="3121977"/>
                <a:ext cx="2689647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C5E3FDC-200B-B5B3-0020-59CC5AE8B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03875"/>
              </p:ext>
            </p:extLst>
          </p:nvPr>
        </p:nvGraphicFramePr>
        <p:xfrm>
          <a:off x="4569670" y="5058022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EC3C207-5CB0-9730-B4CA-078C325CBD7A}"/>
              </a:ext>
            </a:extLst>
          </p:cNvPr>
          <p:cNvSpPr txBox="1"/>
          <p:nvPr/>
        </p:nvSpPr>
        <p:spPr>
          <a:xfrm>
            <a:off x="4569670" y="4657239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7821925-D234-611A-62FF-DD2157CA7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148712"/>
              </p:ext>
            </p:extLst>
          </p:nvPr>
        </p:nvGraphicFramePr>
        <p:xfrm>
          <a:off x="7026070" y="5058022"/>
          <a:ext cx="177017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Schwinn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CC57BE6-7132-33D2-05CB-CF3064577E54}"/>
              </a:ext>
            </a:extLst>
          </p:cNvPr>
          <p:cNvSpPr txBox="1"/>
          <p:nvPr/>
        </p:nvSpPr>
        <p:spPr>
          <a:xfrm>
            <a:off x="7026070" y="465723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Bicycle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88FD3F2E-9C42-CBBC-246D-B2AFEBB41B12}"/>
              </a:ext>
            </a:extLst>
          </p:cNvPr>
          <p:cNvSpPr/>
          <p:nvPr/>
        </p:nvSpPr>
        <p:spPr>
          <a:xfrm>
            <a:off x="7135956" y="3653793"/>
            <a:ext cx="1603134" cy="649188"/>
          </a:xfrm>
          <a:prstGeom prst="wedgeEllipseCallout">
            <a:avLst>
              <a:gd name="adj1" fmla="val -81913"/>
              <a:gd name="adj2" fmla="val 13237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Must have</a:t>
            </a:r>
            <a:br>
              <a:rPr lang="en-US" sz="1200" dirty="0"/>
            </a:br>
            <a:r>
              <a:rPr lang="en-US" sz="1200" dirty="0"/>
              <a:t>same schema</a:t>
            </a:r>
          </a:p>
        </p:txBody>
      </p:sp>
    </p:spTree>
    <p:extLst>
      <p:ext uri="{BB962C8B-B14F-4D97-AF65-F5344CB8AC3E}">
        <p14:creationId xmlns:p14="http://schemas.microsoft.com/office/powerpoint/2010/main" val="667801652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42F3-080E-EA49-9E69-4B14804B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96338-7B04-EC51-4047-B5E543EB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CB20-6F85-7FD9-3072-B9EB2ED3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1362B-4011-1D36-972D-717F031F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Difference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2342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23424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4E3529-F8BC-DC7A-4171-CD6DF71A0C4F}"/>
              </a:ext>
            </a:extLst>
          </p:cNvPr>
          <p:cNvSpPr txBox="1"/>
          <p:nvPr/>
        </p:nvSpPr>
        <p:spPr>
          <a:xfrm>
            <a:off x="52743" y="2676764"/>
            <a:ext cx="4140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set difference of S and 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2C7D8-5FA6-92C3-C026-606AB1E7FAEE}"/>
              </a:ext>
            </a:extLst>
          </p:cNvPr>
          <p:cNvSpPr txBox="1"/>
          <p:nvPr/>
        </p:nvSpPr>
        <p:spPr>
          <a:xfrm>
            <a:off x="216290" y="3936859"/>
            <a:ext cx="22124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539C6-ADB2-1EC1-683B-9DCF3C63082E}"/>
                  </a:ext>
                </a:extLst>
              </p:cNvPr>
              <p:cNvSpPr txBox="1"/>
              <p:nvPr/>
            </p:nvSpPr>
            <p:spPr>
              <a:xfrm>
                <a:off x="4277553" y="3121977"/>
                <a:ext cx="2689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Bicycle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539C6-ADB2-1EC1-683B-9DCF3C630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53" y="3121977"/>
                <a:ext cx="2689647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C5E3FDC-200B-B5B3-0020-59CC5AE8B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086108"/>
              </p:ext>
            </p:extLst>
          </p:nvPr>
        </p:nvGraphicFramePr>
        <p:xfrm>
          <a:off x="4569670" y="5058022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EC3C207-5CB0-9730-B4CA-078C325CBD7A}"/>
              </a:ext>
            </a:extLst>
          </p:cNvPr>
          <p:cNvSpPr txBox="1"/>
          <p:nvPr/>
        </p:nvSpPr>
        <p:spPr>
          <a:xfrm>
            <a:off x="4569670" y="4657239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7821925-D234-611A-62FF-DD2157CA7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726109"/>
              </p:ext>
            </p:extLst>
          </p:nvPr>
        </p:nvGraphicFramePr>
        <p:xfrm>
          <a:off x="7026070" y="5058022"/>
          <a:ext cx="177017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Schwinn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CC57BE6-7132-33D2-05CB-CF3064577E54}"/>
              </a:ext>
            </a:extLst>
          </p:cNvPr>
          <p:cNvSpPr txBox="1"/>
          <p:nvPr/>
        </p:nvSpPr>
        <p:spPr>
          <a:xfrm>
            <a:off x="7026070" y="465723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Bicycle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DC9ED75-DCE8-1538-433A-91FE4DD9C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71188"/>
              </p:ext>
            </p:extLst>
          </p:nvPr>
        </p:nvGraphicFramePr>
        <p:xfrm>
          <a:off x="6658917" y="1240041"/>
          <a:ext cx="177017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7" name="Oval Callout 16">
            <a:extLst>
              <a:ext uri="{FF2B5EF4-FFF2-40B4-BE49-F238E27FC236}">
                <a16:creationId xmlns:a16="http://schemas.microsoft.com/office/drawing/2014/main" id="{88FD3F2E-9C42-CBBC-246D-B2AFEBB41B12}"/>
              </a:ext>
            </a:extLst>
          </p:cNvPr>
          <p:cNvSpPr/>
          <p:nvPr/>
        </p:nvSpPr>
        <p:spPr>
          <a:xfrm>
            <a:off x="7135956" y="3653793"/>
            <a:ext cx="1603134" cy="649188"/>
          </a:xfrm>
          <a:prstGeom prst="wedgeEllipseCallout">
            <a:avLst>
              <a:gd name="adj1" fmla="val -81913"/>
              <a:gd name="adj2" fmla="val 13237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Must have</a:t>
            </a:r>
            <a:br>
              <a:rPr lang="en-US" sz="1200" dirty="0"/>
            </a:br>
            <a:r>
              <a:rPr lang="en-US" sz="1200" dirty="0"/>
              <a:t>same schema</a:t>
            </a: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88652479-1B64-C2CF-619B-A1EF2B7DF01A}"/>
              </a:ext>
            </a:extLst>
          </p:cNvPr>
          <p:cNvSpPr/>
          <p:nvPr/>
        </p:nvSpPr>
        <p:spPr>
          <a:xfrm rot="16200000" flipV="1">
            <a:off x="6911798" y="2785134"/>
            <a:ext cx="630043" cy="580680"/>
          </a:xfrm>
          <a:prstGeom prst="bentArrow">
            <a:avLst>
              <a:gd name="adj1" fmla="val 13840"/>
              <a:gd name="adj2" fmla="val 169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2614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42F3-080E-EA49-9E69-4B14804B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96338-7B04-EC51-4047-B5E543EB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CB20-6F85-7FD9-3072-B9EB2ED3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1362B-4011-1D36-972D-717F031F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9883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𝑎𝑡𝑡𝑟𝑠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988300" cy="584775"/>
              </a:xfrm>
              <a:prstGeom prst="rect">
                <a:avLst/>
              </a:prstGeom>
              <a:blipFill>
                <a:blip r:embed="rId2"/>
                <a:stretch>
                  <a:fillRect r="-1266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4E3529-F8BC-DC7A-4171-CD6DF71A0C4F}"/>
              </a:ext>
            </a:extLst>
          </p:cNvPr>
          <p:cNvSpPr txBox="1"/>
          <p:nvPr/>
        </p:nvSpPr>
        <p:spPr>
          <a:xfrm>
            <a:off x="52743" y="2676764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Rename attributes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2C7D8-5FA6-92C3-C026-606AB1E7FAEE}"/>
              </a:ext>
            </a:extLst>
          </p:cNvPr>
          <p:cNvSpPr txBox="1"/>
          <p:nvPr/>
        </p:nvSpPr>
        <p:spPr>
          <a:xfrm>
            <a:off x="216290" y="3936859"/>
            <a:ext cx="350288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a1 as a1’,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a2 as a2’,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...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</p:spTree>
    <p:extLst>
      <p:ext uri="{BB962C8B-B14F-4D97-AF65-F5344CB8AC3E}">
        <p14:creationId xmlns:p14="http://schemas.microsoft.com/office/powerpoint/2010/main" val="1074230759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42F3-080E-EA49-9E69-4B14804B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96338-7B04-EC51-4047-B5E543EB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CB20-6F85-7FD9-3072-B9EB2ED3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1362B-4011-1D36-972D-717F031F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9883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𝑎𝑡𝑡𝑟𝑠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988300" cy="584775"/>
              </a:xfrm>
              <a:prstGeom prst="rect">
                <a:avLst/>
              </a:prstGeom>
              <a:blipFill>
                <a:blip r:embed="rId2"/>
                <a:stretch>
                  <a:fillRect r="-1266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4E3529-F8BC-DC7A-4171-CD6DF71A0C4F}"/>
              </a:ext>
            </a:extLst>
          </p:cNvPr>
          <p:cNvSpPr txBox="1"/>
          <p:nvPr/>
        </p:nvSpPr>
        <p:spPr>
          <a:xfrm>
            <a:off x="52743" y="2676764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Rename attributes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2C7D8-5FA6-92C3-C026-606AB1E7FAEE}"/>
              </a:ext>
            </a:extLst>
          </p:cNvPr>
          <p:cNvSpPr txBox="1"/>
          <p:nvPr/>
        </p:nvSpPr>
        <p:spPr>
          <a:xfrm>
            <a:off x="216290" y="3936859"/>
            <a:ext cx="350288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a1 as a1’,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a2 as a2’,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...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539C6-ADB2-1EC1-683B-9DCF3C63082E}"/>
                  </a:ext>
                </a:extLst>
              </p:cNvPr>
              <p:cNvSpPr txBox="1"/>
              <p:nvPr/>
            </p:nvSpPr>
            <p:spPr>
              <a:xfrm>
                <a:off x="4286000" y="2526472"/>
                <a:ext cx="3296543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model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539C6-ADB2-1EC1-683B-9DCF3C630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00" y="2526472"/>
                <a:ext cx="3296543" cy="477888"/>
              </a:xfrm>
              <a:prstGeom prst="rect">
                <a:avLst/>
              </a:prstGeom>
              <a:blipFill>
                <a:blip r:embed="rId3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C5E3FDC-200B-B5B3-0020-59CC5AE8B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733767"/>
              </p:ext>
            </p:extLst>
          </p:nvPr>
        </p:nvGraphicFramePr>
        <p:xfrm>
          <a:off x="5661056" y="3553064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EC3C207-5CB0-9730-B4CA-078C325CBD7A}"/>
              </a:ext>
            </a:extLst>
          </p:cNvPr>
          <p:cNvSpPr txBox="1"/>
          <p:nvPr/>
        </p:nvSpPr>
        <p:spPr>
          <a:xfrm>
            <a:off x="5661056" y="3152281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378818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42F3-080E-EA49-9E69-4B14804B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96338-7B04-EC51-4047-B5E543EB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CB20-6F85-7FD9-3072-B9EB2ED3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1362B-4011-1D36-972D-717F031F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9883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𝑎𝑡𝑡𝑟𝑠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988300" cy="584775"/>
              </a:xfrm>
              <a:prstGeom prst="rect">
                <a:avLst/>
              </a:prstGeom>
              <a:blipFill>
                <a:blip r:embed="rId2"/>
                <a:stretch>
                  <a:fillRect r="-1266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4E3529-F8BC-DC7A-4171-CD6DF71A0C4F}"/>
              </a:ext>
            </a:extLst>
          </p:cNvPr>
          <p:cNvSpPr txBox="1"/>
          <p:nvPr/>
        </p:nvSpPr>
        <p:spPr>
          <a:xfrm>
            <a:off x="52743" y="2676764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Rename attributes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2C7D8-5FA6-92C3-C026-606AB1E7FAEE}"/>
              </a:ext>
            </a:extLst>
          </p:cNvPr>
          <p:cNvSpPr txBox="1"/>
          <p:nvPr/>
        </p:nvSpPr>
        <p:spPr>
          <a:xfrm>
            <a:off x="216290" y="3936859"/>
            <a:ext cx="350288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a1 as a1’,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a2 as a2’,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...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539C6-ADB2-1EC1-683B-9DCF3C63082E}"/>
                  </a:ext>
                </a:extLst>
              </p:cNvPr>
              <p:cNvSpPr txBox="1"/>
              <p:nvPr/>
            </p:nvSpPr>
            <p:spPr>
              <a:xfrm>
                <a:off x="4286000" y="2526472"/>
                <a:ext cx="3296543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model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539C6-ADB2-1EC1-683B-9DCF3C630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00" y="2526472"/>
                <a:ext cx="3296543" cy="477888"/>
              </a:xfrm>
              <a:prstGeom prst="rect">
                <a:avLst/>
              </a:prstGeom>
              <a:blipFill>
                <a:blip r:embed="rId3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C5E3FDC-200B-B5B3-0020-59CC5AE8B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397846"/>
              </p:ext>
            </p:extLst>
          </p:nvPr>
        </p:nvGraphicFramePr>
        <p:xfrm>
          <a:off x="5661056" y="3553064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EC3C207-5CB0-9730-B4CA-078C325CBD7A}"/>
              </a:ext>
            </a:extLst>
          </p:cNvPr>
          <p:cNvSpPr txBox="1"/>
          <p:nvPr/>
        </p:nvSpPr>
        <p:spPr>
          <a:xfrm>
            <a:off x="5661056" y="3152281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DC9ED75-DCE8-1538-433A-91FE4DD9C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781728"/>
              </p:ext>
            </p:extLst>
          </p:nvPr>
        </p:nvGraphicFramePr>
        <p:xfrm>
          <a:off x="5661056" y="759937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8" name="Bent Arrow 17">
            <a:extLst>
              <a:ext uri="{FF2B5EF4-FFF2-40B4-BE49-F238E27FC236}">
                <a16:creationId xmlns:a16="http://schemas.microsoft.com/office/drawing/2014/main" id="{88652479-1B64-C2CF-619B-A1EF2B7DF01A}"/>
              </a:ext>
            </a:extLst>
          </p:cNvPr>
          <p:cNvSpPr/>
          <p:nvPr/>
        </p:nvSpPr>
        <p:spPr>
          <a:xfrm rot="16200000" flipV="1">
            <a:off x="7441819" y="2292210"/>
            <a:ext cx="630043" cy="348596"/>
          </a:xfrm>
          <a:prstGeom prst="bentArrow">
            <a:avLst>
              <a:gd name="adj1" fmla="val 13840"/>
              <a:gd name="adj2" fmla="val 169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69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98874-81C6-6CBF-0F36-7AD16FD3322D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A5946-503C-3FB8-180A-1FBDE4EAEABA}"/>
              </a:ext>
            </a:extLst>
          </p:cNvPr>
          <p:cNvSpPr txBox="1"/>
          <p:nvPr/>
        </p:nvSpPr>
        <p:spPr>
          <a:xfrm>
            <a:off x="4484556" y="421761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71266-CDEB-F717-7254-EE259EE3B903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ADF6F0-8EA1-DCEE-9424-BA3B97877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055349"/>
              </p:ext>
            </p:extLst>
          </p:nvPr>
        </p:nvGraphicFramePr>
        <p:xfrm>
          <a:off x="4572000" y="4650372"/>
          <a:ext cx="21630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43105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0AB8D9-624D-5170-6423-4F9A0E181F45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D1B4F-3D04-B2BB-FEF0-116EB6EB6F86}"/>
              </a:ext>
            </a:extLst>
          </p:cNvPr>
          <p:cNvSpPr txBox="1"/>
          <p:nvPr/>
        </p:nvSpPr>
        <p:spPr>
          <a:xfrm>
            <a:off x="7227182" y="471207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cardrivers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99B5E-2C5A-28C9-D286-EE21A7856086}"/>
              </a:ext>
            </a:extLst>
          </p:cNvPr>
          <p:cNvSpPr txBox="1"/>
          <p:nvPr/>
        </p:nvSpPr>
        <p:spPr>
          <a:xfrm>
            <a:off x="7342327" y="5262540"/>
            <a:ext cx="14189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07B971-88DF-CC0C-85AF-7DDFCC55FA04}"/>
              </a:ext>
            </a:extLst>
          </p:cNvPr>
          <p:cNvSpPr txBox="1"/>
          <p:nvPr/>
        </p:nvSpPr>
        <p:spPr>
          <a:xfrm>
            <a:off x="5854996" y="1226260"/>
            <a:ext cx="313419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079604EA-1F77-29E3-F8AB-ADE66775F223}"/>
              </a:ext>
            </a:extLst>
          </p:cNvPr>
          <p:cNvSpPr/>
          <p:nvPr/>
        </p:nvSpPr>
        <p:spPr>
          <a:xfrm>
            <a:off x="7086600" y="2145928"/>
            <a:ext cx="255727" cy="4844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B77824C-7CF4-B924-7C60-7B65CFE1472C}"/>
              </a:ext>
            </a:extLst>
          </p:cNvPr>
          <p:cNvGraphicFramePr>
            <a:graphicFrameLocks noGrp="1"/>
          </p:cNvGraphicFramePr>
          <p:nvPr/>
        </p:nvGraphicFramePr>
        <p:xfrm>
          <a:off x="4937936" y="2655573"/>
          <a:ext cx="405125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1846737220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3343656621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1211812557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94910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9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6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0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571880"/>
                  </a:ext>
                </a:extLst>
              </a:tr>
            </a:tbl>
          </a:graphicData>
        </a:graphic>
      </p:graphicFrame>
      <p:sp>
        <p:nvSpPr>
          <p:cNvPr id="21" name="Oval Callout 20">
            <a:extLst>
              <a:ext uri="{FF2B5EF4-FFF2-40B4-BE49-F238E27FC236}">
                <a16:creationId xmlns:a16="http://schemas.microsoft.com/office/drawing/2014/main" id="{98331E8F-305A-0C53-CCE3-3143D0EDE23D}"/>
              </a:ext>
            </a:extLst>
          </p:cNvPr>
          <p:cNvSpPr/>
          <p:nvPr/>
        </p:nvSpPr>
        <p:spPr>
          <a:xfrm>
            <a:off x="810084" y="3207054"/>
            <a:ext cx="2982661" cy="519351"/>
          </a:xfrm>
          <a:prstGeom prst="wedgeEllipseCallout">
            <a:avLst>
              <a:gd name="adj1" fmla="val 66700"/>
              <a:gd name="adj2" fmla="val 235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Uses updated data</a:t>
            </a:r>
          </a:p>
        </p:txBody>
      </p:sp>
    </p:spTree>
    <p:extLst>
      <p:ext uri="{BB962C8B-B14F-4D97-AF65-F5344CB8AC3E}">
        <p14:creationId xmlns:p14="http://schemas.microsoft.com/office/powerpoint/2010/main" val="2399078386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42F3-080E-EA49-9E69-4B14804B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96338-7B04-EC51-4047-B5E543EB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CB20-6F85-7FD9-3072-B9EB2ED3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1362B-4011-1D36-972D-717F031F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9883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𝑎𝑡𝑡𝑟𝑠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3A4B45-5473-7DFD-F430-0187EFA5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988300" cy="584775"/>
              </a:xfrm>
              <a:prstGeom prst="rect">
                <a:avLst/>
              </a:prstGeom>
              <a:blipFill>
                <a:blip r:embed="rId2"/>
                <a:stretch>
                  <a:fillRect r="-1266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4E3529-F8BC-DC7A-4171-CD6DF71A0C4F}"/>
              </a:ext>
            </a:extLst>
          </p:cNvPr>
          <p:cNvSpPr txBox="1"/>
          <p:nvPr/>
        </p:nvSpPr>
        <p:spPr>
          <a:xfrm>
            <a:off x="52743" y="2676764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Rename attributes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2C7D8-5FA6-92C3-C026-606AB1E7FAEE}"/>
              </a:ext>
            </a:extLst>
          </p:cNvPr>
          <p:cNvSpPr txBox="1"/>
          <p:nvPr/>
        </p:nvSpPr>
        <p:spPr>
          <a:xfrm>
            <a:off x="216290" y="3936859"/>
            <a:ext cx="350288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a1 as a1’,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a2 as a2’,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...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539C6-ADB2-1EC1-683B-9DCF3C63082E}"/>
                  </a:ext>
                </a:extLst>
              </p:cNvPr>
              <p:cNvSpPr txBox="1"/>
              <p:nvPr/>
            </p:nvSpPr>
            <p:spPr>
              <a:xfrm>
                <a:off x="4286000" y="2526472"/>
                <a:ext cx="3296543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model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539C6-ADB2-1EC1-683B-9DCF3C630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00" y="2526472"/>
                <a:ext cx="3296543" cy="477888"/>
              </a:xfrm>
              <a:prstGeom prst="rect">
                <a:avLst/>
              </a:prstGeom>
              <a:blipFill>
                <a:blip r:embed="rId3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C5E3FDC-200B-B5B3-0020-59CC5AE8B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89100"/>
              </p:ext>
            </p:extLst>
          </p:nvPr>
        </p:nvGraphicFramePr>
        <p:xfrm>
          <a:off x="5661056" y="3553064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EC3C207-5CB0-9730-B4CA-078C325CBD7A}"/>
              </a:ext>
            </a:extLst>
          </p:cNvPr>
          <p:cNvSpPr txBox="1"/>
          <p:nvPr/>
        </p:nvSpPr>
        <p:spPr>
          <a:xfrm>
            <a:off x="5661056" y="3152281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DC9ED75-DCE8-1538-433A-91FE4DD9C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10812"/>
              </p:ext>
            </p:extLst>
          </p:nvPr>
        </p:nvGraphicFramePr>
        <p:xfrm>
          <a:off x="5661056" y="759937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18" name="Bent Arrow 17">
            <a:extLst>
              <a:ext uri="{FF2B5EF4-FFF2-40B4-BE49-F238E27FC236}">
                <a16:creationId xmlns:a16="http://schemas.microsoft.com/office/drawing/2014/main" id="{88652479-1B64-C2CF-619B-A1EF2B7DF01A}"/>
              </a:ext>
            </a:extLst>
          </p:cNvPr>
          <p:cNvSpPr/>
          <p:nvPr/>
        </p:nvSpPr>
        <p:spPr>
          <a:xfrm rot="16200000" flipV="1">
            <a:off x="7441819" y="2292210"/>
            <a:ext cx="630043" cy="348596"/>
          </a:xfrm>
          <a:prstGeom prst="bentArrow">
            <a:avLst>
              <a:gd name="adj1" fmla="val 13840"/>
              <a:gd name="adj2" fmla="val 169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C37D40-8128-EDA2-5A18-45D4F3829827}"/>
                  </a:ext>
                </a:extLst>
              </p:cNvPr>
              <p:cNvSpPr txBox="1"/>
              <p:nvPr/>
            </p:nvSpPr>
            <p:spPr>
              <a:xfrm>
                <a:off x="4286000" y="5490852"/>
                <a:ext cx="3235116" cy="93551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Corrected union: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user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id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model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regist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)∪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Bicycle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C37D40-8128-EDA2-5A18-45D4F3829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00" y="5490852"/>
                <a:ext cx="3235116" cy="935513"/>
              </a:xfrm>
              <a:prstGeom prst="rect">
                <a:avLst/>
              </a:prstGeom>
              <a:blipFill>
                <a:blip r:embed="rId4"/>
                <a:stretch>
                  <a:fillRect l="-1163" t="-266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605263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FA2D-8720-7048-1147-9F31DE10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Basic Relational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C624D-978C-E847-24FD-1DA2AC7FD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Selection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condition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attrs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Join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R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 ×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Union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Set difference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Rename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ρ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C624D-978C-E847-24FD-1DA2AC7FD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464AA-03DD-D8F0-B6F9-8429DDDB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AAFDE-DF01-0D81-ACD0-6A5B4F2B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193B7-AEF0-4DF5-BA02-97F5F9FF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8E626-1452-6DFA-5DF0-D2B148AC86DB}"/>
              </a:ext>
            </a:extLst>
          </p:cNvPr>
          <p:cNvSpPr txBox="1"/>
          <p:nvPr/>
        </p:nvSpPr>
        <p:spPr>
          <a:xfrm>
            <a:off x="4328904" y="5948448"/>
            <a:ext cx="458490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Which operators are monotone?</a:t>
            </a:r>
          </a:p>
        </p:txBody>
      </p:sp>
    </p:spTree>
    <p:extLst>
      <p:ext uri="{BB962C8B-B14F-4D97-AF65-F5344CB8AC3E}">
        <p14:creationId xmlns:p14="http://schemas.microsoft.com/office/powerpoint/2010/main" val="3323264100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FA2D-8720-7048-1147-9F31DE10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Basic Relational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C624D-978C-E847-24FD-1DA2AC7FD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Selection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condition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attrs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Join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R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 ×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Union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Set difference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Rename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ρ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C624D-978C-E847-24FD-1DA2AC7FD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464AA-03DD-D8F0-B6F9-8429DDDB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AAFDE-DF01-0D81-ACD0-6A5B4F2B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193B7-AEF0-4DF5-BA02-97F5F9FF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8E626-1452-6DFA-5DF0-D2B148AC86DB}"/>
              </a:ext>
            </a:extLst>
          </p:cNvPr>
          <p:cNvSpPr txBox="1"/>
          <p:nvPr/>
        </p:nvSpPr>
        <p:spPr>
          <a:xfrm>
            <a:off x="4328904" y="5948448"/>
            <a:ext cx="4584909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Which operators are monotone?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3D3841C-4086-5601-D8A7-EE2201DC5B40}"/>
              </a:ext>
            </a:extLst>
          </p:cNvPr>
          <p:cNvSpPr/>
          <p:nvPr/>
        </p:nvSpPr>
        <p:spPr>
          <a:xfrm>
            <a:off x="4910400" y="1346400"/>
            <a:ext cx="357048" cy="2534399"/>
          </a:xfrm>
          <a:prstGeom prst="rightBrace">
            <a:avLst>
              <a:gd name="adj1" fmla="val 48664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C3C593-D40D-B7D7-D55F-93353A148E36}"/>
              </a:ext>
            </a:extLst>
          </p:cNvPr>
          <p:cNvSpPr txBox="1"/>
          <p:nvPr/>
        </p:nvSpPr>
        <p:spPr>
          <a:xfrm>
            <a:off x="5410771" y="2526808"/>
            <a:ext cx="12105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Monotone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038C3A6-132A-2228-53C2-F45382254C92}"/>
              </a:ext>
            </a:extLst>
          </p:cNvPr>
          <p:cNvSpPr/>
          <p:nvPr/>
        </p:nvSpPr>
        <p:spPr>
          <a:xfrm>
            <a:off x="4910400" y="4206474"/>
            <a:ext cx="357048" cy="489725"/>
          </a:xfrm>
          <a:prstGeom prst="rightBrace">
            <a:avLst>
              <a:gd name="adj1" fmla="val 4866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1CD2F-2528-CCFE-60CF-318E5F346FC3}"/>
              </a:ext>
            </a:extLst>
          </p:cNvPr>
          <p:cNvSpPr txBox="1"/>
          <p:nvPr/>
        </p:nvSpPr>
        <p:spPr>
          <a:xfrm>
            <a:off x="5509756" y="4254968"/>
            <a:ext cx="1710725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Non-monotone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90671-772D-67AE-C27A-68F1883E0414}"/>
              </a:ext>
            </a:extLst>
          </p:cNvPr>
          <p:cNvSpPr txBox="1"/>
          <p:nvPr/>
        </p:nvSpPr>
        <p:spPr>
          <a:xfrm>
            <a:off x="2466856" y="5054961"/>
            <a:ext cx="37240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Monotone, but doesn’t do anything</a:t>
            </a:r>
          </a:p>
        </p:txBody>
      </p:sp>
    </p:spTree>
    <p:extLst>
      <p:ext uri="{BB962C8B-B14F-4D97-AF65-F5344CB8AC3E}">
        <p14:creationId xmlns:p14="http://schemas.microsoft.com/office/powerpoint/2010/main" val="2802112632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D28E2-E847-DBAF-B376-14C18D53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9CD09-49DB-67C1-7FEC-9CE6CD3A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7DBD5-4B9A-9FE6-8ACA-61F5CC47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E76804-55A9-AAC0-16A2-BC7CF08E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9E28B-A02D-83D2-C0F0-FABF2CE927E5}"/>
              </a:ext>
            </a:extLst>
          </p:cNvPr>
          <p:cNvSpPr txBox="1"/>
          <p:nvPr/>
        </p:nvSpPr>
        <p:spPr>
          <a:xfrm>
            <a:off x="2784496" y="3013502"/>
            <a:ext cx="357501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Query Plans</a:t>
            </a:r>
          </a:p>
        </p:txBody>
      </p:sp>
    </p:spTree>
    <p:extLst>
      <p:ext uri="{BB962C8B-B14F-4D97-AF65-F5344CB8AC3E}">
        <p14:creationId xmlns:p14="http://schemas.microsoft.com/office/powerpoint/2010/main" val="2533888396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1FDC5-E3F1-5BDA-AF6B-BD97AD72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A273-C578-AD6E-4B04-E71F6FF3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D3E84-CEEA-AD3A-0359-D37691E4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1B3E3-6FB4-07C0-077C-B597EFDA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 Plan, or Query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1D3AF-3BDF-86CE-EB63-C40130CD46D7}"/>
              </a:ext>
            </a:extLst>
          </p:cNvPr>
          <p:cNvSpPr txBox="1"/>
          <p:nvPr/>
        </p:nvSpPr>
        <p:spPr>
          <a:xfrm>
            <a:off x="4205553" y="43206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6D1F62-0369-8A50-F454-5CE127CE6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653705"/>
              </p:ext>
            </p:extLst>
          </p:nvPr>
        </p:nvGraphicFramePr>
        <p:xfrm>
          <a:off x="7377115" y="5045701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A69C200-1DC6-C37C-48FB-D490D0CC2513}"/>
              </a:ext>
            </a:extLst>
          </p:cNvPr>
          <p:cNvSpPr txBox="1"/>
          <p:nvPr/>
        </p:nvSpPr>
        <p:spPr>
          <a:xfrm>
            <a:off x="7377115" y="464491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0C17DFC-612B-C8EE-7ED0-7D543214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928843"/>
              </p:ext>
            </p:extLst>
          </p:nvPr>
        </p:nvGraphicFramePr>
        <p:xfrm>
          <a:off x="4207273" y="4676587"/>
          <a:ext cx="31632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A424D5A-7F36-8FBE-758A-1B65F4FC77CC}"/>
              </a:ext>
            </a:extLst>
          </p:cNvPr>
          <p:cNvSpPr txBox="1"/>
          <p:nvPr/>
        </p:nvSpPr>
        <p:spPr>
          <a:xfrm>
            <a:off x="145146" y="931198"/>
            <a:ext cx="516199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</p:spTree>
    <p:extLst>
      <p:ext uri="{BB962C8B-B14F-4D97-AF65-F5344CB8AC3E}">
        <p14:creationId xmlns:p14="http://schemas.microsoft.com/office/powerpoint/2010/main" val="1956498190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1FDC5-E3F1-5BDA-AF6B-BD97AD72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A273-C578-AD6E-4B04-E71F6FF3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D3E84-CEEA-AD3A-0359-D37691E4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1B3E3-6FB4-07C0-077C-B597EFDA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 Plan, or Query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1D3AF-3BDF-86CE-EB63-C40130CD46D7}"/>
              </a:ext>
            </a:extLst>
          </p:cNvPr>
          <p:cNvSpPr txBox="1"/>
          <p:nvPr/>
        </p:nvSpPr>
        <p:spPr>
          <a:xfrm>
            <a:off x="4205553" y="43206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6D1F62-0369-8A50-F454-5CE127CE6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44687"/>
              </p:ext>
            </p:extLst>
          </p:nvPr>
        </p:nvGraphicFramePr>
        <p:xfrm>
          <a:off x="7377115" y="5045701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A69C200-1DC6-C37C-48FB-D490D0CC2513}"/>
              </a:ext>
            </a:extLst>
          </p:cNvPr>
          <p:cNvSpPr txBox="1"/>
          <p:nvPr/>
        </p:nvSpPr>
        <p:spPr>
          <a:xfrm>
            <a:off x="7377115" y="464491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0C17DFC-612B-C8EE-7ED0-7D543214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19136"/>
              </p:ext>
            </p:extLst>
          </p:nvPr>
        </p:nvGraphicFramePr>
        <p:xfrm>
          <a:off x="4207273" y="4676587"/>
          <a:ext cx="31632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A424D5A-7F36-8FBE-758A-1B65F4FC77CC}"/>
              </a:ext>
            </a:extLst>
          </p:cNvPr>
          <p:cNvSpPr txBox="1"/>
          <p:nvPr/>
        </p:nvSpPr>
        <p:spPr>
          <a:xfrm>
            <a:off x="145146" y="931198"/>
            <a:ext cx="516199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0AD370-87E8-0C71-F0BC-DD3A10AF8928}"/>
                  </a:ext>
                </a:extLst>
              </p:cNvPr>
              <p:cNvSpPr txBox="1"/>
              <p:nvPr/>
            </p:nvSpPr>
            <p:spPr>
              <a:xfrm>
                <a:off x="18944" y="3745119"/>
                <a:ext cx="3744358" cy="407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name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payroll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⋈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0AD370-87E8-0C71-F0BC-DD3A10AF8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" y="3745119"/>
                <a:ext cx="3744358" cy="407291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Down Arrow 35">
            <a:extLst>
              <a:ext uri="{FF2B5EF4-FFF2-40B4-BE49-F238E27FC236}">
                <a16:creationId xmlns:a16="http://schemas.microsoft.com/office/drawing/2014/main" id="{CBE2F41E-A9ED-8435-2A30-8DE64DE9D9D9}"/>
              </a:ext>
            </a:extLst>
          </p:cNvPr>
          <p:cNvSpPr/>
          <p:nvPr/>
        </p:nvSpPr>
        <p:spPr>
          <a:xfrm>
            <a:off x="539101" y="2760874"/>
            <a:ext cx="266671" cy="701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51912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1FDC5-E3F1-5BDA-AF6B-BD97AD72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A273-C578-AD6E-4B04-E71F6FF3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D3E84-CEEA-AD3A-0359-D37691E4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1B3E3-6FB4-07C0-077C-B597EFDA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 Plan, or Query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1D3AF-3BDF-86CE-EB63-C40130CD46D7}"/>
              </a:ext>
            </a:extLst>
          </p:cNvPr>
          <p:cNvSpPr txBox="1"/>
          <p:nvPr/>
        </p:nvSpPr>
        <p:spPr>
          <a:xfrm>
            <a:off x="4205553" y="43206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6D1F62-0369-8A50-F454-5CE127CE6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968844"/>
              </p:ext>
            </p:extLst>
          </p:nvPr>
        </p:nvGraphicFramePr>
        <p:xfrm>
          <a:off x="7377115" y="5045701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A69C200-1DC6-C37C-48FB-D490D0CC2513}"/>
              </a:ext>
            </a:extLst>
          </p:cNvPr>
          <p:cNvSpPr txBox="1"/>
          <p:nvPr/>
        </p:nvSpPr>
        <p:spPr>
          <a:xfrm>
            <a:off x="7377115" y="464491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0C17DFC-612B-C8EE-7ED0-7D543214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718990"/>
              </p:ext>
            </p:extLst>
          </p:nvPr>
        </p:nvGraphicFramePr>
        <p:xfrm>
          <a:off x="4207273" y="4676587"/>
          <a:ext cx="31632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A424D5A-7F36-8FBE-758A-1B65F4FC77CC}"/>
              </a:ext>
            </a:extLst>
          </p:cNvPr>
          <p:cNvSpPr txBox="1"/>
          <p:nvPr/>
        </p:nvSpPr>
        <p:spPr>
          <a:xfrm>
            <a:off x="145146" y="931198"/>
            <a:ext cx="516199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E705A-1589-0788-680C-A59B33D5DD3E}"/>
              </a:ext>
            </a:extLst>
          </p:cNvPr>
          <p:cNvSpPr txBox="1"/>
          <p:nvPr/>
        </p:nvSpPr>
        <p:spPr>
          <a:xfrm>
            <a:off x="5355051" y="3745119"/>
            <a:ext cx="97013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4F858A-1E70-8227-7769-D280E064C095}"/>
              </a:ext>
            </a:extLst>
          </p:cNvPr>
          <p:cNvSpPr txBox="1"/>
          <p:nvPr/>
        </p:nvSpPr>
        <p:spPr>
          <a:xfrm>
            <a:off x="7170174" y="3745119"/>
            <a:ext cx="81144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EA5FFF-E657-30FF-66C8-634F4BB61184}"/>
                  </a:ext>
                </a:extLst>
              </p:cNvPr>
              <p:cNvSpPr txBox="1"/>
              <p:nvPr/>
            </p:nvSpPr>
            <p:spPr>
              <a:xfrm>
                <a:off x="6375500" y="2833391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EA5FFF-E657-30FF-66C8-634F4BB61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500" y="2833391"/>
                <a:ext cx="468397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103901-930E-A54E-E295-26178283E0E7}"/>
                  </a:ext>
                </a:extLst>
              </p:cNvPr>
              <p:cNvSpPr txBox="1"/>
              <p:nvPr/>
            </p:nvSpPr>
            <p:spPr>
              <a:xfrm>
                <a:off x="6024730" y="2006078"/>
                <a:ext cx="1169936" cy="42851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=‘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103901-930E-A54E-E295-26178283E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730" y="2006078"/>
                <a:ext cx="1169936" cy="428515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8330FF-C6D5-6B8C-A803-2BB737CCDB1B}"/>
                  </a:ext>
                </a:extLst>
              </p:cNvPr>
              <p:cNvSpPr txBox="1"/>
              <p:nvPr/>
            </p:nvSpPr>
            <p:spPr>
              <a:xfrm>
                <a:off x="6129728" y="1173317"/>
                <a:ext cx="959942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name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8330FF-C6D5-6B8C-A803-2BB737CCD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728" y="1173317"/>
                <a:ext cx="95994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5F29B9-7736-7F08-8054-D73A10C4DBE8}"/>
              </a:ext>
            </a:extLst>
          </p:cNvPr>
          <p:cNvCxnSpPr>
            <a:stCxn id="13" idx="0"/>
            <a:endCxn id="15" idx="1"/>
          </p:cNvCxnSpPr>
          <p:nvPr/>
        </p:nvCxnSpPr>
        <p:spPr>
          <a:xfrm flipV="1">
            <a:off x="5840120" y="3033446"/>
            <a:ext cx="535380" cy="711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CCC290-430A-3621-0E15-D66AE8F1A061}"/>
              </a:ext>
            </a:extLst>
          </p:cNvPr>
          <p:cNvCxnSpPr>
            <a:cxnSpLocks/>
            <a:stCxn id="14" idx="0"/>
            <a:endCxn id="15" idx="3"/>
          </p:cNvCxnSpPr>
          <p:nvPr/>
        </p:nvCxnSpPr>
        <p:spPr>
          <a:xfrm flipH="1" flipV="1">
            <a:off x="6843897" y="3033446"/>
            <a:ext cx="731998" cy="711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0F1C13-E1BA-E78A-FD79-448A7E072BA9}"/>
              </a:ext>
            </a:extLst>
          </p:cNvPr>
          <p:cNvCxnSpPr>
            <a:cxnSpLocks/>
            <a:stCxn id="15" idx="0"/>
            <a:endCxn id="17" idx="2"/>
          </p:cNvCxnSpPr>
          <p:nvPr/>
        </p:nvCxnSpPr>
        <p:spPr>
          <a:xfrm flipH="1" flipV="1">
            <a:off x="6609698" y="2434593"/>
            <a:ext cx="1" cy="39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EAF557-1820-C719-4B1C-D4E4DE30555A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6609698" y="1573427"/>
            <a:ext cx="1" cy="4326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0AD370-87E8-0C71-F0BC-DD3A10AF8928}"/>
                  </a:ext>
                </a:extLst>
              </p:cNvPr>
              <p:cNvSpPr txBox="1"/>
              <p:nvPr/>
            </p:nvSpPr>
            <p:spPr>
              <a:xfrm>
                <a:off x="18944" y="3745119"/>
                <a:ext cx="3744358" cy="407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name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payroll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⋈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0AD370-87E8-0C71-F0BC-DD3A10AF8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" y="3745119"/>
                <a:ext cx="3744358" cy="407291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Down Arrow 35">
            <a:extLst>
              <a:ext uri="{FF2B5EF4-FFF2-40B4-BE49-F238E27FC236}">
                <a16:creationId xmlns:a16="http://schemas.microsoft.com/office/drawing/2014/main" id="{CBE2F41E-A9ED-8435-2A30-8DE64DE9D9D9}"/>
              </a:ext>
            </a:extLst>
          </p:cNvPr>
          <p:cNvSpPr/>
          <p:nvPr/>
        </p:nvSpPr>
        <p:spPr>
          <a:xfrm>
            <a:off x="539101" y="2760874"/>
            <a:ext cx="266671" cy="701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AE31186-50D5-32E1-FAD4-D701D8438785}"/>
              </a:ext>
            </a:extLst>
          </p:cNvPr>
          <p:cNvGrpSpPr/>
          <p:nvPr/>
        </p:nvGrpSpPr>
        <p:grpSpPr>
          <a:xfrm>
            <a:off x="3768687" y="2681546"/>
            <a:ext cx="1603036" cy="923330"/>
            <a:chOff x="3788950" y="2699912"/>
            <a:chExt cx="1603036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72B5118-1C3B-8A45-6145-4400C4D46958}"/>
                </a:ext>
              </a:extLst>
            </p:cNvPr>
            <p:cNvSpPr txBox="1"/>
            <p:nvPr/>
          </p:nvSpPr>
          <p:spPr>
            <a:xfrm>
              <a:off x="3788950" y="2699912"/>
              <a:ext cx="15654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 write it as</a:t>
              </a:r>
              <a:br>
                <a:rPr lang="en-US" dirty="0"/>
              </a:br>
              <a:br>
                <a:rPr lang="en-US" dirty="0"/>
              </a:br>
              <a:r>
                <a:rPr lang="en-US" dirty="0"/>
                <a:t>a query plan</a:t>
              </a:r>
            </a:p>
          </p:txBody>
        </p:sp>
        <p:sp>
          <p:nvSpPr>
            <p:cNvPr id="40" name="Down Arrow 39">
              <a:extLst>
                <a:ext uri="{FF2B5EF4-FFF2-40B4-BE49-F238E27FC236}">
                  <a16:creationId xmlns:a16="http://schemas.microsoft.com/office/drawing/2014/main" id="{62FEC230-6398-A566-870E-778125FD64D8}"/>
                </a:ext>
              </a:extLst>
            </p:cNvPr>
            <p:cNvSpPr/>
            <p:nvPr/>
          </p:nvSpPr>
          <p:spPr>
            <a:xfrm rot="16200000">
              <a:off x="4518425" y="2408149"/>
              <a:ext cx="159568" cy="1587555"/>
            </a:xfrm>
            <a:prstGeom prst="downArrow">
              <a:avLst>
                <a:gd name="adj1" fmla="val 54646"/>
                <a:gd name="adj2" fmla="val 16609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0746137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1FDC5-E3F1-5BDA-AF6B-BD97AD72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62D-E20E-4165-9242-3ACAD194F9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A273-C578-AD6E-4B04-E71F6FF3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D3E84-CEEA-AD3A-0359-D37691E4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1B3E3-6FB4-07C0-077C-B597EFDA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 Plan, or Query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1D3AF-3BDF-86CE-EB63-C40130CD46D7}"/>
              </a:ext>
            </a:extLst>
          </p:cNvPr>
          <p:cNvSpPr txBox="1"/>
          <p:nvPr/>
        </p:nvSpPr>
        <p:spPr>
          <a:xfrm>
            <a:off x="4205553" y="43206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6D1F62-0369-8A50-F454-5CE127CE6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68272"/>
              </p:ext>
            </p:extLst>
          </p:nvPr>
        </p:nvGraphicFramePr>
        <p:xfrm>
          <a:off x="7377115" y="5045701"/>
          <a:ext cx="17701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0784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A69C200-1DC6-C37C-48FB-D490D0CC2513}"/>
              </a:ext>
            </a:extLst>
          </p:cNvPr>
          <p:cNvSpPr txBox="1"/>
          <p:nvPr/>
        </p:nvSpPr>
        <p:spPr>
          <a:xfrm>
            <a:off x="7377115" y="464491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regist</a:t>
            </a:r>
            <a:endParaRPr lang="en-US" sz="1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0C17DFC-612B-C8EE-7ED0-7D543214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272171"/>
              </p:ext>
            </p:extLst>
          </p:nvPr>
        </p:nvGraphicFramePr>
        <p:xfrm>
          <a:off x="4207273" y="4676587"/>
          <a:ext cx="31632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A424D5A-7F36-8FBE-758A-1B65F4FC77CC}"/>
              </a:ext>
            </a:extLst>
          </p:cNvPr>
          <p:cNvSpPr txBox="1"/>
          <p:nvPr/>
        </p:nvSpPr>
        <p:spPr>
          <a:xfrm>
            <a:off x="145146" y="931198"/>
            <a:ext cx="516199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E705A-1589-0788-680C-A59B33D5DD3E}"/>
              </a:ext>
            </a:extLst>
          </p:cNvPr>
          <p:cNvSpPr txBox="1"/>
          <p:nvPr/>
        </p:nvSpPr>
        <p:spPr>
          <a:xfrm>
            <a:off x="5355051" y="3745119"/>
            <a:ext cx="97013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4F858A-1E70-8227-7769-D280E064C095}"/>
              </a:ext>
            </a:extLst>
          </p:cNvPr>
          <p:cNvSpPr txBox="1"/>
          <p:nvPr/>
        </p:nvSpPr>
        <p:spPr>
          <a:xfrm>
            <a:off x="7170174" y="3745119"/>
            <a:ext cx="81144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EA5FFF-E657-30FF-66C8-634F4BB61184}"/>
                  </a:ext>
                </a:extLst>
              </p:cNvPr>
              <p:cNvSpPr txBox="1"/>
              <p:nvPr/>
            </p:nvSpPr>
            <p:spPr>
              <a:xfrm>
                <a:off x="6375500" y="2833391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EA5FFF-E657-30FF-66C8-634F4BB61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500" y="2833391"/>
                <a:ext cx="468397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103901-930E-A54E-E295-26178283E0E7}"/>
                  </a:ext>
                </a:extLst>
              </p:cNvPr>
              <p:cNvSpPr txBox="1"/>
              <p:nvPr/>
            </p:nvSpPr>
            <p:spPr>
              <a:xfrm>
                <a:off x="6024730" y="2006078"/>
                <a:ext cx="1169936" cy="42851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=‘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103901-930E-A54E-E295-26178283E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730" y="2006078"/>
                <a:ext cx="1169936" cy="428515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8330FF-C6D5-6B8C-A803-2BB737CCDB1B}"/>
                  </a:ext>
                </a:extLst>
              </p:cNvPr>
              <p:cNvSpPr txBox="1"/>
              <p:nvPr/>
            </p:nvSpPr>
            <p:spPr>
              <a:xfrm>
                <a:off x="6129728" y="1173317"/>
                <a:ext cx="959942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name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8330FF-C6D5-6B8C-A803-2BB737CCD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728" y="1173317"/>
                <a:ext cx="95994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5F29B9-7736-7F08-8054-D73A10C4DBE8}"/>
              </a:ext>
            </a:extLst>
          </p:cNvPr>
          <p:cNvCxnSpPr>
            <a:stCxn id="13" idx="0"/>
            <a:endCxn id="15" idx="1"/>
          </p:cNvCxnSpPr>
          <p:nvPr/>
        </p:nvCxnSpPr>
        <p:spPr>
          <a:xfrm flipV="1">
            <a:off x="5840120" y="3033446"/>
            <a:ext cx="535380" cy="711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CCC290-430A-3621-0E15-D66AE8F1A061}"/>
              </a:ext>
            </a:extLst>
          </p:cNvPr>
          <p:cNvCxnSpPr>
            <a:cxnSpLocks/>
            <a:stCxn id="14" idx="0"/>
            <a:endCxn id="15" idx="3"/>
          </p:cNvCxnSpPr>
          <p:nvPr/>
        </p:nvCxnSpPr>
        <p:spPr>
          <a:xfrm flipH="1" flipV="1">
            <a:off x="6843897" y="3033446"/>
            <a:ext cx="731998" cy="711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0F1C13-E1BA-E78A-FD79-448A7E072BA9}"/>
              </a:ext>
            </a:extLst>
          </p:cNvPr>
          <p:cNvCxnSpPr>
            <a:cxnSpLocks/>
            <a:stCxn id="15" idx="0"/>
            <a:endCxn id="17" idx="2"/>
          </p:cNvCxnSpPr>
          <p:nvPr/>
        </p:nvCxnSpPr>
        <p:spPr>
          <a:xfrm flipH="1" flipV="1">
            <a:off x="6609698" y="2434593"/>
            <a:ext cx="1" cy="39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EAF557-1820-C719-4B1C-D4E4DE30555A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6609698" y="1573427"/>
            <a:ext cx="1" cy="4326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0AD370-87E8-0C71-F0BC-DD3A10AF8928}"/>
                  </a:ext>
                </a:extLst>
              </p:cNvPr>
              <p:cNvSpPr txBox="1"/>
              <p:nvPr/>
            </p:nvSpPr>
            <p:spPr>
              <a:xfrm>
                <a:off x="18944" y="3745119"/>
                <a:ext cx="3744358" cy="407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name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payroll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⋈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regist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0AD370-87E8-0C71-F0BC-DD3A10AF8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" y="3745119"/>
                <a:ext cx="3744358" cy="407291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Down Arrow 35">
            <a:extLst>
              <a:ext uri="{FF2B5EF4-FFF2-40B4-BE49-F238E27FC236}">
                <a16:creationId xmlns:a16="http://schemas.microsoft.com/office/drawing/2014/main" id="{CBE2F41E-A9ED-8435-2A30-8DE64DE9D9D9}"/>
              </a:ext>
            </a:extLst>
          </p:cNvPr>
          <p:cNvSpPr/>
          <p:nvPr/>
        </p:nvSpPr>
        <p:spPr>
          <a:xfrm>
            <a:off x="539101" y="2760874"/>
            <a:ext cx="266671" cy="701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C53DDEC9-F2A9-E930-B0F7-B821EE2F2DDF}"/>
              </a:ext>
            </a:extLst>
          </p:cNvPr>
          <p:cNvSpPr/>
          <p:nvPr/>
        </p:nvSpPr>
        <p:spPr>
          <a:xfrm rot="10800000">
            <a:off x="8108999" y="1259455"/>
            <a:ext cx="101921" cy="2728361"/>
          </a:xfrm>
          <a:prstGeom prst="downArrow">
            <a:avLst>
              <a:gd name="adj1" fmla="val 50000"/>
              <a:gd name="adj2" fmla="val 1677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BC3C14-8A04-9AFF-A279-412D16270120}"/>
              </a:ext>
            </a:extLst>
          </p:cNvPr>
          <p:cNvSpPr txBox="1"/>
          <p:nvPr/>
        </p:nvSpPr>
        <p:spPr>
          <a:xfrm>
            <a:off x="8266328" y="2081382"/>
            <a:ext cx="710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  <a:br>
              <a:rPr lang="en-US" dirty="0"/>
            </a:br>
            <a:r>
              <a:rPr lang="en-US" dirty="0"/>
              <a:t>flows</a:t>
            </a:r>
            <a:br>
              <a:rPr lang="en-US" dirty="0"/>
            </a:br>
            <a:r>
              <a:rPr lang="en-US" dirty="0"/>
              <a:t>this</a:t>
            </a:r>
            <a:br>
              <a:rPr lang="en-US" dirty="0"/>
            </a:br>
            <a:r>
              <a:rPr lang="en-US" dirty="0"/>
              <a:t>way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AE31186-50D5-32E1-FAD4-D701D8438785}"/>
              </a:ext>
            </a:extLst>
          </p:cNvPr>
          <p:cNvGrpSpPr/>
          <p:nvPr/>
        </p:nvGrpSpPr>
        <p:grpSpPr>
          <a:xfrm>
            <a:off x="3768687" y="2681546"/>
            <a:ext cx="1603036" cy="923330"/>
            <a:chOff x="3788950" y="2699912"/>
            <a:chExt cx="1603036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72B5118-1C3B-8A45-6145-4400C4D46958}"/>
                </a:ext>
              </a:extLst>
            </p:cNvPr>
            <p:cNvSpPr txBox="1"/>
            <p:nvPr/>
          </p:nvSpPr>
          <p:spPr>
            <a:xfrm>
              <a:off x="3788950" y="2699912"/>
              <a:ext cx="15654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 write it as</a:t>
              </a:r>
              <a:br>
                <a:rPr lang="en-US" dirty="0"/>
              </a:br>
              <a:br>
                <a:rPr lang="en-US" dirty="0"/>
              </a:br>
              <a:r>
                <a:rPr lang="en-US" dirty="0"/>
                <a:t>a query plan</a:t>
              </a:r>
            </a:p>
          </p:txBody>
        </p:sp>
        <p:sp>
          <p:nvSpPr>
            <p:cNvPr id="40" name="Down Arrow 39">
              <a:extLst>
                <a:ext uri="{FF2B5EF4-FFF2-40B4-BE49-F238E27FC236}">
                  <a16:creationId xmlns:a16="http://schemas.microsoft.com/office/drawing/2014/main" id="{62FEC230-6398-A566-870E-778125FD64D8}"/>
                </a:ext>
              </a:extLst>
            </p:cNvPr>
            <p:cNvSpPr/>
            <p:nvPr/>
          </p:nvSpPr>
          <p:spPr>
            <a:xfrm rot="16200000">
              <a:off x="4518425" y="2408149"/>
              <a:ext cx="159568" cy="1587555"/>
            </a:xfrm>
            <a:prstGeom prst="downArrow">
              <a:avLst>
                <a:gd name="adj1" fmla="val 54646"/>
                <a:gd name="adj2" fmla="val 16609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2791223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20CCA4-0513-1184-AC9B-447BF388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9CEA6B-7D34-535D-0DE2-B063247A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BBEE5-039F-339C-F1EC-A0B73098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C719DD-B260-4F45-1E44-CC200BCD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Plan: Attribute names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C99AA-4E6D-B437-F272-B8D0854E99BF}"/>
              </a:ext>
            </a:extLst>
          </p:cNvPr>
          <p:cNvSpPr txBox="1"/>
          <p:nvPr/>
        </p:nvSpPr>
        <p:spPr>
          <a:xfrm>
            <a:off x="-17602" y="5098650"/>
            <a:ext cx="97013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71E56-B2A7-2697-717A-B74ED0DFB308}"/>
              </a:ext>
            </a:extLst>
          </p:cNvPr>
          <p:cNvSpPr txBox="1"/>
          <p:nvPr/>
        </p:nvSpPr>
        <p:spPr>
          <a:xfrm>
            <a:off x="2258816" y="5619600"/>
            <a:ext cx="81144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27D0C9-8919-61E4-C35B-A45DA8C9CB33}"/>
                  </a:ext>
                </a:extLst>
              </p:cNvPr>
              <p:cNvSpPr txBox="1"/>
              <p:nvPr/>
            </p:nvSpPr>
            <p:spPr>
              <a:xfrm>
                <a:off x="788882" y="3931421"/>
                <a:ext cx="1577098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Uid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27D0C9-8919-61E4-C35B-A45DA8C9C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82" y="3931421"/>
                <a:ext cx="1577098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D42991-B850-FC7D-E927-04BF307513E7}"/>
                  </a:ext>
                </a:extLst>
              </p:cNvPr>
              <p:cNvSpPr txBox="1"/>
              <p:nvPr/>
            </p:nvSpPr>
            <p:spPr>
              <a:xfrm>
                <a:off x="992461" y="3104108"/>
                <a:ext cx="1169936" cy="42851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=‘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D42991-B850-FC7D-E927-04BF30751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61" y="3104108"/>
                <a:ext cx="1169936" cy="428515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67E9DE-7E30-BB06-C511-E24C947986CB}"/>
                  </a:ext>
                </a:extLst>
              </p:cNvPr>
              <p:cNvSpPr txBox="1"/>
              <p:nvPr/>
            </p:nvSpPr>
            <p:spPr>
              <a:xfrm>
                <a:off x="1097459" y="2271347"/>
                <a:ext cx="959942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name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67E9DE-7E30-BB06-C511-E24C94798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59" y="2271347"/>
                <a:ext cx="95994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88CFDE-74CC-B2E3-23ED-5C7B041692C6}"/>
              </a:ext>
            </a:extLst>
          </p:cNvPr>
          <p:cNvCxnSpPr>
            <a:stCxn id="6" idx="0"/>
            <a:endCxn id="8" idx="1"/>
          </p:cNvCxnSpPr>
          <p:nvPr/>
        </p:nvCxnSpPr>
        <p:spPr>
          <a:xfrm flipV="1">
            <a:off x="467467" y="4131476"/>
            <a:ext cx="321415" cy="967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7923DC-10A4-2F3B-7D08-E0E2F9FB90D3}"/>
              </a:ext>
            </a:extLst>
          </p:cNvPr>
          <p:cNvCxnSpPr>
            <a:cxnSpLocks/>
            <a:stCxn id="7" idx="0"/>
            <a:endCxn id="16" idx="2"/>
          </p:cNvCxnSpPr>
          <p:nvPr/>
        </p:nvCxnSpPr>
        <p:spPr>
          <a:xfrm flipH="1" flipV="1">
            <a:off x="2664536" y="5267149"/>
            <a:ext cx="1" cy="352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40C225-75E4-814F-F95E-1F2213EE862F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flipH="1" flipV="1">
            <a:off x="1577429" y="3532623"/>
            <a:ext cx="2" cy="39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0F6CD4-ECB9-685F-D827-99DB0F983636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1577429" y="2671457"/>
            <a:ext cx="1" cy="4326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A23FAE7-2033-EBC8-9C57-362E368EAEC0}"/>
              </a:ext>
            </a:extLst>
          </p:cNvPr>
          <p:cNvSpPr txBox="1"/>
          <p:nvPr/>
        </p:nvSpPr>
        <p:spPr>
          <a:xfrm>
            <a:off x="374582" y="998343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Managing attribute names</a:t>
            </a:r>
            <a:br>
              <a:rPr lang="en-US" dirty="0"/>
            </a:br>
            <a:r>
              <a:rPr lang="en-US" dirty="0"/>
              <a:t>correctly is tedious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6F204F-5283-BCCC-2FD8-A9E2119F9B71}"/>
                  </a:ext>
                </a:extLst>
              </p:cNvPr>
              <p:cNvSpPr txBox="1"/>
              <p:nvPr/>
            </p:nvSpPr>
            <p:spPr>
              <a:xfrm>
                <a:off x="2132467" y="4853638"/>
                <a:ext cx="1064137" cy="41351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car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6F204F-5283-BCCC-2FD8-A9E2119F9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467" y="4853638"/>
                <a:ext cx="1064137" cy="413511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EA45DA-762A-1840-355E-F7745274CB9F}"/>
              </a:ext>
            </a:extLst>
          </p:cNvPr>
          <p:cNvCxnSpPr>
            <a:cxnSpLocks/>
            <a:stCxn id="16" idx="0"/>
            <a:endCxn id="8" idx="3"/>
          </p:cNvCxnSpPr>
          <p:nvPr/>
        </p:nvCxnSpPr>
        <p:spPr>
          <a:xfrm flipH="1" flipV="1">
            <a:off x="2365980" y="4131476"/>
            <a:ext cx="298556" cy="7221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F7291D4C-BF47-3B29-ABC1-3FEE75008EC9}"/>
              </a:ext>
            </a:extLst>
          </p:cNvPr>
          <p:cNvSpPr/>
          <p:nvPr/>
        </p:nvSpPr>
        <p:spPr>
          <a:xfrm>
            <a:off x="2566716" y="3710163"/>
            <a:ext cx="1589610" cy="1168539"/>
          </a:xfrm>
          <a:prstGeom prst="wedgeEllipseCallout">
            <a:avLst>
              <a:gd name="adj1" fmla="val -38198"/>
              <a:gd name="adj2" fmla="val 5917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Rename</a:t>
            </a:r>
            <a:br>
              <a:rPr lang="en-US" sz="1200" dirty="0"/>
            </a:br>
            <a:r>
              <a:rPr lang="en-US" sz="1200" dirty="0" err="1"/>
              <a:t>user_id</a:t>
            </a:r>
            <a:r>
              <a:rPr lang="en-US" sz="1200" dirty="0"/>
              <a:t> to </a:t>
            </a:r>
            <a:r>
              <a:rPr lang="en-US" sz="1200" dirty="0" err="1"/>
              <a:t>Uid</a:t>
            </a:r>
            <a:br>
              <a:rPr lang="en-US" sz="1200" dirty="0"/>
            </a:br>
            <a:r>
              <a:rPr lang="en-US" sz="1200" dirty="0"/>
              <a:t>to distinguish</a:t>
            </a:r>
            <a:br>
              <a:rPr lang="en-US" sz="1200" dirty="0"/>
            </a:br>
            <a:r>
              <a:rPr lang="en-US" sz="1200" dirty="0"/>
              <a:t>from payroll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D31F82-F595-B5E3-A577-C6DBA130CA4F}"/>
              </a:ext>
            </a:extLst>
          </p:cNvPr>
          <p:cNvSpPr txBox="1"/>
          <p:nvPr/>
        </p:nvSpPr>
        <p:spPr>
          <a:xfrm>
            <a:off x="5804582" y="999356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Better: use aliases,</a:t>
            </a:r>
            <a:br>
              <a:rPr lang="en-US" dirty="0"/>
            </a:br>
            <a:r>
              <a:rPr lang="en-US" dirty="0"/>
              <a:t>much like in SQL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8C7A23-04F7-6395-CF80-B7F9F7F88FEE}"/>
              </a:ext>
            </a:extLst>
          </p:cNvPr>
          <p:cNvSpPr txBox="1"/>
          <p:nvPr/>
        </p:nvSpPr>
        <p:spPr>
          <a:xfrm>
            <a:off x="4621245" y="5298705"/>
            <a:ext cx="115448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FFD75D-06FF-01E5-6168-8ADF82B8104D}"/>
              </a:ext>
            </a:extLst>
          </p:cNvPr>
          <p:cNvSpPr txBox="1"/>
          <p:nvPr/>
        </p:nvSpPr>
        <p:spPr>
          <a:xfrm>
            <a:off x="7855065" y="5294742"/>
            <a:ext cx="9669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B19F2E-355A-8282-9D59-4A92C66AC136}"/>
                  </a:ext>
                </a:extLst>
              </p:cNvPr>
              <p:cNvSpPr txBox="1"/>
              <p:nvPr/>
            </p:nvSpPr>
            <p:spPr>
              <a:xfrm>
                <a:off x="5650104" y="4117819"/>
                <a:ext cx="2232726" cy="4274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B19F2E-355A-8282-9D59-4A92C66AC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104" y="4117819"/>
                <a:ext cx="2232726" cy="427425"/>
              </a:xfrm>
              <a:prstGeom prst="rect">
                <a:avLst/>
              </a:prstGeom>
              <a:blipFill>
                <a:blip r:embed="rId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5BCBB57-6CC7-53B1-519B-0A6748A26412}"/>
                  </a:ext>
                </a:extLst>
              </p:cNvPr>
              <p:cNvSpPr txBox="1"/>
              <p:nvPr/>
            </p:nvSpPr>
            <p:spPr>
              <a:xfrm>
                <a:off x="6102948" y="3304163"/>
                <a:ext cx="1327030" cy="42851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=‘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5BCBB57-6CC7-53B1-519B-0A6748A26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948" y="3304163"/>
                <a:ext cx="1327030" cy="428515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344E79-C14C-8719-A4CD-1619C37E4B2D}"/>
                  </a:ext>
                </a:extLst>
              </p:cNvPr>
              <p:cNvSpPr txBox="1"/>
              <p:nvPr/>
            </p:nvSpPr>
            <p:spPr>
              <a:xfrm>
                <a:off x="6219969" y="2457745"/>
                <a:ext cx="1092992" cy="4274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name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344E79-C14C-8719-A4CD-1619C37E4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969" y="2457745"/>
                <a:ext cx="1092992" cy="427425"/>
              </a:xfrm>
              <a:prstGeom prst="rect">
                <a:avLst/>
              </a:prstGeom>
              <a:blipFill>
                <a:blip r:embed="rId8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D6B92C-15D2-26C9-D8EA-3C3EAC5F53E6}"/>
              </a:ext>
            </a:extLst>
          </p:cNvPr>
          <p:cNvCxnSpPr>
            <a:stCxn id="29" idx="0"/>
            <a:endCxn id="31" idx="1"/>
          </p:cNvCxnSpPr>
          <p:nvPr/>
        </p:nvCxnSpPr>
        <p:spPr>
          <a:xfrm flipV="1">
            <a:off x="5198486" y="4331532"/>
            <a:ext cx="451618" cy="967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0325B93-988C-8541-8160-39AFC92BA888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H="1" flipV="1">
            <a:off x="7882830" y="4331532"/>
            <a:ext cx="455701" cy="963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2BCDCB4-55C9-B85E-8653-99B447477BC3}"/>
              </a:ext>
            </a:extLst>
          </p:cNvPr>
          <p:cNvCxnSpPr>
            <a:cxnSpLocks/>
            <a:stCxn id="31" idx="0"/>
            <a:endCxn id="32" idx="2"/>
          </p:cNvCxnSpPr>
          <p:nvPr/>
        </p:nvCxnSpPr>
        <p:spPr>
          <a:xfrm flipH="1" flipV="1">
            <a:off x="6766463" y="3732678"/>
            <a:ext cx="4" cy="385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BB1FFA-C0FB-924B-C64E-49F9E8468D5B}"/>
              </a:ext>
            </a:extLst>
          </p:cNvPr>
          <p:cNvCxnSpPr>
            <a:cxnSpLocks/>
            <a:stCxn id="32" idx="0"/>
            <a:endCxn id="33" idx="2"/>
          </p:cNvCxnSpPr>
          <p:nvPr/>
        </p:nvCxnSpPr>
        <p:spPr>
          <a:xfrm flipV="1">
            <a:off x="6766463" y="2885170"/>
            <a:ext cx="2" cy="4189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Callout 40">
            <a:extLst>
              <a:ext uri="{FF2B5EF4-FFF2-40B4-BE49-F238E27FC236}">
                <a16:creationId xmlns:a16="http://schemas.microsoft.com/office/drawing/2014/main" id="{55F1C02D-1EA4-C05A-108C-4B2EABE56AA5}"/>
              </a:ext>
            </a:extLst>
          </p:cNvPr>
          <p:cNvSpPr/>
          <p:nvPr/>
        </p:nvSpPr>
        <p:spPr>
          <a:xfrm>
            <a:off x="7585839" y="2941062"/>
            <a:ext cx="1337148" cy="908864"/>
          </a:xfrm>
          <a:prstGeom prst="wedgeEllipseCallout">
            <a:avLst>
              <a:gd name="adj1" fmla="val -60275"/>
              <a:gd name="adj2" fmla="val 813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Now it’s</a:t>
            </a:r>
            <a:br>
              <a:rPr lang="en-US" sz="1200" dirty="0"/>
            </a:br>
            <a:r>
              <a:rPr lang="en-US" sz="1200" dirty="0"/>
              <a:t>clear which</a:t>
            </a:r>
            <a:br>
              <a:rPr lang="en-US" sz="1200" dirty="0"/>
            </a:br>
            <a:r>
              <a:rPr lang="en-US" sz="1200" dirty="0" err="1"/>
              <a:t>user_id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2248217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69004-5B11-E86C-4239-D14EC25C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86ECC-9FCD-4C52-44AD-DEF0EF12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6DCA9-EE22-C247-65B5-2A256299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E1E126-89B3-89D7-1CF2-0AB877B2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Plan: Execution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CE66A-24E6-8ECE-BFE1-94F1B76234BB}"/>
              </a:ext>
            </a:extLst>
          </p:cNvPr>
          <p:cNvSpPr txBox="1"/>
          <p:nvPr/>
        </p:nvSpPr>
        <p:spPr>
          <a:xfrm>
            <a:off x="145146" y="931198"/>
            <a:ext cx="516199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44B5E-A5C8-7997-B384-D6CE48BEBBDB}"/>
              </a:ext>
            </a:extLst>
          </p:cNvPr>
          <p:cNvSpPr txBox="1"/>
          <p:nvPr/>
        </p:nvSpPr>
        <p:spPr>
          <a:xfrm>
            <a:off x="5401146" y="1223206"/>
            <a:ext cx="2475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say </a:t>
            </a:r>
            <a:r>
              <a:rPr lang="en-US" dirty="0">
                <a:solidFill>
                  <a:srgbClr val="0432FF"/>
                </a:solidFill>
              </a:rPr>
              <a:t>what</a:t>
            </a:r>
            <a:r>
              <a:rPr lang="en-US" dirty="0"/>
              <a:t> we want,</a:t>
            </a:r>
            <a:br>
              <a:rPr lang="en-US" dirty="0"/>
            </a:br>
            <a:r>
              <a:rPr lang="en-US" dirty="0"/>
              <a:t>not </a:t>
            </a:r>
            <a:r>
              <a:rPr lang="en-US" dirty="0">
                <a:solidFill>
                  <a:srgbClr val="0432FF"/>
                </a:solidFill>
              </a:rPr>
              <a:t>how</a:t>
            </a:r>
            <a:r>
              <a:rPr lang="en-US" dirty="0"/>
              <a:t> to get it</a:t>
            </a:r>
          </a:p>
        </p:txBody>
      </p:sp>
    </p:spTree>
    <p:extLst>
      <p:ext uri="{BB962C8B-B14F-4D97-AF65-F5344CB8AC3E}">
        <p14:creationId xmlns:p14="http://schemas.microsoft.com/office/powerpoint/2010/main" val="3317785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CDDF-E55F-FB71-8D1D-84A0EFE5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715B5-508D-DC6B-0A75-7445C6F2F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Virtual View: </a:t>
            </a:r>
            <a:r>
              <a:rPr lang="en-US" dirty="0"/>
              <a:t>means computed at query time</a:t>
            </a:r>
            <a:endParaRPr lang="en-US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Materialized View: </a:t>
            </a:r>
            <a:r>
              <a:rPr lang="en-US" dirty="0"/>
              <a:t>computed at definition time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are their pros and cons?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D53F6-F3F0-8351-F4AE-EB3C7AE0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6F320-0BAD-A520-7403-ECA8CA87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9DE84-5428-1A8D-13F8-9FA19A0F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CD19E-06CB-D0FF-A63F-D67064556A17}"/>
              </a:ext>
            </a:extLst>
          </p:cNvPr>
          <p:cNvSpPr txBox="1"/>
          <p:nvPr/>
        </p:nvSpPr>
        <p:spPr>
          <a:xfrm>
            <a:off x="7164960" y="645600"/>
            <a:ext cx="1648217" cy="519351"/>
          </a:xfrm>
          <a:prstGeom prst="wedgeEllipseCallout">
            <a:avLst>
              <a:gd name="adj1" fmla="val -65838"/>
              <a:gd name="adj2" fmla="val 36116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All DBMS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0E9D60-267B-28A7-DF28-5AACDF0EB0FC}"/>
              </a:ext>
            </a:extLst>
          </p:cNvPr>
          <p:cNvSpPr txBox="1"/>
          <p:nvPr/>
        </p:nvSpPr>
        <p:spPr>
          <a:xfrm>
            <a:off x="7135123" y="1973613"/>
            <a:ext cx="2008877" cy="519351"/>
          </a:xfrm>
          <a:prstGeom prst="wedgeEllipseCallout">
            <a:avLst>
              <a:gd name="adj1" fmla="val -60728"/>
              <a:gd name="adj2" fmla="val -60102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 in </a:t>
            </a:r>
            <a:r>
              <a:rPr lang="en-US" dirty="0" err="1"/>
              <a:t>Sqlite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81766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69004-5B11-E86C-4239-D14EC25C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86ECC-9FCD-4C52-44AD-DEF0EF12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6DCA9-EE22-C247-65B5-2A256299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E1E126-89B3-89D7-1CF2-0AB877B2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Plan: Execution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CE66A-24E6-8ECE-BFE1-94F1B76234BB}"/>
              </a:ext>
            </a:extLst>
          </p:cNvPr>
          <p:cNvSpPr txBox="1"/>
          <p:nvPr/>
        </p:nvSpPr>
        <p:spPr>
          <a:xfrm>
            <a:off x="145146" y="931198"/>
            <a:ext cx="516199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44B5E-A5C8-7997-B384-D6CE48BEBBDB}"/>
              </a:ext>
            </a:extLst>
          </p:cNvPr>
          <p:cNvSpPr txBox="1"/>
          <p:nvPr/>
        </p:nvSpPr>
        <p:spPr>
          <a:xfrm>
            <a:off x="5401146" y="1223206"/>
            <a:ext cx="2475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say </a:t>
            </a:r>
            <a:r>
              <a:rPr lang="en-US" dirty="0">
                <a:solidFill>
                  <a:srgbClr val="0432FF"/>
                </a:solidFill>
              </a:rPr>
              <a:t>what</a:t>
            </a:r>
            <a:r>
              <a:rPr lang="en-US" dirty="0"/>
              <a:t> we want,</a:t>
            </a:r>
            <a:br>
              <a:rPr lang="en-US" dirty="0"/>
            </a:br>
            <a:r>
              <a:rPr lang="en-US" dirty="0"/>
              <a:t>not </a:t>
            </a:r>
            <a:r>
              <a:rPr lang="en-US" dirty="0">
                <a:solidFill>
                  <a:srgbClr val="0432FF"/>
                </a:solidFill>
              </a:rPr>
              <a:t>how</a:t>
            </a:r>
            <a:r>
              <a:rPr lang="en-US" dirty="0"/>
              <a:t> to get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DDB06-5D4A-E665-E53B-49EDB5CA883A}"/>
              </a:ext>
            </a:extLst>
          </p:cNvPr>
          <p:cNvSpPr txBox="1"/>
          <p:nvPr/>
        </p:nvSpPr>
        <p:spPr>
          <a:xfrm>
            <a:off x="216209" y="5998120"/>
            <a:ext cx="115448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197CC-6CB6-B493-C9F5-11779BC23854}"/>
              </a:ext>
            </a:extLst>
          </p:cNvPr>
          <p:cNvSpPr txBox="1"/>
          <p:nvPr/>
        </p:nvSpPr>
        <p:spPr>
          <a:xfrm>
            <a:off x="3450029" y="5994157"/>
            <a:ext cx="9669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1C58B7-9AA4-998A-7A47-FB9F1A2CAE33}"/>
                  </a:ext>
                </a:extLst>
              </p:cNvPr>
              <p:cNvSpPr txBox="1"/>
              <p:nvPr/>
            </p:nvSpPr>
            <p:spPr>
              <a:xfrm>
                <a:off x="1245068" y="4817234"/>
                <a:ext cx="2232726" cy="4274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1C58B7-9AA4-998A-7A47-FB9F1A2CA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068" y="4817234"/>
                <a:ext cx="2232726" cy="427425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267088-D4BA-EF34-58F6-B6DC81C3812B}"/>
                  </a:ext>
                </a:extLst>
              </p:cNvPr>
              <p:cNvSpPr txBox="1"/>
              <p:nvPr/>
            </p:nvSpPr>
            <p:spPr>
              <a:xfrm>
                <a:off x="1697912" y="4003578"/>
                <a:ext cx="1327030" cy="42851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=‘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267088-D4BA-EF34-58F6-B6DC81C38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912" y="4003578"/>
                <a:ext cx="1327030" cy="428515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9F3EC4-D599-3E62-CA12-8DC7BD52CF57}"/>
                  </a:ext>
                </a:extLst>
              </p:cNvPr>
              <p:cNvSpPr txBox="1"/>
              <p:nvPr/>
            </p:nvSpPr>
            <p:spPr>
              <a:xfrm>
                <a:off x="1814933" y="3157160"/>
                <a:ext cx="1092992" cy="4274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name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9F3EC4-D599-3E62-CA12-8DC7BD52C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33" y="3157160"/>
                <a:ext cx="1092992" cy="427425"/>
              </a:xfrm>
              <a:prstGeom prst="rect">
                <a:avLst/>
              </a:prstGeom>
              <a:blipFill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5558F7-019B-E643-9DA9-D1650EB8FC0C}"/>
              </a:ext>
            </a:extLst>
          </p:cNvPr>
          <p:cNvCxnSpPr>
            <a:stCxn id="8" idx="0"/>
            <a:endCxn id="10" idx="1"/>
          </p:cNvCxnSpPr>
          <p:nvPr/>
        </p:nvCxnSpPr>
        <p:spPr>
          <a:xfrm flipV="1">
            <a:off x="793450" y="5030947"/>
            <a:ext cx="451618" cy="967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A2781B-3197-704B-94C3-81B3FD23804A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 flipH="1" flipV="1">
            <a:off x="3477794" y="5030947"/>
            <a:ext cx="455701" cy="963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960EDB-E70F-9FCA-16F3-23CFE47625D5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 flipH="1" flipV="1">
            <a:off x="2361427" y="4432093"/>
            <a:ext cx="4" cy="385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C0BA8A-439E-D2E9-7F67-750E976354B6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361427" y="3584585"/>
            <a:ext cx="2" cy="4189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AFBD5851-5229-7C52-F02D-38D2A88B78E7}"/>
              </a:ext>
            </a:extLst>
          </p:cNvPr>
          <p:cNvSpPr/>
          <p:nvPr/>
        </p:nvSpPr>
        <p:spPr>
          <a:xfrm>
            <a:off x="98593" y="3297359"/>
            <a:ext cx="1425059" cy="649188"/>
          </a:xfrm>
          <a:prstGeom prst="wedgeEllipseCallout">
            <a:avLst>
              <a:gd name="adj1" fmla="val 47955"/>
              <a:gd name="adj2" fmla="val 892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One way</a:t>
            </a:r>
            <a:br>
              <a:rPr lang="en-US" sz="1200" dirty="0"/>
            </a:br>
            <a:r>
              <a:rPr lang="en-US" sz="1200" dirty="0"/>
              <a:t>how to get it</a:t>
            </a:r>
          </a:p>
        </p:txBody>
      </p:sp>
    </p:spTree>
    <p:extLst>
      <p:ext uri="{BB962C8B-B14F-4D97-AF65-F5344CB8AC3E}">
        <p14:creationId xmlns:p14="http://schemas.microsoft.com/office/powerpoint/2010/main" val="4034703885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69004-5B11-E86C-4239-D14EC25C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86ECC-9FCD-4C52-44AD-DEF0EF12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6DCA9-EE22-C247-65B5-2A256299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E1E126-89B3-89D7-1CF2-0AB877B2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Plan: Execution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CE66A-24E6-8ECE-BFE1-94F1B76234BB}"/>
              </a:ext>
            </a:extLst>
          </p:cNvPr>
          <p:cNvSpPr txBox="1"/>
          <p:nvPr/>
        </p:nvSpPr>
        <p:spPr>
          <a:xfrm>
            <a:off x="145146" y="931198"/>
            <a:ext cx="516199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44B5E-A5C8-7997-B384-D6CE48BEBBDB}"/>
              </a:ext>
            </a:extLst>
          </p:cNvPr>
          <p:cNvSpPr txBox="1"/>
          <p:nvPr/>
        </p:nvSpPr>
        <p:spPr>
          <a:xfrm>
            <a:off x="5401146" y="1223206"/>
            <a:ext cx="2475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say </a:t>
            </a:r>
            <a:r>
              <a:rPr lang="en-US" dirty="0">
                <a:solidFill>
                  <a:srgbClr val="0432FF"/>
                </a:solidFill>
              </a:rPr>
              <a:t>what</a:t>
            </a:r>
            <a:r>
              <a:rPr lang="en-US" dirty="0"/>
              <a:t> we want,</a:t>
            </a:r>
            <a:br>
              <a:rPr lang="en-US" dirty="0"/>
            </a:br>
            <a:r>
              <a:rPr lang="en-US" dirty="0"/>
              <a:t>not </a:t>
            </a:r>
            <a:r>
              <a:rPr lang="en-US" dirty="0">
                <a:solidFill>
                  <a:srgbClr val="0432FF"/>
                </a:solidFill>
              </a:rPr>
              <a:t>how</a:t>
            </a:r>
            <a:r>
              <a:rPr lang="en-US" dirty="0"/>
              <a:t> to get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DDB06-5D4A-E665-E53B-49EDB5CA883A}"/>
              </a:ext>
            </a:extLst>
          </p:cNvPr>
          <p:cNvSpPr txBox="1"/>
          <p:nvPr/>
        </p:nvSpPr>
        <p:spPr>
          <a:xfrm>
            <a:off x="216209" y="5998120"/>
            <a:ext cx="115448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197CC-6CB6-B493-C9F5-11779BC23854}"/>
              </a:ext>
            </a:extLst>
          </p:cNvPr>
          <p:cNvSpPr txBox="1"/>
          <p:nvPr/>
        </p:nvSpPr>
        <p:spPr>
          <a:xfrm>
            <a:off x="3450029" y="5994157"/>
            <a:ext cx="9669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1C58B7-9AA4-998A-7A47-FB9F1A2CAE33}"/>
                  </a:ext>
                </a:extLst>
              </p:cNvPr>
              <p:cNvSpPr txBox="1"/>
              <p:nvPr/>
            </p:nvSpPr>
            <p:spPr>
              <a:xfrm>
                <a:off x="1245068" y="4817234"/>
                <a:ext cx="2232726" cy="4274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1C58B7-9AA4-998A-7A47-FB9F1A2CA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068" y="4817234"/>
                <a:ext cx="2232726" cy="427425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267088-D4BA-EF34-58F6-B6DC81C3812B}"/>
                  </a:ext>
                </a:extLst>
              </p:cNvPr>
              <p:cNvSpPr txBox="1"/>
              <p:nvPr/>
            </p:nvSpPr>
            <p:spPr>
              <a:xfrm>
                <a:off x="1697912" y="4003578"/>
                <a:ext cx="1327030" cy="42851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=‘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267088-D4BA-EF34-58F6-B6DC81C38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912" y="4003578"/>
                <a:ext cx="1327030" cy="428515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9F3EC4-D599-3E62-CA12-8DC7BD52CF57}"/>
                  </a:ext>
                </a:extLst>
              </p:cNvPr>
              <p:cNvSpPr txBox="1"/>
              <p:nvPr/>
            </p:nvSpPr>
            <p:spPr>
              <a:xfrm>
                <a:off x="1814933" y="3157160"/>
                <a:ext cx="1092992" cy="4274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name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9F3EC4-D599-3E62-CA12-8DC7BD52C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33" y="3157160"/>
                <a:ext cx="1092992" cy="427425"/>
              </a:xfrm>
              <a:prstGeom prst="rect">
                <a:avLst/>
              </a:prstGeom>
              <a:blipFill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5558F7-019B-E643-9DA9-D1650EB8FC0C}"/>
              </a:ext>
            </a:extLst>
          </p:cNvPr>
          <p:cNvCxnSpPr>
            <a:stCxn id="8" idx="0"/>
            <a:endCxn id="10" idx="1"/>
          </p:cNvCxnSpPr>
          <p:nvPr/>
        </p:nvCxnSpPr>
        <p:spPr>
          <a:xfrm flipV="1">
            <a:off x="793450" y="5030947"/>
            <a:ext cx="451618" cy="967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A2781B-3197-704B-94C3-81B3FD23804A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 flipH="1" flipV="1">
            <a:off x="3477794" y="5030947"/>
            <a:ext cx="455701" cy="963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960EDB-E70F-9FCA-16F3-23CFE47625D5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 flipH="1" flipV="1">
            <a:off x="2361427" y="4432093"/>
            <a:ext cx="4" cy="385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C0BA8A-439E-D2E9-7F67-750E976354B6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361427" y="3584585"/>
            <a:ext cx="2" cy="4189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AFBD5851-5229-7C52-F02D-38D2A88B78E7}"/>
              </a:ext>
            </a:extLst>
          </p:cNvPr>
          <p:cNvSpPr/>
          <p:nvPr/>
        </p:nvSpPr>
        <p:spPr>
          <a:xfrm>
            <a:off x="98593" y="3297359"/>
            <a:ext cx="1425059" cy="649188"/>
          </a:xfrm>
          <a:prstGeom prst="wedgeEllipseCallout">
            <a:avLst>
              <a:gd name="adj1" fmla="val 47955"/>
              <a:gd name="adj2" fmla="val 892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One way</a:t>
            </a:r>
            <a:br>
              <a:rPr lang="en-US" sz="1200" dirty="0"/>
            </a:br>
            <a:r>
              <a:rPr lang="en-US" sz="1200" dirty="0"/>
              <a:t>how to get 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E2EFA3-E2C1-6D25-C643-D6C7B711FDD0}"/>
              </a:ext>
            </a:extLst>
          </p:cNvPr>
          <p:cNvSpPr txBox="1"/>
          <p:nvPr/>
        </p:nvSpPr>
        <p:spPr>
          <a:xfrm>
            <a:off x="5078727" y="5954962"/>
            <a:ext cx="115448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B3D27-C36B-39FE-F4C0-CB2F64F19E4E}"/>
              </a:ext>
            </a:extLst>
          </p:cNvPr>
          <p:cNvSpPr txBox="1"/>
          <p:nvPr/>
        </p:nvSpPr>
        <p:spPr>
          <a:xfrm>
            <a:off x="7978134" y="5940043"/>
            <a:ext cx="9669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256B3D-A424-06D3-4D7B-AE471BF38F84}"/>
                  </a:ext>
                </a:extLst>
              </p:cNvPr>
              <p:cNvSpPr txBox="1"/>
              <p:nvPr/>
            </p:nvSpPr>
            <p:spPr>
              <a:xfrm>
                <a:off x="5809258" y="3891133"/>
                <a:ext cx="2232726" cy="4274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256B3D-A424-06D3-4D7B-AE471BF38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258" y="3891133"/>
                <a:ext cx="2232726" cy="427425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650668-79DB-4B65-E188-196C180F7395}"/>
                  </a:ext>
                </a:extLst>
              </p:cNvPr>
              <p:cNvSpPr txBox="1"/>
              <p:nvPr/>
            </p:nvSpPr>
            <p:spPr>
              <a:xfrm>
                <a:off x="4992454" y="4999839"/>
                <a:ext cx="1327030" cy="42851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=‘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650668-79DB-4B65-E188-196C180F7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54" y="4999839"/>
                <a:ext cx="1327030" cy="428515"/>
              </a:xfrm>
              <a:prstGeom prst="rect">
                <a:avLst/>
              </a:prstGeom>
              <a:blipFill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C91FBF-5BBA-EA1D-C149-EE59B16C4C2F}"/>
                  </a:ext>
                </a:extLst>
              </p:cNvPr>
              <p:cNvSpPr txBox="1"/>
              <p:nvPr/>
            </p:nvSpPr>
            <p:spPr>
              <a:xfrm>
                <a:off x="6379125" y="3023804"/>
                <a:ext cx="1092992" cy="4274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name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C91FBF-5BBA-EA1D-C149-EE59B16C4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25" y="3023804"/>
                <a:ext cx="1092992" cy="427425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4AA50F-94F7-9A5A-A670-E3800F6F1BA2}"/>
              </a:ext>
            </a:extLst>
          </p:cNvPr>
          <p:cNvCxnSpPr>
            <a:cxnSpLocks/>
            <a:stCxn id="19" idx="0"/>
            <a:endCxn id="20" idx="3"/>
          </p:cNvCxnSpPr>
          <p:nvPr/>
        </p:nvCxnSpPr>
        <p:spPr>
          <a:xfrm flipH="1" flipV="1">
            <a:off x="8041984" y="4104846"/>
            <a:ext cx="419616" cy="1835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16785F8D-A68F-7306-2D2D-17B027159459}"/>
              </a:ext>
            </a:extLst>
          </p:cNvPr>
          <p:cNvSpPr/>
          <p:nvPr/>
        </p:nvSpPr>
        <p:spPr>
          <a:xfrm>
            <a:off x="7539984" y="2238672"/>
            <a:ext cx="1458870" cy="649188"/>
          </a:xfrm>
          <a:prstGeom prst="wedgeEllipseCallout">
            <a:avLst>
              <a:gd name="adj1" fmla="val -38907"/>
              <a:gd name="adj2" fmla="val 9260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Another way</a:t>
            </a:r>
            <a:br>
              <a:rPr lang="en-US" sz="1200" dirty="0"/>
            </a:br>
            <a:r>
              <a:rPr lang="en-US" sz="1200" dirty="0"/>
              <a:t>how to get it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FF39AE-B2D3-C0D6-D828-2A0110885B33}"/>
              </a:ext>
            </a:extLst>
          </p:cNvPr>
          <p:cNvCxnSpPr>
            <a:cxnSpLocks/>
            <a:stCxn id="21" idx="2"/>
            <a:endCxn id="18" idx="0"/>
          </p:cNvCxnSpPr>
          <p:nvPr/>
        </p:nvCxnSpPr>
        <p:spPr>
          <a:xfrm flipH="1">
            <a:off x="5655968" y="5428354"/>
            <a:ext cx="1" cy="526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9985E4-6738-5E29-EF30-9C57282F0AB5}"/>
              </a:ext>
            </a:extLst>
          </p:cNvPr>
          <p:cNvCxnSpPr>
            <a:cxnSpLocks/>
            <a:stCxn id="20" idx="1"/>
            <a:endCxn id="21" idx="0"/>
          </p:cNvCxnSpPr>
          <p:nvPr/>
        </p:nvCxnSpPr>
        <p:spPr>
          <a:xfrm flipH="1">
            <a:off x="5655969" y="4104846"/>
            <a:ext cx="153289" cy="8949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AD4960-ABC0-3EB2-45F8-D06B22F6D545}"/>
              </a:ext>
            </a:extLst>
          </p:cNvPr>
          <p:cNvCxnSpPr>
            <a:cxnSpLocks/>
            <a:stCxn id="22" idx="2"/>
            <a:endCxn id="20" idx="0"/>
          </p:cNvCxnSpPr>
          <p:nvPr/>
        </p:nvCxnSpPr>
        <p:spPr>
          <a:xfrm>
            <a:off x="6925621" y="3451229"/>
            <a:ext cx="0" cy="4399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47942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69004-5B11-E86C-4239-D14EC25C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86ECC-9FCD-4C52-44AD-DEF0EF12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6DCA9-EE22-C247-65B5-2A256299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E1E126-89B3-89D7-1CF2-0AB877B2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Plan: Execution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CE66A-24E6-8ECE-BFE1-94F1B76234BB}"/>
              </a:ext>
            </a:extLst>
          </p:cNvPr>
          <p:cNvSpPr txBox="1"/>
          <p:nvPr/>
        </p:nvSpPr>
        <p:spPr>
          <a:xfrm>
            <a:off x="145146" y="931198"/>
            <a:ext cx="516199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44B5E-A5C8-7997-B384-D6CE48BEBBDB}"/>
              </a:ext>
            </a:extLst>
          </p:cNvPr>
          <p:cNvSpPr txBox="1"/>
          <p:nvPr/>
        </p:nvSpPr>
        <p:spPr>
          <a:xfrm>
            <a:off x="5401146" y="1223206"/>
            <a:ext cx="2475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say </a:t>
            </a:r>
            <a:r>
              <a:rPr lang="en-US" dirty="0">
                <a:solidFill>
                  <a:srgbClr val="0432FF"/>
                </a:solidFill>
              </a:rPr>
              <a:t>what</a:t>
            </a:r>
            <a:r>
              <a:rPr lang="en-US" dirty="0"/>
              <a:t> we want,</a:t>
            </a:r>
            <a:br>
              <a:rPr lang="en-US" dirty="0"/>
            </a:br>
            <a:r>
              <a:rPr lang="en-US" dirty="0"/>
              <a:t>not </a:t>
            </a:r>
            <a:r>
              <a:rPr lang="en-US" dirty="0">
                <a:solidFill>
                  <a:srgbClr val="0432FF"/>
                </a:solidFill>
              </a:rPr>
              <a:t>how</a:t>
            </a:r>
            <a:r>
              <a:rPr lang="en-US" dirty="0"/>
              <a:t> to get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DDB06-5D4A-E665-E53B-49EDB5CA883A}"/>
              </a:ext>
            </a:extLst>
          </p:cNvPr>
          <p:cNvSpPr txBox="1"/>
          <p:nvPr/>
        </p:nvSpPr>
        <p:spPr>
          <a:xfrm>
            <a:off x="216209" y="5998120"/>
            <a:ext cx="115448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197CC-6CB6-B493-C9F5-11779BC23854}"/>
              </a:ext>
            </a:extLst>
          </p:cNvPr>
          <p:cNvSpPr txBox="1"/>
          <p:nvPr/>
        </p:nvSpPr>
        <p:spPr>
          <a:xfrm>
            <a:off x="3450029" y="5994157"/>
            <a:ext cx="9669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1C58B7-9AA4-998A-7A47-FB9F1A2CAE33}"/>
                  </a:ext>
                </a:extLst>
              </p:cNvPr>
              <p:cNvSpPr txBox="1"/>
              <p:nvPr/>
            </p:nvSpPr>
            <p:spPr>
              <a:xfrm>
                <a:off x="1245068" y="4817234"/>
                <a:ext cx="2232726" cy="4274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1C58B7-9AA4-998A-7A47-FB9F1A2CA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068" y="4817234"/>
                <a:ext cx="2232726" cy="427425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267088-D4BA-EF34-58F6-B6DC81C3812B}"/>
                  </a:ext>
                </a:extLst>
              </p:cNvPr>
              <p:cNvSpPr txBox="1"/>
              <p:nvPr/>
            </p:nvSpPr>
            <p:spPr>
              <a:xfrm>
                <a:off x="1697912" y="4003578"/>
                <a:ext cx="1327030" cy="42851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=‘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267088-D4BA-EF34-58F6-B6DC81C38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912" y="4003578"/>
                <a:ext cx="1327030" cy="428515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9F3EC4-D599-3E62-CA12-8DC7BD52CF57}"/>
                  </a:ext>
                </a:extLst>
              </p:cNvPr>
              <p:cNvSpPr txBox="1"/>
              <p:nvPr/>
            </p:nvSpPr>
            <p:spPr>
              <a:xfrm>
                <a:off x="1814933" y="3157160"/>
                <a:ext cx="1092992" cy="4274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name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9F3EC4-D599-3E62-CA12-8DC7BD52C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33" y="3157160"/>
                <a:ext cx="1092992" cy="427425"/>
              </a:xfrm>
              <a:prstGeom prst="rect">
                <a:avLst/>
              </a:prstGeom>
              <a:blipFill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5558F7-019B-E643-9DA9-D1650EB8FC0C}"/>
              </a:ext>
            </a:extLst>
          </p:cNvPr>
          <p:cNvCxnSpPr>
            <a:stCxn id="8" idx="0"/>
            <a:endCxn id="10" idx="1"/>
          </p:cNvCxnSpPr>
          <p:nvPr/>
        </p:nvCxnSpPr>
        <p:spPr>
          <a:xfrm flipV="1">
            <a:off x="793450" y="5030947"/>
            <a:ext cx="451618" cy="967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A2781B-3197-704B-94C3-81B3FD23804A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 flipH="1" flipV="1">
            <a:off x="3477794" y="5030947"/>
            <a:ext cx="455701" cy="963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960EDB-E70F-9FCA-16F3-23CFE47625D5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 flipH="1" flipV="1">
            <a:off x="2361427" y="4432093"/>
            <a:ext cx="4" cy="385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C0BA8A-439E-D2E9-7F67-750E976354B6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361427" y="3584585"/>
            <a:ext cx="2" cy="4189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AFBD5851-5229-7C52-F02D-38D2A88B78E7}"/>
              </a:ext>
            </a:extLst>
          </p:cNvPr>
          <p:cNvSpPr/>
          <p:nvPr/>
        </p:nvSpPr>
        <p:spPr>
          <a:xfrm>
            <a:off x="98593" y="3297359"/>
            <a:ext cx="1425059" cy="649188"/>
          </a:xfrm>
          <a:prstGeom prst="wedgeEllipseCallout">
            <a:avLst>
              <a:gd name="adj1" fmla="val 47955"/>
              <a:gd name="adj2" fmla="val 892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One way</a:t>
            </a:r>
            <a:br>
              <a:rPr lang="en-US" sz="1200" dirty="0"/>
            </a:br>
            <a:r>
              <a:rPr lang="en-US" sz="1200" dirty="0"/>
              <a:t>how to get 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E2EFA3-E2C1-6D25-C643-D6C7B711FDD0}"/>
              </a:ext>
            </a:extLst>
          </p:cNvPr>
          <p:cNvSpPr txBox="1"/>
          <p:nvPr/>
        </p:nvSpPr>
        <p:spPr>
          <a:xfrm>
            <a:off x="5078727" y="5954962"/>
            <a:ext cx="115448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B3D27-C36B-39FE-F4C0-CB2F64F19E4E}"/>
              </a:ext>
            </a:extLst>
          </p:cNvPr>
          <p:cNvSpPr txBox="1"/>
          <p:nvPr/>
        </p:nvSpPr>
        <p:spPr>
          <a:xfrm>
            <a:off x="7978134" y="5940043"/>
            <a:ext cx="9669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256B3D-A424-06D3-4D7B-AE471BF38F84}"/>
                  </a:ext>
                </a:extLst>
              </p:cNvPr>
              <p:cNvSpPr txBox="1"/>
              <p:nvPr/>
            </p:nvSpPr>
            <p:spPr>
              <a:xfrm>
                <a:off x="5809258" y="3891133"/>
                <a:ext cx="2232726" cy="4274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256B3D-A424-06D3-4D7B-AE471BF38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258" y="3891133"/>
                <a:ext cx="2232726" cy="427425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650668-79DB-4B65-E188-196C180F7395}"/>
                  </a:ext>
                </a:extLst>
              </p:cNvPr>
              <p:cNvSpPr txBox="1"/>
              <p:nvPr/>
            </p:nvSpPr>
            <p:spPr>
              <a:xfrm>
                <a:off x="4992454" y="4999839"/>
                <a:ext cx="1327030" cy="42851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=‘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650668-79DB-4B65-E188-196C180F7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54" y="4999839"/>
                <a:ext cx="1327030" cy="428515"/>
              </a:xfrm>
              <a:prstGeom prst="rect">
                <a:avLst/>
              </a:prstGeom>
              <a:blipFill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C91FBF-5BBA-EA1D-C149-EE59B16C4C2F}"/>
                  </a:ext>
                </a:extLst>
              </p:cNvPr>
              <p:cNvSpPr txBox="1"/>
              <p:nvPr/>
            </p:nvSpPr>
            <p:spPr>
              <a:xfrm>
                <a:off x="6379125" y="3023804"/>
                <a:ext cx="1092992" cy="4274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name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C91FBF-5BBA-EA1D-C149-EE59B16C4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25" y="3023804"/>
                <a:ext cx="1092992" cy="427425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4AA50F-94F7-9A5A-A670-E3800F6F1BA2}"/>
              </a:ext>
            </a:extLst>
          </p:cNvPr>
          <p:cNvCxnSpPr>
            <a:cxnSpLocks/>
            <a:stCxn id="19" idx="0"/>
            <a:endCxn id="20" idx="3"/>
          </p:cNvCxnSpPr>
          <p:nvPr/>
        </p:nvCxnSpPr>
        <p:spPr>
          <a:xfrm flipH="1" flipV="1">
            <a:off x="8041984" y="4104846"/>
            <a:ext cx="419616" cy="1835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16785F8D-A68F-7306-2D2D-17B027159459}"/>
              </a:ext>
            </a:extLst>
          </p:cNvPr>
          <p:cNvSpPr/>
          <p:nvPr/>
        </p:nvSpPr>
        <p:spPr>
          <a:xfrm>
            <a:off x="7539984" y="2238672"/>
            <a:ext cx="1458870" cy="649188"/>
          </a:xfrm>
          <a:prstGeom prst="wedgeEllipseCallout">
            <a:avLst>
              <a:gd name="adj1" fmla="val -38907"/>
              <a:gd name="adj2" fmla="val 9260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Another way</a:t>
            </a:r>
            <a:br>
              <a:rPr lang="en-US" sz="1200" dirty="0"/>
            </a:br>
            <a:r>
              <a:rPr lang="en-US" sz="1200" dirty="0"/>
              <a:t>how to get it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FF39AE-B2D3-C0D6-D828-2A0110885B33}"/>
              </a:ext>
            </a:extLst>
          </p:cNvPr>
          <p:cNvCxnSpPr>
            <a:cxnSpLocks/>
            <a:stCxn id="21" idx="2"/>
            <a:endCxn id="18" idx="0"/>
          </p:cNvCxnSpPr>
          <p:nvPr/>
        </p:nvCxnSpPr>
        <p:spPr>
          <a:xfrm flipH="1">
            <a:off x="5655968" y="5428354"/>
            <a:ext cx="1" cy="526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9985E4-6738-5E29-EF30-9C57282F0AB5}"/>
              </a:ext>
            </a:extLst>
          </p:cNvPr>
          <p:cNvCxnSpPr>
            <a:cxnSpLocks/>
            <a:stCxn id="20" idx="1"/>
            <a:endCxn id="21" idx="0"/>
          </p:cNvCxnSpPr>
          <p:nvPr/>
        </p:nvCxnSpPr>
        <p:spPr>
          <a:xfrm flipH="1">
            <a:off x="5655969" y="4104846"/>
            <a:ext cx="153289" cy="8949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AD4960-ABC0-3EB2-45F8-D06B22F6D545}"/>
              </a:ext>
            </a:extLst>
          </p:cNvPr>
          <p:cNvCxnSpPr>
            <a:cxnSpLocks/>
            <a:stCxn id="22" idx="2"/>
            <a:endCxn id="20" idx="0"/>
          </p:cNvCxnSpPr>
          <p:nvPr/>
        </p:nvCxnSpPr>
        <p:spPr>
          <a:xfrm>
            <a:off x="6925621" y="3451229"/>
            <a:ext cx="0" cy="4399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80AD8D44-D126-5662-161E-B33082369277}"/>
              </a:ext>
            </a:extLst>
          </p:cNvPr>
          <p:cNvSpPr/>
          <p:nvPr/>
        </p:nvSpPr>
        <p:spPr>
          <a:xfrm>
            <a:off x="3550494" y="2614825"/>
            <a:ext cx="1792481" cy="12983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Which one</a:t>
            </a:r>
            <a:br>
              <a:rPr lang="en-US" dirty="0"/>
            </a:br>
            <a:r>
              <a:rPr lang="en-US" dirty="0"/>
              <a:t>is more</a:t>
            </a:r>
            <a:br>
              <a:rPr lang="en-US" dirty="0"/>
            </a:br>
            <a:r>
              <a:rPr lang="en-US" dirty="0"/>
              <a:t>efficient?</a:t>
            </a:r>
          </a:p>
        </p:txBody>
      </p:sp>
    </p:spTree>
    <p:extLst>
      <p:ext uri="{BB962C8B-B14F-4D97-AF65-F5344CB8AC3E}">
        <p14:creationId xmlns:p14="http://schemas.microsoft.com/office/powerpoint/2010/main" val="20216707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69004-5B11-E86C-4239-D14EC25C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86ECC-9FCD-4C52-44AD-DEF0EF12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6DCA9-EE22-C247-65B5-2A256299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E1E126-89B3-89D7-1CF2-0AB877B2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Plan: Execution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CE66A-24E6-8ECE-BFE1-94F1B76234BB}"/>
              </a:ext>
            </a:extLst>
          </p:cNvPr>
          <p:cNvSpPr txBox="1"/>
          <p:nvPr/>
        </p:nvSpPr>
        <p:spPr>
          <a:xfrm>
            <a:off x="145146" y="931198"/>
            <a:ext cx="516199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‘TA’;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44B5E-A5C8-7997-B384-D6CE48BEBBDB}"/>
              </a:ext>
            </a:extLst>
          </p:cNvPr>
          <p:cNvSpPr txBox="1"/>
          <p:nvPr/>
        </p:nvSpPr>
        <p:spPr>
          <a:xfrm>
            <a:off x="5401146" y="1223206"/>
            <a:ext cx="2475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say </a:t>
            </a:r>
            <a:r>
              <a:rPr lang="en-US" dirty="0">
                <a:solidFill>
                  <a:srgbClr val="0432FF"/>
                </a:solidFill>
              </a:rPr>
              <a:t>what</a:t>
            </a:r>
            <a:r>
              <a:rPr lang="en-US" dirty="0"/>
              <a:t> we want,</a:t>
            </a:r>
            <a:br>
              <a:rPr lang="en-US" dirty="0"/>
            </a:br>
            <a:r>
              <a:rPr lang="en-US" dirty="0"/>
              <a:t>not </a:t>
            </a:r>
            <a:r>
              <a:rPr lang="en-US" dirty="0">
                <a:solidFill>
                  <a:srgbClr val="0432FF"/>
                </a:solidFill>
              </a:rPr>
              <a:t>how</a:t>
            </a:r>
            <a:r>
              <a:rPr lang="en-US" dirty="0"/>
              <a:t> to get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DDB06-5D4A-E665-E53B-49EDB5CA883A}"/>
              </a:ext>
            </a:extLst>
          </p:cNvPr>
          <p:cNvSpPr txBox="1"/>
          <p:nvPr/>
        </p:nvSpPr>
        <p:spPr>
          <a:xfrm>
            <a:off x="216209" y="5998120"/>
            <a:ext cx="115448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197CC-6CB6-B493-C9F5-11779BC23854}"/>
              </a:ext>
            </a:extLst>
          </p:cNvPr>
          <p:cNvSpPr txBox="1"/>
          <p:nvPr/>
        </p:nvSpPr>
        <p:spPr>
          <a:xfrm>
            <a:off x="3450029" y="5994157"/>
            <a:ext cx="9669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1C58B7-9AA4-998A-7A47-FB9F1A2CAE33}"/>
                  </a:ext>
                </a:extLst>
              </p:cNvPr>
              <p:cNvSpPr txBox="1"/>
              <p:nvPr/>
            </p:nvSpPr>
            <p:spPr>
              <a:xfrm>
                <a:off x="1245068" y="4817234"/>
                <a:ext cx="2232726" cy="4274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1C58B7-9AA4-998A-7A47-FB9F1A2CA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068" y="4817234"/>
                <a:ext cx="2232726" cy="427425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267088-D4BA-EF34-58F6-B6DC81C3812B}"/>
                  </a:ext>
                </a:extLst>
              </p:cNvPr>
              <p:cNvSpPr txBox="1"/>
              <p:nvPr/>
            </p:nvSpPr>
            <p:spPr>
              <a:xfrm>
                <a:off x="1697912" y="4003578"/>
                <a:ext cx="1327030" cy="42851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=‘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267088-D4BA-EF34-58F6-B6DC81C38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912" y="4003578"/>
                <a:ext cx="1327030" cy="428515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9F3EC4-D599-3E62-CA12-8DC7BD52CF57}"/>
                  </a:ext>
                </a:extLst>
              </p:cNvPr>
              <p:cNvSpPr txBox="1"/>
              <p:nvPr/>
            </p:nvSpPr>
            <p:spPr>
              <a:xfrm>
                <a:off x="1814933" y="3157160"/>
                <a:ext cx="1092992" cy="4274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name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9F3EC4-D599-3E62-CA12-8DC7BD52C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33" y="3157160"/>
                <a:ext cx="1092992" cy="427425"/>
              </a:xfrm>
              <a:prstGeom prst="rect">
                <a:avLst/>
              </a:prstGeom>
              <a:blipFill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5558F7-019B-E643-9DA9-D1650EB8FC0C}"/>
              </a:ext>
            </a:extLst>
          </p:cNvPr>
          <p:cNvCxnSpPr>
            <a:stCxn id="8" idx="0"/>
            <a:endCxn id="10" idx="1"/>
          </p:cNvCxnSpPr>
          <p:nvPr/>
        </p:nvCxnSpPr>
        <p:spPr>
          <a:xfrm flipV="1">
            <a:off x="793450" y="5030947"/>
            <a:ext cx="451618" cy="967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A2781B-3197-704B-94C3-81B3FD23804A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 flipH="1" flipV="1">
            <a:off x="3477794" y="5030947"/>
            <a:ext cx="455701" cy="963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960EDB-E70F-9FCA-16F3-23CFE47625D5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 flipH="1" flipV="1">
            <a:off x="2361427" y="4432093"/>
            <a:ext cx="4" cy="385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C0BA8A-439E-D2E9-7F67-750E976354B6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361427" y="3584585"/>
            <a:ext cx="2" cy="4189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AFBD5851-5229-7C52-F02D-38D2A88B78E7}"/>
              </a:ext>
            </a:extLst>
          </p:cNvPr>
          <p:cNvSpPr/>
          <p:nvPr/>
        </p:nvSpPr>
        <p:spPr>
          <a:xfrm>
            <a:off x="98593" y="3297359"/>
            <a:ext cx="1425059" cy="649188"/>
          </a:xfrm>
          <a:prstGeom prst="wedgeEllipseCallout">
            <a:avLst>
              <a:gd name="adj1" fmla="val 47955"/>
              <a:gd name="adj2" fmla="val 892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One way</a:t>
            </a:r>
            <a:br>
              <a:rPr lang="en-US" sz="1200" dirty="0"/>
            </a:br>
            <a:r>
              <a:rPr lang="en-US" sz="1200" dirty="0"/>
              <a:t>how to get 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E2EFA3-E2C1-6D25-C643-D6C7B711FDD0}"/>
              </a:ext>
            </a:extLst>
          </p:cNvPr>
          <p:cNvSpPr txBox="1"/>
          <p:nvPr/>
        </p:nvSpPr>
        <p:spPr>
          <a:xfrm>
            <a:off x="5078727" y="5954962"/>
            <a:ext cx="115448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B3D27-C36B-39FE-F4C0-CB2F64F19E4E}"/>
              </a:ext>
            </a:extLst>
          </p:cNvPr>
          <p:cNvSpPr txBox="1"/>
          <p:nvPr/>
        </p:nvSpPr>
        <p:spPr>
          <a:xfrm>
            <a:off x="7978134" y="5940043"/>
            <a:ext cx="9669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256B3D-A424-06D3-4D7B-AE471BF38F84}"/>
                  </a:ext>
                </a:extLst>
              </p:cNvPr>
              <p:cNvSpPr txBox="1"/>
              <p:nvPr/>
            </p:nvSpPr>
            <p:spPr>
              <a:xfrm>
                <a:off x="5809258" y="3891133"/>
                <a:ext cx="2232726" cy="4274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id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256B3D-A424-06D3-4D7B-AE471BF38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258" y="3891133"/>
                <a:ext cx="2232726" cy="427425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650668-79DB-4B65-E188-196C180F7395}"/>
                  </a:ext>
                </a:extLst>
              </p:cNvPr>
              <p:cNvSpPr txBox="1"/>
              <p:nvPr/>
            </p:nvSpPr>
            <p:spPr>
              <a:xfrm>
                <a:off x="4992454" y="4999839"/>
                <a:ext cx="1327030" cy="42851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=‘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TA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650668-79DB-4B65-E188-196C180F7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54" y="4999839"/>
                <a:ext cx="1327030" cy="428515"/>
              </a:xfrm>
              <a:prstGeom prst="rect">
                <a:avLst/>
              </a:prstGeom>
              <a:blipFill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C91FBF-5BBA-EA1D-C149-EE59B16C4C2F}"/>
                  </a:ext>
                </a:extLst>
              </p:cNvPr>
              <p:cNvSpPr txBox="1"/>
              <p:nvPr/>
            </p:nvSpPr>
            <p:spPr>
              <a:xfrm>
                <a:off x="6379125" y="3023804"/>
                <a:ext cx="1092992" cy="42742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name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C91FBF-5BBA-EA1D-C149-EE59B16C4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25" y="3023804"/>
                <a:ext cx="1092992" cy="427425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4AA50F-94F7-9A5A-A670-E3800F6F1BA2}"/>
              </a:ext>
            </a:extLst>
          </p:cNvPr>
          <p:cNvCxnSpPr>
            <a:cxnSpLocks/>
            <a:stCxn id="19" idx="0"/>
            <a:endCxn id="20" idx="3"/>
          </p:cNvCxnSpPr>
          <p:nvPr/>
        </p:nvCxnSpPr>
        <p:spPr>
          <a:xfrm flipH="1" flipV="1">
            <a:off x="8041984" y="4104846"/>
            <a:ext cx="419616" cy="1835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16785F8D-A68F-7306-2D2D-17B027159459}"/>
              </a:ext>
            </a:extLst>
          </p:cNvPr>
          <p:cNvSpPr/>
          <p:nvPr/>
        </p:nvSpPr>
        <p:spPr>
          <a:xfrm>
            <a:off x="7539984" y="2238672"/>
            <a:ext cx="1458870" cy="649188"/>
          </a:xfrm>
          <a:prstGeom prst="wedgeEllipseCallout">
            <a:avLst>
              <a:gd name="adj1" fmla="val -38907"/>
              <a:gd name="adj2" fmla="val 9260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Another way</a:t>
            </a:r>
            <a:br>
              <a:rPr lang="en-US" sz="1200" dirty="0"/>
            </a:br>
            <a:r>
              <a:rPr lang="en-US" sz="1200" dirty="0"/>
              <a:t>how to get it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FF39AE-B2D3-C0D6-D828-2A0110885B33}"/>
              </a:ext>
            </a:extLst>
          </p:cNvPr>
          <p:cNvCxnSpPr>
            <a:cxnSpLocks/>
            <a:stCxn id="21" idx="2"/>
            <a:endCxn id="18" idx="0"/>
          </p:cNvCxnSpPr>
          <p:nvPr/>
        </p:nvCxnSpPr>
        <p:spPr>
          <a:xfrm flipH="1">
            <a:off x="5655968" y="5428354"/>
            <a:ext cx="1" cy="526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9985E4-6738-5E29-EF30-9C57282F0AB5}"/>
              </a:ext>
            </a:extLst>
          </p:cNvPr>
          <p:cNvCxnSpPr>
            <a:cxnSpLocks/>
            <a:stCxn id="20" idx="1"/>
            <a:endCxn id="21" idx="0"/>
          </p:cNvCxnSpPr>
          <p:nvPr/>
        </p:nvCxnSpPr>
        <p:spPr>
          <a:xfrm flipH="1">
            <a:off x="5655969" y="4104846"/>
            <a:ext cx="153289" cy="8949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AD4960-ABC0-3EB2-45F8-D06B22F6D545}"/>
              </a:ext>
            </a:extLst>
          </p:cNvPr>
          <p:cNvCxnSpPr>
            <a:cxnSpLocks/>
            <a:stCxn id="22" idx="2"/>
            <a:endCxn id="20" idx="0"/>
          </p:cNvCxnSpPr>
          <p:nvPr/>
        </p:nvCxnSpPr>
        <p:spPr>
          <a:xfrm>
            <a:off x="6925621" y="3451229"/>
            <a:ext cx="0" cy="4399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80AD8D44-D126-5662-161E-B33082369277}"/>
              </a:ext>
            </a:extLst>
          </p:cNvPr>
          <p:cNvSpPr/>
          <p:nvPr/>
        </p:nvSpPr>
        <p:spPr>
          <a:xfrm>
            <a:off x="3550494" y="2614825"/>
            <a:ext cx="1792481" cy="12983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Which one</a:t>
            </a:r>
            <a:br>
              <a:rPr lang="en-US" dirty="0"/>
            </a:br>
            <a:r>
              <a:rPr lang="en-US" dirty="0"/>
              <a:t>is more</a:t>
            </a:r>
            <a:br>
              <a:rPr lang="en-US" dirty="0"/>
            </a:br>
            <a:r>
              <a:rPr lang="en-US" dirty="0"/>
              <a:t>efficient?</a:t>
            </a:r>
          </a:p>
        </p:txBody>
      </p:sp>
      <p:sp>
        <p:nvSpPr>
          <p:cNvPr id="41" name="Oval Callout 40">
            <a:extLst>
              <a:ext uri="{FF2B5EF4-FFF2-40B4-BE49-F238E27FC236}">
                <a16:creationId xmlns:a16="http://schemas.microsoft.com/office/drawing/2014/main" id="{C10FF5ED-DEE1-175F-5A0D-ACB2BDCAB0A7}"/>
              </a:ext>
            </a:extLst>
          </p:cNvPr>
          <p:cNvSpPr/>
          <p:nvPr/>
        </p:nvSpPr>
        <p:spPr>
          <a:xfrm>
            <a:off x="6358392" y="5141044"/>
            <a:ext cx="1605389" cy="822305"/>
          </a:xfrm>
          <a:prstGeom prst="wedgeEllipseCallout">
            <a:avLst>
              <a:gd name="adj1" fmla="val -19659"/>
              <a:gd name="adj2" fmla="val -10592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Most likely</a:t>
            </a:r>
            <a:br>
              <a:rPr lang="en-US" sz="1600" dirty="0"/>
            </a:br>
            <a:r>
              <a:rPr lang="en-US" sz="1600" dirty="0"/>
              <a:t>this one</a:t>
            </a:r>
          </a:p>
        </p:txBody>
      </p:sp>
    </p:spTree>
    <p:extLst>
      <p:ext uri="{BB962C8B-B14F-4D97-AF65-F5344CB8AC3E}">
        <p14:creationId xmlns:p14="http://schemas.microsoft.com/office/powerpoint/2010/main" val="3277415061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433180-EC35-89E0-E7A5-A4A667F4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C0CCA-808A-642A-E710-51BCD5D4A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system converts a SQL query to a Relational Algebra Plan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F0C92-0746-D8E0-13C3-0FD8CA6B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9947D-9119-A29A-735F-D5532253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3A54C-8EDB-C166-7457-0F7A203D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29017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433180-EC35-89E0-E7A5-A4A667F4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25C0CCA-808A-642A-E710-51BCD5D4A0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Database system converts a SQL query to a Relational Algebra Plan</a:t>
                </a:r>
              </a:p>
              <a:p>
                <a:endParaRPr lang="en-US" dirty="0"/>
              </a:p>
              <a:p>
                <a:r>
                  <a:rPr lang="en-US" dirty="0"/>
                  <a:t>Then it optimizes the plan by exploring equivalent plans, using simple algebraic identities: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… many others*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25C0CCA-808A-642A-E710-51BCD5D4A0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F0C92-0746-D8E0-13C3-0FD8CA6B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9947D-9119-A29A-735F-D5532253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3A54C-8EDB-C166-7457-0F7A203D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A61BE-149D-BB08-A91F-BDC4D0337536}"/>
              </a:ext>
            </a:extLst>
          </p:cNvPr>
          <p:cNvSpPr txBox="1"/>
          <p:nvPr/>
        </p:nvSpPr>
        <p:spPr>
          <a:xfrm>
            <a:off x="5666400" y="6056646"/>
            <a:ext cx="324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*over 500 rules in SQL Server</a:t>
            </a:r>
          </a:p>
        </p:txBody>
      </p:sp>
    </p:spTree>
    <p:extLst>
      <p:ext uri="{BB962C8B-B14F-4D97-AF65-F5344CB8AC3E}">
        <p14:creationId xmlns:p14="http://schemas.microsoft.com/office/powerpoint/2010/main" val="2870606477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433180-EC35-89E0-E7A5-A4A667F4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25C0CCA-808A-642A-E710-51BCD5D4A0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Database system converts a SQL query to a Relational Algebra Plan</a:t>
                </a:r>
              </a:p>
              <a:p>
                <a:endParaRPr lang="en-US" dirty="0"/>
              </a:p>
              <a:p>
                <a:r>
                  <a:rPr lang="en-US" dirty="0"/>
                  <a:t>Then it optimizes the plan by exploring equivalent plans, using simple algebraic identities: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… many others*</a:t>
                </a:r>
              </a:p>
              <a:p>
                <a:endParaRPr lang="en-US" dirty="0"/>
              </a:p>
              <a:p>
                <a:r>
                  <a:rPr lang="en-US"/>
                  <a:t>Next lecture: </a:t>
                </a:r>
                <a:r>
                  <a:rPr lang="en-US" dirty="0"/>
                  <a:t>how to convert SQL to RA plan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25C0CCA-808A-642A-E710-51BCD5D4A0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F0C92-0746-D8E0-13C3-0FD8CA6B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EB52-5B40-40CA-824B-ED0801BB296D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9947D-9119-A29A-735F-D5532253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3A54C-8EDB-C166-7457-0F7A203D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A61BE-149D-BB08-A91F-BDC4D0337536}"/>
              </a:ext>
            </a:extLst>
          </p:cNvPr>
          <p:cNvSpPr txBox="1"/>
          <p:nvPr/>
        </p:nvSpPr>
        <p:spPr>
          <a:xfrm>
            <a:off x="5666400" y="6056646"/>
            <a:ext cx="324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*over 500 rules in SQL Server</a:t>
            </a:r>
          </a:p>
        </p:txBody>
      </p:sp>
    </p:spTree>
    <p:extLst>
      <p:ext uri="{BB962C8B-B14F-4D97-AF65-F5344CB8AC3E}">
        <p14:creationId xmlns:p14="http://schemas.microsoft.com/office/powerpoint/2010/main" val="1634911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325DA-7160-D345-A55D-93D1B1521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6B85-F2AA-999E-A183-A1591C55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8FF4F-2FD2-F80F-373A-FF9C81B94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Virtual View: </a:t>
            </a:r>
            <a:r>
              <a:rPr lang="en-US" dirty="0"/>
              <a:t>means computed at query time</a:t>
            </a:r>
            <a:endParaRPr lang="en-US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Materialized View: </a:t>
            </a:r>
            <a:r>
              <a:rPr lang="en-US" dirty="0"/>
              <a:t>computed at definition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97782-3A6D-B087-A7B9-921198D4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EF3F1-4DC1-F8F3-4AA7-924A4834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235D3-4767-563B-0DBC-F772505F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EF8E6-D815-D3E3-6E95-8D2B84983677}"/>
              </a:ext>
            </a:extLst>
          </p:cNvPr>
          <p:cNvSpPr txBox="1"/>
          <p:nvPr/>
        </p:nvSpPr>
        <p:spPr>
          <a:xfrm>
            <a:off x="136143" y="2610285"/>
            <a:ext cx="413606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Advantage of virtual views: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Always contains fresh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Query-time optimization</a:t>
            </a:r>
            <a:br>
              <a:rPr lang="en-US" sz="2400" dirty="0"/>
            </a:br>
            <a:r>
              <a:rPr lang="en-US" sz="2400" dirty="0"/>
              <a:t>(in class)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Disadvantages: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to re-compute</a:t>
            </a:r>
            <a:br>
              <a:rPr lang="en-US" sz="2400" dirty="0"/>
            </a:br>
            <a:r>
              <a:rPr lang="en-US" sz="2400" dirty="0"/>
              <a:t>every time it is queried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E6723-AED9-8B84-11CA-635194451684}"/>
              </a:ext>
            </a:extLst>
          </p:cNvPr>
          <p:cNvSpPr txBox="1"/>
          <p:nvPr/>
        </p:nvSpPr>
        <p:spPr>
          <a:xfrm>
            <a:off x="7164960" y="645600"/>
            <a:ext cx="1648217" cy="519351"/>
          </a:xfrm>
          <a:prstGeom prst="wedgeEllipseCallout">
            <a:avLst>
              <a:gd name="adj1" fmla="val -65838"/>
              <a:gd name="adj2" fmla="val 36116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All DBMS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76541-62B1-B25C-5FC1-381AC495C8DD}"/>
              </a:ext>
            </a:extLst>
          </p:cNvPr>
          <p:cNvSpPr txBox="1"/>
          <p:nvPr/>
        </p:nvSpPr>
        <p:spPr>
          <a:xfrm>
            <a:off x="7135123" y="1973613"/>
            <a:ext cx="2008877" cy="519351"/>
          </a:xfrm>
          <a:prstGeom prst="wedgeEllipseCallout">
            <a:avLst>
              <a:gd name="adj1" fmla="val -60728"/>
              <a:gd name="adj2" fmla="val -60102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 in </a:t>
            </a:r>
            <a:r>
              <a:rPr lang="en-US" dirty="0" err="1"/>
              <a:t>Sqlite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0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9076A-F49B-9067-0C68-281376638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AB53-C0AE-FBD4-1E10-2FC6E174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F335-7649-6711-7E5B-38C5A364E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Virtual View: </a:t>
            </a:r>
            <a:r>
              <a:rPr lang="en-US" dirty="0"/>
              <a:t>means computed at query time</a:t>
            </a:r>
            <a:endParaRPr lang="en-US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Materialized View: </a:t>
            </a:r>
            <a:r>
              <a:rPr lang="en-US" dirty="0"/>
              <a:t>computed at definition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96039-6967-E1B1-C2CC-B5966593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F3573-B0E8-3195-8DD8-BA408EB7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77A25-3A33-F473-7781-174A11BD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8DC24-138F-D372-3687-103640ADCE60}"/>
              </a:ext>
            </a:extLst>
          </p:cNvPr>
          <p:cNvSpPr txBox="1"/>
          <p:nvPr/>
        </p:nvSpPr>
        <p:spPr>
          <a:xfrm>
            <a:off x="136143" y="2610285"/>
            <a:ext cx="413606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Advantage of virtual views: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Always contains fresh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Query-time optimization</a:t>
            </a:r>
            <a:br>
              <a:rPr lang="en-US" sz="2400" dirty="0"/>
            </a:br>
            <a:r>
              <a:rPr lang="en-US" sz="2400" dirty="0"/>
              <a:t>(in class)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Disadvantages: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to re-compute</a:t>
            </a:r>
            <a:br>
              <a:rPr lang="en-US" sz="2400" dirty="0"/>
            </a:br>
            <a:r>
              <a:rPr lang="en-US" sz="2400" dirty="0"/>
              <a:t>every time it is queried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D8AC1-1576-F2CE-B888-313FA26613E0}"/>
              </a:ext>
            </a:extLst>
          </p:cNvPr>
          <p:cNvSpPr txBox="1"/>
          <p:nvPr/>
        </p:nvSpPr>
        <p:spPr>
          <a:xfrm>
            <a:off x="4401002" y="2610285"/>
            <a:ext cx="47380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Advantage of materialize views: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Computed only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Disadvantages: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to be updated when</a:t>
            </a:r>
            <a:br>
              <a:rPr lang="en-US" sz="2400" dirty="0"/>
            </a:br>
            <a:r>
              <a:rPr lang="en-US" sz="2400" dirty="0"/>
              <a:t>the input data is updated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Incremental View Maintenance</a:t>
            </a:r>
            <a:br>
              <a:rPr lang="en-US" sz="2400" dirty="0"/>
            </a:br>
            <a:r>
              <a:rPr lang="en-US" sz="2400" dirty="0"/>
              <a:t>(IVM)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DDBA7-02C7-F620-C6A0-2F8E15CF28C0}"/>
              </a:ext>
            </a:extLst>
          </p:cNvPr>
          <p:cNvSpPr txBox="1"/>
          <p:nvPr/>
        </p:nvSpPr>
        <p:spPr>
          <a:xfrm>
            <a:off x="7164960" y="645600"/>
            <a:ext cx="1648217" cy="519351"/>
          </a:xfrm>
          <a:prstGeom prst="wedgeEllipseCallout">
            <a:avLst>
              <a:gd name="adj1" fmla="val -65838"/>
              <a:gd name="adj2" fmla="val 36116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All DBMS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E5C889-11C2-BD37-E2B0-54EEE58F90F1}"/>
              </a:ext>
            </a:extLst>
          </p:cNvPr>
          <p:cNvSpPr txBox="1"/>
          <p:nvPr/>
        </p:nvSpPr>
        <p:spPr>
          <a:xfrm>
            <a:off x="7135123" y="1973613"/>
            <a:ext cx="2008877" cy="519351"/>
          </a:xfrm>
          <a:prstGeom prst="wedgeEllipseCallout">
            <a:avLst>
              <a:gd name="adj1" fmla="val -60728"/>
              <a:gd name="adj2" fmla="val -60102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 in </a:t>
            </a:r>
            <a:r>
              <a:rPr lang="en-US" dirty="0" err="1"/>
              <a:t>Sqlite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15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E8DB3-3449-0A74-980E-6B090714D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8F538-1FF9-3DC3-2B8E-EB73AACCB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B6EA-465F-DEEA-BABF-6D197704D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Virtual View: </a:t>
            </a:r>
            <a:r>
              <a:rPr lang="en-US" dirty="0"/>
              <a:t>means computed at query time</a:t>
            </a:r>
            <a:endParaRPr lang="en-US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Materialized View: </a:t>
            </a:r>
            <a:r>
              <a:rPr lang="en-US" dirty="0"/>
              <a:t>computed at definition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58B2A-46BD-A944-3808-03A293F2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5C9D0-0E7C-D37E-4F20-5FA2C8E6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06F54-4F20-DAB3-A09B-C35609AA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ED145-2744-A90F-FA75-5388A15B8859}"/>
              </a:ext>
            </a:extLst>
          </p:cNvPr>
          <p:cNvSpPr txBox="1"/>
          <p:nvPr/>
        </p:nvSpPr>
        <p:spPr>
          <a:xfrm>
            <a:off x="136143" y="2610285"/>
            <a:ext cx="413606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Advantage of virtual views: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Always contains fresh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Query-time optimization</a:t>
            </a:r>
            <a:br>
              <a:rPr lang="en-US" sz="2400" dirty="0"/>
            </a:br>
            <a:r>
              <a:rPr lang="en-US" sz="2400" dirty="0"/>
              <a:t>(in class)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Disadvantages: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to re-compute</a:t>
            </a:r>
            <a:br>
              <a:rPr lang="en-US" sz="2400" dirty="0"/>
            </a:br>
            <a:r>
              <a:rPr lang="en-US" sz="2400" dirty="0"/>
              <a:t>every time it is queried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BD095-9E37-A546-BF35-FAFBA47CF898}"/>
              </a:ext>
            </a:extLst>
          </p:cNvPr>
          <p:cNvSpPr txBox="1"/>
          <p:nvPr/>
        </p:nvSpPr>
        <p:spPr>
          <a:xfrm>
            <a:off x="4401002" y="2610285"/>
            <a:ext cx="47380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Advantage of materialize views: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Computed only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Disadvantages: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to be updated when</a:t>
            </a:r>
            <a:br>
              <a:rPr lang="en-US" sz="2400" dirty="0"/>
            </a:br>
            <a:r>
              <a:rPr lang="en-US" sz="2400" dirty="0"/>
              <a:t>the input data is updated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Incremental View Maintenance</a:t>
            </a:r>
            <a:br>
              <a:rPr lang="en-US" sz="2400" dirty="0"/>
            </a:br>
            <a:r>
              <a:rPr lang="en-US" sz="2400" dirty="0"/>
              <a:t>(IVM)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CCA62-F7C0-7961-74B5-DC43CE740865}"/>
              </a:ext>
            </a:extLst>
          </p:cNvPr>
          <p:cNvSpPr txBox="1"/>
          <p:nvPr/>
        </p:nvSpPr>
        <p:spPr>
          <a:xfrm>
            <a:off x="7164960" y="645600"/>
            <a:ext cx="1648217" cy="519351"/>
          </a:xfrm>
          <a:prstGeom prst="wedgeEllipseCallout">
            <a:avLst>
              <a:gd name="adj1" fmla="val -65838"/>
              <a:gd name="adj2" fmla="val 36116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All DBMS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C7221C-53B2-F493-EF5E-F3A8AF1F90C0}"/>
              </a:ext>
            </a:extLst>
          </p:cNvPr>
          <p:cNvSpPr txBox="1"/>
          <p:nvPr/>
        </p:nvSpPr>
        <p:spPr>
          <a:xfrm>
            <a:off x="7135123" y="1973613"/>
            <a:ext cx="2008877" cy="519351"/>
          </a:xfrm>
          <a:prstGeom prst="wedgeEllipseCallout">
            <a:avLst>
              <a:gd name="adj1" fmla="val -60728"/>
              <a:gd name="adj2" fmla="val -60102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 in </a:t>
            </a:r>
            <a:r>
              <a:rPr lang="en-US" dirty="0" err="1"/>
              <a:t>Sqlite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0CF530-4E23-A354-258E-9319634EA20A}"/>
              </a:ext>
            </a:extLst>
          </p:cNvPr>
          <p:cNvSpPr/>
          <p:nvPr/>
        </p:nvSpPr>
        <p:spPr>
          <a:xfrm>
            <a:off x="2004551" y="5994877"/>
            <a:ext cx="5130572" cy="4086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We don’t discuss materialized views in this class</a:t>
            </a:r>
          </a:p>
        </p:txBody>
      </p:sp>
    </p:spTree>
    <p:extLst>
      <p:ext uri="{BB962C8B-B14F-4D97-AF65-F5344CB8AC3E}">
        <p14:creationId xmlns:p14="http://schemas.microsoft.com/office/powerpoint/2010/main" val="3436619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87BDE3-1E4B-23B6-A483-EBC9A6F9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6CBDE-95BB-DAF1-472D-E929E2F1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FF5C3-B1AF-9EFF-5ACE-3D327CB5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C9762B-F53B-64DC-FFD2-E5802AAE2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0A876-5BEE-6BA6-8E5D-D169E388F1FB}"/>
              </a:ext>
            </a:extLst>
          </p:cNvPr>
          <p:cNvSpPr txBox="1"/>
          <p:nvPr/>
        </p:nvSpPr>
        <p:spPr>
          <a:xfrm>
            <a:off x="660512" y="3013501"/>
            <a:ext cx="782297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Materializing Query Outputs</a:t>
            </a:r>
          </a:p>
        </p:txBody>
      </p:sp>
    </p:spTree>
    <p:extLst>
      <p:ext uri="{BB962C8B-B14F-4D97-AF65-F5344CB8AC3E}">
        <p14:creationId xmlns:p14="http://schemas.microsoft.com/office/powerpoint/2010/main" val="3963310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Materializing Query Outputs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98874-81C6-6CBF-0F36-7AD16FD3322D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A5946-503C-3FB8-180A-1FBDE4EAEABA}"/>
              </a:ext>
            </a:extLst>
          </p:cNvPr>
          <p:cNvSpPr txBox="1"/>
          <p:nvPr/>
        </p:nvSpPr>
        <p:spPr>
          <a:xfrm>
            <a:off x="4336273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71266-CDEB-F717-7254-EE259EE3B903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ADF6F0-8EA1-DCEE-9424-BA3B97877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474805"/>
              </p:ext>
            </p:extLst>
          </p:nvPr>
        </p:nvGraphicFramePr>
        <p:xfrm>
          <a:off x="4374289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0AB8D9-624D-5170-6423-4F9A0E181F45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drivers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3241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AABF-C10F-8346-B8F4-8711D0532AA7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WITH Clause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60F47C-7A16-7461-CCE8-6A239A062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00916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D9992CD-A5BD-D366-625B-DC6034A33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37505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1383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0B796-EC66-7DCA-FFD7-50BA8F73B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CFEE0-88E6-BB5F-2857-801A2962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4CAC0-689F-556D-405D-CA984D99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F036-2B75-570D-6903-E8065DCF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9012F-4F2B-2CD3-1B1B-98D0B11F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Materializing Query Outputs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FC709-C482-EFA9-02E3-0B8518CBB345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D212F-4193-8F74-5EB1-7E5828C7D6E2}"/>
              </a:ext>
            </a:extLst>
          </p:cNvPr>
          <p:cNvSpPr txBox="1"/>
          <p:nvPr/>
        </p:nvSpPr>
        <p:spPr>
          <a:xfrm>
            <a:off x="4336273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378A52C-94C5-36D3-BBE6-7AC953292C63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7EE1B0D-6F7A-DFCE-E17C-D4275EB5D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895485"/>
              </p:ext>
            </p:extLst>
          </p:nvPr>
        </p:nvGraphicFramePr>
        <p:xfrm>
          <a:off x="4374289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11D7C12-F256-6CA8-95C8-189F76659D67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drivers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30456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18D0E-B674-1C4F-EFDF-0B914024F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DD0CD-0FA4-68F3-F29E-8A5E9AAF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4B6F7-6952-C706-043B-D034A2CC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0566-7DD9-BF4C-21D6-92C66D53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B32CE-EF4B-CD61-2EA6-B0B29613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Materializing Query Outputs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B35F6-AF6B-252F-BCA3-508D0AE03205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E3334-9CAA-0889-88F9-CFED57AB57F8}"/>
              </a:ext>
            </a:extLst>
          </p:cNvPr>
          <p:cNvSpPr txBox="1"/>
          <p:nvPr/>
        </p:nvSpPr>
        <p:spPr>
          <a:xfrm>
            <a:off x="4336273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31E0CC-19D0-B006-DE87-E8F56E11273F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0C8A1F5-8771-E514-2873-EED699C47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348847"/>
              </p:ext>
            </p:extLst>
          </p:nvPr>
        </p:nvGraphicFramePr>
        <p:xfrm>
          <a:off x="4374289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708006C-9671-0F25-1AAF-7443CA40A0DF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drivers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BB5ABF-19CE-9864-3B32-ACBDC5F5BB18}"/>
              </a:ext>
            </a:extLst>
          </p:cNvPr>
          <p:cNvSpPr txBox="1"/>
          <p:nvPr/>
        </p:nvSpPr>
        <p:spPr>
          <a:xfrm>
            <a:off x="5301635" y="986643"/>
            <a:ext cx="2892494" cy="908864"/>
          </a:xfrm>
          <a:prstGeom prst="wedgeEllipseCallout">
            <a:avLst>
              <a:gd name="adj1" fmla="val -83825"/>
              <a:gd name="adj2" fmla="val 41106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Only the attributes</a:t>
            </a:r>
            <a:br>
              <a:rPr lang="en-US" dirty="0"/>
            </a:br>
            <a:r>
              <a:rPr lang="en-US" dirty="0"/>
              <a:t>from payroll</a:t>
            </a:r>
          </a:p>
        </p:txBody>
      </p:sp>
    </p:spTree>
    <p:extLst>
      <p:ext uri="{BB962C8B-B14F-4D97-AF65-F5344CB8AC3E}">
        <p14:creationId xmlns:p14="http://schemas.microsoft.com/office/powerpoint/2010/main" val="2715420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Materializing Query Outputs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98874-81C6-6CBF-0F36-7AD16FD3322D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A5946-503C-3FB8-180A-1FBDE4EAEABA}"/>
              </a:ext>
            </a:extLst>
          </p:cNvPr>
          <p:cNvSpPr txBox="1"/>
          <p:nvPr/>
        </p:nvSpPr>
        <p:spPr>
          <a:xfrm>
            <a:off x="4336273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71266-CDEB-F717-7254-EE259EE3B903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ADF6F0-8EA1-DCEE-9424-BA3B97877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39229"/>
              </p:ext>
            </p:extLst>
          </p:nvPr>
        </p:nvGraphicFramePr>
        <p:xfrm>
          <a:off x="4374289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0AB8D9-624D-5170-6423-4F9A0E181F45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drivers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D1B4F-3D04-B2BB-FEF0-116EB6EB6F86}"/>
              </a:ext>
            </a:extLst>
          </p:cNvPr>
          <p:cNvSpPr txBox="1"/>
          <p:nvPr/>
        </p:nvSpPr>
        <p:spPr>
          <a:xfrm>
            <a:off x="6628782" y="49007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AEC0C0-AC98-F48A-7244-3C3FEA890C1A}"/>
              </a:ext>
            </a:extLst>
          </p:cNvPr>
          <p:cNvGraphicFramePr>
            <a:graphicFrameLocks noGrp="1"/>
          </p:cNvGraphicFramePr>
          <p:nvPr/>
        </p:nvGraphicFramePr>
        <p:xfrm>
          <a:off x="6683387" y="5290031"/>
          <a:ext cx="23205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1846737220"/>
                    </a:ext>
                  </a:extLst>
                </a:gridCol>
                <a:gridCol w="394680">
                  <a:extLst>
                    <a:ext uri="{9D8B030D-6E8A-4147-A177-3AD203B41FA5}">
                      <a16:colId xmlns:a16="http://schemas.microsoft.com/office/drawing/2014/main" val="1211812557"/>
                    </a:ext>
                  </a:extLst>
                </a:gridCol>
                <a:gridCol w="906162">
                  <a:extLst>
                    <a:ext uri="{9D8B030D-6E8A-4147-A177-3AD203B41FA5}">
                      <a16:colId xmlns:a16="http://schemas.microsoft.com/office/drawing/2014/main" val="394910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9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6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0736"/>
                  </a:ext>
                </a:extLst>
              </a:tr>
            </a:tbl>
          </a:graphicData>
        </a:graphic>
      </p:graphicFrame>
      <p:sp>
        <p:nvSpPr>
          <p:cNvPr id="12" name="Bent Arrow 11">
            <a:extLst>
              <a:ext uri="{FF2B5EF4-FFF2-40B4-BE49-F238E27FC236}">
                <a16:creationId xmlns:a16="http://schemas.microsoft.com/office/drawing/2014/main" id="{970A630B-8A5B-AC1C-B073-BDABB33EFEF2}"/>
              </a:ext>
            </a:extLst>
          </p:cNvPr>
          <p:cNvSpPr/>
          <p:nvPr/>
        </p:nvSpPr>
        <p:spPr>
          <a:xfrm rot="5400000">
            <a:off x="6163575" y="2663304"/>
            <a:ext cx="2491512" cy="8686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76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Materializing Query Outputs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98874-81C6-6CBF-0F36-7AD16FD3322D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A5946-503C-3FB8-180A-1FBDE4EAEABA}"/>
              </a:ext>
            </a:extLst>
          </p:cNvPr>
          <p:cNvSpPr txBox="1"/>
          <p:nvPr/>
        </p:nvSpPr>
        <p:spPr>
          <a:xfrm>
            <a:off x="4336273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71266-CDEB-F717-7254-EE259EE3B903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ADF6F0-8EA1-DCEE-9424-BA3B97877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00427"/>
              </p:ext>
            </p:extLst>
          </p:nvPr>
        </p:nvGraphicFramePr>
        <p:xfrm>
          <a:off x="4374289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0AB8D9-624D-5170-6423-4F9A0E181F45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drivers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D1B4F-3D04-B2BB-FEF0-116EB6EB6F86}"/>
              </a:ext>
            </a:extLst>
          </p:cNvPr>
          <p:cNvSpPr txBox="1"/>
          <p:nvPr/>
        </p:nvSpPr>
        <p:spPr>
          <a:xfrm>
            <a:off x="6628782" y="49007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4EE8B233-CA7F-7C0C-D98F-F3B6C997D6CC}"/>
              </a:ext>
            </a:extLst>
          </p:cNvPr>
          <p:cNvSpPr/>
          <p:nvPr/>
        </p:nvSpPr>
        <p:spPr>
          <a:xfrm rot="5400000">
            <a:off x="4116980" y="-28170"/>
            <a:ext cx="582291" cy="8367878"/>
          </a:xfrm>
          <a:prstGeom prst="leftBrace">
            <a:avLst>
              <a:gd name="adj1" fmla="val 6232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80F589-57AF-469B-3634-E3ABBEE0EBBE}"/>
              </a:ext>
            </a:extLst>
          </p:cNvPr>
          <p:cNvSpPr txBox="1"/>
          <p:nvPr/>
        </p:nvSpPr>
        <p:spPr>
          <a:xfrm>
            <a:off x="2954842" y="3385606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Persistent database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AEC0C0-AC98-F48A-7244-3C3FEA890C1A}"/>
              </a:ext>
            </a:extLst>
          </p:cNvPr>
          <p:cNvGraphicFramePr>
            <a:graphicFrameLocks noGrp="1"/>
          </p:cNvGraphicFramePr>
          <p:nvPr/>
        </p:nvGraphicFramePr>
        <p:xfrm>
          <a:off x="6683387" y="5290031"/>
          <a:ext cx="23205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1846737220"/>
                    </a:ext>
                  </a:extLst>
                </a:gridCol>
                <a:gridCol w="394680">
                  <a:extLst>
                    <a:ext uri="{9D8B030D-6E8A-4147-A177-3AD203B41FA5}">
                      <a16:colId xmlns:a16="http://schemas.microsoft.com/office/drawing/2014/main" val="1211812557"/>
                    </a:ext>
                  </a:extLst>
                </a:gridCol>
                <a:gridCol w="906162">
                  <a:extLst>
                    <a:ext uri="{9D8B030D-6E8A-4147-A177-3AD203B41FA5}">
                      <a16:colId xmlns:a16="http://schemas.microsoft.com/office/drawing/2014/main" val="394910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9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6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632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9EC31-45EF-0975-5131-AF92F276D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B7AE2-F150-1606-705D-724530BF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5BE2E-31A9-D30E-292D-24BAAB2F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5FB9A-ED0C-CCAD-23E1-DEB07439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3A1D1-EE7F-62A4-7BB9-7E0BD5AD1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Materializing Query Outputs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F01ED-5107-E7E1-D7ED-B458EC26798E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8AC24-054E-D588-63DD-1AA7BBAD011A}"/>
              </a:ext>
            </a:extLst>
          </p:cNvPr>
          <p:cNvSpPr txBox="1"/>
          <p:nvPr/>
        </p:nvSpPr>
        <p:spPr>
          <a:xfrm>
            <a:off x="4336273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9DE3C7-33FB-81E9-4DDA-B141E3554ED7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C181D49-41A4-87BA-FF09-7D7124BF2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67007"/>
              </p:ext>
            </p:extLst>
          </p:nvPr>
        </p:nvGraphicFramePr>
        <p:xfrm>
          <a:off x="4374289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735C43D-4B65-9DB3-2C37-CBF4701916A3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drivers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8DE502-DC33-D277-DCC1-AA1580CBBD82}"/>
              </a:ext>
            </a:extLst>
          </p:cNvPr>
          <p:cNvSpPr txBox="1"/>
          <p:nvPr/>
        </p:nvSpPr>
        <p:spPr>
          <a:xfrm>
            <a:off x="6628782" y="49007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7B03FE57-82D0-DD69-6029-BBB9691A7E46}"/>
              </a:ext>
            </a:extLst>
          </p:cNvPr>
          <p:cNvSpPr/>
          <p:nvPr/>
        </p:nvSpPr>
        <p:spPr>
          <a:xfrm rot="5400000">
            <a:off x="4116980" y="-28170"/>
            <a:ext cx="582291" cy="8367878"/>
          </a:xfrm>
          <a:prstGeom prst="leftBrace">
            <a:avLst>
              <a:gd name="adj1" fmla="val 6232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CDEC7A-4781-B955-1332-5E3844D8DC72}"/>
              </a:ext>
            </a:extLst>
          </p:cNvPr>
          <p:cNvGraphicFramePr>
            <a:graphicFrameLocks noGrp="1"/>
          </p:cNvGraphicFramePr>
          <p:nvPr/>
        </p:nvGraphicFramePr>
        <p:xfrm>
          <a:off x="6683387" y="5290031"/>
          <a:ext cx="23205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1846737220"/>
                    </a:ext>
                  </a:extLst>
                </a:gridCol>
                <a:gridCol w="394680">
                  <a:extLst>
                    <a:ext uri="{9D8B030D-6E8A-4147-A177-3AD203B41FA5}">
                      <a16:colId xmlns:a16="http://schemas.microsoft.com/office/drawing/2014/main" val="1211812557"/>
                    </a:ext>
                  </a:extLst>
                </a:gridCol>
                <a:gridCol w="906162">
                  <a:extLst>
                    <a:ext uri="{9D8B030D-6E8A-4147-A177-3AD203B41FA5}">
                      <a16:colId xmlns:a16="http://schemas.microsoft.com/office/drawing/2014/main" val="394910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9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6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0736"/>
                  </a:ext>
                </a:extLst>
              </a:tr>
            </a:tbl>
          </a:graphicData>
        </a:graphic>
      </p:graphicFrame>
      <p:sp>
        <p:nvSpPr>
          <p:cNvPr id="12" name="Oval Callout 11">
            <a:extLst>
              <a:ext uri="{FF2B5EF4-FFF2-40B4-BE49-F238E27FC236}">
                <a16:creationId xmlns:a16="http://schemas.microsoft.com/office/drawing/2014/main" id="{BA99E5DD-0A0D-943F-D390-5A10C0D216F1}"/>
              </a:ext>
            </a:extLst>
          </p:cNvPr>
          <p:cNvSpPr/>
          <p:nvPr/>
        </p:nvSpPr>
        <p:spPr>
          <a:xfrm>
            <a:off x="5453879" y="1245300"/>
            <a:ext cx="3417978" cy="1428214"/>
          </a:xfrm>
          <a:prstGeom prst="wedgeEllipseCallout">
            <a:avLst>
              <a:gd name="adj1" fmla="val 12953"/>
              <a:gd name="adj2" fmla="val 8393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How does this differ</a:t>
            </a:r>
            <a:br>
              <a:rPr lang="en-US" sz="2000" dirty="0"/>
            </a:br>
            <a:r>
              <a:rPr lang="en-US" sz="2000" dirty="0"/>
              <a:t>from a materialized</a:t>
            </a:r>
            <a:br>
              <a:rPr lang="en-US" sz="2000" dirty="0"/>
            </a:br>
            <a:r>
              <a:rPr lang="en-US" sz="2000" dirty="0"/>
              <a:t>view?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BEF1A-27C1-BB9C-2151-26D71AA379C6}"/>
              </a:ext>
            </a:extLst>
          </p:cNvPr>
          <p:cNvSpPr txBox="1"/>
          <p:nvPr/>
        </p:nvSpPr>
        <p:spPr>
          <a:xfrm>
            <a:off x="2954842" y="3385606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Persistent database</a:t>
            </a:r>
          </a:p>
        </p:txBody>
      </p:sp>
    </p:spTree>
    <p:extLst>
      <p:ext uri="{BB962C8B-B14F-4D97-AF65-F5344CB8AC3E}">
        <p14:creationId xmlns:p14="http://schemas.microsoft.com/office/powerpoint/2010/main" val="1026413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97798-7C44-E72C-343A-5649B34C4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8B442-8276-C5AC-7B9B-A04291AB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C072F-A20E-7999-719D-D2722B5A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9EB34-EC66-EEBE-3366-34759926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AC188-4718-3399-4202-7505781C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Materializing Query Outputs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11EFC-5F5E-730F-7C29-0363C8EF756E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8BB4D-42F0-D76C-5D06-693DBE32C076}"/>
              </a:ext>
            </a:extLst>
          </p:cNvPr>
          <p:cNvSpPr txBox="1"/>
          <p:nvPr/>
        </p:nvSpPr>
        <p:spPr>
          <a:xfrm>
            <a:off x="4336273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89B470-536E-E919-CCF2-2923EFCF4480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42AB57E-5E85-CCE6-8C0D-5831C46F7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904587"/>
              </p:ext>
            </p:extLst>
          </p:nvPr>
        </p:nvGraphicFramePr>
        <p:xfrm>
          <a:off x="4374289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F7A2DAE-AC6B-64C5-3D3F-BB1BF20530D5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drivers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5C203-FA0B-6EE0-4B00-013CC1405A0D}"/>
              </a:ext>
            </a:extLst>
          </p:cNvPr>
          <p:cNvSpPr txBox="1"/>
          <p:nvPr/>
        </p:nvSpPr>
        <p:spPr>
          <a:xfrm>
            <a:off x="6628782" y="49007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E8B28E01-F499-4AB7-F095-F9E37B2F0C8A}"/>
              </a:ext>
            </a:extLst>
          </p:cNvPr>
          <p:cNvSpPr/>
          <p:nvPr/>
        </p:nvSpPr>
        <p:spPr>
          <a:xfrm rot="5400000">
            <a:off x="4116980" y="-28170"/>
            <a:ext cx="582291" cy="8367878"/>
          </a:xfrm>
          <a:prstGeom prst="leftBrace">
            <a:avLst>
              <a:gd name="adj1" fmla="val 6232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4A1FF0-38DF-0F62-4AA7-11976D869794}"/>
              </a:ext>
            </a:extLst>
          </p:cNvPr>
          <p:cNvGraphicFramePr>
            <a:graphicFrameLocks noGrp="1"/>
          </p:cNvGraphicFramePr>
          <p:nvPr/>
        </p:nvGraphicFramePr>
        <p:xfrm>
          <a:off x="6683387" y="5290031"/>
          <a:ext cx="23205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1846737220"/>
                    </a:ext>
                  </a:extLst>
                </a:gridCol>
                <a:gridCol w="394680">
                  <a:extLst>
                    <a:ext uri="{9D8B030D-6E8A-4147-A177-3AD203B41FA5}">
                      <a16:colId xmlns:a16="http://schemas.microsoft.com/office/drawing/2014/main" val="1211812557"/>
                    </a:ext>
                  </a:extLst>
                </a:gridCol>
                <a:gridCol w="906162">
                  <a:extLst>
                    <a:ext uri="{9D8B030D-6E8A-4147-A177-3AD203B41FA5}">
                      <a16:colId xmlns:a16="http://schemas.microsoft.com/office/drawing/2014/main" val="394910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9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6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0736"/>
                  </a:ext>
                </a:extLst>
              </a:tr>
            </a:tbl>
          </a:graphicData>
        </a:graphic>
      </p:graphicFrame>
      <p:sp>
        <p:nvSpPr>
          <p:cNvPr id="12" name="Oval Callout 11">
            <a:extLst>
              <a:ext uri="{FF2B5EF4-FFF2-40B4-BE49-F238E27FC236}">
                <a16:creationId xmlns:a16="http://schemas.microsoft.com/office/drawing/2014/main" id="{56B88B49-36F6-7A17-015D-A1AF2335F87A}"/>
              </a:ext>
            </a:extLst>
          </p:cNvPr>
          <p:cNvSpPr/>
          <p:nvPr/>
        </p:nvSpPr>
        <p:spPr>
          <a:xfrm>
            <a:off x="5453879" y="1245300"/>
            <a:ext cx="3417978" cy="1428214"/>
          </a:xfrm>
          <a:prstGeom prst="wedgeEllipseCallout">
            <a:avLst>
              <a:gd name="adj1" fmla="val 12953"/>
              <a:gd name="adj2" fmla="val 8393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How does this differ</a:t>
            </a:r>
            <a:br>
              <a:rPr lang="en-US" sz="2000" dirty="0"/>
            </a:br>
            <a:r>
              <a:rPr lang="en-US" sz="2000" dirty="0"/>
              <a:t>from a materialized</a:t>
            </a:r>
            <a:br>
              <a:rPr lang="en-US" sz="2000" dirty="0"/>
            </a:br>
            <a:r>
              <a:rPr lang="en-US" sz="2000" dirty="0"/>
              <a:t>view?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7AC0897C-BE04-4B13-02C0-8871D0B00451}"/>
              </a:ext>
            </a:extLst>
          </p:cNvPr>
          <p:cNvSpPr/>
          <p:nvPr/>
        </p:nvSpPr>
        <p:spPr>
          <a:xfrm>
            <a:off x="5065825" y="2854031"/>
            <a:ext cx="3235123" cy="908864"/>
          </a:xfrm>
          <a:prstGeom prst="wedgeEllipseCallout">
            <a:avLst>
              <a:gd name="adj1" fmla="val 35389"/>
              <a:gd name="adj2" fmla="val 1160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System will not</a:t>
            </a:r>
            <a:br>
              <a:rPr lang="en-US" dirty="0"/>
            </a:br>
            <a:r>
              <a:rPr lang="en-US" dirty="0"/>
              <a:t>update automatically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FEEF54-7A74-BF31-0CCA-3EAF3B1B50B6}"/>
              </a:ext>
            </a:extLst>
          </p:cNvPr>
          <p:cNvSpPr txBox="1"/>
          <p:nvPr/>
        </p:nvSpPr>
        <p:spPr>
          <a:xfrm>
            <a:off x="2954842" y="3385606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Persistent database</a:t>
            </a:r>
          </a:p>
        </p:txBody>
      </p:sp>
    </p:spTree>
    <p:extLst>
      <p:ext uri="{BB962C8B-B14F-4D97-AF65-F5344CB8AC3E}">
        <p14:creationId xmlns:p14="http://schemas.microsoft.com/office/powerpoint/2010/main" val="3218084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Materializing Query Outputs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98874-81C6-6CBF-0F36-7AD16FD3322D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A5946-503C-3FB8-180A-1FBDE4EAEABA}"/>
              </a:ext>
            </a:extLst>
          </p:cNvPr>
          <p:cNvSpPr txBox="1"/>
          <p:nvPr/>
        </p:nvSpPr>
        <p:spPr>
          <a:xfrm>
            <a:off x="4336273" y="46503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71266-CDEB-F717-7254-EE259EE3B903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ADF6F0-8EA1-DCEE-9424-BA3B97877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845467"/>
              </p:ext>
            </p:extLst>
          </p:nvPr>
        </p:nvGraphicFramePr>
        <p:xfrm>
          <a:off x="4374289" y="5035722"/>
          <a:ext cx="2163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0AB8D9-624D-5170-6423-4F9A0E181F45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drivers AS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D1B4F-3D04-B2BB-FEF0-116EB6EB6F86}"/>
              </a:ext>
            </a:extLst>
          </p:cNvPr>
          <p:cNvSpPr txBox="1"/>
          <p:nvPr/>
        </p:nvSpPr>
        <p:spPr>
          <a:xfrm>
            <a:off x="6628782" y="49007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AEC0C0-AC98-F48A-7244-3C3FEA890C1A}"/>
              </a:ext>
            </a:extLst>
          </p:cNvPr>
          <p:cNvGraphicFramePr>
            <a:graphicFrameLocks noGrp="1"/>
          </p:cNvGraphicFramePr>
          <p:nvPr/>
        </p:nvGraphicFramePr>
        <p:xfrm>
          <a:off x="6683387" y="5290031"/>
          <a:ext cx="23205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1846737220"/>
                    </a:ext>
                  </a:extLst>
                </a:gridCol>
                <a:gridCol w="394680">
                  <a:extLst>
                    <a:ext uri="{9D8B030D-6E8A-4147-A177-3AD203B41FA5}">
                      <a16:colId xmlns:a16="http://schemas.microsoft.com/office/drawing/2014/main" val="1211812557"/>
                    </a:ext>
                  </a:extLst>
                </a:gridCol>
                <a:gridCol w="906162">
                  <a:extLst>
                    <a:ext uri="{9D8B030D-6E8A-4147-A177-3AD203B41FA5}">
                      <a16:colId xmlns:a16="http://schemas.microsoft.com/office/drawing/2014/main" val="394910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9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6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07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2E71B9C-B5BB-31EF-A47D-8D0BDFD8ACA1}"/>
              </a:ext>
            </a:extLst>
          </p:cNvPr>
          <p:cNvSpPr txBox="1"/>
          <p:nvPr/>
        </p:nvSpPr>
        <p:spPr>
          <a:xfrm>
            <a:off x="5854996" y="1226260"/>
            <a:ext cx="25811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drivers;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42409A0-410C-D63B-3D66-F546D5B8E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13408"/>
              </p:ext>
            </p:extLst>
          </p:nvPr>
        </p:nvGraphicFramePr>
        <p:xfrm>
          <a:off x="6384132" y="2957328"/>
          <a:ext cx="23205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1846737220"/>
                    </a:ext>
                  </a:extLst>
                </a:gridCol>
                <a:gridCol w="394680">
                  <a:extLst>
                    <a:ext uri="{9D8B030D-6E8A-4147-A177-3AD203B41FA5}">
                      <a16:colId xmlns:a16="http://schemas.microsoft.com/office/drawing/2014/main" val="1211812557"/>
                    </a:ext>
                  </a:extLst>
                </a:gridCol>
                <a:gridCol w="906162">
                  <a:extLst>
                    <a:ext uri="{9D8B030D-6E8A-4147-A177-3AD203B41FA5}">
                      <a16:colId xmlns:a16="http://schemas.microsoft.com/office/drawing/2014/main" val="394910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9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6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0736"/>
                  </a:ext>
                </a:extLst>
              </a:tr>
            </a:tbl>
          </a:graphicData>
        </a:graphic>
      </p:graphicFrame>
      <p:sp>
        <p:nvSpPr>
          <p:cNvPr id="15" name="Down Arrow 14">
            <a:extLst>
              <a:ext uri="{FF2B5EF4-FFF2-40B4-BE49-F238E27FC236}">
                <a16:creationId xmlns:a16="http://schemas.microsoft.com/office/drawing/2014/main" id="{5D1AB67C-07B5-278B-6B5C-C9C6BF699405}"/>
              </a:ext>
            </a:extLst>
          </p:cNvPr>
          <p:cNvSpPr/>
          <p:nvPr/>
        </p:nvSpPr>
        <p:spPr>
          <a:xfrm>
            <a:off x="7302100" y="2173141"/>
            <a:ext cx="484632" cy="7242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980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Materializing Query Outputs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6E27E-A179-A506-2472-BFF6FA8B08BF}"/>
              </a:ext>
            </a:extLst>
          </p:cNvPr>
          <p:cNvSpPr txBox="1"/>
          <p:nvPr/>
        </p:nvSpPr>
        <p:spPr>
          <a:xfrm>
            <a:off x="5199222" y="1254082"/>
            <a:ext cx="387157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(345,‘Tesla’);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F6A08E-C3B0-D6ED-349F-55A173227548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drivers AS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B2EB18-1FFD-0C3A-38F6-67FC01812A64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3ED9B3-8E2A-80C1-E553-CE736D44C066}"/>
              </a:ext>
            </a:extLst>
          </p:cNvPr>
          <p:cNvSpPr txBox="1"/>
          <p:nvPr/>
        </p:nvSpPr>
        <p:spPr>
          <a:xfrm>
            <a:off x="4331315" y="426502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A3E49BF-CC42-9D71-F554-16AF3D4F6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244005"/>
              </p:ext>
            </p:extLst>
          </p:nvPr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73F2F8F-8CE5-CE41-8104-DF07AA2F1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184861"/>
              </p:ext>
            </p:extLst>
          </p:nvPr>
        </p:nvGraphicFramePr>
        <p:xfrm>
          <a:off x="4369331" y="4650372"/>
          <a:ext cx="21630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5584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170BF3F-EFDF-D507-D32E-B90714983A39}"/>
              </a:ext>
            </a:extLst>
          </p:cNvPr>
          <p:cNvSpPr txBox="1"/>
          <p:nvPr/>
        </p:nvSpPr>
        <p:spPr>
          <a:xfrm>
            <a:off x="6628782" y="49007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FE008FA-11C1-7C4A-A2D2-95142A458FA2}"/>
              </a:ext>
            </a:extLst>
          </p:cNvPr>
          <p:cNvGraphicFramePr>
            <a:graphicFrameLocks noGrp="1"/>
          </p:cNvGraphicFramePr>
          <p:nvPr/>
        </p:nvGraphicFramePr>
        <p:xfrm>
          <a:off x="6683387" y="5290031"/>
          <a:ext cx="23205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1846737220"/>
                    </a:ext>
                  </a:extLst>
                </a:gridCol>
                <a:gridCol w="394680">
                  <a:extLst>
                    <a:ext uri="{9D8B030D-6E8A-4147-A177-3AD203B41FA5}">
                      <a16:colId xmlns:a16="http://schemas.microsoft.com/office/drawing/2014/main" val="1211812557"/>
                    </a:ext>
                  </a:extLst>
                </a:gridCol>
                <a:gridCol w="906162">
                  <a:extLst>
                    <a:ext uri="{9D8B030D-6E8A-4147-A177-3AD203B41FA5}">
                      <a16:colId xmlns:a16="http://schemas.microsoft.com/office/drawing/2014/main" val="394910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9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6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0736"/>
                  </a:ext>
                </a:extLst>
              </a:tr>
            </a:tbl>
          </a:graphicData>
        </a:graphic>
      </p:graphicFrame>
      <p:sp>
        <p:nvSpPr>
          <p:cNvPr id="7" name="Down Arrow 6">
            <a:extLst>
              <a:ext uri="{FF2B5EF4-FFF2-40B4-BE49-F238E27FC236}">
                <a16:creationId xmlns:a16="http://schemas.microsoft.com/office/drawing/2014/main" id="{6E46006C-8D63-850C-A47F-B63983CBC2FD}"/>
              </a:ext>
            </a:extLst>
          </p:cNvPr>
          <p:cNvSpPr/>
          <p:nvPr/>
        </p:nvSpPr>
        <p:spPr>
          <a:xfrm>
            <a:off x="5199222" y="33535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160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3D882-F6DD-7826-1105-E63CB4F5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E31A-943D-F44B-9A1C-2B32E2E8F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3DCB-F94F-BBDE-9500-ECA1CF4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8DF8-24A5-AB12-C56B-FAA9AE4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E65B1-677E-82E4-5C97-416BDA8C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Materializing Query Outputs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F6A08E-C3B0-D6ED-349F-55A173227548}"/>
              </a:ext>
            </a:extLst>
          </p:cNvPr>
          <p:cNvSpPr txBox="1"/>
          <p:nvPr/>
        </p:nvSpPr>
        <p:spPr>
          <a:xfrm>
            <a:off x="154813" y="1223027"/>
            <a:ext cx="53463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drivers AS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B2EB18-1FFD-0C3A-38F6-67FC01812A64}"/>
              </a:ext>
            </a:extLst>
          </p:cNvPr>
          <p:cNvSpPr txBox="1"/>
          <p:nvPr/>
        </p:nvSpPr>
        <p:spPr>
          <a:xfrm>
            <a:off x="157710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3ED9B3-8E2A-80C1-E553-CE736D44C066}"/>
              </a:ext>
            </a:extLst>
          </p:cNvPr>
          <p:cNvSpPr txBox="1"/>
          <p:nvPr/>
        </p:nvSpPr>
        <p:spPr>
          <a:xfrm>
            <a:off x="4331315" y="426502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A3E49BF-CC42-9D71-F554-16AF3D4F62AC}"/>
              </a:ext>
            </a:extLst>
          </p:cNvPr>
          <p:cNvGraphicFramePr>
            <a:graphicFrameLocks noGrp="1"/>
          </p:cNvGraphicFramePr>
          <p:nvPr/>
        </p:nvGraphicFramePr>
        <p:xfrm>
          <a:off x="224187" y="4650372"/>
          <a:ext cx="40512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32022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73F2F8F-8CE5-CE41-8104-DF07AA2F1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71607"/>
              </p:ext>
            </p:extLst>
          </p:nvPr>
        </p:nvGraphicFramePr>
        <p:xfrm>
          <a:off x="4369331" y="4650372"/>
          <a:ext cx="21630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03870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5584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170BF3F-EFDF-D507-D32E-B90714983A39}"/>
              </a:ext>
            </a:extLst>
          </p:cNvPr>
          <p:cNvSpPr txBox="1"/>
          <p:nvPr/>
        </p:nvSpPr>
        <p:spPr>
          <a:xfrm>
            <a:off x="6628782" y="49007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FE008FA-11C1-7C4A-A2D2-95142A458FA2}"/>
              </a:ext>
            </a:extLst>
          </p:cNvPr>
          <p:cNvGraphicFramePr>
            <a:graphicFrameLocks noGrp="1"/>
          </p:cNvGraphicFramePr>
          <p:nvPr/>
        </p:nvGraphicFramePr>
        <p:xfrm>
          <a:off x="6683387" y="5290031"/>
          <a:ext cx="23205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1846737220"/>
                    </a:ext>
                  </a:extLst>
                </a:gridCol>
                <a:gridCol w="394680">
                  <a:extLst>
                    <a:ext uri="{9D8B030D-6E8A-4147-A177-3AD203B41FA5}">
                      <a16:colId xmlns:a16="http://schemas.microsoft.com/office/drawing/2014/main" val="1211812557"/>
                    </a:ext>
                  </a:extLst>
                </a:gridCol>
                <a:gridCol w="906162">
                  <a:extLst>
                    <a:ext uri="{9D8B030D-6E8A-4147-A177-3AD203B41FA5}">
                      <a16:colId xmlns:a16="http://schemas.microsoft.com/office/drawing/2014/main" val="394910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9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6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07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C09C68F-DBEB-77E8-E497-912DCFA9984A}"/>
              </a:ext>
            </a:extLst>
          </p:cNvPr>
          <p:cNvSpPr txBox="1"/>
          <p:nvPr/>
        </p:nvSpPr>
        <p:spPr>
          <a:xfrm>
            <a:off x="5854996" y="1226260"/>
            <a:ext cx="25811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drivers;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248C6E-4A0C-5AF3-330B-3E3EF6F93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164998"/>
              </p:ext>
            </p:extLst>
          </p:nvPr>
        </p:nvGraphicFramePr>
        <p:xfrm>
          <a:off x="6384132" y="2957328"/>
          <a:ext cx="23205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27">
                  <a:extLst>
                    <a:ext uri="{9D8B030D-6E8A-4147-A177-3AD203B41FA5}">
                      <a16:colId xmlns:a16="http://schemas.microsoft.com/office/drawing/2014/main" val="1846737220"/>
                    </a:ext>
                  </a:extLst>
                </a:gridCol>
                <a:gridCol w="394680">
                  <a:extLst>
                    <a:ext uri="{9D8B030D-6E8A-4147-A177-3AD203B41FA5}">
                      <a16:colId xmlns:a16="http://schemas.microsoft.com/office/drawing/2014/main" val="1211812557"/>
                    </a:ext>
                  </a:extLst>
                </a:gridCol>
                <a:gridCol w="906162">
                  <a:extLst>
                    <a:ext uri="{9D8B030D-6E8A-4147-A177-3AD203B41FA5}">
                      <a16:colId xmlns:a16="http://schemas.microsoft.com/office/drawing/2014/main" val="394910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9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68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0736"/>
                  </a:ext>
                </a:extLst>
              </a:tr>
            </a:tbl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164E5134-17F8-9649-6744-76B01344BECE}"/>
              </a:ext>
            </a:extLst>
          </p:cNvPr>
          <p:cNvSpPr/>
          <p:nvPr/>
        </p:nvSpPr>
        <p:spPr>
          <a:xfrm>
            <a:off x="7302100" y="2173141"/>
            <a:ext cx="484632" cy="7242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1836649C-ED24-16E0-D69C-8DCE237E7956}"/>
              </a:ext>
            </a:extLst>
          </p:cNvPr>
          <p:cNvSpPr/>
          <p:nvPr/>
        </p:nvSpPr>
        <p:spPr>
          <a:xfrm>
            <a:off x="3006962" y="3333545"/>
            <a:ext cx="2495768" cy="519351"/>
          </a:xfrm>
          <a:prstGeom prst="wedgeEllipseCallout">
            <a:avLst>
              <a:gd name="adj1" fmla="val 73238"/>
              <a:gd name="adj2" fmla="val 1332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Uses stale data</a:t>
            </a:r>
          </a:p>
        </p:txBody>
      </p:sp>
    </p:spTree>
    <p:extLst>
      <p:ext uri="{BB962C8B-B14F-4D97-AF65-F5344CB8AC3E}">
        <p14:creationId xmlns:p14="http://schemas.microsoft.com/office/powerpoint/2010/main" val="1840330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62B5D-C679-BF8E-03E4-9E14A520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57450-D588-B5B9-34EC-23239748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51A00-0482-2F80-1560-9352BFC4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103E62-55DB-DADC-7F31-1AAD6D6B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A4187-A808-16AC-131C-366A33A78D47}"/>
              </a:ext>
            </a:extLst>
          </p:cNvPr>
          <p:cNvSpPr txBox="1"/>
          <p:nvPr/>
        </p:nvSpPr>
        <p:spPr>
          <a:xfrm>
            <a:off x="1215090" y="3013501"/>
            <a:ext cx="6713826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More about GROUP BY</a:t>
            </a:r>
          </a:p>
        </p:txBody>
      </p:sp>
    </p:spTree>
    <p:extLst>
      <p:ext uri="{BB962C8B-B14F-4D97-AF65-F5344CB8AC3E}">
        <p14:creationId xmlns:p14="http://schemas.microsoft.com/office/powerpoint/2010/main" val="424642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AABF-C10F-8346-B8F4-8711D0532AA7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WITH Clause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3463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60F47C-7A16-7461-CCE8-6A239A062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90365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D9992CD-A5BD-D366-625B-DC6034A33C71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1675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5EA2A6-729C-A401-5000-ACF0047C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GROUP BY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573FD-5695-D9E0-93E0-B5631E15F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So far, we grouped only by attributes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also group by expressions!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F145F-DABE-4178-6669-C5F1558B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D2081-6ADB-56E6-A8F7-75E4D84F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CD49A-299A-7F1A-6950-A8766B6B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47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F145F-DABE-4178-6669-C5F1558B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D2081-6ADB-56E6-A8F7-75E4D84F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CD49A-299A-7F1A-6950-A8766B6B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5EA2A6-729C-A401-5000-ACF0047C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GROUP BY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A5614C-B077-2FA3-6841-AACF9AD5A171}"/>
              </a:ext>
            </a:extLst>
          </p:cNvPr>
          <p:cNvGraphicFramePr>
            <a:graphicFrameLocks noGrp="1"/>
          </p:cNvGraphicFramePr>
          <p:nvPr/>
        </p:nvGraphicFramePr>
        <p:xfrm>
          <a:off x="103313" y="4261861"/>
          <a:ext cx="35681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4144E4-7E12-B48D-28E0-40472AE9C834}"/>
              </a:ext>
            </a:extLst>
          </p:cNvPr>
          <p:cNvSpPr txBox="1"/>
          <p:nvPr/>
        </p:nvSpPr>
        <p:spPr>
          <a:xfrm>
            <a:off x="103313" y="3755319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39599-56AD-63F5-7B4C-D23447413196}"/>
              </a:ext>
            </a:extLst>
          </p:cNvPr>
          <p:cNvSpPr txBox="1"/>
          <p:nvPr/>
        </p:nvSpPr>
        <p:spPr>
          <a:xfrm>
            <a:off x="103313" y="817335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total revenue per company and decade</a:t>
            </a:r>
          </a:p>
        </p:txBody>
      </p:sp>
    </p:spTree>
    <p:extLst>
      <p:ext uri="{BB962C8B-B14F-4D97-AF65-F5344CB8AC3E}">
        <p14:creationId xmlns:p14="http://schemas.microsoft.com/office/powerpoint/2010/main" val="30212319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F145F-DABE-4178-6669-C5F1558B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D2081-6ADB-56E6-A8F7-75E4D84F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CD49A-299A-7F1A-6950-A8766B6B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5EA2A6-729C-A401-5000-ACF0047C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GROUP BY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A5614C-B077-2FA3-6841-AACF9AD5A171}"/>
              </a:ext>
            </a:extLst>
          </p:cNvPr>
          <p:cNvGraphicFramePr>
            <a:graphicFrameLocks noGrp="1"/>
          </p:cNvGraphicFramePr>
          <p:nvPr/>
        </p:nvGraphicFramePr>
        <p:xfrm>
          <a:off x="103313" y="4261861"/>
          <a:ext cx="35681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4144E4-7E12-B48D-28E0-40472AE9C834}"/>
              </a:ext>
            </a:extLst>
          </p:cNvPr>
          <p:cNvSpPr txBox="1"/>
          <p:nvPr/>
        </p:nvSpPr>
        <p:spPr>
          <a:xfrm>
            <a:off x="103313" y="3755319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39599-56AD-63F5-7B4C-D23447413196}"/>
              </a:ext>
            </a:extLst>
          </p:cNvPr>
          <p:cNvSpPr txBox="1"/>
          <p:nvPr/>
        </p:nvSpPr>
        <p:spPr>
          <a:xfrm>
            <a:off x="103313" y="817335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total revenue per company and decade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34811-02E3-DA38-35A6-5B5FF60E4D67}"/>
              </a:ext>
            </a:extLst>
          </p:cNvPr>
          <p:cNvSpPr txBox="1"/>
          <p:nvPr/>
        </p:nvSpPr>
        <p:spPr>
          <a:xfrm>
            <a:off x="5492239" y="2952079"/>
            <a:ext cx="2025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want this: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AF8B4C3E-B850-1C4C-C4E8-DC1FC28A9313}"/>
              </a:ext>
            </a:extLst>
          </p:cNvPr>
          <p:cNvSpPr/>
          <p:nvPr/>
        </p:nvSpPr>
        <p:spPr>
          <a:xfrm rot="5400000">
            <a:off x="7745901" y="2954996"/>
            <a:ext cx="395800" cy="85163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9ADEDB-8220-160A-A0DC-DBDBEF1EBB4C}"/>
              </a:ext>
            </a:extLst>
          </p:cNvPr>
          <p:cNvGraphicFramePr>
            <a:graphicFrameLocks noGrp="1"/>
          </p:cNvGraphicFramePr>
          <p:nvPr/>
        </p:nvGraphicFramePr>
        <p:xfrm>
          <a:off x="5492239" y="3904962"/>
          <a:ext cx="35484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68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9701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792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2764607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8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325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F145F-DABE-4178-6669-C5F1558B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D2081-6ADB-56E6-A8F7-75E4D84F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CD49A-299A-7F1A-6950-A8766B6B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5EA2A6-729C-A401-5000-ACF0047C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GROUP BY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A5614C-B077-2FA3-6841-AACF9AD5A171}"/>
              </a:ext>
            </a:extLst>
          </p:cNvPr>
          <p:cNvGraphicFramePr>
            <a:graphicFrameLocks noGrp="1"/>
          </p:cNvGraphicFramePr>
          <p:nvPr/>
        </p:nvGraphicFramePr>
        <p:xfrm>
          <a:off x="103313" y="4261861"/>
          <a:ext cx="35681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4144E4-7E12-B48D-28E0-40472AE9C834}"/>
              </a:ext>
            </a:extLst>
          </p:cNvPr>
          <p:cNvSpPr txBox="1"/>
          <p:nvPr/>
        </p:nvSpPr>
        <p:spPr>
          <a:xfrm>
            <a:off x="103313" y="3755319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39599-56AD-63F5-7B4C-D23447413196}"/>
              </a:ext>
            </a:extLst>
          </p:cNvPr>
          <p:cNvSpPr txBox="1"/>
          <p:nvPr/>
        </p:nvSpPr>
        <p:spPr>
          <a:xfrm>
            <a:off x="103313" y="817335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total revenue per company and decade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C61C3-2E87-66A7-FC70-9C5082B0CFB3}"/>
              </a:ext>
            </a:extLst>
          </p:cNvPr>
          <p:cNvSpPr txBox="1"/>
          <p:nvPr/>
        </p:nvSpPr>
        <p:spPr>
          <a:xfrm>
            <a:off x="103313" y="1605393"/>
            <a:ext cx="787908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year/10*10 AS Start, year/10*10 + 9 AS End,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name, sum(Revenue)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Company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year/10*10, year/10*10 + 9, name;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0C2594A-5105-A843-829B-D89A88EF0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96209"/>
              </p:ext>
            </p:extLst>
          </p:nvPr>
        </p:nvGraphicFramePr>
        <p:xfrm>
          <a:off x="5492239" y="3904962"/>
          <a:ext cx="35484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68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9701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792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2764607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8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0326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F145F-DABE-4178-6669-C5F1558B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D2081-6ADB-56E6-A8F7-75E4D84F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CD49A-299A-7F1A-6950-A8766B6B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5EA2A6-729C-A401-5000-ACF0047C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GROUP BY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A5614C-B077-2FA3-6841-AACF9AD5A171}"/>
              </a:ext>
            </a:extLst>
          </p:cNvPr>
          <p:cNvGraphicFramePr>
            <a:graphicFrameLocks noGrp="1"/>
          </p:cNvGraphicFramePr>
          <p:nvPr/>
        </p:nvGraphicFramePr>
        <p:xfrm>
          <a:off x="103313" y="4261861"/>
          <a:ext cx="35681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4144E4-7E12-B48D-28E0-40472AE9C834}"/>
              </a:ext>
            </a:extLst>
          </p:cNvPr>
          <p:cNvSpPr txBox="1"/>
          <p:nvPr/>
        </p:nvSpPr>
        <p:spPr>
          <a:xfrm>
            <a:off x="103313" y="3755319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39599-56AD-63F5-7B4C-D23447413196}"/>
              </a:ext>
            </a:extLst>
          </p:cNvPr>
          <p:cNvSpPr txBox="1"/>
          <p:nvPr/>
        </p:nvSpPr>
        <p:spPr>
          <a:xfrm>
            <a:off x="103313" y="817335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total revenue per company and decade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C61C3-2E87-66A7-FC70-9C5082B0CFB3}"/>
              </a:ext>
            </a:extLst>
          </p:cNvPr>
          <p:cNvSpPr txBox="1"/>
          <p:nvPr/>
        </p:nvSpPr>
        <p:spPr>
          <a:xfrm>
            <a:off x="103313" y="1605393"/>
            <a:ext cx="787908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year/10*10 AS Start, year/10*10 + 9 AS End,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name, sum(Revenue)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Company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year/10*10, year/10*10 + 9, name;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0C2594A-5105-A843-829B-D89A88EF0EE6}"/>
              </a:ext>
            </a:extLst>
          </p:cNvPr>
          <p:cNvGraphicFramePr>
            <a:graphicFrameLocks noGrp="1"/>
          </p:cNvGraphicFramePr>
          <p:nvPr/>
        </p:nvGraphicFramePr>
        <p:xfrm>
          <a:off x="5492239" y="3904962"/>
          <a:ext cx="35484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68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9701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792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2764607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84015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2DB4080-66B1-399E-FC46-1ECA07F2FDE5}"/>
              </a:ext>
            </a:extLst>
          </p:cNvPr>
          <p:cNvSpPr/>
          <p:nvPr/>
        </p:nvSpPr>
        <p:spPr>
          <a:xfrm>
            <a:off x="1458171" y="2440889"/>
            <a:ext cx="1354858" cy="541159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A6F9EE59-4D0F-41B4-FA22-607B7103139C}"/>
              </a:ext>
            </a:extLst>
          </p:cNvPr>
          <p:cNvSpPr/>
          <p:nvPr/>
        </p:nvSpPr>
        <p:spPr>
          <a:xfrm>
            <a:off x="2086083" y="3150431"/>
            <a:ext cx="2495768" cy="908864"/>
          </a:xfrm>
          <a:prstGeom prst="wedgeEllipseCallout">
            <a:avLst>
              <a:gd name="adj1" fmla="val -39317"/>
              <a:gd name="adj2" fmla="val -643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Integer division</a:t>
            </a:r>
            <a:br>
              <a:rPr lang="en-US" dirty="0"/>
            </a:br>
            <a:r>
              <a:rPr lang="en-US" dirty="0"/>
              <a:t>or use cast(…)</a:t>
            </a:r>
          </a:p>
        </p:txBody>
      </p:sp>
    </p:spTree>
    <p:extLst>
      <p:ext uri="{BB962C8B-B14F-4D97-AF65-F5344CB8AC3E}">
        <p14:creationId xmlns:p14="http://schemas.microsoft.com/office/powerpoint/2010/main" val="34888733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F145F-DABE-4178-6669-C5F1558B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D2081-6ADB-56E6-A8F7-75E4D84F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CD49A-299A-7F1A-6950-A8766B6B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5EA2A6-729C-A401-5000-ACF0047C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GROUP BY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A5614C-B077-2FA3-6841-AACF9AD5A171}"/>
              </a:ext>
            </a:extLst>
          </p:cNvPr>
          <p:cNvGraphicFramePr>
            <a:graphicFrameLocks noGrp="1"/>
          </p:cNvGraphicFramePr>
          <p:nvPr/>
        </p:nvGraphicFramePr>
        <p:xfrm>
          <a:off x="103313" y="4261861"/>
          <a:ext cx="35681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4144E4-7E12-B48D-28E0-40472AE9C834}"/>
              </a:ext>
            </a:extLst>
          </p:cNvPr>
          <p:cNvSpPr txBox="1"/>
          <p:nvPr/>
        </p:nvSpPr>
        <p:spPr>
          <a:xfrm>
            <a:off x="103313" y="3755319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39599-56AD-63F5-7B4C-D23447413196}"/>
              </a:ext>
            </a:extLst>
          </p:cNvPr>
          <p:cNvSpPr txBox="1"/>
          <p:nvPr/>
        </p:nvSpPr>
        <p:spPr>
          <a:xfrm>
            <a:off x="103313" y="817335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total revenue per company and decade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C61C3-2E87-66A7-FC70-9C5082B0CFB3}"/>
              </a:ext>
            </a:extLst>
          </p:cNvPr>
          <p:cNvSpPr txBox="1"/>
          <p:nvPr/>
        </p:nvSpPr>
        <p:spPr>
          <a:xfrm>
            <a:off x="103313" y="1605393"/>
            <a:ext cx="787908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year/10*10 AS Start, year/10*10 + 9 AS End,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name, sum(Revenue)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Company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year/10*10, year/10*10 + 9, name;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0C2594A-5105-A843-829B-D89A88EF0EE6}"/>
              </a:ext>
            </a:extLst>
          </p:cNvPr>
          <p:cNvGraphicFramePr>
            <a:graphicFrameLocks noGrp="1"/>
          </p:cNvGraphicFramePr>
          <p:nvPr/>
        </p:nvGraphicFramePr>
        <p:xfrm>
          <a:off x="5492239" y="3904962"/>
          <a:ext cx="35484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68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9701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792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2764607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84015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2DB4080-66B1-399E-FC46-1ECA07F2FDE5}"/>
              </a:ext>
            </a:extLst>
          </p:cNvPr>
          <p:cNvSpPr/>
          <p:nvPr/>
        </p:nvSpPr>
        <p:spPr>
          <a:xfrm>
            <a:off x="1458170" y="2440889"/>
            <a:ext cx="1804013" cy="541159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A6F9EE59-4D0F-41B4-FA22-607B7103139C}"/>
              </a:ext>
            </a:extLst>
          </p:cNvPr>
          <p:cNvSpPr/>
          <p:nvPr/>
        </p:nvSpPr>
        <p:spPr>
          <a:xfrm>
            <a:off x="168472" y="3217566"/>
            <a:ext cx="3217090" cy="519351"/>
          </a:xfrm>
          <a:prstGeom prst="wedgeEllipseCallout">
            <a:avLst>
              <a:gd name="adj1" fmla="val 15993"/>
              <a:gd name="adj2" fmla="val -866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Beginning of decade</a:t>
            </a:r>
          </a:p>
        </p:txBody>
      </p:sp>
    </p:spTree>
    <p:extLst>
      <p:ext uri="{BB962C8B-B14F-4D97-AF65-F5344CB8AC3E}">
        <p14:creationId xmlns:p14="http://schemas.microsoft.com/office/powerpoint/2010/main" val="17872094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F145F-DABE-4178-6669-C5F1558B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D2081-6ADB-56E6-A8F7-75E4D84F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CD49A-299A-7F1A-6950-A8766B6B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5EA2A6-729C-A401-5000-ACF0047C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GROUP BY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A5614C-B077-2FA3-6841-AACF9AD5A171}"/>
              </a:ext>
            </a:extLst>
          </p:cNvPr>
          <p:cNvGraphicFramePr>
            <a:graphicFrameLocks noGrp="1"/>
          </p:cNvGraphicFramePr>
          <p:nvPr/>
        </p:nvGraphicFramePr>
        <p:xfrm>
          <a:off x="103313" y="4261861"/>
          <a:ext cx="35681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4144E4-7E12-B48D-28E0-40472AE9C834}"/>
              </a:ext>
            </a:extLst>
          </p:cNvPr>
          <p:cNvSpPr txBox="1"/>
          <p:nvPr/>
        </p:nvSpPr>
        <p:spPr>
          <a:xfrm>
            <a:off x="103313" y="3755319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39599-56AD-63F5-7B4C-D23447413196}"/>
              </a:ext>
            </a:extLst>
          </p:cNvPr>
          <p:cNvSpPr txBox="1"/>
          <p:nvPr/>
        </p:nvSpPr>
        <p:spPr>
          <a:xfrm>
            <a:off x="103313" y="817335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total revenue per company and decade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C61C3-2E87-66A7-FC70-9C5082B0CFB3}"/>
              </a:ext>
            </a:extLst>
          </p:cNvPr>
          <p:cNvSpPr txBox="1"/>
          <p:nvPr/>
        </p:nvSpPr>
        <p:spPr>
          <a:xfrm>
            <a:off x="103313" y="1605393"/>
            <a:ext cx="787908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year/10*10 AS Start, year/10*10 + 9 AS End,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name, sum(Revenue)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Company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year/10*10, year/10*10 + 9, name;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0C2594A-5105-A843-829B-D89A88EF0EE6}"/>
              </a:ext>
            </a:extLst>
          </p:cNvPr>
          <p:cNvGraphicFramePr>
            <a:graphicFrameLocks noGrp="1"/>
          </p:cNvGraphicFramePr>
          <p:nvPr/>
        </p:nvGraphicFramePr>
        <p:xfrm>
          <a:off x="5492239" y="3904962"/>
          <a:ext cx="35484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68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9701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792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2764607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84015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2DB4080-66B1-399E-FC46-1ECA07F2FDE5}"/>
              </a:ext>
            </a:extLst>
          </p:cNvPr>
          <p:cNvSpPr/>
          <p:nvPr/>
        </p:nvSpPr>
        <p:spPr>
          <a:xfrm>
            <a:off x="1458170" y="2440889"/>
            <a:ext cx="1804013" cy="541159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A6F9EE59-4D0F-41B4-FA22-607B7103139C}"/>
              </a:ext>
            </a:extLst>
          </p:cNvPr>
          <p:cNvSpPr/>
          <p:nvPr/>
        </p:nvSpPr>
        <p:spPr>
          <a:xfrm>
            <a:off x="168472" y="3217566"/>
            <a:ext cx="3217090" cy="519351"/>
          </a:xfrm>
          <a:prstGeom prst="wedgeEllipseCallout">
            <a:avLst>
              <a:gd name="adj1" fmla="val 15993"/>
              <a:gd name="adj2" fmla="val -866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Beginning of decade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32B83DC3-AF97-2F60-79B8-8173882ED926}"/>
              </a:ext>
            </a:extLst>
          </p:cNvPr>
          <p:cNvSpPr/>
          <p:nvPr/>
        </p:nvSpPr>
        <p:spPr>
          <a:xfrm>
            <a:off x="5070292" y="3148330"/>
            <a:ext cx="2351504" cy="519351"/>
          </a:xfrm>
          <a:prstGeom prst="wedgeEllipseCallout">
            <a:avLst>
              <a:gd name="adj1" fmla="val -24721"/>
              <a:gd name="adj2" fmla="val -9770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End of decade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A1D494-6C32-73FB-6D7F-1AE0428FD733}"/>
              </a:ext>
            </a:extLst>
          </p:cNvPr>
          <p:cNvSpPr/>
          <p:nvPr/>
        </p:nvSpPr>
        <p:spPr>
          <a:xfrm>
            <a:off x="3266279" y="2462804"/>
            <a:ext cx="2491970" cy="541159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9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F145F-DABE-4178-6669-C5F1558B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D2081-6ADB-56E6-A8F7-75E4D84F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CD49A-299A-7F1A-6950-A8766B6B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5EA2A6-729C-A401-5000-ACF0047C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GROUP BY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A5614C-B077-2FA3-6841-AACF9AD5A171}"/>
              </a:ext>
            </a:extLst>
          </p:cNvPr>
          <p:cNvGraphicFramePr>
            <a:graphicFrameLocks noGrp="1"/>
          </p:cNvGraphicFramePr>
          <p:nvPr/>
        </p:nvGraphicFramePr>
        <p:xfrm>
          <a:off x="103313" y="4261861"/>
          <a:ext cx="35681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4144E4-7E12-B48D-28E0-40472AE9C834}"/>
              </a:ext>
            </a:extLst>
          </p:cNvPr>
          <p:cNvSpPr txBox="1"/>
          <p:nvPr/>
        </p:nvSpPr>
        <p:spPr>
          <a:xfrm>
            <a:off x="103313" y="3755319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39599-56AD-63F5-7B4C-D23447413196}"/>
              </a:ext>
            </a:extLst>
          </p:cNvPr>
          <p:cNvSpPr txBox="1"/>
          <p:nvPr/>
        </p:nvSpPr>
        <p:spPr>
          <a:xfrm>
            <a:off x="103313" y="817335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total revenue per company and decade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C61C3-2E87-66A7-FC70-9C5082B0CFB3}"/>
              </a:ext>
            </a:extLst>
          </p:cNvPr>
          <p:cNvSpPr txBox="1"/>
          <p:nvPr/>
        </p:nvSpPr>
        <p:spPr>
          <a:xfrm>
            <a:off x="103313" y="1605393"/>
            <a:ext cx="787908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year/10*10 AS Start, year/10*10 + 9 AS End,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name, sum(Revenue)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Company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year/10*10, year/10*10 + 9, name;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0C2594A-5105-A843-829B-D89A88EF0EE6}"/>
              </a:ext>
            </a:extLst>
          </p:cNvPr>
          <p:cNvGraphicFramePr>
            <a:graphicFrameLocks noGrp="1"/>
          </p:cNvGraphicFramePr>
          <p:nvPr/>
        </p:nvGraphicFramePr>
        <p:xfrm>
          <a:off x="5492239" y="3904962"/>
          <a:ext cx="35484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68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9701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792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2764607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84015"/>
                  </a:ext>
                </a:extLst>
              </a:tr>
            </a:tbl>
          </a:graphicData>
        </a:graphic>
      </p:graphicFrame>
      <p:sp>
        <p:nvSpPr>
          <p:cNvPr id="15" name="Oval Callout 14">
            <a:extLst>
              <a:ext uri="{FF2B5EF4-FFF2-40B4-BE49-F238E27FC236}">
                <a16:creationId xmlns:a16="http://schemas.microsoft.com/office/drawing/2014/main" id="{C325942B-79F0-91B6-55F0-BFC1AB91B84F}"/>
              </a:ext>
            </a:extLst>
          </p:cNvPr>
          <p:cNvSpPr/>
          <p:nvPr/>
        </p:nvSpPr>
        <p:spPr>
          <a:xfrm>
            <a:off x="6768376" y="759112"/>
            <a:ext cx="2441671" cy="908864"/>
          </a:xfrm>
          <a:prstGeom prst="wedgeEllipseCallout">
            <a:avLst>
              <a:gd name="adj1" fmla="val -81469"/>
              <a:gd name="adj2" fmla="val 461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Needs to occur</a:t>
            </a:r>
            <a:br>
              <a:rPr lang="en-US" dirty="0"/>
            </a:br>
            <a:r>
              <a:rPr lang="en-US" dirty="0"/>
              <a:t>in GROUP BY</a:t>
            </a:r>
          </a:p>
        </p:txBody>
      </p:sp>
    </p:spTree>
    <p:extLst>
      <p:ext uri="{BB962C8B-B14F-4D97-AF65-F5344CB8AC3E}">
        <p14:creationId xmlns:p14="http://schemas.microsoft.com/office/powerpoint/2010/main" val="36787222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F145F-DABE-4178-6669-C5F1558B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D2081-6ADB-56E6-A8F7-75E4D84F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CD49A-299A-7F1A-6950-A8766B6B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5EA2A6-729C-A401-5000-ACF0047C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GROUP BY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A5614C-B077-2FA3-6841-AACF9AD5A171}"/>
              </a:ext>
            </a:extLst>
          </p:cNvPr>
          <p:cNvGraphicFramePr>
            <a:graphicFrameLocks noGrp="1"/>
          </p:cNvGraphicFramePr>
          <p:nvPr/>
        </p:nvGraphicFramePr>
        <p:xfrm>
          <a:off x="103313" y="4261861"/>
          <a:ext cx="35681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4144E4-7E12-B48D-28E0-40472AE9C834}"/>
              </a:ext>
            </a:extLst>
          </p:cNvPr>
          <p:cNvSpPr txBox="1"/>
          <p:nvPr/>
        </p:nvSpPr>
        <p:spPr>
          <a:xfrm>
            <a:off x="103313" y="3755319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39599-56AD-63F5-7B4C-D23447413196}"/>
              </a:ext>
            </a:extLst>
          </p:cNvPr>
          <p:cNvSpPr txBox="1"/>
          <p:nvPr/>
        </p:nvSpPr>
        <p:spPr>
          <a:xfrm>
            <a:off x="103313" y="817335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total revenue per company and decade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C61C3-2E87-66A7-FC70-9C5082B0CFB3}"/>
              </a:ext>
            </a:extLst>
          </p:cNvPr>
          <p:cNvSpPr txBox="1"/>
          <p:nvPr/>
        </p:nvSpPr>
        <p:spPr>
          <a:xfrm>
            <a:off x="103313" y="1605393"/>
            <a:ext cx="787908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year/10*10 AS Start, year/10*10 + 9 AS End,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name, sum(Revenue)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Company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Start, End, name;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0C2594A-5105-A843-829B-D89A88EF0EE6}"/>
              </a:ext>
            </a:extLst>
          </p:cNvPr>
          <p:cNvGraphicFramePr>
            <a:graphicFrameLocks noGrp="1"/>
          </p:cNvGraphicFramePr>
          <p:nvPr/>
        </p:nvGraphicFramePr>
        <p:xfrm>
          <a:off x="5492239" y="3904962"/>
          <a:ext cx="35484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68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9701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792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2764607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84015"/>
                  </a:ext>
                </a:extLst>
              </a:tr>
            </a:tbl>
          </a:graphicData>
        </a:graphic>
      </p:graphicFrame>
      <p:sp>
        <p:nvSpPr>
          <p:cNvPr id="10" name="Oval Callout 9">
            <a:extLst>
              <a:ext uri="{FF2B5EF4-FFF2-40B4-BE49-F238E27FC236}">
                <a16:creationId xmlns:a16="http://schemas.microsoft.com/office/drawing/2014/main" id="{FEB36717-56F8-131F-CC1C-21FC88F130BA}"/>
              </a:ext>
            </a:extLst>
          </p:cNvPr>
          <p:cNvSpPr/>
          <p:nvPr/>
        </p:nvSpPr>
        <p:spPr>
          <a:xfrm>
            <a:off x="2814093" y="3020305"/>
            <a:ext cx="2062976" cy="908864"/>
          </a:xfrm>
          <a:prstGeom prst="wedgeEllipseCallout">
            <a:avLst>
              <a:gd name="adj1" fmla="val -52070"/>
              <a:gd name="adj2" fmla="val -653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err="1"/>
              <a:t>Sqlite</a:t>
            </a:r>
            <a:r>
              <a:rPr lang="en-US" dirty="0"/>
              <a:t> allows</a:t>
            </a:r>
            <a:br>
              <a:rPr lang="en-US" dirty="0"/>
            </a:br>
            <a:r>
              <a:rPr lang="en-US" dirty="0"/>
              <a:t>this.  Nice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973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F145F-DABE-4178-6669-C5F1558B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D2081-6ADB-56E6-A8F7-75E4D84F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CD49A-299A-7F1A-6950-A8766B6B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5EA2A6-729C-A401-5000-ACF0047C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GROUP BY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A5614C-B077-2FA3-6841-AACF9AD5A171}"/>
              </a:ext>
            </a:extLst>
          </p:cNvPr>
          <p:cNvGraphicFramePr>
            <a:graphicFrameLocks noGrp="1"/>
          </p:cNvGraphicFramePr>
          <p:nvPr/>
        </p:nvGraphicFramePr>
        <p:xfrm>
          <a:off x="103313" y="4261861"/>
          <a:ext cx="35681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4144E4-7E12-B48D-28E0-40472AE9C834}"/>
              </a:ext>
            </a:extLst>
          </p:cNvPr>
          <p:cNvSpPr txBox="1"/>
          <p:nvPr/>
        </p:nvSpPr>
        <p:spPr>
          <a:xfrm>
            <a:off x="103313" y="3755319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39599-56AD-63F5-7B4C-D23447413196}"/>
              </a:ext>
            </a:extLst>
          </p:cNvPr>
          <p:cNvSpPr txBox="1"/>
          <p:nvPr/>
        </p:nvSpPr>
        <p:spPr>
          <a:xfrm>
            <a:off x="103313" y="817335"/>
            <a:ext cx="742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total revenue in a sliding window of 10 years</a:t>
            </a:r>
          </a:p>
        </p:txBody>
      </p:sp>
    </p:spTree>
    <p:extLst>
      <p:ext uri="{BB962C8B-B14F-4D97-AF65-F5344CB8AC3E}">
        <p14:creationId xmlns:p14="http://schemas.microsoft.com/office/powerpoint/2010/main" val="192596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A04-C0A3-8B42-88A6-6551CF20E891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WITH Clause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3463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E27F-2B4B-D70A-86E9-ECDEF9475DEA}"/>
              </a:ext>
            </a:extLst>
          </p:cNvPr>
          <p:cNvSpPr txBox="1"/>
          <p:nvPr/>
        </p:nvSpPr>
        <p:spPr>
          <a:xfrm>
            <a:off x="5889571" y="886060"/>
            <a:ext cx="22525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...;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37325FE-44CA-534A-741B-1C9930C07B14}"/>
              </a:ext>
            </a:extLst>
          </p:cNvPr>
          <p:cNvGraphicFramePr>
            <a:graphicFrameLocks noGrp="1"/>
          </p:cNvGraphicFramePr>
          <p:nvPr/>
        </p:nvGraphicFramePr>
        <p:xfrm>
          <a:off x="5978044" y="2630138"/>
          <a:ext cx="152288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440">
                  <a:extLst>
                    <a:ext uri="{9D8B030D-6E8A-4147-A177-3AD203B41FA5}">
                      <a16:colId xmlns:a16="http://schemas.microsoft.com/office/drawing/2014/main" val="2461369908"/>
                    </a:ext>
                  </a:extLst>
                </a:gridCol>
                <a:gridCol w="76144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Magda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Magda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7065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A558D3D-A936-B605-5182-5743FBD5C14B}"/>
              </a:ext>
            </a:extLst>
          </p:cNvPr>
          <p:cNvGraphicFramePr>
            <a:graphicFrameLocks noGrp="1"/>
          </p:cNvGraphicFramePr>
          <p:nvPr/>
        </p:nvGraphicFramePr>
        <p:xfrm>
          <a:off x="1805265" y="2965346"/>
          <a:ext cx="95584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4">
                  <a:extLst>
                    <a:ext uri="{9D8B030D-6E8A-4147-A177-3AD203B41FA5}">
                      <a16:colId xmlns:a16="http://schemas.microsoft.com/office/drawing/2014/main" val="2675636808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52108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76667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95946"/>
                  </a:ext>
                </a:extLst>
              </a:tr>
            </a:tbl>
          </a:graphicData>
        </a:graphic>
      </p:graphicFrame>
      <p:sp>
        <p:nvSpPr>
          <p:cNvPr id="18" name="Left Arrow 17">
            <a:extLst>
              <a:ext uri="{FF2B5EF4-FFF2-40B4-BE49-F238E27FC236}">
                <a16:creationId xmlns:a16="http://schemas.microsoft.com/office/drawing/2014/main" id="{51C5ECC2-29CE-785D-2EDD-C0A81F59BD58}"/>
              </a:ext>
            </a:extLst>
          </p:cNvPr>
          <p:cNvSpPr/>
          <p:nvPr/>
        </p:nvSpPr>
        <p:spPr>
          <a:xfrm>
            <a:off x="4679263" y="3179336"/>
            <a:ext cx="847166" cy="3073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BEA0E3AD-26DF-A676-2941-96166E84359E}"/>
              </a:ext>
            </a:extLst>
          </p:cNvPr>
          <p:cNvSpPr/>
          <p:nvPr/>
        </p:nvSpPr>
        <p:spPr>
          <a:xfrm>
            <a:off x="181332" y="3110625"/>
            <a:ext cx="1299730" cy="519351"/>
          </a:xfrm>
          <a:prstGeom prst="wedgeEllipseCallout">
            <a:avLst>
              <a:gd name="adj1" fmla="val 66705"/>
              <a:gd name="adj2" fmla="val 1949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Wrong!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08D2687-48B4-BCBC-E54C-BCFA4FA0C9F8}"/>
              </a:ext>
            </a:extLst>
          </p:cNvPr>
          <p:cNvSpPr/>
          <p:nvPr/>
        </p:nvSpPr>
        <p:spPr>
          <a:xfrm>
            <a:off x="6537209" y="1762395"/>
            <a:ext cx="287863" cy="6868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644D6FC2-A94A-8322-AB43-604B8CE8E955}"/>
              </a:ext>
            </a:extLst>
          </p:cNvPr>
          <p:cNvSpPr/>
          <p:nvPr/>
        </p:nvSpPr>
        <p:spPr>
          <a:xfrm>
            <a:off x="7461645" y="3110625"/>
            <a:ext cx="1702317" cy="519351"/>
          </a:xfrm>
          <a:prstGeom prst="wedgeEllipseCallout">
            <a:avLst>
              <a:gd name="adj1" fmla="val -55920"/>
              <a:gd name="adj2" fmla="val 5309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Duplicate!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DBD2A36-D59C-67AB-892B-000EA5BB89DA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D9E1CA7-9F48-31EE-EF10-CC3B5F95C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190895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4194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F145F-DABE-4178-6669-C5F1558B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D2081-6ADB-56E6-A8F7-75E4D84F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CD49A-299A-7F1A-6950-A8766B6B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5EA2A6-729C-A401-5000-ACF0047C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GROUP BY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A5614C-B077-2FA3-6841-AACF9AD5A171}"/>
              </a:ext>
            </a:extLst>
          </p:cNvPr>
          <p:cNvGraphicFramePr>
            <a:graphicFrameLocks noGrp="1"/>
          </p:cNvGraphicFramePr>
          <p:nvPr/>
        </p:nvGraphicFramePr>
        <p:xfrm>
          <a:off x="103313" y="4261861"/>
          <a:ext cx="35681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4144E4-7E12-B48D-28E0-40472AE9C834}"/>
              </a:ext>
            </a:extLst>
          </p:cNvPr>
          <p:cNvSpPr txBox="1"/>
          <p:nvPr/>
        </p:nvSpPr>
        <p:spPr>
          <a:xfrm>
            <a:off x="103313" y="3755319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39599-56AD-63F5-7B4C-D23447413196}"/>
              </a:ext>
            </a:extLst>
          </p:cNvPr>
          <p:cNvSpPr txBox="1"/>
          <p:nvPr/>
        </p:nvSpPr>
        <p:spPr>
          <a:xfrm>
            <a:off x="103313" y="817335"/>
            <a:ext cx="742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total revenue in a sliding window of 10 years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0C2594A-5105-A843-829B-D89A88EF0EE6}"/>
              </a:ext>
            </a:extLst>
          </p:cNvPr>
          <p:cNvGraphicFramePr>
            <a:graphicFrameLocks noGrp="1"/>
          </p:cNvGraphicFramePr>
          <p:nvPr/>
        </p:nvGraphicFramePr>
        <p:xfrm>
          <a:off x="5492239" y="3904962"/>
          <a:ext cx="35484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68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9701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792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2764607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8401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BCE44CF-5846-39C1-8FF5-06ECAADC7D99}"/>
              </a:ext>
            </a:extLst>
          </p:cNvPr>
          <p:cNvSpPr txBox="1"/>
          <p:nvPr/>
        </p:nvSpPr>
        <p:spPr>
          <a:xfrm>
            <a:off x="5492239" y="2952079"/>
            <a:ext cx="2025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want this: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046FA406-CB95-3771-09B6-967F3C174C8D}"/>
              </a:ext>
            </a:extLst>
          </p:cNvPr>
          <p:cNvSpPr/>
          <p:nvPr/>
        </p:nvSpPr>
        <p:spPr>
          <a:xfrm rot="5400000">
            <a:off x="7745901" y="2954996"/>
            <a:ext cx="395800" cy="85163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838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F145F-DABE-4178-6669-C5F1558B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D2081-6ADB-56E6-A8F7-75E4D84F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CD49A-299A-7F1A-6950-A8766B6B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5EA2A6-729C-A401-5000-ACF0047C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GROUP BY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A5614C-B077-2FA3-6841-AACF9AD5A171}"/>
              </a:ext>
            </a:extLst>
          </p:cNvPr>
          <p:cNvGraphicFramePr>
            <a:graphicFrameLocks noGrp="1"/>
          </p:cNvGraphicFramePr>
          <p:nvPr/>
        </p:nvGraphicFramePr>
        <p:xfrm>
          <a:off x="103313" y="4261861"/>
          <a:ext cx="35681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4144E4-7E12-B48D-28E0-40472AE9C834}"/>
              </a:ext>
            </a:extLst>
          </p:cNvPr>
          <p:cNvSpPr txBox="1"/>
          <p:nvPr/>
        </p:nvSpPr>
        <p:spPr>
          <a:xfrm>
            <a:off x="103313" y="3755319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39599-56AD-63F5-7B4C-D23447413196}"/>
              </a:ext>
            </a:extLst>
          </p:cNvPr>
          <p:cNvSpPr txBox="1"/>
          <p:nvPr/>
        </p:nvSpPr>
        <p:spPr>
          <a:xfrm>
            <a:off x="103313" y="817335"/>
            <a:ext cx="742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total revenue in a sliding window of 10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C61C3-2E87-66A7-FC70-9C5082B0CFB3}"/>
              </a:ext>
            </a:extLst>
          </p:cNvPr>
          <p:cNvSpPr txBox="1"/>
          <p:nvPr/>
        </p:nvSpPr>
        <p:spPr>
          <a:xfrm>
            <a:off x="103313" y="1605393"/>
            <a:ext cx="741741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X.year+9,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sum(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Y.Revenue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Company X, Company Y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X.year+10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X.year+9,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0C2594A-5105-A843-829B-D89A88EF0EE6}"/>
              </a:ext>
            </a:extLst>
          </p:cNvPr>
          <p:cNvGraphicFramePr>
            <a:graphicFrameLocks noGrp="1"/>
          </p:cNvGraphicFramePr>
          <p:nvPr/>
        </p:nvGraphicFramePr>
        <p:xfrm>
          <a:off x="5492239" y="3904962"/>
          <a:ext cx="35484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68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9701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792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2764607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8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966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D1591-1D1E-FD04-F7A1-7F15B941D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B2E49-440A-5925-5C25-84083C39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E92A8-7D26-6CCB-DA73-B572C5C1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6A8EE-7CC8-EE0F-F572-B5389B1B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2E1D82-6A4E-190E-5615-C1ACDC2F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GROUP BY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E10E49-CE0E-DE50-3BFA-0567EE587ED8}"/>
              </a:ext>
            </a:extLst>
          </p:cNvPr>
          <p:cNvGraphicFramePr>
            <a:graphicFrameLocks noGrp="1"/>
          </p:cNvGraphicFramePr>
          <p:nvPr/>
        </p:nvGraphicFramePr>
        <p:xfrm>
          <a:off x="103313" y="4261861"/>
          <a:ext cx="35681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770119E-6046-214D-FDF1-719568191714}"/>
              </a:ext>
            </a:extLst>
          </p:cNvPr>
          <p:cNvSpPr txBox="1"/>
          <p:nvPr/>
        </p:nvSpPr>
        <p:spPr>
          <a:xfrm>
            <a:off x="103313" y="3755319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C71CF6-656C-2359-A5CB-F40EC9459D2D}"/>
              </a:ext>
            </a:extLst>
          </p:cNvPr>
          <p:cNvSpPr txBox="1"/>
          <p:nvPr/>
        </p:nvSpPr>
        <p:spPr>
          <a:xfrm>
            <a:off x="103313" y="817335"/>
            <a:ext cx="742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total revenue in a sliding window of 10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7454E8-8ABE-4B25-281D-CFC3AC6EBCB5}"/>
              </a:ext>
            </a:extLst>
          </p:cNvPr>
          <p:cNvSpPr txBox="1"/>
          <p:nvPr/>
        </p:nvSpPr>
        <p:spPr>
          <a:xfrm>
            <a:off x="103313" y="1605393"/>
            <a:ext cx="741741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X.year+9,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sum(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Y.Revenue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Company X, Company Y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X.year+10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X.year+9,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A180EDF-DFEB-DC9C-4DBF-CF715A321006}"/>
              </a:ext>
            </a:extLst>
          </p:cNvPr>
          <p:cNvGraphicFramePr>
            <a:graphicFrameLocks noGrp="1"/>
          </p:cNvGraphicFramePr>
          <p:nvPr/>
        </p:nvGraphicFramePr>
        <p:xfrm>
          <a:off x="5492239" y="3904962"/>
          <a:ext cx="35484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68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9701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792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2764607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8401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1E47D22-3805-13CD-AC5F-CC16D156E1FF}"/>
              </a:ext>
            </a:extLst>
          </p:cNvPr>
          <p:cNvSpPr txBox="1"/>
          <p:nvPr/>
        </p:nvSpPr>
        <p:spPr>
          <a:xfrm>
            <a:off x="7446569" y="1041614"/>
            <a:ext cx="1594118" cy="1687890"/>
          </a:xfrm>
          <a:prstGeom prst="wedgeEllipseCallout">
            <a:avLst>
              <a:gd name="adj1" fmla="val -131784"/>
              <a:gd name="adj2" fmla="val 1192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Gaps if</a:t>
            </a:r>
            <a:br>
              <a:rPr lang="en-US" dirty="0"/>
            </a:br>
            <a:r>
              <a:rPr lang="en-US" dirty="0"/>
              <a:t>year</a:t>
            </a:r>
            <a:br>
              <a:rPr lang="en-US" dirty="0"/>
            </a:br>
            <a:r>
              <a:rPr lang="en-US" dirty="0"/>
              <a:t>not in</a:t>
            </a:r>
            <a:br>
              <a:rPr lang="en-US" dirty="0"/>
            </a:br>
            <a:r>
              <a:rPr lang="en-US" dirty="0"/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8089567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0A4D6-D4EC-C544-55A5-66E5C85B3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2E2C40-440F-AB18-6150-CD004732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E6143-58EA-21BD-B544-2209F548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B5349-C33E-8318-35A1-9610B6ED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CD9C3D-8B3E-3E5F-64DE-4E9DAD0A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GROUP BY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1C7AE8-8BFE-2EE3-FA1C-637DA974D6D4}"/>
              </a:ext>
            </a:extLst>
          </p:cNvPr>
          <p:cNvGraphicFramePr>
            <a:graphicFrameLocks noGrp="1"/>
          </p:cNvGraphicFramePr>
          <p:nvPr/>
        </p:nvGraphicFramePr>
        <p:xfrm>
          <a:off x="103313" y="4261861"/>
          <a:ext cx="35681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B79F3B-EF04-79EF-6322-D36FA34E5721}"/>
              </a:ext>
            </a:extLst>
          </p:cNvPr>
          <p:cNvSpPr txBox="1"/>
          <p:nvPr/>
        </p:nvSpPr>
        <p:spPr>
          <a:xfrm>
            <a:off x="103313" y="3755319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D558A-C8E0-3E66-DCBA-3F56E0F41ECA}"/>
              </a:ext>
            </a:extLst>
          </p:cNvPr>
          <p:cNvSpPr txBox="1"/>
          <p:nvPr/>
        </p:nvSpPr>
        <p:spPr>
          <a:xfrm>
            <a:off x="103313" y="817335"/>
            <a:ext cx="742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total revenue in a sliding window of 10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2E3858-97B1-276A-954F-C796D7A15DE4}"/>
              </a:ext>
            </a:extLst>
          </p:cNvPr>
          <p:cNvSpPr txBox="1"/>
          <p:nvPr/>
        </p:nvSpPr>
        <p:spPr>
          <a:xfrm>
            <a:off x="103313" y="1605393"/>
            <a:ext cx="741741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X.year+9,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sum(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Y.Revenue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Company X, Company Y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X.year+10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X.year+9,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X.year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3E4910C-146B-7D79-FAFC-0CE4BF30DC52}"/>
              </a:ext>
            </a:extLst>
          </p:cNvPr>
          <p:cNvGraphicFramePr>
            <a:graphicFrameLocks noGrp="1"/>
          </p:cNvGraphicFramePr>
          <p:nvPr/>
        </p:nvGraphicFramePr>
        <p:xfrm>
          <a:off x="5492239" y="3904962"/>
          <a:ext cx="35484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68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9701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792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2764607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0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8401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D55DC46-F2F9-5CC7-39E5-4A52E02E6A73}"/>
              </a:ext>
            </a:extLst>
          </p:cNvPr>
          <p:cNvSpPr txBox="1"/>
          <p:nvPr/>
        </p:nvSpPr>
        <p:spPr>
          <a:xfrm>
            <a:off x="7446569" y="1041614"/>
            <a:ext cx="1594118" cy="1687890"/>
          </a:xfrm>
          <a:prstGeom prst="wedgeEllipseCallout">
            <a:avLst>
              <a:gd name="adj1" fmla="val -131784"/>
              <a:gd name="adj2" fmla="val 1192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Gaps if</a:t>
            </a:r>
            <a:br>
              <a:rPr lang="en-US" dirty="0"/>
            </a:br>
            <a:r>
              <a:rPr lang="en-US" dirty="0"/>
              <a:t>year</a:t>
            </a:r>
            <a:br>
              <a:rPr lang="en-US" dirty="0"/>
            </a:br>
            <a:r>
              <a:rPr lang="en-US" dirty="0"/>
              <a:t>not in</a:t>
            </a:r>
            <a:br>
              <a:rPr lang="en-US" dirty="0"/>
            </a:br>
            <a:r>
              <a:rPr lang="en-US" dirty="0"/>
              <a:t>database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1A5E3E-E5ED-A395-470B-D23D0A5C48AE}"/>
              </a:ext>
            </a:extLst>
          </p:cNvPr>
          <p:cNvSpPr txBox="1"/>
          <p:nvPr/>
        </p:nvSpPr>
        <p:spPr>
          <a:xfrm>
            <a:off x="1353361" y="3493568"/>
            <a:ext cx="4335135" cy="9088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Postgres:</a:t>
            </a:r>
            <a:br>
              <a:rPr lang="en-US" dirty="0"/>
            </a:br>
            <a:r>
              <a:rPr lang="en-US" dirty="0" err="1"/>
              <a:t>generate_series</a:t>
            </a:r>
            <a:r>
              <a:rPr lang="en-US" dirty="0"/>
              <a:t>(1999,2024)</a:t>
            </a:r>
          </a:p>
        </p:txBody>
      </p:sp>
    </p:spTree>
    <p:extLst>
      <p:ext uri="{BB962C8B-B14F-4D97-AF65-F5344CB8AC3E}">
        <p14:creationId xmlns:p14="http://schemas.microsoft.com/office/powerpoint/2010/main" val="35411927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BE186D-260C-7C29-3387-309C870F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342EE-3017-6DB4-2B13-320B134D8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GROUP-BY is versatile and powerful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Optimizers can often find every efficient plans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SQL also has “windows function”: very complex</a:t>
            </a:r>
          </a:p>
          <a:p>
            <a:pPr lvl="1"/>
            <a:r>
              <a:rPr lang="en-US" dirty="0"/>
              <a:t>Will not discuss in class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B7B6B-E963-42C2-630D-77D7953C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115B-A1E0-FC44-BFCE-21ABDAAB194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0DA0B-96E7-B0C4-AE5A-E796159E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18BB6-81ED-BAD2-9E9B-2BD9FE80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298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B1461-9E17-52F7-21FC-1DAA7BA2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EEA1-89B5-884C-9449-F53D4DF48EE0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FD0F2-4895-2EDE-796B-063F36F9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20D51-DB2B-A2EF-5BAA-5CA7658A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CF7B-4F47-A1E8-26A7-E72CFA87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49711-B182-946B-2280-A43F4C2F3142}"/>
              </a:ext>
            </a:extLst>
          </p:cNvPr>
          <p:cNvSpPr txBox="1"/>
          <p:nvPr/>
        </p:nvSpPr>
        <p:spPr>
          <a:xfrm>
            <a:off x="2767668" y="3013501"/>
            <a:ext cx="360868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The Witness</a:t>
            </a:r>
          </a:p>
        </p:txBody>
      </p:sp>
    </p:spTree>
    <p:extLst>
      <p:ext uri="{BB962C8B-B14F-4D97-AF65-F5344CB8AC3E}">
        <p14:creationId xmlns:p14="http://schemas.microsoft.com/office/powerpoint/2010/main" val="36746049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443501-5F05-2EAC-6AD9-B7836C7A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A9A2C6-E5F4-21DE-1664-115D1B2B7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SQL provides min/max, but not </a:t>
            </a:r>
            <a:r>
              <a:rPr lang="en-US" dirty="0" err="1"/>
              <a:t>argmin</a:t>
            </a:r>
            <a:r>
              <a:rPr lang="en-US" dirty="0"/>
              <a:t>/argmax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Record that achieves min/max: </a:t>
            </a:r>
            <a:r>
              <a:rPr lang="en-US" dirty="0">
                <a:solidFill>
                  <a:srgbClr val="0432FF"/>
                </a:solidFill>
              </a:rPr>
              <a:t>The Witness</a:t>
            </a:r>
            <a:endParaRPr lang="en-US" dirty="0"/>
          </a:p>
          <a:p>
            <a:endParaRPr lang="en-US"/>
          </a:p>
          <a:p>
            <a:endParaRPr lang="en-US" dirty="0"/>
          </a:p>
          <a:p>
            <a:r>
              <a:rPr lang="en-US" dirty="0"/>
              <a:t>Several ways to compute it:</a:t>
            </a:r>
          </a:p>
          <a:p>
            <a:pPr lvl="1"/>
            <a:r>
              <a:rPr lang="en-US" dirty="0"/>
              <a:t>WITH</a:t>
            </a:r>
          </a:p>
          <a:p>
            <a:pPr lvl="1"/>
            <a:r>
              <a:rPr lang="en-US" dirty="0"/>
              <a:t>Self-join and HAVING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1750A-1413-8654-B6E7-595C1FCF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9BFD-C3DC-CD4B-8452-429084DFA909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A9247-DABF-1CD6-B020-CA35EAAB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97183-C82A-6E83-6444-F40ED1CB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860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C1AB-CF11-5A4D-BCA7-471A49C0724F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</p:spTree>
    <p:extLst>
      <p:ext uri="{BB962C8B-B14F-4D97-AF65-F5344CB8AC3E}">
        <p14:creationId xmlns:p14="http://schemas.microsoft.com/office/powerpoint/2010/main" val="101843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1014-189A-B44C-8B03-C1BC05639BF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BB8801-3EC5-2082-F0DF-5D518A4CEC37}"/>
              </a:ext>
            </a:extLst>
          </p:cNvPr>
          <p:cNvGraphicFramePr>
            <a:graphicFrameLocks noGrp="1"/>
          </p:cNvGraphicFramePr>
          <p:nvPr/>
        </p:nvGraphicFramePr>
        <p:xfrm>
          <a:off x="4415323" y="2429615"/>
          <a:ext cx="369997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986">
                  <a:extLst>
                    <a:ext uri="{9D8B030D-6E8A-4147-A177-3AD203B41FA5}">
                      <a16:colId xmlns:a16="http://schemas.microsoft.com/office/drawing/2014/main" val="667438025"/>
                    </a:ext>
                  </a:extLst>
                </a:gridCol>
                <a:gridCol w="1261731">
                  <a:extLst>
                    <a:ext uri="{9D8B030D-6E8A-4147-A177-3AD203B41FA5}">
                      <a16:colId xmlns:a16="http://schemas.microsoft.com/office/drawing/2014/main" val="2984732389"/>
                    </a:ext>
                  </a:extLst>
                </a:gridCol>
                <a:gridCol w="1304260">
                  <a:extLst>
                    <a:ext uri="{9D8B030D-6E8A-4147-A177-3AD203B41FA5}">
                      <a16:colId xmlns:a16="http://schemas.microsoft.com/office/drawing/2014/main" val="4739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46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0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39897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C073CE7-4C1E-65EE-8F94-6FA024E43562}"/>
              </a:ext>
            </a:extLst>
          </p:cNvPr>
          <p:cNvSpPr txBox="1"/>
          <p:nvPr/>
        </p:nvSpPr>
        <p:spPr>
          <a:xfrm>
            <a:off x="1736651" y="2753080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Desired answer: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002A37-ECEE-810A-5846-E3919606C325}"/>
              </a:ext>
            </a:extLst>
          </p:cNvPr>
          <p:cNvSpPr/>
          <p:nvPr/>
        </p:nvSpPr>
        <p:spPr>
          <a:xfrm>
            <a:off x="49318" y="5085957"/>
            <a:ext cx="4757533" cy="6810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33A1FB2-1AEE-1E4F-2D79-034327F68AC5}"/>
              </a:ext>
            </a:extLst>
          </p:cNvPr>
          <p:cNvSpPr/>
          <p:nvPr/>
        </p:nvSpPr>
        <p:spPr>
          <a:xfrm>
            <a:off x="49317" y="5836302"/>
            <a:ext cx="4757533" cy="6587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66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DB8-79BA-F242-9AAA-3ADBEF928C84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4602D-D1CC-9B2A-DD97-05B068F96FFC}"/>
              </a:ext>
            </a:extLst>
          </p:cNvPr>
          <p:cNvSpPr txBox="1"/>
          <p:nvPr/>
        </p:nvSpPr>
        <p:spPr>
          <a:xfrm>
            <a:off x="217221" y="1977947"/>
            <a:ext cx="51251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job, MAX(salary)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B1511BC-4B0A-8F97-5748-4EAA15EDCBC7}"/>
              </a:ext>
            </a:extLst>
          </p:cNvPr>
          <p:cNvGraphicFramePr>
            <a:graphicFrameLocks noGrp="1"/>
          </p:cNvGraphicFramePr>
          <p:nvPr/>
        </p:nvGraphicFramePr>
        <p:xfrm>
          <a:off x="6306435" y="2104659"/>
          <a:ext cx="2378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667438025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739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46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0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398978"/>
                  </a:ext>
                </a:extLst>
              </a:tr>
            </a:tbl>
          </a:graphicData>
        </a:graphic>
      </p:graphicFrame>
      <p:sp>
        <p:nvSpPr>
          <p:cNvPr id="11" name="Oval Callout 10">
            <a:extLst>
              <a:ext uri="{FF2B5EF4-FFF2-40B4-BE49-F238E27FC236}">
                <a16:creationId xmlns:a16="http://schemas.microsoft.com/office/drawing/2014/main" id="{00F965D8-268B-7749-1D25-323875933011}"/>
              </a:ext>
            </a:extLst>
          </p:cNvPr>
          <p:cNvSpPr/>
          <p:nvPr/>
        </p:nvSpPr>
        <p:spPr>
          <a:xfrm>
            <a:off x="5323077" y="3623756"/>
            <a:ext cx="3193015" cy="519351"/>
          </a:xfrm>
          <a:prstGeom prst="wedgeEllipseCallout">
            <a:avLst>
              <a:gd name="adj1" fmla="val 18099"/>
              <a:gd name="adj2" fmla="val -1145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Finding max is easy.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77474B9-1727-2E58-092E-C5A1B01B3218}"/>
              </a:ext>
            </a:extLst>
          </p:cNvPr>
          <p:cNvSpPr/>
          <p:nvPr/>
        </p:nvSpPr>
        <p:spPr>
          <a:xfrm>
            <a:off x="49318" y="5085957"/>
            <a:ext cx="4757533" cy="6810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0839E1-0909-07E0-CA25-57292F17DD1E}"/>
              </a:ext>
            </a:extLst>
          </p:cNvPr>
          <p:cNvSpPr/>
          <p:nvPr/>
        </p:nvSpPr>
        <p:spPr>
          <a:xfrm>
            <a:off x="49317" y="5836302"/>
            <a:ext cx="4757533" cy="6587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5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C656-E1A6-BD48-869F-FAD0EBCFF7F6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WITH Clause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53068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avg(DISTINCT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094BDD10-AE65-350E-0419-CC49B246B9BD}"/>
              </a:ext>
            </a:extLst>
          </p:cNvPr>
          <p:cNvSpPr/>
          <p:nvPr/>
        </p:nvSpPr>
        <p:spPr>
          <a:xfrm>
            <a:off x="267011" y="3005036"/>
            <a:ext cx="3445658" cy="519351"/>
          </a:xfrm>
          <a:prstGeom prst="wedgeEllipseCallout">
            <a:avLst>
              <a:gd name="adj1" fmla="val 10157"/>
              <a:gd name="adj2" fmla="val -1525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Does DISTINCT fix it?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50BA7C-CD90-1083-E7B3-AD5015D9AC3B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29A9084-4720-AC11-38F1-061219DCD79B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1208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6132-8D12-6B46-AAC9-E8A4FF632262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4602D-D1CC-9B2A-DD97-05B068F96FFC}"/>
              </a:ext>
            </a:extLst>
          </p:cNvPr>
          <p:cNvSpPr txBox="1"/>
          <p:nvPr/>
        </p:nvSpPr>
        <p:spPr>
          <a:xfrm>
            <a:off x="217221" y="1977947"/>
            <a:ext cx="51251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job, MAX(salary)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B1511BC-4B0A-8F97-5748-4EAA15EDCBC7}"/>
              </a:ext>
            </a:extLst>
          </p:cNvPr>
          <p:cNvGraphicFramePr>
            <a:graphicFrameLocks noGrp="1"/>
          </p:cNvGraphicFramePr>
          <p:nvPr/>
        </p:nvGraphicFramePr>
        <p:xfrm>
          <a:off x="6306435" y="2104659"/>
          <a:ext cx="2378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667438025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739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46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0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398978"/>
                  </a:ext>
                </a:extLst>
              </a:tr>
            </a:tbl>
          </a:graphicData>
        </a:graphic>
      </p:graphicFrame>
      <p:sp>
        <p:nvSpPr>
          <p:cNvPr id="11" name="Oval Callout 10">
            <a:extLst>
              <a:ext uri="{FF2B5EF4-FFF2-40B4-BE49-F238E27FC236}">
                <a16:creationId xmlns:a16="http://schemas.microsoft.com/office/drawing/2014/main" id="{00F965D8-268B-7749-1D25-323875933011}"/>
              </a:ext>
            </a:extLst>
          </p:cNvPr>
          <p:cNvSpPr/>
          <p:nvPr/>
        </p:nvSpPr>
        <p:spPr>
          <a:xfrm>
            <a:off x="5323077" y="3623756"/>
            <a:ext cx="3193015" cy="519351"/>
          </a:xfrm>
          <a:prstGeom prst="wedgeEllipseCallout">
            <a:avLst>
              <a:gd name="adj1" fmla="val 18099"/>
              <a:gd name="adj2" fmla="val -1145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Finding max is easy.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8DCEE3-D1B1-47BB-272C-2F43B2E2E14E}"/>
              </a:ext>
            </a:extLst>
          </p:cNvPr>
          <p:cNvSpPr txBox="1"/>
          <p:nvPr/>
        </p:nvSpPr>
        <p:spPr>
          <a:xfrm>
            <a:off x="5557174" y="4587665"/>
            <a:ext cx="3058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we want argmax.</a:t>
            </a:r>
          </a:p>
          <a:p>
            <a:r>
              <a:rPr lang="en-US" sz="2400" dirty="0"/>
              <a:t>How do we find</a:t>
            </a:r>
            <a:br>
              <a:rPr lang="en-US" sz="2400" dirty="0"/>
            </a:br>
            <a:r>
              <a:rPr lang="en-US" sz="2400" dirty="0"/>
              <a:t>the witness?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2EE44D-0683-D138-7705-AF7508B22143}"/>
              </a:ext>
            </a:extLst>
          </p:cNvPr>
          <p:cNvSpPr/>
          <p:nvPr/>
        </p:nvSpPr>
        <p:spPr>
          <a:xfrm>
            <a:off x="49318" y="5085957"/>
            <a:ext cx="4757533" cy="6810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8D8863D-305C-0136-631E-73545B4AD91C}"/>
              </a:ext>
            </a:extLst>
          </p:cNvPr>
          <p:cNvSpPr/>
          <p:nvPr/>
        </p:nvSpPr>
        <p:spPr>
          <a:xfrm>
            <a:off x="49317" y="5836302"/>
            <a:ext cx="4757533" cy="6587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865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760A-A834-B946-826A-42B8A4D2095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C36D2-0240-DB30-DE89-598DB9AF1D60}"/>
              </a:ext>
            </a:extLst>
          </p:cNvPr>
          <p:cNvSpPr txBox="1"/>
          <p:nvPr/>
        </p:nvSpPr>
        <p:spPr>
          <a:xfrm>
            <a:off x="451320" y="1789755"/>
            <a:ext cx="77380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Compute the max(salary) for each job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Join back with payroll on job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Return the users where salary = max(salary)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10E87B0C-F7C1-0070-9927-0DD47114261C}"/>
              </a:ext>
            </a:extLst>
          </p:cNvPr>
          <p:cNvSpPr/>
          <p:nvPr/>
        </p:nvSpPr>
        <p:spPr>
          <a:xfrm>
            <a:off x="4852607" y="1293366"/>
            <a:ext cx="4022534" cy="908864"/>
          </a:xfrm>
          <a:prstGeom prst="wedgeEllipseCallout">
            <a:avLst>
              <a:gd name="adj1" fmla="val -43950"/>
              <a:gd name="adj2" fmla="val 570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US" dirty="0"/>
              <a:t>Solution 1: Using WITH</a:t>
            </a:r>
            <a:br>
              <a:rPr lang="en-US" dirty="0"/>
            </a:br>
            <a:r>
              <a:rPr lang="en-US" dirty="0"/>
              <a:t>Solution 2: Using HAVING</a:t>
            </a:r>
          </a:p>
        </p:txBody>
      </p:sp>
    </p:spTree>
    <p:extLst>
      <p:ext uri="{BB962C8B-B14F-4D97-AF65-F5344CB8AC3E}">
        <p14:creationId xmlns:p14="http://schemas.microsoft.com/office/powerpoint/2010/main" val="33669156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8EB-71CE-6949-964B-5D93C488078F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528773"/>
            <a:ext cx="480131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job, max(salary) AS M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job)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j,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36699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8EB-71CE-6949-964B-5D93C488078F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528773"/>
            <a:ext cx="480131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job, max(salary) AS M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job)</a:t>
            </a:r>
          </a:p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j.job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jobSal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j, payroll p</a:t>
            </a:r>
          </a:p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j.job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j.M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3" name="Bent Arrow 12">
            <a:extLst>
              <a:ext uri="{FF2B5EF4-FFF2-40B4-BE49-F238E27FC236}">
                <a16:creationId xmlns:a16="http://schemas.microsoft.com/office/drawing/2014/main" id="{487C9CC5-C4CC-C85B-241B-0E265C6CD93B}"/>
              </a:ext>
            </a:extLst>
          </p:cNvPr>
          <p:cNvSpPr/>
          <p:nvPr/>
        </p:nvSpPr>
        <p:spPr>
          <a:xfrm rot="5400000">
            <a:off x="5941462" y="606515"/>
            <a:ext cx="347174" cy="182535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65B414C-82C1-B748-53E2-392387BA9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011159"/>
              </p:ext>
            </p:extLst>
          </p:nvPr>
        </p:nvGraphicFramePr>
        <p:xfrm>
          <a:off x="6067063" y="1702098"/>
          <a:ext cx="14981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58">
                  <a:extLst>
                    <a:ext uri="{9D8B030D-6E8A-4147-A177-3AD203B41FA5}">
                      <a16:colId xmlns:a16="http://schemas.microsoft.com/office/drawing/2014/main" val="3343769165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428452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9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755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840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0546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8EB-71CE-6949-964B-5D93C488078F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589844"/>
              </p:ext>
            </p:extLst>
          </p:nvPr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528773"/>
            <a:ext cx="480131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jobSal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(SELECT job, max(salary) AS M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FROM payroll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GROUP BY job)</a:t>
            </a:r>
          </a:p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j.job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j,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j.M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4BAA857E-7BB8-437E-CEDE-629783D38770}"/>
              </a:ext>
            </a:extLst>
          </p:cNvPr>
          <p:cNvSpPr/>
          <p:nvPr/>
        </p:nvSpPr>
        <p:spPr>
          <a:xfrm rot="5400000">
            <a:off x="5941462" y="606515"/>
            <a:ext cx="347174" cy="182535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B25A8E8-D259-2343-8BFA-AF4112B79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72994"/>
              </p:ext>
            </p:extLst>
          </p:nvPr>
        </p:nvGraphicFramePr>
        <p:xfrm>
          <a:off x="6067063" y="1702098"/>
          <a:ext cx="14981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58">
                  <a:extLst>
                    <a:ext uri="{9D8B030D-6E8A-4147-A177-3AD203B41FA5}">
                      <a16:colId xmlns:a16="http://schemas.microsoft.com/office/drawing/2014/main" val="3343769165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428452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9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755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840634"/>
                  </a:ext>
                </a:extLst>
              </a:tr>
            </a:tbl>
          </a:graphicData>
        </a:graphic>
      </p:graphicFrame>
      <p:sp>
        <p:nvSpPr>
          <p:cNvPr id="14" name="Bent Arrow 13">
            <a:extLst>
              <a:ext uri="{FF2B5EF4-FFF2-40B4-BE49-F238E27FC236}">
                <a16:creationId xmlns:a16="http://schemas.microsoft.com/office/drawing/2014/main" id="{FCC15942-0340-9A96-659A-4640C4F2DDD0}"/>
              </a:ext>
            </a:extLst>
          </p:cNvPr>
          <p:cNvSpPr/>
          <p:nvPr/>
        </p:nvSpPr>
        <p:spPr>
          <a:xfrm rot="5400000">
            <a:off x="8230637" y="2195702"/>
            <a:ext cx="347174" cy="1079158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4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8EB-71CE-6949-964B-5D93C488078F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528773"/>
            <a:ext cx="480131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jobSal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(SELECT job, max(salary) AS M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FROM payroll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GROUP BY job)</a:t>
            </a:r>
          </a:p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j.job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j,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j.M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4BAA857E-7BB8-437E-CEDE-629783D38770}"/>
              </a:ext>
            </a:extLst>
          </p:cNvPr>
          <p:cNvSpPr/>
          <p:nvPr/>
        </p:nvSpPr>
        <p:spPr>
          <a:xfrm rot="5400000">
            <a:off x="5941462" y="606515"/>
            <a:ext cx="347174" cy="182535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75E82F-D8A1-7483-3E69-77B11CB9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738902"/>
              </p:ext>
            </p:extLst>
          </p:nvPr>
        </p:nvGraphicFramePr>
        <p:xfrm>
          <a:off x="4249378" y="3027832"/>
          <a:ext cx="481650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58">
                  <a:extLst>
                    <a:ext uri="{9D8B030D-6E8A-4147-A177-3AD203B41FA5}">
                      <a16:colId xmlns:a16="http://schemas.microsoft.com/office/drawing/2014/main" val="2478086799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768992863"/>
                    </a:ext>
                  </a:extLst>
                </a:gridCol>
                <a:gridCol w="96234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48497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2607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B25A8E8-D259-2343-8BFA-AF4112B79C6D}"/>
              </a:ext>
            </a:extLst>
          </p:cNvPr>
          <p:cNvGraphicFramePr>
            <a:graphicFrameLocks noGrp="1"/>
          </p:cNvGraphicFramePr>
          <p:nvPr/>
        </p:nvGraphicFramePr>
        <p:xfrm>
          <a:off x="6067063" y="1702098"/>
          <a:ext cx="14981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58">
                  <a:extLst>
                    <a:ext uri="{9D8B030D-6E8A-4147-A177-3AD203B41FA5}">
                      <a16:colId xmlns:a16="http://schemas.microsoft.com/office/drawing/2014/main" val="3343769165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428452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9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755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840634"/>
                  </a:ext>
                </a:extLst>
              </a:tr>
            </a:tbl>
          </a:graphicData>
        </a:graphic>
      </p:graphicFrame>
      <p:sp>
        <p:nvSpPr>
          <p:cNvPr id="14" name="Bent Arrow 13">
            <a:extLst>
              <a:ext uri="{FF2B5EF4-FFF2-40B4-BE49-F238E27FC236}">
                <a16:creationId xmlns:a16="http://schemas.microsoft.com/office/drawing/2014/main" id="{FCC15942-0340-9A96-659A-4640C4F2DDD0}"/>
              </a:ext>
            </a:extLst>
          </p:cNvPr>
          <p:cNvSpPr/>
          <p:nvPr/>
        </p:nvSpPr>
        <p:spPr>
          <a:xfrm rot="5400000">
            <a:off x="8230637" y="2195702"/>
            <a:ext cx="347174" cy="1079158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498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8EB-71CE-6949-964B-5D93C488078F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840691"/>
              </p:ext>
            </p:extLst>
          </p:nvPr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528773"/>
            <a:ext cx="480131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jobSal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(SELECT job, max(salary) AS M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FROM payroll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GROUP BY job)</a:t>
            </a:r>
          </a:p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j.job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j,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4BAA857E-7BB8-437E-CEDE-629783D38770}"/>
              </a:ext>
            </a:extLst>
          </p:cNvPr>
          <p:cNvSpPr/>
          <p:nvPr/>
        </p:nvSpPr>
        <p:spPr>
          <a:xfrm rot="5400000">
            <a:off x="5941462" y="606515"/>
            <a:ext cx="347174" cy="182535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75E82F-D8A1-7483-3E69-77B11CB9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120452"/>
              </p:ext>
            </p:extLst>
          </p:nvPr>
        </p:nvGraphicFramePr>
        <p:xfrm>
          <a:off x="4249378" y="3027832"/>
          <a:ext cx="481650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58">
                  <a:extLst>
                    <a:ext uri="{9D8B030D-6E8A-4147-A177-3AD203B41FA5}">
                      <a16:colId xmlns:a16="http://schemas.microsoft.com/office/drawing/2014/main" val="2478086799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768992863"/>
                    </a:ext>
                  </a:extLst>
                </a:gridCol>
                <a:gridCol w="96234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48497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2607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B25A8E8-D259-2343-8BFA-AF4112B79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70633"/>
              </p:ext>
            </p:extLst>
          </p:nvPr>
        </p:nvGraphicFramePr>
        <p:xfrm>
          <a:off x="6067063" y="1702098"/>
          <a:ext cx="14981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58">
                  <a:extLst>
                    <a:ext uri="{9D8B030D-6E8A-4147-A177-3AD203B41FA5}">
                      <a16:colId xmlns:a16="http://schemas.microsoft.com/office/drawing/2014/main" val="3343769165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428452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9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755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840634"/>
                  </a:ext>
                </a:extLst>
              </a:tr>
            </a:tbl>
          </a:graphicData>
        </a:graphic>
      </p:graphicFrame>
      <p:sp>
        <p:nvSpPr>
          <p:cNvPr id="14" name="Bent Arrow 13">
            <a:extLst>
              <a:ext uri="{FF2B5EF4-FFF2-40B4-BE49-F238E27FC236}">
                <a16:creationId xmlns:a16="http://schemas.microsoft.com/office/drawing/2014/main" id="{FCC15942-0340-9A96-659A-4640C4F2DDD0}"/>
              </a:ext>
            </a:extLst>
          </p:cNvPr>
          <p:cNvSpPr/>
          <p:nvPr/>
        </p:nvSpPr>
        <p:spPr>
          <a:xfrm rot="5400000">
            <a:off x="8230637" y="2195702"/>
            <a:ext cx="347174" cy="1079158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430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8EB-71CE-6949-964B-5D93C488078F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528773"/>
            <a:ext cx="480131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jobSal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(SELECT job, max(salary) AS M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FROM payroll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GROUP BY job)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j,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p.job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4BAA857E-7BB8-437E-CEDE-629783D38770}"/>
              </a:ext>
            </a:extLst>
          </p:cNvPr>
          <p:cNvSpPr/>
          <p:nvPr/>
        </p:nvSpPr>
        <p:spPr>
          <a:xfrm rot="5400000">
            <a:off x="5941462" y="606515"/>
            <a:ext cx="347174" cy="182535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75E82F-D8A1-7483-3E69-77B11CB9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767532"/>
              </p:ext>
            </p:extLst>
          </p:nvPr>
        </p:nvGraphicFramePr>
        <p:xfrm>
          <a:off x="4249378" y="3027832"/>
          <a:ext cx="481650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58">
                  <a:extLst>
                    <a:ext uri="{9D8B030D-6E8A-4147-A177-3AD203B41FA5}">
                      <a16:colId xmlns:a16="http://schemas.microsoft.com/office/drawing/2014/main" val="2478086799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768992863"/>
                    </a:ext>
                  </a:extLst>
                </a:gridCol>
                <a:gridCol w="96234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48497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2607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B25A8E8-D259-2343-8BFA-AF4112B79C6D}"/>
              </a:ext>
            </a:extLst>
          </p:cNvPr>
          <p:cNvGraphicFramePr>
            <a:graphicFrameLocks noGrp="1"/>
          </p:cNvGraphicFramePr>
          <p:nvPr/>
        </p:nvGraphicFramePr>
        <p:xfrm>
          <a:off x="6067063" y="1702098"/>
          <a:ext cx="14981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58">
                  <a:extLst>
                    <a:ext uri="{9D8B030D-6E8A-4147-A177-3AD203B41FA5}">
                      <a16:colId xmlns:a16="http://schemas.microsoft.com/office/drawing/2014/main" val="3343769165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428452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9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755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840634"/>
                  </a:ext>
                </a:extLst>
              </a:tr>
            </a:tbl>
          </a:graphicData>
        </a:graphic>
      </p:graphicFrame>
      <p:sp>
        <p:nvSpPr>
          <p:cNvPr id="14" name="Bent Arrow 13">
            <a:extLst>
              <a:ext uri="{FF2B5EF4-FFF2-40B4-BE49-F238E27FC236}">
                <a16:creationId xmlns:a16="http://schemas.microsoft.com/office/drawing/2014/main" id="{FCC15942-0340-9A96-659A-4640C4F2DDD0}"/>
              </a:ext>
            </a:extLst>
          </p:cNvPr>
          <p:cNvSpPr/>
          <p:nvPr/>
        </p:nvSpPr>
        <p:spPr>
          <a:xfrm rot="5400000">
            <a:off x="8230637" y="2195702"/>
            <a:ext cx="347174" cy="1079158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68B2C80-6795-CDAC-A542-9B93324CF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37355"/>
              </p:ext>
            </p:extLst>
          </p:nvPr>
        </p:nvGraphicFramePr>
        <p:xfrm>
          <a:off x="6675652" y="5411630"/>
          <a:ext cx="23384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58">
                  <a:extLst>
                    <a:ext uri="{9D8B030D-6E8A-4147-A177-3AD203B41FA5}">
                      <a16:colId xmlns:a16="http://schemas.microsoft.com/office/drawing/2014/main" val="3589762750"/>
                    </a:ext>
                  </a:extLst>
                </a:gridCol>
                <a:gridCol w="848497">
                  <a:extLst>
                    <a:ext uri="{9D8B030D-6E8A-4147-A177-3AD203B41FA5}">
                      <a16:colId xmlns:a16="http://schemas.microsoft.com/office/drawing/2014/main" val="4151316749"/>
                    </a:ext>
                  </a:extLst>
                </a:gridCol>
                <a:gridCol w="881449">
                  <a:extLst>
                    <a:ext uri="{9D8B030D-6E8A-4147-A177-3AD203B41FA5}">
                      <a16:colId xmlns:a16="http://schemas.microsoft.com/office/drawing/2014/main" val="3568009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359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041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5877"/>
                  </a:ext>
                </a:extLst>
              </a:tr>
            </a:tbl>
          </a:graphicData>
        </a:graphic>
      </p:graphicFrame>
      <p:sp>
        <p:nvSpPr>
          <p:cNvPr id="15" name="Bent Arrow 14">
            <a:extLst>
              <a:ext uri="{FF2B5EF4-FFF2-40B4-BE49-F238E27FC236}">
                <a16:creationId xmlns:a16="http://schemas.microsoft.com/office/drawing/2014/main" id="{89975B1D-14B4-8868-3772-3C440DEFF13D}"/>
              </a:ext>
            </a:extLst>
          </p:cNvPr>
          <p:cNvSpPr/>
          <p:nvPr/>
        </p:nvSpPr>
        <p:spPr>
          <a:xfrm rot="10800000" flipH="1">
            <a:off x="5941462" y="5028323"/>
            <a:ext cx="347174" cy="1079158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108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760A-A834-B946-826A-42B8A4D2095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C36D2-0240-DB30-DE89-598DB9AF1D60}"/>
              </a:ext>
            </a:extLst>
          </p:cNvPr>
          <p:cNvSpPr txBox="1"/>
          <p:nvPr/>
        </p:nvSpPr>
        <p:spPr>
          <a:xfrm>
            <a:off x="451320" y="1789755"/>
            <a:ext cx="77380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Compute the max(salary) for each job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Join back with payroll on job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Return the users where salary = max(salary)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10E87B0C-F7C1-0070-9927-0DD47114261C}"/>
              </a:ext>
            </a:extLst>
          </p:cNvPr>
          <p:cNvSpPr/>
          <p:nvPr/>
        </p:nvSpPr>
        <p:spPr>
          <a:xfrm>
            <a:off x="4852607" y="1293366"/>
            <a:ext cx="4022534" cy="908864"/>
          </a:xfrm>
          <a:prstGeom prst="wedgeEllipseCallout">
            <a:avLst>
              <a:gd name="adj1" fmla="val -43950"/>
              <a:gd name="adj2" fmla="val 570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US" dirty="0"/>
              <a:t>Solution 1: Using WITH</a:t>
            </a:r>
            <a:br>
              <a:rPr lang="en-US" dirty="0"/>
            </a:br>
            <a:r>
              <a:rPr lang="en-US" dirty="0"/>
              <a:t>Solution 2: Using HAVING</a:t>
            </a:r>
          </a:p>
        </p:txBody>
      </p:sp>
    </p:spTree>
    <p:extLst>
      <p:ext uri="{BB962C8B-B14F-4D97-AF65-F5344CB8AC3E}">
        <p14:creationId xmlns:p14="http://schemas.microsoft.com/office/powerpoint/2010/main" val="12411943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9C68-CDFB-9149-AEA0-347BA8F86DF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C36D2-0240-DB30-DE89-598DB9AF1D60}"/>
              </a:ext>
            </a:extLst>
          </p:cNvPr>
          <p:cNvSpPr txBox="1"/>
          <p:nvPr/>
        </p:nvSpPr>
        <p:spPr>
          <a:xfrm>
            <a:off x="451320" y="1789755"/>
            <a:ext cx="77380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Compute the max(salary) for each job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Join back with payroll on job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Return the users where salary = max(salary)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C4C38C92-59B9-A8A9-2CF0-D405ACE491CB}"/>
              </a:ext>
            </a:extLst>
          </p:cNvPr>
          <p:cNvSpPr/>
          <p:nvPr/>
        </p:nvSpPr>
        <p:spPr>
          <a:xfrm>
            <a:off x="6166383" y="1530079"/>
            <a:ext cx="1948917" cy="519351"/>
          </a:xfrm>
          <a:prstGeom prst="wedgeEllipseCallout">
            <a:avLst>
              <a:gd name="adj1" fmla="val -49691"/>
              <a:gd name="adj2" fmla="val 966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</a:t>
            </a:r>
            <a:r>
              <a:rPr lang="en-US" sz="1800" dirty="0"/>
              <a:t>e first join</a:t>
            </a:r>
            <a:endParaRPr lang="en-US" dirty="0"/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80C3363A-3344-7FEA-FD48-0ABD1579EFF5}"/>
              </a:ext>
            </a:extLst>
          </p:cNvPr>
          <p:cNvSpPr/>
          <p:nvPr/>
        </p:nvSpPr>
        <p:spPr>
          <a:xfrm>
            <a:off x="5927937" y="3784876"/>
            <a:ext cx="2688091" cy="519351"/>
          </a:xfrm>
          <a:prstGeom prst="wedgeEllipseCallout">
            <a:avLst>
              <a:gd name="adj1" fmla="val -54346"/>
              <a:gd name="adj2" fmla="val -739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Goes in HAVING</a:t>
            </a:r>
          </a:p>
        </p:txBody>
      </p:sp>
    </p:spTree>
    <p:extLst>
      <p:ext uri="{BB962C8B-B14F-4D97-AF65-F5344CB8AC3E}">
        <p14:creationId xmlns:p14="http://schemas.microsoft.com/office/powerpoint/2010/main" val="34393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DD2DBE6-CCC1-0168-23D6-E3E07653C83D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9EBAF19-6F1D-666A-78BF-8BA2E7E5605E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WITH Clause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53068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avg(DISTINCT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E27F-2B4B-D70A-86E9-ECDEF9475DEA}"/>
              </a:ext>
            </a:extLst>
          </p:cNvPr>
          <p:cNvSpPr txBox="1"/>
          <p:nvPr/>
        </p:nvSpPr>
        <p:spPr>
          <a:xfrm>
            <a:off x="5736534" y="877382"/>
            <a:ext cx="3493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...;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37325FE-44CA-534A-741B-1C9930C07B14}"/>
              </a:ext>
            </a:extLst>
          </p:cNvPr>
          <p:cNvGraphicFramePr>
            <a:graphicFrameLocks noGrp="1"/>
          </p:cNvGraphicFramePr>
          <p:nvPr/>
        </p:nvGraphicFramePr>
        <p:xfrm>
          <a:off x="7869582" y="2643753"/>
          <a:ext cx="7614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44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706500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060264"/>
                  </a:ext>
                </a:extLst>
              </a:tr>
            </a:tbl>
          </a:graphicData>
        </a:graphic>
      </p:graphicFrame>
      <p:sp>
        <p:nvSpPr>
          <p:cNvPr id="18" name="Left Arrow 17">
            <a:extLst>
              <a:ext uri="{FF2B5EF4-FFF2-40B4-BE49-F238E27FC236}">
                <a16:creationId xmlns:a16="http://schemas.microsoft.com/office/drawing/2014/main" id="{51C5ECC2-29CE-785D-2EDD-C0A81F59BD58}"/>
              </a:ext>
            </a:extLst>
          </p:cNvPr>
          <p:cNvSpPr/>
          <p:nvPr/>
        </p:nvSpPr>
        <p:spPr>
          <a:xfrm>
            <a:off x="6763491" y="3054954"/>
            <a:ext cx="847166" cy="3073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08D2687-48B4-BCBC-E54C-BCFA4FA0C9F8}"/>
              </a:ext>
            </a:extLst>
          </p:cNvPr>
          <p:cNvSpPr/>
          <p:nvPr/>
        </p:nvSpPr>
        <p:spPr>
          <a:xfrm>
            <a:off x="8106370" y="1734712"/>
            <a:ext cx="287863" cy="6868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094BDD10-AE65-350E-0419-CC49B246B9BD}"/>
              </a:ext>
            </a:extLst>
          </p:cNvPr>
          <p:cNvSpPr/>
          <p:nvPr/>
        </p:nvSpPr>
        <p:spPr>
          <a:xfrm>
            <a:off x="267011" y="3005036"/>
            <a:ext cx="3445658" cy="519351"/>
          </a:xfrm>
          <a:prstGeom prst="wedgeEllipseCallout">
            <a:avLst>
              <a:gd name="adj1" fmla="val 10157"/>
              <a:gd name="adj2" fmla="val -1525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Does DISTINCT fix it?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1F50B5F-5C10-E45E-9E76-1DC8C6989F03}"/>
              </a:ext>
            </a:extLst>
          </p:cNvPr>
          <p:cNvGraphicFramePr>
            <a:graphicFrameLocks noGrp="1"/>
          </p:cNvGraphicFramePr>
          <p:nvPr/>
        </p:nvGraphicFramePr>
        <p:xfrm>
          <a:off x="5159206" y="2800641"/>
          <a:ext cx="95584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4">
                  <a:extLst>
                    <a:ext uri="{9D8B030D-6E8A-4147-A177-3AD203B41FA5}">
                      <a16:colId xmlns:a16="http://schemas.microsoft.com/office/drawing/2014/main" val="2675636808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52108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70000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95946"/>
                  </a:ext>
                </a:extLst>
              </a:tr>
            </a:tbl>
          </a:graphicData>
        </a:graphic>
      </p:graphicFrame>
      <p:sp>
        <p:nvSpPr>
          <p:cNvPr id="22" name="Oval Callout 21">
            <a:extLst>
              <a:ext uri="{FF2B5EF4-FFF2-40B4-BE49-F238E27FC236}">
                <a16:creationId xmlns:a16="http://schemas.microsoft.com/office/drawing/2014/main" id="{A26A6323-69B8-CE97-337C-B0B34CE96427}"/>
              </a:ext>
            </a:extLst>
          </p:cNvPr>
          <p:cNvSpPr/>
          <p:nvPr/>
        </p:nvSpPr>
        <p:spPr>
          <a:xfrm>
            <a:off x="3947190" y="3484585"/>
            <a:ext cx="1299730" cy="519351"/>
          </a:xfrm>
          <a:prstGeom prst="wedgeEllipseCallout">
            <a:avLst>
              <a:gd name="adj1" fmla="val 45223"/>
              <a:gd name="adj2" fmla="val -7458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Wrong!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A0A8D36-7268-7DCC-559B-69BB4DB66217}"/>
              </a:ext>
            </a:extLst>
          </p:cNvPr>
          <p:cNvSpPr/>
          <p:nvPr/>
        </p:nvSpPr>
        <p:spPr>
          <a:xfrm>
            <a:off x="4114800" y="5052783"/>
            <a:ext cx="1212910" cy="11106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51A9E22E-391D-BFA7-C114-305D77F00C7C}"/>
              </a:ext>
            </a:extLst>
          </p:cNvPr>
          <p:cNvSpPr/>
          <p:nvPr/>
        </p:nvSpPr>
        <p:spPr>
          <a:xfrm>
            <a:off x="1162802" y="3572667"/>
            <a:ext cx="2549867" cy="908864"/>
          </a:xfrm>
          <a:prstGeom prst="wedgeEllipseCallout">
            <a:avLst>
              <a:gd name="adj1" fmla="val 66301"/>
              <a:gd name="adj2" fmla="val 11050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Correct answer:</a:t>
            </a:r>
          </a:p>
          <a:p>
            <a:pPr algn="ctr"/>
            <a:r>
              <a:rPr lang="en-US" dirty="0"/>
              <a:t>63333</a:t>
            </a:r>
          </a:p>
        </p:txBody>
      </p:sp>
    </p:spTree>
    <p:extLst>
      <p:ext uri="{BB962C8B-B14F-4D97-AF65-F5344CB8AC3E}">
        <p14:creationId xmlns:p14="http://schemas.microsoft.com/office/powerpoint/2010/main" val="24816192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8EB-71CE-6949-964B-5D93C488078F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MAX(p1.salary)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payroll AS P2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P2.name, P2.salary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P2.salary = MAX(p1.salary)</a:t>
            </a:r>
          </a:p>
        </p:txBody>
      </p:sp>
    </p:spTree>
    <p:extLst>
      <p:ext uri="{BB962C8B-B14F-4D97-AF65-F5344CB8AC3E}">
        <p14:creationId xmlns:p14="http://schemas.microsoft.com/office/powerpoint/2010/main" val="16986534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28EB-71CE-6949-964B-5D93C488078F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MAX(p1.salary)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payroll AS P2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P2.name, P2.salary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P2.salary = MAX(p1.salary)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EE04C207-8517-CAB1-CEA8-DEC4556335A6}"/>
              </a:ext>
            </a:extLst>
          </p:cNvPr>
          <p:cNvSpPr/>
          <p:nvPr/>
        </p:nvSpPr>
        <p:spPr>
          <a:xfrm>
            <a:off x="6328214" y="1100115"/>
            <a:ext cx="2892494" cy="908864"/>
          </a:xfrm>
          <a:prstGeom prst="wedgeEllipseCallout">
            <a:avLst>
              <a:gd name="adj1" fmla="val -55009"/>
              <a:gd name="adj2" fmla="val 788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Similar to </a:t>
            </a:r>
            <a:r>
              <a:rPr lang="en-US" dirty="0" err="1"/>
              <a:t>jobSal</a:t>
            </a:r>
            <a:br>
              <a:rPr lang="en-US" dirty="0"/>
            </a:br>
            <a:r>
              <a:rPr lang="en-US" dirty="0"/>
              <a:t>in our first solution</a:t>
            </a:r>
          </a:p>
        </p:txBody>
      </p:sp>
    </p:spTree>
    <p:extLst>
      <p:ext uri="{BB962C8B-B14F-4D97-AF65-F5344CB8AC3E}">
        <p14:creationId xmlns:p14="http://schemas.microsoft.com/office/powerpoint/2010/main" val="12973478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954F-801E-A748-BEE7-3ECB82404595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</a:t>
            </a:r>
            <a:r>
              <a:rPr lang="en-US" sz="2800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MAX(p1.salary)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payroll AS P2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P2.name, P2.salary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P2.salary = MAX(p1.salary)</a:t>
            </a:r>
          </a:p>
        </p:txBody>
      </p:sp>
    </p:spTree>
    <p:extLst>
      <p:ext uri="{BB962C8B-B14F-4D97-AF65-F5344CB8AC3E}">
        <p14:creationId xmlns:p14="http://schemas.microsoft.com/office/powerpoint/2010/main" val="29756983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EF10-3EDB-6543-B9DF-2C69775D3F21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P2.name, P2.salary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payroll AS P2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P2.name, P2.salary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P2.salary = MAX(p1.salary)</a:t>
            </a:r>
          </a:p>
        </p:txBody>
      </p:sp>
    </p:spTree>
    <p:extLst>
      <p:ext uri="{BB962C8B-B14F-4D97-AF65-F5344CB8AC3E}">
        <p14:creationId xmlns:p14="http://schemas.microsoft.com/office/powerpoint/2010/main" val="41491572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3CD1-C87C-2A49-92F9-F1452D7BB28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P2.name, P2.salary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payroll AS P2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P2.name, P2.salary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P2.salary = MAX(p1.salary)</a:t>
            </a:r>
          </a:p>
        </p:txBody>
      </p:sp>
    </p:spTree>
    <p:extLst>
      <p:ext uri="{BB962C8B-B14F-4D97-AF65-F5344CB8AC3E}">
        <p14:creationId xmlns:p14="http://schemas.microsoft.com/office/powerpoint/2010/main" val="22598542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3CD1-C87C-2A49-92F9-F1452D7BB28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P2.name, P2.salary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payroll AS P2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P2.name, P2.salary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P2.salary = MAX(p1.salary)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E0C71BDF-A77E-1327-47E3-F8BC8BF6508E}"/>
              </a:ext>
            </a:extLst>
          </p:cNvPr>
          <p:cNvSpPr/>
          <p:nvPr/>
        </p:nvSpPr>
        <p:spPr>
          <a:xfrm>
            <a:off x="5806975" y="3057686"/>
            <a:ext cx="3000694" cy="908864"/>
          </a:xfrm>
          <a:prstGeom prst="wedgeEllipseCallout">
            <a:avLst>
              <a:gd name="adj1" fmla="val -40104"/>
              <a:gd name="adj2" fmla="val -688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Similar to joining</a:t>
            </a:r>
            <a:br>
              <a:rPr lang="en-US" dirty="0"/>
            </a:br>
            <a:r>
              <a:rPr lang="en-US" dirty="0" err="1"/>
              <a:t>jobSal</a:t>
            </a:r>
            <a:r>
              <a:rPr lang="en-US" dirty="0"/>
              <a:t> with payroll</a:t>
            </a:r>
          </a:p>
        </p:txBody>
      </p:sp>
    </p:spTree>
    <p:extLst>
      <p:ext uri="{BB962C8B-B14F-4D97-AF65-F5344CB8AC3E}">
        <p14:creationId xmlns:p14="http://schemas.microsoft.com/office/powerpoint/2010/main" val="37840384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F567-4E65-9941-9935-9F15F2E653E1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P2.name, P2.salary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payroll AS P2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P2.name, P2.salary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P2.salary = MAX(p1.salary)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9668CD8B-E7A0-3DE2-C011-439C049F2AA1}"/>
              </a:ext>
            </a:extLst>
          </p:cNvPr>
          <p:cNvSpPr/>
          <p:nvPr/>
        </p:nvSpPr>
        <p:spPr>
          <a:xfrm>
            <a:off x="5685879" y="3842779"/>
            <a:ext cx="1612152" cy="519351"/>
          </a:xfrm>
          <a:prstGeom prst="wedgeEllipseCallout">
            <a:avLst>
              <a:gd name="adj1" fmla="val -67481"/>
              <a:gd name="adj2" fmla="val -9621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Incorrect!</a:t>
            </a:r>
          </a:p>
        </p:txBody>
      </p:sp>
    </p:spTree>
    <p:extLst>
      <p:ext uri="{BB962C8B-B14F-4D97-AF65-F5344CB8AC3E}">
        <p14:creationId xmlns:p14="http://schemas.microsoft.com/office/powerpoint/2010/main" val="10217652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ECE5-009E-D64E-BFB3-AE2EEAE18A7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P2.name, P2.salary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P2.name, P2.salary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P2.salary = MAX(p1.salary)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CF30DBEA-51F3-14C5-90AD-A73AE61C862E}"/>
              </a:ext>
            </a:extLst>
          </p:cNvPr>
          <p:cNvSpPr/>
          <p:nvPr/>
        </p:nvSpPr>
        <p:spPr>
          <a:xfrm>
            <a:off x="4793249" y="3842779"/>
            <a:ext cx="3397420" cy="519351"/>
          </a:xfrm>
          <a:prstGeom prst="wedgeEllipseCallout">
            <a:avLst>
              <a:gd name="adj1" fmla="val -45991"/>
              <a:gd name="adj2" fmla="val -79834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Correct; but not done!</a:t>
            </a:r>
          </a:p>
        </p:txBody>
      </p:sp>
    </p:spTree>
    <p:extLst>
      <p:ext uri="{BB962C8B-B14F-4D97-AF65-F5344CB8AC3E}">
        <p14:creationId xmlns:p14="http://schemas.microsoft.com/office/powerpoint/2010/main" val="27339860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2167-1020-D54B-B8C5-D1D8066D8B4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P2.salary = MAX(p1.salary)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7BB72957-F4D4-03A6-34A9-06CCFCBC4B87}"/>
              </a:ext>
            </a:extLst>
          </p:cNvPr>
          <p:cNvSpPr/>
          <p:nvPr/>
        </p:nvSpPr>
        <p:spPr>
          <a:xfrm>
            <a:off x="5381010" y="4133233"/>
            <a:ext cx="3667915" cy="908864"/>
          </a:xfrm>
          <a:prstGeom prst="wedgeEllipseCallout">
            <a:avLst>
              <a:gd name="adj1" fmla="val -37583"/>
              <a:gd name="adj2" fmla="val -7437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Which P2 should </a:t>
            </a:r>
            <a:br>
              <a:rPr lang="en-US" dirty="0"/>
            </a:br>
            <a:r>
              <a:rPr lang="en-US" dirty="0"/>
              <a:t>we return for each job?</a:t>
            </a:r>
          </a:p>
        </p:txBody>
      </p:sp>
    </p:spTree>
    <p:extLst>
      <p:ext uri="{BB962C8B-B14F-4D97-AF65-F5344CB8AC3E}">
        <p14:creationId xmlns:p14="http://schemas.microsoft.com/office/powerpoint/2010/main" val="38726290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7772-0383-3748-9C70-D63BF22C995B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P2.salary = MAX(p1.salary)</a:t>
            </a:r>
          </a:p>
        </p:txBody>
      </p:sp>
    </p:spTree>
    <p:extLst>
      <p:ext uri="{BB962C8B-B14F-4D97-AF65-F5344CB8AC3E}">
        <p14:creationId xmlns:p14="http://schemas.microsoft.com/office/powerpoint/2010/main" val="415660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WITH Clause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53EF3-1DBD-4A7E-AABF-3521FD02FF8B}"/>
              </a:ext>
            </a:extLst>
          </p:cNvPr>
          <p:cNvSpPr txBox="1"/>
          <p:nvPr/>
        </p:nvSpPr>
        <p:spPr>
          <a:xfrm>
            <a:off x="1687629" y="2487665"/>
            <a:ext cx="581885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 will solve this query by computing</a:t>
            </a:r>
            <a:br>
              <a:rPr lang="en-US" sz="2400" dirty="0"/>
            </a:br>
            <a:r>
              <a:rPr lang="en-US" sz="2400" dirty="0"/>
              <a:t>a temporary table using the WITH clause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519770"/>
              </p:ext>
            </p:extLst>
          </p:nvPr>
        </p:nvGraphicFramePr>
        <p:xfrm>
          <a:off x="5736534" y="4667031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79161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1336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5755-C3B3-CC44-BB82-6D19E44648F2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5145759"/>
          <a:ext cx="273318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99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2453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49921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95075" y="1264744"/>
            <a:ext cx="39437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MAX(p1.salary) = P2.salary;</a:t>
            </a:r>
          </a:p>
        </p:txBody>
      </p:sp>
    </p:spTree>
    <p:extLst>
      <p:ext uri="{BB962C8B-B14F-4D97-AF65-F5344CB8AC3E}">
        <p14:creationId xmlns:p14="http://schemas.microsoft.com/office/powerpoint/2010/main" val="11097555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85C4-2B84-024D-9423-A158D940E22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5145759"/>
          <a:ext cx="273318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99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2453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49921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95075" y="1264744"/>
            <a:ext cx="39437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MAX(p1.salary) = P2.salary;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964E54-D2F6-FB61-61E0-E600C9643F4C}"/>
              </a:ext>
            </a:extLst>
          </p:cNvPr>
          <p:cNvGraphicFramePr>
            <a:graphicFrameLocks noGrp="1"/>
          </p:cNvGraphicFramePr>
          <p:nvPr/>
        </p:nvGraphicFramePr>
        <p:xfrm>
          <a:off x="364489" y="2607571"/>
          <a:ext cx="628592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741">
                  <a:extLst>
                    <a:ext uri="{9D8B030D-6E8A-4147-A177-3AD203B41FA5}">
                      <a16:colId xmlns:a16="http://schemas.microsoft.com/office/drawing/2014/main" val="3187341183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3280536347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502376286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45854298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014381519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371544250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85124285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622801086"/>
                    </a:ext>
                  </a:extLst>
                </a:gridCol>
              </a:tblGrid>
              <a:tr h="243545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30824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008197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395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3983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98588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9349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59146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8601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45853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BD4BE8-6377-0382-2F02-3CF60ED7D134}"/>
              </a:ext>
            </a:extLst>
          </p:cNvPr>
          <p:cNvSpPr txBox="1"/>
          <p:nvPr/>
        </p:nvSpPr>
        <p:spPr>
          <a:xfrm>
            <a:off x="292798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B27D0-081A-4D86-CC6B-D12CC20DEABA}"/>
              </a:ext>
            </a:extLst>
          </p:cNvPr>
          <p:cNvSpPr txBox="1"/>
          <p:nvPr/>
        </p:nvSpPr>
        <p:spPr>
          <a:xfrm>
            <a:off x="3406897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P2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93F52B92-7DD0-C248-2AF9-5B32A144E885}"/>
              </a:ext>
            </a:extLst>
          </p:cNvPr>
          <p:cNvSpPr/>
          <p:nvPr/>
        </p:nvSpPr>
        <p:spPr>
          <a:xfrm>
            <a:off x="4195330" y="1664151"/>
            <a:ext cx="3595783" cy="519351"/>
          </a:xfrm>
          <a:prstGeom prst="wedgeEllipseCallout">
            <a:avLst>
              <a:gd name="adj1" fmla="val -25958"/>
              <a:gd name="adj2" fmla="val 99351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payroll join with payroll</a:t>
            </a:r>
          </a:p>
        </p:txBody>
      </p:sp>
    </p:spTree>
    <p:extLst>
      <p:ext uri="{BB962C8B-B14F-4D97-AF65-F5344CB8AC3E}">
        <p14:creationId xmlns:p14="http://schemas.microsoft.com/office/powerpoint/2010/main" val="30388401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3D75-5593-5241-8F29-C52AE2136F9F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5145759"/>
          <a:ext cx="273318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99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2453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49921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95075" y="1264744"/>
            <a:ext cx="39437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MAX(p1.salary) = P2.salary;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964E54-D2F6-FB61-61E0-E600C9643F4C}"/>
              </a:ext>
            </a:extLst>
          </p:cNvPr>
          <p:cNvGraphicFramePr>
            <a:graphicFrameLocks noGrp="1"/>
          </p:cNvGraphicFramePr>
          <p:nvPr/>
        </p:nvGraphicFramePr>
        <p:xfrm>
          <a:off x="364489" y="2607571"/>
          <a:ext cx="628592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741">
                  <a:extLst>
                    <a:ext uri="{9D8B030D-6E8A-4147-A177-3AD203B41FA5}">
                      <a16:colId xmlns:a16="http://schemas.microsoft.com/office/drawing/2014/main" val="3187341183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3280536347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502376286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45854298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014381519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371544250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85124285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622801086"/>
                    </a:ext>
                  </a:extLst>
                </a:gridCol>
              </a:tblGrid>
              <a:tr h="243545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30824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008197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395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3983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98588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9349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59146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8601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45853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BD4BE8-6377-0382-2F02-3CF60ED7D134}"/>
              </a:ext>
            </a:extLst>
          </p:cNvPr>
          <p:cNvSpPr txBox="1"/>
          <p:nvPr/>
        </p:nvSpPr>
        <p:spPr>
          <a:xfrm>
            <a:off x="292798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B27D0-081A-4D86-CC6B-D12CC20DEABA}"/>
              </a:ext>
            </a:extLst>
          </p:cNvPr>
          <p:cNvSpPr txBox="1"/>
          <p:nvPr/>
        </p:nvSpPr>
        <p:spPr>
          <a:xfrm>
            <a:off x="3406897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88A0B34-644A-F512-946A-69666A7319DA}"/>
              </a:ext>
            </a:extLst>
          </p:cNvPr>
          <p:cNvSpPr/>
          <p:nvPr/>
        </p:nvSpPr>
        <p:spPr>
          <a:xfrm>
            <a:off x="245480" y="2903597"/>
            <a:ext cx="6523945" cy="482739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BF3371-19A2-1353-82ED-D85DB3057C7E}"/>
              </a:ext>
            </a:extLst>
          </p:cNvPr>
          <p:cNvSpPr/>
          <p:nvPr/>
        </p:nvSpPr>
        <p:spPr>
          <a:xfrm>
            <a:off x="245480" y="3447894"/>
            <a:ext cx="6523945" cy="4827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BBDF07D-D450-B5E2-5942-5E8250B76E1D}"/>
              </a:ext>
            </a:extLst>
          </p:cNvPr>
          <p:cNvSpPr/>
          <p:nvPr/>
        </p:nvSpPr>
        <p:spPr>
          <a:xfrm>
            <a:off x="245479" y="3999941"/>
            <a:ext cx="6523945" cy="4827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58848F5-1A89-ED34-31DF-F890CF70CE39}"/>
              </a:ext>
            </a:extLst>
          </p:cNvPr>
          <p:cNvSpPr/>
          <p:nvPr/>
        </p:nvSpPr>
        <p:spPr>
          <a:xfrm>
            <a:off x="245478" y="4538196"/>
            <a:ext cx="6523945" cy="4827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0DF76A1E-E06A-3E6F-57AF-C5AEA75BAA4B}"/>
              </a:ext>
            </a:extLst>
          </p:cNvPr>
          <p:cNvSpPr/>
          <p:nvPr/>
        </p:nvSpPr>
        <p:spPr>
          <a:xfrm>
            <a:off x="5189508" y="1643035"/>
            <a:ext cx="1594119" cy="519351"/>
          </a:xfrm>
          <a:prstGeom prst="wedgeEllipseCallout">
            <a:avLst>
              <a:gd name="adj1" fmla="val -66633"/>
              <a:gd name="adj2" fmla="val 87067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Group by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2FABE5-E1C9-7087-E7C0-91B43194ECDC}"/>
              </a:ext>
            </a:extLst>
          </p:cNvPr>
          <p:cNvSpPr/>
          <p:nvPr/>
        </p:nvSpPr>
        <p:spPr>
          <a:xfrm>
            <a:off x="1920949" y="2503603"/>
            <a:ext cx="673395" cy="48273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E3214B-E7FA-A658-9B61-9E3240A407BB}"/>
              </a:ext>
            </a:extLst>
          </p:cNvPr>
          <p:cNvSpPr/>
          <p:nvPr/>
        </p:nvSpPr>
        <p:spPr>
          <a:xfrm>
            <a:off x="4285683" y="2487599"/>
            <a:ext cx="673395" cy="48273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F1F411D-5025-EE35-DE6F-A82F62C9DBB6}"/>
              </a:ext>
            </a:extLst>
          </p:cNvPr>
          <p:cNvSpPr/>
          <p:nvPr/>
        </p:nvSpPr>
        <p:spPr>
          <a:xfrm>
            <a:off x="5847601" y="2503603"/>
            <a:ext cx="673395" cy="48273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231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9C63-CCC7-234E-84D5-4F447442D359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5145759"/>
          <a:ext cx="273318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99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2453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49921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95075" y="1264744"/>
            <a:ext cx="39437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MAX(p1.salary) = P2.salary;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964E54-D2F6-FB61-61E0-E600C9643F4C}"/>
              </a:ext>
            </a:extLst>
          </p:cNvPr>
          <p:cNvGraphicFramePr>
            <a:graphicFrameLocks noGrp="1"/>
          </p:cNvGraphicFramePr>
          <p:nvPr/>
        </p:nvGraphicFramePr>
        <p:xfrm>
          <a:off x="364489" y="2607571"/>
          <a:ext cx="628592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741">
                  <a:extLst>
                    <a:ext uri="{9D8B030D-6E8A-4147-A177-3AD203B41FA5}">
                      <a16:colId xmlns:a16="http://schemas.microsoft.com/office/drawing/2014/main" val="3187341183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3280536347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502376286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45854298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014381519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371544250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85124285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622801086"/>
                    </a:ext>
                  </a:extLst>
                </a:gridCol>
              </a:tblGrid>
              <a:tr h="243545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30824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008197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395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3983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98588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9349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59146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8601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45853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BD4BE8-6377-0382-2F02-3CF60ED7D134}"/>
              </a:ext>
            </a:extLst>
          </p:cNvPr>
          <p:cNvSpPr txBox="1"/>
          <p:nvPr/>
        </p:nvSpPr>
        <p:spPr>
          <a:xfrm>
            <a:off x="292798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B27D0-081A-4D86-CC6B-D12CC20DEABA}"/>
              </a:ext>
            </a:extLst>
          </p:cNvPr>
          <p:cNvSpPr txBox="1"/>
          <p:nvPr/>
        </p:nvSpPr>
        <p:spPr>
          <a:xfrm>
            <a:off x="3406897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88A0B34-644A-F512-946A-69666A7319DA}"/>
              </a:ext>
            </a:extLst>
          </p:cNvPr>
          <p:cNvSpPr/>
          <p:nvPr/>
        </p:nvSpPr>
        <p:spPr>
          <a:xfrm>
            <a:off x="245480" y="2903597"/>
            <a:ext cx="6523945" cy="482739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BF3371-19A2-1353-82ED-D85DB3057C7E}"/>
              </a:ext>
            </a:extLst>
          </p:cNvPr>
          <p:cNvSpPr/>
          <p:nvPr/>
        </p:nvSpPr>
        <p:spPr>
          <a:xfrm>
            <a:off x="245480" y="3447894"/>
            <a:ext cx="6523945" cy="4827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BBDF07D-D450-B5E2-5942-5E8250B76E1D}"/>
              </a:ext>
            </a:extLst>
          </p:cNvPr>
          <p:cNvSpPr/>
          <p:nvPr/>
        </p:nvSpPr>
        <p:spPr>
          <a:xfrm>
            <a:off x="245479" y="3999941"/>
            <a:ext cx="6523945" cy="4827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58848F5-1A89-ED34-31DF-F890CF70CE39}"/>
              </a:ext>
            </a:extLst>
          </p:cNvPr>
          <p:cNvSpPr/>
          <p:nvPr/>
        </p:nvSpPr>
        <p:spPr>
          <a:xfrm>
            <a:off x="245478" y="4538196"/>
            <a:ext cx="6523945" cy="4827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D11559-A480-F99A-8568-018055F15924}"/>
              </a:ext>
            </a:extLst>
          </p:cNvPr>
          <p:cNvSpPr txBox="1"/>
          <p:nvPr/>
        </p:nvSpPr>
        <p:spPr>
          <a:xfrm>
            <a:off x="6888434" y="2991077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max(salary)=60000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C23C55-3086-5B55-01A0-FEDA5A588901}"/>
              </a:ext>
            </a:extLst>
          </p:cNvPr>
          <p:cNvSpPr txBox="1"/>
          <p:nvPr/>
        </p:nvSpPr>
        <p:spPr>
          <a:xfrm>
            <a:off x="6894636" y="3535374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max(salary)=60000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B40A75-3E14-AAD9-5C8F-FD86C4C5DE0D}"/>
              </a:ext>
            </a:extLst>
          </p:cNvPr>
          <p:cNvSpPr txBox="1"/>
          <p:nvPr/>
        </p:nvSpPr>
        <p:spPr>
          <a:xfrm>
            <a:off x="6888434" y="4079671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max(salary)=100000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10DD8C-8792-67E2-67D2-9158E3BC5353}"/>
              </a:ext>
            </a:extLst>
          </p:cNvPr>
          <p:cNvSpPr txBox="1"/>
          <p:nvPr/>
        </p:nvSpPr>
        <p:spPr>
          <a:xfrm>
            <a:off x="6888434" y="4625676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max(salary)=100000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558AD55D-B8FD-64C0-8B9F-6B15D7FA9C30}"/>
              </a:ext>
            </a:extLst>
          </p:cNvPr>
          <p:cNvSpPr/>
          <p:nvPr/>
        </p:nvSpPr>
        <p:spPr>
          <a:xfrm>
            <a:off x="4398915" y="1538972"/>
            <a:ext cx="3902344" cy="519351"/>
          </a:xfrm>
          <a:prstGeom prst="wedgeEllipseCallout">
            <a:avLst>
              <a:gd name="adj1" fmla="val -53806"/>
              <a:gd name="adj2" fmla="val 134036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Compute max(p1.salary)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57C3128-FBC3-371F-E885-AACFA5FFD7BD}"/>
              </a:ext>
            </a:extLst>
          </p:cNvPr>
          <p:cNvSpPr/>
          <p:nvPr/>
        </p:nvSpPr>
        <p:spPr>
          <a:xfrm>
            <a:off x="2730776" y="2922273"/>
            <a:ext cx="676121" cy="45631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322ED9D-D7C5-8616-61DE-36BEC5ECE07D}"/>
              </a:ext>
            </a:extLst>
          </p:cNvPr>
          <p:cNvSpPr/>
          <p:nvPr/>
        </p:nvSpPr>
        <p:spPr>
          <a:xfrm>
            <a:off x="2730775" y="3470907"/>
            <a:ext cx="676121" cy="45631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D5BA050-DE3C-8B9A-0525-E732E675EBAE}"/>
              </a:ext>
            </a:extLst>
          </p:cNvPr>
          <p:cNvSpPr/>
          <p:nvPr/>
        </p:nvSpPr>
        <p:spPr>
          <a:xfrm>
            <a:off x="2730774" y="4040264"/>
            <a:ext cx="676121" cy="45631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476C90A-19A1-6563-9034-B1A7F464CFBA}"/>
              </a:ext>
            </a:extLst>
          </p:cNvPr>
          <p:cNvSpPr/>
          <p:nvPr/>
        </p:nvSpPr>
        <p:spPr>
          <a:xfrm>
            <a:off x="2730773" y="4565885"/>
            <a:ext cx="676121" cy="45631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924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A6FB-A287-DD4E-B00A-776FA77A1E3A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5145759"/>
          <a:ext cx="273318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99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2453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49921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95075" y="1264744"/>
            <a:ext cx="39437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MAX(p1.salary) = P2.salary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964E54-D2F6-FB61-61E0-E600C9643F4C}"/>
              </a:ext>
            </a:extLst>
          </p:cNvPr>
          <p:cNvGraphicFramePr>
            <a:graphicFrameLocks noGrp="1"/>
          </p:cNvGraphicFramePr>
          <p:nvPr/>
        </p:nvGraphicFramePr>
        <p:xfrm>
          <a:off x="364489" y="2607571"/>
          <a:ext cx="628592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741">
                  <a:extLst>
                    <a:ext uri="{9D8B030D-6E8A-4147-A177-3AD203B41FA5}">
                      <a16:colId xmlns:a16="http://schemas.microsoft.com/office/drawing/2014/main" val="3187341183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3280536347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502376286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45854298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014381519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371544250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85124285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622801086"/>
                    </a:ext>
                  </a:extLst>
                </a:gridCol>
              </a:tblGrid>
              <a:tr h="243545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30824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008197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395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3983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98588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9349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59146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8601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45853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BD4BE8-6377-0382-2F02-3CF60ED7D134}"/>
              </a:ext>
            </a:extLst>
          </p:cNvPr>
          <p:cNvSpPr txBox="1"/>
          <p:nvPr/>
        </p:nvSpPr>
        <p:spPr>
          <a:xfrm>
            <a:off x="292798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B27D0-081A-4D86-CC6B-D12CC20DEABA}"/>
              </a:ext>
            </a:extLst>
          </p:cNvPr>
          <p:cNvSpPr txBox="1"/>
          <p:nvPr/>
        </p:nvSpPr>
        <p:spPr>
          <a:xfrm>
            <a:off x="3406897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88A0B34-644A-F512-946A-69666A7319DA}"/>
              </a:ext>
            </a:extLst>
          </p:cNvPr>
          <p:cNvSpPr/>
          <p:nvPr/>
        </p:nvSpPr>
        <p:spPr>
          <a:xfrm>
            <a:off x="245480" y="2903597"/>
            <a:ext cx="6523945" cy="482739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BF3371-19A2-1353-82ED-D85DB3057C7E}"/>
              </a:ext>
            </a:extLst>
          </p:cNvPr>
          <p:cNvSpPr/>
          <p:nvPr/>
        </p:nvSpPr>
        <p:spPr>
          <a:xfrm>
            <a:off x="245480" y="3447894"/>
            <a:ext cx="6523945" cy="4827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BBDF07D-D450-B5E2-5942-5E8250B76E1D}"/>
              </a:ext>
            </a:extLst>
          </p:cNvPr>
          <p:cNvSpPr/>
          <p:nvPr/>
        </p:nvSpPr>
        <p:spPr>
          <a:xfrm>
            <a:off x="245479" y="3999941"/>
            <a:ext cx="6523945" cy="4827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58848F5-1A89-ED34-31DF-F890CF70CE39}"/>
              </a:ext>
            </a:extLst>
          </p:cNvPr>
          <p:cNvSpPr/>
          <p:nvPr/>
        </p:nvSpPr>
        <p:spPr>
          <a:xfrm>
            <a:off x="245478" y="4538196"/>
            <a:ext cx="6523945" cy="4827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D11559-A480-F99A-8568-018055F15924}"/>
              </a:ext>
            </a:extLst>
          </p:cNvPr>
          <p:cNvSpPr txBox="1"/>
          <p:nvPr/>
        </p:nvSpPr>
        <p:spPr>
          <a:xfrm>
            <a:off x="6888434" y="2991077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max(salary)=60000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C23C55-3086-5B55-01A0-FEDA5A588901}"/>
              </a:ext>
            </a:extLst>
          </p:cNvPr>
          <p:cNvSpPr txBox="1"/>
          <p:nvPr/>
        </p:nvSpPr>
        <p:spPr>
          <a:xfrm>
            <a:off x="6894636" y="3535374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</a:t>
            </a:r>
            <a:r>
              <a:rPr lang="en-US" sz="1400" dirty="0">
                <a:highlight>
                  <a:srgbClr val="FFFF00"/>
                </a:highlight>
              </a:rPr>
              <a:t>60000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B40A75-3E14-AAD9-5C8F-FD86C4C5DE0D}"/>
              </a:ext>
            </a:extLst>
          </p:cNvPr>
          <p:cNvSpPr txBox="1"/>
          <p:nvPr/>
        </p:nvSpPr>
        <p:spPr>
          <a:xfrm>
            <a:off x="6888434" y="4079671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max(salary)=100000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10DD8C-8792-67E2-67D2-9158E3BC5353}"/>
              </a:ext>
            </a:extLst>
          </p:cNvPr>
          <p:cNvSpPr txBox="1"/>
          <p:nvPr/>
        </p:nvSpPr>
        <p:spPr>
          <a:xfrm>
            <a:off x="6888434" y="4625676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</a:t>
            </a:r>
            <a:r>
              <a:rPr lang="en-US" sz="1400" dirty="0">
                <a:highlight>
                  <a:srgbClr val="00FF00"/>
                </a:highlight>
              </a:rPr>
              <a:t>100000</a:t>
            </a:r>
          </a:p>
        </p:txBody>
      </p:sp>
      <p:sp>
        <p:nvSpPr>
          <p:cNvPr id="25" name="Multiply 24">
            <a:extLst>
              <a:ext uri="{FF2B5EF4-FFF2-40B4-BE49-F238E27FC236}">
                <a16:creationId xmlns:a16="http://schemas.microsoft.com/office/drawing/2014/main" id="{D2AAD9A2-2B7F-6187-3FF1-9AAA68AD2EC0}"/>
              </a:ext>
            </a:extLst>
          </p:cNvPr>
          <p:cNvSpPr/>
          <p:nvPr/>
        </p:nvSpPr>
        <p:spPr>
          <a:xfrm>
            <a:off x="1128253" y="2829756"/>
            <a:ext cx="4572000" cy="595678"/>
          </a:xfrm>
          <a:prstGeom prst="mathMultiply">
            <a:avLst>
              <a:gd name="adj1" fmla="val 693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E5D3E338-D4F1-D7A0-F2CA-B0BCEFBFF768}"/>
              </a:ext>
            </a:extLst>
          </p:cNvPr>
          <p:cNvSpPr/>
          <p:nvPr/>
        </p:nvSpPr>
        <p:spPr>
          <a:xfrm>
            <a:off x="1029756" y="3966252"/>
            <a:ext cx="4572000" cy="595678"/>
          </a:xfrm>
          <a:prstGeom prst="mathMultiply">
            <a:avLst>
              <a:gd name="adj1" fmla="val 693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EC6FE03A-546C-1DB0-E9A7-F11A030BBE44}"/>
              </a:ext>
            </a:extLst>
          </p:cNvPr>
          <p:cNvSpPr/>
          <p:nvPr/>
        </p:nvSpPr>
        <p:spPr>
          <a:xfrm>
            <a:off x="6364506" y="1616917"/>
            <a:ext cx="2489728" cy="519351"/>
          </a:xfrm>
          <a:prstGeom prst="wedgeEllipseCallout">
            <a:avLst>
              <a:gd name="adj1" fmla="val -19979"/>
              <a:gd name="adj2" fmla="val 122553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Check HAVING</a:t>
            </a:r>
          </a:p>
        </p:txBody>
      </p:sp>
    </p:spTree>
    <p:extLst>
      <p:ext uri="{BB962C8B-B14F-4D97-AF65-F5344CB8AC3E}">
        <p14:creationId xmlns:p14="http://schemas.microsoft.com/office/powerpoint/2010/main" val="16944926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6700-9090-F54A-B4AD-7B41032C1F10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5145759"/>
          <a:ext cx="273318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99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2453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49921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95075" y="1264744"/>
            <a:ext cx="39437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 MAX(p1.salary) = P2.salary;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964E54-D2F6-FB61-61E0-E600C9643F4C}"/>
              </a:ext>
            </a:extLst>
          </p:cNvPr>
          <p:cNvGraphicFramePr>
            <a:graphicFrameLocks noGrp="1"/>
          </p:cNvGraphicFramePr>
          <p:nvPr/>
        </p:nvGraphicFramePr>
        <p:xfrm>
          <a:off x="364489" y="2607571"/>
          <a:ext cx="628592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741">
                  <a:extLst>
                    <a:ext uri="{9D8B030D-6E8A-4147-A177-3AD203B41FA5}">
                      <a16:colId xmlns:a16="http://schemas.microsoft.com/office/drawing/2014/main" val="3187341183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3280536347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502376286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45854298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014381519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371544250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85124285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622801086"/>
                    </a:ext>
                  </a:extLst>
                </a:gridCol>
              </a:tblGrid>
              <a:tr h="243545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30824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008197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395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3983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98588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9349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59146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8601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45853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BD4BE8-6377-0382-2F02-3CF60ED7D134}"/>
              </a:ext>
            </a:extLst>
          </p:cNvPr>
          <p:cNvSpPr txBox="1"/>
          <p:nvPr/>
        </p:nvSpPr>
        <p:spPr>
          <a:xfrm>
            <a:off x="292798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B27D0-081A-4D86-CC6B-D12CC20DEABA}"/>
              </a:ext>
            </a:extLst>
          </p:cNvPr>
          <p:cNvSpPr txBox="1"/>
          <p:nvPr/>
        </p:nvSpPr>
        <p:spPr>
          <a:xfrm>
            <a:off x="3406897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88A0B34-644A-F512-946A-69666A7319DA}"/>
              </a:ext>
            </a:extLst>
          </p:cNvPr>
          <p:cNvSpPr/>
          <p:nvPr/>
        </p:nvSpPr>
        <p:spPr>
          <a:xfrm>
            <a:off x="245480" y="2903597"/>
            <a:ext cx="6523945" cy="482739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BF3371-19A2-1353-82ED-D85DB3057C7E}"/>
              </a:ext>
            </a:extLst>
          </p:cNvPr>
          <p:cNvSpPr/>
          <p:nvPr/>
        </p:nvSpPr>
        <p:spPr>
          <a:xfrm>
            <a:off x="245480" y="3447894"/>
            <a:ext cx="6523945" cy="4827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BBDF07D-D450-B5E2-5942-5E8250B76E1D}"/>
              </a:ext>
            </a:extLst>
          </p:cNvPr>
          <p:cNvSpPr/>
          <p:nvPr/>
        </p:nvSpPr>
        <p:spPr>
          <a:xfrm>
            <a:off x="245479" y="3999941"/>
            <a:ext cx="6523945" cy="4827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58848F5-1A89-ED34-31DF-F890CF70CE39}"/>
              </a:ext>
            </a:extLst>
          </p:cNvPr>
          <p:cNvSpPr/>
          <p:nvPr/>
        </p:nvSpPr>
        <p:spPr>
          <a:xfrm>
            <a:off x="245478" y="4538196"/>
            <a:ext cx="6523945" cy="4827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D11559-A480-F99A-8568-018055F15924}"/>
              </a:ext>
            </a:extLst>
          </p:cNvPr>
          <p:cNvSpPr txBox="1"/>
          <p:nvPr/>
        </p:nvSpPr>
        <p:spPr>
          <a:xfrm>
            <a:off x="6888434" y="2991077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max(salary)=60000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C23C55-3086-5B55-01A0-FEDA5A588901}"/>
              </a:ext>
            </a:extLst>
          </p:cNvPr>
          <p:cNvSpPr txBox="1"/>
          <p:nvPr/>
        </p:nvSpPr>
        <p:spPr>
          <a:xfrm>
            <a:off x="6894636" y="3535374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</a:t>
            </a:r>
            <a:r>
              <a:rPr lang="en-US" sz="1400" dirty="0">
                <a:highlight>
                  <a:srgbClr val="FFFF00"/>
                </a:highlight>
              </a:rPr>
              <a:t>60000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B40A75-3E14-AAD9-5C8F-FD86C4C5DE0D}"/>
              </a:ext>
            </a:extLst>
          </p:cNvPr>
          <p:cNvSpPr txBox="1"/>
          <p:nvPr/>
        </p:nvSpPr>
        <p:spPr>
          <a:xfrm>
            <a:off x="6888434" y="4079671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max(salary)=100000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10DD8C-8792-67E2-67D2-9158E3BC5353}"/>
              </a:ext>
            </a:extLst>
          </p:cNvPr>
          <p:cNvSpPr txBox="1"/>
          <p:nvPr/>
        </p:nvSpPr>
        <p:spPr>
          <a:xfrm>
            <a:off x="6888434" y="4625676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</a:t>
            </a:r>
            <a:r>
              <a:rPr lang="en-US" sz="1400" dirty="0">
                <a:highlight>
                  <a:srgbClr val="00FF00"/>
                </a:highlight>
              </a:rPr>
              <a:t>100000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0BC7FCF-1A8E-35F4-8597-C20342E0C146}"/>
              </a:ext>
            </a:extLst>
          </p:cNvPr>
          <p:cNvGraphicFramePr>
            <a:graphicFrameLocks noGrp="1"/>
          </p:cNvGraphicFramePr>
          <p:nvPr/>
        </p:nvGraphicFramePr>
        <p:xfrm>
          <a:off x="5236611" y="5259163"/>
          <a:ext cx="369997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986">
                  <a:extLst>
                    <a:ext uri="{9D8B030D-6E8A-4147-A177-3AD203B41FA5}">
                      <a16:colId xmlns:a16="http://schemas.microsoft.com/office/drawing/2014/main" val="667438025"/>
                    </a:ext>
                  </a:extLst>
                </a:gridCol>
                <a:gridCol w="1261731">
                  <a:extLst>
                    <a:ext uri="{9D8B030D-6E8A-4147-A177-3AD203B41FA5}">
                      <a16:colId xmlns:a16="http://schemas.microsoft.com/office/drawing/2014/main" val="2984732389"/>
                    </a:ext>
                  </a:extLst>
                </a:gridCol>
                <a:gridCol w="1304260">
                  <a:extLst>
                    <a:ext uri="{9D8B030D-6E8A-4147-A177-3AD203B41FA5}">
                      <a16:colId xmlns:a16="http://schemas.microsoft.com/office/drawing/2014/main" val="4739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p1.job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P2.name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P2.salary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46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0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398978"/>
                  </a:ext>
                </a:extLst>
              </a:tr>
            </a:tbl>
          </a:graphicData>
        </a:graphic>
      </p:graphicFrame>
      <p:sp>
        <p:nvSpPr>
          <p:cNvPr id="24" name="Bent Arrow 23">
            <a:extLst>
              <a:ext uri="{FF2B5EF4-FFF2-40B4-BE49-F238E27FC236}">
                <a16:creationId xmlns:a16="http://schemas.microsoft.com/office/drawing/2014/main" id="{94E69EA2-538B-782E-72D5-1C7437D1858E}"/>
              </a:ext>
            </a:extLst>
          </p:cNvPr>
          <p:cNvSpPr/>
          <p:nvPr/>
        </p:nvSpPr>
        <p:spPr>
          <a:xfrm flipV="1">
            <a:off x="4038783" y="5290419"/>
            <a:ext cx="868934" cy="868680"/>
          </a:xfrm>
          <a:prstGeom prst="bentArrow">
            <a:avLst>
              <a:gd name="adj1" fmla="val 14392"/>
              <a:gd name="adj2" fmla="val 209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DBE03E97-5223-8430-B69A-5E365B502922}"/>
              </a:ext>
            </a:extLst>
          </p:cNvPr>
          <p:cNvSpPr/>
          <p:nvPr/>
        </p:nvSpPr>
        <p:spPr>
          <a:xfrm>
            <a:off x="1128253" y="2829756"/>
            <a:ext cx="4572000" cy="595678"/>
          </a:xfrm>
          <a:prstGeom prst="mathMultiply">
            <a:avLst>
              <a:gd name="adj1" fmla="val 693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DE38D896-AB6D-CD1A-15AF-1878072138B7}"/>
              </a:ext>
            </a:extLst>
          </p:cNvPr>
          <p:cNvSpPr/>
          <p:nvPr/>
        </p:nvSpPr>
        <p:spPr>
          <a:xfrm>
            <a:off x="1029756" y="3966252"/>
            <a:ext cx="4572000" cy="595678"/>
          </a:xfrm>
          <a:prstGeom prst="mathMultiply">
            <a:avLst>
              <a:gd name="adj1" fmla="val 693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826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32A3-C4F1-0749-BC7F-FA8099AF5DCC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5145759"/>
          <a:ext cx="273318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999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2453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49921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95075" y="1264744"/>
            <a:ext cx="39437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 MAX(p1.salary) = P2.salary;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0BC7FCF-1A8E-35F4-8597-C20342E0C146}"/>
              </a:ext>
            </a:extLst>
          </p:cNvPr>
          <p:cNvGraphicFramePr>
            <a:graphicFrameLocks noGrp="1"/>
          </p:cNvGraphicFramePr>
          <p:nvPr/>
        </p:nvGraphicFramePr>
        <p:xfrm>
          <a:off x="5236611" y="5259163"/>
          <a:ext cx="369997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986">
                  <a:extLst>
                    <a:ext uri="{9D8B030D-6E8A-4147-A177-3AD203B41FA5}">
                      <a16:colId xmlns:a16="http://schemas.microsoft.com/office/drawing/2014/main" val="667438025"/>
                    </a:ext>
                  </a:extLst>
                </a:gridCol>
                <a:gridCol w="1261731">
                  <a:extLst>
                    <a:ext uri="{9D8B030D-6E8A-4147-A177-3AD203B41FA5}">
                      <a16:colId xmlns:a16="http://schemas.microsoft.com/office/drawing/2014/main" val="2984732389"/>
                    </a:ext>
                  </a:extLst>
                </a:gridCol>
                <a:gridCol w="1304260">
                  <a:extLst>
                    <a:ext uri="{9D8B030D-6E8A-4147-A177-3AD203B41FA5}">
                      <a16:colId xmlns:a16="http://schemas.microsoft.com/office/drawing/2014/main" val="4739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p1.job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P2.name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P2.salary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46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0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398978"/>
                  </a:ext>
                </a:extLst>
              </a:tr>
            </a:tbl>
          </a:graphicData>
        </a:graphic>
      </p:graphicFrame>
      <p:sp>
        <p:nvSpPr>
          <p:cNvPr id="24" name="Bent Arrow 23">
            <a:extLst>
              <a:ext uri="{FF2B5EF4-FFF2-40B4-BE49-F238E27FC236}">
                <a16:creationId xmlns:a16="http://schemas.microsoft.com/office/drawing/2014/main" id="{94E69EA2-538B-782E-72D5-1C7437D1858E}"/>
              </a:ext>
            </a:extLst>
          </p:cNvPr>
          <p:cNvSpPr/>
          <p:nvPr/>
        </p:nvSpPr>
        <p:spPr>
          <a:xfrm flipV="1">
            <a:off x="4038783" y="5290419"/>
            <a:ext cx="868934" cy="868680"/>
          </a:xfrm>
          <a:prstGeom prst="bentArrow">
            <a:avLst>
              <a:gd name="adj1" fmla="val 14392"/>
              <a:gd name="adj2" fmla="val 209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790ABE-AF84-EDAC-2331-96CDC9C76800}"/>
              </a:ext>
            </a:extLst>
          </p:cNvPr>
          <p:cNvSpPr txBox="1"/>
          <p:nvPr/>
        </p:nvSpPr>
        <p:spPr>
          <a:xfrm>
            <a:off x="5174511" y="4321940"/>
            <a:ext cx="3632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Final output has the witnesses</a:t>
            </a:r>
          </a:p>
        </p:txBody>
      </p:sp>
    </p:spTree>
    <p:extLst>
      <p:ext uri="{BB962C8B-B14F-4D97-AF65-F5344CB8AC3E}">
        <p14:creationId xmlns:p14="http://schemas.microsoft.com/office/powerpoint/2010/main" val="11671587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DB9D75-E63D-B332-C065-6EA7154E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08C2-C627-4DB6-9011-A0E0A3AC0F7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609E5B-1066-43DC-5338-07F0ED82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Subqueries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84EC9-20CC-49A1-8D37-F46C747A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9A6A69-1D8C-B90A-5282-91AE8CD2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209FF-A1C0-6CD8-E43C-6EA4C23FBBBD}"/>
              </a:ext>
            </a:extLst>
          </p:cNvPr>
          <p:cNvSpPr txBox="1"/>
          <p:nvPr/>
        </p:nvSpPr>
        <p:spPr>
          <a:xfrm>
            <a:off x="1603078" y="3013501"/>
            <a:ext cx="5937844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Subqueries in FROM</a:t>
            </a:r>
          </a:p>
        </p:txBody>
      </p:sp>
    </p:spTree>
    <p:extLst>
      <p:ext uri="{BB962C8B-B14F-4D97-AF65-F5344CB8AC3E}">
        <p14:creationId xmlns:p14="http://schemas.microsoft.com/office/powerpoint/2010/main" val="35545224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FROM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586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average salary of car drivers?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022276-0930-D0B4-34DA-2271CC12217F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853B81-7A31-A0E9-081F-975E6B2EA5CE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28920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28B4-6A8D-C440-880C-57FADC5AC058}" type="datetime4">
              <a:rPr lang="en-US" smtClean="0"/>
              <a:t>January 31,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SQL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 in FROM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586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average salary of car drivers?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AB718-C4FA-4556-B649-92F405CA6FA1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CD1611-FACC-829B-6803-3C687EA12C90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42B56-0FEA-367A-C066-CEEA2686BCCA}"/>
              </a:ext>
            </a:extLst>
          </p:cNvPr>
          <p:cNvSpPr txBox="1"/>
          <p:nvPr/>
        </p:nvSpPr>
        <p:spPr>
          <a:xfrm>
            <a:off x="154813" y="1223027"/>
            <a:ext cx="553068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5BE79A-E9A9-2AAC-2D01-685200617B08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55EDBD-3655-A3A9-0D2B-FC0385C8BC21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32825"/>
      </p:ext>
    </p:extLst>
  </p:cSld>
  <p:clrMapOvr>
    <a:masterClrMapping/>
  </p:clrMapOvr>
</p:sld>
</file>

<file path=ppt/theme/theme1.xml><?xml version="1.0" encoding="utf-8"?>
<a:theme xmlns:a="http://schemas.openxmlformats.org/drawingml/2006/main" name="Beam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46720</TotalTime>
  <Words>26117</Words>
  <Application>Microsoft Macintosh PowerPoint</Application>
  <PresentationFormat>On-screen Show (4:3)</PresentationFormat>
  <Paragraphs>11494</Paragraphs>
  <Slides>346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346</vt:i4>
      </vt:variant>
    </vt:vector>
  </HeadingPairs>
  <TitlesOfParts>
    <vt:vector size="352" baseType="lpstr">
      <vt:lpstr>Arial</vt:lpstr>
      <vt:lpstr>Calibri</vt:lpstr>
      <vt:lpstr>Cambria Math</vt:lpstr>
      <vt:lpstr>Courier New</vt:lpstr>
      <vt:lpstr>Wingdings</vt:lpstr>
      <vt:lpstr>Beamer</vt:lpstr>
      <vt:lpstr>PowerPoint Presentation</vt:lpstr>
      <vt:lpstr>PowerPoint Presentation</vt:lpstr>
      <vt:lpstr>The WITH Clause</vt:lpstr>
      <vt:lpstr>The WITH Clause</vt:lpstr>
      <vt:lpstr>The WITH Clause</vt:lpstr>
      <vt:lpstr>The WITH Clause</vt:lpstr>
      <vt:lpstr>The WITH Clause</vt:lpstr>
      <vt:lpstr>The WITH Clause</vt:lpstr>
      <vt:lpstr>The WITH Clause</vt:lpstr>
      <vt:lpstr>The WITH Clause</vt:lpstr>
      <vt:lpstr>The WITH Clause</vt:lpstr>
      <vt:lpstr>The WITH Clause</vt:lpstr>
      <vt:lpstr>The WITH Clause</vt:lpstr>
      <vt:lpstr>The WITH Clause</vt:lpstr>
      <vt:lpstr>The WITH Clause</vt:lpstr>
      <vt:lpstr>The WITH Clause</vt:lpstr>
      <vt:lpstr>Discussion</vt:lpstr>
      <vt:lpstr>PowerPoint Presentation</vt:lpstr>
      <vt:lpstr>Views</vt:lpstr>
      <vt:lpstr>Views</vt:lpstr>
      <vt:lpstr>Views</vt:lpstr>
      <vt:lpstr>Views</vt:lpstr>
      <vt:lpstr>Views</vt:lpstr>
      <vt:lpstr>Views</vt:lpstr>
      <vt:lpstr>Views</vt:lpstr>
      <vt:lpstr>Views</vt:lpstr>
      <vt:lpstr>Views</vt:lpstr>
      <vt:lpstr>Views</vt:lpstr>
      <vt:lpstr>Views</vt:lpstr>
      <vt:lpstr>Views</vt:lpstr>
      <vt:lpstr>Views</vt:lpstr>
      <vt:lpstr>Views</vt:lpstr>
      <vt:lpstr>Views</vt:lpstr>
      <vt:lpstr>Views</vt:lpstr>
      <vt:lpstr>Views</vt:lpstr>
      <vt:lpstr>Views</vt:lpstr>
      <vt:lpstr>Views</vt:lpstr>
      <vt:lpstr>PowerPoint Presentation</vt:lpstr>
      <vt:lpstr>Materializing Query Outputs</vt:lpstr>
      <vt:lpstr>Materializing Query Outputs</vt:lpstr>
      <vt:lpstr>Materializing Query Outputs</vt:lpstr>
      <vt:lpstr>Materializing Query Outputs</vt:lpstr>
      <vt:lpstr>Materializing Query Outputs</vt:lpstr>
      <vt:lpstr>Materializing Query Outputs</vt:lpstr>
      <vt:lpstr>Materializing Query Outputs</vt:lpstr>
      <vt:lpstr>Materializing Query Outputs</vt:lpstr>
      <vt:lpstr>Materializing Query Outputs</vt:lpstr>
      <vt:lpstr>Materializing Query Outputs</vt:lpstr>
      <vt:lpstr>PowerPoint Presentation</vt:lpstr>
      <vt:lpstr>More GROUP BY</vt:lpstr>
      <vt:lpstr>More GROUP BY</vt:lpstr>
      <vt:lpstr>More GROUP BY</vt:lpstr>
      <vt:lpstr>More GROUP BY</vt:lpstr>
      <vt:lpstr>More GROUP BY</vt:lpstr>
      <vt:lpstr>More GROUP BY</vt:lpstr>
      <vt:lpstr>More GROUP BY</vt:lpstr>
      <vt:lpstr>More GROUP BY</vt:lpstr>
      <vt:lpstr>More GROUP BY</vt:lpstr>
      <vt:lpstr>More GROUP BY</vt:lpstr>
      <vt:lpstr>More GROUP BY</vt:lpstr>
      <vt:lpstr>More GROUP BY</vt:lpstr>
      <vt:lpstr>More GROUP BY</vt:lpstr>
      <vt:lpstr>More GROUP BY</vt:lpstr>
      <vt:lpstr>Discussion</vt:lpstr>
      <vt:lpstr>PowerPoint Presentation</vt:lpstr>
      <vt:lpstr>The Witness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PowerPoint Presentation</vt:lpstr>
      <vt:lpstr>Subqueries in FROM</vt:lpstr>
      <vt:lpstr>Subqueries in FROM</vt:lpstr>
      <vt:lpstr>Subqueries in FROM</vt:lpstr>
      <vt:lpstr>Subqueries in FROM</vt:lpstr>
      <vt:lpstr>Subqueries in FROM</vt:lpstr>
      <vt:lpstr>Subqueries in FROM</vt:lpstr>
      <vt:lpstr>Subqueries in FROM</vt:lpstr>
      <vt:lpstr>Discussion</vt:lpstr>
      <vt:lpstr>PowerPoint Presentation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Subqueries in SELECT</vt:lpstr>
      <vt:lpstr>Discussion</vt:lpstr>
      <vt:lpstr>PowerPoint Presentation</vt:lpstr>
      <vt:lpstr>Subqueries in WHERE/HAVING</vt:lpstr>
      <vt:lpstr>Subqueries in WHERE/HAVING</vt:lpstr>
      <vt:lpstr>Subqueries in WHERE/HAVING</vt:lpstr>
      <vt:lpstr>Subqueries in WHERE/HAVING</vt:lpstr>
      <vt:lpstr>Subqueries in WHERE/HAVING</vt:lpstr>
      <vt:lpstr>Subqueries in WHERE/HAVING</vt:lpstr>
      <vt:lpstr>Subqueries in WHERE/HAVING</vt:lpstr>
      <vt:lpstr>Subqueries in WHERE/HAVING</vt:lpstr>
      <vt:lpstr>Subqueries in WHERE/HAVING</vt:lpstr>
      <vt:lpstr>Subqueries in WHERE/HAVING</vt:lpstr>
      <vt:lpstr>Subqueries in WHERE/HAVING</vt:lpstr>
      <vt:lpstr>Subqueries in WHERE/HAVING</vt:lpstr>
      <vt:lpstr>Subqueries in WHERE/HAVING</vt:lpstr>
      <vt:lpstr>Subqueries in WHERE/HAVING</vt:lpstr>
      <vt:lpstr>Subqueries in WHERE/HAVING</vt:lpstr>
      <vt:lpstr>Subqueries in WHERE/HAVING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Nested Loop Semantics</vt:lpstr>
      <vt:lpstr>Summary</vt:lpstr>
      <vt:lpstr>Predicates on Subqueries</vt:lpstr>
      <vt:lpstr>Recap: EXISTS</vt:lpstr>
      <vt:lpstr>Recap: EXISTS</vt:lpstr>
      <vt:lpstr>Recap: EXISTS</vt:lpstr>
      <vt:lpstr>Recap: NOT EXISTS</vt:lpstr>
      <vt:lpstr>Recap: NOT EXISTS</vt:lpstr>
      <vt:lpstr>Recap: NOT EXISTS</vt:lpstr>
      <vt:lpstr>Recap: NOT EXISTS</vt:lpstr>
      <vt:lpstr>Recap: NOT EXISTS</vt:lpstr>
      <vt:lpstr>Recap: NOT EXISTS</vt:lpstr>
      <vt:lpstr>Unnesting EXISTS</vt:lpstr>
      <vt:lpstr>How do we unnest NOT EXISTS?</vt:lpstr>
      <vt:lpstr>How do we unnest NOT EXISTS?</vt:lpstr>
      <vt:lpstr>Monotone Functions</vt:lpstr>
      <vt:lpstr>Monotone Queries</vt:lpstr>
      <vt:lpstr>Monotone Queries</vt:lpstr>
      <vt:lpstr>Monotone Queries</vt:lpstr>
      <vt:lpstr>Monotone Queries</vt:lpstr>
      <vt:lpstr>Monotone Queries</vt:lpstr>
      <vt:lpstr>Monotone Queries</vt:lpstr>
      <vt:lpstr>Monotone Queries</vt:lpstr>
      <vt:lpstr>Monotone Queries</vt:lpstr>
      <vt:lpstr>Monotone Queries</vt:lpstr>
      <vt:lpstr>Monotone Queries</vt:lpstr>
      <vt:lpstr>Monotone Queries</vt:lpstr>
      <vt:lpstr>Monotone Queries</vt:lpstr>
      <vt:lpstr>Monotone Queries</vt:lpstr>
      <vt:lpstr>Monotone Queries</vt:lpstr>
      <vt:lpstr>Monotone Queries</vt:lpstr>
      <vt:lpstr>Monotone Queries</vt:lpstr>
      <vt:lpstr>Discussion</vt:lpstr>
      <vt:lpstr>Monotone Queries</vt:lpstr>
      <vt:lpstr>Monotone Queries</vt:lpstr>
      <vt:lpstr>Monotone Queries</vt:lpstr>
      <vt:lpstr>Monotone Queries</vt:lpstr>
      <vt:lpstr>Monotone Queries</vt:lpstr>
      <vt:lpstr>PowerPoint Presentation</vt:lpstr>
      <vt:lpstr>Subqueries in WHERE/HAVING</vt:lpstr>
      <vt:lpstr>Subqueries in WHERE/HAVING</vt:lpstr>
      <vt:lpstr>EXISTS v.s. IN</vt:lpstr>
      <vt:lpstr>NOT EXISTS v.s. NOT IN</vt:lpstr>
      <vt:lpstr>Computing NOT IN</vt:lpstr>
      <vt:lpstr>Computing NOT IN</vt:lpstr>
      <vt:lpstr>Computing NOT IN</vt:lpstr>
      <vt:lpstr>NOT EXISTS v.s. NOT IN</vt:lpstr>
      <vt:lpstr>NOT EXISTS v.s. NOT IN</vt:lpstr>
      <vt:lpstr>PowerPoint Presentation</vt:lpstr>
      <vt:lpstr>ANY and ALL</vt:lpstr>
      <vt:lpstr>ANY and ALL</vt:lpstr>
      <vt:lpstr>ANY and ALL</vt:lpstr>
      <vt:lpstr>ANY and ALL</vt:lpstr>
      <vt:lpstr>ANY and ALL</vt:lpstr>
      <vt:lpstr>ANY and ALL</vt:lpstr>
      <vt:lpstr>ANY and ALL</vt:lpstr>
      <vt:lpstr>ANY and ALL</vt:lpstr>
      <vt:lpstr>ANY and ALL</vt:lpstr>
      <vt:lpstr>ANY and ALL</vt:lpstr>
      <vt:lpstr>ANY and ALL</vt:lpstr>
      <vt:lpstr>ANY and ALL</vt:lpstr>
      <vt:lpstr>ANY and ALL</vt:lpstr>
      <vt:lpstr>ANY and ALL</vt:lpstr>
      <vt:lpstr>ANY and ALL</vt:lpstr>
      <vt:lpstr>ANY and ALL</vt:lpstr>
      <vt:lpstr>ANY and ALL</vt:lpstr>
      <vt:lpstr>ANY and ALL</vt:lpstr>
      <vt:lpstr>Recap: Predicates on Subqueries</vt:lpstr>
      <vt:lpstr>Quantifiers</vt:lpstr>
      <vt:lpstr>Quantifiers</vt:lpstr>
      <vt:lpstr>Quantifiers</vt:lpstr>
      <vt:lpstr>Quantifiers</vt:lpstr>
      <vt:lpstr>Discussion</vt:lpstr>
      <vt:lpstr>PowerPoint Presentation</vt:lpstr>
      <vt:lpstr>Quantifiers</vt:lpstr>
      <vt:lpstr>Quantifiers</vt:lpstr>
      <vt:lpstr>Quantifiers</vt:lpstr>
      <vt:lpstr>Using First Order Logic</vt:lpstr>
      <vt:lpstr>Using First Order Logic</vt:lpstr>
      <vt:lpstr>Using First Order Logic</vt:lpstr>
      <vt:lpstr>Brief Review of Logic</vt:lpstr>
      <vt:lpstr>Brief Review of Logic</vt:lpstr>
      <vt:lpstr>Brief Review of Logic</vt:lpstr>
      <vt:lpstr>Brief Review of Logic</vt:lpstr>
      <vt:lpstr>Brief Review of Logic</vt:lpstr>
      <vt:lpstr>Using First Order Logic</vt:lpstr>
      <vt:lpstr>How to Write FORALL in SQL</vt:lpstr>
      <vt:lpstr>How to Write FORALL in SQL</vt:lpstr>
      <vt:lpstr>How to Write FORALL in SQL</vt:lpstr>
      <vt:lpstr>How to Write FORALL in SQL</vt:lpstr>
      <vt:lpstr>How to Write FORALL in SQL</vt:lpstr>
      <vt:lpstr>Discussion</vt:lpstr>
      <vt:lpstr>PowerPoint Presentation</vt:lpstr>
      <vt:lpstr>Motivation</vt:lpstr>
      <vt:lpstr>The Five Basic Relational Operators</vt:lpstr>
      <vt:lpstr>1. Selection</vt:lpstr>
      <vt:lpstr>1. Selection</vt:lpstr>
      <vt:lpstr>1. Selection</vt:lpstr>
      <vt:lpstr>1. Selection</vt:lpstr>
      <vt:lpstr>1. Selection</vt:lpstr>
      <vt:lpstr>2. Projection</vt:lpstr>
      <vt:lpstr>2. Projection</vt:lpstr>
      <vt:lpstr>2. Projection</vt:lpstr>
      <vt:lpstr>2. Projection</vt:lpstr>
      <vt:lpstr>2. Projection</vt:lpstr>
      <vt:lpstr>2. Projection</vt:lpstr>
      <vt:lpstr>3. Join</vt:lpstr>
      <vt:lpstr>3. Join</vt:lpstr>
      <vt:lpstr>3. Join</vt:lpstr>
      <vt:lpstr>Many Variants of Join</vt:lpstr>
      <vt:lpstr>Many Variants of Join</vt:lpstr>
      <vt:lpstr>Many Variants of Join</vt:lpstr>
      <vt:lpstr>cartesian Product / Cross Product</vt:lpstr>
      <vt:lpstr>cartesian Product / Cross Product</vt:lpstr>
      <vt:lpstr>cartesian Product / Cross Product</vt:lpstr>
      <vt:lpstr>cartesian Product / Cross Product</vt:lpstr>
      <vt:lpstr>Natural Join</vt:lpstr>
      <vt:lpstr>Natural Join</vt:lpstr>
      <vt:lpstr>Natural Join</vt:lpstr>
      <vt:lpstr>Natural Join</vt:lpstr>
      <vt:lpstr>Natural Join</vt:lpstr>
      <vt:lpstr>Natural Join</vt:lpstr>
      <vt:lpstr>Natural Join</vt:lpstr>
      <vt:lpstr>Natural Join</vt:lpstr>
      <vt:lpstr>Natural Join</vt:lpstr>
      <vt:lpstr>Natural Join</vt:lpstr>
      <vt:lpstr>Even More Joins</vt:lpstr>
      <vt:lpstr>4. Union</vt:lpstr>
      <vt:lpstr>4. Union</vt:lpstr>
      <vt:lpstr>4. Union</vt:lpstr>
      <vt:lpstr>4. Union</vt:lpstr>
      <vt:lpstr>5. Difference</vt:lpstr>
      <vt:lpstr>5. Difference</vt:lpstr>
      <vt:lpstr>5. Difference</vt:lpstr>
      <vt:lpstr>Renaming</vt:lpstr>
      <vt:lpstr>Renaming</vt:lpstr>
      <vt:lpstr>Renaming</vt:lpstr>
      <vt:lpstr>Renaming</vt:lpstr>
      <vt:lpstr>The Five Basic Relational Operators</vt:lpstr>
      <vt:lpstr>The Five Basic Relational Operators</vt:lpstr>
      <vt:lpstr>PowerPoint Presentation</vt:lpstr>
      <vt:lpstr>Relational Algebra Plan, or Query Plan</vt:lpstr>
      <vt:lpstr>Relational Algebra Plan, or Query Plan</vt:lpstr>
      <vt:lpstr>Relational Algebra Plan, or Query Plan</vt:lpstr>
      <vt:lpstr>Relational Algebra Plan, or Query Plan</vt:lpstr>
      <vt:lpstr>Query Plan: Attribute names</vt:lpstr>
      <vt:lpstr>Query Plan: Execution Order</vt:lpstr>
      <vt:lpstr>Query Plan: Execution Order</vt:lpstr>
      <vt:lpstr>Query Plan: Execution Order</vt:lpstr>
      <vt:lpstr>Query Plan: Execution Order</vt:lpstr>
      <vt:lpstr>Query Plan: Execution Order</vt:lpstr>
      <vt:lpstr>Discussion</vt:lpstr>
      <vt:lpstr>Discussion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Ho</dc:creator>
  <cp:lastModifiedBy>James R. Wilcox</cp:lastModifiedBy>
  <cp:revision>505</cp:revision>
  <cp:lastPrinted>2024-01-12T20:06:37Z</cp:lastPrinted>
  <dcterms:created xsi:type="dcterms:W3CDTF">2018-12-30T01:22:30Z</dcterms:created>
  <dcterms:modified xsi:type="dcterms:W3CDTF">2025-01-31T18:30:39Z</dcterms:modified>
</cp:coreProperties>
</file>